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AC36D-68B4-2F4C-BC96-3D62FA32C984}" type="datetimeFigureOut">
              <a:rPr lang="en-US" smtClean="0"/>
              <a:t>1/26/14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92E61-1482-9143-898C-5E87D2DB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Mention example of rush hour computation in ACCESS pick-up and delivery problems.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98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  <a:latin typeface="Arial"/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  <a:latin typeface="Arial"/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9B48BF4-453E-9446-9788-DC9FBE0D8920}" type="slidenum">
              <a:rPr lang="en-US">
                <a:solidFill>
                  <a:srgbClr val="1C1C1C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10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8CF9-BAF1-1343-B055-CEF6B254C6A7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74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7AFB-DBDF-DF47-AE0B-DAEAAF3489CB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7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9F5AB880-E966-3149-9CF7-B1D699C5657A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98AE28B-32C5-184A-87C3-9FA37DDEB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3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D0AAECD6-B4FE-4142-A7F7-439792AD4337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2635B5C4-8AFF-3643-8735-7872ED81D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6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42ADF30A-4BFD-FA43-83C6-31AF03EEBDB4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8477E7CC-B858-554A-B13C-838F1E1A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0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FE92201-2C61-254E-AA2B-86CA6FF43A0F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C329775E-CB3A-6447-98C9-731F093C0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41C876FC-5BC3-2447-B458-A3DC7D1C790A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5869C509-251B-AB45-B677-330827830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74955156-7AA0-644D-B908-C3ECD1656289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DC97B8B5-E8C7-9A48-9E76-38BB2DACF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1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CDED9A3-A04B-2348-AA76-AB6EC6C0C5B2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0812D44F-41FB-C04B-B207-5A8B5B99C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53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75AC0FA4-6E07-1F4A-A0F3-ED6C6FDDDBB8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FE4E3FA1-361C-B240-9D56-7293B7B97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0FC52-3A14-FE43-B787-3F9FE3967DF7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2335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97576739-2D93-5E4F-8A75-D1CC27FEC62D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ED1C96DD-06F4-A549-B423-35E3C57F1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7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90DBE12-D411-2343-95ED-3EC3F7E3E577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1FE3E3DF-BC95-1E4C-93E7-79A8D596F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963C26AE-045E-0447-9E62-080458A63F50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9DE6C0A0-CC3E-624D-AE87-4EB6B4C7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BDBA-7BDF-C747-B266-613DC218D0A5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54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B4D9-901B-CC48-AC7B-6CDAE252C64D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2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47ED-38C9-1E46-A8FB-43B9F5B36211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4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74F8-D1A5-F243-B5FA-0E918C712082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05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5EC8-968D-1044-98BB-321C2B1A823E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38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C7F00-00EB-6E4C-8B52-7AD0E4009B8C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92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594E-4E22-D543-B3F2-F8810F4D7711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6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90EE2A-C1F6-CE4C-A186-1E7E1CA37FDA}" type="slidenum">
              <a:rPr lang="en-US">
                <a:solidFill>
                  <a:srgbClr val="333399"/>
                </a:solidFill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8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9EB93A7-2C90-FD44-908F-ED9595728466}" type="datetimeFigureOut">
              <a:rPr lang="en-US"/>
              <a:pPr>
                <a:defRPr/>
              </a:pPr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0F84DD4-CF38-0045-9695-7D78ED2AE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373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196013"/>
            <a:ext cx="4095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6" name="Group 9"/>
          <p:cNvGrpSpPr>
            <a:grpSpLocks/>
          </p:cNvGrpSpPr>
          <p:nvPr userDrawn="1"/>
        </p:nvGrpSpPr>
        <p:grpSpPr bwMode="auto">
          <a:xfrm>
            <a:off x="8021638" y="6267450"/>
            <a:ext cx="1122362" cy="508000"/>
            <a:chOff x="69371" y="6253851"/>
            <a:chExt cx="1122587" cy="508000"/>
          </a:xfrm>
        </p:grpSpPr>
        <p:pic>
          <p:nvPicPr>
            <p:cNvPr id="73737" name="Picture 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1" y="6253851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8" name="TextBox 8"/>
            <p:cNvSpPr txBox="1">
              <a:spLocks noChangeArrowheads="1"/>
            </p:cNvSpPr>
            <p:nvPr/>
          </p:nvSpPr>
          <p:spPr bwMode="auto">
            <a:xfrm>
              <a:off x="523329" y="6307796"/>
              <a:ext cx="6686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4F81BD"/>
                  </a:solidFill>
                  <a:latin typeface="Calibri" charset="0"/>
                </a:rPr>
                <a:t>ICLL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71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783B4-DAD2-634E-AE39-98142A5EBB38}" type="slidenum">
              <a:rPr lang="en-US">
                <a:solidFill>
                  <a:srgbClr val="1C1C1C"/>
                </a:solidFill>
                <a:latin typeface="Arial"/>
              </a:rPr>
              <a:pPr>
                <a:defRPr/>
              </a:pPr>
              <a:t>1</a:t>
            </a:fld>
            <a:endParaRPr lang="en-US">
              <a:solidFill>
                <a:srgbClr val="1C1C1C"/>
              </a:solidFill>
              <a:latin typeface="Arial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Search Problems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143000"/>
          </a:xfrm>
        </p:spPr>
        <p:txBody>
          <a:bodyPr/>
          <a:lstStyle/>
          <a:p>
            <a:pPr algn="l" eaLnBrk="1" hangingPunct="1">
              <a:tabLst>
                <a:tab pos="1600200" algn="l"/>
              </a:tabLst>
              <a:defRPr/>
            </a:pPr>
            <a:r>
              <a:rPr lang="en-US" sz="2000" b="1" dirty="0" smtClean="0">
                <a:solidFill>
                  <a:srgbClr val="336699"/>
                </a:solidFill>
                <a:cs typeface="+mn-cs"/>
              </a:rPr>
              <a:t>CSD 15-780:	Graduate Artificial Intelligence</a:t>
            </a:r>
          </a:p>
          <a:p>
            <a:pPr algn="l" eaLnBrk="1" hangingPunct="1">
              <a:tabLst>
                <a:tab pos="1600200" algn="l"/>
              </a:tabLst>
              <a:defRPr/>
            </a:pPr>
            <a:r>
              <a:rPr lang="en-US" sz="2000" b="1" dirty="0" smtClean="0">
                <a:solidFill>
                  <a:srgbClr val="336699"/>
                </a:solidFill>
                <a:cs typeface="+mn-cs"/>
              </a:rPr>
              <a:t>Instructors:	</a:t>
            </a:r>
            <a:r>
              <a:rPr lang="en-US" sz="2000" b="1" dirty="0" err="1" smtClean="0">
                <a:solidFill>
                  <a:srgbClr val="336699"/>
                </a:solidFill>
                <a:cs typeface="+mn-cs"/>
              </a:rPr>
              <a:t>Zico</a:t>
            </a:r>
            <a:r>
              <a:rPr lang="en-US" sz="2000" b="1" dirty="0" smtClean="0">
                <a:solidFill>
                  <a:srgbClr val="336699"/>
                </a:solidFill>
                <a:cs typeface="+mn-cs"/>
              </a:rPr>
              <a:t> </a:t>
            </a:r>
            <a:r>
              <a:rPr lang="en-US" sz="2000" b="1" dirty="0" err="1" smtClean="0">
                <a:solidFill>
                  <a:srgbClr val="336699"/>
                </a:solidFill>
                <a:cs typeface="+mn-cs"/>
              </a:rPr>
              <a:t>Kolter</a:t>
            </a:r>
            <a:r>
              <a:rPr lang="en-US" sz="2000" b="1" dirty="0" smtClean="0">
                <a:solidFill>
                  <a:srgbClr val="336699"/>
                </a:solidFill>
                <a:cs typeface="+mn-cs"/>
              </a:rPr>
              <a:t> and Zack Rubinstein</a:t>
            </a:r>
          </a:p>
          <a:p>
            <a:pPr algn="l" eaLnBrk="1" hangingPunct="1">
              <a:tabLst>
                <a:tab pos="1600200" algn="l"/>
              </a:tabLst>
              <a:defRPr/>
            </a:pPr>
            <a:r>
              <a:rPr lang="en-US" sz="2000" b="1" dirty="0" smtClean="0">
                <a:solidFill>
                  <a:srgbClr val="336699"/>
                </a:solidFill>
                <a:cs typeface="+mn-cs"/>
              </a:rPr>
              <a:t>TA:	Vittorio </a:t>
            </a:r>
            <a:r>
              <a:rPr lang="en-US" sz="2000" b="1" dirty="0" err="1" smtClean="0">
                <a:solidFill>
                  <a:srgbClr val="336699"/>
                </a:solidFill>
                <a:cs typeface="+mn-cs"/>
              </a:rPr>
              <a:t>Perera</a:t>
            </a:r>
            <a:endParaRPr lang="en-US" sz="2000" b="1" dirty="0" smtClean="0">
              <a:solidFill>
                <a:srgbClr val="33669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9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States, Operators, Successor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19500" y="6324600"/>
            <a:ext cx="1905000" cy="457200"/>
          </a:xfrm>
        </p:spPr>
        <p:txBody>
          <a:bodyPr/>
          <a:lstStyle/>
          <a:p>
            <a:pPr>
              <a:defRPr/>
            </a:pPr>
            <a:fld id="{842290A9-BF47-484A-8BF1-E53E47E6BE0E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315" name="Group 14"/>
          <p:cNvGrpSpPr>
            <a:grpSpLocks/>
          </p:cNvGrpSpPr>
          <p:nvPr/>
        </p:nvGrpSpPr>
        <p:grpSpPr bwMode="auto">
          <a:xfrm>
            <a:off x="1143000" y="1935163"/>
            <a:ext cx="7696200" cy="1189037"/>
            <a:chOff x="1143000" y="1935480"/>
            <a:chExt cx="7696200" cy="1188720"/>
          </a:xfrm>
        </p:grpSpPr>
        <p:graphicFrame>
          <p:nvGraphicFramePr>
            <p:cNvPr id="13323" name="Object 4"/>
            <p:cNvGraphicFramePr>
              <a:graphicFrameLocks/>
            </p:cNvGraphicFramePr>
            <p:nvPr/>
          </p:nvGraphicFramePr>
          <p:xfrm>
            <a:off x="1143000" y="1971040"/>
            <a:ext cx="1524000" cy="111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57" name="Worksheet" r:id="rId3" imgW="1536700" imgH="1130300" progId="Excel.Sheet.8">
                    <p:embed/>
                  </p:oleObj>
                </mc:Choice>
                <mc:Fallback>
                  <p:oleObj name="Worksheet" r:id="rId3" imgW="1536700" imgH="113030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971040"/>
                          <a:ext cx="1524000" cy="1117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4" name="TextBox 5"/>
            <p:cNvSpPr txBox="1">
              <a:spLocks noChangeArrowheads="1"/>
            </p:cNvSpPr>
            <p:nvPr/>
          </p:nvSpPr>
          <p:spPr bwMode="auto">
            <a:xfrm>
              <a:off x="3581400" y="1935480"/>
              <a:ext cx="525780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>
                  <a:solidFill>
                    <a:srgbClr val="000000"/>
                  </a:solidFill>
                </a:rPr>
                <a:t>State</a:t>
              </a:r>
              <a:r>
                <a:rPr lang="en-US">
                  <a:solidFill>
                    <a:srgbClr val="000000"/>
                  </a:solidFill>
                </a:rPr>
                <a:t> – choose data representation, e.g., 3x3 2D array with numbers and 0 representing the blank.</a:t>
              </a:r>
            </a:p>
          </p:txBody>
        </p:sp>
      </p:grpSp>
      <p:grpSp>
        <p:nvGrpSpPr>
          <p:cNvPr id="13316" name="Group 17"/>
          <p:cNvGrpSpPr>
            <a:grpSpLocks/>
          </p:cNvGrpSpPr>
          <p:nvPr/>
        </p:nvGrpSpPr>
        <p:grpSpPr bwMode="auto">
          <a:xfrm>
            <a:off x="304800" y="3332163"/>
            <a:ext cx="8534400" cy="830262"/>
            <a:chOff x="304800" y="3213631"/>
            <a:chExt cx="8534400" cy="830997"/>
          </a:xfrm>
        </p:grpSpPr>
        <p:sp>
          <p:nvSpPr>
            <p:cNvPr id="13321" name="TextBox 6"/>
            <p:cNvSpPr txBox="1">
              <a:spLocks noChangeArrowheads="1"/>
            </p:cNvSpPr>
            <p:nvPr/>
          </p:nvSpPr>
          <p:spPr bwMode="auto">
            <a:xfrm>
              <a:off x="304800" y="3213631"/>
              <a:ext cx="3200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move-left, move-right, move-up, move-down.</a:t>
              </a:r>
            </a:p>
          </p:txBody>
        </p:sp>
        <p:sp>
          <p:nvSpPr>
            <p:cNvPr id="13322" name="TextBox 7"/>
            <p:cNvSpPr txBox="1">
              <a:spLocks noChangeArrowheads="1"/>
            </p:cNvSpPr>
            <p:nvPr/>
          </p:nvSpPr>
          <p:spPr bwMode="auto">
            <a:xfrm>
              <a:off x="3581400" y="3213631"/>
              <a:ext cx="5257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>
                  <a:solidFill>
                    <a:srgbClr val="000000"/>
                  </a:solidFill>
                </a:rPr>
                <a:t>Operators</a:t>
              </a:r>
              <a:r>
                <a:rPr lang="en-US">
                  <a:solidFill>
                    <a:srgbClr val="000000"/>
                  </a:solidFill>
                </a:rPr>
                <a:t> – transform state to next state, e.g., possible movements for the blank.</a:t>
              </a:r>
            </a:p>
          </p:txBody>
        </p:sp>
      </p:grp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3581400" y="4702175"/>
            <a:ext cx="5257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Successor Function </a:t>
            </a:r>
            <a:r>
              <a:rPr lang="en-US">
                <a:solidFill>
                  <a:srgbClr val="000000"/>
                </a:solidFill>
              </a:rPr>
              <a:t>– generate possible states by applying operators, e.g., apply operators and return states whose indices are between 1 and 3. </a:t>
            </a:r>
          </a:p>
        </p:txBody>
      </p:sp>
      <p:graphicFrame>
        <p:nvGraphicFramePr>
          <p:cNvPr id="13318" name="Object 9"/>
          <p:cNvGraphicFramePr>
            <a:graphicFrameLocks/>
          </p:cNvGraphicFramePr>
          <p:nvPr/>
        </p:nvGraphicFramePr>
        <p:xfrm>
          <a:off x="1066800" y="4370388"/>
          <a:ext cx="15240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Worksheet" r:id="rId5" imgW="1536700" imgH="1282700" progId="Excel.Sheet.8">
                  <p:embed/>
                </p:oleObj>
              </mc:Choice>
              <mc:Fallback>
                <p:oleObj name="Worksheet" r:id="rId5" imgW="1536700" imgH="1282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70388"/>
                        <a:ext cx="1524000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0"/>
          <p:cNvGraphicFramePr>
            <a:graphicFrameLocks/>
          </p:cNvGraphicFramePr>
          <p:nvPr/>
        </p:nvGraphicFramePr>
        <p:xfrm>
          <a:off x="1905000" y="5589588"/>
          <a:ext cx="15240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Worksheet" r:id="rId7" imgW="1536700" imgH="1282700" progId="Excel.Sheet.8">
                  <p:embed/>
                </p:oleObj>
              </mc:Choice>
              <mc:Fallback>
                <p:oleObj name="Worksheet" r:id="rId7" imgW="1536700" imgH="1282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589588"/>
                        <a:ext cx="1524000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1"/>
          <p:cNvGraphicFramePr>
            <a:graphicFrameLocks/>
          </p:cNvGraphicFramePr>
          <p:nvPr/>
        </p:nvGraphicFramePr>
        <p:xfrm>
          <a:off x="152400" y="5589588"/>
          <a:ext cx="15240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Worksheet" r:id="rId9" imgW="1536700" imgH="1282700" progId="Excel.Sheet.8">
                  <p:embed/>
                </p:oleObj>
              </mc:Choice>
              <mc:Fallback>
                <p:oleObj name="Worksheet" r:id="rId9" imgW="1536700" imgH="1282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589588"/>
                        <a:ext cx="1524000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89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CC051-1546-1747-A63F-CAC364732011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What is a solution?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209800"/>
            <a:ext cx="7772400" cy="39227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 </a:t>
            </a:r>
            <a:r>
              <a:rPr lang="en-US" smtClean="0">
                <a:solidFill>
                  <a:schemeClr val="hlink"/>
                </a:solidFill>
                <a:cs typeface="+mn-cs"/>
              </a:rPr>
              <a:t>solution</a:t>
            </a:r>
            <a:r>
              <a:rPr lang="en-US" smtClean="0">
                <a:cs typeface="+mn-cs"/>
              </a:rPr>
              <a:t> to a search problem is a sequence of operators that generate a path from the initial state to a goal state.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800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An </a:t>
            </a:r>
            <a:r>
              <a:rPr lang="en-US" smtClean="0">
                <a:solidFill>
                  <a:schemeClr val="hlink"/>
                </a:solidFill>
                <a:cs typeface="+mn-cs"/>
              </a:rPr>
              <a:t>optimal solution </a:t>
            </a:r>
            <a:r>
              <a:rPr lang="en-US" smtClean="0">
                <a:cs typeface="+mn-cs"/>
              </a:rPr>
              <a:t>is a minimal cost solution.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800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Solution cost versus search cost.</a:t>
            </a:r>
          </a:p>
        </p:txBody>
      </p:sp>
    </p:spTree>
    <p:extLst>
      <p:ext uri="{BB962C8B-B14F-4D97-AF65-F5344CB8AC3E}">
        <p14:creationId xmlns:p14="http://schemas.microsoft.com/office/powerpoint/2010/main" val="1730314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3DA74-E1DA-F440-B182-FCED879D9674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Choosing states and actions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Efficiency versus expressiveness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 use of abstraction:</a:t>
            </a:r>
          </a:p>
          <a:p>
            <a:pPr lvl="1" eaLnBrk="1" hangingPunct="1">
              <a:defRPr/>
            </a:pPr>
            <a:r>
              <a:rPr lang="en-US" smtClean="0"/>
              <a:t>Ignore road condition travel planning.</a:t>
            </a:r>
          </a:p>
          <a:p>
            <a:pPr lvl="1" eaLnBrk="1" hangingPunct="1">
              <a:defRPr/>
            </a:pPr>
            <a:r>
              <a:rPr lang="en-US" smtClean="0"/>
              <a:t>Use job description and ignore names in task scheduling.</a:t>
            </a:r>
          </a:p>
          <a:p>
            <a:pPr lvl="1" eaLnBrk="1" hangingPunct="1">
              <a:defRPr/>
            </a:pPr>
            <a:r>
              <a:rPr lang="en-US" smtClean="0"/>
              <a:t>Ignore the color of the pieces when solving the 8-puzzle.</a:t>
            </a:r>
          </a:p>
          <a:p>
            <a:pPr lvl="1" eaLnBrk="1" hangingPunct="1">
              <a:defRPr/>
            </a:pPr>
            <a:r>
              <a:rPr lang="en-US" smtClean="0"/>
              <a:t>Compact action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10424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EDD6E-F316-7343-8E59-169BC76206A1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Quote for the day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398713"/>
            <a:ext cx="7772400" cy="3733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The problem of searching a graph has effectively been solved, and is no longer of interest to AI researchers.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endParaRPr lang="en-US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		      - Nils Nilsson, early 1970s</a:t>
            </a:r>
          </a:p>
        </p:txBody>
      </p:sp>
    </p:spTree>
    <p:extLst>
      <p:ext uri="{BB962C8B-B14F-4D97-AF65-F5344CB8AC3E}">
        <p14:creationId xmlns:p14="http://schemas.microsoft.com/office/powerpoint/2010/main" val="2605366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E5BA9-4363-C343-9315-187ACDD8BFE6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Searching for solutions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286000"/>
            <a:ext cx="7459662" cy="3810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b="1" smtClean="0">
                <a:cs typeface="+mn-cs"/>
              </a:rPr>
              <a:t>Search control strategies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Order in which the search space is explored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The extent to which partial solutions are kept and used to guide the search process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The degree to which the search process is guided by domain knowledge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The degree to which control decisions are made dynamically at run-time</a:t>
            </a:r>
          </a:p>
        </p:txBody>
      </p:sp>
    </p:spTree>
    <p:extLst>
      <p:ext uri="{BB962C8B-B14F-4D97-AF65-F5344CB8AC3E}">
        <p14:creationId xmlns:p14="http://schemas.microsoft.com/office/powerpoint/2010/main" val="4250776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51805-5D3C-3248-A64A-74773241D1F4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Evaluation of search strategies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209800"/>
            <a:ext cx="7772400" cy="39227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hlink"/>
                </a:solidFill>
                <a:cs typeface="+mn-cs"/>
              </a:rPr>
              <a:t>Completeness</a:t>
            </a:r>
            <a:r>
              <a:rPr lang="en-US" smtClean="0">
                <a:cs typeface="+mn-cs"/>
              </a:rPr>
              <a:t> - does it guarantee to find a solution when there is one?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hlink"/>
                </a:solidFill>
                <a:cs typeface="+mn-cs"/>
              </a:rPr>
              <a:t>Time complexity </a:t>
            </a:r>
            <a:r>
              <a:rPr lang="en-US" smtClean="0">
                <a:cs typeface="+mn-cs"/>
              </a:rPr>
              <a:t>- how long does it take to find a solution?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hlink"/>
                </a:solidFill>
                <a:cs typeface="+mn-cs"/>
              </a:rPr>
              <a:t>Space complexity </a:t>
            </a:r>
            <a:r>
              <a:rPr lang="en-US" smtClean="0">
                <a:cs typeface="+mn-cs"/>
              </a:rPr>
              <a:t>- how much memory does it require?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hlink"/>
                </a:solidFill>
                <a:cs typeface="+mn-cs"/>
              </a:rPr>
              <a:t>Optimality</a:t>
            </a:r>
            <a:r>
              <a:rPr lang="en-US" smtClean="0">
                <a:cs typeface="+mn-cs"/>
              </a:rPr>
              <a:t> - does it return the best solution when there are many?</a:t>
            </a:r>
          </a:p>
        </p:txBody>
      </p:sp>
    </p:spTree>
    <p:extLst>
      <p:ext uri="{BB962C8B-B14F-4D97-AF65-F5344CB8AC3E}">
        <p14:creationId xmlns:p14="http://schemas.microsoft.com/office/powerpoint/2010/main" val="188828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6DCB5-D1F4-1540-A138-710F6C1EC7E6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Search trees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1981200"/>
            <a:ext cx="7535862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A graph representing the search process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Implicit graphs and explicit graphs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Branching factor and depth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Generating and expanding states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Open and closed lists of nodes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Representing a node of the explicit graph: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 </a:t>
            </a:r>
            <a:r>
              <a:rPr lang="en-US" sz="2800" dirty="0" smtClean="0">
                <a:latin typeface="Courier New" charset="0"/>
                <a:cs typeface="+mn-cs"/>
              </a:rPr>
              <a:t>	 </a:t>
            </a:r>
            <a:r>
              <a:rPr lang="en-US" sz="2000" b="1" dirty="0" smtClean="0">
                <a:latin typeface="Courier New" charset="0"/>
                <a:cs typeface="+mn-cs"/>
              </a:rPr>
              <a:t> class Node: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cs typeface="+mn-cs"/>
              </a:rPr>
              <a:t>  		State = None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cs typeface="+mn-cs"/>
              </a:rPr>
              <a:t>		</a:t>
            </a:r>
            <a:r>
              <a:rPr lang="en-US" sz="2000" b="1" dirty="0" err="1" smtClean="0">
                <a:latin typeface="Courier New" charset="0"/>
                <a:cs typeface="+mn-cs"/>
              </a:rPr>
              <a:t>ParentNode</a:t>
            </a:r>
            <a:r>
              <a:rPr lang="en-US" sz="2000" b="1" dirty="0" smtClean="0">
                <a:latin typeface="Courier New" charset="0"/>
                <a:cs typeface="+mn-cs"/>
              </a:rPr>
              <a:t> = None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cs typeface="+mn-cs"/>
              </a:rPr>
              <a:t>		Operator = None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cs typeface="+mn-cs"/>
              </a:rPr>
              <a:t>		Depth = None</a:t>
            </a:r>
          </a:p>
          <a:p>
            <a:pPr eaLnBrk="1" hangingPunct="1">
              <a:lnSpc>
                <a:spcPct val="50000"/>
              </a:lnSpc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cs typeface="+mn-cs"/>
              </a:rPr>
              <a:t>		</a:t>
            </a:r>
            <a:r>
              <a:rPr lang="en-US" sz="2000" b="1" dirty="0" err="1" smtClean="0">
                <a:latin typeface="Courier New" charset="0"/>
                <a:cs typeface="+mn-cs"/>
              </a:rPr>
              <a:t>PathCost</a:t>
            </a:r>
            <a:r>
              <a:rPr lang="en-US" sz="2000" b="1" dirty="0" smtClean="0">
                <a:latin typeface="Courier New" charset="0"/>
                <a:cs typeface="+mn-cs"/>
              </a:rPr>
              <a:t> = None</a:t>
            </a:r>
          </a:p>
        </p:txBody>
      </p:sp>
    </p:spTree>
    <p:extLst>
      <p:ext uri="{BB962C8B-B14F-4D97-AF65-F5344CB8AC3E}">
        <p14:creationId xmlns:p14="http://schemas.microsoft.com/office/powerpoint/2010/main" val="2242275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67101-8E63-1242-8CDE-3CB5C6A72920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 of a search tree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 </a:t>
            </a:r>
          </a:p>
        </p:txBody>
      </p:sp>
      <p:graphicFrame>
        <p:nvGraphicFramePr>
          <p:cNvPr id="20484" name="Object 4"/>
          <p:cNvGraphicFramePr>
            <a:graphicFrameLocks/>
          </p:cNvGraphicFramePr>
          <p:nvPr/>
        </p:nvGraphicFramePr>
        <p:xfrm>
          <a:off x="2057400" y="1908175"/>
          <a:ext cx="491490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" name="Worksheet" r:id="rId3" imgW="4965700" imgH="4140200" progId="Excel.Sheet.8">
                  <p:embed/>
                </p:oleObj>
              </mc:Choice>
              <mc:Fallback>
                <p:oleObj name="Worksheet" r:id="rId3" imgW="4965700" imgH="4140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8175"/>
                        <a:ext cx="4914900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Line 5"/>
          <p:cNvSpPr>
            <a:spLocks noChangeShapeType="1"/>
          </p:cNvSpPr>
          <p:nvPr/>
        </p:nvSpPr>
        <p:spPr bwMode="auto">
          <a:xfrm flipH="1">
            <a:off x="2743200" y="2984500"/>
            <a:ext cx="160020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 flipV="1">
            <a:off x="4343400" y="2971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 flipH="1" flipV="1">
            <a:off x="4343400" y="2971800"/>
            <a:ext cx="1676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>
            <a:off x="2743200" y="4737100"/>
            <a:ext cx="160020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 flipV="1">
            <a:off x="4343400" y="4724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 flipH="1" flipV="1">
            <a:off x="4343400" y="4724400"/>
            <a:ext cx="1676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97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9D047-0558-C045-A55D-FFF558A7FB66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Blind search strategies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170113"/>
            <a:ext cx="7772400" cy="3962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Depth-first search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Breadth-first search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Depth-limited search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Iterative-deepening search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Bidirectional search</a:t>
            </a:r>
          </a:p>
        </p:txBody>
      </p:sp>
    </p:spTree>
    <p:extLst>
      <p:ext uri="{BB962C8B-B14F-4D97-AF65-F5344CB8AC3E}">
        <p14:creationId xmlns:p14="http://schemas.microsoft.com/office/powerpoint/2010/main" val="497363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Depth-First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609B2-52FA-7B4E-B57C-DBFAC6F92DCA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62263"/>
            <a:ext cx="82296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function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dfs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(nodes,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goalp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successors)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solution or fail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not nodes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fail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goalp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(first(nodes))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first(nodes)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dfs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(append(successors(first(nodes)), rest(nodes)),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     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goalp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successors)</a:t>
            </a:r>
          </a:p>
        </p:txBody>
      </p:sp>
    </p:spTree>
    <p:extLst>
      <p:ext uri="{BB962C8B-B14F-4D97-AF65-F5344CB8AC3E}">
        <p14:creationId xmlns:p14="http://schemas.microsoft.com/office/powerpoint/2010/main" val="161809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96B31-5834-CB47-A13E-6AF8CD656A80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336699"/>
                </a:solidFill>
                <a:cs typeface="+mj-cs"/>
              </a:rPr>
              <a:t>Search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336699"/>
                </a:solidFill>
                <a:cs typeface="+mn-cs"/>
              </a:rPr>
              <a:t>Search lectures.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336699"/>
                </a:solidFill>
                <a:cs typeface="+mn-cs"/>
              </a:rPr>
              <a:t>Readings: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6699"/>
                </a:solidFill>
              </a:rPr>
              <a:t>Section II in </a:t>
            </a:r>
            <a:r>
              <a:rPr lang="en-US" sz="1800" b="1" dirty="0" err="1" smtClean="0">
                <a:solidFill>
                  <a:srgbClr val="336699"/>
                </a:solidFill>
              </a:rPr>
              <a:t>Norvig</a:t>
            </a:r>
            <a:r>
              <a:rPr lang="en-US" sz="1800" b="1" dirty="0" smtClean="0">
                <a:solidFill>
                  <a:srgbClr val="336699"/>
                </a:solidFill>
              </a:rPr>
              <a:t> and </a:t>
            </a:r>
            <a:r>
              <a:rPr lang="en-US" sz="1800" b="1" dirty="0" err="1" smtClean="0">
                <a:solidFill>
                  <a:srgbClr val="336699"/>
                </a:solidFill>
              </a:rPr>
              <a:t>Russel</a:t>
            </a:r>
            <a:r>
              <a:rPr lang="en-US" sz="1800" b="1" dirty="0" smtClean="0">
                <a:solidFill>
                  <a:srgbClr val="336699"/>
                </a:solidFill>
              </a:rPr>
              <a:t> (chapters 3,4, 5, and 6)</a:t>
            </a:r>
          </a:p>
        </p:txBody>
      </p:sp>
    </p:spTree>
    <p:extLst>
      <p:ext uri="{BB962C8B-B14F-4D97-AF65-F5344CB8AC3E}">
        <p14:creationId xmlns:p14="http://schemas.microsoft.com/office/powerpoint/2010/main" val="272899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 Road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B2BC5-77EA-924E-BCD4-C46AD17AB16F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2057400"/>
          <a:ext cx="31242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8761"/>
                <a:gridCol w="21054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(10), C(12)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A(10),D(8)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A(12), E(4), F(4)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B(8),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G(6),H(8)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C(4),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C(4), I(20)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D(6), I(12)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D(8), E(4), I(6)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F(20),</a:t>
                      </a:r>
                      <a:r>
                        <a:rPr lang="en-US" baseline="0" dirty="0" smtClean="0"/>
                        <a:t> H(6), G(12)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7078" name="Group 77"/>
          <p:cNvGrpSpPr>
            <a:grpSpLocks/>
          </p:cNvGrpSpPr>
          <p:nvPr/>
        </p:nvGrpSpPr>
        <p:grpSpPr bwMode="auto">
          <a:xfrm>
            <a:off x="990600" y="2101850"/>
            <a:ext cx="3048000" cy="3619500"/>
            <a:chOff x="457200" y="2095500"/>
            <a:chExt cx="3048000" cy="3619500"/>
          </a:xfrm>
        </p:grpSpPr>
        <p:sp>
          <p:nvSpPr>
            <p:cNvPr id="17" name="Oval 16"/>
            <p:cNvSpPr/>
            <p:nvPr/>
          </p:nvSpPr>
          <p:spPr bwMode="auto">
            <a:xfrm>
              <a:off x="2006600" y="20955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247775" y="2989263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628900" y="3276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97100" y="38227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960438" y="3886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124200" y="3810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8288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57200" y="4648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828800" y="5334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cxnSp>
          <p:nvCxnSpPr>
            <p:cNvPr id="27" name="Straight Arrow Connector 26"/>
            <p:cNvCxnSpPr>
              <a:stCxn id="17" idx="4"/>
              <a:endCxn id="18" idx="0"/>
            </p:cNvCxnSpPr>
            <p:nvPr/>
          </p:nvCxnSpPr>
          <p:spPr bwMode="auto">
            <a:xfrm flipH="1">
              <a:off x="1438275" y="2476500"/>
              <a:ext cx="758825" cy="5127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21" idx="4"/>
              <a:endCxn id="23" idx="0"/>
            </p:cNvCxnSpPr>
            <p:nvPr/>
          </p:nvCxnSpPr>
          <p:spPr bwMode="auto">
            <a:xfrm>
              <a:off x="1150938" y="4267200"/>
              <a:ext cx="868362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endCxn id="21" idx="0"/>
            </p:cNvCxnSpPr>
            <p:nvPr/>
          </p:nvCxnSpPr>
          <p:spPr bwMode="auto">
            <a:xfrm flipH="1">
              <a:off x="1150938" y="3370263"/>
              <a:ext cx="292100" cy="5159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stCxn id="17" idx="4"/>
              <a:endCxn id="19" idx="0"/>
            </p:cNvCxnSpPr>
            <p:nvPr/>
          </p:nvCxnSpPr>
          <p:spPr bwMode="auto">
            <a:xfrm>
              <a:off x="2197100" y="2476500"/>
              <a:ext cx="622300" cy="800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19" idx="4"/>
              <a:endCxn id="20" idx="0"/>
            </p:cNvCxnSpPr>
            <p:nvPr/>
          </p:nvCxnSpPr>
          <p:spPr bwMode="auto">
            <a:xfrm flipH="1">
              <a:off x="2387600" y="3657600"/>
              <a:ext cx="431800" cy="165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19" idx="4"/>
              <a:endCxn id="22" idx="0"/>
            </p:cNvCxnSpPr>
            <p:nvPr/>
          </p:nvCxnSpPr>
          <p:spPr bwMode="auto">
            <a:xfrm>
              <a:off x="2819400" y="3657600"/>
              <a:ext cx="4953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20" idx="4"/>
              <a:endCxn id="23" idx="0"/>
            </p:cNvCxnSpPr>
            <p:nvPr/>
          </p:nvCxnSpPr>
          <p:spPr bwMode="auto">
            <a:xfrm flipH="1">
              <a:off x="2019300" y="4203700"/>
              <a:ext cx="368300" cy="292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>
              <a:stCxn id="23" idx="4"/>
              <a:endCxn id="25" idx="0"/>
            </p:cNvCxnSpPr>
            <p:nvPr/>
          </p:nvCxnSpPr>
          <p:spPr bwMode="auto">
            <a:xfrm>
              <a:off x="2019300" y="48768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stCxn id="21" idx="4"/>
              <a:endCxn id="24" idx="0"/>
            </p:cNvCxnSpPr>
            <p:nvPr/>
          </p:nvCxnSpPr>
          <p:spPr bwMode="auto">
            <a:xfrm flipH="1">
              <a:off x="647700" y="4267200"/>
              <a:ext cx="503238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>
              <a:endCxn id="25" idx="0"/>
            </p:cNvCxnSpPr>
            <p:nvPr/>
          </p:nvCxnSpPr>
          <p:spPr bwMode="auto">
            <a:xfrm>
              <a:off x="647700" y="5041900"/>
              <a:ext cx="1371600" cy="292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7099" name="TextBox 63"/>
            <p:cNvSpPr txBox="1">
              <a:spLocks noChangeArrowheads="1"/>
            </p:cNvSpPr>
            <p:nvPr/>
          </p:nvSpPr>
          <p:spPr bwMode="auto">
            <a:xfrm>
              <a:off x="1447800" y="248084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87100" name="TextBox 64"/>
            <p:cNvSpPr txBox="1">
              <a:spLocks noChangeArrowheads="1"/>
            </p:cNvSpPr>
            <p:nvPr/>
          </p:nvSpPr>
          <p:spPr bwMode="auto">
            <a:xfrm>
              <a:off x="2505076" y="25908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87101" name="TextBox 65"/>
            <p:cNvSpPr txBox="1">
              <a:spLocks noChangeArrowheads="1"/>
            </p:cNvSpPr>
            <p:nvPr/>
          </p:nvSpPr>
          <p:spPr bwMode="auto">
            <a:xfrm>
              <a:off x="990600" y="337049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87102" name="TextBox 66"/>
            <p:cNvSpPr txBox="1">
              <a:spLocks noChangeArrowheads="1"/>
            </p:cNvSpPr>
            <p:nvPr/>
          </p:nvSpPr>
          <p:spPr bwMode="auto">
            <a:xfrm>
              <a:off x="1438276" y="40386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87103" name="TextBox 67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87104" name="TextBox 68"/>
            <p:cNvSpPr txBox="1">
              <a:spLocks noChangeArrowheads="1"/>
            </p:cNvSpPr>
            <p:nvPr/>
          </p:nvSpPr>
          <p:spPr bwMode="auto">
            <a:xfrm>
              <a:off x="1971676" y="40386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105" name="TextBox 69"/>
            <p:cNvSpPr txBox="1">
              <a:spLocks noChangeArrowheads="1"/>
            </p:cNvSpPr>
            <p:nvPr/>
          </p:nvSpPr>
          <p:spPr bwMode="auto">
            <a:xfrm>
              <a:off x="2362200" y="3429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106" name="TextBox 70"/>
            <p:cNvSpPr txBox="1">
              <a:spLocks noChangeArrowheads="1"/>
            </p:cNvSpPr>
            <p:nvPr/>
          </p:nvSpPr>
          <p:spPr bwMode="auto">
            <a:xfrm>
              <a:off x="2971800" y="3429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7107" name="TextBox 71"/>
            <p:cNvSpPr txBox="1">
              <a:spLocks noChangeArrowheads="1"/>
            </p:cNvSpPr>
            <p:nvPr/>
          </p:nvSpPr>
          <p:spPr bwMode="auto">
            <a:xfrm>
              <a:off x="1752600" y="484304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87108" name="TextBox 72"/>
            <p:cNvSpPr txBox="1">
              <a:spLocks noChangeArrowheads="1"/>
            </p:cNvSpPr>
            <p:nvPr/>
          </p:nvSpPr>
          <p:spPr bwMode="auto">
            <a:xfrm>
              <a:off x="914400" y="51054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12</a:t>
              </a:r>
            </a:p>
          </p:txBody>
        </p:sp>
        <p:cxnSp>
          <p:nvCxnSpPr>
            <p:cNvPr id="74" name="Straight Arrow Connector 73"/>
            <p:cNvCxnSpPr>
              <a:stCxn id="22" idx="4"/>
              <a:endCxn id="25" idx="0"/>
            </p:cNvCxnSpPr>
            <p:nvPr/>
          </p:nvCxnSpPr>
          <p:spPr bwMode="auto">
            <a:xfrm flipH="1">
              <a:off x="2019300" y="4191000"/>
              <a:ext cx="1295400" cy="1143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7110" name="TextBox 76"/>
            <p:cNvSpPr txBox="1">
              <a:spLocks noChangeArrowheads="1"/>
            </p:cNvSpPr>
            <p:nvPr/>
          </p:nvSpPr>
          <p:spPr bwMode="auto">
            <a:xfrm>
              <a:off x="2667000" y="46482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57200" y="6172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DFS(A</a:t>
            </a:r>
            <a:r>
              <a:rPr lang="en-US" sz="180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>
                <a:solidFill>
                  <a:srgbClr val="000000"/>
                </a:solidFill>
                <a:sym typeface="Wingdings" charset="0"/>
              </a:rPr>
              <a:t>I)</a:t>
            </a:r>
            <a:r>
              <a:rPr lang="en-US">
                <a:solidFill>
                  <a:srgbClr val="000000"/>
                </a:solidFill>
              </a:rPr>
              <a:t>:  A, B, D, G, I = 36</a:t>
            </a:r>
          </a:p>
        </p:txBody>
      </p:sp>
    </p:spTree>
    <p:extLst>
      <p:ext uri="{BB962C8B-B14F-4D97-AF65-F5344CB8AC3E}">
        <p14:creationId xmlns:p14="http://schemas.microsoft.com/office/powerpoint/2010/main" val="50931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86B8-1FC8-A749-8672-349B3576E3FF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Time and Space Complexity of DFS</a:t>
            </a:r>
          </a:p>
        </p:txBody>
      </p:sp>
      <p:sp>
        <p:nvSpPr>
          <p:cNvPr id="167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Let b be the branching factor and m be the maximum depth of the state space.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Space complexity = </a:t>
            </a:r>
            <a:r>
              <a:rPr lang="en-US" i="1" dirty="0" err="1" smtClean="0">
                <a:cs typeface="+mn-cs"/>
              </a:rPr>
              <a:t>bm</a:t>
            </a:r>
            <a:endParaRPr lang="en-US" i="1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Time complexity =  </a:t>
            </a:r>
            <a:r>
              <a:rPr lang="en-US" i="1" dirty="0" smtClean="0">
                <a:cs typeface="+mn-cs"/>
              </a:rPr>
              <a:t>O(</a:t>
            </a:r>
            <a:r>
              <a:rPr lang="en-US" i="1" dirty="0" err="1" smtClean="0">
                <a:cs typeface="+mn-cs"/>
              </a:rPr>
              <a:t>b</a:t>
            </a:r>
            <a:r>
              <a:rPr lang="en-US" i="1" baseline="30000" dirty="0" err="1" smtClean="0">
                <a:cs typeface="+mn-cs"/>
              </a:rPr>
              <a:t>m</a:t>
            </a:r>
            <a:r>
              <a:rPr lang="en-US" i="1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Complete?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Optimal?</a:t>
            </a:r>
          </a:p>
        </p:txBody>
      </p:sp>
    </p:spTree>
    <p:extLst>
      <p:ext uri="{BB962C8B-B14F-4D97-AF65-F5344CB8AC3E}">
        <p14:creationId xmlns:p14="http://schemas.microsoft.com/office/powerpoint/2010/main" val="195291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Breadth-First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EDD72-A67F-C141-B2B9-49CF16925A1A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86063"/>
            <a:ext cx="82296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function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bfs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(nodes,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goalp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successors)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solution or fail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not nodes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fail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goalp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(first(nodes))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first(nodes)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dfs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(append(rest(nodes), successors(first(nodes))),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     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goalp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successors)</a:t>
            </a:r>
          </a:p>
        </p:txBody>
      </p:sp>
    </p:spTree>
    <p:extLst>
      <p:ext uri="{BB962C8B-B14F-4D97-AF65-F5344CB8AC3E}">
        <p14:creationId xmlns:p14="http://schemas.microsoft.com/office/powerpoint/2010/main" val="174868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 Road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6860D-16E5-3C4C-BD18-A84D107E6C21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2057400"/>
          <a:ext cx="31242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8761"/>
                <a:gridCol w="21054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(10), C(12)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A(10),D(8)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A(12), E(4), F(4)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B(8),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G(6),H(8)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C(4),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C(4), I(20)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D(6), I(12)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D(8), E(4), I(6)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F(20),</a:t>
                      </a:r>
                      <a:r>
                        <a:rPr lang="en-US" baseline="0" dirty="0" smtClean="0"/>
                        <a:t> H(6), G(12)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8102" name="Group 77"/>
          <p:cNvGrpSpPr>
            <a:grpSpLocks/>
          </p:cNvGrpSpPr>
          <p:nvPr/>
        </p:nvGrpSpPr>
        <p:grpSpPr bwMode="auto">
          <a:xfrm>
            <a:off x="990600" y="2101850"/>
            <a:ext cx="3048000" cy="3619500"/>
            <a:chOff x="457200" y="2095500"/>
            <a:chExt cx="3048000" cy="3619500"/>
          </a:xfrm>
        </p:grpSpPr>
        <p:sp>
          <p:nvSpPr>
            <p:cNvPr id="17" name="Oval 16"/>
            <p:cNvSpPr/>
            <p:nvPr/>
          </p:nvSpPr>
          <p:spPr bwMode="auto">
            <a:xfrm>
              <a:off x="2006600" y="20955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247775" y="2989263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628900" y="3276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97100" y="38227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960438" y="3886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124200" y="3810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8288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57200" y="4648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828800" y="5334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cxnSp>
          <p:nvCxnSpPr>
            <p:cNvPr id="27" name="Straight Arrow Connector 26"/>
            <p:cNvCxnSpPr>
              <a:stCxn id="17" idx="4"/>
              <a:endCxn id="18" idx="0"/>
            </p:cNvCxnSpPr>
            <p:nvPr/>
          </p:nvCxnSpPr>
          <p:spPr bwMode="auto">
            <a:xfrm flipH="1">
              <a:off x="1438275" y="2476500"/>
              <a:ext cx="758825" cy="5127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21" idx="4"/>
              <a:endCxn id="23" idx="0"/>
            </p:cNvCxnSpPr>
            <p:nvPr/>
          </p:nvCxnSpPr>
          <p:spPr bwMode="auto">
            <a:xfrm>
              <a:off x="1150938" y="4267200"/>
              <a:ext cx="868362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endCxn id="21" idx="0"/>
            </p:cNvCxnSpPr>
            <p:nvPr/>
          </p:nvCxnSpPr>
          <p:spPr bwMode="auto">
            <a:xfrm flipH="1">
              <a:off x="1150938" y="3370263"/>
              <a:ext cx="292100" cy="5159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stCxn id="17" idx="4"/>
              <a:endCxn id="19" idx="0"/>
            </p:cNvCxnSpPr>
            <p:nvPr/>
          </p:nvCxnSpPr>
          <p:spPr bwMode="auto">
            <a:xfrm>
              <a:off x="2197100" y="2476500"/>
              <a:ext cx="622300" cy="800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19" idx="4"/>
              <a:endCxn id="20" idx="0"/>
            </p:cNvCxnSpPr>
            <p:nvPr/>
          </p:nvCxnSpPr>
          <p:spPr bwMode="auto">
            <a:xfrm flipH="1">
              <a:off x="2387600" y="3657600"/>
              <a:ext cx="431800" cy="165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19" idx="4"/>
              <a:endCxn id="22" idx="0"/>
            </p:cNvCxnSpPr>
            <p:nvPr/>
          </p:nvCxnSpPr>
          <p:spPr bwMode="auto">
            <a:xfrm>
              <a:off x="2819400" y="3657600"/>
              <a:ext cx="4953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20" idx="4"/>
              <a:endCxn id="23" idx="0"/>
            </p:cNvCxnSpPr>
            <p:nvPr/>
          </p:nvCxnSpPr>
          <p:spPr bwMode="auto">
            <a:xfrm flipH="1">
              <a:off x="2019300" y="4203700"/>
              <a:ext cx="368300" cy="292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>
              <a:stCxn id="23" idx="4"/>
              <a:endCxn id="25" idx="0"/>
            </p:cNvCxnSpPr>
            <p:nvPr/>
          </p:nvCxnSpPr>
          <p:spPr bwMode="auto">
            <a:xfrm>
              <a:off x="2019300" y="48768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stCxn id="21" idx="4"/>
              <a:endCxn id="24" idx="0"/>
            </p:cNvCxnSpPr>
            <p:nvPr/>
          </p:nvCxnSpPr>
          <p:spPr bwMode="auto">
            <a:xfrm flipH="1">
              <a:off x="647700" y="4267200"/>
              <a:ext cx="503238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>
              <a:endCxn id="25" idx="0"/>
            </p:cNvCxnSpPr>
            <p:nvPr/>
          </p:nvCxnSpPr>
          <p:spPr bwMode="auto">
            <a:xfrm>
              <a:off x="647700" y="5041900"/>
              <a:ext cx="1371600" cy="292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8123" name="TextBox 63"/>
            <p:cNvSpPr txBox="1">
              <a:spLocks noChangeArrowheads="1"/>
            </p:cNvSpPr>
            <p:nvPr/>
          </p:nvSpPr>
          <p:spPr bwMode="auto">
            <a:xfrm>
              <a:off x="1447800" y="248084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88124" name="TextBox 64"/>
            <p:cNvSpPr txBox="1">
              <a:spLocks noChangeArrowheads="1"/>
            </p:cNvSpPr>
            <p:nvPr/>
          </p:nvSpPr>
          <p:spPr bwMode="auto">
            <a:xfrm>
              <a:off x="2505076" y="25908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88125" name="TextBox 65"/>
            <p:cNvSpPr txBox="1">
              <a:spLocks noChangeArrowheads="1"/>
            </p:cNvSpPr>
            <p:nvPr/>
          </p:nvSpPr>
          <p:spPr bwMode="auto">
            <a:xfrm>
              <a:off x="990600" y="337049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88126" name="TextBox 66"/>
            <p:cNvSpPr txBox="1">
              <a:spLocks noChangeArrowheads="1"/>
            </p:cNvSpPr>
            <p:nvPr/>
          </p:nvSpPr>
          <p:spPr bwMode="auto">
            <a:xfrm>
              <a:off x="1438276" y="40386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88127" name="TextBox 67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88128" name="TextBox 68"/>
            <p:cNvSpPr txBox="1">
              <a:spLocks noChangeArrowheads="1"/>
            </p:cNvSpPr>
            <p:nvPr/>
          </p:nvSpPr>
          <p:spPr bwMode="auto">
            <a:xfrm>
              <a:off x="1971676" y="40386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129" name="TextBox 69"/>
            <p:cNvSpPr txBox="1">
              <a:spLocks noChangeArrowheads="1"/>
            </p:cNvSpPr>
            <p:nvPr/>
          </p:nvSpPr>
          <p:spPr bwMode="auto">
            <a:xfrm>
              <a:off x="2362200" y="3429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130" name="TextBox 70"/>
            <p:cNvSpPr txBox="1">
              <a:spLocks noChangeArrowheads="1"/>
            </p:cNvSpPr>
            <p:nvPr/>
          </p:nvSpPr>
          <p:spPr bwMode="auto">
            <a:xfrm>
              <a:off x="2971800" y="3429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8131" name="TextBox 71"/>
            <p:cNvSpPr txBox="1">
              <a:spLocks noChangeArrowheads="1"/>
            </p:cNvSpPr>
            <p:nvPr/>
          </p:nvSpPr>
          <p:spPr bwMode="auto">
            <a:xfrm>
              <a:off x="1752600" y="484304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88132" name="TextBox 72"/>
            <p:cNvSpPr txBox="1">
              <a:spLocks noChangeArrowheads="1"/>
            </p:cNvSpPr>
            <p:nvPr/>
          </p:nvSpPr>
          <p:spPr bwMode="auto">
            <a:xfrm>
              <a:off x="914400" y="51054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12</a:t>
              </a:r>
            </a:p>
          </p:txBody>
        </p:sp>
        <p:cxnSp>
          <p:nvCxnSpPr>
            <p:cNvPr id="74" name="Straight Arrow Connector 73"/>
            <p:cNvCxnSpPr>
              <a:stCxn id="22" idx="4"/>
              <a:endCxn id="25" idx="0"/>
            </p:cNvCxnSpPr>
            <p:nvPr/>
          </p:nvCxnSpPr>
          <p:spPr bwMode="auto">
            <a:xfrm flipH="1">
              <a:off x="2019300" y="4191000"/>
              <a:ext cx="1295400" cy="1143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8134" name="TextBox 76"/>
            <p:cNvSpPr txBox="1">
              <a:spLocks noChangeArrowheads="1"/>
            </p:cNvSpPr>
            <p:nvPr/>
          </p:nvSpPr>
          <p:spPr bwMode="auto">
            <a:xfrm>
              <a:off x="2667000" y="46482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57200" y="6172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BFS(A</a:t>
            </a:r>
            <a:r>
              <a:rPr lang="en-US" sz="180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>
                <a:solidFill>
                  <a:srgbClr val="000000"/>
                </a:solidFill>
                <a:sym typeface="Wingdings" charset="0"/>
              </a:rPr>
              <a:t>I)</a:t>
            </a:r>
            <a:r>
              <a:rPr lang="en-US">
                <a:solidFill>
                  <a:srgbClr val="000000"/>
                </a:solidFill>
              </a:rPr>
              <a:t>:  A, C, F, I = 36</a:t>
            </a:r>
          </a:p>
        </p:txBody>
      </p:sp>
    </p:spTree>
    <p:extLst>
      <p:ext uri="{BB962C8B-B14F-4D97-AF65-F5344CB8AC3E}">
        <p14:creationId xmlns:p14="http://schemas.microsoft.com/office/powerpoint/2010/main" val="10593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A8BC-3125-5C44-81E5-F96979538984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Time and Space Complexity of BFS</a:t>
            </a:r>
          </a:p>
        </p:txBody>
      </p:sp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Let b be the branching factor and d be the depth at which a solution is found.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Space complexity = </a:t>
            </a:r>
            <a:r>
              <a:rPr lang="en-US" i="1" dirty="0" smtClean="0">
                <a:cs typeface="+mn-cs"/>
              </a:rPr>
              <a:t>O(</a:t>
            </a:r>
            <a:r>
              <a:rPr lang="en-US" i="1" dirty="0" err="1" smtClean="0">
                <a:cs typeface="+mn-cs"/>
              </a:rPr>
              <a:t>b</a:t>
            </a:r>
            <a:r>
              <a:rPr lang="en-US" i="1" baseline="30000" dirty="0" err="1" smtClean="0">
                <a:cs typeface="+mn-cs"/>
              </a:rPr>
              <a:t>d</a:t>
            </a:r>
            <a:r>
              <a:rPr lang="en-US" i="1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Time complexity =  </a:t>
            </a:r>
            <a:r>
              <a:rPr lang="en-US" i="1" dirty="0" smtClean="0">
                <a:cs typeface="+mn-cs"/>
              </a:rPr>
              <a:t>O(</a:t>
            </a:r>
            <a:r>
              <a:rPr lang="en-US" i="1" dirty="0" err="1" smtClean="0">
                <a:cs typeface="+mn-cs"/>
              </a:rPr>
              <a:t>b</a:t>
            </a:r>
            <a:r>
              <a:rPr lang="en-US" i="1" baseline="30000" dirty="0" err="1" smtClean="0">
                <a:cs typeface="+mn-cs"/>
              </a:rPr>
              <a:t>d</a:t>
            </a:r>
            <a:r>
              <a:rPr lang="en-US" i="1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Complete?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Optimal?</a:t>
            </a:r>
          </a:p>
        </p:txBody>
      </p:sp>
    </p:spTree>
    <p:extLst>
      <p:ext uri="{BB962C8B-B14F-4D97-AF65-F5344CB8AC3E}">
        <p14:creationId xmlns:p14="http://schemas.microsoft.com/office/powerpoint/2010/main" val="398954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Uniform-Cost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58B71-15E7-C546-A00C-FA51511A25F2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8229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function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ucs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(nodes,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goalp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successors)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solution or fail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nodes = sort(&lt;, nodes,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node.cost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not nodes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fail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goalp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(first(nodes))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first(nodes)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ucs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(append(rest(nodes), successors(first(nodes))),</a:t>
            </a:r>
          </a:p>
          <a:p>
            <a:pPr indent="29210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     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goalp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successors)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2300" y="48260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0" hangingPunct="0">
              <a:lnSpc>
                <a:spcPct val="90000"/>
              </a:lnSpc>
              <a:buClr>
                <a:srgbClr val="3333CC"/>
              </a:buClr>
              <a:buFont typeface="Wingdings" charset="0"/>
              <a:buNone/>
              <a:defRPr/>
            </a:pPr>
            <a:endParaRPr lang="en-US" sz="800" b="1" dirty="0" smtClean="0">
              <a:solidFill>
                <a:srgbClr val="000000"/>
              </a:solidFill>
              <a:latin typeface="Courier New" charset="0"/>
              <a:ea typeface="ＭＳ Ｐゴシック"/>
            </a:endParaRPr>
          </a:p>
          <a:p>
            <a:pPr defTabSz="914400" eaLnBrk="0" hangingPunct="0">
              <a:lnSpc>
                <a:spcPct val="90000"/>
              </a:lnSpc>
              <a:buClr>
                <a:srgbClr val="3333CC"/>
              </a:buClr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/>
              </a:rPr>
              <a:t>Time and space complexity?</a:t>
            </a:r>
          </a:p>
        </p:txBody>
      </p:sp>
    </p:spTree>
    <p:extLst>
      <p:ext uri="{BB962C8B-B14F-4D97-AF65-F5344CB8AC3E}">
        <p14:creationId xmlns:p14="http://schemas.microsoft.com/office/powerpoint/2010/main" val="67492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 Road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BC7B-AF57-C74B-B27A-2E62B6151A18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2057400"/>
          <a:ext cx="31242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8761"/>
                <a:gridCol w="21054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(10), C(12)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A(10),D(8)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A(12), E(4), F(4)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B(8),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G(6),H(8)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C(4),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C(4), I(20)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D(6), I(12)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D(8), E(4), I(6)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F(20),</a:t>
                      </a:r>
                      <a:r>
                        <a:rPr lang="en-US" baseline="0" dirty="0" smtClean="0"/>
                        <a:t> H(6), G(12)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9126" name="Group 77"/>
          <p:cNvGrpSpPr>
            <a:grpSpLocks/>
          </p:cNvGrpSpPr>
          <p:nvPr/>
        </p:nvGrpSpPr>
        <p:grpSpPr bwMode="auto">
          <a:xfrm>
            <a:off x="990600" y="2101850"/>
            <a:ext cx="3048000" cy="3619500"/>
            <a:chOff x="457200" y="2095500"/>
            <a:chExt cx="3048000" cy="3619500"/>
          </a:xfrm>
        </p:grpSpPr>
        <p:sp>
          <p:nvSpPr>
            <p:cNvPr id="17" name="Oval 16"/>
            <p:cNvSpPr/>
            <p:nvPr/>
          </p:nvSpPr>
          <p:spPr bwMode="auto">
            <a:xfrm>
              <a:off x="2006600" y="20955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247775" y="2989263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628900" y="3276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97100" y="38227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960438" y="3886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124200" y="3810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8288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57200" y="4648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828800" y="5334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cxnSp>
          <p:nvCxnSpPr>
            <p:cNvPr id="27" name="Straight Arrow Connector 26"/>
            <p:cNvCxnSpPr>
              <a:stCxn id="17" idx="4"/>
              <a:endCxn id="18" idx="0"/>
            </p:cNvCxnSpPr>
            <p:nvPr/>
          </p:nvCxnSpPr>
          <p:spPr bwMode="auto">
            <a:xfrm flipH="1">
              <a:off x="1438275" y="2476500"/>
              <a:ext cx="758825" cy="5127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21" idx="4"/>
              <a:endCxn id="23" idx="0"/>
            </p:cNvCxnSpPr>
            <p:nvPr/>
          </p:nvCxnSpPr>
          <p:spPr bwMode="auto">
            <a:xfrm>
              <a:off x="1150938" y="4267200"/>
              <a:ext cx="868362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endCxn id="21" idx="0"/>
            </p:cNvCxnSpPr>
            <p:nvPr/>
          </p:nvCxnSpPr>
          <p:spPr bwMode="auto">
            <a:xfrm flipH="1">
              <a:off x="1150938" y="3370263"/>
              <a:ext cx="292100" cy="5159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stCxn id="17" idx="4"/>
              <a:endCxn id="19" idx="0"/>
            </p:cNvCxnSpPr>
            <p:nvPr/>
          </p:nvCxnSpPr>
          <p:spPr bwMode="auto">
            <a:xfrm>
              <a:off x="2197100" y="2476500"/>
              <a:ext cx="622300" cy="800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19" idx="4"/>
              <a:endCxn id="20" idx="0"/>
            </p:cNvCxnSpPr>
            <p:nvPr/>
          </p:nvCxnSpPr>
          <p:spPr bwMode="auto">
            <a:xfrm flipH="1">
              <a:off x="2387600" y="3657600"/>
              <a:ext cx="431800" cy="165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19" idx="4"/>
              <a:endCxn id="22" idx="0"/>
            </p:cNvCxnSpPr>
            <p:nvPr/>
          </p:nvCxnSpPr>
          <p:spPr bwMode="auto">
            <a:xfrm>
              <a:off x="2819400" y="3657600"/>
              <a:ext cx="4953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20" idx="4"/>
              <a:endCxn id="23" idx="0"/>
            </p:cNvCxnSpPr>
            <p:nvPr/>
          </p:nvCxnSpPr>
          <p:spPr bwMode="auto">
            <a:xfrm flipH="1">
              <a:off x="2019300" y="4203700"/>
              <a:ext cx="368300" cy="292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>
              <a:stCxn id="23" idx="4"/>
              <a:endCxn id="25" idx="0"/>
            </p:cNvCxnSpPr>
            <p:nvPr/>
          </p:nvCxnSpPr>
          <p:spPr bwMode="auto">
            <a:xfrm>
              <a:off x="2019300" y="48768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stCxn id="21" idx="4"/>
              <a:endCxn id="24" idx="0"/>
            </p:cNvCxnSpPr>
            <p:nvPr/>
          </p:nvCxnSpPr>
          <p:spPr bwMode="auto">
            <a:xfrm flipH="1">
              <a:off x="647700" y="4267200"/>
              <a:ext cx="503238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>
              <a:endCxn id="25" idx="0"/>
            </p:cNvCxnSpPr>
            <p:nvPr/>
          </p:nvCxnSpPr>
          <p:spPr bwMode="auto">
            <a:xfrm>
              <a:off x="647700" y="5041900"/>
              <a:ext cx="1371600" cy="292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9147" name="TextBox 63"/>
            <p:cNvSpPr txBox="1">
              <a:spLocks noChangeArrowheads="1"/>
            </p:cNvSpPr>
            <p:nvPr/>
          </p:nvSpPr>
          <p:spPr bwMode="auto">
            <a:xfrm>
              <a:off x="1447800" y="248084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89148" name="TextBox 64"/>
            <p:cNvSpPr txBox="1">
              <a:spLocks noChangeArrowheads="1"/>
            </p:cNvSpPr>
            <p:nvPr/>
          </p:nvSpPr>
          <p:spPr bwMode="auto">
            <a:xfrm>
              <a:off x="2505076" y="25908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89149" name="TextBox 65"/>
            <p:cNvSpPr txBox="1">
              <a:spLocks noChangeArrowheads="1"/>
            </p:cNvSpPr>
            <p:nvPr/>
          </p:nvSpPr>
          <p:spPr bwMode="auto">
            <a:xfrm>
              <a:off x="990600" y="337049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89150" name="TextBox 66"/>
            <p:cNvSpPr txBox="1">
              <a:spLocks noChangeArrowheads="1"/>
            </p:cNvSpPr>
            <p:nvPr/>
          </p:nvSpPr>
          <p:spPr bwMode="auto">
            <a:xfrm>
              <a:off x="1438276" y="40386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89151" name="TextBox 67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89152" name="TextBox 68"/>
            <p:cNvSpPr txBox="1">
              <a:spLocks noChangeArrowheads="1"/>
            </p:cNvSpPr>
            <p:nvPr/>
          </p:nvSpPr>
          <p:spPr bwMode="auto">
            <a:xfrm>
              <a:off x="1971676" y="40386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9153" name="TextBox 69"/>
            <p:cNvSpPr txBox="1">
              <a:spLocks noChangeArrowheads="1"/>
            </p:cNvSpPr>
            <p:nvPr/>
          </p:nvSpPr>
          <p:spPr bwMode="auto">
            <a:xfrm>
              <a:off x="2362200" y="3429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9154" name="TextBox 70"/>
            <p:cNvSpPr txBox="1">
              <a:spLocks noChangeArrowheads="1"/>
            </p:cNvSpPr>
            <p:nvPr/>
          </p:nvSpPr>
          <p:spPr bwMode="auto">
            <a:xfrm>
              <a:off x="2971800" y="3429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9155" name="TextBox 71"/>
            <p:cNvSpPr txBox="1">
              <a:spLocks noChangeArrowheads="1"/>
            </p:cNvSpPr>
            <p:nvPr/>
          </p:nvSpPr>
          <p:spPr bwMode="auto">
            <a:xfrm>
              <a:off x="1752600" y="484304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89156" name="TextBox 72"/>
            <p:cNvSpPr txBox="1">
              <a:spLocks noChangeArrowheads="1"/>
            </p:cNvSpPr>
            <p:nvPr/>
          </p:nvSpPr>
          <p:spPr bwMode="auto">
            <a:xfrm>
              <a:off x="914400" y="51054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12</a:t>
              </a:r>
            </a:p>
          </p:txBody>
        </p:sp>
        <p:cxnSp>
          <p:nvCxnSpPr>
            <p:cNvPr id="74" name="Straight Arrow Connector 73"/>
            <p:cNvCxnSpPr>
              <a:stCxn id="22" idx="4"/>
              <a:endCxn id="25" idx="0"/>
            </p:cNvCxnSpPr>
            <p:nvPr/>
          </p:nvCxnSpPr>
          <p:spPr bwMode="auto">
            <a:xfrm flipH="1">
              <a:off x="2019300" y="4191000"/>
              <a:ext cx="1295400" cy="1143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9158" name="TextBox 76"/>
            <p:cNvSpPr txBox="1">
              <a:spLocks noChangeArrowheads="1"/>
            </p:cNvSpPr>
            <p:nvPr/>
          </p:nvSpPr>
          <p:spPr bwMode="auto">
            <a:xfrm>
              <a:off x="2667000" y="46482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57200" y="6172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UCS(A</a:t>
            </a:r>
            <a:r>
              <a:rPr lang="en-US" sz="180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>
                <a:solidFill>
                  <a:srgbClr val="000000"/>
                </a:solidFill>
                <a:sym typeface="Wingdings" charset="0"/>
              </a:rPr>
              <a:t>I)</a:t>
            </a:r>
            <a:r>
              <a:rPr lang="en-US">
                <a:solidFill>
                  <a:srgbClr val="000000"/>
                </a:solidFill>
              </a:rPr>
              <a:t>:  A, C, E, H, I = 26</a:t>
            </a:r>
          </a:p>
        </p:txBody>
      </p:sp>
    </p:spTree>
    <p:extLst>
      <p:ext uri="{BB962C8B-B14F-4D97-AF65-F5344CB8AC3E}">
        <p14:creationId xmlns:p14="http://schemas.microsoft.com/office/powerpoint/2010/main" val="86362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53012-7E53-8D4E-AB7D-E1BAE86F3DEA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Uniform Cost Search Properties</a:t>
            </a:r>
          </a:p>
        </p:txBody>
      </p:sp>
      <p:sp>
        <p:nvSpPr>
          <p:cNvPr id="1843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Guaranteed to find lowest cost solution (optimal and complete) as long as cost never decreases.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Same complexity as Breadth-First search</a:t>
            </a:r>
          </a:p>
          <a:p>
            <a:pPr lvl="1" eaLnBrk="1" hangingPunct="1">
              <a:defRPr/>
            </a:pPr>
            <a:r>
              <a:rPr lang="en-US" smtClean="0"/>
              <a:t>Space complexity = </a:t>
            </a:r>
            <a:r>
              <a:rPr lang="en-US" i="1" smtClean="0"/>
              <a:t>O(b</a:t>
            </a:r>
            <a:r>
              <a:rPr lang="en-US" i="1" baseline="30000" smtClean="0"/>
              <a:t>d</a:t>
            </a:r>
            <a:r>
              <a:rPr lang="en-US" i="1" smtClean="0"/>
              <a:t>)</a:t>
            </a:r>
          </a:p>
          <a:p>
            <a:pPr lvl="1" eaLnBrk="1" hangingPunct="1">
              <a:defRPr/>
            </a:pPr>
            <a:r>
              <a:rPr lang="en-US" smtClean="0"/>
              <a:t>Time complexity =  </a:t>
            </a:r>
            <a:r>
              <a:rPr lang="en-US" i="1" smtClean="0"/>
              <a:t>O(b</a:t>
            </a:r>
            <a:r>
              <a:rPr lang="en-US" i="1" baseline="30000" smtClean="0"/>
              <a:t>d</a:t>
            </a:r>
            <a:r>
              <a:rPr lang="en-US" i="1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09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4EB6A-8D3F-504B-A62E-3DF461B21CB9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Depth-Limited Search</a:t>
            </a:r>
          </a:p>
        </p:txBody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Same as DFS, except depth threshold used to limit search.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Similar time and space complexity to DFS, except bounded by threshold.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Be careful to choose an appropriate threshold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Complete?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Optimal?</a:t>
            </a:r>
            <a:endParaRPr lang="en-US" i="1" smtClean="0"/>
          </a:p>
        </p:txBody>
      </p:sp>
    </p:spTree>
    <p:extLst>
      <p:ext uri="{BB962C8B-B14F-4D97-AF65-F5344CB8AC3E}">
        <p14:creationId xmlns:p14="http://schemas.microsoft.com/office/powerpoint/2010/main" val="40750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 Road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8F10B-E509-C740-9A36-7D8F704C3B85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2057400"/>
          <a:ext cx="31242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8761"/>
                <a:gridCol w="21054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(10), C(12)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A(10),D(8)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A(12), E(4), F(4)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B(8),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G(6),H(8)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C(4),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C(4), I(20)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D(6), I(12)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D(8), E(4), I(6)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F(20),</a:t>
                      </a:r>
                      <a:r>
                        <a:rPr lang="en-US" baseline="0" dirty="0" smtClean="0"/>
                        <a:t> H(6), G(12)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0150" name="Group 77"/>
          <p:cNvGrpSpPr>
            <a:grpSpLocks/>
          </p:cNvGrpSpPr>
          <p:nvPr/>
        </p:nvGrpSpPr>
        <p:grpSpPr bwMode="auto">
          <a:xfrm>
            <a:off x="990600" y="2101850"/>
            <a:ext cx="3048000" cy="3619500"/>
            <a:chOff x="457200" y="2095500"/>
            <a:chExt cx="3048000" cy="3619500"/>
          </a:xfrm>
        </p:grpSpPr>
        <p:sp>
          <p:nvSpPr>
            <p:cNvPr id="17" name="Oval 16"/>
            <p:cNvSpPr/>
            <p:nvPr/>
          </p:nvSpPr>
          <p:spPr bwMode="auto">
            <a:xfrm>
              <a:off x="2006600" y="20955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247775" y="2989263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628900" y="3276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97100" y="38227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960438" y="3886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124200" y="3810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8288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57200" y="4648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828800" y="5334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cxnSp>
          <p:nvCxnSpPr>
            <p:cNvPr id="27" name="Straight Arrow Connector 26"/>
            <p:cNvCxnSpPr>
              <a:stCxn id="17" idx="4"/>
              <a:endCxn id="18" idx="0"/>
            </p:cNvCxnSpPr>
            <p:nvPr/>
          </p:nvCxnSpPr>
          <p:spPr bwMode="auto">
            <a:xfrm flipH="1">
              <a:off x="1438275" y="2476500"/>
              <a:ext cx="758825" cy="5127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21" idx="4"/>
              <a:endCxn id="23" idx="0"/>
            </p:cNvCxnSpPr>
            <p:nvPr/>
          </p:nvCxnSpPr>
          <p:spPr bwMode="auto">
            <a:xfrm>
              <a:off x="1150938" y="4267200"/>
              <a:ext cx="868362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endCxn id="21" idx="0"/>
            </p:cNvCxnSpPr>
            <p:nvPr/>
          </p:nvCxnSpPr>
          <p:spPr bwMode="auto">
            <a:xfrm flipH="1">
              <a:off x="1150938" y="3370263"/>
              <a:ext cx="292100" cy="5159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stCxn id="17" idx="4"/>
              <a:endCxn id="19" idx="0"/>
            </p:cNvCxnSpPr>
            <p:nvPr/>
          </p:nvCxnSpPr>
          <p:spPr bwMode="auto">
            <a:xfrm>
              <a:off x="2197100" y="2476500"/>
              <a:ext cx="622300" cy="800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19" idx="4"/>
              <a:endCxn id="20" idx="0"/>
            </p:cNvCxnSpPr>
            <p:nvPr/>
          </p:nvCxnSpPr>
          <p:spPr bwMode="auto">
            <a:xfrm flipH="1">
              <a:off x="2387600" y="3657600"/>
              <a:ext cx="431800" cy="165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19" idx="4"/>
              <a:endCxn id="22" idx="0"/>
            </p:cNvCxnSpPr>
            <p:nvPr/>
          </p:nvCxnSpPr>
          <p:spPr bwMode="auto">
            <a:xfrm>
              <a:off x="2819400" y="3657600"/>
              <a:ext cx="4953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20" idx="4"/>
              <a:endCxn id="23" idx="0"/>
            </p:cNvCxnSpPr>
            <p:nvPr/>
          </p:nvCxnSpPr>
          <p:spPr bwMode="auto">
            <a:xfrm flipH="1">
              <a:off x="2019300" y="4203700"/>
              <a:ext cx="368300" cy="292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>
              <a:stCxn id="23" idx="4"/>
              <a:endCxn id="25" idx="0"/>
            </p:cNvCxnSpPr>
            <p:nvPr/>
          </p:nvCxnSpPr>
          <p:spPr bwMode="auto">
            <a:xfrm>
              <a:off x="2019300" y="48768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stCxn id="21" idx="4"/>
              <a:endCxn id="24" idx="0"/>
            </p:cNvCxnSpPr>
            <p:nvPr/>
          </p:nvCxnSpPr>
          <p:spPr bwMode="auto">
            <a:xfrm flipH="1">
              <a:off x="647700" y="4267200"/>
              <a:ext cx="503238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>
              <a:endCxn id="25" idx="0"/>
            </p:cNvCxnSpPr>
            <p:nvPr/>
          </p:nvCxnSpPr>
          <p:spPr bwMode="auto">
            <a:xfrm>
              <a:off x="647700" y="5041900"/>
              <a:ext cx="1371600" cy="292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0171" name="TextBox 63"/>
            <p:cNvSpPr txBox="1">
              <a:spLocks noChangeArrowheads="1"/>
            </p:cNvSpPr>
            <p:nvPr/>
          </p:nvSpPr>
          <p:spPr bwMode="auto">
            <a:xfrm>
              <a:off x="1447800" y="248084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90172" name="TextBox 64"/>
            <p:cNvSpPr txBox="1">
              <a:spLocks noChangeArrowheads="1"/>
            </p:cNvSpPr>
            <p:nvPr/>
          </p:nvSpPr>
          <p:spPr bwMode="auto">
            <a:xfrm>
              <a:off x="2505076" y="25908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90173" name="TextBox 65"/>
            <p:cNvSpPr txBox="1">
              <a:spLocks noChangeArrowheads="1"/>
            </p:cNvSpPr>
            <p:nvPr/>
          </p:nvSpPr>
          <p:spPr bwMode="auto">
            <a:xfrm>
              <a:off x="990600" y="337049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90174" name="TextBox 66"/>
            <p:cNvSpPr txBox="1">
              <a:spLocks noChangeArrowheads="1"/>
            </p:cNvSpPr>
            <p:nvPr/>
          </p:nvSpPr>
          <p:spPr bwMode="auto">
            <a:xfrm>
              <a:off x="1438276" y="40386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90175" name="TextBox 67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90176" name="TextBox 68"/>
            <p:cNvSpPr txBox="1">
              <a:spLocks noChangeArrowheads="1"/>
            </p:cNvSpPr>
            <p:nvPr/>
          </p:nvSpPr>
          <p:spPr bwMode="auto">
            <a:xfrm>
              <a:off x="1971676" y="40386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0177" name="TextBox 69"/>
            <p:cNvSpPr txBox="1">
              <a:spLocks noChangeArrowheads="1"/>
            </p:cNvSpPr>
            <p:nvPr/>
          </p:nvSpPr>
          <p:spPr bwMode="auto">
            <a:xfrm>
              <a:off x="2362200" y="3429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0178" name="TextBox 70"/>
            <p:cNvSpPr txBox="1">
              <a:spLocks noChangeArrowheads="1"/>
            </p:cNvSpPr>
            <p:nvPr/>
          </p:nvSpPr>
          <p:spPr bwMode="auto">
            <a:xfrm>
              <a:off x="2971800" y="3429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0179" name="TextBox 71"/>
            <p:cNvSpPr txBox="1">
              <a:spLocks noChangeArrowheads="1"/>
            </p:cNvSpPr>
            <p:nvPr/>
          </p:nvSpPr>
          <p:spPr bwMode="auto">
            <a:xfrm>
              <a:off x="1752600" y="484304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90180" name="TextBox 72"/>
            <p:cNvSpPr txBox="1">
              <a:spLocks noChangeArrowheads="1"/>
            </p:cNvSpPr>
            <p:nvPr/>
          </p:nvSpPr>
          <p:spPr bwMode="auto">
            <a:xfrm>
              <a:off x="914400" y="51054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12</a:t>
              </a:r>
            </a:p>
          </p:txBody>
        </p:sp>
        <p:cxnSp>
          <p:nvCxnSpPr>
            <p:cNvPr id="74" name="Straight Arrow Connector 73"/>
            <p:cNvCxnSpPr>
              <a:stCxn id="22" idx="4"/>
              <a:endCxn id="25" idx="0"/>
            </p:cNvCxnSpPr>
            <p:nvPr/>
          </p:nvCxnSpPr>
          <p:spPr bwMode="auto">
            <a:xfrm flipH="1">
              <a:off x="2019300" y="4191000"/>
              <a:ext cx="1295400" cy="1143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0182" name="TextBox 76"/>
            <p:cNvSpPr txBox="1">
              <a:spLocks noChangeArrowheads="1"/>
            </p:cNvSpPr>
            <p:nvPr/>
          </p:nvSpPr>
          <p:spPr bwMode="auto">
            <a:xfrm>
              <a:off x="2667000" y="46482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57200" y="6172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DLS(A</a:t>
            </a:r>
            <a:r>
              <a:rPr lang="en-US" sz="180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>
                <a:solidFill>
                  <a:srgbClr val="000000"/>
                </a:solidFill>
                <a:sym typeface="Wingdings" charset="0"/>
              </a:rPr>
              <a:t>I,4)</a:t>
            </a:r>
            <a:r>
              <a:rPr lang="en-US">
                <a:solidFill>
                  <a:srgbClr val="000000"/>
                </a:solidFill>
              </a:rPr>
              <a:t>:  A, B, D, G, I = 36</a:t>
            </a:r>
          </a:p>
        </p:txBody>
      </p:sp>
    </p:spTree>
    <p:extLst>
      <p:ext uri="{BB962C8B-B14F-4D97-AF65-F5344CB8AC3E}">
        <p14:creationId xmlns:p14="http://schemas.microsoft.com/office/powerpoint/2010/main" val="290304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02A27-12BF-8F4A-B8BA-486E48094B65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Today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 lecture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170113"/>
            <a:ext cx="7772400" cy="3962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Why is search the key problem-solving technique in AI?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800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Formulating and solving search problems.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800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Understanding and comparing several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blind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or uniformed search techniques.</a:t>
            </a:r>
          </a:p>
        </p:txBody>
      </p:sp>
    </p:spTree>
    <p:extLst>
      <p:ext uri="{BB962C8B-B14F-4D97-AF65-F5344CB8AC3E}">
        <p14:creationId xmlns:p14="http://schemas.microsoft.com/office/powerpoint/2010/main" val="1614562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8C1FC-6920-EF4E-A460-0189AECC04AD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Iterative Deepening Search</a:t>
            </a:r>
          </a:p>
        </p:txBody>
      </p:sp>
      <p:sp>
        <p:nvSpPr>
          <p:cNvPr id="194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Do repeated Depth-Limited searches, while incrementally increasing the threshold.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Similar time and space complexity to DFS, except bounded by depth of the solution.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Does redundant expansions.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Is complete and optimal.</a:t>
            </a:r>
            <a:endParaRPr lang="en-US" i="1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93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Example Road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54CFC-70B0-BB42-9B57-B3BE6731294C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2057400"/>
          <a:ext cx="31242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8761"/>
                <a:gridCol w="21054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(10), C(12)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A(10),D(8)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A(12), E(4), F(4)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B(8),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G(6),H(8)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C(4),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C(4), I(20)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D(6), I(12)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D(8), E(4), I(6)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F(20),</a:t>
                      </a:r>
                      <a:r>
                        <a:rPr lang="en-US" baseline="0" dirty="0" smtClean="0"/>
                        <a:t> H(6), G(12)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1174" name="Group 77"/>
          <p:cNvGrpSpPr>
            <a:grpSpLocks/>
          </p:cNvGrpSpPr>
          <p:nvPr/>
        </p:nvGrpSpPr>
        <p:grpSpPr bwMode="auto">
          <a:xfrm>
            <a:off x="990600" y="2101850"/>
            <a:ext cx="3048000" cy="3619500"/>
            <a:chOff x="457200" y="2095500"/>
            <a:chExt cx="3048000" cy="3619500"/>
          </a:xfrm>
        </p:grpSpPr>
        <p:sp>
          <p:nvSpPr>
            <p:cNvPr id="17" name="Oval 16"/>
            <p:cNvSpPr/>
            <p:nvPr/>
          </p:nvSpPr>
          <p:spPr bwMode="auto">
            <a:xfrm>
              <a:off x="2006600" y="20955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247775" y="2989263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628900" y="3276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C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97100" y="38227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960438" y="3886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D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124200" y="3810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F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8288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57200" y="4648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G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828800" y="5334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I</a:t>
              </a:r>
            </a:p>
          </p:txBody>
        </p:sp>
        <p:cxnSp>
          <p:nvCxnSpPr>
            <p:cNvPr id="27" name="Straight Arrow Connector 26"/>
            <p:cNvCxnSpPr>
              <a:stCxn id="17" idx="4"/>
              <a:endCxn id="18" idx="0"/>
            </p:cNvCxnSpPr>
            <p:nvPr/>
          </p:nvCxnSpPr>
          <p:spPr bwMode="auto">
            <a:xfrm flipH="1">
              <a:off x="1438275" y="2476500"/>
              <a:ext cx="758825" cy="5127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21" idx="4"/>
              <a:endCxn id="23" idx="0"/>
            </p:cNvCxnSpPr>
            <p:nvPr/>
          </p:nvCxnSpPr>
          <p:spPr bwMode="auto">
            <a:xfrm>
              <a:off x="1150938" y="4267200"/>
              <a:ext cx="868362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>
              <a:endCxn id="21" idx="0"/>
            </p:cNvCxnSpPr>
            <p:nvPr/>
          </p:nvCxnSpPr>
          <p:spPr bwMode="auto">
            <a:xfrm flipH="1">
              <a:off x="1150938" y="3370263"/>
              <a:ext cx="292100" cy="5159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stCxn id="17" idx="4"/>
              <a:endCxn id="19" idx="0"/>
            </p:cNvCxnSpPr>
            <p:nvPr/>
          </p:nvCxnSpPr>
          <p:spPr bwMode="auto">
            <a:xfrm>
              <a:off x="2197100" y="2476500"/>
              <a:ext cx="622300" cy="800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19" idx="4"/>
              <a:endCxn id="20" idx="0"/>
            </p:cNvCxnSpPr>
            <p:nvPr/>
          </p:nvCxnSpPr>
          <p:spPr bwMode="auto">
            <a:xfrm flipH="1">
              <a:off x="2387600" y="3657600"/>
              <a:ext cx="431800" cy="165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stCxn id="19" idx="4"/>
              <a:endCxn id="22" idx="0"/>
            </p:cNvCxnSpPr>
            <p:nvPr/>
          </p:nvCxnSpPr>
          <p:spPr bwMode="auto">
            <a:xfrm>
              <a:off x="2819400" y="3657600"/>
              <a:ext cx="4953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>
              <a:stCxn id="20" idx="4"/>
              <a:endCxn id="23" idx="0"/>
            </p:cNvCxnSpPr>
            <p:nvPr/>
          </p:nvCxnSpPr>
          <p:spPr bwMode="auto">
            <a:xfrm flipH="1">
              <a:off x="2019300" y="4203700"/>
              <a:ext cx="368300" cy="292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>
              <a:stCxn id="23" idx="4"/>
              <a:endCxn id="25" idx="0"/>
            </p:cNvCxnSpPr>
            <p:nvPr/>
          </p:nvCxnSpPr>
          <p:spPr bwMode="auto">
            <a:xfrm>
              <a:off x="2019300" y="48768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stCxn id="21" idx="4"/>
              <a:endCxn id="24" idx="0"/>
            </p:cNvCxnSpPr>
            <p:nvPr/>
          </p:nvCxnSpPr>
          <p:spPr bwMode="auto">
            <a:xfrm flipH="1">
              <a:off x="647700" y="4267200"/>
              <a:ext cx="503238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>
              <a:endCxn id="25" idx="0"/>
            </p:cNvCxnSpPr>
            <p:nvPr/>
          </p:nvCxnSpPr>
          <p:spPr bwMode="auto">
            <a:xfrm>
              <a:off x="647700" y="5041900"/>
              <a:ext cx="1371600" cy="292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1195" name="TextBox 63"/>
            <p:cNvSpPr txBox="1">
              <a:spLocks noChangeArrowheads="1"/>
            </p:cNvSpPr>
            <p:nvPr/>
          </p:nvSpPr>
          <p:spPr bwMode="auto">
            <a:xfrm>
              <a:off x="1447800" y="248084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91196" name="TextBox 64"/>
            <p:cNvSpPr txBox="1">
              <a:spLocks noChangeArrowheads="1"/>
            </p:cNvSpPr>
            <p:nvPr/>
          </p:nvSpPr>
          <p:spPr bwMode="auto">
            <a:xfrm>
              <a:off x="2505076" y="25908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91197" name="TextBox 65"/>
            <p:cNvSpPr txBox="1">
              <a:spLocks noChangeArrowheads="1"/>
            </p:cNvSpPr>
            <p:nvPr/>
          </p:nvSpPr>
          <p:spPr bwMode="auto">
            <a:xfrm>
              <a:off x="990600" y="337049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91198" name="TextBox 66"/>
            <p:cNvSpPr txBox="1">
              <a:spLocks noChangeArrowheads="1"/>
            </p:cNvSpPr>
            <p:nvPr/>
          </p:nvSpPr>
          <p:spPr bwMode="auto">
            <a:xfrm>
              <a:off x="1438276" y="40386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91199" name="TextBox 67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91200" name="TextBox 68"/>
            <p:cNvSpPr txBox="1">
              <a:spLocks noChangeArrowheads="1"/>
            </p:cNvSpPr>
            <p:nvPr/>
          </p:nvSpPr>
          <p:spPr bwMode="auto">
            <a:xfrm>
              <a:off x="1971676" y="40386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1201" name="TextBox 69"/>
            <p:cNvSpPr txBox="1">
              <a:spLocks noChangeArrowheads="1"/>
            </p:cNvSpPr>
            <p:nvPr/>
          </p:nvSpPr>
          <p:spPr bwMode="auto">
            <a:xfrm>
              <a:off x="2362200" y="3429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1202" name="TextBox 70"/>
            <p:cNvSpPr txBox="1">
              <a:spLocks noChangeArrowheads="1"/>
            </p:cNvSpPr>
            <p:nvPr/>
          </p:nvSpPr>
          <p:spPr bwMode="auto">
            <a:xfrm>
              <a:off x="2971800" y="34290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1203" name="TextBox 71"/>
            <p:cNvSpPr txBox="1">
              <a:spLocks noChangeArrowheads="1"/>
            </p:cNvSpPr>
            <p:nvPr/>
          </p:nvSpPr>
          <p:spPr bwMode="auto">
            <a:xfrm>
              <a:off x="1752600" y="4843046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91204" name="TextBox 72"/>
            <p:cNvSpPr txBox="1">
              <a:spLocks noChangeArrowheads="1"/>
            </p:cNvSpPr>
            <p:nvPr/>
          </p:nvSpPr>
          <p:spPr bwMode="auto">
            <a:xfrm>
              <a:off x="914400" y="51054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12</a:t>
              </a:r>
            </a:p>
          </p:txBody>
        </p:sp>
        <p:cxnSp>
          <p:nvCxnSpPr>
            <p:cNvPr id="74" name="Straight Arrow Connector 73"/>
            <p:cNvCxnSpPr>
              <a:stCxn id="22" idx="4"/>
              <a:endCxn id="25" idx="0"/>
            </p:cNvCxnSpPr>
            <p:nvPr/>
          </p:nvCxnSpPr>
          <p:spPr bwMode="auto">
            <a:xfrm flipH="1">
              <a:off x="2019300" y="4191000"/>
              <a:ext cx="1295400" cy="1143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1206" name="TextBox 76"/>
            <p:cNvSpPr txBox="1">
              <a:spLocks noChangeArrowheads="1"/>
            </p:cNvSpPr>
            <p:nvPr/>
          </p:nvSpPr>
          <p:spPr bwMode="auto">
            <a:xfrm>
              <a:off x="2667000" y="4648200"/>
              <a:ext cx="390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57200" y="61722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IDS(A</a:t>
            </a:r>
            <a:r>
              <a:rPr lang="en-US" sz="1800">
                <a:solidFill>
                  <a:srgbClr val="000000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>
                <a:solidFill>
                  <a:srgbClr val="000000"/>
                </a:solidFill>
                <a:sym typeface="Wingdings" charset="0"/>
              </a:rPr>
              <a:t>I)</a:t>
            </a:r>
            <a:r>
              <a:rPr lang="en-US">
                <a:solidFill>
                  <a:srgbClr val="000000"/>
                </a:solidFill>
              </a:rPr>
              <a:t>:  A, C, F, I = 36</a:t>
            </a:r>
          </a:p>
        </p:txBody>
      </p:sp>
    </p:spTree>
    <p:extLst>
      <p:ext uri="{BB962C8B-B14F-4D97-AF65-F5344CB8AC3E}">
        <p14:creationId xmlns:p14="http://schemas.microsoft.com/office/powerpoint/2010/main" val="386033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5E8D5-9C02-FE47-B46E-91E984C9BCFB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Bidirectional search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8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Time and space complexity: b</a:t>
            </a:r>
            <a:r>
              <a:rPr lang="en-US" sz="2800" baseline="30000" smtClean="0">
                <a:cs typeface="+mn-cs"/>
              </a:rPr>
              <a:t>d/2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smtClean="0">
                <a:cs typeface="+mn-cs"/>
              </a:rPr>
              <a:t>	 When is bidirectional search applicable?</a:t>
            </a:r>
          </a:p>
        </p:txBody>
      </p:sp>
      <p:pic>
        <p:nvPicPr>
          <p:cNvPr id="11776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866900"/>
            <a:ext cx="6781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41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F0E58-E9B3-3540-8BB6-658A11AF0F00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Time and Space Complexity of Bidirectional Search</a:t>
            </a:r>
          </a:p>
        </p:txBody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Time Complexity = </a:t>
            </a:r>
            <a:r>
              <a:rPr lang="en-US" i="1" smtClean="0">
                <a:cs typeface="+mn-cs"/>
              </a:rPr>
              <a:t>O(b</a:t>
            </a:r>
            <a:r>
              <a:rPr lang="en-US" i="1" baseline="30000" smtClean="0">
                <a:cs typeface="+mn-cs"/>
              </a:rPr>
              <a:t>d/2</a:t>
            </a:r>
            <a:r>
              <a:rPr lang="en-US" i="1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Space Complexity = </a:t>
            </a:r>
            <a:r>
              <a:rPr lang="en-US" i="1" smtClean="0">
                <a:cs typeface="+mn-cs"/>
              </a:rPr>
              <a:t>O(b</a:t>
            </a:r>
            <a:r>
              <a:rPr lang="en-US" i="1" baseline="30000" smtClean="0">
                <a:cs typeface="+mn-cs"/>
              </a:rPr>
              <a:t>d/2</a:t>
            </a:r>
            <a:r>
              <a:rPr lang="en-US" i="1" smtClean="0"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en-US" smtClean="0"/>
              <a:t>High space complexity because the nodes have to be kept in memory to test for intersection of the two frontiers.</a:t>
            </a:r>
          </a:p>
        </p:txBody>
      </p:sp>
    </p:spTree>
    <p:extLst>
      <p:ext uri="{BB962C8B-B14F-4D97-AF65-F5344CB8AC3E}">
        <p14:creationId xmlns:p14="http://schemas.microsoft.com/office/powerpoint/2010/main" val="395035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4A6EF-0F2D-9443-B6AA-B28AB4F2ADD5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Comparing search strategies</a:t>
            </a:r>
          </a:p>
        </p:txBody>
      </p:sp>
      <p:graphicFrame>
        <p:nvGraphicFramePr>
          <p:cNvPr id="32771" name="Object 3"/>
          <p:cNvGraphicFramePr>
            <a:graphicFrameLocks/>
          </p:cNvGraphicFramePr>
          <p:nvPr/>
        </p:nvGraphicFramePr>
        <p:xfrm>
          <a:off x="685800" y="2286000"/>
          <a:ext cx="82169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7" name="Document" r:id="rId3" imgW="8229600" imgH="4025900" progId="Word.Document.8">
                  <p:embed/>
                </p:oleObj>
              </mc:Choice>
              <mc:Fallback>
                <p:oleObj name="Document" r:id="rId3" imgW="8229600" imgH="40259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82169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71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730250"/>
          </a:xfrm>
        </p:spPr>
        <p:txBody>
          <a:bodyPr/>
          <a:lstStyle/>
          <a:p>
            <a:r>
              <a:rPr lang="en-US">
                <a:latin typeface="Calibri" charset="0"/>
              </a:rPr>
              <a:t>Projects</a:t>
            </a:r>
          </a:p>
        </p:txBody>
      </p:sp>
      <p:pic>
        <p:nvPicPr>
          <p:cNvPr id="8601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089525"/>
            <a:ext cx="2238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5089525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3030538" y="5168900"/>
            <a:ext cx="2689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SMOS - Cross-operations (air, cyber, space) coarse-level planner for missions (BAE and AFRL)</a:t>
            </a:r>
          </a:p>
        </p:txBody>
      </p:sp>
      <p:grpSp>
        <p:nvGrpSpPr>
          <p:cNvPr id="86021" name="Group 139"/>
          <p:cNvGrpSpPr>
            <a:grpSpLocks/>
          </p:cNvGrpSpPr>
          <p:nvPr/>
        </p:nvGrpSpPr>
        <p:grpSpPr bwMode="auto">
          <a:xfrm>
            <a:off x="231775" y="2944813"/>
            <a:ext cx="4733925" cy="1754187"/>
            <a:chOff x="1587" y="3032083"/>
            <a:chExt cx="4734986" cy="1754328"/>
          </a:xfrm>
        </p:grpSpPr>
        <p:pic>
          <p:nvPicPr>
            <p:cNvPr id="86056" name="Picture 5" descr="access-va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3032083"/>
              <a:ext cx="2138193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Box 115"/>
            <p:cNvSpPr txBox="1"/>
            <p:nvPr/>
          </p:nvSpPr>
          <p:spPr>
            <a:xfrm>
              <a:off x="2122962" y="3032083"/>
              <a:ext cx="2613611" cy="1754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REVAMP - Same-day scheduler and real-time itinerary execution management support for </a:t>
              </a:r>
              <a:r>
                <a:rPr lang="en-US" dirty="0" err="1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paratransit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 operations. (ongoing ACCESS pilot)</a:t>
              </a:r>
            </a:p>
          </p:txBody>
        </p:sp>
      </p:grpSp>
      <p:pic>
        <p:nvPicPr>
          <p:cNvPr id="86022" name="Picture 20" descr="boeing-simulator-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782638"/>
            <a:ext cx="1806575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058988" y="782638"/>
            <a:ext cx="2387600" cy="177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Multi-robot movement planner for  robust, just-in-time delivery of components for wing ladder assembly (Boeing)</a:t>
            </a:r>
          </a:p>
        </p:txBody>
      </p:sp>
      <p:grpSp>
        <p:nvGrpSpPr>
          <p:cNvPr id="86024" name="Group 137"/>
          <p:cNvGrpSpPr>
            <a:grpSpLocks/>
          </p:cNvGrpSpPr>
          <p:nvPr/>
        </p:nvGrpSpPr>
        <p:grpSpPr bwMode="auto">
          <a:xfrm>
            <a:off x="4965700" y="2944813"/>
            <a:ext cx="4370388" cy="1873250"/>
            <a:chOff x="4870213" y="2945035"/>
            <a:chExt cx="4369050" cy="1873031"/>
          </a:xfrm>
        </p:grpSpPr>
        <p:pic>
          <p:nvPicPr>
            <p:cNvPr id="86054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213" y="2945035"/>
              <a:ext cx="1789936" cy="187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6758760" y="3065671"/>
              <a:ext cx="2480503" cy="147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SURTRAC - Adaptive traffic signalization control system</a:t>
              </a:r>
            </a:p>
            <a:p>
              <a:pPr marL="285750" indent="-285750">
                <a:buFont typeface="Arial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Focus on evaluation</a:t>
              </a:r>
            </a:p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(pilot and expansion)</a:t>
              </a:r>
            </a:p>
          </p:txBody>
        </p:sp>
      </p:grpSp>
      <p:grpSp>
        <p:nvGrpSpPr>
          <p:cNvPr id="86025" name="Group 140"/>
          <p:cNvGrpSpPr>
            <a:grpSpLocks/>
          </p:cNvGrpSpPr>
          <p:nvPr/>
        </p:nvGrpSpPr>
        <p:grpSpPr bwMode="auto">
          <a:xfrm>
            <a:off x="4929188" y="755650"/>
            <a:ext cx="4297362" cy="2039938"/>
            <a:chOff x="4929485" y="755004"/>
            <a:chExt cx="4296584" cy="2040602"/>
          </a:xfrm>
        </p:grpSpPr>
        <p:pic>
          <p:nvPicPr>
            <p:cNvPr id="86026" name="Content Placeholder 3" descr="pitt-map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1" b="10271"/>
            <a:stretch>
              <a:fillRect/>
            </a:stretch>
          </p:blipFill>
          <p:spPr bwMode="auto">
            <a:xfrm>
              <a:off x="4929485" y="764268"/>
              <a:ext cx="3831110" cy="1968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7" name="Picture 84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893" y="1107859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8" name="Picture 85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192" y="871563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29" name="Picture 86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151" y="1819182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30" name="Picture 87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210" y="871563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31" name="Picture 88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977" y="1428763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32" name="Picture 89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210" y="2039774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33" name="Picture 90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963" y="1686248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34" name="Picture 91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027" y="1745092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35" name="Picture 92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20" y="1538067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36" name="Picture 93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861" y="1934892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37" name="Picture 95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749" y="2183686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38" name="Picture 96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589" y="1760337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39" name="Picture 99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807" y="2283847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0" name="Picture 100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606" y="908759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1" name="Picture 101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654" y="1173869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2" name="Picture 102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530" y="1729390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3" name="Picture 103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463" y="2077584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4" name="Picture 104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190" y="1173869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5" name="Picture 105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128" y="1107859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6" name="Picture 106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050" y="1749968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7" name="Picture 107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890" y="1460161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8" name="Picture 108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433" y="1927116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9" name="Picture 109" descr="military-pda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376" y="1778935"/>
              <a:ext cx="96456" cy="1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5369142" y="1537897"/>
              <a:ext cx="1025339" cy="746368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Rectangular Callout 111"/>
            <p:cNvSpPr/>
            <p:nvPr/>
          </p:nvSpPr>
          <p:spPr>
            <a:xfrm>
              <a:off x="5378666" y="1313986"/>
              <a:ext cx="1007880" cy="147686"/>
            </a:xfrm>
            <a:prstGeom prst="wedgeRectCallout">
              <a:avLst>
                <a:gd name="adj1" fmla="val -7690"/>
                <a:gd name="adj2" fmla="val 102903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>
                  <a:solidFill>
                    <a:prstClr val="white"/>
                  </a:solidFill>
                  <a:latin typeface="Calibri"/>
                </a:rPr>
                <a:t>Assessment Region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835727" y="755004"/>
              <a:ext cx="1925289" cy="20406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799221" y="847109"/>
              <a:ext cx="2426848" cy="17960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MARTI – Market-based dynamic allocation of tasks to RF devices to perform secondary mission requests (DARPA </a:t>
              </a:r>
              <a:r>
                <a:rPr lang="en-US" dirty="0" err="1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RadioMap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89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88268-91E1-3441-8DF2-EC0994A4CC07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Examples of </a:t>
            </a:r>
            <a:r>
              <a:rPr lang="ja-JP" altLang="en-US" smtClean="0">
                <a:latin typeface="Arial"/>
                <a:cs typeface="+mj-cs"/>
              </a:rPr>
              <a:t>“</a:t>
            </a:r>
            <a:r>
              <a:rPr lang="en-US" smtClean="0">
                <a:cs typeface="+mj-cs"/>
              </a:rPr>
              <a:t>toy</a:t>
            </a:r>
            <a:r>
              <a:rPr lang="ja-JP" altLang="en-US" smtClean="0">
                <a:latin typeface="Arial"/>
                <a:cs typeface="+mj-cs"/>
              </a:rPr>
              <a:t>”</a:t>
            </a:r>
            <a:r>
              <a:rPr lang="en-US" smtClean="0">
                <a:cs typeface="+mj-cs"/>
              </a:rPr>
              <a:t> problems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Puzzles such as the 8-puzzle: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			    </a:t>
            </a:r>
            <a:r>
              <a:rPr lang="en-US" sz="4000" dirty="0" smtClean="0">
                <a:latin typeface="Symbol" charset="0"/>
                <a:cs typeface="+mn-cs"/>
              </a:rPr>
              <a:t>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3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cs typeface="+mn-cs"/>
              </a:rPr>
              <a:t>Cryptarithmetic</a:t>
            </a:r>
            <a:r>
              <a:rPr lang="en-US" dirty="0" smtClean="0">
                <a:cs typeface="+mn-cs"/>
              </a:rPr>
              <a:t> problems: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1600" dirty="0" smtClean="0">
              <a:cs typeface="+mn-cs"/>
            </a:endParaRPr>
          </a:p>
          <a:p>
            <a:pPr indent="114300" eaLnBrk="1" hangingPunct="1">
              <a:lnSpc>
                <a:spcPct val="50000"/>
              </a:lnSpc>
              <a:buFont typeface="Wingdings" charset="0"/>
              <a:buNone/>
              <a:tabLst>
                <a:tab pos="2857500" algn="l"/>
                <a:tab pos="3314700" algn="l"/>
              </a:tabLst>
              <a:defRPr/>
            </a:pPr>
            <a:r>
              <a:rPr lang="en-US" dirty="0" smtClean="0">
                <a:latin typeface="Courier New" charset="0"/>
                <a:cs typeface="+mn-cs"/>
              </a:rPr>
              <a:t> </a:t>
            </a:r>
            <a:r>
              <a:rPr lang="en-US" b="1" dirty="0" smtClean="0">
                <a:latin typeface="Courier New" charset="0"/>
                <a:cs typeface="+mn-cs"/>
              </a:rPr>
              <a:t>SEND		 9567</a:t>
            </a:r>
          </a:p>
          <a:p>
            <a:pPr indent="114300" eaLnBrk="1" hangingPunct="1">
              <a:lnSpc>
                <a:spcPct val="50000"/>
              </a:lnSpc>
              <a:buFont typeface="Wingdings" charset="0"/>
              <a:buNone/>
              <a:tabLst>
                <a:tab pos="2286000" algn="l"/>
                <a:tab pos="3314700" algn="l"/>
              </a:tabLst>
              <a:defRPr/>
            </a:pPr>
            <a:r>
              <a:rPr lang="en-US" b="1" dirty="0" smtClean="0">
                <a:latin typeface="Courier New" charset="0"/>
                <a:cs typeface="+mn-cs"/>
              </a:rPr>
              <a:t> </a:t>
            </a:r>
            <a:r>
              <a:rPr lang="en-US" b="1" u="sng" dirty="0" smtClean="0">
                <a:latin typeface="Courier New" charset="0"/>
                <a:cs typeface="+mn-cs"/>
              </a:rPr>
              <a:t>MORE</a:t>
            </a:r>
            <a:r>
              <a:rPr lang="en-US" b="1" dirty="0" smtClean="0">
                <a:latin typeface="Courier New" charset="0"/>
                <a:cs typeface="+mn-cs"/>
              </a:rPr>
              <a:t>	</a:t>
            </a:r>
            <a:r>
              <a:rPr lang="en-US" dirty="0" smtClean="0">
                <a:latin typeface="Symbol" charset="0"/>
                <a:cs typeface="+mn-cs"/>
              </a:rPr>
              <a:t></a:t>
            </a:r>
            <a:r>
              <a:rPr lang="en-US" dirty="0" smtClean="0">
                <a:cs typeface="+mn-cs"/>
              </a:rPr>
              <a:t>	</a:t>
            </a:r>
            <a:r>
              <a:rPr lang="en-US" b="1" u="sng" dirty="0" smtClean="0">
                <a:latin typeface="Courier New" charset="0"/>
                <a:cs typeface="+mn-cs"/>
              </a:rPr>
              <a:t>+1085</a:t>
            </a:r>
          </a:p>
          <a:p>
            <a:pPr indent="114300" eaLnBrk="1" hangingPunct="1">
              <a:lnSpc>
                <a:spcPct val="50000"/>
              </a:lnSpc>
              <a:buFont typeface="Wingdings" charset="0"/>
              <a:buNone/>
              <a:tabLst>
                <a:tab pos="2857500" algn="l"/>
                <a:tab pos="3314700" algn="l"/>
              </a:tabLst>
              <a:defRPr/>
            </a:pPr>
            <a:r>
              <a:rPr lang="en-US" b="1" dirty="0" smtClean="0">
                <a:latin typeface="Courier New" charset="0"/>
                <a:cs typeface="+mn-cs"/>
              </a:rPr>
              <a:t>MONEY		10652</a:t>
            </a:r>
          </a:p>
        </p:txBody>
      </p:sp>
      <p:graphicFrame>
        <p:nvGraphicFramePr>
          <p:cNvPr id="8196" name="Object 4"/>
          <p:cNvGraphicFramePr>
            <a:graphicFrameLocks/>
          </p:cNvGraphicFramePr>
          <p:nvPr/>
        </p:nvGraphicFramePr>
        <p:xfrm>
          <a:off x="1600200" y="2717800"/>
          <a:ext cx="1524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Worksheet" r:id="rId3" imgW="1536700" imgH="1130300" progId="Excel.Sheet.8">
                  <p:embed/>
                </p:oleObj>
              </mc:Choice>
              <mc:Fallback>
                <p:oleObj name="Worksheet" r:id="rId3" imgW="1536700" imgH="11303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17800"/>
                        <a:ext cx="1524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/>
          </p:cNvGraphicFramePr>
          <p:nvPr/>
        </p:nvGraphicFramePr>
        <p:xfrm>
          <a:off x="4495800" y="2717800"/>
          <a:ext cx="1524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Worksheet" r:id="rId5" imgW="1536700" imgH="1130300" progId="Excel.Sheet.8">
                  <p:embed/>
                </p:oleObj>
              </mc:Choice>
              <mc:Fallback>
                <p:oleObj name="Worksheet" r:id="rId5" imgW="1536700" imgH="11303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17800"/>
                        <a:ext cx="1524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518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0B49E-B15B-904B-ACB6-0C6725020CDC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n-queens problem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 popular benchmark for AI search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Solved for n up to 500,000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403600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844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94FB-E27D-9E44-B2FE-2561FB225F8C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Explicit solution for n ≥ 4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153400" cy="3733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smtClean="0">
                <a:cs typeface="+mn-cs"/>
              </a:rPr>
              <a:t>[Hoffman, Loessi, and Moore, 1969]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smtClean="0">
                <a:cs typeface="+mn-cs"/>
              </a:rPr>
              <a:t>If n is even but not of the form 6k+2: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smtClean="0">
                <a:cs typeface="+mn-cs"/>
              </a:rPr>
              <a:t>	For j = 1, 2, ..., n/2 place queens on elements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smtClean="0">
                <a:cs typeface="+mn-cs"/>
              </a:rPr>
              <a:t>	</a:t>
            </a:r>
            <a:r>
              <a:rPr lang="en-US" sz="1800" b="1" smtClean="0">
                <a:cs typeface="+mn-cs"/>
              </a:rPr>
              <a:t>(j, 2j),  (n/2+j, 2j-1)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smtClean="0">
                <a:cs typeface="+mn-cs"/>
              </a:rPr>
              <a:t>If n is even but not of the form 6k: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smtClean="0">
                <a:cs typeface="+mn-cs"/>
              </a:rPr>
              <a:t>	For j = 1, 2, ..., n/2 place queens on elements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smtClean="0">
                <a:cs typeface="+mn-cs"/>
              </a:rPr>
              <a:t>	</a:t>
            </a:r>
            <a:r>
              <a:rPr lang="en-US" sz="1800" b="1" smtClean="0">
                <a:cs typeface="+mn-cs"/>
              </a:rPr>
              <a:t>(j, 1+[(2(j-1) + n/2 - 1) mod n]),  (n+1-j, n-[(2(j-1) + n/2 - 1) mod n])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smtClean="0">
                <a:cs typeface="+mn-cs"/>
              </a:rPr>
              <a:t>If n is odd: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 smtClean="0">
                <a:cs typeface="+mn-cs"/>
              </a:rPr>
              <a:t>	Use case A or B on n-1 and extend with a queen at (n,n)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120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smtClean="0">
                <a:cs typeface="+mn-cs"/>
              </a:rPr>
              <a:t>Is this a good benchmark problem for testing search techniques?</a:t>
            </a:r>
          </a:p>
        </p:txBody>
      </p:sp>
    </p:spTree>
    <p:extLst>
      <p:ext uri="{BB962C8B-B14F-4D97-AF65-F5344CB8AC3E}">
        <p14:creationId xmlns:p14="http://schemas.microsoft.com/office/powerpoint/2010/main" val="145733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99635-6474-5E46-B580-1357ACE85983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Real-world problems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848600" cy="4038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Signal interpretation</a:t>
            </a:r>
            <a:r>
              <a:rPr lang="en-US" sz="2800" smtClean="0">
                <a:cs typeface="+mn-cs"/>
              </a:rPr>
              <a:t> (</a:t>
            </a:r>
            <a:r>
              <a:rPr lang="en-US" sz="2000" smtClean="0">
                <a:cs typeface="+mn-cs"/>
              </a:rPr>
              <a:t>e.g. speech understanding</a:t>
            </a:r>
            <a:r>
              <a:rPr lang="en-US" sz="2800" smtClean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Theorem proving</a:t>
            </a:r>
            <a:r>
              <a:rPr lang="en-US" sz="2800" smtClean="0">
                <a:cs typeface="+mn-cs"/>
              </a:rPr>
              <a:t> (</a:t>
            </a:r>
            <a:r>
              <a:rPr lang="en-US" sz="2000" smtClean="0">
                <a:cs typeface="+mn-cs"/>
              </a:rPr>
              <a:t>e.g. resolution techniques</a:t>
            </a:r>
            <a:r>
              <a:rPr lang="en-US" sz="2800" smtClean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Combinatorial optimization</a:t>
            </a:r>
            <a:r>
              <a:rPr lang="en-US" sz="2800" smtClean="0">
                <a:cs typeface="+mn-cs"/>
              </a:rPr>
              <a:t> (</a:t>
            </a:r>
            <a:r>
              <a:rPr lang="en-US" sz="2000" smtClean="0">
                <a:cs typeface="+mn-cs"/>
              </a:rPr>
              <a:t>e.g. VLSI layout</a:t>
            </a:r>
            <a:r>
              <a:rPr lang="en-US" sz="2800" smtClean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Robot navigation</a:t>
            </a:r>
            <a:r>
              <a:rPr lang="en-US" sz="2800" smtClean="0">
                <a:cs typeface="+mn-cs"/>
              </a:rPr>
              <a:t> (</a:t>
            </a:r>
            <a:r>
              <a:rPr lang="en-US" sz="2000" smtClean="0">
                <a:cs typeface="+mn-cs"/>
              </a:rPr>
              <a:t>e.g. path planning</a:t>
            </a:r>
            <a:r>
              <a:rPr lang="en-US" sz="2800" smtClean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Factory scheduling</a:t>
            </a:r>
            <a:r>
              <a:rPr lang="en-US" sz="2800" smtClean="0">
                <a:cs typeface="+mn-cs"/>
              </a:rPr>
              <a:t> (</a:t>
            </a:r>
            <a:r>
              <a:rPr lang="en-US" sz="2000" smtClean="0">
                <a:cs typeface="+mn-cs"/>
              </a:rPr>
              <a:t>e.g. flexible manufacturing</a:t>
            </a:r>
            <a:r>
              <a:rPr lang="en-US" sz="2800" smtClean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Symbolic computation</a:t>
            </a:r>
            <a:r>
              <a:rPr lang="en-US" sz="2800" smtClean="0">
                <a:cs typeface="+mn-cs"/>
              </a:rPr>
              <a:t> (</a:t>
            </a:r>
            <a:r>
              <a:rPr lang="en-US" sz="2000" smtClean="0">
                <a:cs typeface="+mn-cs"/>
              </a:rPr>
              <a:t>e.g. symbolic integration</a:t>
            </a:r>
            <a:r>
              <a:rPr lang="en-US" sz="2800" smtClean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b="1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smtClean="0">
                <a:cs typeface="+mn-cs"/>
              </a:rPr>
              <a:t>Can we find closed form solutions to these problems?</a:t>
            </a:r>
            <a:endParaRPr lang="en-US" sz="28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65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3E062-79AD-1444-AE26-AFFD31C6F433}" type="slidenum">
              <a:rPr lang="en-US">
                <a:solidFill>
                  <a:srgbClr val="333399"/>
                </a:solidFill>
                <a:latin typeface="Arial"/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Formulating search problems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17713"/>
            <a:ext cx="7953375" cy="4459287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States and state spaces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Operators - representing possible actions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Successor function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Initial state and goal test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Path cost function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700" b="1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400" smtClean="0">
                <a:cs typeface="+mn-cs"/>
              </a:rPr>
              <a:t>Examples: 8-puzzle, 8-queen, path planning, map coloring.  What are the corresponding states, operators, initial state, goal test, and path cost. </a:t>
            </a:r>
          </a:p>
        </p:txBody>
      </p:sp>
    </p:spTree>
    <p:extLst>
      <p:ext uri="{BB962C8B-B14F-4D97-AF65-F5344CB8AC3E}">
        <p14:creationId xmlns:p14="http://schemas.microsoft.com/office/powerpoint/2010/main" val="3284635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cll-cmu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1982</Words>
  <Application>Microsoft Macintosh PowerPoint</Application>
  <PresentationFormat>On-screen Show (4:3)</PresentationFormat>
  <Paragraphs>430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Blends</vt:lpstr>
      <vt:lpstr>icll-cmu-template</vt:lpstr>
      <vt:lpstr>Microsoft Excel 97 - 2004 Worksheet</vt:lpstr>
      <vt:lpstr>Microsoft Word 97 - 2004 Document</vt:lpstr>
      <vt:lpstr>Search Problems</vt:lpstr>
      <vt:lpstr>Search</vt:lpstr>
      <vt:lpstr>Today’s lecture</vt:lpstr>
      <vt:lpstr>Projects</vt:lpstr>
      <vt:lpstr>Examples of “toy” problems</vt:lpstr>
      <vt:lpstr>The n-queens problem</vt:lpstr>
      <vt:lpstr>Explicit solution for n ≥ 4</vt:lpstr>
      <vt:lpstr>Real-world problems</vt:lpstr>
      <vt:lpstr>Formulating search problems</vt:lpstr>
      <vt:lpstr>States, Operators, Successor function.</vt:lpstr>
      <vt:lpstr>What is a solution?</vt:lpstr>
      <vt:lpstr>Choosing states and actions</vt:lpstr>
      <vt:lpstr>Quote for the day</vt:lpstr>
      <vt:lpstr>Searching for solutions</vt:lpstr>
      <vt:lpstr>Evaluation of search strategies</vt:lpstr>
      <vt:lpstr>Search trees</vt:lpstr>
      <vt:lpstr>Example of a search tree</vt:lpstr>
      <vt:lpstr>Blind search strategies</vt:lpstr>
      <vt:lpstr>Depth-First Search</vt:lpstr>
      <vt:lpstr>Example Road Network</vt:lpstr>
      <vt:lpstr>Time and Space Complexity of DFS</vt:lpstr>
      <vt:lpstr>Breadth-First Search</vt:lpstr>
      <vt:lpstr>Example Road Network</vt:lpstr>
      <vt:lpstr>Time and Space Complexity of BFS</vt:lpstr>
      <vt:lpstr>Uniform-Cost Search</vt:lpstr>
      <vt:lpstr>Example Road Network</vt:lpstr>
      <vt:lpstr>Uniform Cost Search Properties</vt:lpstr>
      <vt:lpstr>Depth-Limited Search</vt:lpstr>
      <vt:lpstr>Example Road Network</vt:lpstr>
      <vt:lpstr>Iterative Deepening Search</vt:lpstr>
      <vt:lpstr>Example Road Network</vt:lpstr>
      <vt:lpstr>Bidirectional search</vt:lpstr>
      <vt:lpstr>Time and Space Complexity of Bidirectional Search</vt:lpstr>
      <vt:lpstr>Comparing search strategies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Problems</dc:title>
  <dc:creator>Zachary Rubinstein</dc:creator>
  <cp:lastModifiedBy>Zachary Rubinstein</cp:lastModifiedBy>
  <cp:revision>1</cp:revision>
  <dcterms:created xsi:type="dcterms:W3CDTF">2014-01-26T22:41:11Z</dcterms:created>
  <dcterms:modified xsi:type="dcterms:W3CDTF">2014-01-26T22:43:17Z</dcterms:modified>
</cp:coreProperties>
</file>