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69"/>
  </p:notesMasterIdLst>
  <p:sldIdLst>
    <p:sldId id="256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9" r:id="rId12"/>
    <p:sldId id="308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8" r:id="rId28"/>
    <p:sldId id="431" r:id="rId29"/>
    <p:sldId id="433" r:id="rId30"/>
    <p:sldId id="434" r:id="rId31"/>
    <p:sldId id="435" r:id="rId32"/>
    <p:sldId id="436" r:id="rId33"/>
    <p:sldId id="432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9" r:id="rId44"/>
    <p:sldId id="340" r:id="rId45"/>
    <p:sldId id="341" r:id="rId46"/>
    <p:sldId id="356" r:id="rId47"/>
    <p:sldId id="357" r:id="rId48"/>
    <p:sldId id="360" r:id="rId49"/>
    <p:sldId id="361" r:id="rId50"/>
    <p:sldId id="362" r:id="rId51"/>
    <p:sldId id="363" r:id="rId52"/>
    <p:sldId id="364" r:id="rId53"/>
    <p:sldId id="365" r:id="rId54"/>
    <p:sldId id="366" r:id="rId55"/>
    <p:sldId id="367" r:id="rId56"/>
    <p:sldId id="368" r:id="rId57"/>
    <p:sldId id="420" r:id="rId58"/>
    <p:sldId id="421" r:id="rId59"/>
    <p:sldId id="422" r:id="rId60"/>
    <p:sldId id="423" r:id="rId61"/>
    <p:sldId id="424" r:id="rId62"/>
    <p:sldId id="425" r:id="rId63"/>
    <p:sldId id="426" r:id="rId64"/>
    <p:sldId id="427" r:id="rId65"/>
    <p:sldId id="428" r:id="rId66"/>
    <p:sldId id="429" r:id="rId67"/>
    <p:sldId id="430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70" Type="http://schemas.openxmlformats.org/officeDocument/2006/relationships/printerSettings" Target="printerSettings/printerSettings1.bin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BB427-E232-1B42-A257-5147CDD66680}" type="datetimeFigureOut">
              <a:rPr lang="en-US" smtClean="0"/>
              <a:t>2/6/14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5F1A0-3076-A84C-A8CB-A8D9EF84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8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7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9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8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98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  <a:latin typeface="Arial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  <a:latin typeface="Arial"/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4B820AC-8809-EB49-B5E3-E8083D2C2464}" type="slidenum">
              <a:rPr lang="en-US">
                <a:solidFill>
                  <a:srgbClr val="1C1C1C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9640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3A95C-D55E-4A45-ABC7-CFFE0AD769F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414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818A-402D-6248-8665-D1E7CB0CF7A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461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1770-BD14-3A44-8091-F3D202CE50B0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337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2F89C-A665-5A45-9703-4EBD88A876EE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82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F5DA-3F4D-7D40-8A55-76C39F7758F3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4040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3E467-E910-104E-8693-93B5C5F4042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16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BFBD1-A1E4-3B41-8CEF-E8B4FA90096B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2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22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A39E-6706-AF4D-85B0-D37587C1859A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084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E1796-E45D-B649-828B-588D6657DA8F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776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BFEF8-E17A-BE41-9074-30934E3B9C1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73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8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98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  <a:latin typeface="Arial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  <a:latin typeface="Arial"/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4B820AC-8809-EB49-B5E3-E8083D2C2464}" type="slidenum">
              <a:rPr lang="en-US">
                <a:solidFill>
                  <a:srgbClr val="1C1C1C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3131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3A95C-D55E-4A45-ABC7-CFFE0AD769F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853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818A-402D-6248-8665-D1E7CB0CF7A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0306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1770-BD14-3A44-8091-F3D202CE50B0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8255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2F89C-A665-5A45-9703-4EBD88A876EE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1412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F5DA-3F4D-7D40-8A55-76C39F7758F3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238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3E467-E910-104E-8693-93B5C5F4042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885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534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BFBD1-A1E4-3B41-8CEF-E8B4FA90096B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43746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A39E-6706-AF4D-85B0-D37587C1859A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8527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E1796-E45D-B649-828B-588D6657DA8F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244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BFEF8-E17A-BE41-9074-30934E3B9C16}" type="slidenum">
              <a:rPr lang="en-US">
                <a:solidFill>
                  <a:srgbClr val="333399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95177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3716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13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24400" y="1371600"/>
            <a:ext cx="4114800" cy="457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069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371600"/>
            <a:ext cx="41148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3716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61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371600"/>
            <a:ext cx="41148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3716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2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0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6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37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4605-4458-3642-8121-D55E542A8D5D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B3318-375F-DB47-9944-FFF3FB60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88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  <p:sp>
        <p:nvSpPr>
          <p:cNvPr id="788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 smtClean="0"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  <p:sp>
        <p:nvSpPr>
          <p:cNvPr id="788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D0C29D1-FED9-6C41-9270-7528C44EB016}" type="slidenum">
              <a:rPr lang="en-US">
                <a:solidFill>
                  <a:srgbClr val="333399"/>
                </a:solidFill>
                <a:latin typeface="Arial"/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0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88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  <p:sp>
        <p:nvSpPr>
          <p:cNvPr id="788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 smtClean="0"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  <p:sp>
        <p:nvSpPr>
          <p:cNvPr id="788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D0C29D1-FED9-6C41-9270-7528C44EB016}" type="slidenum">
              <a:rPr lang="en-US">
                <a:solidFill>
                  <a:srgbClr val="333399"/>
                </a:solidFill>
                <a:latin typeface="Arial"/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84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image" Target="../media/image11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4F32-F5BA-A548-AFC1-79D9515D2DB3}" type="slidenum">
              <a:rPr lang="en-US">
                <a:solidFill>
                  <a:srgbClr val="1C1C1C"/>
                </a:solidFill>
                <a:latin typeface="Arial"/>
              </a:rPr>
              <a:pPr>
                <a:defRPr/>
              </a:pPr>
              <a:t>1</a:t>
            </a:fld>
            <a:endParaRPr lang="en-US">
              <a:solidFill>
                <a:srgbClr val="1C1C1C"/>
              </a:solidFill>
              <a:latin typeface="Arial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Constraint Satisfaction</a:t>
            </a:r>
            <a:endParaRPr lang="en-US" dirty="0" smtClean="0">
              <a:cs typeface="+mj-cs"/>
            </a:endParaRP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143000"/>
          </a:xfrm>
        </p:spPr>
        <p:txBody>
          <a:bodyPr/>
          <a:lstStyle/>
          <a:p>
            <a:pPr algn="l" eaLnBrk="1" hangingPunct="1">
              <a:tabLst>
                <a:tab pos="1600200" algn="l"/>
              </a:tabLst>
              <a:defRPr/>
            </a:pPr>
            <a:r>
              <a:rPr lang="en-US" sz="2000" b="1" dirty="0" smtClean="0">
                <a:solidFill>
                  <a:srgbClr val="336699"/>
                </a:solidFill>
                <a:cs typeface="+mn-cs"/>
              </a:rPr>
              <a:t>CSD 15-780:	Graduate Artificial Intelligence</a:t>
            </a:r>
          </a:p>
          <a:p>
            <a:pPr algn="l" eaLnBrk="1" hangingPunct="1">
              <a:tabLst>
                <a:tab pos="1600200" algn="l"/>
              </a:tabLst>
              <a:defRPr/>
            </a:pPr>
            <a:r>
              <a:rPr lang="en-US" sz="2000" b="1" dirty="0" smtClean="0">
                <a:solidFill>
                  <a:srgbClr val="336699"/>
                </a:solidFill>
                <a:cs typeface="+mn-cs"/>
              </a:rPr>
              <a:t>Instructors:	</a:t>
            </a:r>
            <a:r>
              <a:rPr lang="en-US" sz="2000" b="1" dirty="0" err="1" smtClean="0">
                <a:solidFill>
                  <a:srgbClr val="336699"/>
                </a:solidFill>
                <a:cs typeface="+mn-cs"/>
              </a:rPr>
              <a:t>Zico</a:t>
            </a:r>
            <a:r>
              <a:rPr lang="en-US" sz="2000" b="1" dirty="0" smtClean="0">
                <a:solidFill>
                  <a:srgbClr val="336699"/>
                </a:solidFill>
                <a:cs typeface="+mn-cs"/>
              </a:rPr>
              <a:t> </a:t>
            </a:r>
            <a:r>
              <a:rPr lang="en-US" sz="2000" b="1" dirty="0" err="1" smtClean="0">
                <a:solidFill>
                  <a:srgbClr val="336699"/>
                </a:solidFill>
                <a:cs typeface="+mn-cs"/>
              </a:rPr>
              <a:t>Kolter</a:t>
            </a:r>
            <a:r>
              <a:rPr lang="en-US" sz="2000" b="1" dirty="0" smtClean="0">
                <a:solidFill>
                  <a:srgbClr val="336699"/>
                </a:solidFill>
                <a:cs typeface="+mn-cs"/>
              </a:rPr>
              <a:t> and Zack Rubinstein</a:t>
            </a:r>
          </a:p>
          <a:p>
            <a:pPr algn="l" eaLnBrk="1" hangingPunct="1">
              <a:tabLst>
                <a:tab pos="1600200" algn="l"/>
              </a:tabLst>
              <a:defRPr/>
            </a:pPr>
            <a:r>
              <a:rPr lang="en-US" sz="2000" b="1" dirty="0" smtClean="0">
                <a:solidFill>
                  <a:srgbClr val="336699"/>
                </a:solidFill>
                <a:cs typeface="+mn-cs"/>
              </a:rPr>
              <a:t>TA:	Vittorio </a:t>
            </a:r>
            <a:r>
              <a:rPr lang="en-US" sz="2000" b="1" dirty="0" err="1" smtClean="0">
                <a:solidFill>
                  <a:srgbClr val="336699"/>
                </a:solidFill>
                <a:cs typeface="+mn-cs"/>
              </a:rPr>
              <a:t>Perera</a:t>
            </a:r>
            <a:endParaRPr lang="en-US" sz="2000" b="1" dirty="0" smtClean="0">
              <a:solidFill>
                <a:srgbClr val="336699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55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4762-54BE-FF41-A5B4-A7C886FADCEB}" type="slidenum">
              <a:rPr lang="en-US"/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backtracking</a:t>
            </a:r>
          </a:p>
        </p:txBody>
      </p:sp>
      <p:pic>
        <p:nvPicPr>
          <p:cNvPr id="230403" name="Picture 3" descr=" Picture 1                                                      00000002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0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7C6BA-6482-0F48-8183-8C408CC23495}" type="slidenum">
              <a:rPr lang="en-US"/>
              <a:pPr/>
              <a:t>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Heuristics that can help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8193088" cy="3998913"/>
          </a:xfrm>
        </p:spPr>
        <p:txBody>
          <a:bodyPr/>
          <a:lstStyle/>
          <a:p>
            <a:pPr marL="609600" indent="-609600">
              <a:buFont typeface="Times" charset="0"/>
              <a:buNone/>
            </a:pPr>
            <a:r>
              <a:rPr lang="en-US" sz="2800"/>
              <a:t>Key questions:</a:t>
            </a:r>
            <a:endParaRPr lang="en-US" sz="2400"/>
          </a:p>
          <a:p>
            <a:pPr marL="609600" indent="-609600">
              <a:buFont typeface="Times" charset="0"/>
              <a:buAutoNum type="arabicPeriod"/>
            </a:pPr>
            <a:r>
              <a:rPr lang="en-US" sz="2400"/>
              <a:t>Which variable should be assigned next and in what order should the values be tried?</a:t>
            </a:r>
          </a:p>
          <a:p>
            <a:pPr marL="609600" indent="-609600">
              <a:buFont typeface="Times" charset="0"/>
              <a:buAutoNum type="arabicPeriod"/>
            </a:pPr>
            <a:r>
              <a:rPr lang="en-US" sz="2400"/>
              <a:t>What are the implications of the current variable assignments for the other unassigned variables?</a:t>
            </a:r>
          </a:p>
          <a:p>
            <a:pPr marL="609600" indent="-609600">
              <a:buFont typeface="Times" charset="0"/>
              <a:buAutoNum type="arabicPeriod"/>
            </a:pPr>
            <a:r>
              <a:rPr lang="en-US" sz="2400"/>
              <a:t>When a path fails, can the search avoid repeating this failure in subsequent paths?</a:t>
            </a:r>
          </a:p>
        </p:txBody>
      </p:sp>
    </p:spTree>
    <p:extLst>
      <p:ext uri="{BB962C8B-B14F-4D97-AF65-F5344CB8AC3E}">
        <p14:creationId xmlns:p14="http://schemas.microsoft.com/office/powerpoint/2010/main" val="970507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CA87-2269-F34C-A70F-882ED8479DA4}" type="slidenum">
              <a:rPr lang="en-US"/>
              <a:pPr/>
              <a:t>12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and value ordering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solidFill>
                  <a:schemeClr val="hlink"/>
                </a:solidFill>
              </a:rPr>
              <a:t>Variable ordering</a:t>
            </a:r>
            <a:endParaRPr lang="en-US" sz="2400"/>
          </a:p>
          <a:p>
            <a:r>
              <a:rPr lang="en-US" sz="2400"/>
              <a:t>The most-constrained-variable heuristic	(</a:t>
            </a:r>
            <a:r>
              <a:rPr lang="en-US" sz="2000"/>
              <a:t>has the fewest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legal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/>
              <a:t> values</a:t>
            </a:r>
            <a:r>
              <a:rPr lang="en-US" sz="2400"/>
              <a:t>)</a:t>
            </a:r>
          </a:p>
          <a:p>
            <a:r>
              <a:rPr lang="en-US" sz="2400"/>
              <a:t>The most-constraining-variable heuristic (</a:t>
            </a:r>
            <a:r>
              <a:rPr lang="en-US" sz="2000"/>
              <a:t>involved in largest number of constraints</a:t>
            </a:r>
            <a:r>
              <a:rPr lang="en-US" sz="2400"/>
              <a:t>)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hlink"/>
                </a:solidFill>
              </a:rPr>
              <a:t>Value ordering</a:t>
            </a:r>
          </a:p>
          <a:p>
            <a:r>
              <a:rPr lang="en-US" sz="2400"/>
              <a:t>The least-constraining-value heuristic   	(</a:t>
            </a:r>
            <a:r>
              <a:rPr lang="en-US" sz="2000"/>
              <a:t>rules out the fewest choices for neighboring vars</a:t>
            </a:r>
            <a:r>
              <a:rPr lang="en-US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557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718F-25CC-204A-A9F2-2D21CC96F2B9}" type="slidenum">
              <a:rPr lang="en-US"/>
              <a:pPr/>
              <a:t>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 propagation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en-US" sz="2800"/>
              <a:t>Reduce the branching factor by deleting values that are not consistent with the values of the assigned variables.</a:t>
            </a:r>
          </a:p>
          <a:p>
            <a:r>
              <a:rPr lang="en-US" sz="2800">
                <a:solidFill>
                  <a:schemeClr val="hlink"/>
                </a:solidFill>
              </a:rPr>
              <a:t>Forward checking</a:t>
            </a:r>
            <a:r>
              <a:rPr lang="en-US" sz="2800"/>
              <a:t>: a simple kind of propagation</a:t>
            </a:r>
          </a:p>
        </p:txBody>
      </p:sp>
      <p:pic>
        <p:nvPicPr>
          <p:cNvPr id="234500" name="Picture 4" descr=" Picture 3                                                      00000002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3962400"/>
            <a:ext cx="9102725" cy="167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5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4902-1108-F14B-8A56-21654BE115EF}" type="slidenum">
              <a:rPr lang="en-US"/>
              <a:pPr/>
              <a:t>14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An arc from </a:t>
            </a:r>
            <a:r>
              <a:rPr lang="en-US" sz="2400" i="1"/>
              <a:t>X</a:t>
            </a:r>
            <a:r>
              <a:rPr lang="en-US" sz="2400"/>
              <a:t> to </a:t>
            </a:r>
            <a:r>
              <a:rPr lang="en-US" sz="2400" i="1"/>
              <a:t>Y</a:t>
            </a:r>
            <a:r>
              <a:rPr lang="en-US" sz="2400"/>
              <a:t> in the constraint graph is consistent if, for </a:t>
            </a:r>
            <a:r>
              <a:rPr lang="en-US" sz="2400" i="1"/>
              <a:t>every</a:t>
            </a:r>
            <a:r>
              <a:rPr lang="en-US" sz="2400"/>
              <a:t> value of </a:t>
            </a:r>
            <a:r>
              <a:rPr lang="en-US" sz="2400" i="1"/>
              <a:t>X</a:t>
            </a:r>
            <a:r>
              <a:rPr lang="en-US" sz="2400"/>
              <a:t>, there is </a:t>
            </a:r>
            <a:r>
              <a:rPr lang="en-US" sz="2400" i="1"/>
              <a:t>some</a:t>
            </a:r>
            <a:r>
              <a:rPr lang="en-US" sz="2400"/>
              <a:t> value of </a:t>
            </a:r>
            <a:r>
              <a:rPr lang="en-US" sz="2400" i="1"/>
              <a:t>Y</a:t>
            </a:r>
            <a:r>
              <a:rPr lang="en-US" sz="2400"/>
              <a:t> that is consistent with </a:t>
            </a:r>
            <a:r>
              <a:rPr lang="en-US" sz="2400" i="1"/>
              <a:t>X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Can detect more inconsistencies than forward checking.</a:t>
            </a:r>
          </a:p>
          <a:p>
            <a:pPr>
              <a:lnSpc>
                <a:spcPct val="90000"/>
              </a:lnSpc>
            </a:pPr>
            <a:r>
              <a:rPr lang="en-US" sz="2400"/>
              <a:t>Can be applied as a preprocessing step before search or as a propagation step after each assignment during search.</a:t>
            </a:r>
          </a:p>
          <a:p>
            <a:pPr>
              <a:lnSpc>
                <a:spcPct val="90000"/>
              </a:lnSpc>
            </a:pPr>
            <a:r>
              <a:rPr lang="en-US" sz="2400"/>
              <a:t>Process must be applied </a:t>
            </a:r>
            <a:r>
              <a:rPr lang="en-US" sz="2400" i="1"/>
              <a:t>repeatedly</a:t>
            </a:r>
            <a:r>
              <a:rPr lang="en-US" sz="2400"/>
              <a:t> until no more inconsistencies remain. Why?</a:t>
            </a:r>
          </a:p>
        </p:txBody>
      </p:sp>
    </p:spTree>
    <p:extLst>
      <p:ext uri="{BB962C8B-B14F-4D97-AF65-F5344CB8AC3E}">
        <p14:creationId xmlns:p14="http://schemas.microsoft.com/office/powerpoint/2010/main" val="395560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0E8B-24C9-374E-88D5-E5301EADCFA6}" type="slidenum">
              <a:rPr lang="en-US"/>
              <a:pPr/>
              <a:t>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15006" y="134099"/>
            <a:ext cx="7793037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dirty="0" smtClean="0"/>
              <a:t>AC-3 Arc Consistency Algorithm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10" y="2099601"/>
            <a:ext cx="7315446" cy="436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98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9053-9637-CD47-9082-149A388CF1B7}" type="slidenum">
              <a:rPr lang="en-US"/>
              <a:pPr/>
              <a:t>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Complexity of arc consistency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 binary CSP has at most O(</a:t>
            </a:r>
            <a:r>
              <a:rPr lang="en-US" sz="2400" i="1" dirty="0"/>
              <a:t>n</a:t>
            </a:r>
            <a:r>
              <a:rPr lang="en-US" sz="2400" i="1" baseline="30000" dirty="0"/>
              <a:t>2</a:t>
            </a:r>
            <a:r>
              <a:rPr lang="en-US" sz="2400" dirty="0"/>
              <a:t>) arcs</a:t>
            </a:r>
          </a:p>
          <a:p>
            <a:r>
              <a:rPr lang="en-US" sz="2400" dirty="0"/>
              <a:t>Each arc (</a:t>
            </a:r>
            <a:r>
              <a:rPr lang="en-US" sz="2400" i="1" dirty="0"/>
              <a:t>X</a:t>
            </a:r>
            <a:r>
              <a:rPr lang="en-US" sz="2400" dirty="0">
                <a:sym typeface="Symbol" charset="0"/>
              </a:rPr>
              <a:t></a:t>
            </a:r>
            <a:r>
              <a:rPr lang="en-US" sz="2400" i="1" dirty="0"/>
              <a:t>Y</a:t>
            </a:r>
            <a:r>
              <a:rPr lang="en-US" sz="2400" dirty="0"/>
              <a:t>) can only be inserted on the agenda </a:t>
            </a:r>
            <a:r>
              <a:rPr lang="en-US" sz="2400" i="1" dirty="0"/>
              <a:t>d</a:t>
            </a:r>
            <a:r>
              <a:rPr lang="en-US" sz="2400" dirty="0"/>
              <a:t> times because at most </a:t>
            </a:r>
            <a:r>
              <a:rPr lang="en-US" sz="2400" i="1" dirty="0"/>
              <a:t>d</a:t>
            </a:r>
            <a:r>
              <a:rPr lang="en-US" sz="2400" dirty="0"/>
              <a:t> values of </a:t>
            </a:r>
            <a:r>
              <a:rPr lang="en-US" sz="2400" i="1" dirty="0"/>
              <a:t>Y</a:t>
            </a:r>
            <a:r>
              <a:rPr lang="en-US" sz="2400" dirty="0"/>
              <a:t> can be deleted.</a:t>
            </a:r>
          </a:p>
          <a:p>
            <a:r>
              <a:rPr lang="en-US" sz="2400" dirty="0"/>
              <a:t>Checking consistency of an arc can be done in O(</a:t>
            </a:r>
            <a:r>
              <a:rPr lang="en-US" sz="2400" i="1" dirty="0"/>
              <a:t>d</a:t>
            </a:r>
            <a:r>
              <a:rPr lang="en-US" sz="2400" i="1" baseline="30000" dirty="0"/>
              <a:t>2</a:t>
            </a:r>
            <a:r>
              <a:rPr lang="en-US" sz="2400" dirty="0"/>
              <a:t>) time.</a:t>
            </a:r>
          </a:p>
          <a:p>
            <a:r>
              <a:rPr lang="en-US" sz="2400" dirty="0"/>
              <a:t>Worst case time complexity is: O(</a:t>
            </a:r>
            <a:r>
              <a:rPr lang="en-US" sz="2400" i="1" dirty="0"/>
              <a:t>n</a:t>
            </a:r>
            <a:r>
              <a:rPr lang="en-US" sz="2400" i="1" baseline="30000" dirty="0"/>
              <a:t>2</a:t>
            </a:r>
            <a:r>
              <a:rPr lang="en-US" sz="2400" i="1" dirty="0"/>
              <a:t>d</a:t>
            </a:r>
            <a:r>
              <a:rPr lang="en-US" sz="2400" i="1" baseline="30000" dirty="0"/>
              <a:t>3</a:t>
            </a:r>
            <a:r>
              <a:rPr lang="en-US" sz="2400" dirty="0"/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0643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645F-4402-E64C-B0BD-E723E92A2B28}" type="slidenum">
              <a:rPr lang="en-US"/>
              <a:pPr/>
              <a:t>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K-consistency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17713"/>
            <a:ext cx="8040688" cy="4383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graph is </a:t>
            </a:r>
            <a:r>
              <a:rPr lang="en-US" sz="2800" i="1">
                <a:solidFill>
                  <a:schemeClr val="hlink"/>
                </a:solidFill>
              </a:rPr>
              <a:t>k</a:t>
            </a:r>
            <a:r>
              <a:rPr lang="en-US" sz="2800">
                <a:solidFill>
                  <a:schemeClr val="hlink"/>
                </a:solidFill>
              </a:rPr>
              <a:t>-consistent </a:t>
            </a:r>
            <a:r>
              <a:rPr lang="en-US" sz="2800"/>
              <a:t>if, for any set of </a:t>
            </a:r>
            <a:r>
              <a:rPr lang="en-US" sz="2800" i="1"/>
              <a:t>k</a:t>
            </a:r>
            <a:r>
              <a:rPr lang="en-US" sz="2800"/>
              <a:t> variables, there is always a consistent value for the </a:t>
            </a:r>
            <a:r>
              <a:rPr lang="en-US" sz="2800" i="1"/>
              <a:t>k</a:t>
            </a:r>
            <a:r>
              <a:rPr lang="en-US" sz="2800"/>
              <a:t>th variable given any consistent partial assignment for the other </a:t>
            </a:r>
            <a:r>
              <a:rPr lang="en-US" sz="2800" i="1"/>
              <a:t>k</a:t>
            </a:r>
            <a:r>
              <a:rPr lang="en-US" sz="2800"/>
              <a:t>-1 variables.</a:t>
            </a:r>
          </a:p>
          <a:p>
            <a:pPr>
              <a:lnSpc>
                <a:spcPct val="90000"/>
              </a:lnSpc>
            </a:pPr>
            <a:r>
              <a:rPr lang="en-US" sz="2800"/>
              <a:t>A graph is </a:t>
            </a:r>
            <a:r>
              <a:rPr lang="en-US" sz="2800">
                <a:solidFill>
                  <a:schemeClr val="hlink"/>
                </a:solidFill>
              </a:rPr>
              <a:t>strongly k-consistent</a:t>
            </a:r>
            <a:r>
              <a:rPr lang="en-US" sz="2800"/>
              <a:t> if it is 		    </a:t>
            </a:r>
            <a:r>
              <a:rPr lang="en-US" sz="2800" i="1"/>
              <a:t>i</a:t>
            </a:r>
            <a:r>
              <a:rPr lang="en-US" sz="2800"/>
              <a:t>-consistent for </a:t>
            </a:r>
            <a:r>
              <a:rPr lang="en-US" sz="2800" i="1"/>
              <a:t>i </a:t>
            </a:r>
            <a:r>
              <a:rPr lang="en-US" sz="2800"/>
              <a:t>= 1..</a:t>
            </a:r>
            <a:r>
              <a:rPr lang="en-US" sz="2800" i="1"/>
              <a:t>k</a:t>
            </a:r>
            <a:r>
              <a:rPr lang="en-US" sz="2800"/>
              <a:t>.</a:t>
            </a:r>
          </a:p>
          <a:p>
            <a:pPr>
              <a:lnSpc>
                <a:spcPct val="90000"/>
              </a:lnSpc>
            </a:pPr>
            <a:r>
              <a:rPr lang="en-US" sz="2800"/>
              <a:t>Higher forms of consistency offer stronger forms of constraint propagation.</a:t>
            </a:r>
          </a:p>
          <a:p>
            <a:pPr>
              <a:lnSpc>
                <a:spcPct val="90000"/>
              </a:lnSpc>
            </a:pPr>
            <a:r>
              <a:rPr lang="en-US" sz="2800"/>
              <a:t>Specialized algorithms for resource constraints, bounds constraints, etc.</a:t>
            </a:r>
          </a:p>
        </p:txBody>
      </p:sp>
    </p:spTree>
    <p:extLst>
      <p:ext uri="{BB962C8B-B14F-4D97-AF65-F5344CB8AC3E}">
        <p14:creationId xmlns:p14="http://schemas.microsoft.com/office/powerpoint/2010/main" val="97688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6766-6324-D243-B817-0B4D618EE7B0}" type="slidenum">
              <a:rPr lang="en-US"/>
              <a:pPr/>
              <a:t>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 backtracking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7924800" cy="4114800"/>
          </a:xfrm>
        </p:spPr>
        <p:txBody>
          <a:bodyPr/>
          <a:lstStyle/>
          <a:p>
            <a:r>
              <a:rPr lang="en-US" sz="2000" b="1">
                <a:solidFill>
                  <a:schemeClr val="folHlink"/>
                </a:solidFill>
              </a:rPr>
              <a:t>Chronological backtracking</a:t>
            </a:r>
            <a:r>
              <a:rPr lang="en-US" sz="2000"/>
              <a:t>: always backtrack to most recent assignment. Not efficient!</a:t>
            </a:r>
          </a:p>
          <a:p>
            <a:r>
              <a:rPr lang="en-US" sz="2000" b="1">
                <a:solidFill>
                  <a:schemeClr val="folHlink"/>
                </a:solidFill>
              </a:rPr>
              <a:t>Conflict set</a:t>
            </a:r>
            <a:r>
              <a:rPr lang="en-US" sz="2000"/>
              <a:t>: A set of variables that caused the failure.</a:t>
            </a:r>
          </a:p>
          <a:p>
            <a:r>
              <a:rPr lang="en-US" sz="2000" b="1">
                <a:solidFill>
                  <a:schemeClr val="folHlink"/>
                </a:solidFill>
              </a:rPr>
              <a:t>Backjumping</a:t>
            </a:r>
            <a:r>
              <a:rPr lang="en-US" sz="2000"/>
              <a:t>: backtrack to the most recent variable assignment in the conflict set.</a:t>
            </a:r>
          </a:p>
          <a:p>
            <a:r>
              <a:rPr lang="en-US" sz="2000"/>
              <a:t>Simple modification of B</a:t>
            </a:r>
            <a:r>
              <a:rPr lang="en-US" sz="1800"/>
              <a:t>ACKTRACKING</a:t>
            </a:r>
            <a:r>
              <a:rPr lang="en-US" sz="2000"/>
              <a:t>-S</a:t>
            </a:r>
            <a:r>
              <a:rPr lang="en-US" sz="1800"/>
              <a:t>EARCH.</a:t>
            </a:r>
            <a:endParaRPr lang="en-US" sz="2000"/>
          </a:p>
          <a:p>
            <a:r>
              <a:rPr lang="en-US" sz="2000"/>
              <a:t>Every branch pruned by backjumping is also pruned by forward checking!</a:t>
            </a:r>
          </a:p>
          <a:p>
            <a:r>
              <a:rPr lang="en-US" sz="2000" b="1">
                <a:solidFill>
                  <a:schemeClr val="folHlink"/>
                </a:solidFill>
              </a:rPr>
              <a:t>Conflict-directed backjumping</a:t>
            </a:r>
            <a:r>
              <a:rPr lang="en-US" sz="2000"/>
              <a:t>: better definition of conflict sets leads to better performance.</a:t>
            </a:r>
          </a:p>
        </p:txBody>
      </p:sp>
    </p:spTree>
    <p:extLst>
      <p:ext uri="{BB962C8B-B14F-4D97-AF65-F5344CB8AC3E}">
        <p14:creationId xmlns:p14="http://schemas.microsoft.com/office/powerpoint/2010/main" val="264546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777A-E88B-974A-A5AF-DF4B9D4B2DAF}" type="slidenum">
              <a:rPr lang="en-US"/>
              <a:pPr/>
              <a:t>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search for CSPs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17713"/>
            <a:ext cx="80406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Start state is some assignment of values to variables that may violate some constraints.</a:t>
            </a:r>
          </a:p>
          <a:p>
            <a:pPr>
              <a:lnSpc>
                <a:spcPct val="90000"/>
              </a:lnSpc>
            </a:pPr>
            <a:r>
              <a:rPr lang="en-US" sz="2400"/>
              <a:t>Successor state: change value of one variable.</a:t>
            </a:r>
          </a:p>
          <a:p>
            <a:pPr>
              <a:lnSpc>
                <a:spcPct val="90000"/>
              </a:lnSpc>
            </a:pPr>
            <a:r>
              <a:rPr lang="en-US" sz="2400"/>
              <a:t>Use </a:t>
            </a:r>
            <a:r>
              <a:rPr lang="en-US" sz="2400" b="1">
                <a:solidFill>
                  <a:schemeClr val="folHlink"/>
                </a:solidFill>
              </a:rPr>
              <a:t>heuristic repair</a:t>
            </a:r>
            <a:r>
              <a:rPr lang="en-US" sz="2400"/>
              <a:t> methods to reduce the number of conflicts (iterative improvement).</a:t>
            </a:r>
          </a:p>
          <a:p>
            <a:pPr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b="1">
                <a:solidFill>
                  <a:schemeClr val="folHlink"/>
                </a:solidFill>
              </a:rPr>
              <a:t>min-conflicts heuristic</a:t>
            </a:r>
            <a:r>
              <a:rPr lang="en-US" sz="2400"/>
              <a:t>: choose a value for a variable that minimizes the number of remaining conflicts.</a:t>
            </a:r>
          </a:p>
          <a:p>
            <a:pPr>
              <a:lnSpc>
                <a:spcPct val="90000"/>
              </a:lnSpc>
            </a:pPr>
            <a:r>
              <a:rPr lang="en-US" sz="2400"/>
              <a:t>Can solve the </a:t>
            </a:r>
            <a:r>
              <a:rPr lang="en-US" sz="2400" i="1"/>
              <a:t>million</a:t>
            </a:r>
            <a:r>
              <a:rPr lang="en-US" sz="2400"/>
              <a:t>-queens problem in an average of 50 steps!</a:t>
            </a:r>
          </a:p>
        </p:txBody>
      </p:sp>
    </p:spTree>
    <p:extLst>
      <p:ext uri="{BB962C8B-B14F-4D97-AF65-F5344CB8AC3E}">
        <p14:creationId xmlns:p14="http://schemas.microsoft.com/office/powerpoint/2010/main" val="41483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CDF6-C11B-2A4D-8813-C7107917A9DD}" type="slidenum">
              <a:rPr lang="en-US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Constraint satisfaction problems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964488" cy="3846513"/>
          </a:xfrm>
        </p:spPr>
        <p:txBody>
          <a:bodyPr/>
          <a:lstStyle/>
          <a:p>
            <a:r>
              <a:rPr lang="en-US" sz="2400"/>
              <a:t>A </a:t>
            </a:r>
            <a:r>
              <a:rPr lang="en-US" sz="2400" b="1">
                <a:solidFill>
                  <a:schemeClr val="folHlink"/>
                </a:solidFill>
              </a:rPr>
              <a:t>constraint satisfaction problem</a:t>
            </a:r>
            <a:r>
              <a:rPr lang="en-US" sz="2400"/>
              <a:t> (CSP): 	   A set of </a:t>
            </a:r>
            <a:r>
              <a:rPr lang="en-US" sz="2400" b="1">
                <a:solidFill>
                  <a:schemeClr val="folHlink"/>
                </a:solidFill>
              </a:rPr>
              <a:t>variables</a:t>
            </a:r>
            <a:r>
              <a:rPr lang="en-US" sz="2400"/>
              <a:t> </a:t>
            </a:r>
            <a:r>
              <a:rPr lang="en-US" sz="2400" i="1"/>
              <a:t>X</a:t>
            </a:r>
            <a:r>
              <a:rPr lang="en-US" sz="2400" i="1" baseline="-25000"/>
              <a:t>1</a:t>
            </a:r>
            <a:r>
              <a:rPr lang="en-US" sz="2400" i="1"/>
              <a:t>…X</a:t>
            </a:r>
            <a:r>
              <a:rPr lang="en-US" sz="2400" i="1" baseline="-25000"/>
              <a:t>n</a:t>
            </a:r>
            <a:r>
              <a:rPr lang="en-US" sz="2400"/>
              <a:t>, and a set of </a:t>
            </a:r>
            <a:r>
              <a:rPr lang="en-US" sz="2400" b="1">
                <a:solidFill>
                  <a:schemeClr val="folHlink"/>
                </a:solidFill>
              </a:rPr>
              <a:t>constraints</a:t>
            </a:r>
            <a:r>
              <a:rPr lang="en-US" sz="2400"/>
              <a:t> </a:t>
            </a:r>
            <a:r>
              <a:rPr lang="en-US" sz="2400" i="1"/>
              <a:t>C</a:t>
            </a:r>
            <a:r>
              <a:rPr lang="en-US" sz="2400" i="1" baseline="-25000"/>
              <a:t>1</a:t>
            </a:r>
            <a:r>
              <a:rPr lang="en-US" sz="2400" i="1"/>
              <a:t>…C</a:t>
            </a:r>
            <a:r>
              <a:rPr lang="en-US" sz="2400" i="1" baseline="-25000"/>
              <a:t>m</a:t>
            </a:r>
            <a:r>
              <a:rPr lang="en-US" sz="2400"/>
              <a:t>.  Each variable </a:t>
            </a:r>
            <a:r>
              <a:rPr lang="en-US" sz="2400" i="1"/>
              <a:t>X</a:t>
            </a:r>
            <a:r>
              <a:rPr lang="en-US" sz="2400" i="1" baseline="-25000"/>
              <a:t>i</a:t>
            </a:r>
            <a:r>
              <a:rPr lang="en-US" sz="2400"/>
              <a:t> has a </a:t>
            </a:r>
            <a:r>
              <a:rPr lang="en-US" sz="2400" b="1">
                <a:solidFill>
                  <a:schemeClr val="folHlink"/>
                </a:solidFill>
              </a:rPr>
              <a:t>domain</a:t>
            </a:r>
            <a:r>
              <a:rPr lang="en-US" sz="2400"/>
              <a:t> </a:t>
            </a:r>
            <a:r>
              <a:rPr lang="en-US" sz="2400" i="1"/>
              <a:t>D</a:t>
            </a:r>
            <a:r>
              <a:rPr lang="en-US" sz="2400" i="1" baseline="-25000"/>
              <a:t>i</a:t>
            </a:r>
            <a:r>
              <a:rPr lang="en-US" sz="2400"/>
              <a:t> of possible </a:t>
            </a:r>
            <a:r>
              <a:rPr lang="en-US" sz="2400" b="1">
                <a:solidFill>
                  <a:schemeClr val="folHlink"/>
                </a:solidFill>
              </a:rPr>
              <a:t>values</a:t>
            </a:r>
            <a:r>
              <a:rPr lang="en-US" sz="2400"/>
              <a:t>.</a:t>
            </a:r>
          </a:p>
          <a:p>
            <a:r>
              <a:rPr lang="en-US" sz="2400"/>
              <a:t>A </a:t>
            </a:r>
            <a:r>
              <a:rPr lang="en-US" sz="2400" b="1">
                <a:solidFill>
                  <a:schemeClr val="folHlink"/>
                </a:solidFill>
              </a:rPr>
              <a:t>solution</a:t>
            </a:r>
            <a:r>
              <a:rPr lang="en-US" sz="2400"/>
              <a:t> to a CSP: a complete assignment to all variables that satisfies all the constraints.</a:t>
            </a:r>
          </a:p>
          <a:p>
            <a:r>
              <a:rPr lang="en-US" sz="2400"/>
              <a:t>Representation of constraints as predicates.</a:t>
            </a:r>
          </a:p>
          <a:p>
            <a:r>
              <a:rPr lang="en-US" sz="2400"/>
              <a:t>Visualizing a CSP as a </a:t>
            </a:r>
            <a:r>
              <a:rPr lang="en-US" sz="2400" b="1">
                <a:solidFill>
                  <a:schemeClr val="folHlink"/>
                </a:solidFill>
              </a:rPr>
              <a:t>constraint graph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114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1847-8DB5-3843-8AD4-0900E2BF6906}" type="slidenum">
              <a:rPr lang="en-US"/>
              <a:pPr/>
              <a:t>20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241666" name="Picture 2" descr=" Picture 5                                                      00000002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500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94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88EE-B006-2041-A9E7-1F32D4D3B2D7}" type="slidenum">
              <a:rPr lang="en-US"/>
              <a:pPr/>
              <a:t>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min-conflicts</a:t>
            </a:r>
          </a:p>
        </p:txBody>
      </p:sp>
      <p:pic>
        <p:nvPicPr>
          <p:cNvPr id="242691" name="Picture 3" descr=" Picture 6                                                      00000002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2133600"/>
            <a:ext cx="9131300" cy="291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381000" y="5192713"/>
            <a:ext cx="8562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A two-step solution of an 8-queens problem.  The number of remaining conflicts for each new position of the selected queen is shown. Algorithm moves the queen to the min-conflict square, breaking ties randomly.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12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134-C7D9-1344-BC23-25F24EC8C47D}" type="slidenum">
              <a:rPr lang="en-US"/>
              <a:pPr/>
              <a:t>22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Example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process consists of a set of tasks that are constrained into a partial order by temporal precedence constraints.</a:t>
            </a:r>
          </a:p>
          <a:p>
            <a:r>
              <a:rPr lang="en-US" sz="2400"/>
              <a:t>Each task can be accomplished using a set of resources.  There may be multiple sets of resources that can satisfy the task.</a:t>
            </a:r>
          </a:p>
          <a:p>
            <a:r>
              <a:rPr lang="en-US" sz="2400"/>
              <a:t>The problem is to schedule the tasks in such a way as to limit the amount of delay caused by the lack of resource availability.</a:t>
            </a:r>
          </a:p>
        </p:txBody>
      </p:sp>
    </p:spTree>
    <p:extLst>
      <p:ext uri="{BB962C8B-B14F-4D97-AF65-F5344CB8AC3E}">
        <p14:creationId xmlns:p14="http://schemas.microsoft.com/office/powerpoint/2010/main" val="2927073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57EA-9B5E-3E4C-8111-6694A9B8A5AB}" type="slidenum">
              <a:rPr lang="en-US"/>
              <a:pPr/>
              <a:t>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Example (cont.)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Variables:  tasks</a:t>
            </a:r>
          </a:p>
          <a:p>
            <a:pPr>
              <a:lnSpc>
                <a:spcPct val="90000"/>
              </a:lnSpc>
            </a:pPr>
            <a:r>
              <a:rPr lang="en-US" sz="2400"/>
              <a:t>Values: resource assignments</a:t>
            </a:r>
          </a:p>
          <a:p>
            <a:pPr>
              <a:lnSpc>
                <a:spcPct val="90000"/>
              </a:lnSpc>
            </a:pPr>
            <a:r>
              <a:rPr lang="en-US" sz="2400"/>
              <a:t>General algorithm: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Do critical path analysis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Choose task to schedule using variable-ordering heuristic.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Generate possible reservation assignments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This step is needed to account for the domain being so large (not quite continuous but close).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 reservation assignment using value-ordering heuristic</a:t>
            </a:r>
          </a:p>
        </p:txBody>
      </p:sp>
    </p:spTree>
    <p:extLst>
      <p:ext uri="{BB962C8B-B14F-4D97-AF65-F5344CB8AC3E}">
        <p14:creationId xmlns:p14="http://schemas.microsoft.com/office/powerpoint/2010/main" val="3774217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6C90-C99F-B24C-8E7B-308C0952CD84}" type="slidenum">
              <a:rPr lang="en-US"/>
              <a:pPr/>
              <a:t>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Example (cont.)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In general, different heuristics result in different schedules.</a:t>
            </a:r>
          </a:p>
          <a:p>
            <a:pPr lvl="1"/>
            <a:r>
              <a:rPr lang="en-US" sz="2000" dirty="0"/>
              <a:t>Still, cannot not guarantee quality in schedule.  It depends on the individual problem.</a:t>
            </a:r>
          </a:p>
          <a:p>
            <a:r>
              <a:rPr lang="en-US" sz="2400" dirty="0"/>
              <a:t>Not all solutions are possible – what do you do?</a:t>
            </a:r>
          </a:p>
          <a:p>
            <a:pPr lvl="1"/>
            <a:r>
              <a:rPr lang="en-US" sz="2000" dirty="0"/>
              <a:t>Backtrack</a:t>
            </a:r>
          </a:p>
          <a:p>
            <a:r>
              <a:rPr lang="en-US" sz="2400" dirty="0"/>
              <a:t>Relax termination condition by allowing delay to be introduced.</a:t>
            </a:r>
          </a:p>
        </p:txBody>
      </p:sp>
    </p:spTree>
    <p:extLst>
      <p:ext uri="{BB962C8B-B14F-4D97-AF65-F5344CB8AC3E}">
        <p14:creationId xmlns:p14="http://schemas.microsoft.com/office/powerpoint/2010/main" val="140847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/>
              <a:t>Blackboard Systems</a:t>
            </a:r>
          </a:p>
        </p:txBody>
      </p:sp>
      <p:pic>
        <p:nvPicPr>
          <p:cNvPr id="12291" name="Picture 3"/>
          <p:cNvPicPr>
            <a:picLocks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514600"/>
            <a:ext cx="2667000" cy="237172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752600"/>
            <a:ext cx="5334000" cy="4191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z="2000"/>
          </a:p>
          <a:p>
            <a:r>
              <a:rPr lang="en-US" sz="2000"/>
              <a:t>Based on a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brainstorming experts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/>
              <a:t> analogy</a:t>
            </a:r>
          </a:p>
          <a:p>
            <a:pPr lvl="1"/>
            <a:r>
              <a:rPr lang="en-US" sz="1800"/>
              <a:t>Experts work as a team to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brainstorm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a solution to a problem, using a large blackboard as the workplace for cooperatively developing the solution</a:t>
            </a:r>
          </a:p>
          <a:p>
            <a:pPr lvl="1"/>
            <a:r>
              <a:rPr lang="en-US" sz="1800"/>
              <a:t>Problem specifications are written onto the blackboard</a:t>
            </a:r>
          </a:p>
          <a:p>
            <a:pPr lvl="1"/>
            <a:r>
              <a:rPr lang="en-US" sz="1800"/>
              <a:t>Experts all watch the blackboard, contributing their expertise (on the blackboard) when possible</a:t>
            </a:r>
          </a:p>
        </p:txBody>
      </p:sp>
    </p:spTree>
    <p:extLst>
      <p:ext uri="{BB962C8B-B14F-4D97-AF65-F5344CB8AC3E}">
        <p14:creationId xmlns:p14="http://schemas.microsoft.com/office/powerpoint/2010/main" val="27974859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 Systems Using 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Hearsay II and III – Speech understanding </a:t>
            </a:r>
          </a:p>
          <a:p>
            <a:r>
              <a:rPr lang="en-US" dirty="0" smtClean="0"/>
              <a:t>HASP – Interpretation of sonar signals</a:t>
            </a:r>
          </a:p>
          <a:p>
            <a:r>
              <a:rPr lang="en-US" dirty="0" smtClean="0"/>
              <a:t>AGE – Generalized HASP architecture</a:t>
            </a:r>
          </a:p>
          <a:p>
            <a:r>
              <a:rPr lang="en-US" dirty="0" smtClean="0"/>
              <a:t>OPM – Opportunistic Planner</a:t>
            </a:r>
          </a:p>
          <a:p>
            <a:r>
              <a:rPr lang="en-US" dirty="0" smtClean="0"/>
              <a:t>BB1- Generalized OPM</a:t>
            </a:r>
          </a:p>
          <a:p>
            <a:r>
              <a:rPr lang="en-US" dirty="0" err="1" smtClean="0"/>
              <a:t>GBBOpen</a:t>
            </a:r>
            <a:r>
              <a:rPr lang="en-US" dirty="0" smtClean="0"/>
              <a:t> – BB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3A95C-D55E-4A45-ABC7-CFFE0AD769F6}" type="slidenum">
              <a:rPr lang="en-US" smtClean="0">
                <a:solidFill>
                  <a:srgbClr val="333399"/>
                </a:solidFill>
                <a:latin typeface="Arial"/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0958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Applications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Some </a:t>
            </a:r>
            <a:r>
              <a:rPr lang="en-US" sz="2400" dirty="0" smtClean="0"/>
              <a:t>blackboard </a:t>
            </a:r>
            <a:r>
              <a:rPr lang="en-US" sz="2400" dirty="0"/>
              <a:t>and blackboard-like systems include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GEST (Georgia Tech Research Institute)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really a hierarchical rule-based shell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HCVM (FMC &amp; </a:t>
            </a:r>
            <a:r>
              <a:rPr lang="en-US" sz="2000" dirty="0" err="1"/>
              <a:t>Cimflex</a:t>
            </a:r>
            <a:r>
              <a:rPr lang="en-US" sz="2000" dirty="0"/>
              <a:t> </a:t>
            </a:r>
            <a:r>
              <a:rPr lang="en-US" sz="2000" dirty="0" err="1"/>
              <a:t>Teknowledge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BB1-like architecture with control-flow short cuts to avoid some of BB1</a:t>
            </a:r>
            <a:r>
              <a:rPr lang="ja-JP" altLang="en-US" sz="1800" dirty="0">
                <a:latin typeface="Arial"/>
              </a:rPr>
              <a:t>’</a:t>
            </a:r>
            <a:r>
              <a:rPr lang="en-US" sz="1800" dirty="0"/>
              <a:t>s overhead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RT-1 (FMC)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another BB1-like architecture with short cuts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Erasmus (Boeing)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 meta-architecture built on top of BBB (Boeing</a:t>
            </a:r>
            <a:r>
              <a:rPr lang="ja-JP" altLang="en-US" sz="1800" dirty="0">
                <a:latin typeface="Arial"/>
              </a:rPr>
              <a:t>’</a:t>
            </a:r>
            <a:r>
              <a:rPr lang="en-US" sz="1800" dirty="0"/>
              <a:t>s BB1-like architecture), UMass GBB, or GBB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ATOME (CRIN/INRIA-Lorraine, Franc)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another BB1-like architecture with control extensions</a:t>
            </a:r>
          </a:p>
        </p:txBody>
      </p:sp>
    </p:spTree>
    <p:extLst>
      <p:ext uri="{BB962C8B-B14F-4D97-AF65-F5344CB8AC3E}">
        <p14:creationId xmlns:p14="http://schemas.microsoft.com/office/powerpoint/2010/main" val="274000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</a:t>
            </a:r>
            <a:r>
              <a:rPr lang="en-US" dirty="0"/>
              <a:t>Applications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DVMT (UMass, UMass GBB)</a:t>
            </a:r>
          </a:p>
          <a:p>
            <a:pPr lvl="1"/>
            <a:r>
              <a:rPr lang="en-US" sz="2000" dirty="0"/>
              <a:t>Vehicle monitoring task used to model issues in DAI</a:t>
            </a:r>
          </a:p>
          <a:p>
            <a:r>
              <a:rPr lang="en-US" sz="2400" dirty="0"/>
              <a:t>Protean (Stanford, BB1)</a:t>
            </a:r>
          </a:p>
          <a:p>
            <a:pPr lvl="1"/>
            <a:r>
              <a:rPr lang="en-US" sz="2000" dirty="0"/>
              <a:t>Identify family of solution-borne 3D protein structures from NMR data</a:t>
            </a:r>
          </a:p>
          <a:p>
            <a:r>
              <a:rPr lang="en-US" sz="2400" dirty="0"/>
              <a:t>PBA (FMC/</a:t>
            </a:r>
            <a:r>
              <a:rPr lang="en-US" sz="2400" dirty="0" err="1"/>
              <a:t>Teknowledge</a:t>
            </a:r>
            <a:r>
              <a:rPr lang="en-US" sz="2400" dirty="0"/>
              <a:t>, RT-1)</a:t>
            </a:r>
          </a:p>
          <a:p>
            <a:pPr lvl="1"/>
            <a:r>
              <a:rPr lang="en-US" sz="2000" dirty="0"/>
              <a:t>Real-time monitoring and control of phosphorus manufacturing</a:t>
            </a:r>
          </a:p>
          <a:p>
            <a:r>
              <a:rPr lang="en-US" sz="2400" dirty="0"/>
              <a:t>Pilot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Associate (various, UMass GBB, GBB, home-brew)</a:t>
            </a:r>
          </a:p>
          <a:p>
            <a:pPr lvl="1"/>
            <a:r>
              <a:rPr lang="en-US" sz="2000" dirty="0"/>
              <a:t>Enhance situational awareness and decision-making support for pilots in advanced fighter aircraft </a:t>
            </a:r>
          </a:p>
        </p:txBody>
      </p:sp>
    </p:spTree>
    <p:extLst>
      <p:ext uri="{BB962C8B-B14F-4D97-AF65-F5344CB8AC3E}">
        <p14:creationId xmlns:p14="http://schemas.microsoft.com/office/powerpoint/2010/main" val="1287301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Blackboard Applications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CIM EX (Boeing, UMass GBB)</a:t>
            </a:r>
          </a:p>
          <a:p>
            <a:pPr lvl="1"/>
            <a:r>
              <a:rPr lang="en-US" sz="2000" dirty="0"/>
              <a:t>Pilot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s-associate-like domain with emphasis on smart interface management (PVI)</a:t>
            </a:r>
          </a:p>
          <a:p>
            <a:r>
              <a:rPr lang="en-US" sz="2400" dirty="0"/>
              <a:t>Macro (Rockwell &amp; Stanford, UMass GBB)</a:t>
            </a:r>
          </a:p>
          <a:p>
            <a:pPr lvl="1"/>
            <a:r>
              <a:rPr lang="en-US" sz="2000" dirty="0"/>
              <a:t>Control of carbon-carbon-composite pyrolysis</a:t>
            </a:r>
          </a:p>
          <a:p>
            <a:r>
              <a:rPr lang="en-US" sz="2400" dirty="0"/>
              <a:t>SARGE (TI, UMass GBB, GBB) </a:t>
            </a:r>
          </a:p>
          <a:p>
            <a:pPr lvl="1"/>
            <a:r>
              <a:rPr lang="en-US" sz="2000" dirty="0"/>
              <a:t>Develop, evaluate, and refine tactical decision aids</a:t>
            </a:r>
          </a:p>
          <a:p>
            <a:r>
              <a:rPr lang="en-US" sz="2400" dirty="0"/>
              <a:t>Guardian (Stanford, BB1)</a:t>
            </a:r>
          </a:p>
          <a:p>
            <a:pPr lvl="1"/>
            <a:r>
              <a:rPr lang="en-US" sz="2000" dirty="0"/>
              <a:t>Intensive-care patient monitoring</a:t>
            </a:r>
          </a:p>
          <a:p>
            <a:r>
              <a:rPr lang="en-US" sz="2400" dirty="0"/>
              <a:t>Intelligent Tutor (FMC, BB1)</a:t>
            </a:r>
          </a:p>
          <a:p>
            <a:pPr lvl="1"/>
            <a:r>
              <a:rPr lang="en-US" sz="2000" dirty="0"/>
              <a:t>Dynamic planning of instructional-material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46165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1CF0-90EB-024B-8AC7-BF95ED762A93}" type="slidenum">
              <a:rPr lang="en-US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Map coloring</a:t>
            </a:r>
          </a:p>
        </p:txBody>
      </p:sp>
      <p:pic>
        <p:nvPicPr>
          <p:cNvPr id="224259" name="Picture 3" descr=" australia                                                      00000010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50292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260" name="Oval 4"/>
          <p:cNvSpPr>
            <a:spLocks noChangeArrowheads="1"/>
          </p:cNvSpPr>
          <p:nvPr/>
        </p:nvSpPr>
        <p:spPr bwMode="auto">
          <a:xfrm>
            <a:off x="5029200" y="32766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WA</a:t>
            </a:r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6248400" y="37338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SA</a:t>
            </a:r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6248400" y="26670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NT</a:t>
            </a:r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>
                <a:latin typeface="Helvetica" charset="0"/>
              </a:rPr>
              <a:t>NSW</a:t>
            </a:r>
            <a:endParaRPr lang="en-US" sz="1800">
              <a:latin typeface="Helvetica" charset="0"/>
            </a:endParaRPr>
          </a:p>
        </p:txBody>
      </p:sp>
      <p:sp>
        <p:nvSpPr>
          <p:cNvPr id="224264" name="Oval 8"/>
          <p:cNvSpPr>
            <a:spLocks noChangeArrowheads="1"/>
          </p:cNvSpPr>
          <p:nvPr/>
        </p:nvSpPr>
        <p:spPr bwMode="auto">
          <a:xfrm>
            <a:off x="7391400" y="44196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V</a:t>
            </a:r>
          </a:p>
        </p:txBody>
      </p:sp>
      <p:sp>
        <p:nvSpPr>
          <p:cNvPr id="224265" name="Oval 9"/>
          <p:cNvSpPr>
            <a:spLocks noChangeArrowheads="1"/>
          </p:cNvSpPr>
          <p:nvPr/>
        </p:nvSpPr>
        <p:spPr bwMode="auto">
          <a:xfrm>
            <a:off x="7620000" y="28956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Q</a:t>
            </a:r>
          </a:p>
        </p:txBody>
      </p:sp>
      <p:sp>
        <p:nvSpPr>
          <p:cNvPr id="224266" name="Oval 10"/>
          <p:cNvSpPr>
            <a:spLocks noChangeArrowheads="1"/>
          </p:cNvSpPr>
          <p:nvPr/>
        </p:nvSpPr>
        <p:spPr bwMode="auto">
          <a:xfrm>
            <a:off x="7620000" y="53340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Helvetica" charset="0"/>
              </a:rPr>
              <a:t>T</a:t>
            </a:r>
          </a:p>
        </p:txBody>
      </p:sp>
      <p:cxnSp>
        <p:nvCxnSpPr>
          <p:cNvPr id="224267" name="AutoShape 11"/>
          <p:cNvCxnSpPr>
            <a:cxnSpLocks noChangeShapeType="1"/>
            <a:stCxn id="224260" idx="7"/>
            <a:endCxn id="224262" idx="2"/>
          </p:cNvCxnSpPr>
          <p:nvPr/>
        </p:nvCxnSpPr>
        <p:spPr bwMode="auto">
          <a:xfrm flipV="1">
            <a:off x="5419725" y="2895600"/>
            <a:ext cx="814388" cy="4333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68" name="AutoShape 12"/>
          <p:cNvCxnSpPr>
            <a:cxnSpLocks noChangeShapeType="1"/>
            <a:stCxn id="224262" idx="6"/>
            <a:endCxn id="224265" idx="1"/>
          </p:cNvCxnSpPr>
          <p:nvPr/>
        </p:nvCxnSpPr>
        <p:spPr bwMode="auto">
          <a:xfrm>
            <a:off x="6719888" y="2895600"/>
            <a:ext cx="966787" cy="523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69" name="AutoShape 13"/>
          <p:cNvCxnSpPr>
            <a:cxnSpLocks noChangeShapeType="1"/>
            <a:stCxn id="224260" idx="5"/>
            <a:endCxn id="224261" idx="2"/>
          </p:cNvCxnSpPr>
          <p:nvPr/>
        </p:nvCxnSpPr>
        <p:spPr bwMode="auto">
          <a:xfrm>
            <a:off x="5419725" y="3681413"/>
            <a:ext cx="814388" cy="2809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0" name="AutoShape 14"/>
          <p:cNvCxnSpPr>
            <a:cxnSpLocks noChangeShapeType="1"/>
            <a:stCxn id="224261" idx="5"/>
            <a:endCxn id="224264" idx="1"/>
          </p:cNvCxnSpPr>
          <p:nvPr/>
        </p:nvCxnSpPr>
        <p:spPr bwMode="auto">
          <a:xfrm>
            <a:off x="6638925" y="4138613"/>
            <a:ext cx="819150" cy="3333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1" name="AutoShape 15"/>
          <p:cNvCxnSpPr>
            <a:cxnSpLocks noChangeShapeType="1"/>
            <a:stCxn id="224261" idx="6"/>
            <a:endCxn id="224263" idx="2"/>
          </p:cNvCxnSpPr>
          <p:nvPr/>
        </p:nvCxnSpPr>
        <p:spPr bwMode="auto">
          <a:xfrm>
            <a:off x="6719888" y="3962400"/>
            <a:ext cx="13430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2" name="AutoShape 16"/>
          <p:cNvCxnSpPr>
            <a:cxnSpLocks noChangeShapeType="1"/>
            <a:stCxn id="224265" idx="5"/>
            <a:endCxn id="224263" idx="0"/>
          </p:cNvCxnSpPr>
          <p:nvPr/>
        </p:nvCxnSpPr>
        <p:spPr bwMode="auto">
          <a:xfrm>
            <a:off x="8010525" y="3300413"/>
            <a:ext cx="295275" cy="419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3" name="AutoShape 17"/>
          <p:cNvCxnSpPr>
            <a:cxnSpLocks noChangeShapeType="1"/>
            <a:stCxn id="224265" idx="3"/>
            <a:endCxn id="224261" idx="7"/>
          </p:cNvCxnSpPr>
          <p:nvPr/>
        </p:nvCxnSpPr>
        <p:spPr bwMode="auto">
          <a:xfrm flipH="1">
            <a:off x="6638925" y="3300413"/>
            <a:ext cx="1047750" cy="485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4" name="AutoShape 18"/>
          <p:cNvCxnSpPr>
            <a:cxnSpLocks noChangeShapeType="1"/>
            <a:stCxn id="224262" idx="4"/>
            <a:endCxn id="224261" idx="0"/>
          </p:cNvCxnSpPr>
          <p:nvPr/>
        </p:nvCxnSpPr>
        <p:spPr bwMode="auto">
          <a:xfrm>
            <a:off x="6477000" y="3138488"/>
            <a:ext cx="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275" name="AutoShape 19"/>
          <p:cNvCxnSpPr>
            <a:cxnSpLocks noChangeShapeType="1"/>
            <a:stCxn id="224263" idx="3"/>
            <a:endCxn id="224264" idx="7"/>
          </p:cNvCxnSpPr>
          <p:nvPr/>
        </p:nvCxnSpPr>
        <p:spPr bwMode="auto">
          <a:xfrm flipH="1">
            <a:off x="7781925" y="4138613"/>
            <a:ext cx="361950" cy="3333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4426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</a:t>
            </a:r>
            <a:r>
              <a:rPr lang="en-US" dirty="0"/>
              <a:t>Applications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Address-block recognition (SUNY Buffalo)</a:t>
            </a:r>
          </a:p>
          <a:p>
            <a:r>
              <a:rPr lang="en-US" sz="2800" dirty="0"/>
              <a:t>On-line network maintenance and diagnosis (</a:t>
            </a:r>
            <a:r>
              <a:rPr lang="en-US" sz="2800" dirty="0" err="1"/>
              <a:t>Framentec</a:t>
            </a:r>
            <a:r>
              <a:rPr lang="en-US" sz="2800" dirty="0"/>
              <a:t>, France)</a:t>
            </a:r>
          </a:p>
          <a:p>
            <a:r>
              <a:rPr lang="en-US" sz="2800" dirty="0"/>
              <a:t>Model-based diagnostic reasoning (MIT, Tektronix)</a:t>
            </a:r>
          </a:p>
          <a:p>
            <a:r>
              <a:rPr lang="en-US" sz="2800" dirty="0" err="1"/>
              <a:t>Pseike</a:t>
            </a:r>
            <a:r>
              <a:rPr lang="en-US" sz="2800" dirty="0"/>
              <a:t> robot-control architecture (Purdue)</a:t>
            </a:r>
          </a:p>
          <a:p>
            <a:r>
              <a:rPr lang="en-US" sz="2800" dirty="0"/>
              <a:t>Weather prediction (Toronto)</a:t>
            </a:r>
          </a:p>
          <a:p>
            <a:r>
              <a:rPr lang="en-US" sz="2800" dirty="0"/>
              <a:t>Telecommunications-network management (</a:t>
            </a:r>
            <a:r>
              <a:rPr lang="en-US" sz="2800" dirty="0" err="1"/>
              <a:t>Neher</a:t>
            </a:r>
            <a:r>
              <a:rPr lang="en-US" sz="2800" dirty="0"/>
              <a:t> Labs, The Netherlands)</a:t>
            </a:r>
          </a:p>
          <a:p>
            <a:r>
              <a:rPr lang="en-US" sz="2800" dirty="0"/>
              <a:t>Human-interface tool suite (MCC)</a:t>
            </a:r>
          </a:p>
        </p:txBody>
      </p:sp>
    </p:spTree>
    <p:extLst>
      <p:ext uri="{BB962C8B-B14F-4D97-AF65-F5344CB8AC3E}">
        <p14:creationId xmlns:p14="http://schemas.microsoft.com/office/powerpoint/2010/main" val="258701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Blackboard-System Application Areas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Sensory interpretation</a:t>
            </a:r>
          </a:p>
          <a:p>
            <a:r>
              <a:rPr lang="en-US" sz="2000"/>
              <a:t>Design and layout</a:t>
            </a:r>
          </a:p>
          <a:p>
            <a:r>
              <a:rPr lang="en-US" sz="2000"/>
              <a:t>Process control</a:t>
            </a:r>
          </a:p>
          <a:p>
            <a:r>
              <a:rPr lang="en-US" sz="2000"/>
              <a:t>Planning and scheduling</a:t>
            </a:r>
          </a:p>
          <a:p>
            <a:r>
              <a:rPr lang="en-US" sz="2000"/>
              <a:t>Computer vision</a:t>
            </a:r>
          </a:p>
          <a:p>
            <a:r>
              <a:rPr lang="en-US" sz="2000"/>
              <a:t>Knowledge-based simulation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Command and control</a:t>
            </a:r>
          </a:p>
          <a:p>
            <a:r>
              <a:rPr lang="en-US" sz="2000"/>
              <a:t>Symbolic learning</a:t>
            </a:r>
          </a:p>
          <a:p>
            <a:r>
              <a:rPr lang="en-US" sz="2000"/>
              <a:t>Case-based reasoning</a:t>
            </a:r>
          </a:p>
          <a:p>
            <a:r>
              <a:rPr lang="en-US" sz="2000"/>
              <a:t>Data fusion</a:t>
            </a:r>
          </a:p>
          <a:p>
            <a:r>
              <a:rPr lang="en-US" sz="2000"/>
              <a:t>Knowledge-based instruction</a:t>
            </a:r>
          </a:p>
        </p:txBody>
      </p:sp>
    </p:spTree>
    <p:extLst>
      <p:ext uri="{BB962C8B-B14F-4D97-AF65-F5344CB8AC3E}">
        <p14:creationId xmlns:p14="http://schemas.microsoft.com/office/powerpoint/2010/main" val="178731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Blackboard System?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800600" y="2154938"/>
            <a:ext cx="3886200" cy="2362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E=mc2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02538"/>
            <a:ext cx="411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 simple problem-solving concept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Knowledge modules interacting via a shared database</a:t>
            </a:r>
          </a:p>
          <a:p>
            <a:pPr>
              <a:lnSpc>
                <a:spcPct val="90000"/>
              </a:lnSpc>
            </a:pPr>
            <a:r>
              <a:rPr lang="en-US" sz="2000"/>
              <a:t>Extremely subtle and open-ended in realization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Will detail these issues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Begin by contrasting with rule-based systems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Many similarities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both approaches were conceived about the same time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both have notion of anonymous invocation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4800600" y="5050538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Module A</a:t>
            </a:r>
            <a:endParaRPr lang="en-US" sz="1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248400" y="5050538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Module B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7696200" y="5050538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Module C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7010400" y="5812538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Module E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5486400" y="5812538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Module D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5410200" y="2916938"/>
            <a:ext cx="7620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 flipV="1">
            <a:off x="5181600" y="2829626"/>
            <a:ext cx="152400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 flipV="1">
            <a:off x="7162800" y="3297938"/>
            <a:ext cx="106680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 flipV="1">
            <a:off x="7467600" y="3526538"/>
            <a:ext cx="42863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5943600" y="2688338"/>
            <a:ext cx="685800" cy="312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6858000" y="2916938"/>
            <a:ext cx="15240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 rot="-526218">
            <a:off x="5029200" y="2383538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ush Script" charset="0"/>
              </a:rPr>
              <a:t>Eat at Joe</a:t>
            </a:r>
            <a:r>
              <a:rPr lang="ja-JP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’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ush Script" charset="0"/>
              </a:rPr>
              <a:t>s</a:t>
            </a:r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 rot="-350450">
            <a:off x="7162800" y="3602738"/>
            <a:ext cx="1524000" cy="685800"/>
          </a:xfrm>
          <a:custGeom>
            <a:avLst/>
            <a:gdLst>
              <a:gd name="T0" fmla="*/ 30 w 636"/>
              <a:gd name="T1" fmla="*/ 0 h 371"/>
              <a:gd name="T2" fmla="*/ 0 w 636"/>
              <a:gd name="T3" fmla="*/ 215 h 371"/>
              <a:gd name="T4" fmla="*/ 7 w 636"/>
              <a:gd name="T5" fmla="*/ 281 h 371"/>
              <a:gd name="T6" fmla="*/ 15 w 636"/>
              <a:gd name="T7" fmla="*/ 311 h 371"/>
              <a:gd name="T8" fmla="*/ 193 w 636"/>
              <a:gd name="T9" fmla="*/ 333 h 371"/>
              <a:gd name="T10" fmla="*/ 496 w 636"/>
              <a:gd name="T11" fmla="*/ 326 h 371"/>
              <a:gd name="T12" fmla="*/ 333 w 636"/>
              <a:gd name="T13" fmla="*/ 237 h 371"/>
              <a:gd name="T14" fmla="*/ 267 w 636"/>
              <a:gd name="T15" fmla="*/ 192 h 371"/>
              <a:gd name="T16" fmla="*/ 207 w 636"/>
              <a:gd name="T17" fmla="*/ 133 h 371"/>
              <a:gd name="T18" fmla="*/ 104 w 636"/>
              <a:gd name="T19" fmla="*/ 52 h 371"/>
              <a:gd name="T20" fmla="*/ 30 w 636"/>
              <a:gd name="T21" fmla="*/ 0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36" h="371">
                <a:moveTo>
                  <a:pt x="30" y="0"/>
                </a:moveTo>
                <a:cubicBezTo>
                  <a:pt x="23" y="73"/>
                  <a:pt x="11" y="143"/>
                  <a:pt x="0" y="215"/>
                </a:cubicBezTo>
                <a:cubicBezTo>
                  <a:pt x="2" y="237"/>
                  <a:pt x="4" y="259"/>
                  <a:pt x="7" y="281"/>
                </a:cubicBezTo>
                <a:cubicBezTo>
                  <a:pt x="9" y="291"/>
                  <a:pt x="6" y="307"/>
                  <a:pt x="15" y="311"/>
                </a:cubicBezTo>
                <a:cubicBezTo>
                  <a:pt x="39" y="322"/>
                  <a:pt x="158" y="328"/>
                  <a:pt x="193" y="333"/>
                </a:cubicBezTo>
                <a:cubicBezTo>
                  <a:pt x="287" y="359"/>
                  <a:pt x="636" y="371"/>
                  <a:pt x="496" y="326"/>
                </a:cubicBezTo>
                <a:cubicBezTo>
                  <a:pt x="445" y="291"/>
                  <a:pt x="392" y="256"/>
                  <a:pt x="333" y="237"/>
                </a:cubicBezTo>
                <a:cubicBezTo>
                  <a:pt x="311" y="215"/>
                  <a:pt x="296" y="202"/>
                  <a:pt x="267" y="192"/>
                </a:cubicBezTo>
                <a:cubicBezTo>
                  <a:pt x="249" y="166"/>
                  <a:pt x="231" y="153"/>
                  <a:pt x="207" y="133"/>
                </a:cubicBezTo>
                <a:cubicBezTo>
                  <a:pt x="168" y="101"/>
                  <a:pt x="161" y="70"/>
                  <a:pt x="104" y="52"/>
                </a:cubicBezTo>
                <a:cubicBezTo>
                  <a:pt x="83" y="38"/>
                  <a:pt x="55" y="0"/>
                  <a:pt x="30" y="0"/>
                </a:cubicBezTo>
                <a:close/>
              </a:path>
            </a:pathLst>
          </a:custGeom>
          <a:solidFill>
            <a:srgbClr val="B2B2B2">
              <a:alpha val="50000"/>
            </a:srgbClr>
          </a:solidFill>
          <a:ln w="12700" cap="flat" cmpd="sng">
            <a:solidFill>
              <a:srgbClr val="B2B2B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084763" y="3758313"/>
            <a:ext cx="1860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" charset="0"/>
              </a:rPr>
              <a:t>`(first ,b)</a:t>
            </a:r>
          </a:p>
        </p:txBody>
      </p:sp>
    </p:spTree>
    <p:extLst>
      <p:ext uri="{BB962C8B-B14F-4D97-AF65-F5344CB8AC3E}">
        <p14:creationId xmlns:p14="http://schemas.microsoft.com/office/powerpoint/2010/main" val="295964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Rule-Based Systems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37444" y="2100866"/>
            <a:ext cx="4114800" cy="4572000"/>
          </a:xfrm>
        </p:spPr>
        <p:txBody>
          <a:bodyPr/>
          <a:lstStyle/>
          <a:p>
            <a:r>
              <a:rPr lang="en-US" sz="2000" dirty="0"/>
              <a:t>Characteristics</a:t>
            </a:r>
          </a:p>
          <a:p>
            <a:pPr lvl="1"/>
            <a:r>
              <a:rPr lang="en-US" sz="1800" dirty="0"/>
              <a:t>Control implicit in rule ordering</a:t>
            </a:r>
          </a:p>
          <a:p>
            <a:pPr lvl="1"/>
            <a:r>
              <a:rPr lang="en-US" sz="1800" dirty="0"/>
              <a:t>Strong dependency between inference engine and knowledge base</a:t>
            </a:r>
          </a:p>
          <a:p>
            <a:pPr lvl="1"/>
            <a:r>
              <a:rPr lang="en-US" sz="1800" dirty="0"/>
              <a:t>Unstructured working memory</a:t>
            </a:r>
          </a:p>
          <a:p>
            <a:pPr lvl="1"/>
            <a:r>
              <a:rPr lang="en-US" sz="1800" dirty="0"/>
              <a:t>Lots of rules</a:t>
            </a:r>
          </a:p>
          <a:p>
            <a:pPr lvl="1"/>
            <a:r>
              <a:rPr lang="en-US" sz="1800" dirty="0"/>
              <a:t>Fine-grained control</a:t>
            </a:r>
          </a:p>
          <a:p>
            <a:pPr lvl="1"/>
            <a:r>
              <a:rPr lang="en-US" sz="1800" dirty="0"/>
              <a:t>Most working-memory changes are significant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3875088"/>
            <a:ext cx="1982788" cy="925512"/>
          </a:xfrm>
          <a:prstGeom prst="rect">
            <a:avLst/>
          </a:prstGeom>
          <a:solidFill>
            <a:srgbClr val="0033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Working</a:t>
            </a:r>
          </a:p>
          <a:p>
            <a:pPr algn="ctr"/>
            <a:r>
              <a:rPr lang="en-US" sz="1800">
                <a:latin typeface="Verdana" charset="0"/>
              </a:rPr>
              <a:t>Memory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970213" y="2438400"/>
            <a:ext cx="1982787" cy="925513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Knowledge Base</a:t>
            </a:r>
          </a:p>
          <a:p>
            <a:pPr algn="ctr"/>
            <a:r>
              <a:rPr lang="en-US" sz="1800">
                <a:latin typeface="Verdana" charset="0"/>
              </a:rPr>
              <a:t>(Rules)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57200" y="2438400"/>
            <a:ext cx="1982788" cy="925513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Inference</a:t>
            </a:r>
          </a:p>
          <a:p>
            <a:pPr algn="ctr"/>
            <a:r>
              <a:rPr lang="en-US" sz="1800">
                <a:latin typeface="Verdana" charset="0"/>
              </a:rPr>
              <a:t>Engine</a:t>
            </a:r>
          </a:p>
        </p:txBody>
      </p:sp>
      <p:cxnSp>
        <p:nvCxnSpPr>
          <p:cNvPr id="14343" name="AutoShape 7"/>
          <p:cNvCxnSpPr>
            <a:cxnSpLocks noChangeShapeType="1"/>
            <a:stCxn id="14342" idx="2"/>
            <a:endCxn id="14340" idx="0"/>
          </p:cNvCxnSpPr>
          <p:nvPr/>
        </p:nvCxnSpPr>
        <p:spPr bwMode="auto">
          <a:xfrm>
            <a:off x="1449388" y="3376613"/>
            <a:ext cx="0" cy="485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344" name="AutoShape 8"/>
          <p:cNvCxnSpPr>
            <a:cxnSpLocks noChangeShapeType="1"/>
            <a:endCxn id="14341" idx="1"/>
          </p:cNvCxnSpPr>
          <p:nvPr/>
        </p:nvCxnSpPr>
        <p:spPr bwMode="auto">
          <a:xfrm>
            <a:off x="2449513" y="2901950"/>
            <a:ext cx="50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1654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2" name="AutoShape 2"/>
          <p:cNvCxnSpPr>
            <a:cxnSpLocks noChangeShapeType="1"/>
          </p:cNvCxnSpPr>
          <p:nvPr/>
        </p:nvCxnSpPr>
        <p:spPr bwMode="auto">
          <a:xfrm>
            <a:off x="1600200" y="4236088"/>
            <a:ext cx="0" cy="1068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63" name="AutoShape 3"/>
          <p:cNvCxnSpPr>
            <a:cxnSpLocks noChangeShapeType="1"/>
          </p:cNvCxnSpPr>
          <p:nvPr/>
        </p:nvCxnSpPr>
        <p:spPr bwMode="auto">
          <a:xfrm>
            <a:off x="1827213" y="4250376"/>
            <a:ext cx="0" cy="1068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721488"/>
            <a:ext cx="4800600" cy="20574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1000" y="2026288"/>
            <a:ext cx="4800600" cy="20574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28600" y="2331088"/>
            <a:ext cx="4800600" cy="2057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Blackboard Systems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873888"/>
            <a:ext cx="3581400" cy="4572000"/>
          </a:xfrm>
        </p:spPr>
        <p:txBody>
          <a:bodyPr/>
          <a:lstStyle/>
          <a:p>
            <a:r>
              <a:rPr lang="en-US" sz="2000"/>
              <a:t>Characteristics</a:t>
            </a:r>
          </a:p>
          <a:p>
            <a:pPr lvl="1"/>
            <a:r>
              <a:rPr lang="en-US" sz="1800"/>
              <a:t>Explicit flexible control</a:t>
            </a:r>
          </a:p>
          <a:p>
            <a:pPr lvl="2"/>
            <a:r>
              <a:rPr lang="en-US" sz="1600"/>
              <a:t>separate from KB</a:t>
            </a:r>
          </a:p>
          <a:p>
            <a:pPr lvl="1"/>
            <a:r>
              <a:rPr lang="en-US" sz="1800"/>
              <a:t>Multiple inference engines and KB representations</a:t>
            </a:r>
          </a:p>
          <a:p>
            <a:pPr lvl="1"/>
            <a:r>
              <a:rPr lang="en-US" sz="1800"/>
              <a:t>Structured working memory (blackboard)</a:t>
            </a:r>
          </a:p>
          <a:p>
            <a:pPr lvl="1"/>
            <a:r>
              <a:rPr lang="en-US" sz="1800"/>
              <a:t>A few knowledge sources</a:t>
            </a:r>
          </a:p>
          <a:p>
            <a:pPr lvl="1"/>
            <a:r>
              <a:rPr lang="en-US" sz="1800"/>
              <a:t>Large-grained control</a:t>
            </a:r>
          </a:p>
          <a:p>
            <a:pPr lvl="1"/>
            <a:r>
              <a:rPr lang="en-US" sz="1800"/>
              <a:t>Many blackboard changes are not immediately significant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894013" y="3637601"/>
            <a:ext cx="1982787" cy="533400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Knowledge Base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381000" y="3599501"/>
            <a:ext cx="1982788" cy="609600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Inference</a:t>
            </a:r>
          </a:p>
          <a:p>
            <a:pPr algn="ctr"/>
            <a:r>
              <a:rPr lang="en-US" sz="1800">
                <a:latin typeface="Verdana" charset="0"/>
              </a:rPr>
              <a:t>Engine</a:t>
            </a:r>
          </a:p>
        </p:txBody>
      </p:sp>
      <p:cxnSp>
        <p:nvCxnSpPr>
          <p:cNvPr id="15371" name="AutoShape 11"/>
          <p:cNvCxnSpPr>
            <a:cxnSpLocks noChangeShapeType="1"/>
            <a:stCxn id="15370" idx="2"/>
            <a:endCxn id="15373" idx="0"/>
          </p:cNvCxnSpPr>
          <p:nvPr/>
        </p:nvCxnSpPr>
        <p:spPr bwMode="auto">
          <a:xfrm>
            <a:off x="1373188" y="4221801"/>
            <a:ext cx="0" cy="1068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72" name="AutoShape 12"/>
          <p:cNvCxnSpPr>
            <a:cxnSpLocks noChangeShapeType="1"/>
          </p:cNvCxnSpPr>
          <p:nvPr/>
        </p:nvCxnSpPr>
        <p:spPr bwMode="auto">
          <a:xfrm>
            <a:off x="2373313" y="3904301"/>
            <a:ext cx="50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81000" y="5302888"/>
            <a:ext cx="1982788" cy="14970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Blackboard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381000" y="2483488"/>
            <a:ext cx="1982788" cy="658813"/>
          </a:xfrm>
          <a:prstGeom prst="rect">
            <a:avLst/>
          </a:prstGeom>
          <a:solidFill>
            <a:srgbClr val="0033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WM (internal)</a:t>
            </a:r>
          </a:p>
        </p:txBody>
      </p:sp>
      <p:cxnSp>
        <p:nvCxnSpPr>
          <p:cNvPr id="15375" name="AutoShape 15"/>
          <p:cNvCxnSpPr>
            <a:cxnSpLocks noChangeShapeType="1"/>
            <a:stCxn id="15374" idx="2"/>
            <a:endCxn id="15370" idx="0"/>
          </p:cNvCxnSpPr>
          <p:nvPr/>
        </p:nvCxnSpPr>
        <p:spPr bwMode="auto">
          <a:xfrm>
            <a:off x="1373188" y="3155001"/>
            <a:ext cx="0" cy="431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048000" y="4540888"/>
            <a:ext cx="1982788" cy="914400"/>
          </a:xfrm>
          <a:prstGeom prst="rect">
            <a:avLst/>
          </a:prstGeom>
          <a:solidFill>
            <a:srgbClr val="CC66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Verdana" charset="0"/>
              </a:rPr>
              <a:t>Control Shell</a:t>
            </a:r>
          </a:p>
        </p:txBody>
      </p:sp>
      <p:cxnSp>
        <p:nvCxnSpPr>
          <p:cNvPr id="15377" name="AutoShape 17"/>
          <p:cNvCxnSpPr>
            <a:cxnSpLocks noChangeShapeType="1"/>
            <a:endCxn id="15376" idx="1"/>
          </p:cNvCxnSpPr>
          <p:nvPr/>
        </p:nvCxnSpPr>
        <p:spPr bwMode="auto">
          <a:xfrm>
            <a:off x="1371600" y="4998088"/>
            <a:ext cx="16637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78" name="AutoShape 18"/>
          <p:cNvCxnSpPr>
            <a:cxnSpLocks noChangeShapeType="1"/>
          </p:cNvCxnSpPr>
          <p:nvPr/>
        </p:nvCxnSpPr>
        <p:spPr bwMode="auto">
          <a:xfrm>
            <a:off x="1600200" y="4845688"/>
            <a:ext cx="14351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79" name="AutoShape 19"/>
          <p:cNvCxnSpPr>
            <a:cxnSpLocks noChangeShapeType="1"/>
          </p:cNvCxnSpPr>
          <p:nvPr/>
        </p:nvCxnSpPr>
        <p:spPr bwMode="auto">
          <a:xfrm>
            <a:off x="1828800" y="4693288"/>
            <a:ext cx="12065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3544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Blackboard System Components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30750" y="1920598"/>
            <a:ext cx="4108450" cy="4572000"/>
          </a:xfrm>
        </p:spPr>
        <p:txBody>
          <a:bodyPr/>
          <a:lstStyle/>
          <a:p>
            <a:r>
              <a:rPr lang="en-US" sz="2000"/>
              <a:t>Knowledge Sources (KSs)</a:t>
            </a:r>
          </a:p>
          <a:p>
            <a:pPr lvl="1"/>
            <a:r>
              <a:rPr lang="en-US" sz="1800"/>
              <a:t>software specialists; each providing expertise needed by the application</a:t>
            </a:r>
          </a:p>
          <a:p>
            <a:r>
              <a:rPr lang="en-US" sz="2000"/>
              <a:t>The Blackboard</a:t>
            </a:r>
          </a:p>
          <a:p>
            <a:pPr lvl="1"/>
            <a:r>
              <a:rPr lang="en-US" sz="1800"/>
              <a:t>shared repository of problems, partial solutions, suggestions, recommendations, and contributed information</a:t>
            </a:r>
          </a:p>
          <a:p>
            <a:r>
              <a:rPr lang="en-US" sz="2000"/>
              <a:t>Control Shell</a:t>
            </a:r>
          </a:p>
          <a:p>
            <a:pPr lvl="1"/>
            <a:r>
              <a:rPr lang="en-US" sz="1800"/>
              <a:t>controls the flow of problem-solving activity in the application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62000" y="5501998"/>
            <a:ext cx="2286000" cy="11430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Blackboard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2743200" y="4054198"/>
            <a:ext cx="1752600" cy="11430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Control</a:t>
            </a:r>
          </a:p>
          <a:p>
            <a:pPr algn="ctr"/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Shell</a:t>
            </a:r>
          </a:p>
        </p:txBody>
      </p:sp>
      <p:cxnSp>
        <p:nvCxnSpPr>
          <p:cNvPr id="16390" name="AutoShape 6"/>
          <p:cNvCxnSpPr>
            <a:cxnSpLocks noChangeShapeType="1"/>
            <a:stCxn id="16396" idx="2"/>
            <a:endCxn id="16388" idx="0"/>
          </p:cNvCxnSpPr>
          <p:nvPr/>
        </p:nvCxnSpPr>
        <p:spPr bwMode="auto">
          <a:xfrm>
            <a:off x="1905000" y="3749398"/>
            <a:ext cx="0" cy="1752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91" name="AutoShape 7"/>
          <p:cNvCxnSpPr>
            <a:cxnSpLocks noChangeShapeType="1"/>
            <a:stCxn id="16389" idx="1"/>
          </p:cNvCxnSpPr>
          <p:nvPr/>
        </p:nvCxnSpPr>
        <p:spPr bwMode="auto">
          <a:xfrm flipH="1">
            <a:off x="1905000" y="4625698"/>
            <a:ext cx="838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762000" y="2377798"/>
            <a:ext cx="2514600" cy="1371600"/>
            <a:chOff x="480" y="1152"/>
            <a:chExt cx="1584" cy="864"/>
          </a:xfrm>
        </p:grpSpPr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624" y="1152"/>
              <a:ext cx="1440" cy="720"/>
            </a:xfrm>
            <a:prstGeom prst="roundRect">
              <a:avLst>
                <a:gd name="adj" fmla="val 16667"/>
              </a:avLst>
            </a:prstGeom>
            <a:solidFill>
              <a:srgbClr val="6600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Knowledge</a:t>
              </a:r>
            </a:p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Sources</a:t>
              </a:r>
            </a:p>
          </p:txBody>
        </p:sp>
        <p:sp>
          <p:nvSpPr>
            <p:cNvPr id="16394" name="AutoShape 10"/>
            <p:cNvSpPr>
              <a:spLocks noChangeArrowheads="1"/>
            </p:cNvSpPr>
            <p:nvPr/>
          </p:nvSpPr>
          <p:spPr bwMode="auto">
            <a:xfrm>
              <a:off x="576" y="1200"/>
              <a:ext cx="1440" cy="720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Knowledge</a:t>
              </a:r>
            </a:p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Sources</a:t>
              </a:r>
            </a:p>
          </p:txBody>
        </p:sp>
        <p:sp>
          <p:nvSpPr>
            <p:cNvPr id="16395" name="AutoShape 11"/>
            <p:cNvSpPr>
              <a:spLocks noChangeArrowheads="1"/>
            </p:cNvSpPr>
            <p:nvPr/>
          </p:nvSpPr>
          <p:spPr bwMode="auto">
            <a:xfrm>
              <a:off x="528" y="1248"/>
              <a:ext cx="1440" cy="720"/>
            </a:xfrm>
            <a:prstGeom prst="roundRect">
              <a:avLst>
                <a:gd name="adj" fmla="val 16667"/>
              </a:avLst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Knowledge</a:t>
              </a:r>
            </a:p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Sources</a:t>
              </a:r>
            </a:p>
          </p:txBody>
        </p:sp>
        <p:sp>
          <p:nvSpPr>
            <p:cNvPr id="16396" name="AutoShape 12"/>
            <p:cNvSpPr>
              <a:spLocks noChangeArrowheads="1"/>
            </p:cNvSpPr>
            <p:nvPr/>
          </p:nvSpPr>
          <p:spPr bwMode="auto">
            <a:xfrm>
              <a:off x="480" y="1296"/>
              <a:ext cx="1440" cy="72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Knowledge</a:t>
              </a:r>
            </a:p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Sources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1344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Blackboard-System Operation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43" b="5856"/>
          <a:stretch>
            <a:fillRect/>
          </a:stretch>
        </p:blipFill>
        <p:spPr bwMode="auto">
          <a:xfrm>
            <a:off x="762000" y="2133600"/>
            <a:ext cx="75422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5133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Blackboard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Large-grained cooperating knowledge source (KS) problem-solving model</a:t>
            </a:r>
          </a:p>
          <a:p>
            <a:pPr lvl="1"/>
            <a:r>
              <a:rPr lang="en-US" sz="1600"/>
              <a:t>KSs can use diverse internal problem-solving representations and implementations</a:t>
            </a:r>
          </a:p>
          <a:p>
            <a:r>
              <a:rPr lang="en-US" sz="1800"/>
              <a:t>KSs interact anonymously using shared global database called the blackboard</a:t>
            </a:r>
          </a:p>
          <a:p>
            <a:pPr lvl="1"/>
            <a:r>
              <a:rPr lang="en-US" sz="1600"/>
              <a:t>Blackboard serves as communication medium and buffer</a:t>
            </a:r>
          </a:p>
          <a:p>
            <a:pPr lvl="1"/>
            <a:r>
              <a:rPr lang="en-US" sz="1600"/>
              <a:t>Blackboard serves as community memory of data, results, and control information</a:t>
            </a:r>
          </a:p>
          <a:p>
            <a:pPr lvl="1"/>
            <a:r>
              <a:rPr lang="en-US" sz="1600"/>
              <a:t>Blackboard serves as KS trigger mechanism</a:t>
            </a:r>
          </a:p>
          <a:p>
            <a:r>
              <a:rPr lang="en-US" sz="1800"/>
              <a:t>Opportunistic problem solving directed by explicit control component</a:t>
            </a:r>
          </a:p>
          <a:p>
            <a:pPr lvl="1"/>
            <a:r>
              <a:rPr lang="en-US" sz="1600"/>
              <a:t>Separate from individual </a:t>
            </a:r>
            <a:r>
              <a:rPr lang="ja-JP" altLang="en-US" sz="1600">
                <a:latin typeface="Arial"/>
              </a:rPr>
              <a:t>“</a:t>
            </a:r>
            <a:r>
              <a:rPr lang="en-US" sz="1600"/>
              <a:t>domain</a:t>
            </a:r>
            <a:r>
              <a:rPr lang="ja-JP" altLang="en-US" sz="1600">
                <a:latin typeface="Arial"/>
              </a:rPr>
              <a:t>”</a:t>
            </a:r>
            <a:r>
              <a:rPr lang="en-US" sz="1600"/>
              <a:t> KSs</a:t>
            </a:r>
          </a:p>
          <a:p>
            <a:pPr lvl="1"/>
            <a:r>
              <a:rPr lang="en-US" sz="1600"/>
              <a:t>Large-grained control of KS executions</a:t>
            </a:r>
          </a:p>
        </p:txBody>
      </p:sp>
    </p:spTree>
    <p:extLst>
      <p:ext uri="{BB962C8B-B14F-4D97-AF65-F5344CB8AC3E}">
        <p14:creationId xmlns:p14="http://schemas.microsoft.com/office/powerpoint/2010/main" val="29935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Characteristics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No consensus, but often present!</a:t>
            </a:r>
          </a:p>
          <a:p>
            <a:pPr lvl="1"/>
            <a:r>
              <a:rPr lang="en-US" sz="2000" dirty="0"/>
              <a:t>Solution is generated incrementally</a:t>
            </a:r>
          </a:p>
          <a:p>
            <a:pPr lvl="1"/>
            <a:r>
              <a:rPr lang="en-US" sz="2000" dirty="0"/>
              <a:t>Multiple levels of abstraction</a:t>
            </a:r>
          </a:p>
          <a:p>
            <a:pPr lvl="1"/>
            <a:r>
              <a:rPr lang="en-US" sz="2000" dirty="0"/>
              <a:t>Structured blackboard</a:t>
            </a:r>
          </a:p>
          <a:p>
            <a:pPr lvl="2"/>
            <a:r>
              <a:rPr lang="en-US" sz="1800" dirty="0"/>
              <a:t>beyond level partitioning</a:t>
            </a:r>
          </a:p>
          <a:p>
            <a:pPr lvl="1"/>
            <a:r>
              <a:rPr lang="en-US" sz="2000" dirty="0"/>
              <a:t>Competing hypotheses problem-solving representation</a:t>
            </a:r>
          </a:p>
          <a:p>
            <a:pPr lvl="1"/>
            <a:r>
              <a:rPr lang="en-US" sz="2000" dirty="0"/>
              <a:t>Blackboard used for control information</a:t>
            </a:r>
          </a:p>
          <a:p>
            <a:pPr lvl="1"/>
            <a:r>
              <a:rPr lang="en-US" sz="2000" dirty="0"/>
              <a:t>Reflexive control implemented using blackboard system</a:t>
            </a:r>
          </a:p>
          <a:p>
            <a:pPr lvl="1"/>
            <a:r>
              <a:rPr lang="en-US" sz="2000" dirty="0"/>
              <a:t>Multiple KS representations</a:t>
            </a:r>
          </a:p>
          <a:p>
            <a:pPr lvl="2"/>
            <a:r>
              <a:rPr lang="en-US" sz="1800" dirty="0"/>
              <a:t>many classic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blackboard systems</a:t>
            </a:r>
            <a:r>
              <a:rPr lang="ja-JP" altLang="en-US" sz="1800" dirty="0">
                <a:latin typeface="Arial"/>
              </a:rPr>
              <a:t>”</a:t>
            </a:r>
            <a:r>
              <a:rPr lang="en-US" sz="1800" dirty="0"/>
              <a:t> support only a single KS representation</a:t>
            </a:r>
          </a:p>
          <a:p>
            <a:pPr lvl="3"/>
            <a:r>
              <a:rPr lang="en-US" sz="1600" dirty="0"/>
              <a:t>actually partitioned rule-based systems</a:t>
            </a:r>
          </a:p>
          <a:p>
            <a:pPr lvl="2"/>
            <a:r>
              <a:rPr lang="en-US" sz="1800" dirty="0"/>
              <a:t>we won</a:t>
            </a:r>
            <a:r>
              <a:rPr lang="ja-JP" altLang="en-US" sz="1800" dirty="0">
                <a:latin typeface="Arial"/>
              </a:rPr>
              <a:t>’</a:t>
            </a:r>
            <a:r>
              <a:rPr lang="en-US" sz="1800" dirty="0"/>
              <a:t>t consider them as true blackboard systems</a:t>
            </a:r>
          </a:p>
        </p:txBody>
      </p:sp>
    </p:spTree>
    <p:extLst>
      <p:ext uri="{BB962C8B-B14F-4D97-AF65-F5344CB8AC3E}">
        <p14:creationId xmlns:p14="http://schemas.microsoft.com/office/powerpoint/2010/main" val="2404174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/>
              <a:t>Communicating Modules</a:t>
            </a:r>
          </a:p>
        </p:txBody>
      </p:sp>
      <p:pic>
        <p:nvPicPr>
          <p:cNvPr id="20483" name="Picture 3"/>
          <p:cNvPicPr>
            <a:picLocks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6238" y="2418768"/>
            <a:ext cx="2890837" cy="41021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16300" y="1961568"/>
            <a:ext cx="5422900" cy="457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000"/>
              <a:t>Data-flow-systems design</a:t>
            </a:r>
          </a:p>
          <a:p>
            <a:pPr lvl="1"/>
            <a:r>
              <a:rPr lang="en-US" sz="1800"/>
              <a:t>identify functional modules</a:t>
            </a:r>
          </a:p>
          <a:p>
            <a:pPr lvl="1"/>
            <a:r>
              <a:rPr lang="en-US" sz="1800"/>
              <a:t>connect them according to communication paths</a:t>
            </a:r>
          </a:p>
          <a:p>
            <a:r>
              <a:rPr lang="en-US" sz="2000"/>
              <a:t>Advantages</a:t>
            </a:r>
          </a:p>
          <a:p>
            <a:pPr lvl="1"/>
            <a:r>
              <a:rPr lang="en-US" sz="1800"/>
              <a:t>simple, predictable organization</a:t>
            </a:r>
          </a:p>
          <a:p>
            <a:r>
              <a:rPr lang="en-US" sz="2000"/>
              <a:t>Disadvantages</a:t>
            </a:r>
          </a:p>
          <a:p>
            <a:pPr lvl="1"/>
            <a:r>
              <a:rPr lang="en-US" sz="1800"/>
              <a:t>static processing paths</a:t>
            </a:r>
          </a:p>
          <a:p>
            <a:pPr lvl="1"/>
            <a:r>
              <a:rPr lang="en-US" sz="1800"/>
              <a:t>direct interaction (changes in functional modules requires redesign)</a:t>
            </a:r>
          </a:p>
          <a:p>
            <a:pPr lvl="1"/>
            <a:r>
              <a:rPr lang="en-US" sz="1800"/>
              <a:t>leads to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private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interaction protocols that make interoperability difficult</a:t>
            </a:r>
          </a:p>
        </p:txBody>
      </p:sp>
    </p:spTree>
    <p:extLst>
      <p:ext uri="{BB962C8B-B14F-4D97-AF65-F5344CB8AC3E}">
        <p14:creationId xmlns:p14="http://schemas.microsoft.com/office/powerpoint/2010/main" val="22700671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8D92-8756-1744-955B-C8D18A6BA98C}" type="slidenum">
              <a:rPr lang="en-US"/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Finite vs. infinite domains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Finite domains: 8-queens, matching, cryptarithmetic, job assignment</a:t>
            </a:r>
          </a:p>
          <a:p>
            <a:r>
              <a:rPr lang="en-US"/>
              <a:t>Infinite domains: job scheduling</a:t>
            </a:r>
          </a:p>
          <a:p>
            <a:pPr lvl="1"/>
            <a:r>
              <a:rPr lang="en-US"/>
              <a:t>Cannot enumerate all possibilities</a:t>
            </a:r>
          </a:p>
          <a:p>
            <a:pPr lvl="1"/>
            <a:r>
              <a:rPr lang="en-US"/>
              <a:t>Need a constraint language:		StartJob</a:t>
            </a:r>
            <a:r>
              <a:rPr lang="en-US" baseline="-25000"/>
              <a:t>1</a:t>
            </a:r>
            <a:r>
              <a:rPr lang="en-US"/>
              <a:t> + 5 ≤ StartJob</a:t>
            </a:r>
            <a:r>
              <a:rPr lang="en-US" baseline="-25000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1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/>
              <a:t>Blackboard Systems</a:t>
            </a:r>
          </a:p>
        </p:txBody>
      </p:sp>
      <p:pic>
        <p:nvPicPr>
          <p:cNvPr id="21507" name="Picture 3"/>
          <p:cNvPicPr>
            <a:picLocks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2998046"/>
            <a:ext cx="3586163" cy="32766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931246"/>
            <a:ext cx="5638800" cy="4191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120000"/>
              </a:lnSpc>
            </a:pPr>
            <a:r>
              <a:rPr lang="en-US" sz="1800"/>
              <a:t>Blackboard-systems design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identify functional modules, blackboard structure, and objects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add control strategies as needed</a:t>
            </a:r>
          </a:p>
          <a:p>
            <a:pPr>
              <a:lnSpc>
                <a:spcPct val="90000"/>
              </a:lnSpc>
            </a:pPr>
            <a:r>
              <a:rPr lang="en-US" sz="18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dynamic processing paths </a:t>
            </a:r>
          </a:p>
          <a:p>
            <a:pPr lvl="2">
              <a:lnSpc>
                <a:spcPct val="90000"/>
              </a:lnSpc>
            </a:pPr>
            <a:r>
              <a:rPr lang="en-US" sz="1400"/>
              <a:t>adapt to situation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indirect interaction</a:t>
            </a:r>
          </a:p>
          <a:p>
            <a:pPr lvl="2">
              <a:lnSpc>
                <a:spcPct val="90000"/>
              </a:lnSpc>
            </a:pPr>
            <a:r>
              <a:rPr lang="en-US" sz="1400"/>
              <a:t>allows transparent reorganization</a:t>
            </a:r>
          </a:p>
          <a:p>
            <a:pPr lvl="1">
              <a:lnSpc>
                <a:spcPct val="90000"/>
              </a:lnSpc>
            </a:pPr>
            <a:r>
              <a:rPr lang="ja-JP" altLang="en-US" sz="1600">
                <a:latin typeface="Arial"/>
              </a:rPr>
              <a:t>“</a:t>
            </a:r>
            <a:r>
              <a:rPr lang="en-US" sz="1600"/>
              <a:t>public</a:t>
            </a:r>
            <a:r>
              <a:rPr lang="ja-JP" altLang="en-US" sz="1600">
                <a:latin typeface="Arial"/>
              </a:rPr>
              <a:t>”</a:t>
            </a:r>
            <a:r>
              <a:rPr lang="en-US" sz="1600"/>
              <a:t> representation </a:t>
            </a:r>
          </a:p>
          <a:p>
            <a:pPr lvl="2">
              <a:lnSpc>
                <a:spcPct val="90000"/>
              </a:lnSpc>
            </a:pPr>
            <a:r>
              <a:rPr lang="en-US" sz="1400"/>
              <a:t>allows other modules, development/monitoring tools, and control components to access communications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blackboard serves as repository</a:t>
            </a:r>
          </a:p>
          <a:p>
            <a:pPr>
              <a:lnSpc>
                <a:spcPct val="90000"/>
              </a:lnSpc>
            </a:pPr>
            <a:r>
              <a:rPr lang="en-US" sz="1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more complex system infrastructure is needed</a:t>
            </a:r>
          </a:p>
        </p:txBody>
      </p:sp>
    </p:spTree>
    <p:extLst>
      <p:ext uri="{BB962C8B-B14F-4D97-AF65-F5344CB8AC3E}">
        <p14:creationId xmlns:p14="http://schemas.microsoft.com/office/powerpoint/2010/main" val="32514497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Blackboard Systems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Modularity</a:t>
            </a:r>
          </a:p>
          <a:p>
            <a:pPr lvl="1"/>
            <a:r>
              <a:rPr lang="en-US" sz="2000" dirty="0"/>
              <a:t>KSs can be developed independently</a:t>
            </a:r>
          </a:p>
          <a:p>
            <a:pPr lvl="1"/>
            <a:r>
              <a:rPr lang="en-US" sz="2000" dirty="0"/>
              <a:t>KSs can have been developed long before the blackboard-system application itself</a:t>
            </a:r>
          </a:p>
          <a:p>
            <a:r>
              <a:rPr lang="en-US" sz="2400" dirty="0"/>
              <a:t>Integration</a:t>
            </a:r>
          </a:p>
          <a:p>
            <a:pPr lvl="1"/>
            <a:r>
              <a:rPr lang="en-US" sz="2000" dirty="0"/>
              <a:t>KSs can use widely differing approaches, representations, programming languages</a:t>
            </a:r>
          </a:p>
          <a:p>
            <a:pPr lvl="1"/>
            <a:r>
              <a:rPr lang="en-US" sz="2000" dirty="0"/>
              <a:t>KSs can use diverse hardware--locally or remotely</a:t>
            </a:r>
          </a:p>
          <a:p>
            <a:r>
              <a:rPr lang="en-US" sz="2400" dirty="0"/>
              <a:t>Extensibility</a:t>
            </a:r>
          </a:p>
          <a:p>
            <a:pPr lvl="1"/>
            <a:r>
              <a:rPr lang="en-US" sz="2000" dirty="0"/>
              <a:t>New KSs can be added easily</a:t>
            </a:r>
          </a:p>
          <a:p>
            <a:pPr lvl="1"/>
            <a:r>
              <a:rPr lang="en-US" sz="2000" dirty="0"/>
              <a:t>Existing KSs can be upgraded to new versions</a:t>
            </a:r>
          </a:p>
        </p:txBody>
      </p:sp>
    </p:spTree>
    <p:extLst>
      <p:ext uri="{BB962C8B-B14F-4D97-AF65-F5344CB8AC3E}">
        <p14:creationId xmlns:p14="http://schemas.microsoft.com/office/powerpoint/2010/main" val="294685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Blackboard Systems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Reusability</a:t>
            </a:r>
          </a:p>
          <a:p>
            <a:pPr lvl="1"/>
            <a:r>
              <a:rPr lang="en-US" sz="2400" dirty="0"/>
              <a:t>KSs that provide expertise to one application can be redeployed in new applications</a:t>
            </a:r>
          </a:p>
          <a:p>
            <a:r>
              <a:rPr lang="en-US" sz="2800" dirty="0"/>
              <a:t>Strategic control</a:t>
            </a:r>
          </a:p>
          <a:p>
            <a:pPr lvl="1"/>
            <a:r>
              <a:rPr lang="en-US" sz="2400" dirty="0"/>
              <a:t>Determines where the application expends its resources</a:t>
            </a:r>
          </a:p>
          <a:p>
            <a:pPr lvl="1"/>
            <a:r>
              <a:rPr lang="en-US" sz="2400" dirty="0"/>
              <a:t>Important when</a:t>
            </a:r>
          </a:p>
          <a:p>
            <a:pPr lvl="2"/>
            <a:r>
              <a:rPr lang="en-US" sz="2000" dirty="0"/>
              <a:t>The number of KSs grows</a:t>
            </a:r>
          </a:p>
          <a:p>
            <a:pPr lvl="2"/>
            <a:r>
              <a:rPr lang="en-US" sz="2000" dirty="0"/>
              <a:t>KSs have overlapping </a:t>
            </a:r>
            <a:r>
              <a:rPr lang="en-US" sz="2000" dirty="0" smtClean="0"/>
              <a:t>capabilities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7620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Use a Blackboard System?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multilevel reasoning or flexible, dynamic control is required</a:t>
            </a:r>
          </a:p>
          <a:p>
            <a:pPr lvl="1"/>
            <a:r>
              <a:rPr lang="en-US" sz="2000" dirty="0"/>
              <a:t>The original AI focus</a:t>
            </a:r>
          </a:p>
          <a:p>
            <a:r>
              <a:rPr lang="en-US" sz="2400" dirty="0"/>
              <a:t>When heterogeneous problem-solving representations and expertise must be integrated</a:t>
            </a:r>
          </a:p>
          <a:p>
            <a:pPr lvl="1"/>
            <a:r>
              <a:rPr lang="en-US" sz="2000" dirty="0"/>
              <a:t>Including integration of legacy applications</a:t>
            </a:r>
          </a:p>
          <a:p>
            <a:r>
              <a:rPr lang="en-US" sz="2400" dirty="0"/>
              <a:t>When many developers are involved</a:t>
            </a:r>
          </a:p>
          <a:p>
            <a:pPr lvl="1"/>
            <a:r>
              <a:rPr lang="en-US" sz="2000" dirty="0"/>
              <a:t>Large-grained anonymous modularity is important for design, implementation and maintenance</a:t>
            </a:r>
          </a:p>
          <a:p>
            <a:pPr lvl="2"/>
            <a:r>
              <a:rPr lang="ja-JP" altLang="en-US" sz="1800" dirty="0">
                <a:latin typeface="Arial"/>
              </a:rPr>
              <a:t>“</a:t>
            </a:r>
            <a:r>
              <a:rPr lang="en-US" sz="1800" dirty="0" err="1"/>
              <a:t>metaprogramming</a:t>
            </a:r>
            <a:r>
              <a:rPr lang="ja-JP" altLang="en-US" sz="1800" dirty="0">
                <a:latin typeface="Arial"/>
              </a:rPr>
              <a:t>”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977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Strategy Overview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Initial design</a:t>
            </a:r>
          </a:p>
          <a:p>
            <a:pPr lvl="1"/>
            <a:r>
              <a:rPr lang="en-US" sz="2000" dirty="0"/>
              <a:t>Determine blackboard structure</a:t>
            </a:r>
          </a:p>
          <a:p>
            <a:pPr lvl="1"/>
            <a:r>
              <a:rPr lang="en-US" sz="2000" dirty="0"/>
              <a:t>Determine blackboard objects and their attributes</a:t>
            </a:r>
          </a:p>
          <a:p>
            <a:pPr lvl="2"/>
            <a:r>
              <a:rPr lang="en-US" sz="1800" dirty="0"/>
              <a:t>The interaction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ontology</a:t>
            </a:r>
            <a:r>
              <a:rPr lang="ja-JP" altLang="en-US" sz="1800" dirty="0">
                <a:latin typeface="Arial"/>
              </a:rPr>
              <a:t>”</a:t>
            </a:r>
            <a:r>
              <a:rPr lang="en-US" sz="1800" dirty="0"/>
              <a:t> for the system</a:t>
            </a:r>
          </a:p>
          <a:p>
            <a:pPr lvl="1"/>
            <a:r>
              <a:rPr lang="en-US" sz="2000" dirty="0"/>
              <a:t>Identify KSs</a:t>
            </a:r>
          </a:p>
          <a:p>
            <a:pPr lvl="2"/>
            <a:r>
              <a:rPr lang="en-US" sz="1800" dirty="0"/>
              <a:t>Legacy and to be written</a:t>
            </a:r>
          </a:p>
          <a:p>
            <a:r>
              <a:rPr lang="en-US" sz="2400" dirty="0"/>
              <a:t>Sanity check</a:t>
            </a:r>
          </a:p>
          <a:p>
            <a:pPr lvl="1"/>
            <a:r>
              <a:rPr lang="en-US" sz="2000" dirty="0"/>
              <a:t>Match KS interactions with blackboard structure and objects</a:t>
            </a:r>
          </a:p>
          <a:p>
            <a:r>
              <a:rPr lang="en-US" sz="2400" dirty="0"/>
              <a:t>Prototyping</a:t>
            </a:r>
          </a:p>
          <a:p>
            <a:pPr lvl="1"/>
            <a:r>
              <a:rPr lang="en-US" sz="2000" dirty="0"/>
              <a:t>Prototype new KSs</a:t>
            </a:r>
          </a:p>
          <a:p>
            <a:pPr lvl="1"/>
            <a:r>
              <a:rPr lang="en-US" sz="2000" dirty="0"/>
              <a:t>Interface legacy KSs</a:t>
            </a:r>
          </a:p>
          <a:p>
            <a:pPr lvl="1"/>
            <a:r>
              <a:rPr lang="en-US" sz="2000" dirty="0"/>
              <a:t>Combine KSs to test interactions</a:t>
            </a:r>
          </a:p>
        </p:txBody>
      </p:sp>
    </p:spTree>
    <p:extLst>
      <p:ext uri="{BB962C8B-B14F-4D97-AF65-F5344CB8AC3E}">
        <p14:creationId xmlns:p14="http://schemas.microsoft.com/office/powerpoint/2010/main" val="77009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Strategy Overview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Adding control</a:t>
            </a:r>
          </a:p>
          <a:p>
            <a:pPr lvl="1"/>
            <a:r>
              <a:rPr lang="en-US"/>
              <a:t>Develop control knowledge and appropriate control strategies</a:t>
            </a:r>
          </a:p>
          <a:p>
            <a:r>
              <a:rPr lang="en-US"/>
              <a:t>Test the application</a:t>
            </a:r>
          </a:p>
          <a:p>
            <a:r>
              <a:rPr lang="en-US"/>
              <a:t>Perform performance tuning</a:t>
            </a:r>
          </a:p>
        </p:txBody>
      </p:sp>
    </p:spTree>
    <p:extLst>
      <p:ext uri="{BB962C8B-B14F-4D97-AF65-F5344CB8AC3E}">
        <p14:creationId xmlns:p14="http://schemas.microsoft.com/office/powerpoint/2010/main" val="193606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The original BB system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Who: Carnegie Mellon University</a:t>
            </a:r>
          </a:p>
          <a:p>
            <a:pPr lvl="1"/>
            <a:r>
              <a:rPr lang="en-US" sz="2000" dirty="0"/>
              <a:t>When: 1975-1977</a:t>
            </a:r>
          </a:p>
          <a:p>
            <a:pPr lvl="1"/>
            <a:r>
              <a:rPr lang="en-US" sz="2000" dirty="0"/>
              <a:t>Domain: Connected speech recognition</a:t>
            </a:r>
          </a:p>
          <a:p>
            <a:pPr lvl="2"/>
            <a:r>
              <a:rPr lang="en-US" sz="1800" dirty="0"/>
              <a:t>database retrieval</a:t>
            </a:r>
          </a:p>
          <a:p>
            <a:pPr lvl="1"/>
            <a:r>
              <a:rPr lang="en-US" sz="2000" dirty="0"/>
              <a:t>Goals:</a:t>
            </a:r>
          </a:p>
          <a:p>
            <a:pPr lvl="2"/>
            <a:r>
              <a:rPr lang="en-US" sz="1800" dirty="0"/>
              <a:t>1000 word vocabulary, speaker trained, silent environment</a:t>
            </a:r>
          </a:p>
          <a:p>
            <a:pPr lvl="2"/>
            <a:r>
              <a:rPr lang="en-US" sz="1800" dirty="0"/>
              <a:t>90% functionally accurate interpretations</a:t>
            </a:r>
          </a:p>
          <a:p>
            <a:pPr lvl="2"/>
            <a:r>
              <a:rPr lang="en-US" sz="1800" dirty="0"/>
              <a:t>1/10th real time with a single processor</a:t>
            </a:r>
          </a:p>
          <a:p>
            <a:pPr lvl="3"/>
            <a:r>
              <a:rPr lang="en-US" sz="1600" dirty="0"/>
              <a:t>hoped to use multiprocessing to achieve real-time performance</a:t>
            </a:r>
          </a:p>
          <a:p>
            <a:pPr lvl="1"/>
            <a:r>
              <a:rPr lang="en-US" sz="2000" dirty="0"/>
              <a:t>Characteristics:</a:t>
            </a:r>
          </a:p>
          <a:p>
            <a:pPr lvl="2"/>
            <a:r>
              <a:rPr lang="en-US" sz="1800" dirty="0"/>
              <a:t>15 KSs (C1 configuration), 12-13 (C2 configuration)</a:t>
            </a:r>
          </a:p>
        </p:txBody>
      </p:sp>
    </p:spTree>
    <p:extLst>
      <p:ext uri="{BB962C8B-B14F-4D97-AF65-F5344CB8AC3E}">
        <p14:creationId xmlns:p14="http://schemas.microsoft.com/office/powerpoint/2010/main" val="325582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Architectural Requirements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Reduce search </a:t>
            </a:r>
            <a:r>
              <a:rPr lang="en-US" sz="2400" dirty="0" err="1"/>
              <a:t>combinatorics</a:t>
            </a:r>
            <a:r>
              <a:rPr lang="en-US" sz="2400" dirty="0"/>
              <a:t> using abstraction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Opportunistic application of diverse knowledge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Compensate for unreliable sensor data by incremental application of constraints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Apply diverse knowledge intelligently, without a known problem-solving algorithm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Support multiple system builders via modularization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Support system experimentation and evolution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based on experience using the system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Support high-performance problem solving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using procedural knowledge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Support parallelism</a:t>
            </a:r>
          </a:p>
        </p:txBody>
      </p:sp>
    </p:spTree>
    <p:extLst>
      <p:ext uri="{BB962C8B-B14F-4D97-AF65-F5344CB8AC3E}">
        <p14:creationId xmlns:p14="http://schemas.microsoft.com/office/powerpoint/2010/main" val="166426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99275" y="4038600"/>
            <a:ext cx="5397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RPOL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089650" y="3454400"/>
            <a:ext cx="9207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WORD-CTL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5943600" y="2870200"/>
            <a:ext cx="12319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WORD-SEQ-CTL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837363" y="2316163"/>
            <a:ext cx="5238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STOP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5943600" y="2305050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PREDICT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799013" y="2889250"/>
            <a:ext cx="7588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CONCAT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3921125" y="2938463"/>
            <a:ext cx="6175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PARSE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649663" y="3522663"/>
            <a:ext cx="9207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WORD-SEQ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4067175" y="4087813"/>
            <a:ext cx="5381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MOW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892550" y="4670425"/>
            <a:ext cx="4841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POM</a:t>
            </a:r>
          </a:p>
        </p:txBody>
      </p:sp>
      <p:sp>
        <p:nvSpPr>
          <p:cNvPr id="47116" name="Freeform 12"/>
          <p:cNvSpPr>
            <a:spLocks/>
          </p:cNvSpPr>
          <p:nvPr/>
        </p:nvSpPr>
        <p:spPr bwMode="auto">
          <a:xfrm>
            <a:off x="3614738" y="5105400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Levels and KSs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1295400" y="1981200"/>
            <a:ext cx="20288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Database Interface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2470150" y="2554288"/>
            <a:ext cx="854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Phrase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1619250" y="3127375"/>
            <a:ext cx="1704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Word-sequence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2368550" y="4275138"/>
            <a:ext cx="955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Syllable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2101850" y="5422900"/>
            <a:ext cx="1222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Parameter</a:t>
            </a:r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3333750" y="2762250"/>
            <a:ext cx="4437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>
            <a:off x="3333750" y="3316288"/>
            <a:ext cx="4437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>
            <a:off x="3333750" y="3902075"/>
            <a:ext cx="4437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3373438" y="4484688"/>
            <a:ext cx="4435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3354388" y="5068888"/>
            <a:ext cx="442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3333750" y="5632450"/>
            <a:ext cx="4437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3363913" y="2178050"/>
            <a:ext cx="442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3649663" y="5283200"/>
            <a:ext cx="44608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SEG</a:t>
            </a: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4808538" y="3668713"/>
            <a:ext cx="68738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VERIFY</a:t>
            </a:r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3678238" y="2382838"/>
            <a:ext cx="75723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100">
                <a:latin typeface="Charcoal" charset="0"/>
              </a:rPr>
              <a:t>SEMANT</a:t>
            </a:r>
          </a:p>
        </p:txBody>
      </p:sp>
      <p:sp>
        <p:nvSpPr>
          <p:cNvPr id="47133" name="Freeform 29"/>
          <p:cNvSpPr>
            <a:spLocks/>
          </p:cNvSpPr>
          <p:nvPr/>
        </p:nvSpPr>
        <p:spPr bwMode="auto">
          <a:xfrm>
            <a:off x="7124700" y="3041650"/>
            <a:ext cx="265113" cy="1023938"/>
          </a:xfrm>
          <a:custGeom>
            <a:avLst/>
            <a:gdLst>
              <a:gd name="T0" fmla="*/ 147 w 167"/>
              <a:gd name="T1" fmla="*/ 0 h 645"/>
              <a:gd name="T2" fmla="*/ 0 w 167"/>
              <a:gd name="T3" fmla="*/ 644 h 645"/>
              <a:gd name="T4" fmla="*/ 166 w 167"/>
              <a:gd name="T5" fmla="*/ 344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" h="645">
                <a:moveTo>
                  <a:pt x="147" y="0"/>
                </a:moveTo>
                <a:lnTo>
                  <a:pt x="0" y="644"/>
                </a:lnTo>
                <a:lnTo>
                  <a:pt x="166" y="3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7137400" y="4264025"/>
            <a:ext cx="241300" cy="1025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7131050" y="4254500"/>
            <a:ext cx="260350" cy="512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 flipH="1">
            <a:off x="4724400" y="3875088"/>
            <a:ext cx="401638" cy="544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 flipH="1" flipV="1">
            <a:off x="4724400" y="3189288"/>
            <a:ext cx="404813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 flipV="1">
            <a:off x="5173663" y="2538413"/>
            <a:ext cx="114300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>
            <a:off x="5167313" y="3095625"/>
            <a:ext cx="385762" cy="298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5094288" y="5607050"/>
            <a:ext cx="468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latin typeface="Arial" charset="0"/>
              </a:rPr>
              <a:t>time</a:t>
            </a:r>
            <a:endParaRPr lang="en-US" sz="900">
              <a:latin typeface="Charcoal" charset="0"/>
            </a:endParaRPr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>
            <a:off x="5537200" y="5753100"/>
            <a:ext cx="468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2" name="Rectangle 38"/>
          <p:cNvSpPr>
            <a:spLocks noChangeArrowheads="1"/>
          </p:cNvSpPr>
          <p:nvPr/>
        </p:nvSpPr>
        <p:spPr bwMode="auto">
          <a:xfrm>
            <a:off x="2305050" y="4848225"/>
            <a:ext cx="1019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Segment</a:t>
            </a:r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2571750" y="3702050"/>
            <a:ext cx="75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Times New Roman" charset="0"/>
              </a:rPr>
              <a:t>Word</a:t>
            </a:r>
          </a:p>
        </p:txBody>
      </p:sp>
      <p:sp>
        <p:nvSpPr>
          <p:cNvPr id="47144" name="Freeform 40"/>
          <p:cNvSpPr>
            <a:spLocks/>
          </p:cNvSpPr>
          <p:nvPr/>
        </p:nvSpPr>
        <p:spPr bwMode="auto">
          <a:xfrm>
            <a:off x="3843338" y="4506913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5" name="Freeform 41"/>
          <p:cNvSpPr>
            <a:spLocks/>
          </p:cNvSpPr>
          <p:nvPr/>
        </p:nvSpPr>
        <p:spPr bwMode="auto">
          <a:xfrm>
            <a:off x="4029075" y="3919538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6" name="Freeform 42"/>
          <p:cNvSpPr>
            <a:spLocks/>
          </p:cNvSpPr>
          <p:nvPr/>
        </p:nvSpPr>
        <p:spPr bwMode="auto">
          <a:xfrm>
            <a:off x="3625850" y="3354388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7" name="Freeform 43"/>
          <p:cNvSpPr>
            <a:spLocks/>
          </p:cNvSpPr>
          <p:nvPr/>
        </p:nvSpPr>
        <p:spPr bwMode="auto">
          <a:xfrm>
            <a:off x="3886200" y="2754313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8" name="Freeform 44"/>
          <p:cNvSpPr>
            <a:spLocks/>
          </p:cNvSpPr>
          <p:nvPr/>
        </p:nvSpPr>
        <p:spPr bwMode="auto">
          <a:xfrm>
            <a:off x="3657600" y="2220913"/>
            <a:ext cx="76200" cy="533400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Freeform 45"/>
          <p:cNvSpPr>
            <a:spLocks/>
          </p:cNvSpPr>
          <p:nvPr/>
        </p:nvSpPr>
        <p:spPr bwMode="auto">
          <a:xfrm>
            <a:off x="4648200" y="3886200"/>
            <a:ext cx="152400" cy="1154113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0" name="Freeform 46"/>
          <p:cNvSpPr>
            <a:spLocks/>
          </p:cNvSpPr>
          <p:nvPr/>
        </p:nvSpPr>
        <p:spPr bwMode="auto">
          <a:xfrm flipV="1">
            <a:off x="4648200" y="2743200"/>
            <a:ext cx="152400" cy="1154113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1" name="Freeform 47"/>
          <p:cNvSpPr>
            <a:spLocks/>
          </p:cNvSpPr>
          <p:nvPr/>
        </p:nvSpPr>
        <p:spPr bwMode="auto">
          <a:xfrm flipH="1">
            <a:off x="5486400" y="2743200"/>
            <a:ext cx="152400" cy="1154113"/>
          </a:xfrm>
          <a:custGeom>
            <a:avLst/>
            <a:gdLst>
              <a:gd name="T0" fmla="*/ 104 w 104"/>
              <a:gd name="T1" fmla="*/ 336 h 336"/>
              <a:gd name="T2" fmla="*/ 8 w 104"/>
              <a:gd name="T3" fmla="*/ 144 h 336"/>
              <a:gd name="T4" fmla="*/ 56 w 1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104" y="336"/>
                </a:moveTo>
                <a:cubicBezTo>
                  <a:pt x="60" y="268"/>
                  <a:pt x="16" y="200"/>
                  <a:pt x="8" y="144"/>
                </a:cubicBezTo>
                <a:cubicBezTo>
                  <a:pt x="0" y="88"/>
                  <a:pt x="48" y="24"/>
                  <a:pt x="56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2" name="Freeform 48"/>
          <p:cNvSpPr>
            <a:spLocks/>
          </p:cNvSpPr>
          <p:nvPr/>
        </p:nvSpPr>
        <p:spPr bwMode="auto">
          <a:xfrm>
            <a:off x="5008563" y="2460625"/>
            <a:ext cx="530225" cy="280988"/>
          </a:xfrm>
          <a:custGeom>
            <a:avLst/>
            <a:gdLst>
              <a:gd name="T0" fmla="*/ 0 w 334"/>
              <a:gd name="T1" fmla="*/ 177 h 177"/>
              <a:gd name="T2" fmla="*/ 172 w 334"/>
              <a:gd name="T3" fmla="*/ 0 h 177"/>
              <a:gd name="T4" fmla="*/ 334 w 334"/>
              <a:gd name="T5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77">
                <a:moveTo>
                  <a:pt x="0" y="177"/>
                </a:moveTo>
                <a:cubicBezTo>
                  <a:pt x="61" y="96"/>
                  <a:pt x="116" y="0"/>
                  <a:pt x="172" y="0"/>
                </a:cubicBezTo>
                <a:cubicBezTo>
                  <a:pt x="228" y="0"/>
                  <a:pt x="300" y="139"/>
                  <a:pt x="334" y="176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3" name="Freeform 49"/>
          <p:cNvSpPr>
            <a:spLocks/>
          </p:cNvSpPr>
          <p:nvPr/>
        </p:nvSpPr>
        <p:spPr bwMode="auto">
          <a:xfrm>
            <a:off x="6056313" y="2590800"/>
            <a:ext cx="530225" cy="160338"/>
          </a:xfrm>
          <a:custGeom>
            <a:avLst/>
            <a:gdLst>
              <a:gd name="T0" fmla="*/ 0 w 334"/>
              <a:gd name="T1" fmla="*/ 177 h 177"/>
              <a:gd name="T2" fmla="*/ 172 w 334"/>
              <a:gd name="T3" fmla="*/ 0 h 177"/>
              <a:gd name="T4" fmla="*/ 334 w 334"/>
              <a:gd name="T5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77">
                <a:moveTo>
                  <a:pt x="0" y="177"/>
                </a:moveTo>
                <a:cubicBezTo>
                  <a:pt x="61" y="96"/>
                  <a:pt x="116" y="0"/>
                  <a:pt x="172" y="0"/>
                </a:cubicBezTo>
                <a:cubicBezTo>
                  <a:pt x="228" y="0"/>
                  <a:pt x="300" y="139"/>
                  <a:pt x="334" y="176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4" name="Freeform 50"/>
          <p:cNvSpPr>
            <a:spLocks/>
          </p:cNvSpPr>
          <p:nvPr/>
        </p:nvSpPr>
        <p:spPr bwMode="auto">
          <a:xfrm>
            <a:off x="6827838" y="2579688"/>
            <a:ext cx="530225" cy="160337"/>
          </a:xfrm>
          <a:custGeom>
            <a:avLst/>
            <a:gdLst>
              <a:gd name="T0" fmla="*/ 0 w 334"/>
              <a:gd name="T1" fmla="*/ 177 h 177"/>
              <a:gd name="T2" fmla="*/ 172 w 334"/>
              <a:gd name="T3" fmla="*/ 0 h 177"/>
              <a:gd name="T4" fmla="*/ 334 w 334"/>
              <a:gd name="T5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77">
                <a:moveTo>
                  <a:pt x="0" y="177"/>
                </a:moveTo>
                <a:cubicBezTo>
                  <a:pt x="61" y="96"/>
                  <a:pt x="116" y="0"/>
                  <a:pt x="172" y="0"/>
                </a:cubicBezTo>
                <a:cubicBezTo>
                  <a:pt x="228" y="0"/>
                  <a:pt x="300" y="139"/>
                  <a:pt x="334" y="176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5" name="Freeform 51"/>
          <p:cNvSpPr>
            <a:spLocks/>
          </p:cNvSpPr>
          <p:nvPr/>
        </p:nvSpPr>
        <p:spPr bwMode="auto">
          <a:xfrm>
            <a:off x="6262688" y="3124200"/>
            <a:ext cx="530225" cy="160338"/>
          </a:xfrm>
          <a:custGeom>
            <a:avLst/>
            <a:gdLst>
              <a:gd name="T0" fmla="*/ 0 w 334"/>
              <a:gd name="T1" fmla="*/ 177 h 177"/>
              <a:gd name="T2" fmla="*/ 172 w 334"/>
              <a:gd name="T3" fmla="*/ 0 h 177"/>
              <a:gd name="T4" fmla="*/ 334 w 334"/>
              <a:gd name="T5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77">
                <a:moveTo>
                  <a:pt x="0" y="177"/>
                </a:moveTo>
                <a:cubicBezTo>
                  <a:pt x="61" y="96"/>
                  <a:pt x="116" y="0"/>
                  <a:pt x="172" y="0"/>
                </a:cubicBezTo>
                <a:cubicBezTo>
                  <a:pt x="228" y="0"/>
                  <a:pt x="300" y="139"/>
                  <a:pt x="334" y="176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6" name="Freeform 52"/>
          <p:cNvSpPr>
            <a:spLocks/>
          </p:cNvSpPr>
          <p:nvPr/>
        </p:nvSpPr>
        <p:spPr bwMode="auto">
          <a:xfrm>
            <a:off x="6283325" y="3733800"/>
            <a:ext cx="530225" cy="160338"/>
          </a:xfrm>
          <a:custGeom>
            <a:avLst/>
            <a:gdLst>
              <a:gd name="T0" fmla="*/ 0 w 334"/>
              <a:gd name="T1" fmla="*/ 177 h 177"/>
              <a:gd name="T2" fmla="*/ 172 w 334"/>
              <a:gd name="T3" fmla="*/ 0 h 177"/>
              <a:gd name="T4" fmla="*/ 334 w 334"/>
              <a:gd name="T5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77">
                <a:moveTo>
                  <a:pt x="0" y="177"/>
                </a:moveTo>
                <a:cubicBezTo>
                  <a:pt x="61" y="96"/>
                  <a:pt x="116" y="0"/>
                  <a:pt x="172" y="0"/>
                </a:cubicBezTo>
                <a:cubicBezTo>
                  <a:pt x="228" y="0"/>
                  <a:pt x="300" y="139"/>
                  <a:pt x="334" y="176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>
            <a:off x="7540625" y="5094288"/>
            <a:ext cx="0" cy="533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>
            <a:off x="7543800" y="4506913"/>
            <a:ext cx="0" cy="533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>
            <a:off x="7546975" y="3908425"/>
            <a:ext cx="0" cy="533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>
            <a:off x="7550150" y="3332163"/>
            <a:ext cx="0" cy="533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61" name="Line 57"/>
          <p:cNvSpPr>
            <a:spLocks noChangeShapeType="1"/>
          </p:cNvSpPr>
          <p:nvPr/>
        </p:nvSpPr>
        <p:spPr bwMode="auto">
          <a:xfrm>
            <a:off x="7553325" y="2744788"/>
            <a:ext cx="0" cy="533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8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KSs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SEG: digitizes the signal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POM: synthesizes syllable-class hypotheses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MOW: synthesizes word hypotheses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WORD-SEQ: synthesizes word-sequence hypotheses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PARSE: synthesizes a phrase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PREDICT: predicts all possible words before or after a phrase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VERIFY: checks the consistency between segments and paired words in a phrase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CONCAT: creates a phrase from verified phrase predictions</a:t>
            </a:r>
          </a:p>
        </p:txBody>
      </p:sp>
    </p:spTree>
    <p:extLst>
      <p:ext uri="{BB962C8B-B14F-4D97-AF65-F5344CB8AC3E}">
        <p14:creationId xmlns:p14="http://schemas.microsoft.com/office/powerpoint/2010/main" val="399233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9BAA-3B25-4646-9596-6E16205E2207}" type="slidenum">
              <a:rPr lang="en-US"/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CSPs using search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964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Initial state</a:t>
            </a:r>
            <a:r>
              <a:rPr lang="en-US"/>
              <a:t>: the empty assignment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Successor function</a:t>
            </a:r>
            <a:r>
              <a:rPr lang="en-US"/>
              <a:t>: a value can be assigned to any variable as long as no constraint is violated.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Goal test</a:t>
            </a:r>
            <a:r>
              <a:rPr lang="en-US"/>
              <a:t>: the current assignment is complete.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Path cost</a:t>
            </a:r>
            <a:r>
              <a:rPr lang="en-US"/>
              <a:t>: a constant cost for every step.</a:t>
            </a:r>
          </a:p>
        </p:txBody>
      </p:sp>
    </p:spTree>
    <p:extLst>
      <p:ext uri="{BB962C8B-B14F-4D97-AF65-F5344CB8AC3E}">
        <p14:creationId xmlns:p14="http://schemas.microsoft.com/office/powerpoint/2010/main" val="748914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KSs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WORD-CTL: controls the behavior of MOW</a:t>
            </a:r>
          </a:p>
          <a:p>
            <a:r>
              <a:rPr lang="en-US" sz="2800" dirty="0"/>
              <a:t>WORD-SEQ-CTL: controls the behavior of WORD-SEQ</a:t>
            </a:r>
          </a:p>
          <a:p>
            <a:r>
              <a:rPr lang="en-US" sz="2800" dirty="0"/>
              <a:t>RPOL: rates the credibility of new or modified hypotheses</a:t>
            </a:r>
          </a:p>
          <a:p>
            <a:r>
              <a:rPr lang="en-US" sz="2800" dirty="0"/>
              <a:t>STOP: decides when to halt processing and attempt an answer</a:t>
            </a:r>
          </a:p>
          <a:p>
            <a:r>
              <a:rPr lang="en-US" sz="2800" dirty="0"/>
              <a:t>SEMANT: generates the answer when STOP gives the go ahead</a:t>
            </a:r>
          </a:p>
        </p:txBody>
      </p:sp>
    </p:spTree>
    <p:extLst>
      <p:ext uri="{BB962C8B-B14F-4D97-AF65-F5344CB8AC3E}">
        <p14:creationId xmlns:p14="http://schemas.microsoft.com/office/powerpoint/2010/main" val="55944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Synthesis Actions</a:t>
            </a:r>
          </a:p>
        </p:txBody>
      </p:sp>
      <p:grpSp>
        <p:nvGrpSpPr>
          <p:cNvPr id="50179" name="Group 3"/>
          <p:cNvGrpSpPr>
            <a:grpSpLocks/>
          </p:cNvGrpSpPr>
          <p:nvPr/>
        </p:nvGrpSpPr>
        <p:grpSpPr bwMode="auto">
          <a:xfrm>
            <a:off x="1676400" y="5410200"/>
            <a:ext cx="5029200" cy="381000"/>
            <a:chOff x="1056" y="3408"/>
            <a:chExt cx="3168" cy="240"/>
          </a:xfrm>
        </p:grpSpPr>
        <p:grpSp>
          <p:nvGrpSpPr>
            <p:cNvPr id="50180" name="Group 4"/>
            <p:cNvGrpSpPr>
              <a:grpSpLocks/>
            </p:cNvGrpSpPr>
            <p:nvPr/>
          </p:nvGrpSpPr>
          <p:grpSpPr bwMode="auto">
            <a:xfrm>
              <a:off x="1056" y="3408"/>
              <a:ext cx="912" cy="240"/>
              <a:chOff x="1056" y="3408"/>
              <a:chExt cx="912" cy="240"/>
            </a:xfrm>
          </p:grpSpPr>
          <p:sp>
            <p:nvSpPr>
              <p:cNvPr id="50181" name="Oval 5"/>
              <p:cNvSpPr>
                <a:spLocks noChangeArrowheads="1"/>
              </p:cNvSpPr>
              <p:nvPr/>
            </p:nvSpPr>
            <p:spPr bwMode="auto">
              <a:xfrm>
                <a:off x="1056" y="340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72549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Oval 6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72549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3" name="Oval 7"/>
              <p:cNvSpPr>
                <a:spLocks noChangeArrowheads="1"/>
              </p:cNvSpPr>
              <p:nvPr/>
            </p:nvSpPr>
            <p:spPr bwMode="auto">
              <a:xfrm>
                <a:off x="1728" y="340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72549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184" name="Group 8"/>
            <p:cNvGrpSpPr>
              <a:grpSpLocks/>
            </p:cNvGrpSpPr>
            <p:nvPr/>
          </p:nvGrpSpPr>
          <p:grpSpPr bwMode="auto">
            <a:xfrm>
              <a:off x="3648" y="3408"/>
              <a:ext cx="576" cy="240"/>
              <a:chOff x="3648" y="3408"/>
              <a:chExt cx="576" cy="240"/>
            </a:xfrm>
          </p:grpSpPr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3648" y="340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72549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6" name="Oval 10"/>
              <p:cNvSpPr>
                <a:spLocks noChangeArrowheads="1"/>
              </p:cNvSpPr>
              <p:nvPr/>
            </p:nvSpPr>
            <p:spPr bwMode="auto">
              <a:xfrm>
                <a:off x="3984" y="340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72549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914400" y="4343400"/>
            <a:ext cx="7162800" cy="0"/>
          </a:xfrm>
          <a:prstGeom prst="line">
            <a:avLst/>
          </a:prstGeom>
          <a:noFill/>
          <a:ln w="12700">
            <a:solidFill>
              <a:srgbClr val="FFFFCC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2514600" y="3352800"/>
            <a:ext cx="3962400" cy="2057400"/>
            <a:chOff x="1584" y="2112"/>
            <a:chExt cx="2496" cy="1296"/>
          </a:xfrm>
        </p:grpSpPr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 flipV="1">
              <a:off x="1584" y="2112"/>
              <a:ext cx="2400" cy="1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 flipV="1">
              <a:off x="2880" y="2112"/>
              <a:ext cx="1152" cy="1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V="1">
              <a:off x="4080" y="2112"/>
              <a:ext cx="0" cy="1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192" name="Group 16"/>
          <p:cNvGrpSpPr>
            <a:grpSpLocks/>
          </p:cNvGrpSpPr>
          <p:nvPr/>
        </p:nvGrpSpPr>
        <p:grpSpPr bwMode="auto">
          <a:xfrm>
            <a:off x="1447800" y="5295900"/>
            <a:ext cx="6019800" cy="952500"/>
            <a:chOff x="912" y="3336"/>
            <a:chExt cx="3792" cy="600"/>
          </a:xfrm>
        </p:grpSpPr>
        <p:grpSp>
          <p:nvGrpSpPr>
            <p:cNvPr id="50193" name="Group 17"/>
            <p:cNvGrpSpPr>
              <a:grpSpLocks/>
            </p:cNvGrpSpPr>
            <p:nvPr/>
          </p:nvGrpSpPr>
          <p:grpSpPr bwMode="auto">
            <a:xfrm>
              <a:off x="912" y="3336"/>
              <a:ext cx="3792" cy="384"/>
              <a:chOff x="912" y="3336"/>
              <a:chExt cx="3792" cy="384"/>
            </a:xfrm>
          </p:grpSpPr>
          <p:sp>
            <p:nvSpPr>
              <p:cNvPr id="50194" name="Rectangle 18"/>
              <p:cNvSpPr>
                <a:spLocks noChangeArrowheads="1"/>
              </p:cNvSpPr>
              <p:nvPr/>
            </p:nvSpPr>
            <p:spPr bwMode="auto">
              <a:xfrm>
                <a:off x="912" y="3336"/>
                <a:ext cx="1200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5" name="Rectangle 19"/>
              <p:cNvSpPr>
                <a:spLocks noChangeArrowheads="1"/>
              </p:cNvSpPr>
              <p:nvPr/>
            </p:nvSpPr>
            <p:spPr bwMode="auto">
              <a:xfrm>
                <a:off x="3504" y="3336"/>
                <a:ext cx="1200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6" name="Text Box 20"/>
            <p:cNvSpPr txBox="1">
              <a:spLocks noChangeArrowheads="1"/>
            </p:cNvSpPr>
            <p:nvPr/>
          </p:nvSpPr>
          <p:spPr bwMode="auto">
            <a:xfrm>
              <a:off x="1102" y="3744"/>
              <a:ext cx="81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Input context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0197" name="Text Box 21"/>
            <p:cNvSpPr txBox="1">
              <a:spLocks noChangeArrowheads="1"/>
            </p:cNvSpPr>
            <p:nvPr/>
          </p:nvSpPr>
          <p:spPr bwMode="auto">
            <a:xfrm>
              <a:off x="3694" y="3744"/>
              <a:ext cx="81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Input context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50198" name="Group 22"/>
          <p:cNvGrpSpPr>
            <a:grpSpLocks/>
          </p:cNvGrpSpPr>
          <p:nvPr/>
        </p:nvGrpSpPr>
        <p:grpSpPr bwMode="auto">
          <a:xfrm>
            <a:off x="1608138" y="2308225"/>
            <a:ext cx="5565775" cy="1425575"/>
            <a:chOff x="1013" y="1454"/>
            <a:chExt cx="3506" cy="898"/>
          </a:xfrm>
        </p:grpSpPr>
        <p:grpSp>
          <p:nvGrpSpPr>
            <p:cNvPr id="50199" name="Group 23"/>
            <p:cNvGrpSpPr>
              <a:grpSpLocks/>
            </p:cNvGrpSpPr>
            <p:nvPr/>
          </p:nvGrpSpPr>
          <p:grpSpPr bwMode="auto">
            <a:xfrm>
              <a:off x="1104" y="1680"/>
              <a:ext cx="3360" cy="672"/>
              <a:chOff x="1104" y="1680"/>
              <a:chExt cx="3360" cy="672"/>
            </a:xfrm>
          </p:grpSpPr>
          <p:sp>
            <p:nvSpPr>
              <p:cNvPr id="50200" name="Rectangle 24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768" cy="6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1" name="Rectangle 25"/>
              <p:cNvSpPr>
                <a:spLocks noChangeArrowheads="1"/>
              </p:cNvSpPr>
              <p:nvPr/>
            </p:nvSpPr>
            <p:spPr bwMode="auto">
              <a:xfrm>
                <a:off x="1104" y="1680"/>
                <a:ext cx="768" cy="6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3607" y="1454"/>
              <a:ext cx="9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Output context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1013" y="1460"/>
              <a:ext cx="9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Output context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50204" name="Group 28"/>
          <p:cNvGrpSpPr>
            <a:grpSpLocks/>
          </p:cNvGrpSpPr>
          <p:nvPr/>
        </p:nvGrpSpPr>
        <p:grpSpPr bwMode="auto">
          <a:xfrm>
            <a:off x="3784600" y="5410200"/>
            <a:ext cx="1309688" cy="762000"/>
            <a:chOff x="2384" y="3408"/>
            <a:chExt cx="825" cy="480"/>
          </a:xfrm>
        </p:grpSpPr>
        <p:sp>
          <p:nvSpPr>
            <p:cNvPr id="50205" name="Oval 29"/>
            <p:cNvSpPr>
              <a:spLocks noChangeArrowheads="1"/>
            </p:cNvSpPr>
            <p:nvPr/>
          </p:nvSpPr>
          <p:spPr bwMode="auto">
            <a:xfrm>
              <a:off x="2688" y="340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shade val="72549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6" name="Text Box 30"/>
            <p:cNvSpPr txBox="1">
              <a:spLocks noChangeArrowheads="1"/>
            </p:cNvSpPr>
            <p:nvPr/>
          </p:nvSpPr>
          <p:spPr bwMode="auto">
            <a:xfrm>
              <a:off x="2384" y="3696"/>
              <a:ext cx="8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Stimulus unit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50207" name="Group 31"/>
          <p:cNvGrpSpPr>
            <a:grpSpLocks/>
          </p:cNvGrpSpPr>
          <p:nvPr/>
        </p:nvGrpSpPr>
        <p:grpSpPr bwMode="auto">
          <a:xfrm>
            <a:off x="649288" y="2895600"/>
            <a:ext cx="5141912" cy="2667000"/>
            <a:chOff x="409" y="1824"/>
            <a:chExt cx="3239" cy="1680"/>
          </a:xfrm>
        </p:grpSpPr>
        <p:grpSp>
          <p:nvGrpSpPr>
            <p:cNvPr id="50208" name="Group 32"/>
            <p:cNvGrpSpPr>
              <a:grpSpLocks/>
            </p:cNvGrpSpPr>
            <p:nvPr/>
          </p:nvGrpSpPr>
          <p:grpSpPr bwMode="auto">
            <a:xfrm>
              <a:off x="1152" y="2112"/>
              <a:ext cx="2496" cy="1392"/>
              <a:chOff x="1152" y="2112"/>
              <a:chExt cx="2496" cy="1392"/>
            </a:xfrm>
          </p:grpSpPr>
          <p:sp>
            <p:nvSpPr>
              <p:cNvPr id="50209" name="Line 33"/>
              <p:cNvSpPr>
                <a:spLocks noChangeShapeType="1"/>
              </p:cNvSpPr>
              <p:nvPr/>
            </p:nvSpPr>
            <p:spPr bwMode="auto">
              <a:xfrm flipH="1" flipV="1">
                <a:off x="1584" y="2112"/>
                <a:ext cx="2064" cy="13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10" name="Line 34"/>
              <p:cNvSpPr>
                <a:spLocks noChangeShapeType="1"/>
              </p:cNvSpPr>
              <p:nvPr/>
            </p:nvSpPr>
            <p:spPr bwMode="auto">
              <a:xfrm flipH="1" flipV="1">
                <a:off x="1536" y="2112"/>
                <a:ext cx="1200" cy="13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11" name="Line 35"/>
              <p:cNvSpPr>
                <a:spLocks noChangeShapeType="1"/>
              </p:cNvSpPr>
              <p:nvPr/>
            </p:nvSpPr>
            <p:spPr bwMode="auto">
              <a:xfrm flipV="1">
                <a:off x="1152" y="2112"/>
                <a:ext cx="336" cy="12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212" name="Group 36"/>
            <p:cNvGrpSpPr>
              <a:grpSpLocks/>
            </p:cNvGrpSpPr>
            <p:nvPr/>
          </p:nvGrpSpPr>
          <p:grpSpPr bwMode="auto">
            <a:xfrm>
              <a:off x="409" y="1824"/>
              <a:ext cx="1199" cy="312"/>
              <a:chOff x="409" y="1824"/>
              <a:chExt cx="1199" cy="312"/>
            </a:xfrm>
          </p:grpSpPr>
          <p:sp>
            <p:nvSpPr>
              <p:cNvPr id="50213" name="Oval 3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82353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14" name="Text Box 38"/>
              <p:cNvSpPr txBox="1">
                <a:spLocks noChangeArrowheads="1"/>
              </p:cNvSpPr>
              <p:nvPr/>
            </p:nvSpPr>
            <p:spPr bwMode="auto">
              <a:xfrm>
                <a:off x="409" y="1824"/>
                <a:ext cx="96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4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New hypothesis</a:t>
                </a:r>
                <a:endParaRPr lang="en-US" sz="2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</p:grpSp>
      </p:grpSp>
      <p:grpSp>
        <p:nvGrpSpPr>
          <p:cNvPr id="50215" name="Group 39"/>
          <p:cNvGrpSpPr>
            <a:grpSpLocks/>
          </p:cNvGrpSpPr>
          <p:nvPr/>
        </p:nvGrpSpPr>
        <p:grpSpPr bwMode="auto">
          <a:xfrm>
            <a:off x="6286500" y="2895600"/>
            <a:ext cx="2203450" cy="495300"/>
            <a:chOff x="3960" y="1824"/>
            <a:chExt cx="1388" cy="312"/>
          </a:xfrm>
        </p:grpSpPr>
        <p:sp>
          <p:nvSpPr>
            <p:cNvPr id="50216" name="Oval 40"/>
            <p:cNvSpPr>
              <a:spLocks noChangeArrowheads="1"/>
            </p:cNvSpPr>
            <p:nvPr/>
          </p:nvSpPr>
          <p:spPr bwMode="auto">
            <a:xfrm>
              <a:off x="3960" y="1896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9900">
                    <a:gamma/>
                    <a:shade val="82353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7" name="Text Box 41"/>
            <p:cNvSpPr txBox="1">
              <a:spLocks noChangeArrowheads="1"/>
            </p:cNvSpPr>
            <p:nvPr/>
          </p:nvSpPr>
          <p:spPr bwMode="auto">
            <a:xfrm>
              <a:off x="4174" y="1824"/>
              <a:ext cx="1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Existing hypothesis</a:t>
              </a:r>
              <a:endPara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927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Hearsay-II: Precondition-Action Model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09060"/>
            <a:ext cx="4114800" cy="4572000"/>
          </a:xfrm>
        </p:spPr>
        <p:txBody>
          <a:bodyPr/>
          <a:lstStyle/>
          <a:p>
            <a:r>
              <a:rPr lang="en-US" sz="2000"/>
              <a:t>KSs had two components</a:t>
            </a:r>
          </a:p>
          <a:p>
            <a:pPr lvl="1"/>
            <a:r>
              <a:rPr lang="en-US" sz="1800"/>
              <a:t>Precondition procedure</a:t>
            </a:r>
          </a:p>
          <a:p>
            <a:pPr lvl="2"/>
            <a:r>
              <a:rPr lang="en-US" sz="1600"/>
              <a:t>determines activation status</a:t>
            </a:r>
          </a:p>
          <a:p>
            <a:pPr lvl="2"/>
            <a:r>
              <a:rPr lang="en-US" sz="1600"/>
              <a:t>estimates behavior of action procedure</a:t>
            </a:r>
          </a:p>
          <a:p>
            <a:pPr lvl="1"/>
            <a:r>
              <a:rPr lang="en-US" sz="1800"/>
              <a:t>Action procedure</a:t>
            </a:r>
          </a:p>
          <a:p>
            <a:pPr lvl="2"/>
            <a:r>
              <a:rPr lang="en-US" sz="1600"/>
              <a:t>did the real work</a:t>
            </a:r>
          </a:p>
          <a:p>
            <a:r>
              <a:rPr lang="en-US" sz="2000"/>
              <a:t>Stimulus/response frame</a:t>
            </a:r>
          </a:p>
          <a:p>
            <a:pPr lvl="1"/>
            <a:r>
              <a:rPr lang="en-US" sz="1800"/>
              <a:t>Held state computed by precondition procedure for use by action procedure</a:t>
            </a:r>
          </a:p>
          <a:p>
            <a:pPr lvl="1"/>
            <a:r>
              <a:rPr lang="en-US" sz="1800"/>
              <a:t>Could be invalidated if stimulus context changed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6665913" y="3179035"/>
            <a:ext cx="1825625" cy="9874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Precondition</a:t>
            </a:r>
          </a:p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Procedure</a:t>
            </a:r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665913" y="4395060"/>
            <a:ext cx="1825625" cy="9874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Action</a:t>
            </a:r>
          </a:p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Procedure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833938" y="3861660"/>
            <a:ext cx="1447800" cy="762000"/>
          </a:xfrm>
          <a:prstGeom prst="rect">
            <a:avLst/>
          </a:prstGeom>
          <a:solidFill>
            <a:srgbClr val="008080">
              <a:alpha val="50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S/R</a:t>
            </a:r>
          </a:p>
          <a:p>
            <a:pPr algn="ctr"/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Frame</a:t>
            </a:r>
          </a:p>
        </p:txBody>
      </p:sp>
      <p:cxnSp>
        <p:nvCxnSpPr>
          <p:cNvPr id="51207" name="AutoShape 7"/>
          <p:cNvCxnSpPr>
            <a:cxnSpLocks noChangeShapeType="1"/>
            <a:stCxn id="51204" idx="1"/>
            <a:endCxn id="51206" idx="3"/>
          </p:cNvCxnSpPr>
          <p:nvPr/>
        </p:nvCxnSpPr>
        <p:spPr bwMode="auto">
          <a:xfrm flipH="1">
            <a:off x="6294438" y="3672748"/>
            <a:ext cx="358775" cy="569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08" name="AutoShape 8"/>
          <p:cNvCxnSpPr>
            <a:cxnSpLocks noChangeShapeType="1"/>
            <a:stCxn id="51206" idx="3"/>
            <a:endCxn id="51205" idx="1"/>
          </p:cNvCxnSpPr>
          <p:nvPr/>
        </p:nvCxnSpPr>
        <p:spPr bwMode="auto">
          <a:xfrm>
            <a:off x="6294438" y="4242660"/>
            <a:ext cx="358775" cy="646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529138" y="2871060"/>
            <a:ext cx="41910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50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Scheduling Criteria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Attempted a linear combination of scheduling criteria:</a:t>
            </a:r>
          </a:p>
          <a:p>
            <a:pPr lvl="1"/>
            <a:r>
              <a:rPr lang="en-US" sz="2000" dirty="0"/>
              <a:t>quality of KS input data</a:t>
            </a:r>
          </a:p>
          <a:p>
            <a:pPr lvl="1"/>
            <a:r>
              <a:rPr lang="en-US" sz="2000" dirty="0"/>
              <a:t>importance of KS input data</a:t>
            </a:r>
          </a:p>
          <a:p>
            <a:pPr lvl="1"/>
            <a:r>
              <a:rPr lang="en-US" sz="2000" dirty="0"/>
              <a:t>estimated quality of KS output data</a:t>
            </a:r>
          </a:p>
          <a:p>
            <a:pPr lvl="1"/>
            <a:r>
              <a:rPr lang="en-US" sz="2000" dirty="0"/>
              <a:t>estimated importance of KS output data</a:t>
            </a:r>
          </a:p>
          <a:p>
            <a:pPr lvl="1"/>
            <a:r>
              <a:rPr lang="en-US" sz="2000" dirty="0"/>
              <a:t>quality of KS knowledge</a:t>
            </a:r>
          </a:p>
          <a:p>
            <a:pPr lvl="1"/>
            <a:r>
              <a:rPr lang="en-US" sz="2000" dirty="0"/>
              <a:t>KS performance</a:t>
            </a:r>
          </a:p>
          <a:p>
            <a:pPr lvl="1"/>
            <a:r>
              <a:rPr lang="en-US" sz="2000" dirty="0"/>
              <a:t>estimated global benefit of KS output data</a:t>
            </a:r>
          </a:p>
          <a:p>
            <a:r>
              <a:rPr lang="en-US" sz="2400" dirty="0"/>
              <a:t>Linear combination approach (with manual learning) failed</a:t>
            </a:r>
          </a:p>
          <a:p>
            <a:pPr lvl="1"/>
            <a:r>
              <a:rPr lang="en-US" sz="2000" dirty="0"/>
              <a:t>scheduling needed to be context sensitive</a:t>
            </a:r>
          </a:p>
        </p:txBody>
      </p:sp>
    </p:spTree>
    <p:extLst>
      <p:ext uri="{BB962C8B-B14F-4D97-AF65-F5344CB8AC3E}">
        <p14:creationId xmlns:p14="http://schemas.microsoft.com/office/powerpoint/2010/main" val="3328503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Hearsay-II: Summary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Main contributions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original blackboard system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cooperating KS problem-solving model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competing hypotheses representation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precondition/action KS model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Identification of important scheduling criteria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Development of numerous programming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tricks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that were precursors to later advances in blackboard architectures</a:t>
            </a:r>
          </a:p>
          <a:p>
            <a:pPr>
              <a:lnSpc>
                <a:spcPct val="90000"/>
              </a:lnSpc>
            </a:pPr>
            <a:r>
              <a:rPr lang="en-US" sz="2000"/>
              <a:t>Weaknesses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Complex and ill structured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due to numerous changes and advancements during its development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many important aspects buried in code and literature</a:t>
            </a:r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0179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the Blackboard and Units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Blackboard structure</a:t>
            </a:r>
          </a:p>
          <a:p>
            <a:pPr lvl="1"/>
            <a:r>
              <a:rPr lang="en-US" sz="2000" dirty="0"/>
              <a:t>What blackboards and spaces are appropriate?</a:t>
            </a:r>
          </a:p>
          <a:p>
            <a:pPr lvl="1"/>
            <a:r>
              <a:rPr lang="en-US" sz="2000" dirty="0"/>
              <a:t>How should the blackboards and spaces be organized?</a:t>
            </a:r>
          </a:p>
          <a:p>
            <a:pPr lvl="1"/>
            <a:r>
              <a:rPr lang="en-US" sz="2000" dirty="0"/>
              <a:t>An issue of representational convenience and personal style</a:t>
            </a:r>
          </a:p>
          <a:p>
            <a:pPr lvl="2"/>
            <a:r>
              <a:rPr lang="en-US" sz="1800" dirty="0"/>
              <a:t>similar to choosing a directory structure for files</a:t>
            </a:r>
          </a:p>
          <a:p>
            <a:r>
              <a:rPr lang="en-US" sz="2400" dirty="0"/>
              <a:t>Blackboard objects</a:t>
            </a:r>
          </a:p>
          <a:p>
            <a:pPr lvl="1"/>
            <a:r>
              <a:rPr lang="en-US" sz="2000" dirty="0"/>
              <a:t>What information needs to be represented on the blackboard?</a:t>
            </a:r>
          </a:p>
          <a:p>
            <a:pPr lvl="1"/>
            <a:r>
              <a:rPr lang="en-US" sz="2000" dirty="0"/>
              <a:t>What is an appropriate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shared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language among KSs?</a:t>
            </a:r>
          </a:p>
          <a:p>
            <a:pPr lvl="1"/>
            <a:r>
              <a:rPr lang="en-US" sz="2000" dirty="0"/>
              <a:t>Does the application have natural objects associated with it?</a:t>
            </a:r>
          </a:p>
          <a:p>
            <a:pPr lvl="1"/>
            <a:r>
              <a:rPr lang="en-US" sz="2000" dirty="0"/>
              <a:t>Can use standard object-oriented design methodologies</a:t>
            </a:r>
          </a:p>
        </p:txBody>
      </p:sp>
    </p:spTree>
    <p:extLst>
      <p:ext uri="{BB962C8B-B14F-4D97-AF65-F5344CB8AC3E}">
        <p14:creationId xmlns:p14="http://schemas.microsoft.com/office/powerpoint/2010/main" val="206803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KSs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What processing activities need to be performed?</a:t>
            </a:r>
          </a:p>
          <a:p>
            <a:pPr lvl="1"/>
            <a:r>
              <a:rPr lang="en-US" sz="2000" dirty="0"/>
              <a:t>Functional modularity</a:t>
            </a:r>
          </a:p>
          <a:p>
            <a:r>
              <a:rPr lang="en-US" sz="2400" dirty="0"/>
              <a:t>Are there obvious partitions of the activities based on diverse types of processing?</a:t>
            </a:r>
          </a:p>
          <a:p>
            <a:pPr lvl="1"/>
            <a:r>
              <a:rPr lang="en-US" sz="2000" dirty="0"/>
              <a:t>Processing modularity</a:t>
            </a:r>
          </a:p>
          <a:p>
            <a:r>
              <a:rPr lang="en-US" sz="2400" dirty="0"/>
              <a:t>Are there obvious partitions based on representation choices?</a:t>
            </a:r>
          </a:p>
          <a:p>
            <a:pPr lvl="1"/>
            <a:r>
              <a:rPr lang="en-US" sz="2000" dirty="0"/>
              <a:t>Representational modularity</a:t>
            </a:r>
          </a:p>
          <a:p>
            <a:r>
              <a:rPr lang="en-US" sz="2400" dirty="0"/>
              <a:t>Are there choices in what processing should be applied?</a:t>
            </a:r>
          </a:p>
          <a:p>
            <a:pPr lvl="1"/>
            <a:r>
              <a:rPr lang="en-US" sz="2000" dirty="0"/>
              <a:t>Control modularity</a:t>
            </a:r>
          </a:p>
        </p:txBody>
      </p:sp>
    </p:spTree>
    <p:extLst>
      <p:ext uri="{BB962C8B-B14F-4D97-AF65-F5344CB8AC3E}">
        <p14:creationId xmlns:p14="http://schemas.microsoft.com/office/powerpoint/2010/main" val="1298694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KSs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Are there specific hardware requirements for any of the processing?</a:t>
            </a:r>
          </a:p>
          <a:p>
            <a:pPr lvl="1"/>
            <a:r>
              <a:rPr lang="en-US"/>
              <a:t>Implementational modularity</a:t>
            </a:r>
          </a:p>
          <a:p>
            <a:r>
              <a:rPr lang="en-US"/>
              <a:t>What input/output data is needed?</a:t>
            </a:r>
          </a:p>
          <a:p>
            <a:pPr lvl="1"/>
            <a:r>
              <a:rPr lang="en-US"/>
              <a:t>Data modularity</a:t>
            </a:r>
          </a:p>
        </p:txBody>
      </p:sp>
    </p:spTree>
    <p:extLst>
      <p:ext uri="{BB962C8B-B14F-4D97-AF65-F5344CB8AC3E}">
        <p14:creationId xmlns:p14="http://schemas.microsoft.com/office/powerpoint/2010/main" val="3411012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KSs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What will trigger each KS?</a:t>
            </a:r>
          </a:p>
          <a:p>
            <a:r>
              <a:rPr lang="en-US" sz="2800" dirty="0"/>
              <a:t>On what spaces will each KS look for input objects?</a:t>
            </a:r>
          </a:p>
          <a:p>
            <a:pPr lvl="1"/>
            <a:r>
              <a:rPr lang="en-US" sz="2400" dirty="0"/>
              <a:t>What attributes will it use?</a:t>
            </a:r>
          </a:p>
          <a:p>
            <a:pPr lvl="1"/>
            <a:r>
              <a:rPr lang="en-US" sz="2400" dirty="0"/>
              <a:t>What assumptions are made about those attributes?</a:t>
            </a:r>
          </a:p>
          <a:p>
            <a:r>
              <a:rPr lang="en-US" sz="2800" dirty="0"/>
              <a:t>What criteria are required for KS activation?</a:t>
            </a:r>
          </a:p>
          <a:p>
            <a:pPr lvl="1"/>
            <a:r>
              <a:rPr lang="en-US" sz="2400" dirty="0"/>
              <a:t>How complete must the input be?</a:t>
            </a:r>
          </a:p>
          <a:p>
            <a:r>
              <a:rPr lang="en-US" sz="2800" dirty="0"/>
              <a:t>Where will the KS create/modify objects?</a:t>
            </a:r>
          </a:p>
          <a:p>
            <a:pPr lvl="1"/>
            <a:r>
              <a:rPr lang="en-US" sz="2400" dirty="0"/>
              <a:t>What attributes will be initialized/modified?</a:t>
            </a:r>
          </a:p>
        </p:txBody>
      </p:sp>
    </p:spTree>
    <p:extLst>
      <p:ext uri="{BB962C8B-B14F-4D97-AF65-F5344CB8AC3E}">
        <p14:creationId xmlns:p14="http://schemas.microsoft.com/office/powerpoint/2010/main" val="285875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KS Interactions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Review the KS specifications to insure that</a:t>
            </a:r>
          </a:p>
          <a:p>
            <a:pPr lvl="1"/>
            <a:r>
              <a:rPr lang="en-US" sz="2000" dirty="0"/>
              <a:t>Some KS or other activity will trigger each KS</a:t>
            </a:r>
          </a:p>
          <a:p>
            <a:pPr lvl="1"/>
            <a:r>
              <a:rPr lang="en-US" sz="2000" dirty="0"/>
              <a:t>All important events trigger at least one KS</a:t>
            </a:r>
          </a:p>
          <a:p>
            <a:pPr lvl="2"/>
            <a:r>
              <a:rPr lang="en-US" sz="1800" dirty="0"/>
              <a:t>make certain all created/modified objects have the potential to be used by some KS</a:t>
            </a:r>
          </a:p>
          <a:p>
            <a:pPr lvl="1"/>
            <a:r>
              <a:rPr lang="en-US" sz="2000" dirty="0"/>
              <a:t>Make certain something starts processing</a:t>
            </a:r>
          </a:p>
          <a:p>
            <a:pPr lvl="2"/>
            <a:r>
              <a:rPr lang="en-US" sz="1800" dirty="0"/>
              <a:t>an initial KS or event</a:t>
            </a:r>
          </a:p>
          <a:p>
            <a:pPr lvl="1"/>
            <a:r>
              <a:rPr lang="en-US" sz="2000" dirty="0"/>
              <a:t>Make certain something will stop the processing when appropriate</a:t>
            </a:r>
          </a:p>
          <a:p>
            <a:pPr lvl="2"/>
            <a:r>
              <a:rPr lang="en-US" sz="1800" dirty="0"/>
              <a:t>continuous versus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once-only</a:t>
            </a:r>
            <a:r>
              <a:rPr lang="ja-JP" altLang="en-US" sz="1800" dirty="0">
                <a:latin typeface="Arial"/>
              </a:rPr>
              <a:t>”</a:t>
            </a:r>
            <a:r>
              <a:rPr lang="en-US" sz="1800" dirty="0"/>
              <a:t> applications</a:t>
            </a:r>
          </a:p>
          <a:p>
            <a:r>
              <a:rPr lang="en-US" sz="2400" dirty="0"/>
              <a:t>Use the KS specifications to begin coding KSs</a:t>
            </a:r>
          </a:p>
        </p:txBody>
      </p:sp>
    </p:spTree>
    <p:extLst>
      <p:ext uri="{BB962C8B-B14F-4D97-AF65-F5344CB8AC3E}">
        <p14:creationId xmlns:p14="http://schemas.microsoft.com/office/powerpoint/2010/main" val="280438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3E84-DD6E-1C47-B06A-9C72E32881A4}" type="slidenum">
              <a:rPr lang="en-US"/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High-order constraints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4046538"/>
            <a:ext cx="4316412" cy="20955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400">
                <a:latin typeface="Courier" charset="0"/>
              </a:rPr>
              <a:t>O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O = R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10•X1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400">
                <a:latin typeface="Courier" charset="0"/>
              </a:rPr>
              <a:t>X</a:t>
            </a:r>
            <a:r>
              <a:rPr lang="en-US" sz="2400" baseline="-25000">
                <a:latin typeface="Courier" charset="0"/>
              </a:rPr>
              <a:t>1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W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W = U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10•X</a:t>
            </a:r>
            <a:r>
              <a:rPr lang="en-US" sz="2400" baseline="-25000">
                <a:latin typeface="Courier" charset="0"/>
              </a:rPr>
              <a:t>2</a:t>
            </a:r>
            <a:endParaRPr lang="en-US" sz="2400">
              <a:latin typeface="Courier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400">
                <a:latin typeface="Courier" charset="0"/>
              </a:rPr>
              <a:t>X</a:t>
            </a:r>
            <a:r>
              <a:rPr lang="en-US" sz="2400" baseline="-25000">
                <a:latin typeface="Courier" charset="0"/>
              </a:rPr>
              <a:t>2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T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T = O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+</a:t>
            </a:r>
            <a:r>
              <a:rPr lang="en-US" sz="900">
                <a:latin typeface="Courier" charset="0"/>
              </a:rPr>
              <a:t> </a:t>
            </a:r>
            <a:r>
              <a:rPr lang="en-US" sz="2400">
                <a:latin typeface="Courier" charset="0"/>
              </a:rPr>
              <a:t>10•X</a:t>
            </a:r>
            <a:r>
              <a:rPr lang="en-US" sz="2400" baseline="-25000">
                <a:latin typeface="Courier" charset="0"/>
              </a:rPr>
              <a:t>3</a:t>
            </a:r>
            <a:endParaRPr lang="en-US" sz="2400">
              <a:latin typeface="Courier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400">
                <a:latin typeface="Courier" charset="0"/>
              </a:rPr>
              <a:t>X</a:t>
            </a:r>
            <a:r>
              <a:rPr lang="en-US" sz="2400" baseline="-25000">
                <a:latin typeface="Courier" charset="0"/>
              </a:rPr>
              <a:t>3</a:t>
            </a:r>
            <a:r>
              <a:rPr lang="en-US" sz="2400">
                <a:latin typeface="Courier" charset="0"/>
              </a:rPr>
              <a:t> = F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400" i="1"/>
              <a:t>alldiff</a:t>
            </a:r>
            <a:r>
              <a:rPr lang="en-US" sz="2400">
                <a:latin typeface="Courier" charset="0"/>
              </a:rPr>
              <a:t>(F,T,U,W,R,O)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1371600" y="2141538"/>
            <a:ext cx="15160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3200" b="1">
                <a:latin typeface="Courier" charset="0"/>
              </a:rPr>
              <a:t>T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W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O</a:t>
            </a:r>
          </a:p>
          <a:p>
            <a:pPr algn="r"/>
            <a:r>
              <a:rPr lang="en-US" sz="3200" b="1">
                <a:latin typeface="Courier" charset="0"/>
              </a:rPr>
              <a:t> +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T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W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O</a:t>
            </a:r>
          </a:p>
          <a:p>
            <a:pPr algn="r"/>
            <a:r>
              <a:rPr lang="en-US" sz="3200" b="1">
                <a:latin typeface="Courier" charset="0"/>
              </a:rPr>
              <a:t>F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O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U</a:t>
            </a:r>
            <a:r>
              <a:rPr lang="en-US" sz="1200" b="1">
                <a:latin typeface="Courier" charset="0"/>
              </a:rPr>
              <a:t> </a:t>
            </a:r>
            <a:r>
              <a:rPr lang="en-US" sz="3200" b="1">
                <a:latin typeface="Courier" charset="0"/>
              </a:rPr>
              <a:t>R</a:t>
            </a:r>
            <a:endParaRPr lang="en-US"/>
          </a:p>
        </p:txBody>
      </p:sp>
      <p:sp>
        <p:nvSpPr>
          <p:cNvPr id="227333" name="Line 5"/>
          <p:cNvSpPr>
            <a:spLocks noChangeShapeType="1"/>
          </p:cNvSpPr>
          <p:nvPr/>
        </p:nvSpPr>
        <p:spPr bwMode="auto">
          <a:xfrm>
            <a:off x="1439863" y="3284538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6262688" y="2095500"/>
            <a:ext cx="3810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4337050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F</a:t>
            </a:r>
          </a:p>
        </p:txBody>
      </p:sp>
      <p:sp>
        <p:nvSpPr>
          <p:cNvPr id="227336" name="Oval 8"/>
          <p:cNvSpPr>
            <a:spLocks noChangeArrowheads="1"/>
          </p:cNvSpPr>
          <p:nvPr/>
        </p:nvSpPr>
        <p:spPr bwMode="auto">
          <a:xfrm>
            <a:off x="5099050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T</a:t>
            </a:r>
          </a:p>
        </p:txBody>
      </p:sp>
      <p:sp>
        <p:nvSpPr>
          <p:cNvPr id="227337" name="Oval 9"/>
          <p:cNvSpPr>
            <a:spLocks noChangeArrowheads="1"/>
          </p:cNvSpPr>
          <p:nvPr/>
        </p:nvSpPr>
        <p:spPr bwMode="auto">
          <a:xfrm>
            <a:off x="5861050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U</a:t>
            </a:r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6643688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W</a:t>
            </a:r>
          </a:p>
        </p:txBody>
      </p:sp>
      <p:sp>
        <p:nvSpPr>
          <p:cNvPr id="227339" name="Oval 11"/>
          <p:cNvSpPr>
            <a:spLocks noChangeArrowheads="1"/>
          </p:cNvSpPr>
          <p:nvPr/>
        </p:nvSpPr>
        <p:spPr bwMode="auto">
          <a:xfrm>
            <a:off x="7426325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R</a:t>
            </a:r>
          </a:p>
        </p:txBody>
      </p:sp>
      <p:sp>
        <p:nvSpPr>
          <p:cNvPr id="227340" name="Oval 12"/>
          <p:cNvSpPr>
            <a:spLocks noChangeArrowheads="1"/>
          </p:cNvSpPr>
          <p:nvPr/>
        </p:nvSpPr>
        <p:spPr bwMode="auto">
          <a:xfrm>
            <a:off x="8208963" y="27813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" charset="0"/>
              </a:rPr>
              <a:t>O</a:t>
            </a: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4337050" y="3505200"/>
            <a:ext cx="3810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2" name="Rectangle 14"/>
          <p:cNvSpPr>
            <a:spLocks noChangeArrowheads="1"/>
          </p:cNvSpPr>
          <p:nvPr/>
        </p:nvSpPr>
        <p:spPr bwMode="auto">
          <a:xfrm>
            <a:off x="5099050" y="3505200"/>
            <a:ext cx="3810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3" name="Rectangle 15"/>
          <p:cNvSpPr>
            <a:spLocks noChangeArrowheads="1"/>
          </p:cNvSpPr>
          <p:nvPr/>
        </p:nvSpPr>
        <p:spPr bwMode="auto">
          <a:xfrm>
            <a:off x="6643688" y="3505200"/>
            <a:ext cx="3810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4" name="Rectangle 16"/>
          <p:cNvSpPr>
            <a:spLocks noChangeArrowheads="1"/>
          </p:cNvSpPr>
          <p:nvPr/>
        </p:nvSpPr>
        <p:spPr bwMode="auto">
          <a:xfrm>
            <a:off x="8208963" y="3505200"/>
            <a:ext cx="3810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5" name="Oval 17"/>
          <p:cNvSpPr>
            <a:spLocks noChangeArrowheads="1"/>
          </p:cNvSpPr>
          <p:nvPr/>
        </p:nvSpPr>
        <p:spPr bwMode="auto">
          <a:xfrm>
            <a:off x="4718050" y="417195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X</a:t>
            </a:r>
            <a:r>
              <a:rPr lang="en-US" sz="2000" baseline="-25000">
                <a:latin typeface="Arial" charset="0"/>
              </a:rPr>
              <a:t>3</a:t>
            </a:r>
            <a:endParaRPr lang="en-US" sz="2000">
              <a:latin typeface="Arial" charset="0"/>
            </a:endParaRPr>
          </a:p>
        </p:txBody>
      </p:sp>
      <p:sp>
        <p:nvSpPr>
          <p:cNvPr id="227346" name="Oval 18"/>
          <p:cNvSpPr>
            <a:spLocks noChangeArrowheads="1"/>
          </p:cNvSpPr>
          <p:nvPr/>
        </p:nvSpPr>
        <p:spPr bwMode="auto">
          <a:xfrm>
            <a:off x="5861050" y="417195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X</a:t>
            </a:r>
            <a:r>
              <a:rPr lang="en-US" sz="2000" baseline="-25000">
                <a:latin typeface="Arial" charset="0"/>
              </a:rPr>
              <a:t>2</a:t>
            </a:r>
            <a:endParaRPr lang="en-US" sz="2000">
              <a:latin typeface="Arial" charset="0"/>
            </a:endParaRPr>
          </a:p>
        </p:txBody>
      </p:sp>
      <p:sp>
        <p:nvSpPr>
          <p:cNvPr id="227347" name="Oval 19"/>
          <p:cNvSpPr>
            <a:spLocks noChangeArrowheads="1"/>
          </p:cNvSpPr>
          <p:nvPr/>
        </p:nvSpPr>
        <p:spPr bwMode="auto">
          <a:xfrm>
            <a:off x="7426325" y="417195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X</a:t>
            </a:r>
            <a:r>
              <a:rPr lang="en-US" sz="2000" baseline="-25000">
                <a:latin typeface="Arial" charset="0"/>
              </a:rPr>
              <a:t>1</a:t>
            </a:r>
            <a:endParaRPr lang="en-US" sz="2000">
              <a:latin typeface="Arial" charset="0"/>
            </a:endParaRPr>
          </a:p>
        </p:txBody>
      </p:sp>
      <p:cxnSp>
        <p:nvCxnSpPr>
          <p:cNvPr id="227348" name="AutoShape 20"/>
          <p:cNvCxnSpPr>
            <a:cxnSpLocks noChangeShapeType="1"/>
            <a:stCxn id="227334" idx="2"/>
            <a:endCxn id="227337" idx="7"/>
          </p:cNvCxnSpPr>
          <p:nvPr/>
        </p:nvCxnSpPr>
        <p:spPr bwMode="auto">
          <a:xfrm flipH="1">
            <a:off x="6186488" y="2447925"/>
            <a:ext cx="266700" cy="3794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49" name="AutoShape 21"/>
          <p:cNvCxnSpPr>
            <a:cxnSpLocks noChangeShapeType="1"/>
            <a:stCxn id="227334" idx="2"/>
            <a:endCxn id="227338" idx="1"/>
          </p:cNvCxnSpPr>
          <p:nvPr/>
        </p:nvCxnSpPr>
        <p:spPr bwMode="auto">
          <a:xfrm>
            <a:off x="6453188" y="2447925"/>
            <a:ext cx="246062" cy="3794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0" name="AutoShape 22"/>
          <p:cNvCxnSpPr>
            <a:cxnSpLocks noChangeShapeType="1"/>
            <a:stCxn id="227335" idx="4"/>
            <a:endCxn id="227341" idx="0"/>
          </p:cNvCxnSpPr>
          <p:nvPr/>
        </p:nvCxnSpPr>
        <p:spPr bwMode="auto">
          <a:xfrm>
            <a:off x="4527550" y="3171825"/>
            <a:ext cx="0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1" name="AutoShape 23"/>
          <p:cNvCxnSpPr>
            <a:cxnSpLocks noChangeShapeType="1"/>
            <a:stCxn id="227336" idx="4"/>
            <a:endCxn id="227342" idx="0"/>
          </p:cNvCxnSpPr>
          <p:nvPr/>
        </p:nvCxnSpPr>
        <p:spPr bwMode="auto">
          <a:xfrm>
            <a:off x="5289550" y="3171825"/>
            <a:ext cx="0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2" name="AutoShape 24"/>
          <p:cNvCxnSpPr>
            <a:cxnSpLocks noChangeShapeType="1"/>
            <a:stCxn id="227337" idx="5"/>
            <a:endCxn id="227343" idx="0"/>
          </p:cNvCxnSpPr>
          <p:nvPr/>
        </p:nvCxnSpPr>
        <p:spPr bwMode="auto">
          <a:xfrm>
            <a:off x="6186488" y="3116263"/>
            <a:ext cx="647700" cy="3794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3" name="AutoShape 25"/>
          <p:cNvCxnSpPr>
            <a:cxnSpLocks noChangeShapeType="1"/>
            <a:stCxn id="227338" idx="4"/>
            <a:endCxn id="227343" idx="0"/>
          </p:cNvCxnSpPr>
          <p:nvPr/>
        </p:nvCxnSpPr>
        <p:spPr bwMode="auto">
          <a:xfrm>
            <a:off x="6834188" y="3171825"/>
            <a:ext cx="0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4" name="AutoShape 26"/>
          <p:cNvCxnSpPr>
            <a:cxnSpLocks noChangeShapeType="1"/>
            <a:stCxn id="227339" idx="5"/>
            <a:endCxn id="227344" idx="0"/>
          </p:cNvCxnSpPr>
          <p:nvPr/>
        </p:nvCxnSpPr>
        <p:spPr bwMode="auto">
          <a:xfrm>
            <a:off x="7751763" y="3116263"/>
            <a:ext cx="647700" cy="3794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5" name="AutoShape 27"/>
          <p:cNvCxnSpPr>
            <a:cxnSpLocks noChangeShapeType="1"/>
            <a:stCxn id="227340" idx="4"/>
            <a:endCxn id="227344" idx="0"/>
          </p:cNvCxnSpPr>
          <p:nvPr/>
        </p:nvCxnSpPr>
        <p:spPr bwMode="auto">
          <a:xfrm>
            <a:off x="8399463" y="3171825"/>
            <a:ext cx="0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6" name="AutoShape 28"/>
          <p:cNvCxnSpPr>
            <a:cxnSpLocks noChangeShapeType="1"/>
            <a:stCxn id="227334" idx="3"/>
            <a:endCxn id="227340" idx="1"/>
          </p:cNvCxnSpPr>
          <p:nvPr/>
        </p:nvCxnSpPr>
        <p:spPr bwMode="auto">
          <a:xfrm>
            <a:off x="6653213" y="2266950"/>
            <a:ext cx="1611312" cy="560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7" name="AutoShape 29"/>
          <p:cNvCxnSpPr>
            <a:cxnSpLocks noChangeShapeType="1"/>
            <a:stCxn id="227334" idx="3"/>
            <a:endCxn id="227339" idx="1"/>
          </p:cNvCxnSpPr>
          <p:nvPr/>
        </p:nvCxnSpPr>
        <p:spPr bwMode="auto">
          <a:xfrm>
            <a:off x="6653213" y="2266950"/>
            <a:ext cx="828675" cy="560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8" name="AutoShape 30"/>
          <p:cNvCxnSpPr>
            <a:cxnSpLocks noChangeShapeType="1"/>
            <a:stCxn id="227334" idx="1"/>
            <a:endCxn id="227335" idx="7"/>
          </p:cNvCxnSpPr>
          <p:nvPr/>
        </p:nvCxnSpPr>
        <p:spPr bwMode="auto">
          <a:xfrm flipH="1">
            <a:off x="4662488" y="2266950"/>
            <a:ext cx="1590675" cy="560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59" name="AutoShape 31"/>
          <p:cNvCxnSpPr>
            <a:cxnSpLocks noChangeShapeType="1"/>
            <a:stCxn id="227334" idx="1"/>
            <a:endCxn id="227336" idx="7"/>
          </p:cNvCxnSpPr>
          <p:nvPr/>
        </p:nvCxnSpPr>
        <p:spPr bwMode="auto">
          <a:xfrm flipH="1">
            <a:off x="5424488" y="2266950"/>
            <a:ext cx="828675" cy="560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0" name="AutoShape 32"/>
          <p:cNvCxnSpPr>
            <a:cxnSpLocks noChangeShapeType="1"/>
            <a:stCxn id="227341" idx="2"/>
            <a:endCxn id="227345" idx="1"/>
          </p:cNvCxnSpPr>
          <p:nvPr/>
        </p:nvCxnSpPr>
        <p:spPr bwMode="auto">
          <a:xfrm>
            <a:off x="4527550" y="3857625"/>
            <a:ext cx="246063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1" name="AutoShape 33"/>
          <p:cNvCxnSpPr>
            <a:cxnSpLocks noChangeShapeType="1"/>
            <a:stCxn id="227342" idx="2"/>
            <a:endCxn id="227345" idx="7"/>
          </p:cNvCxnSpPr>
          <p:nvPr/>
        </p:nvCxnSpPr>
        <p:spPr bwMode="auto">
          <a:xfrm flipH="1">
            <a:off x="5043488" y="3857625"/>
            <a:ext cx="246062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2" name="AutoShape 34"/>
          <p:cNvCxnSpPr>
            <a:cxnSpLocks noChangeShapeType="1"/>
            <a:stCxn id="227342" idx="2"/>
            <a:endCxn id="227346" idx="1"/>
          </p:cNvCxnSpPr>
          <p:nvPr/>
        </p:nvCxnSpPr>
        <p:spPr bwMode="auto">
          <a:xfrm>
            <a:off x="5289550" y="3857625"/>
            <a:ext cx="627063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3" name="AutoShape 35"/>
          <p:cNvCxnSpPr>
            <a:cxnSpLocks noChangeShapeType="1"/>
            <a:stCxn id="227343" idx="2"/>
            <a:endCxn id="227346" idx="7"/>
          </p:cNvCxnSpPr>
          <p:nvPr/>
        </p:nvCxnSpPr>
        <p:spPr bwMode="auto">
          <a:xfrm flipH="1">
            <a:off x="6186488" y="3857625"/>
            <a:ext cx="647700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4" name="AutoShape 36"/>
          <p:cNvCxnSpPr>
            <a:cxnSpLocks noChangeShapeType="1"/>
            <a:stCxn id="227343" idx="2"/>
            <a:endCxn id="227347" idx="1"/>
          </p:cNvCxnSpPr>
          <p:nvPr/>
        </p:nvCxnSpPr>
        <p:spPr bwMode="auto">
          <a:xfrm>
            <a:off x="6834188" y="3857625"/>
            <a:ext cx="647700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365" name="AutoShape 37"/>
          <p:cNvCxnSpPr>
            <a:cxnSpLocks noChangeShapeType="1"/>
            <a:stCxn id="227344" idx="2"/>
            <a:endCxn id="227347" idx="7"/>
          </p:cNvCxnSpPr>
          <p:nvPr/>
        </p:nvCxnSpPr>
        <p:spPr bwMode="auto">
          <a:xfrm flipH="1">
            <a:off x="7751763" y="3857625"/>
            <a:ext cx="647700" cy="360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504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Assign coding of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Each KS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Blackboard structure and unit definitions (infrastructure support)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Control strategies (when needed)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KS modularity is advantageous for concurrent, team coding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Assign domain experts to develop KSs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unless KSs already exist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Develop each KS according to the specifications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any changes affecting the interface specifications must be relayed to the other KS writers and infrastructure builders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Test each KS in isolation using test data</a:t>
            </a:r>
          </a:p>
        </p:txBody>
      </p:sp>
    </p:spTree>
    <p:extLst>
      <p:ext uri="{BB962C8B-B14F-4D97-AF65-F5344CB8AC3E}">
        <p14:creationId xmlns:p14="http://schemas.microsoft.com/office/powerpoint/2010/main" val="3579669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Coding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KS modularity is advantageous for evolutionary prototyping and development</a:t>
            </a:r>
          </a:p>
          <a:p>
            <a:pPr lvl="1"/>
            <a:r>
              <a:rPr lang="en-US"/>
              <a:t>Use developers to simulate KSs via simple interactive stub</a:t>
            </a:r>
          </a:p>
          <a:p>
            <a:pPr lvl="1"/>
            <a:r>
              <a:rPr lang="en-US"/>
              <a:t>Use canned solution to simple testbed problem</a:t>
            </a:r>
          </a:p>
          <a:p>
            <a:pPr lvl="1"/>
            <a:r>
              <a:rPr lang="en-US"/>
              <a:t>Use simple (less complete, lower quality) approach until full KS can be developed</a:t>
            </a:r>
          </a:p>
        </p:txBody>
      </p:sp>
    </p:spTree>
    <p:extLst>
      <p:ext uri="{BB962C8B-B14F-4D97-AF65-F5344CB8AC3E}">
        <p14:creationId xmlns:p14="http://schemas.microsoft.com/office/powerpoint/2010/main" val="3263885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Bringing It All Together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Combine all the KSs in order to get the system to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turn over</a:t>
            </a:r>
            <a:r>
              <a:rPr lang="ja-JP" altLang="en-US" sz="1800">
                <a:latin typeface="Arial"/>
              </a:rPr>
              <a:t>”</a:t>
            </a:r>
            <a:endParaRPr lang="en-US" sz="1800"/>
          </a:p>
          <a:p>
            <a:r>
              <a:rPr lang="en-US" sz="1800"/>
              <a:t>Be alert for</a:t>
            </a:r>
          </a:p>
          <a:p>
            <a:pPr lvl="1"/>
            <a:r>
              <a:rPr lang="en-US" sz="1600"/>
              <a:t>Lack of progress due to missing triggers or activation decisions</a:t>
            </a:r>
          </a:p>
          <a:p>
            <a:pPr lvl="1"/>
            <a:r>
              <a:rPr lang="en-US" sz="1600"/>
              <a:t>Cycles without progress (or with trivial progress)</a:t>
            </a:r>
          </a:p>
          <a:p>
            <a:pPr lvl="1"/>
            <a:r>
              <a:rPr lang="en-US" sz="1600"/>
              <a:t>Missed stop conditions</a:t>
            </a:r>
          </a:p>
          <a:p>
            <a:pPr lvl="1"/>
            <a:r>
              <a:rPr lang="en-US" sz="1600"/>
              <a:t>KS errors or poor output decisions</a:t>
            </a:r>
          </a:p>
          <a:p>
            <a:r>
              <a:rPr lang="en-US" sz="1800"/>
              <a:t>At this point, there is little strategic control</a:t>
            </a:r>
          </a:p>
          <a:p>
            <a:r>
              <a:rPr lang="en-US" sz="1800"/>
              <a:t>Watch for</a:t>
            </a:r>
          </a:p>
          <a:p>
            <a:pPr lvl="1"/>
            <a:r>
              <a:rPr lang="en-US" sz="1600"/>
              <a:t>Poor choice of what to do next</a:t>
            </a:r>
          </a:p>
          <a:p>
            <a:pPr lvl="2"/>
            <a:r>
              <a:rPr lang="en-US" sz="1400"/>
              <a:t>it would have been better to be working elsewhere</a:t>
            </a:r>
          </a:p>
          <a:p>
            <a:pPr lvl="1"/>
            <a:r>
              <a:rPr lang="en-US" sz="1600"/>
              <a:t>Poor choice of KS to work next</a:t>
            </a:r>
          </a:p>
          <a:p>
            <a:pPr lvl="2"/>
            <a:r>
              <a:rPr lang="en-US" sz="1400"/>
              <a:t>work is fine, but a better KS exists to do it</a:t>
            </a:r>
          </a:p>
        </p:txBody>
      </p:sp>
    </p:spTree>
    <p:extLst>
      <p:ext uri="{BB962C8B-B14F-4D97-AF65-F5344CB8AC3E}">
        <p14:creationId xmlns:p14="http://schemas.microsoft.com/office/powerpoint/2010/main" val="307320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Control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Consider what control knowledge exists for the application</a:t>
            </a:r>
          </a:p>
          <a:p>
            <a:r>
              <a:rPr lang="en-US" sz="2400" dirty="0"/>
              <a:t>Consider what control problems (lack of focus) have been encountered</a:t>
            </a:r>
          </a:p>
          <a:p>
            <a:r>
              <a:rPr lang="en-US" sz="2400" dirty="0"/>
              <a:t>Separate KS-specific control knowledge from generic and application-wide control knowledge</a:t>
            </a:r>
          </a:p>
          <a:p>
            <a:pPr lvl="1"/>
            <a:r>
              <a:rPr lang="en-US" sz="2000" dirty="0"/>
              <a:t>KS-specific control knowledge should be bundled with the KS</a:t>
            </a:r>
          </a:p>
          <a:p>
            <a:r>
              <a:rPr lang="en-US" sz="2400" dirty="0"/>
              <a:t>Choose a control approach (control shell)</a:t>
            </a:r>
          </a:p>
          <a:p>
            <a:r>
              <a:rPr lang="en-US" sz="2400" dirty="0"/>
              <a:t>Implement and test the control approach and knowledge</a:t>
            </a:r>
          </a:p>
        </p:txBody>
      </p:sp>
    </p:spTree>
    <p:extLst>
      <p:ext uri="{BB962C8B-B14F-4D97-AF65-F5344CB8AC3E}">
        <p14:creationId xmlns:p14="http://schemas.microsoft.com/office/powerpoint/2010/main" val="3635482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Control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Two levels of control</a:t>
            </a:r>
          </a:p>
          <a:p>
            <a:pPr lvl="1"/>
            <a:r>
              <a:rPr lang="en-US" sz="2400" dirty="0"/>
              <a:t>Sufficient control to get the job done</a:t>
            </a:r>
          </a:p>
          <a:p>
            <a:pPr lvl="2"/>
            <a:r>
              <a:rPr lang="en-US" sz="2000" dirty="0"/>
              <a:t>generally easy</a:t>
            </a:r>
          </a:p>
          <a:p>
            <a:pPr lvl="1"/>
            <a:r>
              <a:rPr lang="en-US" sz="2400" dirty="0"/>
              <a:t>Optimized control to get the job done most effectively</a:t>
            </a:r>
          </a:p>
          <a:p>
            <a:pPr lvl="2"/>
            <a:r>
              <a:rPr lang="en-US" sz="2000" dirty="0"/>
              <a:t>potentially much harder</a:t>
            </a:r>
          </a:p>
          <a:p>
            <a:r>
              <a:rPr lang="en-US" sz="2800" dirty="0"/>
              <a:t>Recommendation</a:t>
            </a:r>
          </a:p>
          <a:p>
            <a:pPr lvl="1"/>
            <a:r>
              <a:rPr lang="en-US" sz="2400" dirty="0"/>
              <a:t>Use the simplest control approach and knowledge that will get the job done</a:t>
            </a:r>
          </a:p>
          <a:p>
            <a:pPr lvl="1"/>
            <a:r>
              <a:rPr lang="en-US" sz="2400" dirty="0"/>
              <a:t>There is a tendency to over-complicate control activities without evidence of need</a:t>
            </a:r>
          </a:p>
        </p:txBody>
      </p:sp>
    </p:spTree>
    <p:extLst>
      <p:ext uri="{BB962C8B-B14F-4D97-AF65-F5344CB8AC3E}">
        <p14:creationId xmlns:p14="http://schemas.microsoft.com/office/powerpoint/2010/main" val="1956385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Tuning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Performance can be significantly improved by</a:t>
            </a:r>
          </a:p>
          <a:p>
            <a:pPr lvl="1"/>
            <a:r>
              <a:rPr lang="en-US" sz="1600" dirty="0"/>
              <a:t>Measuring what is occurring</a:t>
            </a:r>
          </a:p>
          <a:p>
            <a:pPr lvl="1"/>
            <a:r>
              <a:rPr lang="en-US" sz="1600" dirty="0"/>
              <a:t>Analyzing how performance can be improved</a:t>
            </a:r>
          </a:p>
          <a:p>
            <a:pPr lvl="1"/>
            <a:r>
              <a:rPr lang="en-US" sz="1600" dirty="0"/>
              <a:t>Implementing the improvements</a:t>
            </a:r>
          </a:p>
          <a:p>
            <a:pPr lvl="2"/>
            <a:r>
              <a:rPr lang="en-US" sz="1400" dirty="0"/>
              <a:t>need a flexible blackboard framework to easily implement the improvements</a:t>
            </a:r>
          </a:p>
          <a:p>
            <a:pPr lvl="2"/>
            <a:r>
              <a:rPr lang="en-US" sz="1400" dirty="0" err="1" smtClean="0"/>
              <a:t>GBBOpen</a:t>
            </a:r>
            <a:r>
              <a:rPr lang="en-US" sz="1400" dirty="0" smtClean="0"/>
              <a:t> </a:t>
            </a:r>
            <a:r>
              <a:rPr lang="en-US" sz="1400" dirty="0"/>
              <a:t>provides metering an mechanisms to easily tune an application</a:t>
            </a:r>
          </a:p>
          <a:p>
            <a:r>
              <a:rPr lang="en-US" sz="1800" dirty="0"/>
              <a:t>Concentrate on individual KSs</a:t>
            </a:r>
          </a:p>
          <a:p>
            <a:pPr lvl="1"/>
            <a:r>
              <a:rPr lang="en-US" sz="1600" dirty="0"/>
              <a:t>Majority of execution time is spent in KSs</a:t>
            </a:r>
          </a:p>
          <a:p>
            <a:pPr lvl="1"/>
            <a:r>
              <a:rPr lang="en-US" sz="1600" dirty="0" err="1" smtClean="0"/>
              <a:t>GBBOpen</a:t>
            </a:r>
            <a:r>
              <a:rPr lang="en-US" sz="1600" dirty="0" smtClean="0"/>
              <a:t> </a:t>
            </a:r>
            <a:r>
              <a:rPr lang="en-US" sz="1600" dirty="0"/>
              <a:t>metering indicates which KSs have the biggest impact on performance</a:t>
            </a:r>
          </a:p>
          <a:p>
            <a:r>
              <a:rPr lang="en-US" sz="1800" dirty="0"/>
              <a:t>Don</a:t>
            </a:r>
            <a:r>
              <a:rPr lang="ja-JP" altLang="en-US" sz="1800" dirty="0">
                <a:latin typeface="Arial"/>
              </a:rPr>
              <a:t>’</a:t>
            </a:r>
            <a:r>
              <a:rPr lang="en-US" sz="1800" dirty="0"/>
              <a:t>t neglect the blackboard</a:t>
            </a:r>
          </a:p>
          <a:p>
            <a:pPr lvl="1"/>
            <a:r>
              <a:rPr lang="en-US" sz="1600" dirty="0"/>
              <a:t>Retrieval patterns and performance easily monitored and changed in </a:t>
            </a:r>
            <a:r>
              <a:rPr lang="en-US" sz="1600" dirty="0" err="1" smtClean="0"/>
              <a:t>GBBOpen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020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9C7A-1E5A-9F4D-A162-9A6DDC5E582A}" type="slidenum">
              <a:rPr lang="en-US"/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 optimization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Representing preferences versus absolute constraints.</a:t>
            </a:r>
          </a:p>
          <a:p>
            <a:r>
              <a:rPr lang="en-US"/>
              <a:t>Constraint optimization is generally more complicated.</a:t>
            </a:r>
          </a:p>
          <a:p>
            <a:r>
              <a:rPr lang="en-US"/>
              <a:t>Can be solved using local search techniques.</a:t>
            </a:r>
          </a:p>
          <a:p>
            <a:r>
              <a:rPr lang="en-US"/>
              <a:t>Hard to find optimal solutions.</a:t>
            </a:r>
          </a:p>
        </p:txBody>
      </p:sp>
    </p:spTree>
    <p:extLst>
      <p:ext uri="{BB962C8B-B14F-4D97-AF65-F5344CB8AC3E}">
        <p14:creationId xmlns:p14="http://schemas.microsoft.com/office/powerpoint/2010/main" val="286158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1AF7-5C74-6D45-8514-3AF09C1421B5}" type="slidenum">
              <a:rPr lang="en-US"/>
              <a:pPr/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Commutativity	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r>
              <a:rPr lang="en-US"/>
              <a:t>Naïve application of search to CSPs:</a:t>
            </a:r>
          </a:p>
          <a:p>
            <a:pPr lvl="1"/>
            <a:r>
              <a:rPr lang="en-US"/>
              <a:t>Branching factor is </a:t>
            </a:r>
            <a:r>
              <a:rPr lang="en-US" i="1"/>
              <a:t>n</a:t>
            </a:r>
            <a:r>
              <a:rPr lang="en-US" i="1">
                <a:latin typeface="Courier" charset="0"/>
              </a:rPr>
              <a:t>•</a:t>
            </a:r>
            <a:r>
              <a:rPr lang="en-US" i="1"/>
              <a:t>d</a:t>
            </a:r>
            <a:r>
              <a:rPr lang="en-US"/>
              <a:t> at the top level, then (</a:t>
            </a:r>
            <a:r>
              <a:rPr lang="en-US" i="1"/>
              <a:t>n-1</a:t>
            </a:r>
            <a:r>
              <a:rPr lang="en-US"/>
              <a:t>)</a:t>
            </a:r>
            <a:r>
              <a:rPr lang="en-US" i="1"/>
              <a:t>d</a:t>
            </a:r>
            <a:r>
              <a:rPr lang="en-US"/>
              <a:t>, and so on for </a:t>
            </a:r>
            <a:r>
              <a:rPr lang="en-US" i="1"/>
              <a:t>n</a:t>
            </a:r>
            <a:r>
              <a:rPr lang="en-US"/>
              <a:t> levels.</a:t>
            </a:r>
          </a:p>
          <a:p>
            <a:pPr lvl="1"/>
            <a:r>
              <a:rPr lang="en-US"/>
              <a:t>The tree has </a:t>
            </a:r>
            <a:r>
              <a:rPr lang="en-US" i="1"/>
              <a:t>n!</a:t>
            </a:r>
            <a:r>
              <a:rPr lang="en-US" i="1">
                <a:latin typeface="Courier" charset="0"/>
              </a:rPr>
              <a:t>•</a:t>
            </a:r>
            <a:r>
              <a:rPr lang="en-US" i="1"/>
              <a:t>d</a:t>
            </a:r>
            <a:r>
              <a:rPr lang="en-US" i="1" baseline="30000"/>
              <a:t>n</a:t>
            </a:r>
            <a:r>
              <a:rPr lang="en-US"/>
              <a:t> leaves, even though there are only </a:t>
            </a:r>
            <a:r>
              <a:rPr lang="en-US" i="1"/>
              <a:t>d</a:t>
            </a:r>
            <a:r>
              <a:rPr lang="en-US" i="1" baseline="30000"/>
              <a:t>n</a:t>
            </a:r>
            <a:r>
              <a:rPr lang="en-US"/>
              <a:t> possible complete assignments!</a:t>
            </a:r>
          </a:p>
          <a:p>
            <a:r>
              <a:rPr lang="en-US"/>
              <a:t>Naïve formulation ignores </a:t>
            </a:r>
            <a:r>
              <a:rPr lang="en-US" b="1">
                <a:solidFill>
                  <a:schemeClr val="folHlink"/>
                </a:solidFill>
              </a:rPr>
              <a:t>commutativity</a:t>
            </a:r>
            <a:r>
              <a:rPr lang="en-US"/>
              <a:t> of all CSPs.  Solution: consider a single variable at each depth of the tree.</a:t>
            </a:r>
          </a:p>
        </p:txBody>
      </p:sp>
    </p:spTree>
    <p:extLst>
      <p:ext uri="{BB962C8B-B14F-4D97-AF65-F5344CB8AC3E}">
        <p14:creationId xmlns:p14="http://schemas.microsoft.com/office/powerpoint/2010/main" val="3097638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FFA-5B09-A944-A09E-78A674A6FD4F}" type="slidenum">
              <a:rPr lang="en-US"/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Part of the map-coloring search tree</a:t>
            </a:r>
            <a:endParaRPr lang="en-US"/>
          </a:p>
        </p:txBody>
      </p:sp>
      <p:pic>
        <p:nvPicPr>
          <p:cNvPr id="231427" name="Picture 3" descr=" Picture 2                                                      00000002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9144000" cy="339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60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11547</TotalTime>
  <Words>3421</Words>
  <Application>Microsoft Macintosh PowerPoint</Application>
  <PresentationFormat>On-screen Show (4:3)</PresentationFormat>
  <Paragraphs>576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65</vt:i4>
      </vt:variant>
    </vt:vector>
  </HeadingPairs>
  <TitlesOfParts>
    <vt:vector size="68" baseType="lpstr">
      <vt:lpstr>Office Theme</vt:lpstr>
      <vt:lpstr>Blends</vt:lpstr>
      <vt:lpstr>1_Blends</vt:lpstr>
      <vt:lpstr>Constraint Satisfaction</vt:lpstr>
      <vt:lpstr>Constraint satisfaction problems</vt:lpstr>
      <vt:lpstr>Example: Map coloring</vt:lpstr>
      <vt:lpstr>Finite vs. infinite domains</vt:lpstr>
      <vt:lpstr>Solving CSPs using search</vt:lpstr>
      <vt:lpstr>High-order constraints</vt:lpstr>
      <vt:lpstr>Constraint optimization</vt:lpstr>
      <vt:lpstr>Commutativity </vt:lpstr>
      <vt:lpstr>Part of the map-coloring search tree</vt:lpstr>
      <vt:lpstr>Simple backtracking</vt:lpstr>
      <vt:lpstr>Heuristics that can help</vt:lpstr>
      <vt:lpstr>Variable and value ordering</vt:lpstr>
      <vt:lpstr>Constraint propagation</vt:lpstr>
      <vt:lpstr>Arc consistency</vt:lpstr>
      <vt:lpstr>PowerPoint Presentation</vt:lpstr>
      <vt:lpstr>Complexity of arc consistency</vt:lpstr>
      <vt:lpstr>K-consistency</vt:lpstr>
      <vt:lpstr>Intelligent backtracking</vt:lpstr>
      <vt:lpstr>Local search for CSPs</vt:lpstr>
      <vt:lpstr>PowerPoint Presentation</vt:lpstr>
      <vt:lpstr>Example of min-conflicts</vt:lpstr>
      <vt:lpstr>Scheduling Example</vt:lpstr>
      <vt:lpstr>Scheduling Example (cont.)</vt:lpstr>
      <vt:lpstr>Scheduling Example (cont.)</vt:lpstr>
      <vt:lpstr>Blackboard Systems</vt:lpstr>
      <vt:lpstr>AI Systems Using BB</vt:lpstr>
      <vt:lpstr>Blackboard Applications</vt:lpstr>
      <vt:lpstr>Blackboard Applications</vt:lpstr>
      <vt:lpstr>Early Blackboard Applications</vt:lpstr>
      <vt:lpstr>Blackboard Applications</vt:lpstr>
      <vt:lpstr>Blackboard-System Application Areas</vt:lpstr>
      <vt:lpstr>What is a Blackboard System?</vt:lpstr>
      <vt:lpstr>Rule-Based Systems</vt:lpstr>
      <vt:lpstr>Blackboard Systems</vt:lpstr>
      <vt:lpstr>Blackboard System Components</vt:lpstr>
      <vt:lpstr>Blackboard-System Operation</vt:lpstr>
      <vt:lpstr>Characteristics of a Blackboard System</vt:lpstr>
      <vt:lpstr>Additional Characteristics</vt:lpstr>
      <vt:lpstr>Communicating Modules</vt:lpstr>
      <vt:lpstr>Blackboard Systems</vt:lpstr>
      <vt:lpstr>Advantages of Blackboard Systems</vt:lpstr>
      <vt:lpstr>Advantages of Blackboard Systems</vt:lpstr>
      <vt:lpstr>Why Use a Blackboard System?</vt:lpstr>
      <vt:lpstr>Development Strategy Overview</vt:lpstr>
      <vt:lpstr>Development Strategy Overview</vt:lpstr>
      <vt:lpstr>Hearsay-II: The original BB system</vt:lpstr>
      <vt:lpstr>Hearsay-II: Architectural Requirements</vt:lpstr>
      <vt:lpstr>Hearsay-II: Levels and KSs</vt:lpstr>
      <vt:lpstr>Hearsay-II: KSs</vt:lpstr>
      <vt:lpstr>Hearsay-II: KSs</vt:lpstr>
      <vt:lpstr>Hearsay-II: Synthesis Actions</vt:lpstr>
      <vt:lpstr>Hearsay-II: Precondition-Action Model</vt:lpstr>
      <vt:lpstr>Hearsay-II: Scheduling Criteria</vt:lpstr>
      <vt:lpstr>Hearsay-II: Summary</vt:lpstr>
      <vt:lpstr>Designing the Blackboard and Units</vt:lpstr>
      <vt:lpstr>Identifying KSs</vt:lpstr>
      <vt:lpstr>Identifying KSs</vt:lpstr>
      <vt:lpstr>Defining KSs</vt:lpstr>
      <vt:lpstr>Analyzing KS Interactions</vt:lpstr>
      <vt:lpstr>Coding</vt:lpstr>
      <vt:lpstr>Coding</vt:lpstr>
      <vt:lpstr>Bringing It All Together</vt:lpstr>
      <vt:lpstr>Adding Control</vt:lpstr>
      <vt:lpstr>Adding Control</vt:lpstr>
      <vt:lpstr>Performance Tuning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Problems</dc:title>
  <dc:creator>Zachary Rubinstein</dc:creator>
  <cp:lastModifiedBy>Zachary Rubinstein</cp:lastModifiedBy>
  <cp:revision>64</cp:revision>
  <dcterms:created xsi:type="dcterms:W3CDTF">2014-02-02T19:26:24Z</dcterms:created>
  <dcterms:modified xsi:type="dcterms:W3CDTF">2014-02-10T20:54:26Z</dcterms:modified>
</cp:coreProperties>
</file>