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76" r:id="rId2"/>
    <p:sldId id="575" r:id="rId3"/>
    <p:sldId id="564" r:id="rId4"/>
    <p:sldId id="541" r:id="rId5"/>
    <p:sldId id="578" r:id="rId6"/>
    <p:sldId id="543" r:id="rId7"/>
    <p:sldId id="559" r:id="rId8"/>
    <p:sldId id="565" r:id="rId9"/>
    <p:sldId id="544" r:id="rId10"/>
    <p:sldId id="546" r:id="rId11"/>
    <p:sldId id="585" r:id="rId12"/>
    <p:sldId id="560" r:id="rId13"/>
    <p:sldId id="547" r:id="rId14"/>
    <p:sldId id="561" r:id="rId15"/>
    <p:sldId id="566" r:id="rId16"/>
    <p:sldId id="549" r:id="rId17"/>
    <p:sldId id="582" r:id="rId18"/>
    <p:sldId id="567" r:id="rId19"/>
    <p:sldId id="551" r:id="rId20"/>
    <p:sldId id="555" r:id="rId21"/>
    <p:sldId id="584" r:id="rId22"/>
    <p:sldId id="572" r:id="rId23"/>
    <p:sldId id="577" r:id="rId24"/>
    <p:sldId id="571" r:id="rId25"/>
    <p:sldId id="487" r:id="rId26"/>
    <p:sldId id="563" r:id="rId27"/>
    <p:sldId id="579" r:id="rId28"/>
    <p:sldId id="580" r:id="rId29"/>
    <p:sldId id="588" r:id="rId30"/>
    <p:sldId id="581" r:id="rId31"/>
    <p:sldId id="589" r:id="rId32"/>
    <p:sldId id="587" r:id="rId33"/>
    <p:sldId id="591" r:id="rId34"/>
    <p:sldId id="573" r:id="rId35"/>
    <p:sldId id="586" r:id="rId36"/>
    <p:sldId id="590" r:id="rId37"/>
    <p:sldId id="592" r:id="rId38"/>
    <p:sldId id="593" r:id="rId39"/>
    <p:sldId id="574" r:id="rId40"/>
    <p:sldId id="583" r:id="rId41"/>
    <p:sldId id="570" r:id="rId4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04040"/>
    <a:srgbClr val="696969"/>
    <a:srgbClr val="FFFFFF"/>
    <a:srgbClr val="A6A6A6"/>
    <a:srgbClr val="B31B1B"/>
    <a:srgbClr val="F9FAF8"/>
    <a:srgbClr val="951717"/>
    <a:srgbClr val="5F5F5F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1748" autoAdjust="0"/>
  </p:normalViewPr>
  <p:slideViewPr>
    <p:cSldViewPr>
      <p:cViewPr>
        <p:scale>
          <a:sx n="81" d="100"/>
          <a:sy n="81" d="100"/>
        </p:scale>
        <p:origin x="53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os\Documents\Postdoc\Papers\Camera%20Ready\2017HPCA-FlashSecurity\figs\plots\ISCA_figure_upd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ghos\Documents\Postdoc\Papers\Camera%20Ready\2017HPCA-FlashSecurity\figs\plots\ReadDisturbRBER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os\Documents\Postdoc\Papers\Camera%20Ready\2017HPCA-FlashSecurity\figs\plots\Latency_interfac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ghos\Documents\Postdoc\Papers\Camera%20Ready\2017HPCA-FlashSecurity\figs\plots\Figure17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ghos\Documents\Postdoc\Papers\Camera%20Ready\2017HPCA-FlashSecurity\figs\plots\Figure17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ghos\Documents\Postdoc\Papers\Camera%20Ready\2017HPCA-FlashSecurity\figs\plots\ISCA_figure_upd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15555310830904"/>
          <c:y val="8.5371693922875039E-2"/>
          <c:w val="0.57519964316616112"/>
          <c:h val="0.5673886533414092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61D-488A-AA92-F4F25B2DAF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61D-488A-AA92-F4F25B2DAF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61D-488A-AA92-F4F25B2DAF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61D-488A-AA92-F4F25B2DAFF9}"/>
              </c:ext>
            </c:extLst>
          </c:dPt>
          <c:cat>
            <c:strRef>
              <c:f>Sheet5!$M$25:$P$25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W</c:v>
                </c:pt>
              </c:strCache>
            </c:strRef>
          </c:cat>
          <c:val>
            <c:numRef>
              <c:f>Sheet5!$M$26:$P$26</c:f>
              <c:numCache>
                <c:formatCode>General</c:formatCode>
                <c:ptCount val="4"/>
                <c:pt idx="0">
                  <c:v>1</c:v>
                </c:pt>
                <c:pt idx="1">
                  <c:v>1.4454992967651195</c:v>
                </c:pt>
                <c:pt idx="2">
                  <c:v>2.8151078293483356</c:v>
                </c:pt>
                <c:pt idx="3">
                  <c:v>4.9273323956868262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1D-488A-AA92-F4F25B2DA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594560"/>
        <c:axId val="227590640"/>
      </c:barChart>
      <c:catAx>
        <c:axId val="2275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7590640"/>
        <c:crosses val="autoZero"/>
        <c:auto val="1"/>
        <c:lblAlgn val="ctr"/>
        <c:lblOffset val="0"/>
        <c:noMultiLvlLbl val="0"/>
      </c:catAx>
      <c:valAx>
        <c:axId val="227590640"/>
        <c:scaling>
          <c:orientation val="minMax"/>
          <c:max val="5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7594560"/>
        <c:crosses val="autoZero"/>
        <c:crossBetween val="between"/>
        <c:majorUnit val="1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256452318460191"/>
          <c:y val="0.23298634987926814"/>
          <c:w val="0.61488176825119079"/>
          <c:h val="0.4888799848636781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[ReadDisturbRBER.xlsx]Sheet1!$A$5</c:f>
              <c:strCache>
                <c:ptCount val="1"/>
                <c:pt idx="0">
                  <c:v>1K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[ReadDisturbRBER.xlsx]Sheet1!$B$5:$BS$5</c:f>
              <c:numCache>
                <c:formatCode>General</c:formatCode>
                <c:ptCount val="70"/>
                <c:pt idx="0">
                  <c:v>5.6999999999999998E-4</c:v>
                </c:pt>
                <c:pt idx="1">
                  <c:v>6.9666666666666672E-4</c:v>
                </c:pt>
                <c:pt idx="2">
                  <c:v>5.0666666666666666E-4</c:v>
                </c:pt>
                <c:pt idx="3">
                  <c:v>6.9666666666666672E-4</c:v>
                </c:pt>
                <c:pt idx="4">
                  <c:v>5.0666666666666666E-4</c:v>
                </c:pt>
                <c:pt idx="5">
                  <c:v>5.6999999999999998E-4</c:v>
                </c:pt>
                <c:pt idx="6">
                  <c:v>5.6999999999999998E-4</c:v>
                </c:pt>
                <c:pt idx="7">
                  <c:v>6.333333333333333E-4</c:v>
                </c:pt>
                <c:pt idx="8">
                  <c:v>5.6999999999999998E-4</c:v>
                </c:pt>
                <c:pt idx="9">
                  <c:v>6.333333333333333E-4</c:v>
                </c:pt>
                <c:pt idx="10">
                  <c:v>6.333333333333333E-4</c:v>
                </c:pt>
                <c:pt idx="11">
                  <c:v>6.9666666666666672E-4</c:v>
                </c:pt>
                <c:pt idx="12">
                  <c:v>6.333333333333333E-4</c:v>
                </c:pt>
                <c:pt idx="13">
                  <c:v>6.9666666666666672E-4</c:v>
                </c:pt>
                <c:pt idx="14">
                  <c:v>6.333333333333333E-4</c:v>
                </c:pt>
                <c:pt idx="15">
                  <c:v>6.333333333333333E-4</c:v>
                </c:pt>
                <c:pt idx="16">
                  <c:v>6.9666666666666672E-4</c:v>
                </c:pt>
                <c:pt idx="17">
                  <c:v>6.9666666666666672E-4</c:v>
                </c:pt>
                <c:pt idx="18">
                  <c:v>5.6999999999999998E-4</c:v>
                </c:pt>
                <c:pt idx="19">
                  <c:v>4.4333333333333329E-4</c:v>
                </c:pt>
                <c:pt idx="20">
                  <c:v>6.333333333333333E-4</c:v>
                </c:pt>
                <c:pt idx="21">
                  <c:v>8.2333333333333336E-4</c:v>
                </c:pt>
                <c:pt idx="22">
                  <c:v>6.9666666666666672E-4</c:v>
                </c:pt>
                <c:pt idx="23">
                  <c:v>6.333333333333333E-4</c:v>
                </c:pt>
                <c:pt idx="24">
                  <c:v>6.9666666666666672E-4</c:v>
                </c:pt>
                <c:pt idx="25">
                  <c:v>5.6999999999999998E-4</c:v>
                </c:pt>
                <c:pt idx="26">
                  <c:v>5.6999999999999998E-4</c:v>
                </c:pt>
                <c:pt idx="27">
                  <c:v>5.6999999999999998E-4</c:v>
                </c:pt>
                <c:pt idx="28">
                  <c:v>6.9666666666666672E-4</c:v>
                </c:pt>
                <c:pt idx="29">
                  <c:v>5.6999999999999998E-4</c:v>
                </c:pt>
                <c:pt idx="30">
                  <c:v>6.333333333333333E-4</c:v>
                </c:pt>
                <c:pt idx="31">
                  <c:v>6.333333333333333E-4</c:v>
                </c:pt>
                <c:pt idx="32">
                  <c:v>6.9666666666666672E-4</c:v>
                </c:pt>
                <c:pt idx="33">
                  <c:v>6.333333333333333E-4</c:v>
                </c:pt>
                <c:pt idx="34">
                  <c:v>6.9666666666666672E-4</c:v>
                </c:pt>
                <c:pt idx="35">
                  <c:v>9.0089999999999983E-4</c:v>
                </c:pt>
                <c:pt idx="36">
                  <c:v>1.1033E-3</c:v>
                </c:pt>
                <c:pt idx="37">
                  <c:v>8.0399999999999992E-4</c:v>
                </c:pt>
                <c:pt idx="38">
                  <c:v>1.1076999999999999E-3</c:v>
                </c:pt>
                <c:pt idx="39">
                  <c:v>8.072E-4</c:v>
                </c:pt>
                <c:pt idx="40">
                  <c:v>9.0989999999999984E-4</c:v>
                </c:pt>
                <c:pt idx="41">
                  <c:v>9.1169999999999988E-4</c:v>
                </c:pt>
                <c:pt idx="42">
                  <c:v>1.0149999999999998E-3</c:v>
                </c:pt>
                <c:pt idx="43">
                  <c:v>9.1529999999999986E-4</c:v>
                </c:pt>
                <c:pt idx="44">
                  <c:v>1.0189999999999999E-3</c:v>
                </c:pt>
                <c:pt idx="45">
                  <c:v>1.021E-3</c:v>
                </c:pt>
                <c:pt idx="46">
                  <c:v>1.1252999999999999E-3</c:v>
                </c:pt>
                <c:pt idx="47">
                  <c:v>1.0249999999999999E-3</c:v>
                </c:pt>
                <c:pt idx="48">
                  <c:v>1.1297E-3</c:v>
                </c:pt>
                <c:pt idx="49">
                  <c:v>1.029E-3</c:v>
                </c:pt>
                <c:pt idx="50">
                  <c:v>1.031E-3</c:v>
                </c:pt>
                <c:pt idx="51">
                  <c:v>1.1363E-3</c:v>
                </c:pt>
                <c:pt idx="52">
                  <c:v>1.1385E-3</c:v>
                </c:pt>
                <c:pt idx="53">
                  <c:v>9.3329999999999986E-4</c:v>
                </c:pt>
                <c:pt idx="54">
                  <c:v>7.2729999999999995E-4</c:v>
                </c:pt>
                <c:pt idx="55">
                  <c:v>1.041E-3</c:v>
                </c:pt>
                <c:pt idx="56">
                  <c:v>1.3558999999999999E-3</c:v>
                </c:pt>
                <c:pt idx="57">
                  <c:v>1.1494999999999999E-3</c:v>
                </c:pt>
                <c:pt idx="58">
                  <c:v>1.047E-3</c:v>
                </c:pt>
                <c:pt idx="59">
                  <c:v>1.1539E-3</c:v>
                </c:pt>
                <c:pt idx="60">
                  <c:v>9.4589999999999995E-4</c:v>
                </c:pt>
                <c:pt idx="61">
                  <c:v>9.4769999999999989E-4</c:v>
                </c:pt>
                <c:pt idx="62">
                  <c:v>9.4949999999999993E-4</c:v>
                </c:pt>
                <c:pt idx="63">
                  <c:v>1.1627E-3</c:v>
                </c:pt>
                <c:pt idx="64">
                  <c:v>9.5309999999999991E-4</c:v>
                </c:pt>
                <c:pt idx="65">
                  <c:v>1.0609999999999999E-3</c:v>
                </c:pt>
                <c:pt idx="66">
                  <c:v>1.0629999999999999E-3</c:v>
                </c:pt>
                <c:pt idx="67">
                  <c:v>1.1715E-3</c:v>
                </c:pt>
                <c:pt idx="68">
                  <c:v>1.067E-3</c:v>
                </c:pt>
                <c:pt idx="69">
                  <c:v>1.1759000000000001E-3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07-4C95-9E3C-F0603C2EDC73}"/>
            </c:ext>
          </c:extLst>
        </c:ser>
        <c:ser>
          <c:idx val="1"/>
          <c:order val="1"/>
          <c:tx>
            <c:strRef>
              <c:f>[ReadDisturbRBER.xlsx]Sheet1!$A$6</c:f>
              <c:strCache>
                <c:ptCount val="1"/>
                <c:pt idx="0">
                  <c:v>2K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[ReadDisturbRBER.xlsx]Sheet1!$B$6:$BS$6</c:f>
              <c:numCache>
                <c:formatCode>General</c:formatCode>
                <c:ptCount val="70"/>
                <c:pt idx="0">
                  <c:v>5.8E-4</c:v>
                </c:pt>
                <c:pt idx="1">
                  <c:v>5.4133333333333334E-4</c:v>
                </c:pt>
                <c:pt idx="2">
                  <c:v>5.4133333333333334E-4</c:v>
                </c:pt>
                <c:pt idx="3">
                  <c:v>5.8E-4</c:v>
                </c:pt>
                <c:pt idx="4">
                  <c:v>6.1866666666666667E-4</c:v>
                </c:pt>
                <c:pt idx="5">
                  <c:v>5.0266666666666667E-4</c:v>
                </c:pt>
                <c:pt idx="6">
                  <c:v>5.8E-4</c:v>
                </c:pt>
                <c:pt idx="7">
                  <c:v>5.4133333333333334E-4</c:v>
                </c:pt>
                <c:pt idx="8">
                  <c:v>6.1866666666666667E-4</c:v>
                </c:pt>
                <c:pt idx="9">
                  <c:v>5.0266666666666667E-4</c:v>
                </c:pt>
                <c:pt idx="10">
                  <c:v>6.5733333333333334E-4</c:v>
                </c:pt>
                <c:pt idx="11">
                  <c:v>6.1866666666666667E-4</c:v>
                </c:pt>
                <c:pt idx="12">
                  <c:v>5.8E-4</c:v>
                </c:pt>
                <c:pt idx="13">
                  <c:v>5.4133333333333334E-4</c:v>
                </c:pt>
                <c:pt idx="14">
                  <c:v>5.8E-4</c:v>
                </c:pt>
                <c:pt idx="15">
                  <c:v>5.8E-4</c:v>
                </c:pt>
                <c:pt idx="16">
                  <c:v>5.4133333333333334E-4</c:v>
                </c:pt>
                <c:pt idx="17">
                  <c:v>5.8E-4</c:v>
                </c:pt>
                <c:pt idx="18">
                  <c:v>6.1866666666666667E-4</c:v>
                </c:pt>
                <c:pt idx="19">
                  <c:v>4.64E-4</c:v>
                </c:pt>
                <c:pt idx="20">
                  <c:v>5.4133333333333334E-4</c:v>
                </c:pt>
                <c:pt idx="21">
                  <c:v>5.4133333333333334E-4</c:v>
                </c:pt>
                <c:pt idx="22">
                  <c:v>6.1866666666666667E-4</c:v>
                </c:pt>
                <c:pt idx="23">
                  <c:v>5.8E-4</c:v>
                </c:pt>
                <c:pt idx="24">
                  <c:v>5.4133333333333334E-4</c:v>
                </c:pt>
                <c:pt idx="25">
                  <c:v>5.8E-4</c:v>
                </c:pt>
                <c:pt idx="26">
                  <c:v>6.1866666666666667E-4</c:v>
                </c:pt>
                <c:pt idx="27">
                  <c:v>6.1866666666666667E-4</c:v>
                </c:pt>
                <c:pt idx="28">
                  <c:v>6.1866666666666667E-4</c:v>
                </c:pt>
                <c:pt idx="29">
                  <c:v>5.8E-4</c:v>
                </c:pt>
                <c:pt idx="30">
                  <c:v>6.5733333333333334E-4</c:v>
                </c:pt>
                <c:pt idx="31">
                  <c:v>5.8E-4</c:v>
                </c:pt>
                <c:pt idx="32">
                  <c:v>4.64E-4</c:v>
                </c:pt>
                <c:pt idx="33">
                  <c:v>5.8E-4</c:v>
                </c:pt>
                <c:pt idx="34">
                  <c:v>6.5733333333333334E-4</c:v>
                </c:pt>
                <c:pt idx="35">
                  <c:v>1.5014999999999998E-3</c:v>
                </c:pt>
                <c:pt idx="36">
                  <c:v>1.4041999999999998E-3</c:v>
                </c:pt>
                <c:pt idx="37">
                  <c:v>1.4069999999999998E-3</c:v>
                </c:pt>
                <c:pt idx="38">
                  <c:v>1.5104999999999999E-3</c:v>
                </c:pt>
                <c:pt idx="39">
                  <c:v>1.6144E-3</c:v>
                </c:pt>
                <c:pt idx="40">
                  <c:v>1.3142999999999998E-3</c:v>
                </c:pt>
                <c:pt idx="41">
                  <c:v>1.5194999999999998E-3</c:v>
                </c:pt>
                <c:pt idx="42">
                  <c:v>1.421E-3</c:v>
                </c:pt>
                <c:pt idx="43">
                  <c:v>1.6271999999999999E-3</c:v>
                </c:pt>
                <c:pt idx="44">
                  <c:v>1.3246999999999998E-3</c:v>
                </c:pt>
                <c:pt idx="45">
                  <c:v>1.7356999999999997E-3</c:v>
                </c:pt>
                <c:pt idx="46">
                  <c:v>1.6367999999999999E-3</c:v>
                </c:pt>
                <c:pt idx="47">
                  <c:v>1.5374999999999998E-3</c:v>
                </c:pt>
                <c:pt idx="48">
                  <c:v>1.4377999999999999E-3</c:v>
                </c:pt>
                <c:pt idx="49">
                  <c:v>1.5435E-3</c:v>
                </c:pt>
                <c:pt idx="50">
                  <c:v>1.5464999999999999E-3</c:v>
                </c:pt>
                <c:pt idx="51">
                  <c:v>1.4461999999999999E-3</c:v>
                </c:pt>
                <c:pt idx="52">
                  <c:v>1.5524999999999998E-3</c:v>
                </c:pt>
                <c:pt idx="53">
                  <c:v>1.6592E-3</c:v>
                </c:pt>
                <c:pt idx="54">
                  <c:v>1.2467999999999997E-3</c:v>
                </c:pt>
                <c:pt idx="55">
                  <c:v>1.4574E-3</c:v>
                </c:pt>
                <c:pt idx="56">
                  <c:v>1.4601999999999998E-3</c:v>
                </c:pt>
                <c:pt idx="57">
                  <c:v>1.6719999999999999E-3</c:v>
                </c:pt>
                <c:pt idx="58">
                  <c:v>1.5704999999999998E-3</c:v>
                </c:pt>
                <c:pt idx="59">
                  <c:v>1.4685999999999998E-3</c:v>
                </c:pt>
                <c:pt idx="60">
                  <c:v>1.5765E-3</c:v>
                </c:pt>
                <c:pt idx="61">
                  <c:v>1.6848E-3</c:v>
                </c:pt>
                <c:pt idx="62">
                  <c:v>1.688E-3</c:v>
                </c:pt>
                <c:pt idx="63">
                  <c:v>1.6911999999999999E-3</c:v>
                </c:pt>
                <c:pt idx="64">
                  <c:v>1.5884999999999999E-3</c:v>
                </c:pt>
                <c:pt idx="65">
                  <c:v>1.8036999999999999E-3</c:v>
                </c:pt>
                <c:pt idx="66">
                  <c:v>1.5945E-3</c:v>
                </c:pt>
                <c:pt idx="67">
                  <c:v>1.2779999999999998E-3</c:v>
                </c:pt>
                <c:pt idx="68">
                  <c:v>1.6004999999999999E-3</c:v>
                </c:pt>
                <c:pt idx="69">
                  <c:v>1.8172999999999998E-3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07-4C95-9E3C-F0603C2EDC73}"/>
            </c:ext>
          </c:extLst>
        </c:ser>
        <c:ser>
          <c:idx val="2"/>
          <c:order val="2"/>
          <c:tx>
            <c:strRef>
              <c:f>[ReadDisturbRBER.xlsx]Sheet1!$A$7</c:f>
              <c:strCache>
                <c:ptCount val="1"/>
                <c:pt idx="0">
                  <c:v>3K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[ReadDisturbRBER.xlsx]Sheet1!$B$7:$BS$7</c:f>
              <c:numCache>
                <c:formatCode>General</c:formatCode>
                <c:ptCount val="70"/>
                <c:pt idx="0">
                  <c:v>7.5999999999999993E-4</c:v>
                </c:pt>
                <c:pt idx="1">
                  <c:v>7.5999999999999993E-4</c:v>
                </c:pt>
                <c:pt idx="2">
                  <c:v>7.9999999999999993E-4</c:v>
                </c:pt>
                <c:pt idx="3">
                  <c:v>6.3999999999999994E-4</c:v>
                </c:pt>
                <c:pt idx="4">
                  <c:v>8.8000000000000003E-4</c:v>
                </c:pt>
                <c:pt idx="5">
                  <c:v>7.9999999999999993E-4</c:v>
                </c:pt>
                <c:pt idx="6">
                  <c:v>7.5999999999999993E-4</c:v>
                </c:pt>
                <c:pt idx="7">
                  <c:v>7.1999999999999983E-4</c:v>
                </c:pt>
                <c:pt idx="8">
                  <c:v>9.1999999999999992E-4</c:v>
                </c:pt>
                <c:pt idx="9">
                  <c:v>7.5999999999999993E-4</c:v>
                </c:pt>
                <c:pt idx="10">
                  <c:v>7.9999999999999993E-4</c:v>
                </c:pt>
                <c:pt idx="11">
                  <c:v>7.1999999999999983E-4</c:v>
                </c:pt>
                <c:pt idx="12">
                  <c:v>7.9999999999999993E-4</c:v>
                </c:pt>
                <c:pt idx="13">
                  <c:v>9.1999999999999992E-4</c:v>
                </c:pt>
                <c:pt idx="14">
                  <c:v>6.7999999999999983E-4</c:v>
                </c:pt>
                <c:pt idx="15">
                  <c:v>8.8000000000000003E-4</c:v>
                </c:pt>
                <c:pt idx="16">
                  <c:v>7.9999999999999993E-4</c:v>
                </c:pt>
                <c:pt idx="17">
                  <c:v>8.3999999999999982E-4</c:v>
                </c:pt>
                <c:pt idx="18">
                  <c:v>7.9999999999999993E-4</c:v>
                </c:pt>
                <c:pt idx="19">
                  <c:v>7.1999999999999983E-4</c:v>
                </c:pt>
                <c:pt idx="20">
                  <c:v>8.8000000000000003E-4</c:v>
                </c:pt>
                <c:pt idx="21">
                  <c:v>9.999999999999998E-4</c:v>
                </c:pt>
                <c:pt idx="22">
                  <c:v>9.1999999999999992E-4</c:v>
                </c:pt>
                <c:pt idx="23">
                  <c:v>7.9999999999999993E-4</c:v>
                </c:pt>
                <c:pt idx="24">
                  <c:v>8.3999999999999982E-4</c:v>
                </c:pt>
                <c:pt idx="25">
                  <c:v>7.1999999999999983E-4</c:v>
                </c:pt>
                <c:pt idx="26">
                  <c:v>8.8000000000000003E-4</c:v>
                </c:pt>
                <c:pt idx="27">
                  <c:v>7.9999999999999993E-4</c:v>
                </c:pt>
                <c:pt idx="28">
                  <c:v>6.7999999999999983E-4</c:v>
                </c:pt>
                <c:pt idx="29">
                  <c:v>7.9999999999999993E-4</c:v>
                </c:pt>
                <c:pt idx="30">
                  <c:v>9.999999999999998E-4</c:v>
                </c:pt>
                <c:pt idx="31">
                  <c:v>7.1999999999999983E-4</c:v>
                </c:pt>
                <c:pt idx="32">
                  <c:v>8.8000000000000003E-4</c:v>
                </c:pt>
                <c:pt idx="33">
                  <c:v>7.5999999999999993E-4</c:v>
                </c:pt>
                <c:pt idx="34">
                  <c:v>7.9999999999999993E-4</c:v>
                </c:pt>
                <c:pt idx="35">
                  <c:v>1.9018999999999998E-3</c:v>
                </c:pt>
                <c:pt idx="36">
                  <c:v>1.9056999999999998E-3</c:v>
                </c:pt>
                <c:pt idx="37">
                  <c:v>2.0099999999999996E-3</c:v>
                </c:pt>
                <c:pt idx="38">
                  <c:v>1.6111999999999999E-3</c:v>
                </c:pt>
                <c:pt idx="39">
                  <c:v>2.2198000000000001E-3</c:v>
                </c:pt>
                <c:pt idx="40">
                  <c:v>2.0219999999999999E-3</c:v>
                </c:pt>
                <c:pt idx="41">
                  <c:v>1.9246999999999999E-3</c:v>
                </c:pt>
                <c:pt idx="42">
                  <c:v>1.8269999999999998E-3</c:v>
                </c:pt>
                <c:pt idx="43">
                  <c:v>2.3390999999999998E-3</c:v>
                </c:pt>
                <c:pt idx="44">
                  <c:v>1.9360999999999998E-3</c:v>
                </c:pt>
                <c:pt idx="45">
                  <c:v>2.042E-3</c:v>
                </c:pt>
                <c:pt idx="46">
                  <c:v>1.8413999999999998E-3</c:v>
                </c:pt>
                <c:pt idx="47">
                  <c:v>2.0499999999999997E-3</c:v>
                </c:pt>
                <c:pt idx="48">
                  <c:v>2.3620999999999998E-3</c:v>
                </c:pt>
                <c:pt idx="49">
                  <c:v>1.7492999999999999E-3</c:v>
                </c:pt>
                <c:pt idx="50">
                  <c:v>2.2682000000000002E-3</c:v>
                </c:pt>
                <c:pt idx="51">
                  <c:v>2.0659999999999997E-3</c:v>
                </c:pt>
                <c:pt idx="52">
                  <c:v>2.1734999999999997E-3</c:v>
                </c:pt>
                <c:pt idx="53">
                  <c:v>2.0739999999999999E-3</c:v>
                </c:pt>
                <c:pt idx="54">
                  <c:v>1.8701999999999998E-3</c:v>
                </c:pt>
                <c:pt idx="55">
                  <c:v>2.2902E-3</c:v>
                </c:pt>
                <c:pt idx="56">
                  <c:v>2.6075E-3</c:v>
                </c:pt>
                <c:pt idx="57">
                  <c:v>2.4034999999999998E-3</c:v>
                </c:pt>
                <c:pt idx="58">
                  <c:v>2.0939999999999999E-3</c:v>
                </c:pt>
                <c:pt idx="59">
                  <c:v>2.2028999999999998E-3</c:v>
                </c:pt>
                <c:pt idx="60">
                  <c:v>1.8917999999999999E-3</c:v>
                </c:pt>
                <c:pt idx="61">
                  <c:v>2.3165999999999998E-3</c:v>
                </c:pt>
                <c:pt idx="62">
                  <c:v>2.1099999999999999E-3</c:v>
                </c:pt>
                <c:pt idx="63">
                  <c:v>1.7968999999999997E-3</c:v>
                </c:pt>
                <c:pt idx="64">
                  <c:v>2.1180000000000001E-3</c:v>
                </c:pt>
                <c:pt idx="65">
                  <c:v>2.6524999999999999E-3</c:v>
                </c:pt>
                <c:pt idx="66">
                  <c:v>1.9133999999999998E-3</c:v>
                </c:pt>
                <c:pt idx="67">
                  <c:v>2.343E-3</c:v>
                </c:pt>
                <c:pt idx="68">
                  <c:v>2.0273000000000001E-3</c:v>
                </c:pt>
                <c:pt idx="69">
                  <c:v>2.1380000000000001E-3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507-4C95-9E3C-F0603C2EDC73}"/>
            </c:ext>
          </c:extLst>
        </c:ser>
        <c:ser>
          <c:idx val="3"/>
          <c:order val="3"/>
          <c:tx>
            <c:strRef>
              <c:f>[ReadDisturbRBER.xlsx]Sheet1!$A$8</c:f>
              <c:strCache>
                <c:ptCount val="1"/>
                <c:pt idx="0">
                  <c:v>5K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[ReadDisturbRBER.xlsx]Sheet1!$B$8:$BS$8</c:f>
              <c:numCache>
                <c:formatCode>General</c:formatCode>
                <c:ptCount val="70"/>
                <c:pt idx="0">
                  <c:v>6.4000000000000005E-4</c:v>
                </c:pt>
                <c:pt idx="1">
                  <c:v>6.7241379310344833E-4</c:v>
                </c:pt>
                <c:pt idx="2">
                  <c:v>5.3793103448275862E-4</c:v>
                </c:pt>
                <c:pt idx="3">
                  <c:v>5.8275862068965522E-4</c:v>
                </c:pt>
                <c:pt idx="4">
                  <c:v>5.8275862068965522E-4</c:v>
                </c:pt>
                <c:pt idx="5">
                  <c:v>5.3793103448275862E-4</c:v>
                </c:pt>
                <c:pt idx="6">
                  <c:v>6.4999999999999997E-4</c:v>
                </c:pt>
                <c:pt idx="7">
                  <c:v>4.9310344827586212E-4</c:v>
                </c:pt>
                <c:pt idx="8">
                  <c:v>6.0517241379310347E-4</c:v>
                </c:pt>
                <c:pt idx="9">
                  <c:v>6.4999999999999997E-4</c:v>
                </c:pt>
                <c:pt idx="10">
                  <c:v>6.0517241379310347E-4</c:v>
                </c:pt>
                <c:pt idx="11">
                  <c:v>5.1551724137931037E-4</c:v>
                </c:pt>
                <c:pt idx="12">
                  <c:v>5.3793103448275862E-4</c:v>
                </c:pt>
                <c:pt idx="13">
                  <c:v>6.0517241379310347E-4</c:v>
                </c:pt>
                <c:pt idx="14">
                  <c:v>5.3793103448275862E-4</c:v>
                </c:pt>
                <c:pt idx="15">
                  <c:v>6.2758620689655172E-4</c:v>
                </c:pt>
                <c:pt idx="16">
                  <c:v>4.9310344827586212E-4</c:v>
                </c:pt>
                <c:pt idx="17">
                  <c:v>5.8275862068965522E-4</c:v>
                </c:pt>
                <c:pt idx="18">
                  <c:v>6.0517241379310347E-4</c:v>
                </c:pt>
                <c:pt idx="19">
                  <c:v>4.9310344827586212E-4</c:v>
                </c:pt>
                <c:pt idx="20">
                  <c:v>6.0517241379310347E-4</c:v>
                </c:pt>
                <c:pt idx="21">
                  <c:v>5.3793103448275862E-4</c:v>
                </c:pt>
                <c:pt idx="22">
                  <c:v>5.6034482758620687E-4</c:v>
                </c:pt>
                <c:pt idx="23">
                  <c:v>6.2758620689655172E-4</c:v>
                </c:pt>
                <c:pt idx="24">
                  <c:v>5.1551724137931037E-4</c:v>
                </c:pt>
                <c:pt idx="25">
                  <c:v>5.6034482758620687E-4</c:v>
                </c:pt>
                <c:pt idx="26">
                  <c:v>4.9310344827586212E-4</c:v>
                </c:pt>
                <c:pt idx="27">
                  <c:v>5.3793103448275862E-4</c:v>
                </c:pt>
                <c:pt idx="28">
                  <c:v>5.8275862068965522E-4</c:v>
                </c:pt>
                <c:pt idx="29">
                  <c:v>7.1724137931034482E-4</c:v>
                </c:pt>
                <c:pt idx="30">
                  <c:v>6.4999999999999997E-4</c:v>
                </c:pt>
                <c:pt idx="31">
                  <c:v>4.9310344827586212E-4</c:v>
                </c:pt>
                <c:pt idx="32">
                  <c:v>6.0517241379310347E-4</c:v>
                </c:pt>
                <c:pt idx="33">
                  <c:v>5.3793103448275862E-4</c:v>
                </c:pt>
                <c:pt idx="34">
                  <c:v>4.7068965517241376E-4</c:v>
                </c:pt>
                <c:pt idx="35">
                  <c:v>2.9028999999999995E-3</c:v>
                </c:pt>
                <c:pt idx="36">
                  <c:v>3.0089999999999995E-3</c:v>
                </c:pt>
                <c:pt idx="37">
                  <c:v>2.4119999999999996E-3</c:v>
                </c:pt>
                <c:pt idx="38">
                  <c:v>2.6181999999999998E-3</c:v>
                </c:pt>
                <c:pt idx="39">
                  <c:v>2.6233999999999997E-3</c:v>
                </c:pt>
                <c:pt idx="40">
                  <c:v>2.4263999999999996E-3</c:v>
                </c:pt>
                <c:pt idx="41">
                  <c:v>2.9376999999999997E-3</c:v>
                </c:pt>
                <c:pt idx="42">
                  <c:v>2.2329999999999997E-3</c:v>
                </c:pt>
                <c:pt idx="43">
                  <c:v>2.7458999999999999E-3</c:v>
                </c:pt>
                <c:pt idx="44">
                  <c:v>2.9550999999999996E-3</c:v>
                </c:pt>
                <c:pt idx="45">
                  <c:v>2.7566999999999999E-3</c:v>
                </c:pt>
                <c:pt idx="46">
                  <c:v>2.3528999999999998E-3</c:v>
                </c:pt>
                <c:pt idx="47">
                  <c:v>2.4599999999999995E-3</c:v>
                </c:pt>
                <c:pt idx="48">
                  <c:v>2.7729E-3</c:v>
                </c:pt>
                <c:pt idx="49">
                  <c:v>2.4695999999999997E-3</c:v>
                </c:pt>
                <c:pt idx="50">
                  <c:v>2.8867999999999997E-3</c:v>
                </c:pt>
                <c:pt idx="51">
                  <c:v>2.2726000000000001E-3</c:v>
                </c:pt>
                <c:pt idx="52">
                  <c:v>2.6909999999999998E-3</c:v>
                </c:pt>
                <c:pt idx="53">
                  <c:v>2.7999000000000001E-3</c:v>
                </c:pt>
                <c:pt idx="54">
                  <c:v>2.2858000000000002E-3</c:v>
                </c:pt>
                <c:pt idx="55">
                  <c:v>2.8106999999999997E-3</c:v>
                </c:pt>
                <c:pt idx="56">
                  <c:v>2.5031999999999997E-3</c:v>
                </c:pt>
                <c:pt idx="57">
                  <c:v>2.6124999999999998E-3</c:v>
                </c:pt>
                <c:pt idx="58">
                  <c:v>2.9315999999999999E-3</c:v>
                </c:pt>
                <c:pt idx="59">
                  <c:v>2.4126999999999998E-3</c:v>
                </c:pt>
                <c:pt idx="60">
                  <c:v>2.6275000000000001E-3</c:v>
                </c:pt>
                <c:pt idx="61">
                  <c:v>2.3165999999999998E-3</c:v>
                </c:pt>
                <c:pt idx="62">
                  <c:v>2.5319999999999995E-3</c:v>
                </c:pt>
                <c:pt idx="63">
                  <c:v>2.7481999999999997E-3</c:v>
                </c:pt>
                <c:pt idx="64">
                  <c:v>3.3888E-3</c:v>
                </c:pt>
                <c:pt idx="65">
                  <c:v>3.0768999999999996E-3</c:v>
                </c:pt>
                <c:pt idx="66">
                  <c:v>2.3386000000000001E-3</c:v>
                </c:pt>
                <c:pt idx="67">
                  <c:v>2.8755E-3</c:v>
                </c:pt>
                <c:pt idx="68">
                  <c:v>2.5607999999999998E-3</c:v>
                </c:pt>
                <c:pt idx="69">
                  <c:v>2.2448999999999998E-3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507-4C95-9E3C-F0603C2EDC73}"/>
            </c:ext>
          </c:extLst>
        </c:ser>
        <c:ser>
          <c:idx val="4"/>
          <c:order val="4"/>
          <c:tx>
            <c:strRef>
              <c:f>[ReadDisturbRBER.xlsx]Sheet1!$A$9</c:f>
              <c:strCache>
                <c:ptCount val="1"/>
                <c:pt idx="0">
                  <c:v>10K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[ReadDisturbRBER.xlsx]Sheet1!$B$9:$BS$9</c:f>
              <c:numCache>
                <c:formatCode>General</c:formatCode>
                <c:ptCount val="70"/>
                <c:pt idx="0">
                  <c:v>7.2000000000000005E-4</c:v>
                </c:pt>
                <c:pt idx="1">
                  <c:v>7.7760000000000014E-4</c:v>
                </c:pt>
                <c:pt idx="2">
                  <c:v>7.2000000000000005E-4</c:v>
                </c:pt>
                <c:pt idx="3">
                  <c:v>7.6320000000000001E-4</c:v>
                </c:pt>
                <c:pt idx="4">
                  <c:v>7.0560000000000002E-4</c:v>
                </c:pt>
                <c:pt idx="5">
                  <c:v>7.4879999999999999E-4</c:v>
                </c:pt>
                <c:pt idx="6">
                  <c:v>8.0640000000000009E-4</c:v>
                </c:pt>
                <c:pt idx="7">
                  <c:v>6.6240000000000005E-4</c:v>
                </c:pt>
                <c:pt idx="8">
                  <c:v>9.0720000000000004E-4</c:v>
                </c:pt>
                <c:pt idx="9">
                  <c:v>7.9200000000000006E-4</c:v>
                </c:pt>
                <c:pt idx="10">
                  <c:v>6.7680000000000008E-4</c:v>
                </c:pt>
                <c:pt idx="11">
                  <c:v>7.2000000000000005E-4</c:v>
                </c:pt>
                <c:pt idx="12">
                  <c:v>7.3440000000000007E-4</c:v>
                </c:pt>
                <c:pt idx="13">
                  <c:v>7.6320000000000001E-4</c:v>
                </c:pt>
                <c:pt idx="14">
                  <c:v>6.6240000000000005E-4</c:v>
                </c:pt>
                <c:pt idx="15">
                  <c:v>6.7680000000000008E-4</c:v>
                </c:pt>
                <c:pt idx="16">
                  <c:v>7.7760000000000014E-4</c:v>
                </c:pt>
                <c:pt idx="17">
                  <c:v>6.3360000000000011E-4</c:v>
                </c:pt>
                <c:pt idx="18">
                  <c:v>6.6240000000000005E-4</c:v>
                </c:pt>
                <c:pt idx="19">
                  <c:v>8.208E-4</c:v>
                </c:pt>
                <c:pt idx="20">
                  <c:v>6.6240000000000005E-4</c:v>
                </c:pt>
                <c:pt idx="21">
                  <c:v>6.912E-4</c:v>
                </c:pt>
                <c:pt idx="22">
                  <c:v>6.1919999999999998E-4</c:v>
                </c:pt>
                <c:pt idx="23">
                  <c:v>8.4959999999999994E-4</c:v>
                </c:pt>
                <c:pt idx="24">
                  <c:v>5.9040000000000004E-4</c:v>
                </c:pt>
                <c:pt idx="25">
                  <c:v>6.7680000000000008E-4</c:v>
                </c:pt>
                <c:pt idx="26">
                  <c:v>6.912E-4</c:v>
                </c:pt>
                <c:pt idx="27">
                  <c:v>7.0560000000000002E-4</c:v>
                </c:pt>
                <c:pt idx="28">
                  <c:v>7.0560000000000002E-4</c:v>
                </c:pt>
                <c:pt idx="29">
                  <c:v>8.0640000000000009E-4</c:v>
                </c:pt>
                <c:pt idx="30">
                  <c:v>7.0560000000000002E-4</c:v>
                </c:pt>
                <c:pt idx="31">
                  <c:v>6.7680000000000008E-4</c:v>
                </c:pt>
                <c:pt idx="32">
                  <c:v>6.6240000000000005E-4</c:v>
                </c:pt>
                <c:pt idx="33">
                  <c:v>7.4879999999999999E-4</c:v>
                </c:pt>
                <c:pt idx="34">
                  <c:v>6.6240000000000005E-4</c:v>
                </c:pt>
                <c:pt idx="35">
                  <c:v>5.0049999999999999E-3</c:v>
                </c:pt>
                <c:pt idx="36">
                  <c:v>5.4161999999999995E-3</c:v>
                </c:pt>
                <c:pt idx="37">
                  <c:v>5.025E-3</c:v>
                </c:pt>
                <c:pt idx="38">
                  <c:v>5.3370999999999991E-3</c:v>
                </c:pt>
                <c:pt idx="39">
                  <c:v>4.944099999999999E-3</c:v>
                </c:pt>
                <c:pt idx="40">
                  <c:v>5.2571999999999992E-3</c:v>
                </c:pt>
                <c:pt idx="41">
                  <c:v>5.6727999999999995E-3</c:v>
                </c:pt>
                <c:pt idx="42">
                  <c:v>4.6689999999999995E-3</c:v>
                </c:pt>
                <c:pt idx="43">
                  <c:v>6.4070999999999998E-3</c:v>
                </c:pt>
                <c:pt idx="44">
                  <c:v>5.6044999999999992E-3</c:v>
                </c:pt>
                <c:pt idx="45">
                  <c:v>4.7986999999999995E-3</c:v>
                </c:pt>
                <c:pt idx="46">
                  <c:v>5.1149999999999998E-3</c:v>
                </c:pt>
                <c:pt idx="47">
                  <c:v>5.2274999999999995E-3</c:v>
                </c:pt>
                <c:pt idx="48">
                  <c:v>5.4430999999999993E-3</c:v>
                </c:pt>
                <c:pt idx="49">
                  <c:v>4.7333999999999996E-3</c:v>
                </c:pt>
                <c:pt idx="50">
                  <c:v>4.8456999999999997E-3</c:v>
                </c:pt>
                <c:pt idx="51">
                  <c:v>5.5782000000000002E-3</c:v>
                </c:pt>
                <c:pt idx="52">
                  <c:v>4.5539999999999999E-3</c:v>
                </c:pt>
                <c:pt idx="53">
                  <c:v>4.7701999999999996E-3</c:v>
                </c:pt>
                <c:pt idx="54">
                  <c:v>5.9223000000000001E-3</c:v>
                </c:pt>
                <c:pt idx="55">
                  <c:v>4.7885999999999996E-3</c:v>
                </c:pt>
                <c:pt idx="56">
                  <c:v>5.0063999999999994E-3</c:v>
                </c:pt>
                <c:pt idx="57">
                  <c:v>4.4935000000000001E-3</c:v>
                </c:pt>
                <c:pt idx="58">
                  <c:v>6.1772999999999993E-3</c:v>
                </c:pt>
                <c:pt idx="59">
                  <c:v>4.3008999999999999E-3</c:v>
                </c:pt>
                <c:pt idx="60">
                  <c:v>4.9397E-3</c:v>
                </c:pt>
                <c:pt idx="61">
                  <c:v>5.0543999999999988E-3</c:v>
                </c:pt>
                <c:pt idx="62">
                  <c:v>5.1694999999999996E-3</c:v>
                </c:pt>
                <c:pt idx="63">
                  <c:v>5.1792999999999995E-3</c:v>
                </c:pt>
                <c:pt idx="64">
                  <c:v>5.9303999999999997E-3</c:v>
                </c:pt>
                <c:pt idx="65">
                  <c:v>5.1988999999999994E-3</c:v>
                </c:pt>
                <c:pt idx="66">
                  <c:v>4.9960999999999998E-3</c:v>
                </c:pt>
                <c:pt idx="67">
                  <c:v>4.8989999999999997E-3</c:v>
                </c:pt>
                <c:pt idx="68">
                  <c:v>5.5483999999999993E-3</c:v>
                </c:pt>
                <c:pt idx="69">
                  <c:v>4.9173999999999997E-3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507-4C95-9E3C-F0603C2EDC73}"/>
            </c:ext>
          </c:extLst>
        </c:ser>
        <c:ser>
          <c:idx val="5"/>
          <c:order val="5"/>
          <c:tx>
            <c:strRef>
              <c:f>[ReadDisturbRBER.xlsx]Sheet1!$A$10</c:f>
              <c:strCache>
                <c:ptCount val="1"/>
                <c:pt idx="0">
                  <c:v>50K</c:v>
                </c:pt>
              </c:strCache>
            </c:strRef>
          </c:tx>
          <c:spPr>
            <a:ln>
              <a:solidFill>
                <a:srgbClr val="3D96AE"/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[ReadDisturbRBER.xlsx]Sheet1!$B$10:$BS$10</c:f>
              <c:numCache>
                <c:formatCode>General</c:formatCode>
                <c:ptCount val="70"/>
                <c:pt idx="0">
                  <c:v>8.4000000000000003E-4</c:v>
                </c:pt>
                <c:pt idx="1">
                  <c:v>7.148936170212766E-4</c:v>
                </c:pt>
                <c:pt idx="2">
                  <c:v>9.5617021276595731E-4</c:v>
                </c:pt>
                <c:pt idx="3">
                  <c:v>9.114893617021278E-4</c:v>
                </c:pt>
                <c:pt idx="4">
                  <c:v>8.7574468085106381E-4</c:v>
                </c:pt>
                <c:pt idx="5">
                  <c:v>6.5234042553191489E-4</c:v>
                </c:pt>
                <c:pt idx="6">
                  <c:v>9.2936170212765958E-4</c:v>
                </c:pt>
                <c:pt idx="7">
                  <c:v>9.0255319148936175E-4</c:v>
                </c:pt>
                <c:pt idx="8">
                  <c:v>8.3106382978723387E-4</c:v>
                </c:pt>
                <c:pt idx="9">
                  <c:v>8.5787234042553181E-4</c:v>
                </c:pt>
                <c:pt idx="10">
                  <c:v>9.2042553191489375E-4</c:v>
                </c:pt>
                <c:pt idx="11">
                  <c:v>8.4893617021276587E-4</c:v>
                </c:pt>
                <c:pt idx="12">
                  <c:v>1.1348936170212766E-3</c:v>
                </c:pt>
                <c:pt idx="13">
                  <c:v>8.3106382978723387E-4</c:v>
                </c:pt>
                <c:pt idx="14">
                  <c:v>9.2936170212765958E-4</c:v>
                </c:pt>
                <c:pt idx="15">
                  <c:v>8.5787234042553181E-4</c:v>
                </c:pt>
                <c:pt idx="16">
                  <c:v>1.0187234042553191E-3</c:v>
                </c:pt>
                <c:pt idx="17">
                  <c:v>7.5957446808510643E-4</c:v>
                </c:pt>
                <c:pt idx="18">
                  <c:v>8.5787234042553181E-4</c:v>
                </c:pt>
                <c:pt idx="19">
                  <c:v>8.4000000000000003E-4</c:v>
                </c:pt>
                <c:pt idx="20">
                  <c:v>9.8297872340425514E-4</c:v>
                </c:pt>
                <c:pt idx="21">
                  <c:v>9.0255319148936175E-4</c:v>
                </c:pt>
                <c:pt idx="22">
                  <c:v>8.7574468085106381E-4</c:v>
                </c:pt>
                <c:pt idx="23">
                  <c:v>7.8638297872340426E-4</c:v>
                </c:pt>
                <c:pt idx="24">
                  <c:v>9.5617021276595731E-4</c:v>
                </c:pt>
                <c:pt idx="25">
                  <c:v>8.8468085106382986E-4</c:v>
                </c:pt>
                <c:pt idx="26">
                  <c:v>7.148936170212766E-4</c:v>
                </c:pt>
                <c:pt idx="27">
                  <c:v>8.7574468085106381E-4</c:v>
                </c:pt>
                <c:pt idx="28">
                  <c:v>9.8297872340425514E-4</c:v>
                </c:pt>
                <c:pt idx="29">
                  <c:v>8.5787234042553181E-4</c:v>
                </c:pt>
                <c:pt idx="30">
                  <c:v>9.2042553191489375E-4</c:v>
                </c:pt>
                <c:pt idx="31">
                  <c:v>9.2042553191489375E-4</c:v>
                </c:pt>
                <c:pt idx="32">
                  <c:v>8.9361702127659581E-4</c:v>
                </c:pt>
                <c:pt idx="33">
                  <c:v>9.114893617021278E-4</c:v>
                </c:pt>
                <c:pt idx="34">
                  <c:v>9.0255319148936175E-4</c:v>
                </c:pt>
                <c:pt idx="35">
                  <c:v>9.4094000000000001E-3</c:v>
                </c:pt>
                <c:pt idx="36">
                  <c:v>8.0239999999999999E-3</c:v>
                </c:pt>
                <c:pt idx="37">
                  <c:v>1.0753499999999997E-2</c:v>
                </c:pt>
                <c:pt idx="38">
                  <c:v>1.02714E-2</c:v>
                </c:pt>
                <c:pt idx="39">
                  <c:v>9.888199999999998E-3</c:v>
                </c:pt>
                <c:pt idx="40">
                  <c:v>7.3802999999999994E-3</c:v>
                </c:pt>
                <c:pt idx="41">
                  <c:v>1.0535199999999998E-2</c:v>
                </c:pt>
                <c:pt idx="42">
                  <c:v>1.0251499999999998E-2</c:v>
                </c:pt>
                <c:pt idx="43">
                  <c:v>9.4580999999999988E-3</c:v>
                </c:pt>
                <c:pt idx="44">
                  <c:v>9.7823999999999984E-3</c:v>
                </c:pt>
                <c:pt idx="45">
                  <c:v>1.0516299999999999E-2</c:v>
                </c:pt>
                <c:pt idx="46">
                  <c:v>9.7184999999999997E-3</c:v>
                </c:pt>
                <c:pt idx="47">
                  <c:v>1.3017499999999998E-2</c:v>
                </c:pt>
                <c:pt idx="48">
                  <c:v>9.5510999999999981E-3</c:v>
                </c:pt>
                <c:pt idx="49">
                  <c:v>1.0701599999999999E-2</c:v>
                </c:pt>
                <c:pt idx="50">
                  <c:v>9.8975999999999977E-3</c:v>
                </c:pt>
                <c:pt idx="51">
                  <c:v>1.1776199999999999E-2</c:v>
                </c:pt>
                <c:pt idx="52">
                  <c:v>8.7974999999999998E-3</c:v>
                </c:pt>
                <c:pt idx="53">
                  <c:v>9.9551999999999991E-3</c:v>
                </c:pt>
                <c:pt idx="54">
                  <c:v>9.7666000000000003E-3</c:v>
                </c:pt>
                <c:pt idx="55">
                  <c:v>1.1450999999999999E-2</c:v>
                </c:pt>
                <c:pt idx="56">
                  <c:v>1.0534299999999998E-2</c:v>
                </c:pt>
                <c:pt idx="57">
                  <c:v>1.0240999999999998E-2</c:v>
                </c:pt>
                <c:pt idx="58">
                  <c:v>9.2136000000000006E-3</c:v>
                </c:pt>
                <c:pt idx="59">
                  <c:v>1.12243E-2</c:v>
                </c:pt>
                <c:pt idx="60">
                  <c:v>1.04049E-2</c:v>
                </c:pt>
                <c:pt idx="61">
                  <c:v>8.4239999999999992E-3</c:v>
                </c:pt>
                <c:pt idx="62">
                  <c:v>1.0338999999999999E-2</c:v>
                </c:pt>
                <c:pt idx="63">
                  <c:v>1.1626999999999998E-2</c:v>
                </c:pt>
                <c:pt idx="64">
                  <c:v>1.0166399999999999E-2</c:v>
                </c:pt>
                <c:pt idx="65">
                  <c:v>1.09283E-2</c:v>
                </c:pt>
                <c:pt idx="66">
                  <c:v>1.0948899999999999E-2</c:v>
                </c:pt>
                <c:pt idx="67">
                  <c:v>1.065E-2</c:v>
                </c:pt>
                <c:pt idx="68">
                  <c:v>1.08834E-2</c:v>
                </c:pt>
                <c:pt idx="69">
                  <c:v>1.07969E-2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507-4C95-9E3C-F0603C2EDC73}"/>
            </c:ext>
          </c:extLst>
        </c:ser>
        <c:ser>
          <c:idx val="6"/>
          <c:order val="6"/>
          <c:tx>
            <c:strRef>
              <c:f>[ReadDisturbRBER.xlsx]Sheet1!$A$11</c:f>
              <c:strCache>
                <c:ptCount val="1"/>
                <c:pt idx="0">
                  <c:v>90K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[ReadDisturbRBER.xlsx]Sheet1!$B$11:$BS$11</c:f>
              <c:numCache>
                <c:formatCode>General</c:formatCode>
                <c:ptCount val="70"/>
                <c:pt idx="0">
                  <c:v>9.1000000000000011E-4</c:v>
                </c:pt>
                <c:pt idx="1">
                  <c:v>7.2376744186046515E-4</c:v>
                </c:pt>
                <c:pt idx="2">
                  <c:v>9.3962790697674431E-4</c:v>
                </c:pt>
                <c:pt idx="3">
                  <c:v>7.3646511627906976E-4</c:v>
                </c:pt>
                <c:pt idx="4">
                  <c:v>6.1795348837209306E-4</c:v>
                </c:pt>
                <c:pt idx="5">
                  <c:v>9.4809302325581405E-4</c:v>
                </c:pt>
                <c:pt idx="6">
                  <c:v>7.1530232558139541E-4</c:v>
                </c:pt>
                <c:pt idx="7">
                  <c:v>9.3116279069767435E-4</c:v>
                </c:pt>
                <c:pt idx="8">
                  <c:v>8.8460465116279067E-4</c:v>
                </c:pt>
                <c:pt idx="9">
                  <c:v>7.1106976744186054E-4</c:v>
                </c:pt>
                <c:pt idx="10">
                  <c:v>8.507441860465116E-4</c:v>
                </c:pt>
                <c:pt idx="11">
                  <c:v>9.8195348837209302E-4</c:v>
                </c:pt>
                <c:pt idx="12">
                  <c:v>9.6079069767441877E-4</c:v>
                </c:pt>
                <c:pt idx="13">
                  <c:v>8.7190697674418606E-4</c:v>
                </c:pt>
                <c:pt idx="14">
                  <c:v>7.914883720930233E-4</c:v>
                </c:pt>
                <c:pt idx="15">
                  <c:v>7.914883720930233E-4</c:v>
                </c:pt>
                <c:pt idx="16">
                  <c:v>9.5232558139534892E-4</c:v>
                </c:pt>
                <c:pt idx="17">
                  <c:v>7.9572093023255817E-4</c:v>
                </c:pt>
                <c:pt idx="18">
                  <c:v>7.026046511627908E-4</c:v>
                </c:pt>
                <c:pt idx="19">
                  <c:v>7.1953488372093039E-4</c:v>
                </c:pt>
                <c:pt idx="20">
                  <c:v>8.5920930232558134E-4</c:v>
                </c:pt>
                <c:pt idx="21">
                  <c:v>7.8302325581395356E-4</c:v>
                </c:pt>
                <c:pt idx="22">
                  <c:v>8.973023255813955E-4</c:v>
                </c:pt>
                <c:pt idx="23">
                  <c:v>8.0418604651162791E-4</c:v>
                </c:pt>
                <c:pt idx="24">
                  <c:v>1.0073488372093025E-3</c:v>
                </c:pt>
                <c:pt idx="25">
                  <c:v>8.8883720930232576E-4</c:v>
                </c:pt>
                <c:pt idx="26">
                  <c:v>8.380465116279072E-4</c:v>
                </c:pt>
                <c:pt idx="27">
                  <c:v>6.9413953488372106E-4</c:v>
                </c:pt>
                <c:pt idx="28">
                  <c:v>8.380465116279072E-4</c:v>
                </c:pt>
                <c:pt idx="29">
                  <c:v>7.7879069767441869E-4</c:v>
                </c:pt>
                <c:pt idx="30">
                  <c:v>8.6344186046511632E-4</c:v>
                </c:pt>
                <c:pt idx="31">
                  <c:v>8.6344186046511632E-4</c:v>
                </c:pt>
                <c:pt idx="32">
                  <c:v>8.380465116279072E-4</c:v>
                </c:pt>
                <c:pt idx="33">
                  <c:v>8.2534883720930237E-4</c:v>
                </c:pt>
                <c:pt idx="34">
                  <c:v>7.8302325581395356E-4</c:v>
                </c:pt>
                <c:pt idx="35">
                  <c:v>2.1521499999999995E-2</c:v>
                </c:pt>
                <c:pt idx="36">
                  <c:v>1.7151299999999998E-2</c:v>
                </c:pt>
                <c:pt idx="37">
                  <c:v>2.2310999999999998E-2</c:v>
                </c:pt>
                <c:pt idx="38">
                  <c:v>1.7521799999999997E-2</c:v>
                </c:pt>
                <c:pt idx="39">
                  <c:v>1.4731399999999999E-2</c:v>
                </c:pt>
                <c:pt idx="40">
                  <c:v>2.2646399999999997E-2</c:v>
                </c:pt>
                <c:pt idx="41">
                  <c:v>1.7119699999999998E-2</c:v>
                </c:pt>
                <c:pt idx="42">
                  <c:v>2.2329999999999996E-2</c:v>
                </c:pt>
                <c:pt idx="43">
                  <c:v>2.1255299999999998E-2</c:v>
                </c:pt>
                <c:pt idx="44">
                  <c:v>1.7119199999999998E-2</c:v>
                </c:pt>
                <c:pt idx="45">
                  <c:v>2.0522099999999998E-2</c:v>
                </c:pt>
                <c:pt idx="46">
                  <c:v>2.3733599999999997E-2</c:v>
                </c:pt>
                <c:pt idx="47">
                  <c:v>2.32675E-2</c:v>
                </c:pt>
                <c:pt idx="48">
                  <c:v>2.11562E-2</c:v>
                </c:pt>
                <c:pt idx="49">
                  <c:v>1.92423E-2</c:v>
                </c:pt>
                <c:pt idx="50">
                  <c:v>1.92797E-2</c:v>
                </c:pt>
                <c:pt idx="51">
                  <c:v>2.3242499999999996E-2</c:v>
                </c:pt>
                <c:pt idx="52">
                  <c:v>1.9458E-2</c:v>
                </c:pt>
                <c:pt idx="53">
                  <c:v>1.7214199999999999E-2</c:v>
                </c:pt>
                <c:pt idx="54">
                  <c:v>1.7663000000000002E-2</c:v>
                </c:pt>
                <c:pt idx="55">
                  <c:v>2.1132299999999996E-2</c:v>
                </c:pt>
                <c:pt idx="56">
                  <c:v>1.9295499999999997E-2</c:v>
                </c:pt>
                <c:pt idx="57">
                  <c:v>2.2154E-2</c:v>
                </c:pt>
                <c:pt idx="58">
                  <c:v>1.9892999999999997E-2</c:v>
                </c:pt>
                <c:pt idx="59">
                  <c:v>2.4966200000000001E-2</c:v>
                </c:pt>
                <c:pt idx="60">
                  <c:v>2.2071E-2</c:v>
                </c:pt>
                <c:pt idx="61">
                  <c:v>2.0849400000000001E-2</c:v>
                </c:pt>
                <c:pt idx="62">
                  <c:v>1.7302000000000001E-2</c:v>
                </c:pt>
                <c:pt idx="63">
                  <c:v>2.0928600000000002E-2</c:v>
                </c:pt>
                <c:pt idx="64">
                  <c:v>1.9485599999999999E-2</c:v>
                </c:pt>
                <c:pt idx="65">
                  <c:v>2.1644400000000001E-2</c:v>
                </c:pt>
                <c:pt idx="66">
                  <c:v>2.1685200000000002E-2</c:v>
                </c:pt>
                <c:pt idx="67">
                  <c:v>2.1087000000000002E-2</c:v>
                </c:pt>
                <c:pt idx="68">
                  <c:v>2.0806499999999999E-2</c:v>
                </c:pt>
                <c:pt idx="69">
                  <c:v>1.9776499999999999E-2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507-4C95-9E3C-F0603C2EDC73}"/>
            </c:ext>
          </c:extLst>
        </c:ser>
        <c:ser>
          <c:idx val="7"/>
          <c:order val="7"/>
          <c:tx>
            <c:strRef>
              <c:f>[ReadDisturbRBER.xlsx]Sheet1!$A$12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[ReadDisturbRBER.xlsx]Sheet1!$B$12:$BS$12</c:f>
              <c:numCache>
                <c:formatCode>General</c:formatCode>
                <c:ptCount val="7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507-4C95-9E3C-F0603C2EDC73}"/>
            </c:ext>
          </c:extLst>
        </c:ser>
        <c:ser>
          <c:idx val="8"/>
          <c:order val="8"/>
          <c:tx>
            <c:strRef>
              <c:f>[ReadDisturbRBER.xlsx]Sheet1!$A$13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[ReadDisturbRBER.xlsx]Sheet1!$B$13:$BS$13</c:f>
              <c:numCache>
                <c:formatCode>General</c:formatCode>
                <c:ptCount val="7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2507-4C95-9E3C-F0603C2EDC73}"/>
            </c:ext>
          </c:extLst>
        </c:ser>
        <c:ser>
          <c:idx val="9"/>
          <c:order val="9"/>
          <c:tx>
            <c:strRef>
              <c:f>[ReadDisturbRBER.xlsx]Sheet1!$A$14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[ReadDisturbRBER.xlsx]Sheet1!$B$14:$BS$14</c:f>
              <c:numCache>
                <c:formatCode>General</c:formatCode>
                <c:ptCount val="7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2507-4C95-9E3C-F0603C2EDC73}"/>
            </c:ext>
          </c:extLst>
        </c:ser>
        <c:ser>
          <c:idx val="10"/>
          <c:order val="10"/>
          <c:tx>
            <c:strRef>
              <c:f>[ReadDisturbRBER.xlsx]Sheet1!$A$15</c:f>
              <c:strCache>
                <c:ptCount val="1"/>
              </c:strCache>
            </c:strRef>
          </c:tx>
          <c:marker>
            <c:symbol val="none"/>
          </c:marker>
          <c:xVal>
            <c:numRef>
              <c:f>[ReadDisturbRBER.xlsx]Sheet1!$B$4:$BS$4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</c:numCache>
            </c:numRef>
          </c:xVal>
          <c:yVal>
            <c:numRef>
              <c:f>[ReadDisturbRBER.xlsx]Sheet1!$B$15:$BS$15</c:f>
              <c:numCache>
                <c:formatCode>General</c:formatCode>
                <c:ptCount val="7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2507-4C95-9E3C-F0603C2ED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593776"/>
        <c:axId val="227595736"/>
      </c:scatterChart>
      <c:valAx>
        <c:axId val="227593776"/>
        <c:scaling>
          <c:orientation val="minMax"/>
          <c:max val="6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altLang="en-US" sz="2400" dirty="0" err="1"/>
                  <a:t>Wordline</a:t>
                </a:r>
                <a:r>
                  <a:rPr lang="en-US" altLang="en-US" sz="2400" dirty="0"/>
                  <a:t> Number</a:t>
                </a:r>
              </a:p>
            </c:rich>
          </c:tx>
          <c:layout>
            <c:manualLayout>
              <c:xMode val="edge"/>
              <c:yMode val="edge"/>
              <c:x val="0.51670360649363278"/>
              <c:y val="0.83676475656569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27595736"/>
        <c:crossesAt val="1.0000000000000003E-4"/>
        <c:crossBetween val="midCat"/>
        <c:majorUnit val="10"/>
      </c:valAx>
      <c:valAx>
        <c:axId val="227595736"/>
        <c:scaling>
          <c:logBase val="10"/>
          <c:orientation val="minMax"/>
          <c:max val="0.1"/>
          <c:min val="1.0000000000000002E-4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E+00" sourceLinked="0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2759377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t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5.4808860697968309E-2"/>
          <c:y val="8.7225868105336238E-2"/>
          <c:w val="0.65062530378147176"/>
          <c:h val="0.1286723340344276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75779199475065"/>
          <c:y val="0.17974678452549753"/>
          <c:w val="0.66423269356955383"/>
          <c:h val="0.41051920234108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[Latency_interface.xlsx]Sheet6!$K$8</c:f>
              <c:strCache>
                <c:ptCount val="1"/>
                <c:pt idx="0">
                  <c:v>Existing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[Latency_interface.xlsx]Sheet6!$J$9:$J$12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cat>
          <c:val>
            <c:numRef>
              <c:f>[Latency_interface.xlsx]Sheet6!$K$9:$K$12</c:f>
              <c:numCache>
                <c:formatCode>General</c:formatCode>
                <c:ptCount val="4"/>
                <c:pt idx="0">
                  <c:v>1681.92</c:v>
                </c:pt>
                <c:pt idx="1">
                  <c:v>1640.96</c:v>
                </c:pt>
                <c:pt idx="2">
                  <c:v>1627.3066666666666</c:v>
                </c:pt>
                <c:pt idx="3">
                  <c:v>1620.48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F-4BE8-8D06-5115EE885E1F}"/>
            </c:ext>
          </c:extLst>
        </c:ser>
        <c:ser>
          <c:idx val="1"/>
          <c:order val="1"/>
          <c:tx>
            <c:strRef>
              <c:f>[Latency_interface.xlsx]Sheet6!$L$8</c:f>
              <c:strCache>
                <c:ptCount val="1"/>
                <c:pt idx="0">
                  <c:v>Our Normal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[Latency_interface.xlsx]Sheet6!$J$9:$J$12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cat>
          <c:val>
            <c:numRef>
              <c:f>[Latency_interface.xlsx]Sheet6!$L$9:$L$12</c:f>
              <c:numCache>
                <c:formatCode>General</c:formatCode>
                <c:ptCount val="4"/>
                <c:pt idx="0">
                  <c:v>1763.8400000000001</c:v>
                </c:pt>
                <c:pt idx="1">
                  <c:v>1681.92</c:v>
                </c:pt>
                <c:pt idx="2">
                  <c:v>1654.6133333333332</c:v>
                </c:pt>
                <c:pt idx="3">
                  <c:v>1640.96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F-4BE8-8D06-5115EE885E1F}"/>
            </c:ext>
          </c:extLst>
        </c:ser>
        <c:ser>
          <c:idx val="2"/>
          <c:order val="2"/>
          <c:tx>
            <c:strRef>
              <c:f>[Latency_interface.xlsx]Sheet6!$M$8</c:f>
              <c:strCache>
                <c:ptCount val="1"/>
                <c:pt idx="0">
                  <c:v>First power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[Latency_interface.xlsx]Sheet6!$J$9:$J$12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cat>
          <c:val>
            <c:numRef>
              <c:f>[Latency_interface.xlsx]Sheet6!$M$9:$M$12</c:f>
              <c:numCache>
                <c:formatCode>General</c:formatCode>
                <c:ptCount val="4"/>
                <c:pt idx="0">
                  <c:v>1945.7600000000002</c:v>
                </c:pt>
                <c:pt idx="1">
                  <c:v>1822.88</c:v>
                </c:pt>
                <c:pt idx="2">
                  <c:v>1781.9199999999998</c:v>
                </c:pt>
                <c:pt idx="3">
                  <c:v>1761.44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F-4BE8-8D06-5115EE885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589856"/>
        <c:axId val="227593384"/>
      </c:barChart>
      <c:catAx>
        <c:axId val="227589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Interface Speed </a:t>
                </a:r>
                <a:r>
                  <a:rPr lang="en-US" b="0" dirty="0"/>
                  <a:t>(MB/s)</a:t>
                </a:r>
              </a:p>
            </c:rich>
          </c:tx>
          <c:layout>
            <c:manualLayout>
              <c:xMode val="edge"/>
              <c:yMode val="edge"/>
              <c:x val="0.36097871555118105"/>
              <c:y val="0.677496646252551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7593384"/>
        <c:crosses val="autoZero"/>
        <c:auto val="1"/>
        <c:lblAlgn val="ctr"/>
        <c:lblOffset val="0"/>
        <c:noMultiLvlLbl val="0"/>
      </c:catAx>
      <c:valAx>
        <c:axId val="22759338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Program Latency </a:t>
                </a:r>
                <a:r>
                  <a:rPr lang="en-US" b="0" dirty="0"/>
                  <a:t>(</a:t>
                </a:r>
                <a:r>
                  <a:rPr lang="el-GR" b="0" dirty="0"/>
                  <a:t>μ</a:t>
                </a:r>
                <a:r>
                  <a:rPr lang="en-US" b="0" dirty="0"/>
                  <a:t>s)</a:t>
                </a:r>
              </a:p>
            </c:rich>
          </c:tx>
          <c:layout>
            <c:manualLayout>
              <c:xMode val="edge"/>
              <c:yMode val="edge"/>
              <c:x val="4.6801181102362213E-2"/>
              <c:y val="7.361650627004957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758985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9220689544202"/>
          <c:y val="0.13334799818022583"/>
          <c:w val="0.53777769125438546"/>
          <c:h val="0.31553084549053684"/>
        </c:manualLayout>
      </c:layout>
      <c:scatterChart>
        <c:scatterStyle val="smoothMarker"/>
        <c:varyColors val="0"/>
        <c:ser>
          <c:idx val="6"/>
          <c:order val="0"/>
          <c:tx>
            <c:strRef>
              <c:f>Sheet1!$A$5</c:f>
              <c:strCache>
                <c:ptCount val="1"/>
                <c:pt idx="0">
                  <c:v>LSB-Full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Sheet1!$B$5:$M$5</c:f>
              <c:numCache>
                <c:formatCode>General</c:formatCode>
                <c:ptCount val="12"/>
                <c:pt idx="0">
                  <c:v>8.6039999999999999E-4</c:v>
                </c:pt>
                <c:pt idx="1">
                  <c:v>8.6639999999999992E-4</c:v>
                </c:pt>
                <c:pt idx="2">
                  <c:v>8.2560000000000001E-4</c:v>
                </c:pt>
                <c:pt idx="3">
                  <c:v>8.0039999999999994E-4</c:v>
                </c:pt>
                <c:pt idx="4">
                  <c:v>8.2260000000000005E-4</c:v>
                </c:pt>
                <c:pt idx="5">
                  <c:v>8.3339999999999998E-4</c:v>
                </c:pt>
                <c:pt idx="6">
                  <c:v>8.6339999999999995E-4</c:v>
                </c:pt>
                <c:pt idx="7">
                  <c:v>8.5619999999999999E-4</c:v>
                </c:pt>
                <c:pt idx="8">
                  <c:v>9.0600000000000001E-4</c:v>
                </c:pt>
                <c:pt idx="9">
                  <c:v>9.3419999999999994E-4</c:v>
                </c:pt>
                <c:pt idx="10">
                  <c:v>9.2279999999999999E-4</c:v>
                </c:pt>
                <c:pt idx="11">
                  <c:v>9.4019999999999998E-4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99-46E0-B220-254792EC6255}"/>
            </c:ext>
          </c:extLst>
        </c:ser>
        <c:ser>
          <c:idx val="7"/>
          <c:order val="1"/>
          <c:tx>
            <c:strRef>
              <c:f>Sheet1!$A$6</c:f>
              <c:strCache>
                <c:ptCount val="1"/>
                <c:pt idx="0">
                  <c:v>MSB-Full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Sheet1!$B$6:$M$6</c:f>
              <c:numCache>
                <c:formatCode>General</c:formatCode>
                <c:ptCount val="12"/>
                <c:pt idx="0">
                  <c:v>1.5341400000000002E-3</c:v>
                </c:pt>
                <c:pt idx="1">
                  <c:v>1.7253000000000001E-3</c:v>
                </c:pt>
                <c:pt idx="2">
                  <c:v>1.7560800000000001E-3</c:v>
                </c:pt>
                <c:pt idx="3">
                  <c:v>1.8181800000000002E-3</c:v>
                </c:pt>
                <c:pt idx="4">
                  <c:v>2.02878E-3</c:v>
                </c:pt>
                <c:pt idx="5">
                  <c:v>2.1956400000000004E-3</c:v>
                </c:pt>
                <c:pt idx="6">
                  <c:v>2.5887599999999998E-3</c:v>
                </c:pt>
                <c:pt idx="7">
                  <c:v>2.8285200000000002E-3</c:v>
                </c:pt>
                <c:pt idx="8">
                  <c:v>3.2540400000000001E-3</c:v>
                </c:pt>
                <c:pt idx="9">
                  <c:v>3.74976E-3</c:v>
                </c:pt>
                <c:pt idx="10">
                  <c:v>3.9328200000000001E-3</c:v>
                </c:pt>
                <c:pt idx="11">
                  <c:v>4.2492599999999995E-3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B99-46E0-B220-254792EC6255}"/>
            </c:ext>
          </c:extLst>
        </c:ser>
        <c:ser>
          <c:idx val="8"/>
          <c:order val="2"/>
          <c:tx>
            <c:strRef>
              <c:f>Sheet1!$A$7</c:f>
              <c:strCache>
                <c:ptCount val="1"/>
                <c:pt idx="0">
                  <c:v>LSB Erase/Half Single Pass</c:v>
                </c:pt>
              </c:strCache>
            </c:strRef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Sheet1!$B$7:$M$7</c:f>
              <c:numCache>
                <c:formatCode>General</c:formatCode>
                <c:ptCount val="12"/>
                <c:pt idx="0">
                  <c:v>1.6092000000000001E-3</c:v>
                </c:pt>
                <c:pt idx="1">
                  <c:v>2.0339999999999998E-3</c:v>
                </c:pt>
                <c:pt idx="2">
                  <c:v>2.1023999999999999E-3</c:v>
                </c:pt>
                <c:pt idx="3">
                  <c:v>2.2404E-3</c:v>
                </c:pt>
                <c:pt idx="4">
                  <c:v>2.7083999999999997E-3</c:v>
                </c:pt>
                <c:pt idx="5">
                  <c:v>3.0792000000000003E-3</c:v>
                </c:pt>
                <c:pt idx="6">
                  <c:v>3.9527999999999994E-3</c:v>
                </c:pt>
                <c:pt idx="7">
                  <c:v>4.4855999999999993E-3</c:v>
                </c:pt>
                <c:pt idx="8">
                  <c:v>5.4312000000000006E-3</c:v>
                </c:pt>
                <c:pt idx="9">
                  <c:v>6.5327999999999992E-3</c:v>
                </c:pt>
                <c:pt idx="10">
                  <c:v>6.9395999999999998E-3</c:v>
                </c:pt>
                <c:pt idx="11">
                  <c:v>7.6427999999999991E-3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99-46E0-B220-254792EC6255}"/>
            </c:ext>
          </c:extLst>
        </c:ser>
        <c:ser>
          <c:idx val="9"/>
          <c:order val="3"/>
          <c:tx>
            <c:strRef>
              <c:f>Sheet1!$A$8</c:f>
              <c:strCache>
                <c:ptCount val="1"/>
                <c:pt idx="0">
                  <c:v>MSB Erase/Half Single Pass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Sheet1!$B$8:$M$8</c:f>
              <c:numCache>
                <c:formatCode>General</c:formatCode>
                <c:ptCount val="12"/>
                <c:pt idx="0">
                  <c:v>1.327438E-3</c:v>
                </c:pt>
                <c:pt idx="1">
                  <c:v>1.44001E-3</c:v>
                </c:pt>
                <c:pt idx="2">
                  <c:v>1.4581360000000001E-3</c:v>
                </c:pt>
                <c:pt idx="3">
                  <c:v>1.4947060000000002E-3</c:v>
                </c:pt>
                <c:pt idx="4">
                  <c:v>1.618726E-3</c:v>
                </c:pt>
                <c:pt idx="5">
                  <c:v>1.716988E-3</c:v>
                </c:pt>
                <c:pt idx="6">
                  <c:v>1.948492E-3</c:v>
                </c:pt>
                <c:pt idx="7">
                  <c:v>2.0896840000000001E-3</c:v>
                </c:pt>
                <c:pt idx="8">
                  <c:v>2.3402680000000004E-3</c:v>
                </c:pt>
                <c:pt idx="9">
                  <c:v>2.6321919999999998E-3</c:v>
                </c:pt>
                <c:pt idx="10">
                  <c:v>2.7399940000000004E-3</c:v>
                </c:pt>
                <c:pt idx="11">
                  <c:v>2.9263419999999997E-3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B99-46E0-B220-254792EC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199760"/>
        <c:axId val="228201328"/>
      </c:scatterChart>
      <c:valAx>
        <c:axId val="228199760"/>
        <c:scaling>
          <c:orientation val="minMax"/>
          <c:max val="5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Read Disturb Count</a:t>
                </a:r>
              </a:p>
            </c:rich>
          </c:tx>
          <c:layout>
            <c:manualLayout>
              <c:xMode val="edge"/>
              <c:yMode val="edge"/>
              <c:x val="0.30176389806259246"/>
              <c:y val="0.55416129157119454"/>
            </c:manualLayout>
          </c:layout>
          <c:overlay val="0"/>
        </c:title>
        <c:numFmt formatCode="[&gt;=1000]#,##0,&quot;K&quot;;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8201328"/>
        <c:crosses val="autoZero"/>
        <c:crossBetween val="midCat"/>
        <c:majorUnit val="10000"/>
      </c:valAx>
      <c:valAx>
        <c:axId val="228201328"/>
        <c:scaling>
          <c:orientation val="minMax"/>
          <c:max val="8.0000000000000019E-3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minorGridlines>
          <c:spPr>
            <a:ln>
              <a:solidFill>
                <a:schemeClr val="bg1">
                  <a:lumMod val="85000"/>
                  <a:alpha val="65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Raw Bit Error Rate</a:t>
                </a:r>
              </a:p>
            </c:rich>
          </c:tx>
          <c:layout>
            <c:manualLayout>
              <c:xMode val="edge"/>
              <c:yMode val="edge"/>
              <c:x val="4.6185542878086679E-3"/>
              <c:y val="8.1208623926910944E-3"/>
            </c:manualLayout>
          </c:layout>
          <c:overlay val="0"/>
        </c:title>
        <c:numFmt formatCode="#,##0.0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8199760"/>
        <c:crosses val="autoZero"/>
        <c:crossBetween val="midCat"/>
        <c:majorUnit val="2.0000000000000005E-3"/>
        <c:minorUnit val="1.0000000000000002E-3"/>
      </c:valAx>
      <c:spPr>
        <a:noFill/>
        <a:ln w="9525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9220689544202"/>
          <c:y val="0.13334799818022583"/>
          <c:w val="0.53777769125438546"/>
          <c:h val="0.315530845490536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LSB-Full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Sheet1!$B$5:$M$5</c:f>
              <c:numCache>
                <c:formatCode>General</c:formatCode>
                <c:ptCount val="12"/>
                <c:pt idx="0">
                  <c:v>8.6039999999999999E-4</c:v>
                </c:pt>
                <c:pt idx="1">
                  <c:v>8.6639999999999992E-4</c:v>
                </c:pt>
                <c:pt idx="2">
                  <c:v>8.2560000000000001E-4</c:v>
                </c:pt>
                <c:pt idx="3">
                  <c:v>8.0039999999999994E-4</c:v>
                </c:pt>
                <c:pt idx="4">
                  <c:v>8.2260000000000005E-4</c:v>
                </c:pt>
                <c:pt idx="5">
                  <c:v>8.3339999999999998E-4</c:v>
                </c:pt>
                <c:pt idx="6">
                  <c:v>8.6339999999999995E-4</c:v>
                </c:pt>
                <c:pt idx="7">
                  <c:v>8.5619999999999999E-4</c:v>
                </c:pt>
                <c:pt idx="8">
                  <c:v>9.0600000000000001E-4</c:v>
                </c:pt>
                <c:pt idx="9">
                  <c:v>9.3419999999999994E-4</c:v>
                </c:pt>
                <c:pt idx="10">
                  <c:v>9.2279999999999999E-4</c:v>
                </c:pt>
                <c:pt idx="11">
                  <c:v>9.4019999999999998E-4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C16-4528-B709-4037A6057E6C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MSB-Full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Sheet1!$B$6:$M$6</c:f>
              <c:numCache>
                <c:formatCode>General</c:formatCode>
                <c:ptCount val="12"/>
                <c:pt idx="0">
                  <c:v>1.5341400000000002E-3</c:v>
                </c:pt>
                <c:pt idx="1">
                  <c:v>1.7253000000000001E-3</c:v>
                </c:pt>
                <c:pt idx="2">
                  <c:v>1.7560800000000001E-3</c:v>
                </c:pt>
                <c:pt idx="3">
                  <c:v>1.8181800000000002E-3</c:v>
                </c:pt>
                <c:pt idx="4">
                  <c:v>2.02878E-3</c:v>
                </c:pt>
                <c:pt idx="5">
                  <c:v>2.1956400000000004E-3</c:v>
                </c:pt>
                <c:pt idx="6">
                  <c:v>2.5887599999999998E-3</c:v>
                </c:pt>
                <c:pt idx="7">
                  <c:v>2.8285200000000002E-3</c:v>
                </c:pt>
                <c:pt idx="8">
                  <c:v>3.2540400000000001E-3</c:v>
                </c:pt>
                <c:pt idx="9">
                  <c:v>3.74976E-3</c:v>
                </c:pt>
                <c:pt idx="10">
                  <c:v>3.9328200000000001E-3</c:v>
                </c:pt>
                <c:pt idx="11">
                  <c:v>4.2492599999999995E-3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C16-4528-B709-4037A6057E6C}"/>
            </c:ext>
          </c:extLst>
        </c:ser>
        <c:ser>
          <c:idx val="4"/>
          <c:order val="2"/>
          <c:tx>
            <c:strRef>
              <c:f>Sheet1!$A$9</c:f>
              <c:strCache>
                <c:ptCount val="1"/>
                <c:pt idx="0">
                  <c:v>LSB Erase/Half Multiple Pass</c:v>
                </c:pt>
              </c:strCache>
            </c:strRef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Sheet1!$B$9:$M$9</c:f>
              <c:numCache>
                <c:formatCode>General</c:formatCode>
                <c:ptCount val="12"/>
                <c:pt idx="0">
                  <c:v>7.0092000000000006E-4</c:v>
                </c:pt>
                <c:pt idx="1">
                  <c:v>7.4340000000000007E-4</c:v>
                </c:pt>
                <c:pt idx="2">
                  <c:v>7.5024E-4</c:v>
                </c:pt>
                <c:pt idx="3">
                  <c:v>7.6404000000000001E-4</c:v>
                </c:pt>
                <c:pt idx="4">
                  <c:v>8.1083999999999995E-4</c:v>
                </c:pt>
                <c:pt idx="5">
                  <c:v>8.4792000000000005E-4</c:v>
                </c:pt>
                <c:pt idx="6">
                  <c:v>9.3527999999999992E-4</c:v>
                </c:pt>
                <c:pt idx="7">
                  <c:v>9.8855999999999987E-4</c:v>
                </c:pt>
                <c:pt idx="8">
                  <c:v>1.0831199999999999E-3</c:v>
                </c:pt>
                <c:pt idx="9">
                  <c:v>1.1932799999999999E-3</c:v>
                </c:pt>
                <c:pt idx="10">
                  <c:v>1.2339600000000003E-3</c:v>
                </c:pt>
                <c:pt idx="11">
                  <c:v>1.3042799999999999E-3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C16-4528-B709-4037A6057E6C}"/>
            </c:ext>
          </c:extLst>
        </c:ser>
        <c:ser>
          <c:idx val="5"/>
          <c:order val="3"/>
          <c:tx>
            <c:strRef>
              <c:f>Sheet1!$A$10</c:f>
              <c:strCache>
                <c:ptCount val="1"/>
                <c:pt idx="0">
                  <c:v>MSB Erase/Half Multiple Pass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Sheet1!$B$4:$M$4</c:f>
              <c:numCache>
                <c:formatCode>General</c:formatCode>
                <c:ptCount val="12"/>
                <c:pt idx="0">
                  <c:v>1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5000</c:v>
                </c:pt>
                <c:pt idx="5">
                  <c:v>8000</c:v>
                </c:pt>
                <c:pt idx="6">
                  <c:v>16000</c:v>
                </c:pt>
                <c:pt idx="7">
                  <c:v>20000</c:v>
                </c:pt>
                <c:pt idx="8">
                  <c:v>30000</c:v>
                </c:pt>
                <c:pt idx="9">
                  <c:v>40000</c:v>
                </c:pt>
                <c:pt idx="10">
                  <c:v>45000</c:v>
                </c:pt>
                <c:pt idx="11">
                  <c:v>50000</c:v>
                </c:pt>
              </c:numCache>
            </c:numRef>
          </c:xVal>
          <c:yVal>
            <c:numRef>
              <c:f>Sheet1!$B$10:$M$10</c:f>
              <c:numCache>
                <c:formatCode>General</c:formatCode>
                <c:ptCount val="12"/>
                <c:pt idx="0">
                  <c:v>1.2504600000000001E-3</c:v>
                </c:pt>
                <c:pt idx="1">
                  <c:v>1.2717E-3</c:v>
                </c:pt>
                <c:pt idx="2">
                  <c:v>1.2751199999999998E-3</c:v>
                </c:pt>
                <c:pt idx="3">
                  <c:v>1.28202E-3</c:v>
                </c:pt>
                <c:pt idx="4">
                  <c:v>1.3254199999999999E-3</c:v>
                </c:pt>
                <c:pt idx="5">
                  <c:v>1.36396E-3</c:v>
                </c:pt>
                <c:pt idx="6">
                  <c:v>1.41764E-3</c:v>
                </c:pt>
                <c:pt idx="7">
                  <c:v>1.4642800000000001E-3</c:v>
                </c:pt>
                <c:pt idx="8">
                  <c:v>1.53156E-3</c:v>
                </c:pt>
                <c:pt idx="9">
                  <c:v>1.5966400000000001E-3</c:v>
                </c:pt>
                <c:pt idx="10">
                  <c:v>1.6169800000000001E-3</c:v>
                </c:pt>
                <c:pt idx="11">
                  <c:v>1.7521399999999999E-3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C16-4528-B709-4037A6057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198192"/>
        <c:axId val="228201720"/>
      </c:scatterChart>
      <c:valAx>
        <c:axId val="228198192"/>
        <c:scaling>
          <c:orientation val="minMax"/>
          <c:max val="5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Read Disturb Count</a:t>
                </a:r>
              </a:p>
            </c:rich>
          </c:tx>
          <c:layout>
            <c:manualLayout>
              <c:xMode val="edge"/>
              <c:yMode val="edge"/>
              <c:x val="0.30176389806259246"/>
              <c:y val="0.58236666220372468"/>
            </c:manualLayout>
          </c:layout>
          <c:overlay val="0"/>
        </c:title>
        <c:numFmt formatCode="[&gt;=1000]#,##0,&quot;K&quot;;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8201720"/>
        <c:crosses val="autoZero"/>
        <c:crossBetween val="midCat"/>
        <c:majorUnit val="10000"/>
      </c:valAx>
      <c:valAx>
        <c:axId val="228201720"/>
        <c:scaling>
          <c:orientation val="minMax"/>
          <c:max val="8.0000000000000019E-3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minorGridlines>
          <c:spPr>
            <a:ln>
              <a:solidFill>
                <a:schemeClr val="bg1">
                  <a:lumMod val="85000"/>
                  <a:alpha val="65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Raw Bit Error Rate</a:t>
                </a:r>
              </a:p>
            </c:rich>
          </c:tx>
          <c:layout>
            <c:manualLayout>
              <c:xMode val="edge"/>
              <c:yMode val="edge"/>
              <c:x val="4.6185542878086671E-3"/>
              <c:y val="2.0146693308950019E-2"/>
            </c:manualLayout>
          </c:layout>
          <c:overlay val="0"/>
        </c:title>
        <c:numFmt formatCode="#,##0.0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8198192"/>
        <c:crosses val="autoZero"/>
        <c:crossBetween val="midCat"/>
        <c:majorUnit val="2.0000000000000005E-3"/>
        <c:minorUnit val="1.0000000000000002E-3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19451735199767"/>
          <c:y val="6.0601851851851872E-2"/>
          <c:w val="0.76076377952755891"/>
          <c:h val="0.52677499543702977"/>
        </c:manualLayout>
      </c:layout>
      <c:barChart>
        <c:barDir val="bar"/>
        <c:grouping val="clustered"/>
        <c:varyColors val="0"/>
        <c:ser>
          <c:idx val="1"/>
          <c:order val="0"/>
          <c:tx>
            <c:v>Adaptive Vref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(Sheet6!$A$9,Sheet6!$A$7)</c:f>
              <c:numCache>
                <c:formatCode>General</c:formatCode>
                <c:ptCount val="2"/>
                <c:pt idx="0">
                  <c:v>5000</c:v>
                </c:pt>
                <c:pt idx="1">
                  <c:v>1</c:v>
                </c:pt>
              </c:numCache>
            </c:numRef>
          </c:cat>
          <c:val>
            <c:numRef>
              <c:f>(Sheet6!$B$10,Sheet6!$B$8)</c:f>
              <c:numCache>
                <c:formatCode>General</c:formatCode>
                <c:ptCount val="2"/>
                <c:pt idx="0">
                  <c:v>1.366E-3</c:v>
                </c:pt>
                <c:pt idx="1">
                  <c:v>5.62E-4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1-457E-AD55-7206F1B521FB}"/>
            </c:ext>
          </c:extLst>
        </c:ser>
        <c:ser>
          <c:idx val="0"/>
          <c:order val="1"/>
          <c:tx>
            <c:v>Baseline</c:v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(Sheet6!$A$9,Sheet6!$A$7)</c:f>
              <c:numCache>
                <c:formatCode>General</c:formatCode>
                <c:ptCount val="2"/>
                <c:pt idx="0">
                  <c:v>5000</c:v>
                </c:pt>
                <c:pt idx="1">
                  <c:v>1</c:v>
                </c:pt>
              </c:numCache>
            </c:numRef>
          </c:cat>
          <c:val>
            <c:numRef>
              <c:f>(Sheet6!$B$9,Sheet6!$B$7)</c:f>
              <c:numCache>
                <c:formatCode>General</c:formatCode>
                <c:ptCount val="2"/>
                <c:pt idx="0">
                  <c:v>1.73E-3</c:v>
                </c:pt>
                <c:pt idx="1">
                  <c:v>8.0400000000000003E-4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1-457E-AD55-7206F1B52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0"/>
        <c:axId val="227596128"/>
        <c:axId val="227592992"/>
      </c:barChart>
      <c:catAx>
        <c:axId val="227596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P/E Cycles</a:t>
                </a:r>
              </a:p>
            </c:rich>
          </c:tx>
          <c:layout>
            <c:manualLayout>
              <c:xMode val="edge"/>
              <c:yMode val="edge"/>
              <c:x val="0"/>
              <c:y val="8.83796296296296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592992"/>
        <c:crosses val="autoZero"/>
        <c:auto val="1"/>
        <c:lblAlgn val="ctr"/>
        <c:lblOffset val="0"/>
        <c:noMultiLvlLbl val="0"/>
      </c:catAx>
      <c:valAx>
        <c:axId val="22759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Raw Bit Error Rate</a:t>
                </a:r>
              </a:p>
            </c:rich>
          </c:tx>
          <c:layout>
            <c:manualLayout>
              <c:xMode val="edge"/>
              <c:yMode val="edge"/>
              <c:x val="0.3782986293379994"/>
              <c:y val="0.73814442602569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596128"/>
        <c:crosses val="autoZero"/>
        <c:crossBetween val="between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image of partially-programmed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6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Animate: interference arrows,</a:t>
            </a:r>
            <a:r>
              <a:rPr lang="en-US" baseline="0" dirty="0" smtClean="0"/>
              <a:t> increase as scaling, two steps of programming</a:t>
            </a:r>
            <a:endParaRPr lang="en-US" dirty="0" smtClean="0"/>
          </a:p>
          <a:p>
            <a:r>
              <a:rPr lang="en-US" dirty="0" smtClean="0"/>
              <a:t>Add MSB/LSB</a:t>
            </a:r>
          </a:p>
          <a:p>
            <a:r>
              <a:rPr lang="en-US" dirty="0" smtClean="0"/>
              <a:t>Add partially-programmed, fully-programmed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4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image with new labels, animate, add X’s to LSB</a:t>
            </a:r>
          </a:p>
          <a:p>
            <a:r>
              <a:rPr lang="en-US" baseline="0" dirty="0" smtClean="0"/>
              <a:t>Collapse distributions to a single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87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do: diagram?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6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image of partially-programmed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8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Animate: interference arrows,</a:t>
            </a:r>
            <a:r>
              <a:rPr lang="en-US" baseline="0" dirty="0" smtClean="0"/>
              <a:t> increase as scaling, two steps of programming</a:t>
            </a:r>
            <a:endParaRPr lang="en-US" dirty="0" smtClean="0"/>
          </a:p>
          <a:p>
            <a:r>
              <a:rPr lang="en-US" dirty="0" smtClean="0"/>
              <a:t>Add MSB/LSB</a:t>
            </a:r>
          </a:p>
          <a:p>
            <a:r>
              <a:rPr lang="en-US" dirty="0" smtClean="0"/>
              <a:t>Add partially-programmed, fully-programmed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23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Animate: interference arrows,</a:t>
            </a:r>
            <a:r>
              <a:rPr lang="en-US" baseline="0" dirty="0" smtClean="0"/>
              <a:t> increase as scaling, two steps of programming</a:t>
            </a:r>
            <a:endParaRPr lang="en-US" dirty="0" smtClean="0"/>
          </a:p>
          <a:p>
            <a:r>
              <a:rPr lang="en-US" dirty="0" smtClean="0"/>
              <a:t>Add MSB/LSB</a:t>
            </a:r>
          </a:p>
          <a:p>
            <a:r>
              <a:rPr lang="en-US" dirty="0" smtClean="0"/>
              <a:t>Add partially-programmed, fully-programmed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8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image with new labels, animate, add X’s to LSB</a:t>
            </a:r>
          </a:p>
          <a:p>
            <a:r>
              <a:rPr lang="en-US" baseline="0" dirty="0" smtClean="0"/>
              <a:t>Collapse distributions to a single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6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make graphs</a:t>
            </a:r>
            <a:r>
              <a:rPr lang="en-US" baseline="0" dirty="0" smtClean="0"/>
              <a:t>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60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image of partially-programmed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7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Animate: smaller cells, closer together,</a:t>
            </a:r>
            <a:r>
              <a:rPr lang="en-US" baseline="0" dirty="0" smtClean="0"/>
              <a:t> </a:t>
            </a:r>
            <a:r>
              <a:rPr lang="en-US" dirty="0" smtClean="0"/>
              <a:t>SLC </a:t>
            </a:r>
            <a:r>
              <a:rPr lang="en-US" dirty="0" smtClean="0">
                <a:sym typeface="Wingdings" panose="05000000000000000000" pitchFamily="2" charset="2"/>
              </a:rPr>
              <a:t> TLC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Color MSB/LSBs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9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1"/>
            <a:ext cx="8839200" cy="3048001"/>
          </a:xfrm>
        </p:spPr>
        <p:txBody>
          <a:bodyPr/>
          <a:lstStyle>
            <a:lvl1pPr algn="ctr">
              <a:defRPr sz="3600" spc="-9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r>
              <a:rPr lang="en-US" altLang="en-US" dirty="0" smtClean="0"/>
              <a:t>Page </a:t>
            </a:r>
            <a:fld id="{C0114C80-A684-4FC2-9290-3D6457BFA549}" type="slidenum">
              <a:rPr lang="en-US" altLang="en-US" smtClean="0"/>
              <a:pPr/>
              <a:t>‹#›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5987409" y="222528"/>
            <a:ext cx="1326783" cy="21945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9"/>
          <a:stretch/>
        </p:blipFill>
        <p:spPr>
          <a:xfrm>
            <a:off x="3520441" y="128016"/>
            <a:ext cx="518160" cy="429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37744"/>
            <a:ext cx="2724912" cy="2424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5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9"/>
          <a:stretch/>
        </p:blipFill>
        <p:spPr>
          <a:xfrm>
            <a:off x="4079645" y="128016"/>
            <a:ext cx="121160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0BF8F6E-232C-4479-8873-848D6BC8E6C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103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2"/>
            <a:ext cx="2057400" cy="5105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1"/>
            <a:ext cx="6629400" cy="5105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8C84A859-EC2B-4CC2-841B-A4A94D4856AA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8022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71700" y="6096000"/>
            <a:ext cx="69723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56E643E9-8232-44D4-8A76-E691A7C80D3B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36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"/>
            <a:ext cx="9144000" cy="620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7772400" cy="4800600"/>
          </a:xfrm>
        </p:spPr>
        <p:txBody>
          <a:bodyPr anchorCtr="1"/>
          <a:lstStyle>
            <a:lvl1pPr algn="ctr">
              <a:defRPr sz="3600" b="0" cap="none" spc="-1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4572000"/>
            <a:ext cx="7772400" cy="8255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1252D094-1F6F-4D58-85D9-7DD94883DE43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820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D2B8100E-AEB3-45CD-B31C-E5D9AB46F8E2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6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344988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0"/>
            <a:ext cx="4346575" cy="685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0"/>
            <a:ext cx="4346575" cy="4419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B98A4ED6-624C-4BEA-BCDE-327289EF7D9F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81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B72A377-ED4A-4672-A396-DD11146850F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82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A4A31649-8929-48A0-9489-E8D4C8D91F05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7613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00"/>
            <a:ext cx="3313113" cy="1143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1"/>
            <a:ext cx="5416550" cy="51054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981200"/>
            <a:ext cx="3313113" cy="39624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3E8FA7CC-2CE5-41D8-B4C4-AD442D4B12B0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3465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001"/>
            <a:ext cx="5486400" cy="38100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FC7E1FD5-A6B1-43EF-B5D9-E1445DE766F6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078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3363"/>
            <a:ext cx="6172200" cy="228600"/>
          </a:xfrm>
          <a:prstGeom prst="rect">
            <a:avLst/>
          </a:prstGeom>
        </p:spPr>
        <p:txBody>
          <a:bodyPr vert="horz" lIns="45720" tIns="0" rIns="4572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hitney-Semibold SC" panose="02000603040000020004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Vulnerabilities in MLC NAND Flash Memory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58336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Page </a:t>
            </a:r>
            <a:fld id="{BBF05047-ADC6-47BF-A318-424F854A849A}" type="slidenum">
              <a:rPr lang="en-US" altLang="en-US" smtClean="0"/>
              <a:pPr/>
              <a:t>‹#›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1" y="228600"/>
            <a:ext cx="1066271" cy="215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6" r:id="rId2"/>
    <p:sldLayoutId id="214748395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Adobe Garamond Pro" panose="02020502060506020403" pitchFamily="18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Adobe Garamond Pro" panose="020205020605060204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533649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Vulnerabilities in MLC NAND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Flash Memory Programming: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Analysis, Exploits,</a:t>
            </a:r>
            <a:b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Mitigation Techniques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657350"/>
          </a:xfrm>
        </p:spPr>
        <p:txBody>
          <a:bodyPr/>
          <a:lstStyle/>
          <a:p>
            <a:r>
              <a:rPr lang="en-US" sz="3200" b="0" dirty="0" smtClean="0"/>
              <a:t>Yu Cai,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Saugata Ghose</a:t>
            </a:r>
            <a:r>
              <a:rPr lang="en-US" sz="3200" b="0" dirty="0" smtClean="0"/>
              <a:t>, Yixin Luo,</a:t>
            </a:r>
            <a:br>
              <a:rPr lang="en-US" sz="3200" b="0" dirty="0" smtClean="0"/>
            </a:br>
            <a:r>
              <a:rPr lang="en-US" sz="3200" b="0" dirty="0" smtClean="0"/>
              <a:t>Ken Mai, Onur Mutlu, Erich F. </a:t>
            </a:r>
            <a:r>
              <a:rPr lang="en-US" sz="3200" b="0" dirty="0" err="1" smtClean="0"/>
              <a:t>Haratsch</a:t>
            </a:r>
            <a:endParaRPr lang="en-US" sz="3200" b="0" dirty="0" smtClean="0"/>
          </a:p>
          <a:p>
            <a:endParaRPr lang="en-US" b="0" dirty="0" smtClean="0"/>
          </a:p>
          <a:p>
            <a:r>
              <a:rPr lang="en-US" b="0" dirty="0" smtClean="0"/>
              <a:t>February 6, 2017</a:t>
            </a:r>
          </a:p>
          <a:p>
            <a:endParaRPr 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86773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Cell-to-Cell Program Interference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Flash cells are grouped into</a:t>
            </a:r>
            <a:br>
              <a:rPr lang="en-US" dirty="0" smtClean="0"/>
            </a:br>
            <a:r>
              <a:rPr lang="en-US" dirty="0" smtClean="0"/>
              <a:t>multiple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wordlines</a:t>
            </a:r>
            <a:r>
              <a:rPr lang="en-US" dirty="0" smtClean="0"/>
              <a:t> </a:t>
            </a:r>
            <a:r>
              <a:rPr lang="en-US" b="0" dirty="0" smtClean="0"/>
              <a:t>(rows)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Two-step programming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interleaves LSB, MSB steps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neighboring </a:t>
            </a:r>
            <a:r>
              <a:rPr lang="en-US" dirty="0" err="1" smtClean="0"/>
              <a:t>wordlines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Steps interleaved using shadow program sequencing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10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4885336" y="985456"/>
            <a:ext cx="2475097" cy="677695"/>
            <a:chOff x="8424380" y="931279"/>
            <a:chExt cx="2475097" cy="677695"/>
          </a:xfrm>
        </p:grpSpPr>
        <p:grpSp>
          <p:nvGrpSpPr>
            <p:cNvPr id="144" name="Group 76"/>
            <p:cNvGrpSpPr>
              <a:grpSpLocks/>
            </p:cNvGrpSpPr>
            <p:nvPr/>
          </p:nvGrpSpPr>
          <p:grpSpPr bwMode="auto">
            <a:xfrm>
              <a:off x="8424380" y="931279"/>
              <a:ext cx="1355391" cy="677695"/>
              <a:chOff x="1219200" y="1447800"/>
              <a:chExt cx="1828800" cy="914400"/>
            </a:xfrm>
          </p:grpSpPr>
          <p:grpSp>
            <p:nvGrpSpPr>
              <p:cNvPr id="155" name="Group 65"/>
              <p:cNvGrpSpPr>
                <a:grpSpLocks/>
              </p:cNvGrpSpPr>
              <p:nvPr/>
            </p:nvGrpSpPr>
            <p:grpSpPr bwMode="auto">
              <a:xfrm>
                <a:off x="12192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166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72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3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4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67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0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1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6" name="Group 66"/>
              <p:cNvGrpSpPr>
                <a:grpSpLocks/>
              </p:cNvGrpSpPr>
              <p:nvPr/>
            </p:nvGrpSpPr>
            <p:grpSpPr bwMode="auto">
              <a:xfrm>
                <a:off x="21336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157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63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4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5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58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2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5" name="Group 66"/>
            <p:cNvGrpSpPr>
              <a:grpSpLocks/>
            </p:cNvGrpSpPr>
            <p:nvPr/>
          </p:nvGrpSpPr>
          <p:grpSpPr bwMode="auto">
            <a:xfrm>
              <a:off x="10221782" y="931279"/>
              <a:ext cx="677695" cy="677695"/>
              <a:chOff x="6248400" y="1524000"/>
              <a:chExt cx="914400" cy="914400"/>
            </a:xfrm>
          </p:grpSpPr>
          <p:grpSp>
            <p:nvGrpSpPr>
              <p:cNvPr id="146" name="Group 38"/>
              <p:cNvGrpSpPr>
                <a:grpSpLocks/>
              </p:cNvGrpSpPr>
              <p:nvPr/>
            </p:nvGrpSpPr>
            <p:grpSpPr bwMode="auto">
              <a:xfrm>
                <a:off x="6553200" y="1752600"/>
                <a:ext cx="152400" cy="457200"/>
                <a:chOff x="6553200" y="1752600"/>
                <a:chExt cx="152400" cy="457200"/>
              </a:xfrm>
            </p:grpSpPr>
            <p:cxnSp>
              <p:nvCxnSpPr>
                <p:cNvPr id="152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7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705600" y="22098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248400" y="198120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858000" y="15240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858000" y="22098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75" name="Group 174"/>
          <p:cNvGrpSpPr/>
          <p:nvPr/>
        </p:nvGrpSpPr>
        <p:grpSpPr>
          <a:xfrm>
            <a:off x="4884881" y="1587328"/>
            <a:ext cx="2475097" cy="677695"/>
            <a:chOff x="8423925" y="1533151"/>
            <a:chExt cx="2475097" cy="677695"/>
          </a:xfrm>
        </p:grpSpPr>
        <p:grpSp>
          <p:nvGrpSpPr>
            <p:cNvPr id="176" name="Group 76"/>
            <p:cNvGrpSpPr>
              <a:grpSpLocks/>
            </p:cNvGrpSpPr>
            <p:nvPr/>
          </p:nvGrpSpPr>
          <p:grpSpPr bwMode="auto">
            <a:xfrm>
              <a:off x="8423925" y="1533151"/>
              <a:ext cx="1355391" cy="677695"/>
              <a:chOff x="1219200" y="1447800"/>
              <a:chExt cx="1828800" cy="914400"/>
            </a:xfrm>
          </p:grpSpPr>
          <p:grpSp>
            <p:nvGrpSpPr>
              <p:cNvPr id="187" name="Group 65"/>
              <p:cNvGrpSpPr>
                <a:grpSpLocks/>
              </p:cNvGrpSpPr>
              <p:nvPr/>
            </p:nvGrpSpPr>
            <p:grpSpPr bwMode="auto">
              <a:xfrm>
                <a:off x="12192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198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04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6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99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1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2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8" name="Group 66"/>
              <p:cNvGrpSpPr>
                <a:grpSpLocks/>
              </p:cNvGrpSpPr>
              <p:nvPr/>
            </p:nvGrpSpPr>
            <p:grpSpPr bwMode="auto">
              <a:xfrm>
                <a:off x="21336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189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95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6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7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90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1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2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3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4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77" name="Group 66"/>
            <p:cNvGrpSpPr>
              <a:grpSpLocks/>
            </p:cNvGrpSpPr>
            <p:nvPr/>
          </p:nvGrpSpPr>
          <p:grpSpPr bwMode="auto">
            <a:xfrm>
              <a:off x="10221327" y="1533151"/>
              <a:ext cx="677695" cy="677695"/>
              <a:chOff x="6248400" y="1524000"/>
              <a:chExt cx="914400" cy="914400"/>
            </a:xfrm>
          </p:grpSpPr>
          <p:grpSp>
            <p:nvGrpSpPr>
              <p:cNvPr id="178" name="Group 38"/>
              <p:cNvGrpSpPr>
                <a:grpSpLocks/>
              </p:cNvGrpSpPr>
              <p:nvPr/>
            </p:nvGrpSpPr>
            <p:grpSpPr bwMode="auto">
              <a:xfrm>
                <a:off x="6553200" y="1752600"/>
                <a:ext cx="152400" cy="457200"/>
                <a:chOff x="6553200" y="1752600"/>
                <a:chExt cx="152400" cy="457200"/>
              </a:xfrm>
            </p:grpSpPr>
            <p:cxnSp>
              <p:nvCxnSpPr>
                <p:cNvPr id="184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6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79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705600" y="22098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248400" y="198120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858000" y="15240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3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858000" y="22098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07" name="Group 206"/>
          <p:cNvGrpSpPr/>
          <p:nvPr/>
        </p:nvGrpSpPr>
        <p:grpSpPr>
          <a:xfrm>
            <a:off x="4884881" y="2161659"/>
            <a:ext cx="2475097" cy="677695"/>
            <a:chOff x="8423925" y="2107482"/>
            <a:chExt cx="2475097" cy="677695"/>
          </a:xfrm>
        </p:grpSpPr>
        <p:grpSp>
          <p:nvGrpSpPr>
            <p:cNvPr id="208" name="Group 76"/>
            <p:cNvGrpSpPr>
              <a:grpSpLocks/>
            </p:cNvGrpSpPr>
            <p:nvPr/>
          </p:nvGrpSpPr>
          <p:grpSpPr bwMode="auto">
            <a:xfrm>
              <a:off x="8423925" y="2107482"/>
              <a:ext cx="1355391" cy="677695"/>
              <a:chOff x="1219200" y="1447800"/>
              <a:chExt cx="1828800" cy="914400"/>
            </a:xfrm>
          </p:grpSpPr>
          <p:grpSp>
            <p:nvGrpSpPr>
              <p:cNvPr id="219" name="Group 65"/>
              <p:cNvGrpSpPr>
                <a:grpSpLocks/>
              </p:cNvGrpSpPr>
              <p:nvPr/>
            </p:nvGrpSpPr>
            <p:grpSpPr bwMode="auto">
              <a:xfrm>
                <a:off x="12192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230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36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7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8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31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2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3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4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20" name="Group 66"/>
              <p:cNvGrpSpPr>
                <a:grpSpLocks/>
              </p:cNvGrpSpPr>
              <p:nvPr/>
            </p:nvGrpSpPr>
            <p:grpSpPr bwMode="auto">
              <a:xfrm>
                <a:off x="21336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221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27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8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9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22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3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4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5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6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9" name="Group 66"/>
            <p:cNvGrpSpPr>
              <a:grpSpLocks/>
            </p:cNvGrpSpPr>
            <p:nvPr/>
          </p:nvGrpSpPr>
          <p:grpSpPr bwMode="auto">
            <a:xfrm>
              <a:off x="10221327" y="2107482"/>
              <a:ext cx="677695" cy="677695"/>
              <a:chOff x="6248400" y="1524000"/>
              <a:chExt cx="914400" cy="914400"/>
            </a:xfrm>
          </p:grpSpPr>
          <p:grpSp>
            <p:nvGrpSpPr>
              <p:cNvPr id="210" name="Group 38"/>
              <p:cNvGrpSpPr>
                <a:grpSpLocks/>
              </p:cNvGrpSpPr>
              <p:nvPr/>
            </p:nvGrpSpPr>
            <p:grpSpPr bwMode="auto">
              <a:xfrm>
                <a:off x="6553200" y="1752600"/>
                <a:ext cx="152400" cy="457200"/>
                <a:chOff x="6553200" y="1752600"/>
                <a:chExt cx="152400" cy="457200"/>
              </a:xfrm>
            </p:grpSpPr>
            <p:cxnSp>
              <p:nvCxnSpPr>
                <p:cNvPr id="216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7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8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11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705600" y="22098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248400" y="198120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858000" y="15240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858000" y="22098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39" name="Group 238"/>
          <p:cNvGrpSpPr/>
          <p:nvPr/>
        </p:nvGrpSpPr>
        <p:grpSpPr>
          <a:xfrm>
            <a:off x="5332577" y="880833"/>
            <a:ext cx="1805349" cy="194650"/>
            <a:chOff x="4000746" y="725603"/>
            <a:chExt cx="2435919" cy="564842"/>
          </a:xfrm>
        </p:grpSpPr>
        <p:cxnSp>
          <p:nvCxnSpPr>
            <p:cNvPr id="240" name="Straight Connector 67"/>
            <p:cNvCxnSpPr/>
            <p:nvPr/>
          </p:nvCxnSpPr>
          <p:spPr bwMode="auto">
            <a:xfrm>
              <a:off x="4000746" y="725603"/>
              <a:ext cx="0" cy="564842"/>
            </a:xfrm>
            <a:prstGeom prst="line">
              <a:avLst/>
            </a:prstGeom>
            <a:solidFill>
              <a:srgbClr val="1F497D">
                <a:alpha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67"/>
            <p:cNvCxnSpPr/>
            <p:nvPr/>
          </p:nvCxnSpPr>
          <p:spPr bwMode="auto">
            <a:xfrm>
              <a:off x="4917926" y="725603"/>
              <a:ext cx="0" cy="564842"/>
            </a:xfrm>
            <a:prstGeom prst="line">
              <a:avLst/>
            </a:prstGeom>
            <a:solidFill>
              <a:srgbClr val="1F497D">
                <a:alpha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67"/>
            <p:cNvCxnSpPr/>
            <p:nvPr/>
          </p:nvCxnSpPr>
          <p:spPr bwMode="auto">
            <a:xfrm>
              <a:off x="6436665" y="725603"/>
              <a:ext cx="0" cy="564842"/>
            </a:xfrm>
            <a:prstGeom prst="line">
              <a:avLst/>
            </a:prstGeom>
            <a:solidFill>
              <a:srgbClr val="1F497D">
                <a:alpha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3" name="TextBox 242"/>
          <p:cNvSpPr txBox="1"/>
          <p:nvPr/>
        </p:nvSpPr>
        <p:spPr>
          <a:xfrm>
            <a:off x="6215405" y="166512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221434" y="2236501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211789" y="106548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4800600" y="1646038"/>
            <a:ext cx="2625825" cy="532980"/>
          </a:xfrm>
          <a:prstGeom prst="roundRect">
            <a:avLst>
              <a:gd name="adj" fmla="val 19866"/>
            </a:avLst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442767" y="1525338"/>
            <a:ext cx="1358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Wordline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 1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cxnSp>
        <p:nvCxnSpPr>
          <p:cNvPr id="250" name="Straight Connector 67"/>
          <p:cNvCxnSpPr/>
          <p:nvPr/>
        </p:nvCxnSpPr>
        <p:spPr bwMode="auto">
          <a:xfrm>
            <a:off x="6014373" y="2855440"/>
            <a:ext cx="0" cy="120416"/>
          </a:xfrm>
          <a:prstGeom prst="line">
            <a:avLst/>
          </a:prstGeom>
          <a:solidFill>
            <a:srgbClr val="1F497D">
              <a:alpha val="80000"/>
            </a:srgbClr>
          </a:solidFill>
          <a:ln w="28575" cap="flat" cmpd="sng" algn="ctr">
            <a:solidFill>
              <a:sysClr val="windowText" lastClr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67"/>
          <p:cNvCxnSpPr/>
          <p:nvPr/>
        </p:nvCxnSpPr>
        <p:spPr bwMode="auto">
          <a:xfrm>
            <a:off x="5332577" y="2855440"/>
            <a:ext cx="0" cy="120416"/>
          </a:xfrm>
          <a:prstGeom prst="line">
            <a:avLst/>
          </a:prstGeom>
          <a:solidFill>
            <a:srgbClr val="1F497D">
              <a:alpha val="80000"/>
            </a:srgbClr>
          </a:solidFill>
          <a:ln w="28575" cap="flat" cmpd="sng" algn="ctr">
            <a:solidFill>
              <a:sysClr val="windowText" lastClr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67"/>
          <p:cNvCxnSpPr/>
          <p:nvPr/>
        </p:nvCxnSpPr>
        <p:spPr bwMode="auto">
          <a:xfrm>
            <a:off x="7129052" y="2855839"/>
            <a:ext cx="0" cy="120416"/>
          </a:xfrm>
          <a:prstGeom prst="line">
            <a:avLst/>
          </a:prstGeom>
          <a:solidFill>
            <a:srgbClr val="1F497D">
              <a:alpha val="80000"/>
            </a:srgbClr>
          </a:solidFill>
          <a:ln w="28575" cap="flat" cmpd="sng" algn="ctr">
            <a:solidFill>
              <a:sysClr val="windowText" lastClr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TextBox 252"/>
          <p:cNvSpPr txBox="1"/>
          <p:nvPr/>
        </p:nvSpPr>
        <p:spPr>
          <a:xfrm>
            <a:off x="7502863" y="2292728"/>
            <a:ext cx="972486" cy="296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prstClr val="black"/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 0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520350" y="1104850"/>
            <a:ext cx="972486" cy="296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prstClr val="black"/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 2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000054" y="5471386"/>
            <a:ext cx="71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8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716115" y="3826664"/>
            <a:ext cx="4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A: LSB of </a:t>
            </a:r>
            <a:r>
              <a:rPr lang="en-US" sz="2400" i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Wordline</a:t>
            </a:r>
            <a:r>
              <a:rPr lang="en-US" sz="24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1 programmed: no interference</a:t>
            </a:r>
            <a:endParaRPr lang="en-US" sz="24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2133255" y="4626871"/>
            <a:ext cx="2886322" cy="1062562"/>
            <a:chOff x="819519" y="482228"/>
            <a:chExt cx="3805814" cy="824863"/>
          </a:xfrm>
        </p:grpSpPr>
        <p:sp>
          <p:nvSpPr>
            <p:cNvPr id="258" name="Freeform 257"/>
            <p:cNvSpPr/>
            <p:nvPr/>
          </p:nvSpPr>
          <p:spPr>
            <a:xfrm>
              <a:off x="819519" y="484131"/>
              <a:ext cx="1190614" cy="82296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3432686" y="482228"/>
              <a:ext cx="1192647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5859824" y="5064064"/>
            <a:ext cx="3109809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0070C0"/>
                </a:solidFill>
                <a:latin typeface="Calibri"/>
              </a:rPr>
              <a:t>C: After programming LSB of </a:t>
            </a:r>
            <a:r>
              <a:rPr lang="en-US" sz="2400" i="1" dirty="0" err="1" smtClean="0">
                <a:solidFill>
                  <a:srgbClr val="0070C0"/>
                </a:solidFill>
                <a:latin typeface="Calibri"/>
              </a:rPr>
              <a:t>Wordline</a:t>
            </a:r>
            <a:r>
              <a:rPr lang="en-US" sz="2400" i="1" dirty="0" smtClean="0">
                <a:solidFill>
                  <a:srgbClr val="0070C0"/>
                </a:solidFill>
                <a:latin typeface="Calibri"/>
              </a:rPr>
              <a:t> 2</a:t>
            </a:r>
            <a:endParaRPr lang="en-US" sz="2400" i="1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5450058" y="5393225"/>
            <a:ext cx="409766" cy="46923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cxnSp>
        <p:nvCxnSpPr>
          <p:cNvPr id="262" name="Straight Arrow Connector 261"/>
          <p:cNvCxnSpPr>
            <a:endCxn id="263" idx="2"/>
          </p:cNvCxnSpPr>
          <p:nvPr/>
        </p:nvCxnSpPr>
        <p:spPr>
          <a:xfrm flipH="1" flipV="1">
            <a:off x="3580266" y="4646034"/>
            <a:ext cx="4538" cy="1035893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sp>
        <p:nvSpPr>
          <p:cNvPr id="263" name="Rectangle 262"/>
          <p:cNvSpPr/>
          <p:nvPr/>
        </p:nvSpPr>
        <p:spPr>
          <a:xfrm>
            <a:off x="3335027" y="4122814"/>
            <a:ext cx="49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2800" i="1" baseline="-25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ref</a:t>
            </a:r>
            <a:endParaRPr lang="en-US" sz="20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2133255" y="4767527"/>
            <a:ext cx="3141523" cy="921905"/>
            <a:chOff x="819519" y="591419"/>
            <a:chExt cx="4142315" cy="715671"/>
          </a:xfrm>
        </p:grpSpPr>
        <p:sp>
          <p:nvSpPr>
            <p:cNvPr id="265" name="Freeform 264"/>
            <p:cNvSpPr/>
            <p:nvPr/>
          </p:nvSpPr>
          <p:spPr>
            <a:xfrm>
              <a:off x="819519" y="649925"/>
              <a:ext cx="1823279" cy="657165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28575" cap="flat" cmpd="sng" algn="ctr">
              <a:solidFill>
                <a:srgbClr val="4BACC6"/>
              </a:solidFill>
              <a:prstDash val="dashDot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432436" y="591419"/>
              <a:ext cx="1529398" cy="71377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28575" cap="flat" cmpd="sng" algn="ctr">
              <a:solidFill>
                <a:srgbClr val="4BACC6"/>
              </a:solidFill>
              <a:prstDash val="dashDot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5331935" y="4447721"/>
            <a:ext cx="32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4BACC6"/>
                </a:solidFill>
                <a:latin typeface="Calibri"/>
              </a:rPr>
              <a:t>B: After programming MSB of </a:t>
            </a:r>
            <a:r>
              <a:rPr lang="en-US" sz="2400" i="1" dirty="0" err="1" smtClean="0">
                <a:solidFill>
                  <a:srgbClr val="4BACC6"/>
                </a:solidFill>
                <a:latin typeface="Calibri"/>
              </a:rPr>
              <a:t>Wordline</a:t>
            </a:r>
            <a:r>
              <a:rPr lang="en-US" sz="2400" i="1" dirty="0" smtClean="0">
                <a:solidFill>
                  <a:srgbClr val="4BACC6"/>
                </a:solidFill>
                <a:latin typeface="Calibri"/>
              </a:rPr>
              <a:t> 0</a:t>
            </a:r>
            <a:endParaRPr lang="en-US" sz="2400" i="1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268" name="Arc 267"/>
          <p:cNvSpPr/>
          <p:nvPr/>
        </p:nvSpPr>
        <p:spPr>
          <a:xfrm>
            <a:off x="5019576" y="4754528"/>
            <a:ext cx="335224" cy="196583"/>
          </a:xfrm>
          <a:prstGeom prst="arc">
            <a:avLst>
              <a:gd name="adj1" fmla="val 10937401"/>
              <a:gd name="adj2" fmla="val 21351417"/>
            </a:avLst>
          </a:prstGeom>
          <a:noFill/>
          <a:ln w="38100" cap="flat" cmpd="sng" algn="ctr">
            <a:solidFill>
              <a:srgbClr val="4BACC6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Arc 268"/>
          <p:cNvSpPr/>
          <p:nvPr/>
        </p:nvSpPr>
        <p:spPr>
          <a:xfrm>
            <a:off x="4567326" y="4253919"/>
            <a:ext cx="678219" cy="684070"/>
          </a:xfrm>
          <a:prstGeom prst="arc">
            <a:avLst>
              <a:gd name="adj1" fmla="val 10644208"/>
              <a:gd name="adj2" fmla="val 14749496"/>
            </a:avLst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824489" y="5473344"/>
            <a:ext cx="117809" cy="13952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C0504D">
                <a:lumMod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4" name="Straight Arrow Connector 333"/>
          <p:cNvCxnSpPr>
            <a:stCxn id="302" idx="6"/>
          </p:cNvCxnSpPr>
          <p:nvPr/>
        </p:nvCxnSpPr>
        <p:spPr>
          <a:xfrm>
            <a:off x="2942298" y="5543106"/>
            <a:ext cx="713786" cy="0"/>
          </a:xfrm>
          <a:prstGeom prst="straightConnector1">
            <a:avLst/>
          </a:prstGeom>
          <a:noFill/>
          <a:ln w="76200" cap="flat" cmpd="sng" algn="ctr">
            <a:solidFill>
              <a:srgbClr val="C0504D">
                <a:lumMod val="50000"/>
              </a:srgbClr>
            </a:solidFill>
            <a:prstDash val="sysDot"/>
            <a:tailEnd type="triangle"/>
          </a:ln>
          <a:effectLst/>
        </p:spPr>
      </p:cxnSp>
      <p:grpSp>
        <p:nvGrpSpPr>
          <p:cNvPr id="366" name="Group 365"/>
          <p:cNvGrpSpPr/>
          <p:nvPr/>
        </p:nvGrpSpPr>
        <p:grpSpPr>
          <a:xfrm>
            <a:off x="2278719" y="4914902"/>
            <a:ext cx="3212096" cy="769832"/>
            <a:chOff x="1023908" y="456337"/>
            <a:chExt cx="4235368" cy="769832"/>
          </a:xfrm>
        </p:grpSpPr>
        <p:sp>
          <p:nvSpPr>
            <p:cNvPr id="367" name="Freeform 366"/>
            <p:cNvSpPr/>
            <p:nvPr/>
          </p:nvSpPr>
          <p:spPr>
            <a:xfrm>
              <a:off x="1023908" y="588483"/>
              <a:ext cx="2138286" cy="637686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3432080" y="456337"/>
              <a:ext cx="1827196" cy="768429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0" tIns="9144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TP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69" name="Straight Arrow Connector 368"/>
          <p:cNvCxnSpPr/>
          <p:nvPr/>
        </p:nvCxnSpPr>
        <p:spPr>
          <a:xfrm>
            <a:off x="2080010" y="5681927"/>
            <a:ext cx="517162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370" name="Straight Arrow Connector 369"/>
          <p:cNvCxnSpPr/>
          <p:nvPr/>
        </p:nvCxnSpPr>
        <p:spPr>
          <a:xfrm flipV="1">
            <a:off x="2080010" y="4338838"/>
            <a:ext cx="0" cy="134309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371" name="TextBox 370"/>
          <p:cNvSpPr txBox="1"/>
          <p:nvPr/>
        </p:nvSpPr>
        <p:spPr>
          <a:xfrm rot="16200000">
            <a:off x="1168176" y="4752525"/>
            <a:ext cx="135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Probability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Density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3773893" y="5830669"/>
            <a:ext cx="386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C00000"/>
                </a:solidFill>
                <a:latin typeface="Calibri"/>
              </a:rPr>
              <a:t>D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</a:rPr>
              <a:t>: Error when programming MSB of </a:t>
            </a:r>
            <a:r>
              <a:rPr lang="en-US" sz="2400" i="1" dirty="0" err="1" smtClean="0">
                <a:solidFill>
                  <a:srgbClr val="C00000"/>
                </a:solidFill>
                <a:latin typeface="Calibri"/>
              </a:rPr>
              <a:t>Wordline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</a:rPr>
              <a:t> 1</a:t>
            </a:r>
            <a:endParaRPr lang="en-US" sz="2400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79" name="Arc 378"/>
          <p:cNvSpPr/>
          <p:nvPr/>
        </p:nvSpPr>
        <p:spPr>
          <a:xfrm flipV="1">
            <a:off x="3718619" y="5306946"/>
            <a:ext cx="481517" cy="684070"/>
          </a:xfrm>
          <a:prstGeom prst="arc">
            <a:avLst>
              <a:gd name="adj1" fmla="val 10644208"/>
              <a:gd name="adj2" fmla="val 14749496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7338607" y="1712577"/>
            <a:ext cx="131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prstClr val="black"/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4148255" y="1648010"/>
            <a:ext cx="4480180" cy="53298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180031" y="1682881"/>
            <a:ext cx="63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LSB</a:t>
            </a:r>
            <a:endParaRPr lang="en-US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4148255" y="2235564"/>
            <a:ext cx="4480180" cy="53298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180031" y="22704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SB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4148255" y="1043070"/>
            <a:ext cx="4480180" cy="53298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4180031" y="1077941"/>
            <a:ext cx="63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LSB</a:t>
            </a:r>
            <a:endParaRPr lang="en-US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179073" y="167537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M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SB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824394" y="5473344"/>
            <a:ext cx="117809" cy="139524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Steps for neighboring </a:t>
            </a:r>
            <a:r>
              <a:rPr lang="en-US" sz="3200" dirty="0" err="1">
                <a:solidFill>
                  <a:schemeClr val="bg1"/>
                </a:solidFill>
                <a:latin typeface="Adobe Garamond Pro Bold" panose="02020702060506020403" pitchFamily="18" charset="0"/>
              </a:rPr>
              <a:t>wordlines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cause interference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on </a:t>
            </a:r>
            <a:r>
              <a:rPr lang="en-US" sz="3200" i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partially-programmed </a:t>
            </a:r>
            <a:r>
              <a:rPr lang="en-US" sz="3200" i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cells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How bad is this interference?</a:t>
            </a:r>
            <a:endParaRPr lang="en-US" sz="3200" dirty="0">
              <a:solidFill>
                <a:srgbClr val="FFFF99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9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4948 -0.0006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00069 L 0.09132 -0.0011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6" grpId="0" animBg="1"/>
      <p:bldP spid="246" grpId="1" animBg="1"/>
      <p:bldP spid="247" grpId="0"/>
      <p:bldP spid="247" grpId="1"/>
      <p:bldP spid="253" grpId="0"/>
      <p:bldP spid="254" grpId="0"/>
      <p:bldP spid="255" grpId="0"/>
      <p:bldP spid="256" grpId="0"/>
      <p:bldP spid="260" grpId="0"/>
      <p:bldP spid="263" grpId="0"/>
      <p:bldP spid="267" grpId="0"/>
      <p:bldP spid="268" grpId="0" animBg="1"/>
      <p:bldP spid="269" grpId="0" animBg="1"/>
      <p:bldP spid="302" grpId="0" animBg="1"/>
      <p:bldP spid="371" grpId="0"/>
      <p:bldP spid="376" grpId="0"/>
      <p:bldP spid="379" grpId="0" animBg="1"/>
      <p:bldP spid="270" grpId="0"/>
      <p:bldP spid="271" grpId="0" animBg="1"/>
      <p:bldP spid="271" grpId="1" animBg="1"/>
      <p:bldP spid="271" grpId="2" animBg="1"/>
      <p:bldP spid="272" grpId="0"/>
      <p:bldP spid="272" grpId="1"/>
      <p:bldP spid="274" grpId="0" animBg="1"/>
      <p:bldP spid="274" grpId="1" animBg="1"/>
      <p:bldP spid="275" grpId="0"/>
      <p:bldP spid="275" grpId="1"/>
      <p:bldP spid="280" grpId="0" animBg="1"/>
      <p:bldP spid="280" grpId="1" animBg="1"/>
      <p:bldP spid="281" grpId="0"/>
      <p:bldP spid="281" grpId="1"/>
      <p:bldP spid="282" grpId="0"/>
      <p:bldP spid="284" grpId="0" animBg="1"/>
      <p:bldP spid="284" grpId="1" animBg="1"/>
      <p:bldP spid="284" grpId="2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Errors in Real NAND Flash 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perform experiments 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real</a:t>
            </a:r>
            <a:r>
              <a:rPr lang="en-US" dirty="0" smtClean="0"/>
              <a:t> state-of-the-art 1x-nm</a:t>
            </a:r>
            <a:br>
              <a:rPr lang="en-US" dirty="0" smtClean="0"/>
            </a:br>
            <a:r>
              <a:rPr lang="en-US" b="0" dirty="0" smtClean="0"/>
              <a:t>(i.e</a:t>
            </a:r>
            <a:r>
              <a:rPr lang="en-US" b="0" dirty="0"/>
              <a:t>., </a:t>
            </a:r>
            <a:r>
              <a:rPr lang="en-US" b="0" dirty="0" smtClean="0"/>
              <a:t>15-19nm) </a:t>
            </a:r>
            <a:r>
              <a:rPr lang="en-US" dirty="0" smtClean="0"/>
              <a:t>MLC </a:t>
            </a:r>
            <a:r>
              <a:rPr lang="en-US" dirty="0"/>
              <a:t>NAND flash memory </a:t>
            </a:r>
            <a:r>
              <a:rPr lang="en-US" dirty="0" smtClean="0"/>
              <a:t>chips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info: Cai et al</a:t>
            </a:r>
            <a:r>
              <a:rPr lang="en-US" dirty="0"/>
              <a:t>., </a:t>
            </a:r>
            <a:r>
              <a:rPr lang="en-US" i="1" dirty="0" smtClean="0"/>
              <a:t>FPGA-Based </a:t>
            </a:r>
            <a:r>
              <a:rPr lang="en-US" i="1" dirty="0"/>
              <a:t>Solid-State Drive </a:t>
            </a:r>
            <a:r>
              <a:rPr lang="en-US" i="1" dirty="0" smtClean="0"/>
              <a:t>Prototyping </a:t>
            </a:r>
            <a:r>
              <a:rPr lang="en-US" i="1" dirty="0"/>
              <a:t>P</a:t>
            </a:r>
            <a:r>
              <a:rPr lang="en-US" i="1" dirty="0" smtClean="0"/>
              <a:t>latform</a:t>
            </a:r>
            <a:r>
              <a:rPr lang="en-US" dirty="0" smtClean="0"/>
              <a:t>, FCCM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11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2369" r="1999" b="301"/>
          <a:stretch/>
        </p:blipFill>
        <p:spPr bwMode="auto">
          <a:xfrm>
            <a:off x="1828800" y="1828799"/>
            <a:ext cx="5486400" cy="3810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934076" y="3571884"/>
            <a:ext cx="314325" cy="2428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388100" y="4511675"/>
            <a:ext cx="366713" cy="120650"/>
          </a:xfrm>
          <a:prstGeom prst="rect">
            <a:avLst/>
          </a:prstGeom>
          <a:solidFill>
            <a:srgbClr val="317131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223215" y="4599296"/>
            <a:ext cx="738157" cy="719591"/>
          </a:xfrm>
          <a:prstGeom prst="round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4022366" y="4399203"/>
            <a:ext cx="1120307" cy="1313501"/>
          </a:xfrm>
          <a:prstGeom prst="rect">
            <a:avLst/>
          </a:prstGeom>
          <a:noFill/>
          <a:effectLst>
            <a:outerShdw blurRad="127000" dir="2700000" algn="tl" rotWithShape="0">
              <a:prstClr val="black"/>
            </a:outerShdw>
          </a:effectLst>
        </p:spPr>
        <p:txBody>
          <a:bodyPr vert="vert270"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spc="-38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FPGA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spc="-38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spc="-38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40682" y="4632326"/>
            <a:ext cx="738157" cy="968860"/>
          </a:xfrm>
          <a:prstGeom prst="roundRect">
            <a:avLst/>
          </a:prstGeom>
          <a:noFill/>
          <a:ln w="38100">
            <a:solidFill>
              <a:srgbClr val="FFFF99"/>
            </a:solidFill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5400000">
            <a:off x="4488890" y="2963909"/>
            <a:ext cx="874085" cy="2293192"/>
          </a:xfrm>
          <a:prstGeom prst="rect">
            <a:avLst/>
          </a:prstGeom>
          <a:noFill/>
          <a:effectLst>
            <a:outerShdw blurRad="127000" dir="2700000" algn="tl" rotWithShape="0">
              <a:prstClr val="black"/>
            </a:outerShdw>
          </a:effectLst>
        </p:spPr>
        <p:txBody>
          <a:bodyPr vert="vert270"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spc="-38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NAND Flash</a:t>
            </a:r>
            <a:br>
              <a:rPr lang="en-US" altLang="zh-CN" sz="2800" b="1" spc="-38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800" b="1" spc="-38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Daughterboard</a:t>
            </a:r>
            <a:endParaRPr lang="en-US" altLang="zh-CN" sz="2400" b="1" i="1" spc="-38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2728488">
            <a:off x="6027950" y="4306419"/>
            <a:ext cx="457200" cy="168736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1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40" dirty="0" smtClean="0"/>
              <a:t>Measuring Errors Induced by Program Interference</a:t>
            </a:r>
            <a:endParaRPr lang="en-US" spc="-14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Error rate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increases with each programming step</a:t>
            </a:r>
            <a:endParaRPr lang="en-US" dirty="0" smtClean="0"/>
          </a:p>
          <a:p>
            <a:pPr lvl="1">
              <a:tabLst>
                <a:tab pos="770335" algn="l"/>
              </a:tabLst>
            </a:pPr>
            <a:r>
              <a:rPr lang="en-US" dirty="0" smtClean="0"/>
              <a:t>A:	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Before interference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>	(LSBs in </a:t>
            </a:r>
            <a:r>
              <a:rPr lang="en-US" dirty="0" err="1" smtClean="0"/>
              <a:t>Wordline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just programmed)</a:t>
            </a:r>
          </a:p>
          <a:p>
            <a:pPr lvl="1">
              <a:tabLst>
                <a:tab pos="770335" algn="l"/>
              </a:tabLst>
            </a:pPr>
            <a:r>
              <a:rPr lang="en-US" dirty="0" smtClean="0"/>
              <a:t>B:	After programming</a:t>
            </a:r>
            <a:br>
              <a:rPr lang="en-US" dirty="0" smtClean="0"/>
            </a:br>
            <a:r>
              <a:rPr lang="en-US" dirty="0" smtClean="0"/>
              <a:t>	pseudo-random data to</a:t>
            </a:r>
            <a:br>
              <a:rPr lang="en-US" dirty="0" smtClean="0"/>
            </a:br>
            <a:r>
              <a:rPr lang="en-US" dirty="0" smtClean="0"/>
              <a:t>	MSBs in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Wordline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-1</a:t>
            </a:r>
          </a:p>
          <a:p>
            <a:pPr lvl="1">
              <a:tabLst>
                <a:tab pos="770335" algn="l"/>
              </a:tabLst>
            </a:pPr>
            <a:r>
              <a:rPr lang="en-US" dirty="0" smtClean="0"/>
              <a:t>C:	After programming</a:t>
            </a:r>
            <a:br>
              <a:rPr lang="en-US" dirty="0" smtClean="0"/>
            </a:br>
            <a:r>
              <a:rPr lang="en-US" dirty="0" smtClean="0"/>
              <a:t>	pseudo-random data to</a:t>
            </a:r>
            <a:br>
              <a:rPr lang="en-US" dirty="0" smtClean="0"/>
            </a:br>
            <a:r>
              <a:rPr lang="en-US" dirty="0" smtClean="0"/>
              <a:t>	MSBs in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Wordline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-1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>	LSBs in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Wordline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+1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Interference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depends on the data value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dirty="0" smtClean="0"/>
              <a:t>being programmed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voltage </a:t>
            </a:r>
            <a:r>
              <a:rPr lang="en-US" dirty="0" smtClean="0">
                <a:sym typeface="Wingdings" panose="05000000000000000000" pitchFamily="2" charset="2"/>
              </a:rPr>
              <a:t> more programming pulses  more interference</a:t>
            </a:r>
          </a:p>
          <a:p>
            <a:pPr lvl="1">
              <a:tabLst>
                <a:tab pos="773906" algn="l"/>
              </a:tabLst>
            </a:pPr>
            <a:r>
              <a:rPr lang="en-US" dirty="0" smtClean="0"/>
              <a:t>W: After </a:t>
            </a:r>
            <a:r>
              <a:rPr lang="en-US" dirty="0"/>
              <a:t>programming </a:t>
            </a:r>
            <a:r>
              <a:rPr lang="en-US" b="1" dirty="0">
                <a:solidFill>
                  <a:srgbClr val="C00000"/>
                </a:solidFill>
              </a:rPr>
              <a:t>worst-case data pattern </a:t>
            </a:r>
            <a:r>
              <a:rPr lang="en-US" dirty="0" smtClean="0"/>
              <a:t>to </a:t>
            </a:r>
            <a:r>
              <a:rPr lang="en-US" dirty="0" err="1" smtClean="0"/>
              <a:t>Wordlines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-1 and </a:t>
            </a:r>
            <a:r>
              <a:rPr lang="en-US" i="1" dirty="0" smtClean="0"/>
              <a:t>n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12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Program interference with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worst-case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data pattern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increases the error rate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of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partially-programmed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cells by 4.9x</a:t>
            </a:r>
          </a:p>
        </p:txBody>
      </p:sp>
      <p:graphicFrame>
        <p:nvGraphicFramePr>
          <p:cNvPr id="10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4316"/>
              </p:ext>
            </p:extLst>
          </p:nvPr>
        </p:nvGraphicFramePr>
        <p:xfrm>
          <a:off x="3048000" y="1645515"/>
          <a:ext cx="5779098" cy="326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3321166" y="2561069"/>
            <a:ext cx="250146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Raw Bit Error Rate</a:t>
            </a:r>
            <a:br>
              <a:rPr lang="en-US" sz="2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(Normalized to A)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1572733"/>
            <a:ext cx="101599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4.9x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585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4" grpId="0" animBg="1"/>
      <p:bldGraphic spid="10" grpId="0" uiExpand="1">
        <p:bldSub>
          <a:bldChart bld="seriesEl"/>
        </p:bldSub>
      </p:bldGraphic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Disturb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Flash block</a:t>
            </a:r>
            <a:r>
              <a:rPr lang="en-US" dirty="0" smtClean="0"/>
              <a:t>: cells from multiple</a:t>
            </a:r>
            <a:br>
              <a:rPr lang="en-US" dirty="0" smtClean="0"/>
            </a:br>
            <a:r>
              <a:rPr lang="en-US" dirty="0" err="1" smtClean="0"/>
              <a:t>wordlines</a:t>
            </a:r>
            <a:r>
              <a:rPr lang="en-US" dirty="0" smtClean="0"/>
              <a:t> connected </a:t>
            </a:r>
            <a:r>
              <a:rPr lang="en-US" dirty="0" smtClean="0"/>
              <a:t>together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bitlines</a:t>
            </a:r>
            <a:r>
              <a:rPr lang="en-US" dirty="0" smtClean="0"/>
              <a:t> </a:t>
            </a:r>
            <a:r>
              <a:rPr lang="en-US" b="0" dirty="0" smtClean="0"/>
              <a:t>(columns)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Reading a cell from a </a:t>
            </a:r>
            <a:r>
              <a:rPr lang="en-US" dirty="0" err="1" smtClean="0"/>
              <a:t>bitline</a:t>
            </a:r>
            <a:endParaRPr lang="en-US" dirty="0" smtClean="0"/>
          </a:p>
          <a:p>
            <a:pPr lvl="1"/>
            <a:r>
              <a:rPr lang="en-US" dirty="0" smtClean="0"/>
              <a:t>Apply read reference voltage </a:t>
            </a:r>
            <a:r>
              <a:rPr lang="en-US" dirty="0"/>
              <a:t>(</a:t>
            </a:r>
            <a:r>
              <a:rPr lang="en-US" i="1" dirty="0" err="1" smtClean="0"/>
              <a:t>V</a:t>
            </a:r>
            <a:r>
              <a:rPr lang="en-US" sz="2600" i="1" baseline="-25000" dirty="0" err="1" smtClean="0"/>
              <a:t>ref</a:t>
            </a:r>
            <a:r>
              <a:rPr lang="en-US" dirty="0" smtClean="0"/>
              <a:t>) </a:t>
            </a:r>
            <a:r>
              <a:rPr lang="en-US" dirty="0"/>
              <a:t>to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Apply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pass-through voltage </a:t>
            </a:r>
            <a:r>
              <a:rPr lang="en-US" dirty="0" smtClean="0"/>
              <a:t>(</a:t>
            </a:r>
            <a:r>
              <a:rPr lang="en-US" i="1" dirty="0" err="1" smtClean="0"/>
              <a:t>V</a:t>
            </a:r>
            <a:r>
              <a:rPr lang="en-US" sz="2600" i="1" baseline="-25000" dirty="0" err="1"/>
              <a:t>pass</a:t>
            </a:r>
            <a:r>
              <a:rPr lang="en-US" dirty="0" smtClean="0"/>
              <a:t>) to turn on all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unread</a:t>
            </a:r>
            <a:r>
              <a:rPr lang="en-US" dirty="0" smtClean="0"/>
              <a:t> cells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Pass-through voltage has a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weak programming effect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13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5384152" y="957757"/>
            <a:ext cx="2475097" cy="677695"/>
            <a:chOff x="8424380" y="931279"/>
            <a:chExt cx="2475097" cy="677695"/>
          </a:xfrm>
        </p:grpSpPr>
        <p:grpSp>
          <p:nvGrpSpPr>
            <p:cNvPr id="142" name="Group 76"/>
            <p:cNvGrpSpPr>
              <a:grpSpLocks/>
            </p:cNvGrpSpPr>
            <p:nvPr/>
          </p:nvGrpSpPr>
          <p:grpSpPr bwMode="auto">
            <a:xfrm>
              <a:off x="8424380" y="931279"/>
              <a:ext cx="1355391" cy="677695"/>
              <a:chOff x="1219200" y="1447800"/>
              <a:chExt cx="1828800" cy="914400"/>
            </a:xfrm>
          </p:grpSpPr>
          <p:grpSp>
            <p:nvGrpSpPr>
              <p:cNvPr id="153" name="Group 65"/>
              <p:cNvGrpSpPr>
                <a:grpSpLocks/>
              </p:cNvGrpSpPr>
              <p:nvPr/>
            </p:nvGrpSpPr>
            <p:grpSpPr bwMode="auto">
              <a:xfrm>
                <a:off x="12192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187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93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4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5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88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9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0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1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2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4" name="Group 66"/>
              <p:cNvGrpSpPr>
                <a:grpSpLocks/>
              </p:cNvGrpSpPr>
              <p:nvPr/>
            </p:nvGrpSpPr>
            <p:grpSpPr bwMode="auto">
              <a:xfrm>
                <a:off x="21336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155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84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6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56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5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6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7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3" name="Group 66"/>
            <p:cNvGrpSpPr>
              <a:grpSpLocks/>
            </p:cNvGrpSpPr>
            <p:nvPr/>
          </p:nvGrpSpPr>
          <p:grpSpPr bwMode="auto">
            <a:xfrm>
              <a:off x="10221782" y="931279"/>
              <a:ext cx="677695" cy="677695"/>
              <a:chOff x="6248400" y="1524000"/>
              <a:chExt cx="914400" cy="914400"/>
            </a:xfrm>
          </p:grpSpPr>
          <p:grpSp>
            <p:nvGrpSpPr>
              <p:cNvPr id="144" name="Group 38"/>
              <p:cNvGrpSpPr>
                <a:grpSpLocks/>
              </p:cNvGrpSpPr>
              <p:nvPr/>
            </p:nvGrpSpPr>
            <p:grpSpPr bwMode="auto">
              <a:xfrm>
                <a:off x="6553200" y="1752600"/>
                <a:ext cx="152400" cy="457200"/>
                <a:chOff x="6553200" y="1752600"/>
                <a:chExt cx="152400" cy="457200"/>
              </a:xfrm>
            </p:grpSpPr>
            <p:cxnSp>
              <p:nvCxnSpPr>
                <p:cNvPr id="150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5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705600" y="22098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248400" y="198120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858000" y="15240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858000" y="22098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96" name="Group 195"/>
          <p:cNvGrpSpPr/>
          <p:nvPr/>
        </p:nvGrpSpPr>
        <p:grpSpPr>
          <a:xfrm>
            <a:off x="5383697" y="1559629"/>
            <a:ext cx="2475097" cy="677695"/>
            <a:chOff x="8423925" y="1533151"/>
            <a:chExt cx="2475097" cy="677695"/>
          </a:xfrm>
        </p:grpSpPr>
        <p:grpSp>
          <p:nvGrpSpPr>
            <p:cNvPr id="197" name="Group 76"/>
            <p:cNvGrpSpPr>
              <a:grpSpLocks/>
            </p:cNvGrpSpPr>
            <p:nvPr/>
          </p:nvGrpSpPr>
          <p:grpSpPr bwMode="auto">
            <a:xfrm>
              <a:off x="8423925" y="1533151"/>
              <a:ext cx="1355391" cy="677695"/>
              <a:chOff x="1219200" y="1447800"/>
              <a:chExt cx="1828800" cy="914400"/>
            </a:xfrm>
          </p:grpSpPr>
          <p:grpSp>
            <p:nvGrpSpPr>
              <p:cNvPr id="208" name="Group 65"/>
              <p:cNvGrpSpPr>
                <a:grpSpLocks/>
              </p:cNvGrpSpPr>
              <p:nvPr/>
            </p:nvGrpSpPr>
            <p:grpSpPr bwMode="auto">
              <a:xfrm>
                <a:off x="12192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219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25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6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7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20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1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2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3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4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9" name="Group 66"/>
              <p:cNvGrpSpPr>
                <a:grpSpLocks/>
              </p:cNvGrpSpPr>
              <p:nvPr/>
            </p:nvGrpSpPr>
            <p:grpSpPr bwMode="auto">
              <a:xfrm>
                <a:off x="21336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210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16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7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8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11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4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98" name="Group 66"/>
            <p:cNvGrpSpPr>
              <a:grpSpLocks/>
            </p:cNvGrpSpPr>
            <p:nvPr/>
          </p:nvGrpSpPr>
          <p:grpSpPr bwMode="auto">
            <a:xfrm>
              <a:off x="10221327" y="1533151"/>
              <a:ext cx="677695" cy="677695"/>
              <a:chOff x="6248400" y="1524000"/>
              <a:chExt cx="914400" cy="914400"/>
            </a:xfrm>
          </p:grpSpPr>
          <p:grpSp>
            <p:nvGrpSpPr>
              <p:cNvPr id="199" name="Group 38"/>
              <p:cNvGrpSpPr>
                <a:grpSpLocks/>
              </p:cNvGrpSpPr>
              <p:nvPr/>
            </p:nvGrpSpPr>
            <p:grpSpPr bwMode="auto">
              <a:xfrm>
                <a:off x="6553200" y="1752600"/>
                <a:ext cx="152400" cy="457200"/>
                <a:chOff x="6553200" y="1752600"/>
                <a:chExt cx="152400" cy="457200"/>
              </a:xfrm>
            </p:grpSpPr>
            <p:cxnSp>
              <p:nvCxnSpPr>
                <p:cNvPr id="205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00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705600" y="22098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2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248400" y="198120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858000" y="15240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858000" y="22098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28" name="Group 227"/>
          <p:cNvGrpSpPr/>
          <p:nvPr/>
        </p:nvGrpSpPr>
        <p:grpSpPr>
          <a:xfrm>
            <a:off x="5383697" y="2133960"/>
            <a:ext cx="2475097" cy="677695"/>
            <a:chOff x="8423925" y="2107482"/>
            <a:chExt cx="2475097" cy="677695"/>
          </a:xfrm>
        </p:grpSpPr>
        <p:grpSp>
          <p:nvGrpSpPr>
            <p:cNvPr id="229" name="Group 76"/>
            <p:cNvGrpSpPr>
              <a:grpSpLocks/>
            </p:cNvGrpSpPr>
            <p:nvPr/>
          </p:nvGrpSpPr>
          <p:grpSpPr bwMode="auto">
            <a:xfrm>
              <a:off x="8423925" y="2107482"/>
              <a:ext cx="1355391" cy="677695"/>
              <a:chOff x="1219200" y="1447800"/>
              <a:chExt cx="1828800" cy="914400"/>
            </a:xfrm>
          </p:grpSpPr>
          <p:grpSp>
            <p:nvGrpSpPr>
              <p:cNvPr id="240" name="Group 65"/>
              <p:cNvGrpSpPr>
                <a:grpSpLocks/>
              </p:cNvGrpSpPr>
              <p:nvPr/>
            </p:nvGrpSpPr>
            <p:grpSpPr bwMode="auto">
              <a:xfrm>
                <a:off x="12192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251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57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8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9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52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3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4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5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1" name="Group 66"/>
              <p:cNvGrpSpPr>
                <a:grpSpLocks/>
              </p:cNvGrpSpPr>
              <p:nvPr/>
            </p:nvGrpSpPr>
            <p:grpSpPr bwMode="auto">
              <a:xfrm>
                <a:off x="2133600" y="1447800"/>
                <a:ext cx="914400" cy="914400"/>
                <a:chOff x="6248400" y="1524000"/>
                <a:chExt cx="914400" cy="914400"/>
              </a:xfrm>
            </p:grpSpPr>
            <p:grpSp>
              <p:nvGrpSpPr>
                <p:cNvPr id="242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248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9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0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43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4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5240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2286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30" name="Group 66"/>
            <p:cNvGrpSpPr>
              <a:grpSpLocks/>
            </p:cNvGrpSpPr>
            <p:nvPr/>
          </p:nvGrpSpPr>
          <p:grpSpPr bwMode="auto">
            <a:xfrm>
              <a:off x="10221327" y="2107482"/>
              <a:ext cx="677695" cy="677695"/>
              <a:chOff x="6248400" y="1524000"/>
              <a:chExt cx="914400" cy="914400"/>
            </a:xfrm>
          </p:grpSpPr>
          <p:grpSp>
            <p:nvGrpSpPr>
              <p:cNvPr id="231" name="Group 38"/>
              <p:cNvGrpSpPr>
                <a:grpSpLocks/>
              </p:cNvGrpSpPr>
              <p:nvPr/>
            </p:nvGrpSpPr>
            <p:grpSpPr bwMode="auto">
              <a:xfrm>
                <a:off x="6553200" y="1752600"/>
                <a:ext cx="152400" cy="457200"/>
                <a:chOff x="6553200" y="1752600"/>
                <a:chExt cx="152400" cy="457200"/>
              </a:xfrm>
            </p:grpSpPr>
            <p:cxnSp>
              <p:nvCxnSpPr>
                <p:cNvPr id="237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8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5532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9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2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3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705600" y="220980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248400" y="198120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858000" y="15240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858000" y="2209800"/>
                <a:ext cx="0" cy="2286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60" name="Group 259"/>
          <p:cNvGrpSpPr/>
          <p:nvPr/>
        </p:nvGrpSpPr>
        <p:grpSpPr>
          <a:xfrm>
            <a:off x="5831393" y="853134"/>
            <a:ext cx="1805349" cy="194650"/>
            <a:chOff x="4000746" y="725603"/>
            <a:chExt cx="2435919" cy="564842"/>
          </a:xfrm>
        </p:grpSpPr>
        <p:cxnSp>
          <p:nvCxnSpPr>
            <p:cNvPr id="261" name="Straight Connector 67"/>
            <p:cNvCxnSpPr/>
            <p:nvPr/>
          </p:nvCxnSpPr>
          <p:spPr bwMode="auto">
            <a:xfrm>
              <a:off x="4000746" y="725603"/>
              <a:ext cx="0" cy="564842"/>
            </a:xfrm>
            <a:prstGeom prst="line">
              <a:avLst/>
            </a:prstGeom>
            <a:solidFill>
              <a:srgbClr val="1F497D">
                <a:alpha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67"/>
            <p:cNvCxnSpPr/>
            <p:nvPr/>
          </p:nvCxnSpPr>
          <p:spPr bwMode="auto">
            <a:xfrm>
              <a:off x="4917926" y="725603"/>
              <a:ext cx="0" cy="564842"/>
            </a:xfrm>
            <a:prstGeom prst="line">
              <a:avLst/>
            </a:prstGeom>
            <a:solidFill>
              <a:srgbClr val="1F497D">
                <a:alpha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67"/>
            <p:cNvCxnSpPr/>
            <p:nvPr/>
          </p:nvCxnSpPr>
          <p:spPr bwMode="auto">
            <a:xfrm>
              <a:off x="6436665" y="725603"/>
              <a:ext cx="0" cy="564842"/>
            </a:xfrm>
            <a:prstGeom prst="line">
              <a:avLst/>
            </a:prstGeom>
            <a:solidFill>
              <a:srgbClr val="1F497D">
                <a:alpha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4" name="TextBox 263"/>
          <p:cNvSpPr txBox="1"/>
          <p:nvPr/>
        </p:nvSpPr>
        <p:spPr>
          <a:xfrm>
            <a:off x="6714221" y="1637424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6720250" y="2208802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6710605" y="1037781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. . .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6088764" y="800178"/>
            <a:ext cx="685559" cy="2173270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6707542" y="630100"/>
            <a:ext cx="105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Bitline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cxnSp>
        <p:nvCxnSpPr>
          <p:cNvPr id="271" name="Straight Connector 67"/>
          <p:cNvCxnSpPr/>
          <p:nvPr/>
        </p:nvCxnSpPr>
        <p:spPr bwMode="auto">
          <a:xfrm>
            <a:off x="6513189" y="2827741"/>
            <a:ext cx="0" cy="120416"/>
          </a:xfrm>
          <a:prstGeom prst="line">
            <a:avLst/>
          </a:prstGeom>
          <a:solidFill>
            <a:srgbClr val="1F497D">
              <a:alpha val="80000"/>
            </a:srgbClr>
          </a:solidFill>
          <a:ln w="28575" cap="flat" cmpd="sng" algn="ctr">
            <a:solidFill>
              <a:sysClr val="windowText" lastClr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67"/>
          <p:cNvCxnSpPr/>
          <p:nvPr/>
        </p:nvCxnSpPr>
        <p:spPr bwMode="auto">
          <a:xfrm>
            <a:off x="5831393" y="2827741"/>
            <a:ext cx="0" cy="120416"/>
          </a:xfrm>
          <a:prstGeom prst="line">
            <a:avLst/>
          </a:prstGeom>
          <a:solidFill>
            <a:srgbClr val="1F497D">
              <a:alpha val="80000"/>
            </a:srgbClr>
          </a:solidFill>
          <a:ln w="28575" cap="flat" cmpd="sng" algn="ctr">
            <a:solidFill>
              <a:sysClr val="windowText" lastClr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67"/>
          <p:cNvCxnSpPr/>
          <p:nvPr/>
        </p:nvCxnSpPr>
        <p:spPr bwMode="auto">
          <a:xfrm>
            <a:off x="7627868" y="2828140"/>
            <a:ext cx="0" cy="120416"/>
          </a:xfrm>
          <a:prstGeom prst="line">
            <a:avLst/>
          </a:prstGeom>
          <a:solidFill>
            <a:srgbClr val="1F497D">
              <a:alpha val="80000"/>
            </a:srgbClr>
          </a:solidFill>
          <a:ln w="28575" cap="flat" cmpd="sng" algn="ctr">
            <a:solidFill>
              <a:sysClr val="windowText" lastClr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4" name="TextBox 273"/>
          <p:cNvSpPr txBox="1"/>
          <p:nvPr/>
        </p:nvSpPr>
        <p:spPr>
          <a:xfrm>
            <a:off x="7831845" y="2265029"/>
            <a:ext cx="131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0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7829744" y="1077868"/>
            <a:ext cx="131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2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847647" y="5185303"/>
            <a:ext cx="3385053" cy="605897"/>
            <a:chOff x="390848" y="3284984"/>
            <a:chExt cx="4597747" cy="1008112"/>
          </a:xfrm>
        </p:grpSpPr>
        <p:sp>
          <p:nvSpPr>
            <p:cNvPr id="277" name="Freeform 276"/>
            <p:cNvSpPr/>
            <p:nvPr/>
          </p:nvSpPr>
          <p:spPr>
            <a:xfrm>
              <a:off x="422552" y="3284984"/>
              <a:ext cx="94470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858840" y="3284984"/>
              <a:ext cx="1001372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9" name="Straight Arrow Connector 278"/>
            <p:cNvCxnSpPr/>
            <p:nvPr/>
          </p:nvCxnSpPr>
          <p:spPr>
            <a:xfrm>
              <a:off x="390848" y="4293096"/>
              <a:ext cx="459774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280" name="Group 279"/>
          <p:cNvGrpSpPr/>
          <p:nvPr/>
        </p:nvGrpSpPr>
        <p:grpSpPr>
          <a:xfrm>
            <a:off x="3852335" y="6047445"/>
            <a:ext cx="3824834" cy="741691"/>
            <a:chOff x="1244568" y="2761528"/>
            <a:chExt cx="5195077" cy="1007402"/>
          </a:xfrm>
        </p:grpSpPr>
        <p:sp>
          <p:nvSpPr>
            <p:cNvPr id="281" name="Freeform 280"/>
            <p:cNvSpPr/>
            <p:nvPr/>
          </p:nvSpPr>
          <p:spPr>
            <a:xfrm>
              <a:off x="1291435" y="2761528"/>
              <a:ext cx="914378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18288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2510583" y="2761528"/>
              <a:ext cx="766949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3586436" y="2761528"/>
              <a:ext cx="764076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662289" y="2761528"/>
              <a:ext cx="759124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P3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5925807" y="3120971"/>
              <a:ext cx="513838" cy="647959"/>
            </a:xfrm>
            <a:prstGeom prst="rect">
              <a:avLst/>
            </a:prstGeom>
            <a:noFill/>
          </p:spPr>
          <p:txBody>
            <a:bodyPr wrap="none" lIns="0" tIns="0" r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</a:t>
              </a:r>
              <a:r>
                <a:rPr kumimoji="0" lang="en-US" sz="2800" b="0" i="1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</a:t>
              </a:r>
              <a:endPara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86" name="Straight Arrow Connector 285"/>
            <p:cNvCxnSpPr/>
            <p:nvPr/>
          </p:nvCxnSpPr>
          <p:spPr>
            <a:xfrm>
              <a:off x="1244568" y="3584489"/>
              <a:ext cx="459137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287" name="Group 286"/>
          <p:cNvGrpSpPr/>
          <p:nvPr/>
        </p:nvGrpSpPr>
        <p:grpSpPr>
          <a:xfrm>
            <a:off x="3847647" y="4347103"/>
            <a:ext cx="3385053" cy="605897"/>
            <a:chOff x="390848" y="3284985"/>
            <a:chExt cx="4597747" cy="1008112"/>
          </a:xfrm>
        </p:grpSpPr>
        <p:sp>
          <p:nvSpPr>
            <p:cNvPr id="288" name="Freeform 287"/>
            <p:cNvSpPr/>
            <p:nvPr/>
          </p:nvSpPr>
          <p:spPr>
            <a:xfrm>
              <a:off x="418657" y="3284985"/>
              <a:ext cx="95249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9" name="Straight Arrow Connector 288"/>
            <p:cNvCxnSpPr/>
            <p:nvPr/>
          </p:nvCxnSpPr>
          <p:spPr>
            <a:xfrm>
              <a:off x="390848" y="4293094"/>
              <a:ext cx="459774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cxnSp>
        <p:nvCxnSpPr>
          <p:cNvPr id="290" name="Straight Arrow Connector 289"/>
          <p:cNvCxnSpPr/>
          <p:nvPr/>
        </p:nvCxnSpPr>
        <p:spPr>
          <a:xfrm flipV="1">
            <a:off x="6969872" y="4495800"/>
            <a:ext cx="0" cy="215749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none" w="lg" len="lg"/>
          </a:ln>
          <a:effectLst/>
        </p:spPr>
      </p:cxnSp>
      <p:cxnSp>
        <p:nvCxnSpPr>
          <p:cNvPr id="291" name="Straight Arrow Connector 290"/>
          <p:cNvCxnSpPr/>
          <p:nvPr/>
        </p:nvCxnSpPr>
        <p:spPr bwMode="auto">
          <a:xfrm>
            <a:off x="4560043" y="4808984"/>
            <a:ext cx="2409829" cy="0"/>
          </a:xfrm>
          <a:prstGeom prst="straightConnector1">
            <a:avLst/>
          </a:prstGeom>
          <a:solidFill>
            <a:srgbClr val="1F497D">
              <a:alpha val="80000"/>
            </a:srgbClr>
          </a:solidFill>
          <a:ln w="44450" cap="flat" cmpd="sng" algn="ctr">
            <a:solidFill>
              <a:srgbClr val="F79646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92" name="TextBox 291"/>
          <p:cNvSpPr txBox="1"/>
          <p:nvPr/>
        </p:nvSpPr>
        <p:spPr>
          <a:xfrm>
            <a:off x="4706455" y="4236949"/>
            <a:ext cx="2119171" cy="626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-100" dirty="0" smtClean="0">
                <a:solidFill>
                  <a:srgbClr val="F79646"/>
                </a:solidFill>
                <a:latin typeface="Calibri"/>
              </a:rPr>
              <a:t>LARGER GAP </a:t>
            </a:r>
            <a:r>
              <a:rPr lang="en-US" sz="2400" b="1" i="1" spc="-100" dirty="0" smtClean="0">
                <a:solidFill>
                  <a:srgbClr val="F79646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n-US" sz="2400" b="1" i="1" spc="-100" dirty="0" smtClean="0">
              <a:solidFill>
                <a:srgbClr val="F79646"/>
              </a:solidFill>
              <a:latin typeface="Calibri"/>
            </a:endParaRPr>
          </a:p>
          <a:p>
            <a:pPr marL="287338" indent="-287338"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spc="-100" dirty="0" smtClean="0">
                <a:solidFill>
                  <a:srgbClr val="F79646"/>
                </a:solidFill>
                <a:latin typeface="Calibri"/>
              </a:rPr>
              <a:t>GREATER EFFECT</a:t>
            </a:r>
            <a:endParaRPr lang="en-US" sz="2400" b="1" i="1" spc="-100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600200" y="4409341"/>
            <a:ext cx="220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Unprogrammed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1783743" y="5132830"/>
            <a:ext cx="183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8064A2"/>
                </a:solidFill>
                <a:latin typeface="Calibri"/>
              </a:rPr>
              <a:t>Partially</a:t>
            </a:r>
          </a:p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8064A2"/>
                </a:solidFill>
                <a:latin typeface="Calibri"/>
              </a:rPr>
              <a:t>Programmed</a:t>
            </a:r>
            <a:endParaRPr lang="en-US" sz="2400" b="1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1782751" y="5994972"/>
            <a:ext cx="1839670" cy="658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Fully</a:t>
            </a:r>
          </a:p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Programmed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296" name="Straight Arrow Connector 295"/>
          <p:cNvCxnSpPr/>
          <p:nvPr/>
        </p:nvCxnSpPr>
        <p:spPr bwMode="auto">
          <a:xfrm>
            <a:off x="5630703" y="5609080"/>
            <a:ext cx="1339169" cy="0"/>
          </a:xfrm>
          <a:prstGeom prst="straightConnector1">
            <a:avLst/>
          </a:prstGeom>
          <a:solidFill>
            <a:srgbClr val="1F497D">
              <a:alpha val="80000"/>
            </a:srgbClr>
          </a:solidFill>
          <a:ln w="44450" cap="flat" cmpd="sng" algn="ctr">
            <a:solidFill>
              <a:srgbClr val="F79646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97" name="Rectangle 296"/>
          <p:cNvSpPr/>
          <p:nvPr/>
        </p:nvSpPr>
        <p:spPr>
          <a:xfrm>
            <a:off x="6917371" y="4978269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 smtClean="0">
                <a:solidFill>
                  <a:srgbClr val="C00000"/>
                </a:solidFill>
                <a:latin typeface="Calibri"/>
              </a:rPr>
              <a:t>V</a:t>
            </a:r>
            <a:r>
              <a:rPr lang="en-US" sz="3200" i="1" baseline="-25000" dirty="0" err="1" smtClean="0">
                <a:solidFill>
                  <a:srgbClr val="C00000"/>
                </a:solidFill>
                <a:latin typeface="Calibri"/>
              </a:rPr>
              <a:t>pass</a:t>
            </a:r>
            <a:endParaRPr lang="en-US" sz="2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829744" y="1695496"/>
            <a:ext cx="131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Wordline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1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718675" y="1539879"/>
            <a:ext cx="697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V</a:t>
            </a:r>
            <a:r>
              <a:rPr lang="en-US" sz="3200" i="1" baseline="-250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ref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709990" y="2142656"/>
            <a:ext cx="899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C00000"/>
                </a:solidFill>
                <a:latin typeface="Calibri"/>
              </a:rPr>
              <a:t>V</a:t>
            </a:r>
            <a:r>
              <a:rPr lang="en-US" sz="3200" b="1" i="1" baseline="-25000" dirty="0" err="1" smtClean="0">
                <a:solidFill>
                  <a:srgbClr val="C00000"/>
                </a:solidFill>
                <a:latin typeface="Calibri"/>
              </a:rPr>
              <a:t>pass</a:t>
            </a:r>
            <a:endParaRPr lang="en-US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702643" y="985535"/>
            <a:ext cx="899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C00000"/>
                </a:solidFill>
                <a:latin typeface="Calibri"/>
              </a:rPr>
              <a:t>V</a:t>
            </a:r>
            <a:r>
              <a:rPr lang="en-US" sz="3200" b="1" i="1" baseline="-25000" dirty="0" err="1" smtClean="0">
                <a:solidFill>
                  <a:srgbClr val="C00000"/>
                </a:solidFill>
                <a:latin typeface="Calibri"/>
              </a:rPr>
              <a:t>pass</a:t>
            </a:r>
            <a:endParaRPr lang="en-US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Partially-programmed and </a:t>
            </a:r>
            <a:r>
              <a:rPr lang="en-US" sz="3200" dirty="0" err="1">
                <a:solidFill>
                  <a:schemeClr val="bg1"/>
                </a:solidFill>
                <a:latin typeface="Adobe Garamond Pro Bold" panose="02020702060506020403" pitchFamily="18" charset="0"/>
              </a:rPr>
              <a:t>unprogrammed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cells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more susceptible to read disturb errors</a:t>
            </a:r>
          </a:p>
        </p:txBody>
      </p:sp>
    </p:spTree>
    <p:extLst>
      <p:ext uri="{BB962C8B-B14F-4D97-AF65-F5344CB8AC3E}">
        <p14:creationId xmlns:p14="http://schemas.microsoft.com/office/powerpoint/2010/main" val="2884580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69" grpId="0" animBg="1"/>
      <p:bldP spid="269" grpId="1" animBg="1"/>
      <p:bldP spid="270" grpId="0"/>
      <p:bldP spid="270" grpId="1"/>
      <p:bldP spid="292" grpId="0"/>
      <p:bldP spid="293" grpId="0"/>
      <p:bldP spid="294" grpId="0"/>
      <p:bldP spid="295" grpId="0"/>
      <p:bldP spid="297" grpId="0"/>
      <p:bldP spid="157" grpId="0"/>
      <p:bldP spid="158" grpId="0"/>
      <p:bldP spid="159" grpId="0"/>
      <p:bldP spid="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59200" y="1598442"/>
            <a:ext cx="5052047" cy="2093534"/>
            <a:chOff x="2681238" y="2436790"/>
            <a:chExt cx="5052047" cy="1333622"/>
          </a:xfrm>
        </p:grpSpPr>
        <p:sp>
          <p:nvSpPr>
            <p:cNvPr id="23" name="Rectangle 22"/>
            <p:cNvSpPr/>
            <p:nvPr/>
          </p:nvSpPr>
          <p:spPr>
            <a:xfrm>
              <a:off x="2681238" y="2436790"/>
              <a:ext cx="2765534" cy="1333622"/>
            </a:xfrm>
            <a:prstGeom prst="rect">
              <a:avLst/>
            </a:prstGeom>
            <a:solidFill>
              <a:srgbClr val="4BACC6">
                <a:lumMod val="20000"/>
                <a:lumOff val="8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65612" y="2436790"/>
              <a:ext cx="2067673" cy="13336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46818" y="2436790"/>
              <a:ext cx="205306" cy="1318875"/>
            </a:xfrm>
            <a:prstGeom prst="rect">
              <a:avLst/>
            </a:prstGeom>
            <a:solidFill>
              <a:srgbClr val="8064A2">
                <a:lumMod val="40000"/>
                <a:lumOff val="60000"/>
                <a:alpha val="70000"/>
              </a:srgbClr>
            </a:solidFill>
            <a:ln w="127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6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266732"/>
              </p:ext>
            </p:extLst>
          </p:nvPr>
        </p:nvGraphicFramePr>
        <p:xfrm>
          <a:off x="-152400" y="609600"/>
          <a:ext cx="8229600" cy="426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Errors Induced by Read Disturb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92282"/>
            <a:ext cx="8839199" cy="1579012"/>
          </a:xfrm>
        </p:spPr>
        <p:txBody>
          <a:bodyPr/>
          <a:lstStyle/>
          <a:p>
            <a:r>
              <a:rPr lang="en-US" dirty="0" smtClean="0"/>
              <a:t>Induce read disturbs on:</a:t>
            </a:r>
          </a:p>
          <a:p>
            <a:pPr lvl="1"/>
            <a:r>
              <a:rPr lang="en-US" dirty="0" smtClean="0"/>
              <a:t>A: Fully-programmed cells</a:t>
            </a:r>
          </a:p>
          <a:p>
            <a:pPr lvl="1"/>
            <a:r>
              <a:rPr lang="en-US" dirty="0" smtClean="0"/>
              <a:t>B: Partially-programmed cells</a:t>
            </a:r>
          </a:p>
          <a:p>
            <a:pPr lvl="1"/>
            <a:r>
              <a:rPr lang="en-US" dirty="0" smtClean="0"/>
              <a:t>C: </a:t>
            </a:r>
            <a:r>
              <a:rPr lang="en-US" dirty="0" err="1" smtClean="0"/>
              <a:t>Unprogrammed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After read disturb, program remaining data and check error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14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84101" y="1493840"/>
            <a:ext cx="66242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-1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-2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-3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r" fontAlgn="auto">
              <a:lnSpc>
                <a:spcPts val="18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-4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1815" y="799905"/>
            <a:ext cx="2743200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Read Disturb Count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38600" y="2335156"/>
            <a:ext cx="457200" cy="4572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0" name="Oval 29"/>
          <p:cNvSpPr/>
          <p:nvPr/>
        </p:nvSpPr>
        <p:spPr>
          <a:xfrm>
            <a:off x="5411891" y="3330152"/>
            <a:ext cx="457200" cy="457200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19050" cap="flat" cmpd="sng" algn="ctr">
            <a:solidFill>
              <a:srgbClr val="8064A2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6625701" y="3161121"/>
            <a:ext cx="457200" cy="457200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44854" y="2295978"/>
            <a:ext cx="2501467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LSB Data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Raw Bit Error Rate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Up-Down Arrow 32"/>
          <p:cNvSpPr/>
          <p:nvPr/>
        </p:nvSpPr>
        <p:spPr>
          <a:xfrm>
            <a:off x="5029200" y="2078312"/>
            <a:ext cx="304800" cy="952515"/>
          </a:xfrm>
          <a:prstGeom prst="up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32878" y="1664600"/>
            <a:ext cx="324427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Calibri"/>
              </a:rPr>
              <a:t>Order of Magnitude Increase</a:t>
            </a:r>
            <a:endParaRPr lang="en-US" sz="2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56422" y="1662156"/>
            <a:ext cx="2342943" cy="200667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69091" y="678879"/>
            <a:ext cx="3244275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accent4"/>
                </a:solidFill>
                <a:latin typeface="Calibri"/>
              </a:rPr>
              <a:t>Errors in Data Not Programmed When Read Disturb Occurs</a:t>
            </a:r>
            <a:endParaRPr lang="en-US" sz="2800" b="1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LSB data in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partially-programmed</a:t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and </a:t>
            </a:r>
            <a:r>
              <a:rPr lang="en-US" sz="32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unprogrammed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cells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most susceptible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to read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disturb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00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Characterizing New Vulnerabilities in Two-Step Programming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Example Sketches of Security Exploits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Program Interference Based Exploit</a:t>
            </a:r>
          </a:p>
          <a:p>
            <a:pPr lvl="1"/>
            <a:r>
              <a:rPr lang="en-US" b="1" dirty="0" smtClean="0"/>
              <a:t>Read Disturb Based Exploit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Protection and Mitigation Mechanisms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15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31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Program Interference Based Exploit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868336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Malicious program targets a piece of data that belongs to a victim program</a:t>
            </a:r>
          </a:p>
          <a:p>
            <a:r>
              <a:rPr lang="en-US" spc="-100" dirty="0"/>
              <a:t>Goal: </a:t>
            </a:r>
            <a:r>
              <a:rPr lang="en-US" spc="-100" dirty="0" smtClean="0">
                <a:solidFill>
                  <a:srgbClr val="C00000"/>
                </a:solidFill>
              </a:rPr>
              <a:t>Maximize program interference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induced on victim program’s data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Write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worst-case data pattern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neighboring </a:t>
            </a:r>
            <a:r>
              <a:rPr lang="en-US" dirty="0" err="1" smtClean="0"/>
              <a:t>wordlines</a:t>
            </a:r>
            <a:r>
              <a:rPr lang="en-US" dirty="0" smtClean="0"/>
              <a:t> </a:t>
            </a:r>
            <a:r>
              <a:rPr lang="en-US" b="0" dirty="0" smtClean="0"/>
              <a:t>(</a:t>
            </a:r>
            <a:r>
              <a:rPr lang="en-US" b="0" i="1" dirty="0" smtClean="0"/>
              <a:t>WL</a:t>
            </a:r>
            <a:r>
              <a:rPr lang="en-US" b="0" dirty="0" smtClean="0"/>
              <a:t>)</a:t>
            </a:r>
          </a:p>
          <a:p>
            <a:pPr marL="573088" lvl="1" indent="-265113">
              <a:buFont typeface="+mj-lt"/>
              <a:buAutoNum type="arabicPeriod"/>
            </a:pPr>
            <a:r>
              <a:rPr lang="en-US" dirty="0" err="1" smtClean="0"/>
              <a:t>Wordlines</a:t>
            </a:r>
            <a:r>
              <a:rPr lang="en-US" dirty="0"/>
              <a:t> </a:t>
            </a:r>
            <a:r>
              <a:rPr lang="en-US" dirty="0" smtClean="0"/>
              <a:t>0/1: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all 1s </a:t>
            </a:r>
            <a:r>
              <a:rPr lang="en-US" dirty="0" smtClean="0"/>
              <a:t>to keep at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lowest</a:t>
            </a:r>
            <a:r>
              <a:rPr lang="en-US" dirty="0" smtClean="0"/>
              <a:t> possible threshold voltage</a:t>
            </a:r>
          </a:p>
          <a:p>
            <a:pPr marL="573088" lvl="1" indent="-265113">
              <a:buFont typeface="+mj-lt"/>
              <a:buAutoNum type="arabicPeriod"/>
            </a:pPr>
            <a:r>
              <a:rPr lang="en-US" dirty="0" err="1" smtClean="0"/>
              <a:t>Wordline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: victim program </a:t>
            </a:r>
            <a:br>
              <a:rPr lang="en-US" dirty="0" smtClean="0"/>
            </a:br>
            <a:r>
              <a:rPr lang="en-US" dirty="0" smtClean="0"/>
              <a:t>writes data</a:t>
            </a:r>
          </a:p>
          <a:p>
            <a:pPr marL="573088" lvl="1" indent="-265113">
              <a:buFont typeface="+mj-lt"/>
              <a:buAutoNum type="arabicPeriod"/>
            </a:pPr>
            <a:r>
              <a:rPr lang="en-US" dirty="0" err="1" smtClean="0"/>
              <a:t>Wordlines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 and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all 0s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program to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highest</a:t>
            </a:r>
            <a:r>
              <a:rPr lang="en-US" dirty="0" smtClean="0"/>
              <a:t> possible</a:t>
            </a:r>
            <a:br>
              <a:rPr lang="en-US" dirty="0" smtClean="0"/>
            </a:br>
            <a:r>
              <a:rPr lang="en-US" dirty="0" smtClean="0"/>
              <a:t>threshold voltage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 the paper</a:t>
            </a:r>
          </a:p>
          <a:p>
            <a:pPr lvl="1"/>
            <a:r>
              <a:rPr lang="en-US" dirty="0" smtClean="0"/>
              <a:t>More details on why this works</a:t>
            </a:r>
          </a:p>
          <a:p>
            <a:pPr lvl="1"/>
            <a:r>
              <a:rPr lang="en-US" dirty="0" smtClean="0"/>
              <a:t>Procedure to work around data scrambling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16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4938343" y="5100972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938343" y="4362644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936919" y="3888851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936919" y="3165694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4932159" y="1969740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225043" y="5347156"/>
            <a:ext cx="766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WL 0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938343" y="5103699"/>
            <a:ext cx="3259010" cy="432048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Malicious File 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(all 1s)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938343" y="5562600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938343" y="5103699"/>
            <a:ext cx="3259010" cy="890949"/>
          </a:xfrm>
          <a:prstGeom prst="roundRect">
            <a:avLst>
              <a:gd name="adj" fmla="val 9986"/>
            </a:avLst>
          </a:prstGeom>
          <a:noFill/>
          <a:ln w="5080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225043" y="4142609"/>
            <a:ext cx="766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WL 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938343" y="3903743"/>
            <a:ext cx="3259010" cy="432048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Malicious File B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(all 0s)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938343" y="4362644"/>
            <a:ext cx="3259010" cy="432048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Malicious File 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(all 1s)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938343" y="3903743"/>
            <a:ext cx="3259010" cy="890949"/>
          </a:xfrm>
          <a:prstGeom prst="roundRect">
            <a:avLst>
              <a:gd name="adj" fmla="val 9986"/>
            </a:avLst>
          </a:prstGeom>
          <a:noFill/>
          <a:ln w="5080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225043" y="2938062"/>
            <a:ext cx="766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WL </a:t>
            </a:r>
            <a:r>
              <a:rPr lang="en-US" sz="22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2</a:t>
            </a:r>
            <a:endParaRPr lang="en-US" sz="2200" b="1" dirty="0" smtClean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938343" y="2706794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4938343" y="3165695"/>
            <a:ext cx="3259010" cy="432048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Under Attack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4938343" y="2706794"/>
            <a:ext cx="3259010" cy="890949"/>
          </a:xfrm>
          <a:prstGeom prst="roundRect">
            <a:avLst>
              <a:gd name="adj" fmla="val 9986"/>
            </a:avLst>
          </a:prstGeom>
          <a:noFill/>
          <a:ln w="5080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25043" y="1742108"/>
            <a:ext cx="766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WL 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938343" y="1510840"/>
            <a:ext cx="3259010" cy="43204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4938343" y="1969741"/>
            <a:ext cx="3259010" cy="432048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Malicious File B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(all 0s)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938343" y="1510840"/>
            <a:ext cx="3259010" cy="890949"/>
          </a:xfrm>
          <a:prstGeom prst="roundRect">
            <a:avLst>
              <a:gd name="adj" fmla="val 9986"/>
            </a:avLst>
          </a:prstGeom>
          <a:noFill/>
          <a:ln w="5080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212372" y="504575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MSB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673673" y="3178667"/>
            <a:ext cx="365760" cy="36576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0" name="Oval 129"/>
          <p:cNvSpPr/>
          <p:nvPr/>
        </p:nvSpPr>
        <p:spPr>
          <a:xfrm>
            <a:off x="4693438" y="4758889"/>
            <a:ext cx="365760" cy="36576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1" name="Oval 130"/>
          <p:cNvSpPr/>
          <p:nvPr/>
        </p:nvSpPr>
        <p:spPr>
          <a:xfrm>
            <a:off x="4677244" y="3923729"/>
            <a:ext cx="365760" cy="36576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3a</a:t>
            </a:r>
          </a:p>
        </p:txBody>
      </p:sp>
      <p:sp>
        <p:nvSpPr>
          <p:cNvPr id="132" name="Oval 131"/>
          <p:cNvSpPr/>
          <p:nvPr/>
        </p:nvSpPr>
        <p:spPr>
          <a:xfrm>
            <a:off x="4674126" y="1956868"/>
            <a:ext cx="365760" cy="36576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3b</a:t>
            </a:r>
          </a:p>
        </p:txBody>
      </p:sp>
      <p:cxnSp>
        <p:nvCxnSpPr>
          <p:cNvPr id="133" name="Curved Connector 132"/>
          <p:cNvCxnSpPr>
            <a:stCxn id="130" idx="0"/>
          </p:cNvCxnSpPr>
          <p:nvPr/>
        </p:nvCxnSpPr>
        <p:spPr>
          <a:xfrm rot="5400000" flipH="1" flipV="1">
            <a:off x="4952506" y="4485842"/>
            <a:ext cx="196860" cy="349235"/>
          </a:xfrm>
          <a:prstGeom prst="curvedConnector2">
            <a:avLst/>
          </a:prstGeom>
          <a:noFill/>
          <a:ln w="476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34" name="Curved Connector 133"/>
          <p:cNvCxnSpPr>
            <a:stCxn id="130" idx="4"/>
          </p:cNvCxnSpPr>
          <p:nvPr/>
        </p:nvCxnSpPr>
        <p:spPr>
          <a:xfrm rot="16200000" flipH="1">
            <a:off x="4952506" y="5048462"/>
            <a:ext cx="196860" cy="349235"/>
          </a:xfrm>
          <a:prstGeom prst="curvedConnector2">
            <a:avLst/>
          </a:prstGeom>
          <a:noFill/>
          <a:ln w="476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8212372" y="5688721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LSB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212372" y="3834179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MSB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212372" y="4477150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LSB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225043" y="261780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MSB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225043" y="3260772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LSB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225043" y="143119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MSB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225043" y="2074161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228850" algn="r"/>
              </a:tabLs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LSB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521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3" grpId="0" animBg="1"/>
      <p:bldP spid="117" grpId="0" animBg="1"/>
      <p:bldP spid="118" grpId="0" animBg="1"/>
      <p:bldP spid="122" grpId="0" animBg="1"/>
      <p:bldP spid="126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Characterizing New Vulnerabilities in Two-Step Programming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Example Sketches of Security Exploits</a:t>
            </a:r>
          </a:p>
          <a:p>
            <a:pPr lvl="1"/>
            <a:r>
              <a:rPr lang="en-US" b="1" dirty="0" smtClean="0"/>
              <a:t>Program Interference Based Exploit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Read Disturb Based Exploit: in the paper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Protection and Mitigation Mechanisms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17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238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Characterizing New Vulnerabilities in Two-Step Programming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Example Sketches of Security Exploits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Protection and Mitigation Mechanisms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Buffering LSB Data in the Controller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Multiple Pass-Through Voltages</a:t>
            </a:r>
          </a:p>
          <a:p>
            <a:pPr lvl="1"/>
            <a:r>
              <a:rPr lang="en-US" b="1" dirty="0" smtClean="0"/>
              <a:t>Adaptive LSB Read Reference Voltage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18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422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Buffering LSB Data in the Controller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38201"/>
            <a:ext cx="8839200" cy="5265390"/>
          </a:xfrm>
        </p:spPr>
        <p:txBody>
          <a:bodyPr/>
          <a:lstStyle/>
          <a:p>
            <a:r>
              <a:rPr lang="en-US" spc="-70" dirty="0" smtClean="0"/>
              <a:t>Key Observation: During MSB programming, LSB data is read from flash cells with</a:t>
            </a:r>
            <a:r>
              <a:rPr lang="en-US" spc="-70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uncorrected interference and read disturb errors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Idea: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Keep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a copy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of the LSB data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controller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19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81" name="矩形 179"/>
          <p:cNvSpPr/>
          <p:nvPr/>
        </p:nvSpPr>
        <p:spPr>
          <a:xfrm>
            <a:off x="3392437" y="1873876"/>
            <a:ext cx="4780303" cy="2012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</a:rPr>
              <a:t>Flash Memory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" name="圆角矩形 217"/>
          <p:cNvSpPr/>
          <p:nvPr/>
        </p:nvSpPr>
        <p:spPr>
          <a:xfrm>
            <a:off x="4478193" y="2577303"/>
            <a:ext cx="3602816" cy="31185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Group 98"/>
          <p:cNvGrpSpPr>
            <a:grpSpLocks/>
          </p:cNvGrpSpPr>
          <p:nvPr/>
        </p:nvGrpSpPr>
        <p:grpSpPr bwMode="auto">
          <a:xfrm>
            <a:off x="4386039" y="2190001"/>
            <a:ext cx="3465581" cy="745141"/>
            <a:chOff x="1330973" y="1562100"/>
            <a:chExt cx="3465581" cy="745141"/>
          </a:xfrm>
        </p:grpSpPr>
        <p:grpSp>
          <p:nvGrpSpPr>
            <p:cNvPr id="84" name="Group 76"/>
            <p:cNvGrpSpPr>
              <a:grpSpLocks/>
            </p:cNvGrpSpPr>
            <p:nvPr/>
          </p:nvGrpSpPr>
          <p:grpSpPr bwMode="auto">
            <a:xfrm>
              <a:off x="1330973" y="1562100"/>
              <a:ext cx="1717027" cy="745141"/>
              <a:chOff x="1330973" y="1562100"/>
              <a:chExt cx="1717027" cy="745141"/>
            </a:xfrm>
          </p:grpSpPr>
          <p:grpSp>
            <p:nvGrpSpPr>
              <p:cNvPr id="95" name="Group 65"/>
              <p:cNvGrpSpPr>
                <a:grpSpLocks/>
              </p:cNvGrpSpPr>
              <p:nvPr/>
            </p:nvGrpSpPr>
            <p:grpSpPr bwMode="auto">
              <a:xfrm>
                <a:off x="1330973" y="1562100"/>
                <a:ext cx="802627" cy="745141"/>
                <a:chOff x="6360173" y="1638300"/>
                <a:chExt cx="802627" cy="745141"/>
              </a:xfrm>
            </p:grpSpPr>
            <p:grpSp>
              <p:nvGrpSpPr>
                <p:cNvPr id="106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12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3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4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07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9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360173" y="1981200"/>
                  <a:ext cx="802627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0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1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6" name="Group 66"/>
              <p:cNvGrpSpPr>
                <a:grpSpLocks/>
              </p:cNvGrpSpPr>
              <p:nvPr/>
            </p:nvGrpSpPr>
            <p:grpSpPr bwMode="auto">
              <a:xfrm>
                <a:off x="2133600" y="1562100"/>
                <a:ext cx="914400" cy="745141"/>
                <a:chOff x="6248400" y="1638300"/>
                <a:chExt cx="914400" cy="745141"/>
              </a:xfrm>
            </p:grpSpPr>
            <p:grpSp>
              <p:nvGrpSpPr>
                <p:cNvPr id="97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03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4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5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98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5" name="Group 66"/>
            <p:cNvGrpSpPr>
              <a:grpSpLocks/>
            </p:cNvGrpSpPr>
            <p:nvPr/>
          </p:nvGrpSpPr>
          <p:grpSpPr bwMode="auto">
            <a:xfrm>
              <a:off x="3882154" y="1562100"/>
              <a:ext cx="914400" cy="745141"/>
              <a:chOff x="6168154" y="1638300"/>
              <a:chExt cx="914400" cy="745141"/>
            </a:xfrm>
          </p:grpSpPr>
          <p:grpSp>
            <p:nvGrpSpPr>
              <p:cNvPr id="86" name="Group 38"/>
              <p:cNvGrpSpPr>
                <a:grpSpLocks/>
              </p:cNvGrpSpPr>
              <p:nvPr/>
            </p:nvGrpSpPr>
            <p:grpSpPr bwMode="auto">
              <a:xfrm>
                <a:off x="6472954" y="1753950"/>
                <a:ext cx="152400" cy="457200"/>
                <a:chOff x="6472954" y="1753950"/>
                <a:chExt cx="152400" cy="457200"/>
              </a:xfrm>
            </p:grpSpPr>
            <p:cxnSp>
              <p:nvCxnSpPr>
                <p:cNvPr id="92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5491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3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4729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6253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7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625354" y="17539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625354" y="22111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168154" y="198255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777754" y="1638300"/>
                <a:ext cx="0" cy="11565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777754" y="2211150"/>
                <a:ext cx="0" cy="1722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15" name="TextBox 114"/>
          <p:cNvSpPr txBox="1"/>
          <p:nvPr/>
        </p:nvSpPr>
        <p:spPr>
          <a:xfrm>
            <a:off x="7550952" y="2527206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LSB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50952" y="2154993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MSB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482011" y="2935142"/>
            <a:ext cx="802482" cy="901421"/>
            <a:chOff x="3286421" y="4146818"/>
            <a:chExt cx="802482" cy="901421"/>
          </a:xfrm>
        </p:grpSpPr>
        <p:cxnSp>
          <p:nvCxnSpPr>
            <p:cNvPr id="118" name="Straight Connector 67"/>
            <p:cNvCxnSpPr>
              <a:endCxn id="120" idx="0"/>
            </p:cNvCxnSpPr>
            <p:nvPr/>
          </p:nvCxnSpPr>
          <p:spPr bwMode="auto">
            <a:xfrm>
              <a:off x="3687662" y="4146818"/>
              <a:ext cx="0" cy="534591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0</a:t>
              </a:r>
            </a:p>
          </p:txBody>
        </p:sp>
        <p:sp>
          <p:nvSpPr>
            <p:cNvPr id="120" name="Rectangle 70"/>
            <p:cNvSpPr/>
            <p:nvPr/>
          </p:nvSpPr>
          <p:spPr bwMode="auto">
            <a:xfrm>
              <a:off x="3286421" y="4681409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0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01075" y="2941361"/>
            <a:ext cx="802482" cy="895202"/>
            <a:chOff x="3286421" y="4153555"/>
            <a:chExt cx="802482" cy="895202"/>
          </a:xfrm>
        </p:grpSpPr>
        <p:cxnSp>
          <p:nvCxnSpPr>
            <p:cNvPr id="122" name="Straight Connector 67"/>
            <p:cNvCxnSpPr>
              <a:endCxn id="124" idx="0"/>
            </p:cNvCxnSpPr>
            <p:nvPr/>
          </p:nvCxnSpPr>
          <p:spPr bwMode="auto">
            <a:xfrm>
              <a:off x="3687662" y="4153555"/>
              <a:ext cx="0" cy="52837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1</a:t>
              </a:r>
            </a:p>
          </p:txBody>
        </p:sp>
        <p:sp>
          <p:nvSpPr>
            <p:cNvPr id="124" name="Rectangle 70"/>
            <p:cNvSpPr/>
            <p:nvPr/>
          </p:nvSpPr>
          <p:spPr bwMode="auto">
            <a:xfrm>
              <a:off x="3286421" y="4681927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1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145739" y="2947124"/>
            <a:ext cx="802482" cy="889382"/>
            <a:chOff x="3286421" y="4159318"/>
            <a:chExt cx="802482" cy="889382"/>
          </a:xfrm>
        </p:grpSpPr>
        <p:cxnSp>
          <p:nvCxnSpPr>
            <p:cNvPr id="126" name="Straight Connector 67"/>
            <p:cNvCxnSpPr>
              <a:endCxn id="128" idx="0"/>
            </p:cNvCxnSpPr>
            <p:nvPr/>
          </p:nvCxnSpPr>
          <p:spPr bwMode="auto">
            <a:xfrm>
              <a:off x="3687662" y="4159318"/>
              <a:ext cx="0" cy="52255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n</a:t>
              </a:r>
            </a:p>
          </p:txBody>
        </p:sp>
        <p:sp>
          <p:nvSpPr>
            <p:cNvPr id="128" name="Rectangle 70"/>
            <p:cNvSpPr/>
            <p:nvPr/>
          </p:nvSpPr>
          <p:spPr bwMode="auto">
            <a:xfrm>
              <a:off x="3286421" y="4681870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n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234437" y="221626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6300397" y="288256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grpSp>
        <p:nvGrpSpPr>
          <p:cNvPr id="131" name="组合 212"/>
          <p:cNvGrpSpPr/>
          <p:nvPr/>
        </p:nvGrpSpPr>
        <p:grpSpPr>
          <a:xfrm>
            <a:off x="5615926" y="3472149"/>
            <a:ext cx="357190" cy="357190"/>
            <a:chOff x="6715140" y="3357562"/>
            <a:chExt cx="357190" cy="357190"/>
          </a:xfrm>
        </p:grpSpPr>
        <p:cxnSp>
          <p:nvCxnSpPr>
            <p:cNvPr id="132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214"/>
          <p:cNvGrpSpPr/>
          <p:nvPr/>
        </p:nvGrpSpPr>
        <p:grpSpPr>
          <a:xfrm>
            <a:off x="7447857" y="3480321"/>
            <a:ext cx="357190" cy="357190"/>
            <a:chOff x="6715140" y="3357562"/>
            <a:chExt cx="357190" cy="357190"/>
          </a:xfrm>
        </p:grpSpPr>
        <p:cxnSp>
          <p:nvCxnSpPr>
            <p:cNvPr id="135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Curved Connector 136"/>
          <p:cNvCxnSpPr>
            <a:stCxn id="82" idx="3"/>
            <a:endCxn id="128" idx="3"/>
          </p:cNvCxnSpPr>
          <p:nvPr/>
        </p:nvCxnSpPr>
        <p:spPr>
          <a:xfrm flipH="1">
            <a:off x="7948221" y="2733229"/>
            <a:ext cx="132788" cy="919862"/>
          </a:xfrm>
          <a:prstGeom prst="curvedConnector3">
            <a:avLst>
              <a:gd name="adj1" fmla="val -172154"/>
            </a:avLst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237"/>
          <p:cNvSpPr/>
          <p:nvPr/>
        </p:nvSpPr>
        <p:spPr>
          <a:xfrm>
            <a:off x="152400" y="1873875"/>
            <a:ext cx="2109641" cy="1793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Controller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9" name="圆角矩形 241"/>
          <p:cNvSpPr/>
          <p:nvPr/>
        </p:nvSpPr>
        <p:spPr>
          <a:xfrm>
            <a:off x="1282796" y="2447703"/>
            <a:ext cx="893907" cy="505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MSB data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25777" y="3316236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142" name="圆角矩形 211"/>
          <p:cNvSpPr/>
          <p:nvPr/>
        </p:nvSpPr>
        <p:spPr>
          <a:xfrm>
            <a:off x="4472854" y="3026573"/>
            <a:ext cx="3475367" cy="35477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圆角矩形 211"/>
          <p:cNvSpPr/>
          <p:nvPr/>
        </p:nvSpPr>
        <p:spPr>
          <a:xfrm>
            <a:off x="4472854" y="3471340"/>
            <a:ext cx="3468115" cy="35900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239"/>
          <p:cNvSpPr/>
          <p:nvPr/>
        </p:nvSpPr>
        <p:spPr>
          <a:xfrm>
            <a:off x="258235" y="2447702"/>
            <a:ext cx="896586" cy="499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i="1" dirty="0" smtClean="0">
                <a:solidFill>
                  <a:schemeClr val="tx1"/>
                </a:solidFill>
              </a:rPr>
              <a:t>ECC</a:t>
            </a:r>
            <a:br>
              <a:rPr lang="en-US" altLang="zh-CN" sz="2000" i="1" dirty="0" smtClean="0">
                <a:solidFill>
                  <a:schemeClr val="tx1"/>
                </a:solidFill>
              </a:rPr>
            </a:br>
            <a:r>
              <a:rPr lang="en-US" altLang="zh-CN" sz="2000" i="1" dirty="0" smtClean="0">
                <a:solidFill>
                  <a:schemeClr val="tx1"/>
                </a:solidFill>
              </a:rPr>
              <a:t>Engine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grpSp>
        <p:nvGrpSpPr>
          <p:cNvPr id="145" name="组合 212"/>
          <p:cNvGrpSpPr/>
          <p:nvPr/>
        </p:nvGrpSpPr>
        <p:grpSpPr>
          <a:xfrm>
            <a:off x="5480585" y="2552814"/>
            <a:ext cx="357190" cy="357190"/>
            <a:chOff x="6715140" y="3357562"/>
            <a:chExt cx="357190" cy="357190"/>
          </a:xfrm>
        </p:grpSpPr>
        <p:cxnSp>
          <p:nvCxnSpPr>
            <p:cNvPr id="146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214"/>
          <p:cNvGrpSpPr/>
          <p:nvPr/>
        </p:nvGrpSpPr>
        <p:grpSpPr>
          <a:xfrm>
            <a:off x="7312516" y="2560986"/>
            <a:ext cx="357190" cy="357190"/>
            <a:chOff x="6715140" y="3357562"/>
            <a:chExt cx="357190" cy="357190"/>
          </a:xfrm>
        </p:grpSpPr>
        <p:cxnSp>
          <p:nvCxnSpPr>
            <p:cNvPr id="149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2210792" y="2166476"/>
            <a:ext cx="123944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240283" y="2799409"/>
            <a:ext cx="944618" cy="8679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圆角矩形 241"/>
          <p:cNvSpPr/>
          <p:nvPr/>
        </p:nvSpPr>
        <p:spPr>
          <a:xfrm>
            <a:off x="792364" y="3063562"/>
            <a:ext cx="893907" cy="5053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altLang="zh-CN" sz="2000" dirty="0" smtClean="0">
                <a:solidFill>
                  <a:schemeClr val="accent4">
                    <a:lumMod val="75000"/>
                  </a:schemeClr>
                </a:solidFill>
              </a:rPr>
              <a:t>SB data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Completely eliminates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vulnerabilities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to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program interference and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read disturb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Typical case: 4.9% </a:t>
            </a:r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increase in </a:t>
            </a:r>
            <a: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programming </a:t>
            </a:r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latency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327352" y="3124357"/>
            <a:ext cx="1188980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  <a:p>
            <a:pPr algn="r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Buffers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0" name="Curved Connector 139"/>
          <p:cNvCxnSpPr>
            <a:stCxn id="139" idx="2"/>
            <a:endCxn id="142" idx="1"/>
          </p:cNvCxnSpPr>
          <p:nvPr/>
        </p:nvCxnSpPr>
        <p:spPr>
          <a:xfrm rot="16200000" flipH="1">
            <a:off x="2975846" y="1706955"/>
            <a:ext cx="250912" cy="2743104"/>
          </a:xfrm>
          <a:prstGeom prst="curvedConnector2">
            <a:avLst/>
          </a:prstGeom>
          <a:ln w="444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158"/>
          <p:cNvCxnSpPr>
            <a:stCxn id="158" idx="3"/>
            <a:endCxn id="143" idx="1"/>
          </p:cNvCxnSpPr>
          <p:nvPr/>
        </p:nvCxnSpPr>
        <p:spPr>
          <a:xfrm>
            <a:off x="1686271" y="3316236"/>
            <a:ext cx="2786583" cy="334606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47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2" grpId="0" animBg="1"/>
      <p:bldP spid="139" grpId="0" animBg="1"/>
      <p:bldP spid="139" grpId="1" animBg="1"/>
      <p:bldP spid="155" grpId="0"/>
      <p:bldP spid="155" grpId="1"/>
      <p:bldP spid="156" grpId="0"/>
      <p:bldP spid="158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451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350"/>
              </a:spcBef>
            </a:pPr>
            <a:r>
              <a:rPr lang="en-US" sz="2800" dirty="0" smtClean="0"/>
              <a:t>MLC </a:t>
            </a:r>
            <a:r>
              <a:rPr lang="en-US" sz="2800" b="0" dirty="0" smtClean="0"/>
              <a:t>(multi-level cell) </a:t>
            </a:r>
            <a:r>
              <a:rPr lang="en-US" sz="2800" dirty="0" smtClean="0"/>
              <a:t>NAND flash uses two-step programming</a:t>
            </a:r>
          </a:p>
          <a:p>
            <a:r>
              <a:rPr lang="en-US" sz="2800" dirty="0" smtClean="0"/>
              <a:t>We find </a:t>
            </a:r>
            <a:r>
              <a:rPr lang="en-US" sz="2800" b="1" i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new </a:t>
            </a:r>
            <a:r>
              <a:rPr lang="en-US" sz="2800" b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reliability and security vulnerabilities</a:t>
            </a:r>
          </a:p>
          <a:p>
            <a:pPr lvl="1"/>
            <a:r>
              <a:rPr lang="en-US" sz="2400" dirty="0" smtClean="0"/>
              <a:t>In between two steps, cells are in a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partially-programmed</a:t>
            </a:r>
            <a:r>
              <a:rPr lang="en-US" sz="2400" dirty="0" smtClean="0"/>
              <a:t> state</a:t>
            </a:r>
          </a:p>
          <a:p>
            <a:pPr lvl="1"/>
            <a:r>
              <a:rPr lang="en-US" sz="2400" b="1" spc="-40" dirty="0" smtClean="0">
                <a:solidFill>
                  <a:srgbClr val="C00000"/>
                </a:solidFill>
              </a:rPr>
              <a:t>Program interference, read </a:t>
            </a:r>
            <a:r>
              <a:rPr lang="en-US" sz="2400" b="1" spc="-40" dirty="0">
                <a:solidFill>
                  <a:srgbClr val="C00000"/>
                </a:solidFill>
              </a:rPr>
              <a:t>disturb much worse for partially-programmed cells </a:t>
            </a:r>
            <a:r>
              <a:rPr lang="en-US" sz="2400" spc="-40" dirty="0" smtClean="0"/>
              <a:t>than </a:t>
            </a:r>
            <a:r>
              <a:rPr lang="en-US" sz="2400" spc="-40" dirty="0" smtClean="0"/>
              <a:t>for fully-programmed cells</a:t>
            </a:r>
            <a:endParaRPr lang="en-US" sz="2400" spc="-40" dirty="0" smtClean="0">
              <a:latin typeface="Adobe Garamond Pro Bold" panose="02020702060506020403" pitchFamily="18" charset="0"/>
            </a:endParaRPr>
          </a:p>
          <a:p>
            <a:pPr>
              <a:spcBef>
                <a:spcPts val="2400"/>
              </a:spcBef>
            </a:pPr>
            <a:r>
              <a:rPr lang="en-US" sz="2800" dirty="0" smtClean="0"/>
              <a:t>We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experimentally characterize</a:t>
            </a:r>
            <a:r>
              <a:rPr lang="en-US" sz="2800" dirty="0" smtClean="0"/>
              <a:t> vulnerabilities using real</a:t>
            </a:r>
            <a:br>
              <a:rPr lang="en-US" sz="2800" dirty="0" smtClean="0"/>
            </a:br>
            <a:r>
              <a:rPr lang="en-US" sz="2800" dirty="0"/>
              <a:t>state-of-the-art MLC </a:t>
            </a:r>
            <a:r>
              <a:rPr lang="en-US" sz="2800" dirty="0" smtClean="0"/>
              <a:t>NAND </a:t>
            </a:r>
            <a:r>
              <a:rPr lang="en-US" sz="2800" dirty="0"/>
              <a:t>flash </a:t>
            </a:r>
            <a:r>
              <a:rPr lang="en-US" sz="2800" dirty="0" smtClean="0"/>
              <a:t>memory chips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 smtClean="0"/>
              <a:t>We show that </a:t>
            </a:r>
            <a:r>
              <a:rPr lang="en-US" sz="2800" dirty="0">
                <a:solidFill>
                  <a:srgbClr val="C00000"/>
                </a:solidFill>
              </a:rPr>
              <a:t>m</a:t>
            </a:r>
            <a:r>
              <a:rPr lang="en-US" sz="2800" dirty="0" smtClean="0">
                <a:solidFill>
                  <a:srgbClr val="C00000"/>
                </a:solidFill>
              </a:rPr>
              <a:t>alicious programs can exploit vulnerabilities </a:t>
            </a:r>
            <a:r>
              <a:rPr lang="en-US" sz="2800" dirty="0" smtClean="0"/>
              <a:t>to corrupt data of other programs and reduce flash memory lifetime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 smtClean="0"/>
              <a:t>We propose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three solutions </a:t>
            </a:r>
            <a:r>
              <a:rPr lang="en-US" sz="2800" dirty="0" smtClean="0"/>
              <a:t>that target vulnerabilities</a:t>
            </a:r>
          </a:p>
          <a:p>
            <a:pPr lvl="1"/>
            <a:r>
              <a:rPr lang="en-US" sz="2400" dirty="0" smtClean="0"/>
              <a:t>One solution </a:t>
            </a:r>
            <a:r>
              <a:rPr lang="en-US" sz="2400" b="1" dirty="0" smtClean="0">
                <a:solidFill>
                  <a:srgbClr val="00B050"/>
                </a:solidFill>
              </a:rPr>
              <a:t>completely eliminates vulnerabilities</a:t>
            </a:r>
            <a:r>
              <a:rPr lang="en-US" sz="2400" dirty="0" smtClean="0"/>
              <a:t>, at the expense of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4.9% program latency increase</a:t>
            </a:r>
          </a:p>
          <a:p>
            <a:pPr lvl="1"/>
            <a:r>
              <a:rPr lang="en-US" sz="2400" dirty="0" smtClean="0"/>
              <a:t>Two solutions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mitigate vulnerabilities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increasing flash lifetime by 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2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121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Multiple Pass-Through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0545"/>
            <a:ext cx="8839200" cy="5726782"/>
          </a:xfrm>
        </p:spPr>
        <p:txBody>
          <a:bodyPr/>
          <a:lstStyle/>
          <a:p>
            <a:r>
              <a:rPr lang="en-US" dirty="0" smtClean="0"/>
              <a:t>Key Observation: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Large gap </a:t>
            </a:r>
            <a:r>
              <a:rPr lang="en-US" dirty="0" smtClean="0"/>
              <a:t>between threshold voltage and </a:t>
            </a:r>
            <a:br>
              <a:rPr lang="en-US" dirty="0" smtClean="0"/>
            </a:br>
            <a:r>
              <a:rPr lang="en-US" dirty="0" smtClean="0"/>
              <a:t>pass-through voltage (</a:t>
            </a:r>
            <a:r>
              <a:rPr lang="en-US" i="1" dirty="0" err="1" smtClean="0"/>
              <a:t>V</a:t>
            </a:r>
            <a:r>
              <a:rPr lang="en-US" sz="3200" i="1" baseline="-25000" dirty="0" err="1" smtClean="0"/>
              <a:t>pass</a:t>
            </a:r>
            <a:r>
              <a:rPr lang="en-US" dirty="0" smtClean="0"/>
              <a:t>) increases errors due to read disturb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Idea: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Minimize gap </a:t>
            </a:r>
            <a:r>
              <a:rPr lang="en-US" dirty="0" smtClean="0"/>
              <a:t>by using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three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pass-through voltages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Reduces </a:t>
            </a:r>
            <a:r>
              <a:rPr lang="en-US" dirty="0" smtClean="0"/>
              <a:t>raw bit error rate by 72%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Increases flash lifetime by 16%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20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993694" y="2864770"/>
            <a:ext cx="3385053" cy="605897"/>
            <a:chOff x="390848" y="3284984"/>
            <a:chExt cx="4597747" cy="1008112"/>
          </a:xfrm>
        </p:grpSpPr>
        <p:sp>
          <p:nvSpPr>
            <p:cNvPr id="51" name="Freeform 50"/>
            <p:cNvSpPr/>
            <p:nvPr/>
          </p:nvSpPr>
          <p:spPr>
            <a:xfrm>
              <a:off x="422552" y="3284984"/>
              <a:ext cx="94470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1858840" y="3284984"/>
              <a:ext cx="1001372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90848" y="4293096"/>
              <a:ext cx="459774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3998382" y="3779217"/>
            <a:ext cx="3380366" cy="987593"/>
            <a:chOff x="1244568" y="2761528"/>
            <a:chExt cx="4591379" cy="1341399"/>
          </a:xfrm>
        </p:grpSpPr>
        <p:sp>
          <p:nvSpPr>
            <p:cNvPr id="59" name="Freeform 58"/>
            <p:cNvSpPr/>
            <p:nvPr/>
          </p:nvSpPr>
          <p:spPr>
            <a:xfrm>
              <a:off x="1291435" y="2761528"/>
              <a:ext cx="914378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18288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510583" y="2761528"/>
              <a:ext cx="766949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86436" y="2761528"/>
              <a:ext cx="764076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P2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662289" y="2761528"/>
              <a:ext cx="759124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P3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22108" y="3454968"/>
              <a:ext cx="513838" cy="647959"/>
            </a:xfrm>
            <a:prstGeom prst="rect">
              <a:avLst/>
            </a:prstGeom>
            <a:noFill/>
          </p:spPr>
          <p:txBody>
            <a:bodyPr wrap="none" lIns="0" tIns="0" r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</a:t>
              </a:r>
              <a:r>
                <a:rPr kumimoji="0" lang="en-US" sz="2800" b="0" i="1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</a:t>
              </a:r>
              <a:endPara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244568" y="3584489"/>
              <a:ext cx="459137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3993694" y="2000674"/>
            <a:ext cx="3385053" cy="605897"/>
            <a:chOff x="390848" y="3284985"/>
            <a:chExt cx="4597747" cy="1008112"/>
          </a:xfrm>
        </p:grpSpPr>
        <p:sp>
          <p:nvSpPr>
            <p:cNvPr id="66" name="Freeform 65"/>
            <p:cNvSpPr/>
            <p:nvPr/>
          </p:nvSpPr>
          <p:spPr>
            <a:xfrm>
              <a:off x="418657" y="3284985"/>
              <a:ext cx="95249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390848" y="4293094"/>
              <a:ext cx="459774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cxnSp>
        <p:nvCxnSpPr>
          <p:cNvPr id="68" name="Straight Arrow Connector 67"/>
          <p:cNvCxnSpPr/>
          <p:nvPr/>
        </p:nvCxnSpPr>
        <p:spPr>
          <a:xfrm flipV="1">
            <a:off x="7115919" y="2318539"/>
            <a:ext cx="0" cy="2066528"/>
          </a:xfrm>
          <a:prstGeom prst="straightConnector1">
            <a:avLst/>
          </a:prstGeom>
          <a:noFill/>
          <a:ln w="31750" cap="flat" cmpd="sng" algn="ctr">
            <a:solidFill>
              <a:srgbClr val="C00000"/>
            </a:solidFill>
            <a:prstDash val="sysDash"/>
            <a:tailEnd type="none" w="lg" len="lg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6585982" y="1748554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 smtClean="0">
                <a:solidFill>
                  <a:srgbClr val="C00000"/>
                </a:solidFill>
                <a:latin typeface="Calibri"/>
              </a:rPr>
              <a:t>V</a:t>
            </a:r>
            <a:r>
              <a:rPr lang="en-US" sz="3200" i="1" baseline="-25000" dirty="0" err="1" smtClean="0">
                <a:solidFill>
                  <a:srgbClr val="C00000"/>
                </a:solidFill>
                <a:latin typeface="Calibri"/>
              </a:rPr>
              <a:t>pass</a:t>
            </a:r>
            <a:endParaRPr lang="en-US" sz="28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5865902" y="2824336"/>
            <a:ext cx="0" cy="647174"/>
          </a:xfrm>
          <a:prstGeom prst="straightConnector1">
            <a:avLst/>
          </a:prstGeom>
          <a:noFill/>
          <a:ln w="44450" cap="flat" cmpd="sng" algn="ctr">
            <a:solidFill>
              <a:srgbClr val="8064A2">
                <a:lumMod val="75000"/>
              </a:srgbClr>
            </a:solidFill>
            <a:prstDash val="sysDash"/>
            <a:tailEnd type="none" w="lg" len="lg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5825485" y="2733788"/>
            <a:ext cx="899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b="1" i="1" baseline="-25000" dirty="0" err="1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pass</a:t>
            </a:r>
            <a:endParaRPr lang="en-US" sz="2800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81926" y="2464296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baseline="-25000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partial</a:t>
            </a:r>
            <a:endParaRPr lang="en-US" sz="2800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48986" y="1869692"/>
            <a:ext cx="899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</a:t>
            </a:r>
            <a:r>
              <a:rPr lang="en-US" sz="3200" b="1" i="1" baseline="-25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pass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12388" y="1600200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baseline="-25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erase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785782" y="2000674"/>
            <a:ext cx="0" cy="605895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ash"/>
            <a:tailEnd type="none" w="lg" len="lg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4680692" y="2472751"/>
            <a:ext cx="2409829" cy="0"/>
          </a:xfrm>
          <a:prstGeom prst="straightConnector1">
            <a:avLst/>
          </a:prstGeom>
          <a:solidFill>
            <a:schemeClr val="tx2">
              <a:alpha val="80000"/>
            </a:schemeClr>
          </a:solidFill>
          <a:ln w="44450" cap="flat" cmpd="sng" algn="ctr">
            <a:solidFill>
              <a:schemeClr val="accent6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085292" y="2083094"/>
            <a:ext cx="160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/>
            <a:r>
              <a:rPr lang="en-US" sz="2400" i="1" dirty="0" smtClean="0">
                <a:solidFill>
                  <a:schemeClr val="accent6"/>
                </a:solidFill>
                <a:latin typeface="+mj-lt"/>
              </a:rPr>
              <a:t>LARGE GAP</a:t>
            </a:r>
            <a:endParaRPr lang="en-US" sz="2400" i="1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5811743" y="3323712"/>
            <a:ext cx="1261808" cy="0"/>
          </a:xfrm>
          <a:prstGeom prst="straightConnector1">
            <a:avLst/>
          </a:prstGeom>
          <a:solidFill>
            <a:schemeClr val="tx2">
              <a:alpha val="80000"/>
            </a:schemeClr>
          </a:solidFill>
          <a:ln w="44450" cap="flat" cmpd="sng" algn="ctr">
            <a:solidFill>
              <a:schemeClr val="accent6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676400" y="2130655"/>
            <a:ext cx="220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Unprogrammed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59943" y="2854144"/>
            <a:ext cx="183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8064A2"/>
                </a:solidFill>
                <a:latin typeface="Calibri"/>
              </a:rPr>
              <a:t>Partially</a:t>
            </a:r>
          </a:p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8064A2"/>
                </a:solidFill>
                <a:latin typeface="Calibri"/>
              </a:rPr>
              <a:t>Programmed</a:t>
            </a:r>
            <a:endParaRPr lang="en-US" sz="2400" b="1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58951" y="3716286"/>
            <a:ext cx="1839670" cy="658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Fully</a:t>
            </a:r>
          </a:p>
          <a:p>
            <a:pPr marL="287338" indent="-287338"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Programmed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Mitigates vulnerabilities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to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read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disturb</a:t>
            </a:r>
            <a:endParaRPr lang="en-US" sz="3200" dirty="0" smtClean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No </a:t>
            </a:r>
            <a:r>
              <a:rPr lang="en-US" sz="3200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increase in programming latency</a:t>
            </a:r>
          </a:p>
        </p:txBody>
      </p:sp>
    </p:spTree>
    <p:extLst>
      <p:ext uri="{BB962C8B-B14F-4D97-AF65-F5344CB8AC3E}">
        <p14:creationId xmlns:p14="http://schemas.microsoft.com/office/powerpoint/2010/main" val="1928501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/>
      <p:bldP spid="72" grpId="0"/>
      <p:bldP spid="73" grpId="0"/>
      <p:bldP spid="74" grpId="0"/>
      <p:bldP spid="77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Characterizing New Vulnerabilities in Two-Step Programming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Example Sketches of Security Exploits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Protection and Mitigation Mechanisms</a:t>
            </a:r>
          </a:p>
          <a:p>
            <a:pPr lvl="1"/>
            <a:r>
              <a:rPr lang="en-US" b="1" dirty="0" smtClean="0"/>
              <a:t>Buffering LSB Data in the Controller</a:t>
            </a:r>
          </a:p>
          <a:p>
            <a:pPr lvl="1"/>
            <a:r>
              <a:rPr lang="en-US" b="1" dirty="0"/>
              <a:t>Multiple Pass-Through Voltages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Adaptive LSB Read Reference Voltage: in the paper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21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132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Characterizing New Vulnerabilities in Two-Step Programming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Example Sketches of Security Exploits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Protection and Mitigation Mechanisms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22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3192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4516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We find </a:t>
            </a:r>
            <a:r>
              <a:rPr lang="en-US" sz="2800" b="1" i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new </a:t>
            </a:r>
            <a:r>
              <a:rPr lang="en-US" sz="2800" b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reliability and security vulnerabilities</a:t>
            </a:r>
            <a:r>
              <a:rPr lang="en-US" sz="2800" b="1" dirty="0" smtClean="0"/>
              <a:t> </a:t>
            </a:r>
            <a:r>
              <a:rPr lang="en-US" sz="2800" b="1" dirty="0" smtClean="0"/>
              <a:t>in</a:t>
            </a:r>
            <a:br>
              <a:rPr lang="en-US" sz="2800" b="1" dirty="0" smtClean="0"/>
            </a:br>
            <a:r>
              <a:rPr lang="en-US" sz="2800" b="1" dirty="0" smtClean="0"/>
              <a:t>MLC </a:t>
            </a:r>
            <a:r>
              <a:rPr lang="en-US" sz="2800" b="1" dirty="0" smtClean="0"/>
              <a:t>NAND flash memory</a:t>
            </a:r>
          </a:p>
          <a:p>
            <a:pPr lvl="1"/>
            <a:r>
              <a:rPr lang="en-US" sz="2400" dirty="0" smtClean="0"/>
              <a:t>In between two steps, cells are in a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partially-programmed</a:t>
            </a:r>
            <a:r>
              <a:rPr lang="en-US" sz="2400" dirty="0" smtClean="0"/>
              <a:t> state</a:t>
            </a:r>
          </a:p>
          <a:p>
            <a:pPr lvl="1"/>
            <a:r>
              <a:rPr lang="en-US" sz="2400" b="1" spc="-40" dirty="0" smtClean="0">
                <a:solidFill>
                  <a:srgbClr val="C00000"/>
                </a:solidFill>
              </a:rPr>
              <a:t>Program interference, read disturb much </a:t>
            </a:r>
            <a:r>
              <a:rPr lang="en-US" sz="2400" b="1" spc="-40" dirty="0" smtClean="0">
                <a:solidFill>
                  <a:srgbClr val="C00000"/>
                </a:solidFill>
              </a:rPr>
              <a:t>worse for </a:t>
            </a:r>
            <a:r>
              <a:rPr lang="en-US" sz="2400" b="1" spc="-40" dirty="0" smtClean="0">
                <a:solidFill>
                  <a:srgbClr val="C00000"/>
                </a:solidFill>
              </a:rPr>
              <a:t>partially-programmed cells </a:t>
            </a:r>
            <a:r>
              <a:rPr lang="en-US" sz="2400" spc="-40" dirty="0" smtClean="0"/>
              <a:t>t</a:t>
            </a:r>
            <a:r>
              <a:rPr lang="en-US" sz="2400" spc="-40" dirty="0" smtClean="0"/>
              <a:t>han </a:t>
            </a:r>
            <a:r>
              <a:rPr lang="en-US" sz="2400" spc="-40" dirty="0" smtClean="0"/>
              <a:t>for fully-programmed cells</a:t>
            </a:r>
            <a:endParaRPr lang="en-US" sz="2400" spc="-40" dirty="0" smtClean="0">
              <a:latin typeface="Adobe Garamond Pro Bold" panose="020207020605060204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/>
              <a:t>We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experimentally characterize</a:t>
            </a:r>
            <a:r>
              <a:rPr lang="en-US" sz="2800" dirty="0" smtClean="0"/>
              <a:t> vulnerabilities using real</a:t>
            </a:r>
            <a:br>
              <a:rPr lang="en-US" sz="2800" dirty="0" smtClean="0"/>
            </a:br>
            <a:r>
              <a:rPr lang="en-US" sz="2800" dirty="0"/>
              <a:t>state-of-the-art MLC </a:t>
            </a:r>
            <a:r>
              <a:rPr lang="en-US" sz="2800" dirty="0" smtClean="0"/>
              <a:t>NAND </a:t>
            </a:r>
            <a:r>
              <a:rPr lang="en-US" sz="2800" dirty="0"/>
              <a:t>flash </a:t>
            </a:r>
            <a:r>
              <a:rPr lang="en-US" sz="2800" dirty="0" smtClean="0"/>
              <a:t>memory chips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 smtClean="0"/>
              <a:t>We show that </a:t>
            </a:r>
            <a:r>
              <a:rPr lang="en-US" sz="2800" dirty="0">
                <a:solidFill>
                  <a:srgbClr val="C00000"/>
                </a:solidFill>
              </a:rPr>
              <a:t>m</a:t>
            </a:r>
            <a:r>
              <a:rPr lang="en-US" sz="2800" dirty="0" smtClean="0">
                <a:solidFill>
                  <a:srgbClr val="C00000"/>
                </a:solidFill>
              </a:rPr>
              <a:t>alicious programs can exploit vulnerabilities </a:t>
            </a:r>
            <a:r>
              <a:rPr lang="en-US" sz="2800" dirty="0" smtClean="0"/>
              <a:t>to corrupt data of other programs and reduce flash memory lifetime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 smtClean="0"/>
              <a:t>We propose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three solutions </a:t>
            </a:r>
            <a:r>
              <a:rPr lang="en-US" sz="2800" dirty="0" smtClean="0"/>
              <a:t>that target vulnerabilities</a:t>
            </a:r>
          </a:p>
          <a:p>
            <a:pPr lvl="1"/>
            <a:r>
              <a:rPr lang="en-US" sz="2400" dirty="0" smtClean="0"/>
              <a:t>One solution </a:t>
            </a:r>
            <a:r>
              <a:rPr lang="en-US" sz="2400" b="1" dirty="0" smtClean="0">
                <a:solidFill>
                  <a:srgbClr val="00B050"/>
                </a:solidFill>
              </a:rPr>
              <a:t>completely eliminates vulnerabilities</a:t>
            </a:r>
            <a:r>
              <a:rPr lang="en-US" sz="2400" dirty="0" smtClean="0"/>
              <a:t>, at the expense of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4.9% program latency increase</a:t>
            </a:r>
          </a:p>
          <a:p>
            <a:pPr lvl="1"/>
            <a:r>
              <a:rPr lang="en-US" sz="2400" dirty="0" smtClean="0"/>
              <a:t>Two solutions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mitigate vulnerabilities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increasing flash lifetime by 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23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36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533649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Vulnerabilities in MLC NAND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Flash Memory Programming: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Analysis, Exploits,</a:t>
            </a:r>
            <a:b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Mitigation Techniques</a:t>
            </a:r>
            <a:endParaRPr lang="en-US" sz="40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657350"/>
          </a:xfrm>
        </p:spPr>
        <p:txBody>
          <a:bodyPr/>
          <a:lstStyle/>
          <a:p>
            <a:r>
              <a:rPr lang="en-US" sz="3200" b="0" dirty="0" smtClean="0"/>
              <a:t>Yu Cai,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Saugata Ghose</a:t>
            </a:r>
            <a:r>
              <a:rPr lang="en-US" sz="3200" b="0" dirty="0" smtClean="0"/>
              <a:t>, Yixin Luo,</a:t>
            </a:r>
            <a:br>
              <a:rPr lang="en-US" sz="3200" b="0" dirty="0" smtClean="0"/>
            </a:br>
            <a:r>
              <a:rPr lang="en-US" sz="3200" b="0" dirty="0" smtClean="0"/>
              <a:t>Ken Mai, Onur Mutlu, Erich F. </a:t>
            </a:r>
            <a:r>
              <a:rPr lang="en-US" sz="3200" b="0" dirty="0" err="1" smtClean="0"/>
              <a:t>Haratsch</a:t>
            </a:r>
            <a:endParaRPr lang="en-US" sz="3200" b="0" dirty="0" smtClean="0"/>
          </a:p>
          <a:p>
            <a:endParaRPr lang="en-US" b="0" dirty="0" smtClean="0"/>
          </a:p>
          <a:p>
            <a:r>
              <a:rPr lang="en-US" b="0" dirty="0" smtClean="0"/>
              <a:t>February 6, 2017</a:t>
            </a:r>
          </a:p>
          <a:p>
            <a:endParaRPr 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2837404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Backup Slides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1252D094-1F6F-4D58-85D9-7DD94883DE43}" type="slidenum">
              <a:rPr lang="en-US" altLang="en-US" smtClean="0"/>
              <a:pPr/>
              <a:t>25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000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NAND Flash Memory Scaling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5358608" cy="5745163"/>
          </a:xfrm>
        </p:spPr>
        <p:txBody>
          <a:bodyPr/>
          <a:lstStyle/>
          <a:p>
            <a:r>
              <a:rPr lang="en-US" dirty="0" smtClean="0"/>
              <a:t>SSDs use NAND flash memory chips, which contain billions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flash </a:t>
            </a:r>
            <a:r>
              <a:rPr lang="en-US" i="1" dirty="0" smtClean="0"/>
              <a:t>cells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Per-bit cost of NAND flash memory has greatly decreased thanks to scaling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Aggressive process technology scaling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Flash cell size decreases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Cells placed closer to each other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Multi-level cell (MLC)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Each flash cell represents data using a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threshold voltage</a:t>
            </a:r>
          </a:p>
          <a:p>
            <a:pPr lvl="1"/>
            <a:r>
              <a:rPr lang="en-US" dirty="0" smtClean="0"/>
              <a:t>MLC stores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two bits of data in a single cell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26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7260922" y="1666876"/>
            <a:ext cx="457200" cy="171450"/>
          </a:xfrm>
          <a:prstGeom prst="rightArrow">
            <a:avLst/>
          </a:prstGeom>
          <a:solidFill>
            <a:srgbClr val="00B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1295400"/>
            <a:ext cx="1890224" cy="929523"/>
          </a:xfrm>
          <a:prstGeom prst="roundRect">
            <a:avLst>
              <a:gd name="adj" fmla="val 885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128GB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NAND Flash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31021" y="1488345"/>
            <a:ext cx="1109792" cy="530981"/>
          </a:xfrm>
          <a:prstGeom prst="roundRect">
            <a:avLst>
              <a:gd name="adj" fmla="val 885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3716" rtlCol="0" anchor="ctr"/>
          <a:lstStyle/>
          <a:p>
            <a:pPr algn="ctr">
              <a:lnSpc>
                <a:spcPct val="8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256GB</a:t>
            </a:r>
            <a:r>
              <a:rPr lang="en-US" sz="1650" b="1" dirty="0">
                <a:latin typeface="Calibri" panose="020F0502020204030204" pitchFamily="34" charset="0"/>
                <a:cs typeface="Calibri" panose="020F0502020204030204" pitchFamily="34" charset="0"/>
              </a:rPr>
              <a:t> NAND Flash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5421" y="1575051"/>
            <a:ext cx="168686" cy="91825"/>
          </a:xfrm>
          <a:prstGeom prst="roundRect">
            <a:avLst>
              <a:gd name="adj" fmla="val 6322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9" idx="3"/>
          </p:cNvCxnSpPr>
          <p:nvPr/>
        </p:nvCxnSpPr>
        <p:spPr>
          <a:xfrm flipV="1">
            <a:off x="8265426" y="1620964"/>
            <a:ext cx="648681" cy="287483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</p:cNvCxnSpPr>
          <p:nvPr/>
        </p:nvCxnSpPr>
        <p:spPr>
          <a:xfrm flipH="1">
            <a:off x="6477000" y="1620964"/>
            <a:ext cx="2268421" cy="279267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433769" y="4356490"/>
            <a:ext cx="1831658" cy="96440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61921" y="4356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19150" y="4356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76378" y="4356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33607" y="4356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33769" y="5090870"/>
            <a:ext cx="183165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33768" y="4586971"/>
            <a:ext cx="183165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96389" y="4416306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96389" y="4920205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53589" y="4416306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53589" y="4920205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10789" y="4413640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10789" y="4917539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67989" y="4413640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67989" y="4917539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57800" y="5486602"/>
            <a:ext cx="16839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MSB: Most</a:t>
            </a:r>
            <a:b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</a:br>
            <a: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Significant Bit</a:t>
            </a:r>
            <a:endParaRPr lang="en-US" sz="21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2420" y="5486602"/>
            <a:ext cx="16839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LSB: Least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Significant Bit</a:t>
            </a:r>
          </a:p>
        </p:txBody>
      </p:sp>
      <p:sp>
        <p:nvSpPr>
          <p:cNvPr id="36" name="Freeform 35"/>
          <p:cNvSpPr/>
          <p:nvPr/>
        </p:nvSpPr>
        <p:spPr>
          <a:xfrm flipH="1" flipV="1">
            <a:off x="7229385" y="5103656"/>
            <a:ext cx="304377" cy="399918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Freeform 36"/>
          <p:cNvSpPr/>
          <p:nvPr/>
        </p:nvSpPr>
        <p:spPr>
          <a:xfrm flipV="1">
            <a:off x="6711815" y="5103656"/>
            <a:ext cx="304377" cy="399918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46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  <p:bldP spid="9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/>
      <p:bldP spid="35" grpId="0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Two-Step Programming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829368" cy="5745163"/>
          </a:xfrm>
        </p:spPr>
        <p:txBody>
          <a:bodyPr/>
          <a:lstStyle/>
          <a:p>
            <a:r>
              <a:rPr lang="en-US" dirty="0"/>
              <a:t>Per-bit cost of NAND flash memory has greatly </a:t>
            </a:r>
            <a:r>
              <a:rPr lang="en-US" dirty="0" smtClean="0"/>
              <a:t>decreased</a:t>
            </a:r>
          </a:p>
          <a:p>
            <a:pPr lvl="1"/>
            <a:r>
              <a:rPr lang="en-US" dirty="0" smtClean="0"/>
              <a:t>Aggressive process technology scaling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Multi-level cell (MLC) </a:t>
            </a:r>
            <a:r>
              <a:rPr lang="en-US" dirty="0" smtClean="0"/>
              <a:t>technology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F</a:t>
            </a:r>
            <a:r>
              <a:rPr lang="en-US" dirty="0" smtClean="0"/>
              <a:t>lash cell programmed by pulsing</a:t>
            </a:r>
            <a:br>
              <a:rPr lang="en-US" dirty="0" smtClean="0"/>
            </a:br>
            <a:r>
              <a:rPr lang="en-US" dirty="0" smtClean="0"/>
              <a:t>a large voltage to the cell transistor</a:t>
            </a:r>
          </a:p>
          <a:p>
            <a:pPr>
              <a:spcBef>
                <a:spcPts val="2400"/>
              </a:spcBef>
            </a:pPr>
            <a:r>
              <a:rPr lang="en-US" i="1" dirty="0" smtClean="0">
                <a:latin typeface="Adobe Garamond Pro Bold" panose="02020702060506020403" pitchFamily="18" charset="0"/>
              </a:rPr>
              <a:t>Cell-to-cell program interference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Threshold voltage of a neighboring</a:t>
            </a:r>
            <a:br>
              <a:rPr lang="en-US" dirty="0" smtClean="0"/>
            </a:br>
            <a:r>
              <a:rPr lang="en-US" dirty="0" smtClean="0"/>
              <a:t>cell </a:t>
            </a:r>
            <a:r>
              <a:rPr lang="en-US" b="1" dirty="0" smtClean="0">
                <a:solidFill>
                  <a:srgbClr val="C00000"/>
                </a:solidFill>
              </a:rPr>
              <a:t>inadvertently increases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Worsens as flash memory scales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Mitigation: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two-step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27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094445" y="1424066"/>
            <a:ext cx="1631520" cy="780602"/>
          </a:xfrm>
          <a:prstGeom prst="roundRect">
            <a:avLst>
              <a:gd name="adj" fmla="val 885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3716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NAND Flash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396751" y="1923972"/>
            <a:ext cx="168686" cy="91825"/>
          </a:xfrm>
          <a:prstGeom prst="roundRect">
            <a:avLst>
              <a:gd name="adj" fmla="val 6322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 flipH="1">
            <a:off x="6481094" y="1404772"/>
            <a:ext cx="702098" cy="519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</p:cNvCxnSpPr>
          <p:nvPr/>
        </p:nvCxnSpPr>
        <p:spPr>
          <a:xfrm>
            <a:off x="6481094" y="2015797"/>
            <a:ext cx="797656" cy="2562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186469" y="1308490"/>
            <a:ext cx="1831658" cy="96440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7414621" y="1308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71850" y="1308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29078" y="1308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86307" y="1308490"/>
            <a:ext cx="0" cy="9644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86469" y="2042870"/>
            <a:ext cx="183165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86468" y="1538971"/>
            <a:ext cx="183165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249089" y="1368306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249089" y="1872205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706289" y="1368306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06289" y="1872205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63489" y="1365640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163489" y="1869539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00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620689" y="1365640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00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620689" y="1869539"/>
            <a:ext cx="331237" cy="35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49103" y="2422086"/>
            <a:ext cx="16839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MSB: Most</a:t>
            </a:r>
            <a:b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</a:br>
            <a: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Significant Bit</a:t>
            </a:r>
            <a:endParaRPr lang="en-US" sz="21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60077" y="2438602"/>
            <a:ext cx="16839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LSB: Least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Significant Bit</a:t>
            </a:r>
          </a:p>
        </p:txBody>
      </p:sp>
      <p:sp>
        <p:nvSpPr>
          <p:cNvPr id="60" name="Freeform 59"/>
          <p:cNvSpPr/>
          <p:nvPr/>
        </p:nvSpPr>
        <p:spPr>
          <a:xfrm flipH="1" flipV="1">
            <a:off x="7512918" y="2055656"/>
            <a:ext cx="304377" cy="399918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Freeform 60"/>
          <p:cNvSpPr/>
          <p:nvPr/>
        </p:nvSpPr>
        <p:spPr>
          <a:xfrm flipV="1">
            <a:off x="6995348" y="2055656"/>
            <a:ext cx="304377" cy="399918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599368" y="3144299"/>
            <a:ext cx="0" cy="2209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77400" y="4251361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077398" y="4925513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77398" y="3571262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280932" y="3288859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80931" y="3965271"/>
            <a:ext cx="633057" cy="564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??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80930" y="4645370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10</a:t>
            </a:r>
            <a:endParaRPr lang="en-US" sz="2400" dirty="0">
              <a:solidFill>
                <a:schemeClr val="accent5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471688" y="3140612"/>
            <a:ext cx="0" cy="2209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949720" y="4247674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949718" y="4921826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949718" y="3567575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153251" y="3961584"/>
            <a:ext cx="633057" cy="564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00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153250" y="4641683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10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2" name="Notched Right Arrow 81"/>
          <p:cNvSpPr/>
          <p:nvPr/>
        </p:nvSpPr>
        <p:spPr>
          <a:xfrm>
            <a:off x="6257585" y="3832026"/>
            <a:ext cx="1581046" cy="795476"/>
          </a:xfrm>
          <a:prstGeom prst="notchedRightArrow">
            <a:avLst>
              <a:gd name="adj1" fmla="val 50000"/>
              <a:gd name="adj2" fmla="val 48623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</a:t>
            </a:r>
            <a:endParaRPr lang="en-US" sz="2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3" name="Right Arrow 82"/>
          <p:cNvSpPr/>
          <p:nvPr/>
        </p:nvSpPr>
        <p:spPr>
          <a:xfrm rot="5400000">
            <a:off x="8532901" y="4564793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5400000">
            <a:off x="8164938" y="4570893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151343" y="3285172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153252" y="3285172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 rot="16200000">
            <a:off x="8532901" y="3703544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16200000">
            <a:off x="8164938" y="3709644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2426968" y="5681742"/>
            <a:ext cx="0" cy="1023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905000" y="6195285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108531" y="5909195"/>
            <a:ext cx="633057" cy="564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??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4721008" y="5673661"/>
            <a:ext cx="0" cy="1023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199040" y="6187204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402571" y="5901114"/>
            <a:ext cx="633057" cy="564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013138" y="5673199"/>
            <a:ext cx="0" cy="1023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91170" y="6186742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6694701" y="5900652"/>
            <a:ext cx="633057" cy="564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8" name="Notched Right Arrow 97"/>
          <p:cNvSpPr/>
          <p:nvPr/>
        </p:nvSpPr>
        <p:spPr>
          <a:xfrm>
            <a:off x="2992187" y="5842655"/>
            <a:ext cx="1116155" cy="711832"/>
          </a:xfrm>
          <a:prstGeom prst="notchedRightArrow">
            <a:avLst>
              <a:gd name="adj1" fmla="val 50000"/>
              <a:gd name="adj2" fmla="val 4927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/>
              <a:t>Step 1</a:t>
            </a:r>
            <a:endParaRPr lang="en-US" sz="2400" i="1" dirty="0"/>
          </a:p>
        </p:txBody>
      </p:sp>
      <p:sp>
        <p:nvSpPr>
          <p:cNvPr id="99" name="Notched Right Arrow 98"/>
          <p:cNvSpPr/>
          <p:nvPr/>
        </p:nvSpPr>
        <p:spPr>
          <a:xfrm>
            <a:off x="5284316" y="5827139"/>
            <a:ext cx="1116155" cy="711832"/>
          </a:xfrm>
          <a:prstGeom prst="notchedRightArrow">
            <a:avLst>
              <a:gd name="adj1" fmla="val 50000"/>
              <a:gd name="adj2" fmla="val 4927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/>
              <a:t>Step 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0920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0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2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4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6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8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0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2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4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6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8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0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92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4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6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8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0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0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6" grpId="0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91" grpId="0" animBg="1"/>
      <p:bldP spid="94" grpId="0" animBg="1"/>
      <p:bldP spid="97" grpId="0" animBg="1"/>
      <p:bldP spid="98" grpId="0" animBg="1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Data in MLC NAND Flash Memory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cell uses floating-gate transistor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threshold voltage </a:t>
            </a:r>
            <a:r>
              <a:rPr lang="en-US" dirty="0" smtClean="0"/>
              <a:t>to represent the data stored in the cell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Threshold voltages represented as a probability distribution</a:t>
            </a:r>
          </a:p>
          <a:p>
            <a:pPr lvl="1"/>
            <a:r>
              <a:rPr lang="en-US" dirty="0" smtClean="0"/>
              <a:t>Each two-bit value corresponds to a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state</a:t>
            </a:r>
            <a:r>
              <a:rPr lang="en-US" dirty="0" smtClean="0"/>
              <a:t> (a range of threshold voltages)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Read reference voltages </a:t>
            </a:r>
            <a:r>
              <a:rPr lang="en-US" dirty="0" smtClean="0"/>
              <a:t>(</a:t>
            </a:r>
            <a:r>
              <a:rPr lang="en-US" i="1" dirty="0" err="1" smtClean="0"/>
              <a:t>V</a:t>
            </a:r>
            <a:r>
              <a:rPr lang="en-US" sz="2400" i="1" baseline="-25000" dirty="0" err="1"/>
              <a:t>a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sz="2400" i="1" baseline="-25000" dirty="0" err="1"/>
              <a:t>b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sz="2400" i="1" baseline="-25000" dirty="0" err="1"/>
              <a:t>c</a:t>
            </a:r>
            <a:r>
              <a:rPr lang="en-US" dirty="0" smtClean="0"/>
              <a:t>) identify the state a cell belongs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28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41023" y="4058715"/>
            <a:ext cx="152602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0" dirty="0" smtClean="0">
                <a:solidFill>
                  <a:prstClr val="black"/>
                </a:solidFill>
                <a:latin typeface="Calibri"/>
              </a:rPr>
              <a:t>Probability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0" dirty="0" smtClean="0">
                <a:solidFill>
                  <a:prstClr val="black"/>
                </a:solidFill>
                <a:latin typeface="Calibri"/>
              </a:rPr>
              <a:t>Density</a:t>
            </a:r>
            <a:endParaRPr lang="en-US" sz="2800" i="1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359264" y="4245886"/>
            <a:ext cx="880237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18288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7" name="Freeform 26"/>
          <p:cNvSpPr/>
          <p:nvPr/>
        </p:nvSpPr>
        <p:spPr>
          <a:xfrm>
            <a:off x="3701628" y="4245886"/>
            <a:ext cx="738312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reeform 27"/>
          <p:cNvSpPr/>
          <p:nvPr/>
        </p:nvSpPr>
        <p:spPr>
          <a:xfrm>
            <a:off x="4971387" y="4245886"/>
            <a:ext cx="735547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9" name="Freeform 28"/>
          <p:cNvSpPr/>
          <p:nvPr/>
        </p:nvSpPr>
        <p:spPr>
          <a:xfrm>
            <a:off x="6216583" y="4245886"/>
            <a:ext cx="730780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14147" y="4920143"/>
            <a:ext cx="485235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V="1">
            <a:off x="3434809" y="4050017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V="1">
            <a:off x="4705663" y="4050017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V="1">
            <a:off x="5976517" y="4050017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V="1">
            <a:off x="6986224" y="4050017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tailEnd type="none" w="lg" len="lg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184580" y="3505200"/>
            <a:ext cx="500457" cy="56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i="1" baseline="-25000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a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51156" y="3523534"/>
            <a:ext cx="500457" cy="56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i="1" baseline="-25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b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38737" y="3530381"/>
            <a:ext cx="473206" cy="56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i="1" baseline="-25000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4793" y="5007760"/>
            <a:ext cx="75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MSB</a:t>
            </a:r>
            <a:endParaRPr lang="en-US" sz="24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8785" y="5009179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</a:t>
            </a:r>
            <a:r>
              <a:rPr lang="en-US" sz="2400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SB</a:t>
            </a:r>
            <a:endParaRPr lang="en-US" sz="2400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314147" y="3712486"/>
            <a:ext cx="0" cy="1207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495800" y="4960313"/>
            <a:ext cx="2810706" cy="355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0" dirty="0" smtClean="0">
                <a:solidFill>
                  <a:prstClr val="black"/>
                </a:solidFill>
                <a:latin typeface="Calibri"/>
              </a:rPr>
              <a:t>Threshold Voltage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(V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41"/>
          <p:cNvSpPr/>
          <p:nvPr/>
        </p:nvSpPr>
        <p:spPr>
          <a:xfrm flipH="1" flipV="1">
            <a:off x="2961081" y="4774602"/>
            <a:ext cx="405836" cy="297939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V="1">
            <a:off x="2214790" y="4774603"/>
            <a:ext cx="405836" cy="297939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885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5" grpId="0"/>
      <p:bldP spid="26" grpId="0" animBg="1"/>
      <p:bldP spid="27" grpId="0" animBg="1"/>
      <p:bldP spid="28" grpId="0" animBg="1"/>
      <p:bldP spid="29" grpId="0" animBg="1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0" dirty="0" smtClean="0"/>
              <a:t>Threshold Voltage Distributions During Programming</a:t>
            </a:r>
            <a:endParaRPr lang="en-US" spc="-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29</a:t>
            </a:fld>
            <a:r>
              <a:rPr lang="en-US" altLang="en-US" smtClean="0"/>
              <a:t> of 24</a:t>
            </a:r>
            <a:endParaRPr lang="en-US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" y="1796910"/>
            <a:ext cx="2544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Unprogrammed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" y="2964233"/>
            <a:ext cx="240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8064A2"/>
                </a:solidFill>
                <a:latin typeface="Calibri"/>
              </a:rPr>
              <a:t>1.	Program LSB</a:t>
            </a:r>
            <a:endParaRPr lang="en-US" sz="2800" b="1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" y="4129916"/>
            <a:ext cx="256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2</a:t>
            </a:r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.	Program MSB</a:t>
            </a:r>
            <a:endParaRPr lang="en-US" sz="2800" b="1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727924" y="3516956"/>
            <a:ext cx="0" cy="46718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3727924" y="3573016"/>
            <a:ext cx="974680" cy="63850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>
            <a:off x="5365326" y="3586054"/>
            <a:ext cx="602553" cy="495949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>
            <a:off x="5415924" y="3586054"/>
            <a:ext cx="1688916" cy="581909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6784434" y="3055891"/>
            <a:ext cx="228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Temporary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</a:rPr>
              <a:t> V</a:t>
            </a:r>
            <a:r>
              <a:rPr lang="en-US" sz="28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09535" y="1888892"/>
            <a:ext cx="1868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Starting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</a:rPr>
              <a:t> V</a:t>
            </a:r>
            <a:r>
              <a:rPr lang="en-US" sz="28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24957" y="2406945"/>
            <a:ext cx="0" cy="415999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3716507" y="2412482"/>
            <a:ext cx="1390134" cy="539065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3260716" y="3999922"/>
            <a:ext cx="4736364" cy="751815"/>
            <a:chOff x="1244568" y="2761528"/>
            <a:chExt cx="5184576" cy="822961"/>
          </a:xfrm>
        </p:grpSpPr>
        <p:sp>
          <p:nvSpPr>
            <p:cNvPr id="52" name="Freeform 51"/>
            <p:cNvSpPr/>
            <p:nvPr/>
          </p:nvSpPr>
          <p:spPr>
            <a:xfrm>
              <a:off x="1291435" y="2761528"/>
              <a:ext cx="914378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18288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85865" y="2761528"/>
              <a:ext cx="766949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P1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004873" y="2761528"/>
              <a:ext cx="764076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P2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298366" y="2761528"/>
              <a:ext cx="759124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244568" y="3584489"/>
              <a:ext cx="51845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256028" y="1671543"/>
            <a:ext cx="4736364" cy="751814"/>
            <a:chOff x="390848" y="3284984"/>
            <a:chExt cx="5184576" cy="1008112"/>
          </a:xfrm>
        </p:grpSpPr>
        <p:sp>
          <p:nvSpPr>
            <p:cNvPr id="58" name="Freeform 57"/>
            <p:cNvSpPr/>
            <p:nvPr/>
          </p:nvSpPr>
          <p:spPr>
            <a:xfrm>
              <a:off x="418657" y="3284984"/>
              <a:ext cx="95249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90848" y="4293094"/>
              <a:ext cx="51845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60" name="TextBox 59"/>
          <p:cNvSpPr txBox="1"/>
          <p:nvPr/>
        </p:nvSpPr>
        <p:spPr>
          <a:xfrm>
            <a:off x="7671857" y="4327213"/>
            <a:ext cx="13933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Final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</a:rPr>
              <a:t> V</a:t>
            </a:r>
            <a:r>
              <a:rPr lang="en-US" sz="28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endParaRPr lang="en-US" sz="28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256028" y="2834240"/>
            <a:ext cx="4736364" cy="751814"/>
            <a:chOff x="390848" y="3284984"/>
            <a:chExt cx="5184576" cy="1008112"/>
          </a:xfrm>
        </p:grpSpPr>
        <p:sp>
          <p:nvSpPr>
            <p:cNvPr id="62" name="Freeform 61"/>
            <p:cNvSpPr/>
            <p:nvPr/>
          </p:nvSpPr>
          <p:spPr>
            <a:xfrm>
              <a:off x="422552" y="3284984"/>
              <a:ext cx="94470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123728" y="3284984"/>
              <a:ext cx="1152128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bIns="0" rtlCol="0" anchor="b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TP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90848" y="4293096"/>
              <a:ext cx="51845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cxnSp>
        <p:nvCxnSpPr>
          <p:cNvPr id="65" name="Straight Arrow Connector 64"/>
          <p:cNvCxnSpPr/>
          <p:nvPr/>
        </p:nvCxnSpPr>
        <p:spPr>
          <a:xfrm flipV="1">
            <a:off x="3252276" y="1671543"/>
            <a:ext cx="0" cy="7609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66" name="TextBox 65"/>
          <p:cNvSpPr txBox="1"/>
          <p:nvPr/>
        </p:nvSpPr>
        <p:spPr>
          <a:xfrm rot="16200000">
            <a:off x="2272886" y="1975353"/>
            <a:ext cx="13505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spc="-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Probability</a:t>
            </a:r>
          </a:p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spc="-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Density</a:t>
            </a:r>
            <a:endParaRPr lang="en-US" sz="2400" i="1" spc="-12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255025" y="2835610"/>
            <a:ext cx="0" cy="7609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68" name="TextBox 67"/>
          <p:cNvSpPr txBox="1"/>
          <p:nvPr/>
        </p:nvSpPr>
        <p:spPr>
          <a:xfrm rot="16200000">
            <a:off x="2275635" y="2935942"/>
            <a:ext cx="13505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spc="-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Probability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spc="-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Density</a:t>
            </a:r>
            <a:endParaRPr lang="en-US" sz="2400" i="1" spc="-12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49257" y="2434798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MSB</a:t>
            </a:r>
            <a:endParaRPr lang="en-US" sz="24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92624" y="2436698"/>
            <a:ext cx="62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</a:t>
            </a:r>
            <a:r>
              <a:rPr lang="en-US" sz="2400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SB</a:t>
            </a:r>
            <a:endParaRPr lang="en-US" sz="2400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1" name="Freeform 70"/>
          <p:cNvSpPr/>
          <p:nvPr/>
        </p:nvSpPr>
        <p:spPr>
          <a:xfrm flipV="1">
            <a:off x="3184697" y="2256298"/>
            <a:ext cx="370751" cy="274511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 flipH="1" flipV="1">
            <a:off x="3876434" y="2252225"/>
            <a:ext cx="370751" cy="278585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258029" y="4004664"/>
            <a:ext cx="0" cy="7609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74" name="TextBox 73"/>
          <p:cNvSpPr txBox="1"/>
          <p:nvPr/>
        </p:nvSpPr>
        <p:spPr>
          <a:xfrm rot="16200000">
            <a:off x="2278639" y="3886272"/>
            <a:ext cx="13505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spc="-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Probability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spc="-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Density</a:t>
            </a:r>
            <a:endParaRPr lang="en-US" sz="2400" i="1" spc="-12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404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Characterizing New Vulnerabilities in Two-Step Programming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Example Sketches of Security Exploits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Protection and Mitigation Mechanisms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86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NAND Flash Memory Reliability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r>
              <a:rPr lang="en-US" i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Raw bit errors </a:t>
            </a:r>
            <a:r>
              <a:rPr lang="en-US" dirty="0" smtClean="0"/>
              <a:t>occur when the cell threshold voltage </a:t>
            </a:r>
            <a:r>
              <a:rPr lang="en-US" dirty="0" smtClean="0">
                <a:solidFill>
                  <a:srgbClr val="C00000"/>
                </a:solidFill>
              </a:rPr>
              <a:t>incorrectly shifts </a:t>
            </a:r>
            <a:r>
              <a:rPr lang="en-US" dirty="0" smtClean="0"/>
              <a:t>to a different state</a:t>
            </a:r>
          </a:p>
          <a:p>
            <a:pPr>
              <a:spcBef>
                <a:spcPts val="1350"/>
              </a:spcBef>
            </a:pPr>
            <a:endParaRPr lang="en-US" dirty="0" smtClean="0"/>
          </a:p>
          <a:p>
            <a:pPr>
              <a:spcBef>
                <a:spcPts val="1350"/>
              </a:spcBef>
            </a:pPr>
            <a:endParaRPr lang="en-US" dirty="0"/>
          </a:p>
          <a:p>
            <a:pPr>
              <a:spcBef>
                <a:spcPts val="135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30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cxnSp>
        <p:nvCxnSpPr>
          <p:cNvPr id="85" name="直接连接符 18"/>
          <p:cNvCxnSpPr/>
          <p:nvPr/>
        </p:nvCxnSpPr>
        <p:spPr>
          <a:xfrm rot="16200000" flipH="1">
            <a:off x="5353413" y="2794077"/>
            <a:ext cx="130944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4"/>
          <p:cNvCxnSpPr/>
          <p:nvPr/>
        </p:nvCxnSpPr>
        <p:spPr>
          <a:xfrm>
            <a:off x="2396139" y="3455428"/>
            <a:ext cx="5003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730425" y="2166811"/>
            <a:ext cx="701731" cy="12614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Raw Bit</a:t>
            </a:r>
          </a:p>
          <a:p>
            <a:pPr algn="ctr">
              <a:lnSpc>
                <a:spcPct val="70000"/>
              </a:lnSpc>
            </a:pPr>
            <a:r>
              <a:rPr lang="en-US" altLang="zh-CN"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Error Rate</a:t>
            </a:r>
            <a:endParaRPr lang="zh-CN" altLang="en-US" sz="2400" i="1" spc="-7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75393" y="3491027"/>
            <a:ext cx="363818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400" i="1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Program/Erase (P/E</a:t>
            </a:r>
            <a:r>
              <a:rPr lang="en-US" altLang="zh-CN"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) Cycles</a:t>
            </a:r>
            <a:endParaRPr lang="zh-CN" altLang="en-US" sz="2400" i="1" spc="-7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0" name="直接连接符 14"/>
          <p:cNvCxnSpPr/>
          <p:nvPr/>
        </p:nvCxnSpPr>
        <p:spPr>
          <a:xfrm>
            <a:off x="2408086" y="2459665"/>
            <a:ext cx="4142523" cy="0"/>
          </a:xfrm>
          <a:prstGeom prst="line">
            <a:avLst/>
          </a:prstGeom>
          <a:ln w="2857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435109" y="2137630"/>
            <a:ext cx="339823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 </a:t>
            </a:r>
            <a:r>
              <a:rPr lang="en-US" altLang="zh-CN" sz="2400" b="1" i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Capability</a:t>
            </a:r>
            <a:endParaRPr lang="zh-CN" altLang="en-US" sz="2400" b="1" i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直接箭头连接符 5"/>
          <p:cNvCxnSpPr/>
          <p:nvPr/>
        </p:nvCxnSpPr>
        <p:spPr>
          <a:xfrm flipV="1">
            <a:off x="2408086" y="2084685"/>
            <a:ext cx="0" cy="1375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2413995" y="2165078"/>
            <a:ext cx="4037985" cy="1155188"/>
          </a:xfrm>
          <a:custGeom>
            <a:avLst/>
            <a:gdLst>
              <a:gd name="connsiteX0" fmla="*/ 0 w 3393195"/>
              <a:gd name="connsiteY0" fmla="*/ 1564395 h 1564395"/>
              <a:gd name="connsiteX1" fmla="*/ 1850834 w 3393195"/>
              <a:gd name="connsiteY1" fmla="*/ 12338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195" h="1564395">
                <a:moveTo>
                  <a:pt x="0" y="1564395"/>
                </a:moveTo>
                <a:cubicBezTo>
                  <a:pt x="642651" y="1529508"/>
                  <a:pt x="1935070" y="1123477"/>
                  <a:pt x="2425300" y="850652"/>
                </a:cubicBezTo>
                <a:cubicBezTo>
                  <a:pt x="2809857" y="628020"/>
                  <a:pt x="3123541" y="341438"/>
                  <a:pt x="3393195" y="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 rot="5400000">
            <a:off x="6310687" y="2436355"/>
            <a:ext cx="487506" cy="10926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spc="-38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endParaRPr lang="zh-CN" altLang="en-US" sz="2400" b="1" spc="-38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71999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We experimentally characterize RBER, lifetime of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state-of-the-art 1x-nm </a:t>
            </a:r>
            <a:r>
              <a:rPr lang="en-US" sz="3200" dirty="0">
                <a:solidFill>
                  <a:schemeClr val="bg1"/>
                </a:solidFill>
                <a:latin typeface="Adobe Garamond Pro" panose="02020502060506020403" pitchFamily="18" charset="0"/>
              </a:rPr>
              <a:t>(i.e., </a:t>
            </a:r>
            <a: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15-19nm)</a:t>
            </a:r>
            <a:br>
              <a:rPr lang="en-US" sz="3200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MLC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NAND flash memory chips</a:t>
            </a:r>
          </a:p>
        </p:txBody>
      </p:sp>
    </p:spTree>
    <p:extLst>
      <p:ext uri="{BB962C8B-B14F-4D97-AF65-F5344CB8AC3E}">
        <p14:creationId xmlns:p14="http://schemas.microsoft.com/office/powerpoint/2010/main" val="4212728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7" grpId="0" animBg="1"/>
      <p:bldP spid="98" grpId="0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Program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31</a:t>
            </a:fld>
            <a:r>
              <a:rPr lang="en-US" altLang="en-US" smtClean="0"/>
              <a:t> of 24</a:t>
            </a:r>
            <a:endParaRPr lang="en-US" altLang="en-US" dirty="0"/>
          </a:p>
        </p:txBody>
      </p:sp>
      <p:cxnSp>
        <p:nvCxnSpPr>
          <p:cNvPr id="20" name="直接连接符 18"/>
          <p:cNvCxnSpPr/>
          <p:nvPr/>
        </p:nvCxnSpPr>
        <p:spPr>
          <a:xfrm rot="16200000" flipH="1">
            <a:off x="5765840" y="3240678"/>
            <a:ext cx="191198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21" name="直接连接符 18"/>
          <p:cNvCxnSpPr/>
          <p:nvPr/>
        </p:nvCxnSpPr>
        <p:spPr>
          <a:xfrm rot="16200000" flipH="1">
            <a:off x="4789479" y="3240677"/>
            <a:ext cx="191198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22" name="直接箭头连接符 4"/>
          <p:cNvCxnSpPr/>
          <p:nvPr/>
        </p:nvCxnSpPr>
        <p:spPr>
          <a:xfrm>
            <a:off x="1447800" y="4206341"/>
            <a:ext cx="606611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097401" y="2245792"/>
            <a:ext cx="437043" cy="19998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Raw Bit Error Rate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4398" y="3933056"/>
            <a:ext cx="122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 smtClean="0">
                <a:solidFill>
                  <a:prstClr val="black"/>
                </a:solidFill>
                <a:latin typeface="Calibri"/>
              </a:rPr>
              <a:t>P/E Cycles</a:t>
            </a:r>
            <a:endParaRPr lang="zh-CN" alt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直接连接符 14"/>
          <p:cNvCxnSpPr/>
          <p:nvPr/>
        </p:nvCxnSpPr>
        <p:spPr>
          <a:xfrm>
            <a:off x="1465245" y="2752386"/>
            <a:ext cx="6048673" cy="0"/>
          </a:xfrm>
          <a:prstGeom prst="line">
            <a:avLst/>
          </a:prstGeom>
          <a:noFill/>
          <a:ln w="28575" cap="flat" cmpd="sng" algn="ctr">
            <a:solidFill>
              <a:srgbClr val="8064A2"/>
            </a:solidFill>
            <a:prstDash val="lgDash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43377" y="2436218"/>
            <a:ext cx="3439531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solidFill>
                  <a:srgbClr val="8064A2"/>
                </a:solidFill>
                <a:latin typeface="Calibri"/>
              </a:rPr>
              <a:t>ECC Error</a:t>
            </a:r>
            <a:r>
              <a:rPr lang="en-US" altLang="zh-CN" sz="2000" b="1" i="1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altLang="zh-CN" sz="2000" b="1" i="1" dirty="0" smtClean="0">
                <a:solidFill>
                  <a:srgbClr val="8064A2"/>
                </a:solidFill>
                <a:latin typeface="Calibri"/>
              </a:rPr>
              <a:t>Correction</a:t>
            </a:r>
            <a:r>
              <a:rPr lang="en-US" altLang="zh-CN" sz="2000" b="1" i="1" dirty="0">
                <a:solidFill>
                  <a:srgbClr val="8064A2"/>
                </a:solidFill>
                <a:latin typeface="Calibri"/>
              </a:rPr>
              <a:t> </a:t>
            </a:r>
            <a:r>
              <a:rPr lang="en-US" altLang="zh-CN" sz="2000" b="1" i="1" dirty="0" smtClean="0">
                <a:solidFill>
                  <a:srgbClr val="8064A2"/>
                </a:solidFill>
                <a:latin typeface="Calibri"/>
              </a:rPr>
              <a:t>Capability</a:t>
            </a:r>
            <a:endParaRPr lang="zh-CN" altLang="en-US" sz="2000" b="1" i="1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 rot="20932706">
            <a:off x="3430664" y="3568054"/>
            <a:ext cx="1682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libri"/>
              </a:rPr>
              <a:t>Normal Usage</a:t>
            </a:r>
            <a:endParaRPr lang="zh-CN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 rot="20956849">
            <a:off x="2578565" y="2955208"/>
            <a:ext cx="1911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C00000"/>
                </a:solidFill>
                <a:latin typeface="Calibri"/>
              </a:rPr>
              <a:t>Malicious Usage</a:t>
            </a:r>
            <a:endParaRPr lang="zh-CN" altLang="en-US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6205128" y="3407913"/>
            <a:ext cx="104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solidFill>
                  <a:prstClr val="black"/>
                </a:solidFill>
                <a:latin typeface="Calibri"/>
              </a:rPr>
              <a:t>Normal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solidFill>
                  <a:prstClr val="black"/>
                </a:solidFill>
                <a:latin typeface="Calibri"/>
              </a:rPr>
              <a:t>Lifetime</a:t>
            </a:r>
            <a:endParaRPr lang="zh-CN" alt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233693" y="3388260"/>
            <a:ext cx="104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spc="-100" dirty="0" smtClean="0">
                <a:solidFill>
                  <a:srgbClr val="C00000"/>
                </a:solidFill>
                <a:latin typeface="Calibri"/>
              </a:rPr>
              <a:t>Reduced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solidFill>
                  <a:srgbClr val="C00000"/>
                </a:solidFill>
                <a:latin typeface="Calibri"/>
              </a:rPr>
              <a:t>Lifetime</a:t>
            </a:r>
            <a:endParaRPr lang="zh-CN" altLang="en-US" sz="2000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465246" y="2290619"/>
            <a:ext cx="5154158" cy="1364685"/>
          </a:xfrm>
          <a:custGeom>
            <a:avLst/>
            <a:gdLst>
              <a:gd name="connsiteX0" fmla="*/ 0 w 3393195"/>
              <a:gd name="connsiteY0" fmla="*/ 1564395 h 1564395"/>
              <a:gd name="connsiteX1" fmla="*/ 1850834 w 3393195"/>
              <a:gd name="connsiteY1" fmla="*/ 12338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8965 w 3393195"/>
              <a:gd name="connsiteY1" fmla="*/ 791980 h 1564395"/>
              <a:gd name="connsiteX2" fmla="*/ 3393195 w 3393195"/>
              <a:gd name="connsiteY2" fmla="*/ 0 h 1564395"/>
              <a:gd name="connsiteX0" fmla="*/ 0 w 2966244"/>
              <a:gd name="connsiteY0" fmla="*/ 1265701 h 1265701"/>
              <a:gd name="connsiteX1" fmla="*/ 2378965 w 2966244"/>
              <a:gd name="connsiteY1" fmla="*/ 493286 h 1265701"/>
              <a:gd name="connsiteX2" fmla="*/ 2966244 w 2966244"/>
              <a:gd name="connsiteY2" fmla="*/ 0 h 1265701"/>
              <a:gd name="connsiteX0" fmla="*/ 0 w 2966244"/>
              <a:gd name="connsiteY0" fmla="*/ 1265701 h 1265701"/>
              <a:gd name="connsiteX1" fmla="*/ 2124118 w 2966244"/>
              <a:gd name="connsiteY1" fmla="*/ 610630 h 1265701"/>
              <a:gd name="connsiteX2" fmla="*/ 2966244 w 2966244"/>
              <a:gd name="connsiteY2" fmla="*/ 0 h 1265701"/>
              <a:gd name="connsiteX0" fmla="*/ 0 w 2966244"/>
              <a:gd name="connsiteY0" fmla="*/ 1265701 h 1265701"/>
              <a:gd name="connsiteX1" fmla="*/ 2124118 w 2966244"/>
              <a:gd name="connsiteY1" fmla="*/ 610630 h 1265701"/>
              <a:gd name="connsiteX2" fmla="*/ 2966244 w 2966244"/>
              <a:gd name="connsiteY2" fmla="*/ 0 h 1265701"/>
              <a:gd name="connsiteX0" fmla="*/ 0 w 2966244"/>
              <a:gd name="connsiteY0" fmla="*/ 1265701 h 1265701"/>
              <a:gd name="connsiteX1" fmla="*/ 2124118 w 2966244"/>
              <a:gd name="connsiteY1" fmla="*/ 610630 h 1265701"/>
              <a:gd name="connsiteX2" fmla="*/ 2966244 w 2966244"/>
              <a:gd name="connsiteY2" fmla="*/ 0 h 126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6244" h="1265701">
                <a:moveTo>
                  <a:pt x="0" y="1265701"/>
                </a:moveTo>
                <a:cubicBezTo>
                  <a:pt x="642651" y="1230814"/>
                  <a:pt x="1633888" y="883455"/>
                  <a:pt x="2124118" y="610630"/>
                </a:cubicBezTo>
                <a:cubicBezTo>
                  <a:pt x="2389526" y="484006"/>
                  <a:pt x="2696590" y="341438"/>
                  <a:pt x="2966244" y="0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直接箭头连接符 5"/>
          <p:cNvCxnSpPr/>
          <p:nvPr/>
        </p:nvCxnSpPr>
        <p:spPr>
          <a:xfrm flipV="1">
            <a:off x="1465245" y="2204864"/>
            <a:ext cx="0" cy="200864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3" name="直接箭头连接符 30"/>
          <p:cNvCxnSpPr/>
          <p:nvPr/>
        </p:nvCxnSpPr>
        <p:spPr>
          <a:xfrm flipH="1">
            <a:off x="5745469" y="2752386"/>
            <a:ext cx="949485" cy="0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stealth" w="med" len="lg"/>
          </a:ln>
          <a:effectLst>
            <a:glow rad="25400">
              <a:sysClr val="windowText" lastClr="000000"/>
            </a:glow>
          </a:effectLst>
        </p:spPr>
      </p:cxnSp>
      <p:sp>
        <p:nvSpPr>
          <p:cNvPr id="34" name="Freeform 33"/>
          <p:cNvSpPr/>
          <p:nvPr/>
        </p:nvSpPr>
        <p:spPr>
          <a:xfrm>
            <a:off x="1473872" y="2322249"/>
            <a:ext cx="5896030" cy="1686738"/>
          </a:xfrm>
          <a:custGeom>
            <a:avLst/>
            <a:gdLst>
              <a:gd name="connsiteX0" fmla="*/ 0 w 3393195"/>
              <a:gd name="connsiteY0" fmla="*/ 1564395 h 1564395"/>
              <a:gd name="connsiteX1" fmla="*/ 1850834 w 3393195"/>
              <a:gd name="connsiteY1" fmla="*/ 12338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195" h="1564395">
                <a:moveTo>
                  <a:pt x="0" y="1564395"/>
                </a:moveTo>
                <a:cubicBezTo>
                  <a:pt x="642651" y="1529508"/>
                  <a:pt x="1935070" y="1123477"/>
                  <a:pt x="2425300" y="850652"/>
                </a:cubicBezTo>
                <a:cubicBezTo>
                  <a:pt x="2809857" y="628020"/>
                  <a:pt x="3123541" y="341438"/>
                  <a:pt x="3393195" y="0"/>
                </a:cubicBezTo>
              </a:path>
            </a:pathLst>
          </a:custGeom>
          <a:noFill/>
          <a:ln w="635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49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How Can Two-Step Programming Introduce Errors?</a:t>
            </a:r>
            <a:endParaRPr lang="en-US" spc="-1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257550"/>
            <a:ext cx="8839200" cy="2057400"/>
          </a:xfrm>
        </p:spPr>
        <p:txBody>
          <a:bodyPr/>
          <a:lstStyle/>
          <a:p>
            <a:r>
              <a:rPr lang="en-US" dirty="0" smtClean="0"/>
              <a:t>Step 1: Program only the LSB data</a:t>
            </a:r>
          </a:p>
          <a:p>
            <a:r>
              <a:rPr lang="en-US" dirty="0" smtClean="0"/>
              <a:t>Errors are introduced into the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partially-programmed LSB data</a:t>
            </a:r>
          </a:p>
          <a:p>
            <a:r>
              <a:rPr lang="en-US" dirty="0" smtClean="0"/>
              <a:t>Step 2: Program the MSB data</a:t>
            </a:r>
          </a:p>
          <a:p>
            <a:pPr lvl="1"/>
            <a:r>
              <a:rPr lang="en-US" dirty="0" smtClean="0"/>
              <a:t>LSB data is read with errors directly into</a:t>
            </a:r>
            <a:br>
              <a:rPr lang="en-US" dirty="0" smtClean="0"/>
            </a:br>
            <a:r>
              <a:rPr lang="en-US" dirty="0" smtClean="0"/>
              <a:t>internal LSB buffer, </a:t>
            </a:r>
            <a:r>
              <a:rPr lang="en-US" b="1" dirty="0" smtClean="0">
                <a:solidFill>
                  <a:srgbClr val="C00000"/>
                </a:solidFill>
              </a:rPr>
              <a:t>not corrected </a:t>
            </a:r>
            <a:r>
              <a:rPr lang="en-US" dirty="0" smtClean="0"/>
              <a:t>by ECC</a:t>
            </a:r>
          </a:p>
          <a:p>
            <a:pPr lvl="1"/>
            <a:r>
              <a:rPr lang="en-US" dirty="0" smtClean="0"/>
              <a:t>MSB data comes from controller to internal MSB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32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6295233" y="4682794"/>
            <a:ext cx="0" cy="326138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184" name="Straight Arrow Connector 183"/>
          <p:cNvCxnSpPr/>
          <p:nvPr/>
        </p:nvCxnSpPr>
        <p:spPr>
          <a:xfrm>
            <a:off x="6295233" y="4721929"/>
            <a:ext cx="596440" cy="445736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185" name="Straight Arrow Connector 184"/>
          <p:cNvCxnSpPr/>
          <p:nvPr/>
        </p:nvCxnSpPr>
        <p:spPr>
          <a:xfrm>
            <a:off x="7297215" y="4731031"/>
            <a:ext cx="368723" cy="346221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186" name="Straight Arrow Connector 185"/>
          <p:cNvCxnSpPr/>
          <p:nvPr/>
        </p:nvCxnSpPr>
        <p:spPr>
          <a:xfrm>
            <a:off x="7328178" y="4731031"/>
            <a:ext cx="1033505" cy="40623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sp>
        <p:nvSpPr>
          <p:cNvPr id="187" name="Rectangle 186"/>
          <p:cNvSpPr/>
          <p:nvPr/>
        </p:nvSpPr>
        <p:spPr>
          <a:xfrm>
            <a:off x="7542501" y="4242205"/>
            <a:ext cx="1444626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Partially</a:t>
            </a:r>
          </a:p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Programmed</a:t>
            </a:r>
            <a:endParaRPr lang="en-US" i="1" dirty="0">
              <a:solidFill>
                <a:prstClr val="black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i="1" baseline="-25000" dirty="0">
                <a:solidFill>
                  <a:prstClr val="black"/>
                </a:solidFill>
                <a:latin typeface="Calibri"/>
              </a:rPr>
              <a:t>th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8146976" y="3583191"/>
            <a:ext cx="826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Erased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i="1" dirty="0">
                <a:solidFill>
                  <a:prstClr val="black"/>
                </a:solidFill>
                <a:latin typeface="Calibri"/>
              </a:rPr>
            </a:br>
            <a:r>
              <a:rPr lang="en-US" i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i="1" baseline="-25000" dirty="0">
                <a:solidFill>
                  <a:prstClr val="black"/>
                </a:solidFill>
                <a:latin typeface="Calibri"/>
              </a:rPr>
              <a:t>th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6293417" y="3907898"/>
            <a:ext cx="0" cy="290408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190" name="Straight Arrow Connector 189"/>
          <p:cNvCxnSpPr/>
          <p:nvPr/>
        </p:nvCxnSpPr>
        <p:spPr>
          <a:xfrm>
            <a:off x="6288246" y="3911762"/>
            <a:ext cx="850670" cy="376321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tailEnd type="triangle" w="lg" len="lg"/>
          </a:ln>
          <a:effectLst/>
        </p:spPr>
      </p:cxnSp>
      <p:grpSp>
        <p:nvGrpSpPr>
          <p:cNvPr id="191" name="Group 190"/>
          <p:cNvGrpSpPr/>
          <p:nvPr/>
        </p:nvGrpSpPr>
        <p:grpSpPr>
          <a:xfrm>
            <a:off x="6009332" y="5019951"/>
            <a:ext cx="2898344" cy="524841"/>
            <a:chOff x="1244568" y="2761528"/>
            <a:chExt cx="5184576" cy="822961"/>
          </a:xfrm>
        </p:grpSpPr>
        <p:sp>
          <p:nvSpPr>
            <p:cNvPr id="192" name="Freeform 191"/>
            <p:cNvSpPr/>
            <p:nvPr/>
          </p:nvSpPr>
          <p:spPr>
            <a:xfrm>
              <a:off x="1291435" y="2761528"/>
              <a:ext cx="914378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13716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ER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b="1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1</a:t>
              </a:r>
              <a:r>
                <a:rPr lang="en-U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1</a:t>
              </a: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685865" y="2761528"/>
              <a:ext cx="805233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0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P1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b="1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0</a:t>
              </a:r>
              <a:r>
                <a:rPr lang="en-U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1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050906" y="2761528"/>
              <a:ext cx="824722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0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P2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b="1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0</a:t>
              </a:r>
              <a:r>
                <a:rPr lang="en-U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0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298366" y="2761528"/>
              <a:ext cx="876037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tIns="0" bIns="0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P3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b="1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1</a:t>
              </a:r>
              <a:r>
                <a:rPr lang="en-U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0</a:t>
              </a:r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>
              <a:off x="1244568" y="3584489"/>
              <a:ext cx="51845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197" name="Group 196"/>
          <p:cNvGrpSpPr/>
          <p:nvPr/>
        </p:nvGrpSpPr>
        <p:grpSpPr>
          <a:xfrm>
            <a:off x="6006463" y="3394514"/>
            <a:ext cx="2898344" cy="524840"/>
            <a:chOff x="390848" y="3284984"/>
            <a:chExt cx="5184576" cy="1008112"/>
          </a:xfrm>
        </p:grpSpPr>
        <p:sp>
          <p:nvSpPr>
            <p:cNvPr id="198" name="Freeform 197"/>
            <p:cNvSpPr/>
            <p:nvPr/>
          </p:nvSpPr>
          <p:spPr>
            <a:xfrm>
              <a:off x="418657" y="3284984"/>
              <a:ext cx="95249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bIns="0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ER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?</a:t>
              </a:r>
              <a:r>
                <a:rPr lang="en-U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  <p:cxnSp>
          <p:nvCxnSpPr>
            <p:cNvPr id="199" name="Straight Arrow Connector 198"/>
            <p:cNvCxnSpPr/>
            <p:nvPr/>
          </p:nvCxnSpPr>
          <p:spPr>
            <a:xfrm>
              <a:off x="390848" y="4293094"/>
              <a:ext cx="51845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200" name="TextBox 199"/>
          <p:cNvSpPr txBox="1"/>
          <p:nvPr/>
        </p:nvSpPr>
        <p:spPr>
          <a:xfrm>
            <a:off x="7928999" y="5567318"/>
            <a:ext cx="1058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Final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 V</a:t>
            </a:r>
            <a:r>
              <a:rPr lang="en-US" i="1" baseline="-25000" dirty="0">
                <a:solidFill>
                  <a:prstClr val="black"/>
                </a:solidFill>
                <a:latin typeface="Calibri"/>
              </a:rPr>
              <a:t>th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6006463" y="4206191"/>
            <a:ext cx="2898344" cy="524840"/>
            <a:chOff x="390848" y="3284984"/>
            <a:chExt cx="5184576" cy="1008112"/>
          </a:xfrm>
        </p:grpSpPr>
        <p:sp>
          <p:nvSpPr>
            <p:cNvPr id="202" name="Freeform 201"/>
            <p:cNvSpPr/>
            <p:nvPr/>
          </p:nvSpPr>
          <p:spPr>
            <a:xfrm>
              <a:off x="422552" y="3284984"/>
              <a:ext cx="944704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bIns="0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ER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?</a:t>
              </a:r>
              <a:r>
                <a:rPr lang="en-US" sz="1600" b="1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1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123728" y="3284984"/>
              <a:ext cx="1152128" cy="100811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solidFill>
              <a:srgbClr val="8064A2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bIns="0" rtlCol="0" anchor="b"/>
            <a:lstStyle/>
            <a:p>
              <a:pPr algn="ctr" defTabSz="685800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black"/>
                  </a:solidFill>
                  <a:latin typeface="Calibri"/>
                </a:rPr>
                <a:t>TP</a:t>
              </a:r>
              <a:r>
                <a:rPr lang="en-US" sz="2000" kern="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kern="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600" kern="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?</a:t>
              </a:r>
              <a:r>
                <a:rPr lang="en-US" sz="1600" b="1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0</a:t>
              </a: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>
              <a:off x="390848" y="4293096"/>
              <a:ext cx="51845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</p:grpSp>
      <p:cxnSp>
        <p:nvCxnSpPr>
          <p:cNvPr id="205" name="Straight Arrow Connector 204"/>
          <p:cNvCxnSpPr/>
          <p:nvPr/>
        </p:nvCxnSpPr>
        <p:spPr>
          <a:xfrm flipV="1">
            <a:off x="6004168" y="3394514"/>
            <a:ext cx="0" cy="5312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207" name="Straight Arrow Connector 206"/>
          <p:cNvCxnSpPr/>
          <p:nvPr/>
        </p:nvCxnSpPr>
        <p:spPr>
          <a:xfrm flipV="1">
            <a:off x="6005850" y="4207148"/>
            <a:ext cx="0" cy="5312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208" name="TextBox 207"/>
          <p:cNvSpPr txBox="1"/>
          <p:nvPr/>
        </p:nvSpPr>
        <p:spPr>
          <a:xfrm rot="16200000">
            <a:off x="4697528" y="4340187"/>
            <a:ext cx="192274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spc="-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Probability Density</a:t>
            </a:r>
            <a:endParaRPr lang="en-US" sz="2100" i="1" spc="-9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682320" y="392734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MSB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329776" y="39286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LSB</a:t>
            </a:r>
          </a:p>
        </p:txBody>
      </p:sp>
      <p:sp>
        <p:nvSpPr>
          <p:cNvPr id="211" name="Freeform 210"/>
          <p:cNvSpPr/>
          <p:nvPr/>
        </p:nvSpPr>
        <p:spPr>
          <a:xfrm flipV="1">
            <a:off x="5962813" y="3802730"/>
            <a:ext cx="226875" cy="191636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Freeform 211"/>
          <p:cNvSpPr/>
          <p:nvPr/>
        </p:nvSpPr>
        <p:spPr>
          <a:xfrm flipH="1" flipV="1">
            <a:off x="6386111" y="3799887"/>
            <a:ext cx="226875" cy="194480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 flipV="1">
            <a:off x="6007688" y="5023262"/>
            <a:ext cx="0" cy="5312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138" name="矩形 179"/>
          <p:cNvSpPr/>
          <p:nvPr/>
        </p:nvSpPr>
        <p:spPr>
          <a:xfrm>
            <a:off x="3785616" y="949357"/>
            <a:ext cx="3829340" cy="2012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</a:rPr>
              <a:t>Flash Memory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9" name="圆角矩形 217"/>
          <p:cNvSpPr/>
          <p:nvPr/>
        </p:nvSpPr>
        <p:spPr>
          <a:xfrm>
            <a:off x="3920409" y="1652784"/>
            <a:ext cx="3602816" cy="31185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1" name="Group 98"/>
          <p:cNvGrpSpPr>
            <a:grpSpLocks/>
          </p:cNvGrpSpPr>
          <p:nvPr/>
        </p:nvGrpSpPr>
        <p:grpSpPr bwMode="auto">
          <a:xfrm>
            <a:off x="3828255" y="1265482"/>
            <a:ext cx="3465581" cy="745141"/>
            <a:chOff x="1330973" y="1562100"/>
            <a:chExt cx="3465581" cy="745141"/>
          </a:xfrm>
        </p:grpSpPr>
        <p:grpSp>
          <p:nvGrpSpPr>
            <p:cNvPr id="142" name="Group 76"/>
            <p:cNvGrpSpPr>
              <a:grpSpLocks/>
            </p:cNvGrpSpPr>
            <p:nvPr/>
          </p:nvGrpSpPr>
          <p:grpSpPr bwMode="auto">
            <a:xfrm>
              <a:off x="1330973" y="1562100"/>
              <a:ext cx="1717027" cy="745141"/>
              <a:chOff x="1330973" y="1562100"/>
              <a:chExt cx="1717027" cy="745141"/>
            </a:xfrm>
          </p:grpSpPr>
          <p:grpSp>
            <p:nvGrpSpPr>
              <p:cNvPr id="153" name="Group 65"/>
              <p:cNvGrpSpPr>
                <a:grpSpLocks/>
              </p:cNvGrpSpPr>
              <p:nvPr/>
            </p:nvGrpSpPr>
            <p:grpSpPr bwMode="auto">
              <a:xfrm>
                <a:off x="1330973" y="1562100"/>
                <a:ext cx="802627" cy="745141"/>
                <a:chOff x="6360173" y="1638300"/>
                <a:chExt cx="802627" cy="745141"/>
              </a:xfrm>
            </p:grpSpPr>
            <p:grpSp>
              <p:nvGrpSpPr>
                <p:cNvPr id="164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70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1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2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65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6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360173" y="1981200"/>
                  <a:ext cx="802627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4" name="Group 66"/>
              <p:cNvGrpSpPr>
                <a:grpSpLocks/>
              </p:cNvGrpSpPr>
              <p:nvPr/>
            </p:nvGrpSpPr>
            <p:grpSpPr bwMode="auto">
              <a:xfrm>
                <a:off x="2133600" y="1562100"/>
                <a:ext cx="914400" cy="745141"/>
                <a:chOff x="6248400" y="1638300"/>
                <a:chExt cx="914400" cy="745141"/>
              </a:xfrm>
            </p:grpSpPr>
            <p:grpSp>
              <p:nvGrpSpPr>
                <p:cNvPr id="155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61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2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3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56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3" name="Group 66"/>
            <p:cNvGrpSpPr>
              <a:grpSpLocks/>
            </p:cNvGrpSpPr>
            <p:nvPr/>
          </p:nvGrpSpPr>
          <p:grpSpPr bwMode="auto">
            <a:xfrm>
              <a:off x="3882154" y="1562100"/>
              <a:ext cx="914400" cy="745141"/>
              <a:chOff x="6168154" y="1638300"/>
              <a:chExt cx="914400" cy="745141"/>
            </a:xfrm>
          </p:grpSpPr>
          <p:grpSp>
            <p:nvGrpSpPr>
              <p:cNvPr id="144" name="Group 38"/>
              <p:cNvGrpSpPr>
                <a:grpSpLocks/>
              </p:cNvGrpSpPr>
              <p:nvPr/>
            </p:nvGrpSpPr>
            <p:grpSpPr bwMode="auto">
              <a:xfrm>
                <a:off x="6472954" y="1753950"/>
                <a:ext cx="152400" cy="457200"/>
                <a:chOff x="6472954" y="1753950"/>
                <a:chExt cx="152400" cy="457200"/>
              </a:xfrm>
            </p:grpSpPr>
            <p:cxnSp>
              <p:nvCxnSpPr>
                <p:cNvPr id="150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5491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4729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6253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5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625354" y="17539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625354" y="22111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168154" y="198255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777754" y="1638300"/>
                <a:ext cx="0" cy="11565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777754" y="2211150"/>
                <a:ext cx="0" cy="1722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3" name="TextBox 172"/>
          <p:cNvSpPr txBox="1"/>
          <p:nvPr/>
        </p:nvSpPr>
        <p:spPr>
          <a:xfrm>
            <a:off x="6993168" y="1602687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LSB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993168" y="123047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MSB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3924227" y="2010623"/>
            <a:ext cx="802482" cy="901421"/>
            <a:chOff x="3286421" y="4146818"/>
            <a:chExt cx="802482" cy="901421"/>
          </a:xfrm>
        </p:grpSpPr>
        <p:cxnSp>
          <p:nvCxnSpPr>
            <p:cNvPr id="176" name="Straight Connector 67"/>
            <p:cNvCxnSpPr>
              <a:endCxn id="178" idx="0"/>
            </p:cNvCxnSpPr>
            <p:nvPr/>
          </p:nvCxnSpPr>
          <p:spPr bwMode="auto">
            <a:xfrm>
              <a:off x="3687662" y="4146818"/>
              <a:ext cx="0" cy="534591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0</a:t>
              </a:r>
            </a:p>
          </p:txBody>
        </p:sp>
        <p:sp>
          <p:nvSpPr>
            <p:cNvPr id="178" name="Rectangle 70"/>
            <p:cNvSpPr/>
            <p:nvPr/>
          </p:nvSpPr>
          <p:spPr bwMode="auto">
            <a:xfrm>
              <a:off x="3286421" y="4681409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843291" y="2016842"/>
            <a:ext cx="802482" cy="895202"/>
            <a:chOff x="3286421" y="4153555"/>
            <a:chExt cx="802482" cy="895202"/>
          </a:xfrm>
        </p:grpSpPr>
        <p:cxnSp>
          <p:nvCxnSpPr>
            <p:cNvPr id="180" name="Straight Connector 67"/>
            <p:cNvCxnSpPr>
              <a:endCxn id="182" idx="0"/>
            </p:cNvCxnSpPr>
            <p:nvPr/>
          </p:nvCxnSpPr>
          <p:spPr bwMode="auto">
            <a:xfrm>
              <a:off x="3687662" y="4153555"/>
              <a:ext cx="0" cy="52837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1</a:t>
              </a:r>
            </a:p>
          </p:txBody>
        </p:sp>
        <p:sp>
          <p:nvSpPr>
            <p:cNvPr id="182" name="Rectangle 70"/>
            <p:cNvSpPr/>
            <p:nvPr/>
          </p:nvSpPr>
          <p:spPr bwMode="auto">
            <a:xfrm>
              <a:off x="3286421" y="4681927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1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587955" y="2022605"/>
            <a:ext cx="802482" cy="889382"/>
            <a:chOff x="3286421" y="4159318"/>
            <a:chExt cx="802482" cy="889382"/>
          </a:xfrm>
        </p:grpSpPr>
        <p:cxnSp>
          <p:nvCxnSpPr>
            <p:cNvPr id="214" name="Straight Connector 67"/>
            <p:cNvCxnSpPr>
              <a:endCxn id="223" idx="0"/>
            </p:cNvCxnSpPr>
            <p:nvPr/>
          </p:nvCxnSpPr>
          <p:spPr bwMode="auto">
            <a:xfrm>
              <a:off x="3687662" y="4159318"/>
              <a:ext cx="0" cy="52255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5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n</a:t>
              </a:r>
            </a:p>
          </p:txBody>
        </p:sp>
        <p:sp>
          <p:nvSpPr>
            <p:cNvPr id="223" name="Rectangle 70"/>
            <p:cNvSpPr/>
            <p:nvPr/>
          </p:nvSpPr>
          <p:spPr bwMode="auto">
            <a:xfrm>
              <a:off x="3286421" y="4681870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n</a:t>
              </a: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5676653" y="129174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5742613" y="195804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grpSp>
        <p:nvGrpSpPr>
          <p:cNvPr id="226" name="组合 212"/>
          <p:cNvGrpSpPr/>
          <p:nvPr/>
        </p:nvGrpSpPr>
        <p:grpSpPr>
          <a:xfrm>
            <a:off x="5058142" y="2547630"/>
            <a:ext cx="357190" cy="357190"/>
            <a:chOff x="6715140" y="3357562"/>
            <a:chExt cx="357190" cy="357190"/>
          </a:xfrm>
        </p:grpSpPr>
        <p:cxnSp>
          <p:nvCxnSpPr>
            <p:cNvPr id="227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组合 214"/>
          <p:cNvGrpSpPr/>
          <p:nvPr/>
        </p:nvGrpSpPr>
        <p:grpSpPr>
          <a:xfrm>
            <a:off x="6890073" y="2555802"/>
            <a:ext cx="357190" cy="357190"/>
            <a:chOff x="6715140" y="3357562"/>
            <a:chExt cx="357190" cy="357190"/>
          </a:xfrm>
        </p:grpSpPr>
        <p:cxnSp>
          <p:nvCxnSpPr>
            <p:cNvPr id="230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2" name="Curved Connector 231"/>
          <p:cNvCxnSpPr>
            <a:stCxn id="139" idx="3"/>
            <a:endCxn id="223" idx="3"/>
          </p:cNvCxnSpPr>
          <p:nvPr/>
        </p:nvCxnSpPr>
        <p:spPr>
          <a:xfrm flipH="1">
            <a:off x="7390437" y="1808710"/>
            <a:ext cx="132788" cy="919862"/>
          </a:xfrm>
          <a:prstGeom prst="curvedConnector3">
            <a:avLst>
              <a:gd name="adj1" fmla="val -172154"/>
            </a:avLst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2314628" y="2253455"/>
            <a:ext cx="123944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1600200" y="949356"/>
            <a:ext cx="2109641" cy="1242251"/>
            <a:chOff x="6661287" y="1873718"/>
            <a:chExt cx="2419607" cy="968092"/>
          </a:xfrm>
        </p:grpSpPr>
        <p:sp>
          <p:nvSpPr>
            <p:cNvPr id="235" name="矩形 237"/>
            <p:cNvSpPr/>
            <p:nvPr/>
          </p:nvSpPr>
          <p:spPr>
            <a:xfrm>
              <a:off x="6661287" y="1873718"/>
              <a:ext cx="2419607" cy="9680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altLang="zh-CN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Controller</a:t>
              </a:r>
              <a:endParaRPr lang="zh-CN" alt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6" name="圆角矩形 241"/>
            <p:cNvSpPr/>
            <p:nvPr/>
          </p:nvSpPr>
          <p:spPr>
            <a:xfrm>
              <a:off x="7957770" y="2320905"/>
              <a:ext cx="1025247" cy="3938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2000" dirty="0" smtClean="0">
                  <a:solidFill>
                    <a:schemeClr val="accent1">
                      <a:lumMod val="75000"/>
                    </a:schemeClr>
                  </a:solidFill>
                </a:rPr>
                <a:t>MSB data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237" name="Curved Connector 236"/>
          <p:cNvCxnSpPr>
            <a:stCxn id="236" idx="2"/>
            <a:endCxn id="240" idx="1"/>
          </p:cNvCxnSpPr>
          <p:nvPr/>
        </p:nvCxnSpPr>
        <p:spPr>
          <a:xfrm rot="16200000" flipH="1">
            <a:off x="3420854" y="1785228"/>
            <a:ext cx="250912" cy="737520"/>
          </a:xfrm>
          <a:prstGeom prst="curvedConnector2">
            <a:avLst/>
          </a:prstGeom>
          <a:ln w="444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7652678" y="1834475"/>
            <a:ext cx="944618" cy="8679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767993" y="239171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240" name="圆角矩形 211"/>
          <p:cNvSpPr/>
          <p:nvPr/>
        </p:nvSpPr>
        <p:spPr>
          <a:xfrm>
            <a:off x="3915070" y="2102054"/>
            <a:ext cx="3475367" cy="35477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圆角矩形 211"/>
          <p:cNvSpPr/>
          <p:nvPr/>
        </p:nvSpPr>
        <p:spPr>
          <a:xfrm>
            <a:off x="3915070" y="2546821"/>
            <a:ext cx="3468115" cy="35900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 239"/>
          <p:cNvSpPr/>
          <p:nvPr/>
        </p:nvSpPr>
        <p:spPr>
          <a:xfrm>
            <a:off x="1706035" y="1523183"/>
            <a:ext cx="896586" cy="499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i="1" dirty="0" smtClean="0">
                <a:solidFill>
                  <a:schemeClr val="tx1"/>
                </a:solidFill>
              </a:rPr>
              <a:t>ECC</a:t>
            </a:r>
            <a:br>
              <a:rPr lang="en-US" altLang="zh-CN" sz="2000" i="1" dirty="0" smtClean="0">
                <a:solidFill>
                  <a:schemeClr val="tx1"/>
                </a:solidFill>
              </a:rPr>
            </a:br>
            <a:r>
              <a:rPr lang="en-US" altLang="zh-CN" sz="2000" i="1" dirty="0" smtClean="0">
                <a:solidFill>
                  <a:schemeClr val="tx1"/>
                </a:solidFill>
              </a:rPr>
              <a:t>Engine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grpSp>
        <p:nvGrpSpPr>
          <p:cNvPr id="243" name="组合 212"/>
          <p:cNvGrpSpPr/>
          <p:nvPr/>
        </p:nvGrpSpPr>
        <p:grpSpPr>
          <a:xfrm>
            <a:off x="4922801" y="1628295"/>
            <a:ext cx="357190" cy="357190"/>
            <a:chOff x="6715140" y="3357562"/>
            <a:chExt cx="357190" cy="357190"/>
          </a:xfrm>
        </p:grpSpPr>
        <p:cxnSp>
          <p:nvCxnSpPr>
            <p:cNvPr id="244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组合 214"/>
          <p:cNvGrpSpPr/>
          <p:nvPr/>
        </p:nvGrpSpPr>
        <p:grpSpPr>
          <a:xfrm>
            <a:off x="6754732" y="1636467"/>
            <a:ext cx="357190" cy="357190"/>
            <a:chOff x="6715140" y="3357562"/>
            <a:chExt cx="357190" cy="357190"/>
          </a:xfrm>
        </p:grpSpPr>
        <p:cxnSp>
          <p:nvCxnSpPr>
            <p:cNvPr id="247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Rectangle 221"/>
          <p:cNvSpPr/>
          <p:nvPr/>
        </p:nvSpPr>
        <p:spPr>
          <a:xfrm>
            <a:off x="0" y="4571999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Errors in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LSB data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cause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cell to be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programmed to an incorrect state</a:t>
            </a:r>
          </a:p>
        </p:txBody>
      </p:sp>
    </p:spTree>
    <p:extLst>
      <p:ext uri="{BB962C8B-B14F-4D97-AF65-F5344CB8AC3E}">
        <p14:creationId xmlns:p14="http://schemas.microsoft.com/office/powerpoint/2010/main" val="1631746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7" grpId="0"/>
      <p:bldP spid="188" grpId="0"/>
      <p:bldP spid="200" grpId="0"/>
      <p:bldP spid="208" grpId="0"/>
      <p:bldP spid="209" grpId="0"/>
      <p:bldP spid="210" grpId="0"/>
      <p:bldP spid="211" grpId="0" animBg="1"/>
      <p:bldP spid="212" grpId="0" animBg="1"/>
      <p:bldP spid="139" grpId="0" animBg="1"/>
      <p:bldP spid="173" grpId="0"/>
      <p:bldP spid="174" grpId="0"/>
      <p:bldP spid="233" grpId="0"/>
      <p:bldP spid="238" grpId="0"/>
      <p:bldP spid="2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Scrambler Workaround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flash controllers employ XOR-based data scrambling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Workaround to write worst-case data pattern</a:t>
            </a:r>
          </a:p>
          <a:p>
            <a:pPr lvl="1"/>
            <a:r>
              <a:rPr lang="en-US" dirty="0" smtClean="0"/>
              <a:t>Recreate scrambler logic in software</a:t>
            </a:r>
          </a:p>
          <a:p>
            <a:pPr lvl="1"/>
            <a:r>
              <a:rPr lang="en-US" dirty="0" smtClean="0"/>
              <a:t>Scramble data in software with the same seed</a:t>
            </a:r>
          </a:p>
          <a:p>
            <a:pPr lvl="1"/>
            <a:r>
              <a:rPr lang="en-US" dirty="0" smtClean="0"/>
              <a:t>Hardware scrambler descrambles data using the same seed</a:t>
            </a:r>
          </a:p>
          <a:p>
            <a:pPr lvl="1"/>
            <a:r>
              <a:rPr lang="en-US" dirty="0" smtClean="0"/>
              <a:t>Descrambled data written to flash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33</a:t>
            </a:fld>
            <a:r>
              <a:rPr lang="en-US" altLang="en-US" smtClean="0"/>
              <a:t> of 24</a:t>
            </a:r>
            <a:endParaRPr lang="en-US" altLang="en-US" dirty="0"/>
          </a:p>
        </p:txBody>
      </p:sp>
      <p:sp>
        <p:nvSpPr>
          <p:cNvPr id="5" name="矩形 237"/>
          <p:cNvSpPr/>
          <p:nvPr/>
        </p:nvSpPr>
        <p:spPr>
          <a:xfrm>
            <a:off x="107504" y="1928920"/>
            <a:ext cx="2062659" cy="1631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>
              <a:lnSpc>
                <a:spcPct val="90000"/>
              </a:lnSpc>
            </a:pPr>
            <a:r>
              <a:rPr lang="en-US" altLang="zh-CN" sz="2200" b="1" dirty="0" smtClean="0">
                <a:solidFill>
                  <a:schemeClr val="accent6">
                    <a:lumMod val="50000"/>
                  </a:schemeClr>
                </a:solidFill>
              </a:rPr>
              <a:t>Scrambler</a:t>
            </a:r>
            <a:endParaRPr lang="zh-CN" alt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矩形 239"/>
          <p:cNvSpPr/>
          <p:nvPr/>
        </p:nvSpPr>
        <p:spPr>
          <a:xfrm>
            <a:off x="380395" y="2242591"/>
            <a:ext cx="1548171" cy="707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>
              <a:lnSpc>
                <a:spcPct val="70000"/>
              </a:lnSpc>
              <a:tabLst>
                <a:tab pos="1425575" algn="r"/>
              </a:tabLst>
            </a:pPr>
            <a:r>
              <a:rPr lang="en-US" altLang="zh-CN" sz="1600" b="1" dirty="0" smtClean="0">
                <a:solidFill>
                  <a:srgbClr val="0070C0"/>
                </a:solidFill>
              </a:rPr>
              <a:t>SEED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	Linear 	Feedback 	Shift Register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17320" y="3205864"/>
            <a:ext cx="274320" cy="2743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0" bIns="45720"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直接箭头连接符 74"/>
          <p:cNvCxnSpPr>
            <a:stCxn id="6" idx="2"/>
            <a:endCxn id="7" idx="0"/>
          </p:cNvCxnSpPr>
          <p:nvPr/>
        </p:nvCxnSpPr>
        <p:spPr>
          <a:xfrm flipH="1">
            <a:off x="1154480" y="2950190"/>
            <a:ext cx="1" cy="255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-125559" y="1851357"/>
            <a:ext cx="811024" cy="200883"/>
          </a:xfrm>
          <a:prstGeom prst="bentConnector2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241"/>
          <p:cNvSpPr/>
          <p:nvPr/>
        </p:nvSpPr>
        <p:spPr>
          <a:xfrm>
            <a:off x="107504" y="1546286"/>
            <a:ext cx="2304256" cy="311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Logical Block Address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Elbow Connector 10"/>
          <p:cNvCxnSpPr>
            <a:stCxn id="13" idx="0"/>
            <a:endCxn id="7" idx="2"/>
          </p:cNvCxnSpPr>
          <p:nvPr/>
        </p:nvCxnSpPr>
        <p:spPr>
          <a:xfrm rot="5400000" flipH="1" flipV="1">
            <a:off x="646168" y="3299416"/>
            <a:ext cx="327544" cy="414760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241"/>
          <p:cNvSpPr/>
          <p:nvPr/>
        </p:nvSpPr>
        <p:spPr>
          <a:xfrm>
            <a:off x="1425816" y="3670568"/>
            <a:ext cx="990111" cy="300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Output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圆角矩形 241"/>
          <p:cNvSpPr/>
          <p:nvPr/>
        </p:nvSpPr>
        <p:spPr>
          <a:xfrm>
            <a:off x="107504" y="3670568"/>
            <a:ext cx="990111" cy="300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Input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>
            <a:stCxn id="7" idx="6"/>
            <a:endCxn id="12" idx="0"/>
          </p:cNvCxnSpPr>
          <p:nvPr/>
        </p:nvCxnSpPr>
        <p:spPr>
          <a:xfrm>
            <a:off x="1291640" y="3343024"/>
            <a:ext cx="629232" cy="327544"/>
          </a:xfrm>
          <a:prstGeom prst="bentConnector2">
            <a:avLst/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37"/>
          <p:cNvSpPr/>
          <p:nvPr/>
        </p:nvSpPr>
        <p:spPr>
          <a:xfrm>
            <a:off x="2711991" y="1546286"/>
            <a:ext cx="2220049" cy="187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>
              <a:lnSpc>
                <a:spcPct val="9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Malicious Program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6" name="圆角矩形 241"/>
          <p:cNvSpPr/>
          <p:nvPr/>
        </p:nvSpPr>
        <p:spPr>
          <a:xfrm>
            <a:off x="2813903" y="1899522"/>
            <a:ext cx="2016224" cy="516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</a:rPr>
              <a:t>Unscrambled Worst-Case Data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矩形 239"/>
          <p:cNvSpPr/>
          <p:nvPr/>
        </p:nvSpPr>
        <p:spPr>
          <a:xfrm>
            <a:off x="2813904" y="2792772"/>
            <a:ext cx="2016224" cy="544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i="1" dirty="0" smtClean="0">
                <a:solidFill>
                  <a:schemeClr val="accent6">
                    <a:lumMod val="50000"/>
                  </a:schemeClr>
                </a:solidFill>
              </a:rPr>
              <a:t>Software Scrambler</a:t>
            </a:r>
            <a:endParaRPr lang="zh-CN" alt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直接箭头连接符 74"/>
          <p:cNvCxnSpPr>
            <a:stCxn id="16" idx="2"/>
            <a:endCxn id="17" idx="0"/>
          </p:cNvCxnSpPr>
          <p:nvPr/>
        </p:nvCxnSpPr>
        <p:spPr>
          <a:xfrm>
            <a:off x="3822015" y="2415762"/>
            <a:ext cx="1" cy="37701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237"/>
          <p:cNvSpPr/>
          <p:nvPr/>
        </p:nvSpPr>
        <p:spPr>
          <a:xfrm>
            <a:off x="5121730" y="2170584"/>
            <a:ext cx="2360495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t" anchorCtr="0"/>
          <a:lstStyle/>
          <a:p>
            <a:pPr algn="ctr">
              <a:lnSpc>
                <a:spcPct val="90000"/>
              </a:lnSpc>
            </a:pPr>
            <a:r>
              <a:rPr lang="en-US" altLang="zh-CN" sz="2200" b="1" dirty="0" smtClean="0">
                <a:solidFill>
                  <a:schemeClr val="accent4">
                    <a:lumMod val="75000"/>
                  </a:schemeClr>
                </a:solidFill>
              </a:rPr>
              <a:t>SSD Controller</a:t>
            </a:r>
            <a:endParaRPr lang="zh-CN" altLang="en-US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矩形 239"/>
          <p:cNvSpPr/>
          <p:nvPr/>
        </p:nvSpPr>
        <p:spPr>
          <a:xfrm>
            <a:off x="5292079" y="3354243"/>
            <a:ext cx="2046129" cy="544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i="1" dirty="0" smtClean="0">
                <a:solidFill>
                  <a:schemeClr val="accent6">
                    <a:lumMod val="50000"/>
                  </a:schemeClr>
                </a:solidFill>
              </a:rPr>
              <a:t>Hardware Scrambler</a:t>
            </a:r>
            <a:endParaRPr lang="zh-CN" alt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矩形 239"/>
          <p:cNvSpPr/>
          <p:nvPr/>
        </p:nvSpPr>
        <p:spPr>
          <a:xfrm>
            <a:off x="5291178" y="2539300"/>
            <a:ext cx="2035952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</a:rPr>
              <a:t>ECC Engine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stCxn id="17" idx="2"/>
            <a:endCxn id="20" idx="1"/>
          </p:cNvCxnSpPr>
          <p:nvPr/>
        </p:nvCxnSpPr>
        <p:spPr>
          <a:xfrm rot="16200000" flipH="1">
            <a:off x="4412445" y="2746875"/>
            <a:ext cx="289205" cy="1470063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39"/>
          <p:cNvSpPr/>
          <p:nvPr/>
        </p:nvSpPr>
        <p:spPr>
          <a:xfrm>
            <a:off x="3203848" y="3605021"/>
            <a:ext cx="2216479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dirty="0" smtClean="0">
                <a:solidFill>
                  <a:schemeClr val="accent6">
                    <a:lumMod val="75000"/>
                  </a:schemeClr>
                </a:solidFill>
              </a:rPr>
              <a:t>SCRAMBLED DATA</a:t>
            </a:r>
            <a:endParaRPr lang="zh-CN" alt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直接箭头连接符 74"/>
          <p:cNvCxnSpPr>
            <a:stCxn id="20" idx="0"/>
            <a:endCxn id="21" idx="2"/>
          </p:cNvCxnSpPr>
          <p:nvPr/>
        </p:nvCxnSpPr>
        <p:spPr>
          <a:xfrm flipH="1" flipV="1">
            <a:off x="6309154" y="2896490"/>
            <a:ext cx="5990" cy="45775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39"/>
          <p:cNvSpPr/>
          <p:nvPr/>
        </p:nvSpPr>
        <p:spPr>
          <a:xfrm>
            <a:off x="6300192" y="2888835"/>
            <a:ext cx="1530238" cy="5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altLang="zh-CN" sz="1600" i="1" dirty="0" smtClean="0">
                <a:solidFill>
                  <a:schemeClr val="accent3">
                    <a:lumMod val="50000"/>
                  </a:schemeClr>
                </a:solidFill>
              </a:rPr>
              <a:t>DESCRAMBLED</a:t>
            </a:r>
          </a:p>
          <a:p>
            <a:pPr>
              <a:lnSpc>
                <a:spcPct val="70000"/>
              </a:lnSpc>
            </a:pPr>
            <a:r>
              <a:rPr lang="en-US" altLang="zh-CN" sz="1600" i="1" dirty="0" smtClean="0">
                <a:solidFill>
                  <a:schemeClr val="accent3">
                    <a:lumMod val="50000"/>
                  </a:schemeClr>
                </a:solidFill>
              </a:rPr>
              <a:t>DATA</a:t>
            </a:r>
            <a:endParaRPr lang="zh-CN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矩形 237"/>
          <p:cNvSpPr/>
          <p:nvPr/>
        </p:nvSpPr>
        <p:spPr>
          <a:xfrm>
            <a:off x="7792088" y="1552962"/>
            <a:ext cx="1275093" cy="751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0" rtlCol="0" anchor="ctr" anchorCtr="0"/>
          <a:lstStyle/>
          <a:p>
            <a:pPr algn="ctr">
              <a:lnSpc>
                <a:spcPct val="75000"/>
              </a:lnSpc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</a:rPr>
              <a:t>Flash</a:t>
            </a:r>
          </a:p>
          <a:p>
            <a:pPr algn="ctr">
              <a:lnSpc>
                <a:spcPct val="75000"/>
              </a:lnSpc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</a:rPr>
              <a:t>Memory</a:t>
            </a:r>
            <a:endParaRPr lang="zh-CN" alt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stCxn id="21" idx="0"/>
            <a:endCxn id="26" idx="1"/>
          </p:cNvCxnSpPr>
          <p:nvPr/>
        </p:nvCxnSpPr>
        <p:spPr>
          <a:xfrm rot="5400000" flipH="1" flipV="1">
            <a:off x="6745431" y="1492643"/>
            <a:ext cx="610380" cy="1482934"/>
          </a:xfrm>
          <a:prstGeom prst="bentConnector2">
            <a:avLst/>
          </a:prstGeom>
          <a:ln w="28575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39"/>
          <p:cNvSpPr/>
          <p:nvPr/>
        </p:nvSpPr>
        <p:spPr>
          <a:xfrm>
            <a:off x="5786929" y="1551915"/>
            <a:ext cx="2037044" cy="5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altLang="zh-CN" sz="1600" i="1" dirty="0" smtClean="0">
                <a:solidFill>
                  <a:schemeClr val="accent3">
                    <a:lumMod val="50000"/>
                  </a:schemeClr>
                </a:solidFill>
              </a:rPr>
              <a:t>DESCRAMBLED DATA</a:t>
            </a:r>
            <a:endParaRPr lang="zh-CN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55776" y="1306488"/>
            <a:ext cx="0" cy="28083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261024" y="2901497"/>
            <a:ext cx="365760" cy="3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68221" y="2476034"/>
            <a:ext cx="365760" cy="3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67328" y="3167642"/>
            <a:ext cx="365760" cy="3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40010" y="1604727"/>
            <a:ext cx="365760" cy="3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矩形 239"/>
          <p:cNvSpPr/>
          <p:nvPr/>
        </p:nvSpPr>
        <p:spPr>
          <a:xfrm>
            <a:off x="673833" y="2835708"/>
            <a:ext cx="544371" cy="5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altLang="zh-CN" sz="1600" i="1" dirty="0" smtClean="0">
                <a:solidFill>
                  <a:schemeClr val="tx1"/>
                </a:solidFill>
              </a:rPr>
              <a:t>KEY</a:t>
            </a:r>
            <a:endParaRPr lang="zh-CN" alt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Read Disturb Based Exploit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Malicious program wants to induce errors into </a:t>
            </a:r>
            <a:r>
              <a:rPr lang="en-US" dirty="0" err="1"/>
              <a:t>unprogrammed</a:t>
            </a:r>
            <a:r>
              <a:rPr lang="en-US" dirty="0"/>
              <a:t> and partially-programmed </a:t>
            </a:r>
            <a:r>
              <a:rPr lang="en-US" dirty="0" err="1"/>
              <a:t>wordlines</a:t>
            </a:r>
            <a:r>
              <a:rPr lang="en-US" dirty="0"/>
              <a:t> </a:t>
            </a:r>
            <a:r>
              <a:rPr lang="en-US" dirty="0" smtClean="0"/>
              <a:t>in an </a:t>
            </a:r>
            <a:r>
              <a:rPr lang="en-US" i="1" dirty="0" smtClean="0"/>
              <a:t>open block</a:t>
            </a:r>
          </a:p>
          <a:p>
            <a:r>
              <a:rPr lang="en-US" dirty="0" smtClean="0"/>
              <a:t>Rapidly issues large number of reads to the open block</a:t>
            </a:r>
          </a:p>
          <a:p>
            <a:pPr lvl="1"/>
            <a:r>
              <a:rPr lang="en-US" dirty="0" smtClean="0"/>
              <a:t>Write data to the open block</a:t>
            </a:r>
          </a:p>
          <a:p>
            <a:pPr lvl="1"/>
            <a:r>
              <a:rPr lang="en-US" dirty="0" smtClean="0"/>
              <a:t>Issues ~10K reads per second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directly to the SSD </a:t>
            </a:r>
            <a:r>
              <a:rPr lang="en-US" dirty="0" smtClean="0"/>
              <a:t>using </a:t>
            </a:r>
            <a:r>
              <a:rPr lang="en-US" dirty="0" err="1" smtClean="0"/>
              <a:t>syscalls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Induces errors in partially-programmed data</a:t>
            </a:r>
          </a:p>
          <a:p>
            <a:r>
              <a:rPr lang="en-US" dirty="0" smtClean="0"/>
              <a:t>Induces errors 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data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not yet programmed</a:t>
            </a:r>
          </a:p>
          <a:p>
            <a:pPr lvl="1"/>
            <a:r>
              <a:rPr lang="en-US" dirty="0" smtClean="0"/>
              <a:t>Programming can only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increase</a:t>
            </a:r>
            <a:r>
              <a:rPr lang="en-US" dirty="0" smtClean="0"/>
              <a:t> threshold voltage</a:t>
            </a:r>
          </a:p>
          <a:p>
            <a:pPr lvl="1"/>
            <a:r>
              <a:rPr lang="en-US" dirty="0" smtClean="0"/>
              <a:t>Exploit </a:t>
            </a:r>
            <a:r>
              <a:rPr lang="en-US" b="1" dirty="0" smtClean="0">
                <a:solidFill>
                  <a:srgbClr val="C00000"/>
                </a:solidFill>
              </a:rPr>
              <a:t>increases threshold voltage before programming</a:t>
            </a:r>
            <a:r>
              <a:rPr lang="en-US" dirty="0" smtClean="0"/>
              <a:t>, preventing cell from storing some data values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 the paper: working around SSD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34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894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Buffering LSB Data in the Controller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266945"/>
            <a:ext cx="8839200" cy="2836645"/>
          </a:xfrm>
        </p:spPr>
        <p:txBody>
          <a:bodyPr/>
          <a:lstStyle/>
          <a:p>
            <a:r>
              <a:rPr lang="en-US" dirty="0" smtClean="0"/>
              <a:t>When LSB data is initially programmed,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keep a copy in the controller</a:t>
            </a:r>
            <a:r>
              <a:rPr lang="en-US" dirty="0" smtClean="0"/>
              <a:t> DRAM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During MSB programming,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send both LSB and MSB data from controller </a:t>
            </a:r>
            <a:r>
              <a:rPr lang="en-US" dirty="0" smtClean="0"/>
              <a:t>to internal LSB/MSB buffers in flash memory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Procedure to retrieve, correct data from flash memory if DRAM loses data </a:t>
            </a:r>
            <a:r>
              <a:rPr lang="en-US" b="0" dirty="0" smtClean="0"/>
              <a:t>(e.g., after power loss)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35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81" name="矩形 179"/>
          <p:cNvSpPr/>
          <p:nvPr/>
        </p:nvSpPr>
        <p:spPr>
          <a:xfrm>
            <a:off x="4343400" y="949357"/>
            <a:ext cx="3829340" cy="2012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</a:rPr>
              <a:t>Flash Memory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" name="圆角矩形 217"/>
          <p:cNvSpPr/>
          <p:nvPr/>
        </p:nvSpPr>
        <p:spPr>
          <a:xfrm>
            <a:off x="4478193" y="1652784"/>
            <a:ext cx="3602816" cy="31185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Group 98"/>
          <p:cNvGrpSpPr>
            <a:grpSpLocks/>
          </p:cNvGrpSpPr>
          <p:nvPr/>
        </p:nvGrpSpPr>
        <p:grpSpPr bwMode="auto">
          <a:xfrm>
            <a:off x="4386039" y="1265482"/>
            <a:ext cx="3465581" cy="745141"/>
            <a:chOff x="1330973" y="1562100"/>
            <a:chExt cx="3465581" cy="745141"/>
          </a:xfrm>
        </p:grpSpPr>
        <p:grpSp>
          <p:nvGrpSpPr>
            <p:cNvPr id="84" name="Group 76"/>
            <p:cNvGrpSpPr>
              <a:grpSpLocks/>
            </p:cNvGrpSpPr>
            <p:nvPr/>
          </p:nvGrpSpPr>
          <p:grpSpPr bwMode="auto">
            <a:xfrm>
              <a:off x="1330973" y="1562100"/>
              <a:ext cx="1717027" cy="745141"/>
              <a:chOff x="1330973" y="1562100"/>
              <a:chExt cx="1717027" cy="745141"/>
            </a:xfrm>
          </p:grpSpPr>
          <p:grpSp>
            <p:nvGrpSpPr>
              <p:cNvPr id="95" name="Group 65"/>
              <p:cNvGrpSpPr>
                <a:grpSpLocks/>
              </p:cNvGrpSpPr>
              <p:nvPr/>
            </p:nvGrpSpPr>
            <p:grpSpPr bwMode="auto">
              <a:xfrm>
                <a:off x="1330973" y="1562100"/>
                <a:ext cx="802627" cy="745141"/>
                <a:chOff x="6360173" y="1638300"/>
                <a:chExt cx="802627" cy="745141"/>
              </a:xfrm>
            </p:grpSpPr>
            <p:grpSp>
              <p:nvGrpSpPr>
                <p:cNvPr id="106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12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3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4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07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9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360173" y="1981200"/>
                  <a:ext cx="802627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0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1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6" name="Group 66"/>
              <p:cNvGrpSpPr>
                <a:grpSpLocks/>
              </p:cNvGrpSpPr>
              <p:nvPr/>
            </p:nvGrpSpPr>
            <p:grpSpPr bwMode="auto">
              <a:xfrm>
                <a:off x="2133600" y="1562100"/>
                <a:ext cx="914400" cy="745141"/>
                <a:chOff x="6248400" y="1638300"/>
                <a:chExt cx="914400" cy="745141"/>
              </a:xfrm>
            </p:grpSpPr>
            <p:grpSp>
              <p:nvGrpSpPr>
                <p:cNvPr id="97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03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4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05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98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5" name="Group 66"/>
            <p:cNvGrpSpPr>
              <a:grpSpLocks/>
            </p:cNvGrpSpPr>
            <p:nvPr/>
          </p:nvGrpSpPr>
          <p:grpSpPr bwMode="auto">
            <a:xfrm>
              <a:off x="3882154" y="1562100"/>
              <a:ext cx="914400" cy="745141"/>
              <a:chOff x="6168154" y="1638300"/>
              <a:chExt cx="914400" cy="745141"/>
            </a:xfrm>
          </p:grpSpPr>
          <p:grpSp>
            <p:nvGrpSpPr>
              <p:cNvPr id="86" name="Group 38"/>
              <p:cNvGrpSpPr>
                <a:grpSpLocks/>
              </p:cNvGrpSpPr>
              <p:nvPr/>
            </p:nvGrpSpPr>
            <p:grpSpPr bwMode="auto">
              <a:xfrm>
                <a:off x="6472954" y="1753950"/>
                <a:ext cx="152400" cy="457200"/>
                <a:chOff x="6472954" y="1753950"/>
                <a:chExt cx="152400" cy="457200"/>
              </a:xfrm>
            </p:grpSpPr>
            <p:cxnSp>
              <p:nvCxnSpPr>
                <p:cNvPr id="92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5491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3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4729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6253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7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625354" y="17539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625354" y="22111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168154" y="198255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777754" y="1638300"/>
                <a:ext cx="0" cy="11565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777754" y="2211150"/>
                <a:ext cx="0" cy="1722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15" name="TextBox 114"/>
          <p:cNvSpPr txBox="1"/>
          <p:nvPr/>
        </p:nvSpPr>
        <p:spPr>
          <a:xfrm>
            <a:off x="7550952" y="1602687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LSB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50952" y="1230474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MSB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482011" y="2010623"/>
            <a:ext cx="802482" cy="901421"/>
            <a:chOff x="3286421" y="4146818"/>
            <a:chExt cx="802482" cy="901421"/>
          </a:xfrm>
        </p:grpSpPr>
        <p:cxnSp>
          <p:nvCxnSpPr>
            <p:cNvPr id="118" name="Straight Connector 67"/>
            <p:cNvCxnSpPr>
              <a:endCxn id="120" idx="0"/>
            </p:cNvCxnSpPr>
            <p:nvPr/>
          </p:nvCxnSpPr>
          <p:spPr bwMode="auto">
            <a:xfrm>
              <a:off x="3687662" y="4146818"/>
              <a:ext cx="0" cy="534591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0</a:t>
              </a:r>
            </a:p>
          </p:txBody>
        </p:sp>
        <p:sp>
          <p:nvSpPr>
            <p:cNvPr id="120" name="Rectangle 70"/>
            <p:cNvSpPr/>
            <p:nvPr/>
          </p:nvSpPr>
          <p:spPr bwMode="auto">
            <a:xfrm>
              <a:off x="3286421" y="4681409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0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01075" y="2016842"/>
            <a:ext cx="802482" cy="895202"/>
            <a:chOff x="3286421" y="4153555"/>
            <a:chExt cx="802482" cy="895202"/>
          </a:xfrm>
        </p:grpSpPr>
        <p:cxnSp>
          <p:nvCxnSpPr>
            <p:cNvPr id="122" name="Straight Connector 67"/>
            <p:cNvCxnSpPr>
              <a:endCxn id="124" idx="0"/>
            </p:cNvCxnSpPr>
            <p:nvPr/>
          </p:nvCxnSpPr>
          <p:spPr bwMode="auto">
            <a:xfrm>
              <a:off x="3687662" y="4153555"/>
              <a:ext cx="0" cy="52837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1</a:t>
              </a:r>
            </a:p>
          </p:txBody>
        </p:sp>
        <p:sp>
          <p:nvSpPr>
            <p:cNvPr id="124" name="Rectangle 70"/>
            <p:cNvSpPr/>
            <p:nvPr/>
          </p:nvSpPr>
          <p:spPr bwMode="auto">
            <a:xfrm>
              <a:off x="3286421" y="4681927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1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145739" y="2022605"/>
            <a:ext cx="802482" cy="889382"/>
            <a:chOff x="3286421" y="4159318"/>
            <a:chExt cx="802482" cy="889382"/>
          </a:xfrm>
        </p:grpSpPr>
        <p:cxnSp>
          <p:nvCxnSpPr>
            <p:cNvPr id="126" name="Straight Connector 67"/>
            <p:cNvCxnSpPr>
              <a:endCxn id="128" idx="0"/>
            </p:cNvCxnSpPr>
            <p:nvPr/>
          </p:nvCxnSpPr>
          <p:spPr bwMode="auto">
            <a:xfrm>
              <a:off x="3687662" y="4159318"/>
              <a:ext cx="0" cy="52255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n</a:t>
              </a:r>
            </a:p>
          </p:txBody>
        </p:sp>
        <p:sp>
          <p:nvSpPr>
            <p:cNvPr id="128" name="Rectangle 70"/>
            <p:cNvSpPr/>
            <p:nvPr/>
          </p:nvSpPr>
          <p:spPr bwMode="auto">
            <a:xfrm>
              <a:off x="3286421" y="4681870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n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234437" y="129174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6300397" y="195804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grpSp>
        <p:nvGrpSpPr>
          <p:cNvPr id="131" name="组合 212"/>
          <p:cNvGrpSpPr/>
          <p:nvPr/>
        </p:nvGrpSpPr>
        <p:grpSpPr>
          <a:xfrm>
            <a:off x="5615926" y="2547630"/>
            <a:ext cx="357190" cy="357190"/>
            <a:chOff x="6715140" y="3357562"/>
            <a:chExt cx="357190" cy="357190"/>
          </a:xfrm>
        </p:grpSpPr>
        <p:cxnSp>
          <p:nvCxnSpPr>
            <p:cNvPr id="132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214"/>
          <p:cNvGrpSpPr/>
          <p:nvPr/>
        </p:nvGrpSpPr>
        <p:grpSpPr>
          <a:xfrm>
            <a:off x="7447857" y="2555802"/>
            <a:ext cx="357190" cy="357190"/>
            <a:chOff x="6715140" y="3357562"/>
            <a:chExt cx="357190" cy="357190"/>
          </a:xfrm>
        </p:grpSpPr>
        <p:cxnSp>
          <p:nvCxnSpPr>
            <p:cNvPr id="135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Curved Connector 136"/>
          <p:cNvCxnSpPr>
            <a:stCxn id="82" idx="3"/>
            <a:endCxn id="128" idx="3"/>
          </p:cNvCxnSpPr>
          <p:nvPr/>
        </p:nvCxnSpPr>
        <p:spPr>
          <a:xfrm flipH="1">
            <a:off x="7948221" y="1808710"/>
            <a:ext cx="132788" cy="919862"/>
          </a:xfrm>
          <a:prstGeom prst="curvedConnector3">
            <a:avLst>
              <a:gd name="adj1" fmla="val -172154"/>
            </a:avLst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237"/>
          <p:cNvSpPr/>
          <p:nvPr/>
        </p:nvSpPr>
        <p:spPr>
          <a:xfrm>
            <a:off x="898113" y="949356"/>
            <a:ext cx="2109641" cy="1793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Controller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9" name="圆角矩形 241"/>
          <p:cNvSpPr/>
          <p:nvPr/>
        </p:nvSpPr>
        <p:spPr>
          <a:xfrm>
            <a:off x="2028509" y="1523184"/>
            <a:ext cx="893907" cy="505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MSB data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0" name="Curved Connector 139"/>
          <p:cNvCxnSpPr>
            <a:stCxn id="139" idx="2"/>
            <a:endCxn id="142" idx="1"/>
          </p:cNvCxnSpPr>
          <p:nvPr/>
        </p:nvCxnSpPr>
        <p:spPr>
          <a:xfrm rot="16200000" flipH="1">
            <a:off x="3348702" y="1155292"/>
            <a:ext cx="250912" cy="1997391"/>
          </a:xfrm>
          <a:prstGeom prst="curvedConnector2">
            <a:avLst/>
          </a:prstGeom>
          <a:ln w="444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325777" y="2391717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142" name="圆角矩形 211"/>
          <p:cNvSpPr/>
          <p:nvPr/>
        </p:nvSpPr>
        <p:spPr>
          <a:xfrm>
            <a:off x="4472854" y="2102054"/>
            <a:ext cx="3475367" cy="35477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圆角矩形 211"/>
          <p:cNvSpPr/>
          <p:nvPr/>
        </p:nvSpPr>
        <p:spPr>
          <a:xfrm>
            <a:off x="4472854" y="2546821"/>
            <a:ext cx="3468115" cy="35900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239"/>
          <p:cNvSpPr/>
          <p:nvPr/>
        </p:nvSpPr>
        <p:spPr>
          <a:xfrm>
            <a:off x="1003948" y="1523183"/>
            <a:ext cx="896586" cy="499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i="1" dirty="0" smtClean="0">
                <a:solidFill>
                  <a:schemeClr val="tx1"/>
                </a:solidFill>
              </a:rPr>
              <a:t>ECC</a:t>
            </a:r>
            <a:br>
              <a:rPr lang="en-US" altLang="zh-CN" sz="2000" i="1" dirty="0" smtClean="0">
                <a:solidFill>
                  <a:schemeClr val="tx1"/>
                </a:solidFill>
              </a:rPr>
            </a:br>
            <a:r>
              <a:rPr lang="en-US" altLang="zh-CN" sz="2000" i="1" dirty="0" smtClean="0">
                <a:solidFill>
                  <a:schemeClr val="tx1"/>
                </a:solidFill>
              </a:rPr>
              <a:t>Engine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grpSp>
        <p:nvGrpSpPr>
          <p:cNvPr id="145" name="组合 212"/>
          <p:cNvGrpSpPr/>
          <p:nvPr/>
        </p:nvGrpSpPr>
        <p:grpSpPr>
          <a:xfrm>
            <a:off x="5480585" y="1628295"/>
            <a:ext cx="357190" cy="357190"/>
            <a:chOff x="6715140" y="3357562"/>
            <a:chExt cx="357190" cy="357190"/>
          </a:xfrm>
        </p:grpSpPr>
        <p:cxnSp>
          <p:nvCxnSpPr>
            <p:cNvPr id="146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214"/>
          <p:cNvGrpSpPr/>
          <p:nvPr/>
        </p:nvGrpSpPr>
        <p:grpSpPr>
          <a:xfrm>
            <a:off x="7312516" y="1636467"/>
            <a:ext cx="357190" cy="357190"/>
            <a:chOff x="6715140" y="3357562"/>
            <a:chExt cx="357190" cy="357190"/>
          </a:xfrm>
        </p:grpSpPr>
        <p:cxnSp>
          <p:nvCxnSpPr>
            <p:cNvPr id="149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3050391" y="1265482"/>
            <a:ext cx="123944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240283" y="1874890"/>
            <a:ext cx="944618" cy="8679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圆角矩形 241"/>
          <p:cNvSpPr/>
          <p:nvPr/>
        </p:nvSpPr>
        <p:spPr>
          <a:xfrm>
            <a:off x="1538077" y="2139043"/>
            <a:ext cx="893907" cy="5053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SB data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9" name="Curved Connector 158"/>
          <p:cNvCxnSpPr>
            <a:stCxn id="158" idx="3"/>
            <a:endCxn id="143" idx="1"/>
          </p:cNvCxnSpPr>
          <p:nvPr/>
        </p:nvCxnSpPr>
        <p:spPr>
          <a:xfrm>
            <a:off x="2431984" y="2391717"/>
            <a:ext cx="2040870" cy="334606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99"/>
                </a:solidFill>
                <a:latin typeface="Adobe Garamond Pro Bold" panose="02020702060506020403" pitchFamily="18" charset="0"/>
              </a:rPr>
              <a:t>Completely eliminates </a:t>
            </a:r>
            <a:r>
              <a:rPr lang="en-US" sz="3200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vulnerabilities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to interference, read disturb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Typical case: 4.9% </a:t>
            </a:r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increase in </a:t>
            </a:r>
            <a:r>
              <a:rPr lang="en-US" sz="32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programming </a:t>
            </a:r>
            <a:r>
              <a:rPr lang="en-US" sz="3200" b="1" dirty="0">
                <a:solidFill>
                  <a:schemeClr val="bg1"/>
                </a:solidFill>
                <a:latin typeface="Adobe Garamond Pro" panose="02020502060506020403" pitchFamily="18" charset="0"/>
              </a:rPr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3258697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2" grpId="0" animBg="1"/>
      <p:bldP spid="139" grpId="0" animBg="1"/>
      <p:bldP spid="139" grpId="1" animBg="1"/>
      <p:bldP spid="155" grpId="0"/>
      <p:bldP spid="155" grpId="1"/>
      <p:bldP spid="156" grpId="0"/>
      <p:bldP spid="158" grpId="0" animBg="1"/>
      <p:bldP spid="1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Buffering LSB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36</a:t>
            </a:fld>
            <a:r>
              <a:rPr lang="en-US" altLang="en-US" smtClean="0"/>
              <a:t> of 24</a:t>
            </a:r>
            <a:endParaRPr lang="en-US" altLang="en-US" dirty="0"/>
          </a:p>
        </p:txBody>
      </p:sp>
      <p:sp>
        <p:nvSpPr>
          <p:cNvPr id="29" name="矩形 6"/>
          <p:cNvSpPr/>
          <p:nvPr/>
        </p:nvSpPr>
        <p:spPr>
          <a:xfrm>
            <a:off x="1115616" y="1772816"/>
            <a:ext cx="1600200" cy="7315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Send LSB data to </a:t>
            </a: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internal</a:t>
            </a:r>
            <a:b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LSB buffer</a:t>
            </a:r>
            <a:endParaRPr kumimoji="0" lang="zh-CN" altLang="en-US" sz="2000" b="1" i="0" u="none" strike="noStrike" kern="0" cap="none" spc="-3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7784" y="3906386"/>
            <a:ext cx="6429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 smtClean="0">
                <a:solidFill>
                  <a:srgbClr val="C00000"/>
                </a:solidFill>
                <a:latin typeface="Calibri"/>
              </a:rPr>
              <a:t>YES</a:t>
            </a:r>
            <a:endParaRPr lang="zh-CN" altLang="en-US" sz="2000" i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31" name="直接箭头连接符 74"/>
          <p:cNvCxnSpPr>
            <a:stCxn id="29" idx="3"/>
            <a:endCxn id="34" idx="1"/>
          </p:cNvCxnSpPr>
          <p:nvPr/>
        </p:nvCxnSpPr>
        <p:spPr>
          <a:xfrm>
            <a:off x="2715816" y="2138576"/>
            <a:ext cx="412452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5496" y="1953844"/>
            <a:ext cx="979179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8064A2"/>
                </a:solidFill>
                <a:latin typeface="Calibri"/>
              </a:rPr>
              <a:t>Step 1</a:t>
            </a:r>
            <a:endParaRPr lang="en-US" sz="2400" b="1" dirty="0">
              <a:solidFill>
                <a:srgbClr val="8064A2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96" y="3526228"/>
            <a:ext cx="9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Step 2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4" name="矩形 6"/>
          <p:cNvSpPr/>
          <p:nvPr/>
        </p:nvSpPr>
        <p:spPr>
          <a:xfrm>
            <a:off x="3128268" y="1772816"/>
            <a:ext cx="1600200" cy="7315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Keep copy</a:t>
            </a:r>
            <a:b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of LSB in</a:t>
            </a:r>
            <a:b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DRAM buffer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65504" y="1772816"/>
            <a:ext cx="1143000" cy="73152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-4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</a:t>
            </a:r>
            <a:br>
              <a:rPr kumimoji="0" lang="en-US" sz="2000" b="1" i="1" u="none" strike="noStrike" kern="0" cap="none" spc="-4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1" u="none" strike="noStrike" kern="0" cap="none" spc="-4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LSB page</a:t>
            </a:r>
          </a:p>
        </p:txBody>
      </p:sp>
      <p:cxnSp>
        <p:nvCxnSpPr>
          <p:cNvPr id="36" name="直接箭头连接符 74"/>
          <p:cNvCxnSpPr>
            <a:stCxn id="34" idx="3"/>
            <a:endCxn id="35" idx="1"/>
          </p:cNvCxnSpPr>
          <p:nvPr/>
        </p:nvCxnSpPr>
        <p:spPr>
          <a:xfrm>
            <a:off x="4728468" y="2138576"/>
            <a:ext cx="32370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38" name="流程图: 决策 12"/>
          <p:cNvSpPr/>
          <p:nvPr/>
        </p:nvSpPr>
        <p:spPr>
          <a:xfrm>
            <a:off x="35496" y="3848403"/>
            <a:ext cx="2011680" cy="1097280"/>
          </a:xfrm>
          <a:prstGeom prst="flowChartDecision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64008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 LSB</a:t>
            </a:r>
            <a:b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 DRAM buffer?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6"/>
          <p:cNvSpPr/>
          <p:nvPr/>
        </p:nvSpPr>
        <p:spPr>
          <a:xfrm>
            <a:off x="4195936" y="4031283"/>
            <a:ext cx="1600200" cy="7315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Send LSB data to </a:t>
            </a: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internal</a:t>
            </a:r>
            <a:b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LSB buffer</a:t>
            </a:r>
            <a:endParaRPr kumimoji="0" lang="zh-CN" altLang="en-US" sz="2000" b="1" i="0" u="none" strike="noStrike" kern="0" cap="none" spc="-3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6"/>
          <p:cNvSpPr/>
          <p:nvPr/>
        </p:nvSpPr>
        <p:spPr>
          <a:xfrm>
            <a:off x="2311355" y="3448676"/>
            <a:ext cx="1508760" cy="7315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Retrieve LSB data from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DRAM buffer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矩形 6"/>
          <p:cNvSpPr/>
          <p:nvPr/>
        </p:nvSpPr>
        <p:spPr>
          <a:xfrm>
            <a:off x="6083512" y="4029338"/>
            <a:ext cx="1600200" cy="7315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Send MSB data to </a:t>
            </a: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internal</a:t>
            </a:r>
            <a:b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MSB buffer</a:t>
            </a:r>
            <a:endParaRPr kumimoji="0" lang="zh-CN" altLang="en-US" sz="2000" b="1" i="0" u="none" strike="noStrike" kern="0" cap="none" spc="-3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箭头连接符 74"/>
          <p:cNvCxnSpPr>
            <a:stCxn id="41" idx="3"/>
            <a:endCxn id="52" idx="1"/>
          </p:cNvCxnSpPr>
          <p:nvPr/>
        </p:nvCxnSpPr>
        <p:spPr>
          <a:xfrm>
            <a:off x="7683712" y="4395098"/>
            <a:ext cx="281792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43" name="直接箭头连接符 74"/>
          <p:cNvCxnSpPr>
            <a:stCxn id="39" idx="3"/>
            <a:endCxn id="41" idx="1"/>
          </p:cNvCxnSpPr>
          <p:nvPr/>
        </p:nvCxnSpPr>
        <p:spPr>
          <a:xfrm flipV="1">
            <a:off x="5796136" y="4395098"/>
            <a:ext cx="287376" cy="194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44" name="Elbow Connector 43"/>
          <p:cNvCxnSpPr>
            <a:stCxn id="40" idx="3"/>
            <a:endCxn id="39" idx="1"/>
          </p:cNvCxnSpPr>
          <p:nvPr/>
        </p:nvCxnSpPr>
        <p:spPr>
          <a:xfrm>
            <a:off x="3820115" y="3814436"/>
            <a:ext cx="375821" cy="582607"/>
          </a:xfrm>
          <a:prstGeom prst="bentConnector3">
            <a:avLst>
              <a:gd name="adj1" fmla="val 33643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45" name="Elbow Connector 44"/>
          <p:cNvCxnSpPr>
            <a:stCxn id="38" idx="3"/>
            <a:endCxn id="40" idx="1"/>
          </p:cNvCxnSpPr>
          <p:nvPr/>
        </p:nvCxnSpPr>
        <p:spPr>
          <a:xfrm flipV="1">
            <a:off x="2047176" y="3814436"/>
            <a:ext cx="264179" cy="582607"/>
          </a:xfrm>
          <a:prstGeom prst="bentConnector3">
            <a:avLst>
              <a:gd name="adj1" fmla="val 18005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46" name="矩形 6"/>
          <p:cNvSpPr/>
          <p:nvPr/>
        </p:nvSpPr>
        <p:spPr>
          <a:xfrm>
            <a:off x="1321766" y="4907280"/>
            <a:ext cx="1600200" cy="7315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</a:t>
            </a:r>
            <a:r>
              <a:rPr kumimoji="0" lang="en-US" altLang="zh-CN" sz="2000" b="0" i="0" u="none" strike="noStrike" kern="0" cap="none" spc="-2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-2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Retrieve LSB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data from</a:t>
            </a:r>
            <a:b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flash chip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7" name="Elbow Connector 46"/>
          <p:cNvCxnSpPr>
            <a:stCxn id="38" idx="2"/>
            <a:endCxn id="46" idx="1"/>
          </p:cNvCxnSpPr>
          <p:nvPr/>
        </p:nvCxnSpPr>
        <p:spPr>
          <a:xfrm rot="16200000" flipH="1">
            <a:off x="1017873" y="4969146"/>
            <a:ext cx="327357" cy="280430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04028" y="4960937"/>
            <a:ext cx="6429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 smtClean="0">
                <a:solidFill>
                  <a:srgbClr val="C00000"/>
                </a:solidFill>
                <a:latin typeface="Calibri"/>
              </a:rPr>
              <a:t>NO</a:t>
            </a:r>
            <a:endParaRPr lang="zh-CN" altLang="en-US" sz="2000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9" name="矩形 6"/>
          <p:cNvSpPr/>
          <p:nvPr/>
        </p:nvSpPr>
        <p:spPr>
          <a:xfrm>
            <a:off x="3243808" y="4904358"/>
            <a:ext cx="1600200" cy="7315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4572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</a:t>
            </a:r>
            <a:r>
              <a:rPr kumimoji="0" lang="en-US" altLang="zh-CN" sz="2000" b="0" i="0" u="none" strike="noStrike" kern="0" cap="none" spc="-3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: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Correct LSB data using</a:t>
            </a:r>
            <a:b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ECC engine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0" name="Elbow Connector 49"/>
          <p:cNvCxnSpPr>
            <a:stCxn id="49" idx="3"/>
            <a:endCxn id="39" idx="2"/>
          </p:cNvCxnSpPr>
          <p:nvPr/>
        </p:nvCxnSpPr>
        <p:spPr>
          <a:xfrm flipV="1">
            <a:off x="4844008" y="4762803"/>
            <a:ext cx="152028" cy="507315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51" name="直接箭头连接符 74"/>
          <p:cNvCxnSpPr>
            <a:stCxn id="46" idx="3"/>
            <a:endCxn id="49" idx="1"/>
          </p:cNvCxnSpPr>
          <p:nvPr/>
        </p:nvCxnSpPr>
        <p:spPr>
          <a:xfrm flipV="1">
            <a:off x="2921966" y="5270118"/>
            <a:ext cx="321842" cy="292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52" name="Rounded Rectangle 51"/>
          <p:cNvSpPr/>
          <p:nvPr/>
        </p:nvSpPr>
        <p:spPr>
          <a:xfrm>
            <a:off x="7965504" y="4029338"/>
            <a:ext cx="1143000" cy="73152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-4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</a:t>
            </a:r>
            <a:br>
              <a:rPr kumimoji="0" lang="en-US" sz="2000" b="1" i="1" u="none" strike="noStrike" kern="0" cap="none" spc="-4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1" u="none" strike="noStrike" kern="0" cap="none" spc="-14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MSB page</a:t>
            </a:r>
          </a:p>
        </p:txBody>
      </p:sp>
    </p:spTree>
    <p:extLst>
      <p:ext uri="{BB962C8B-B14F-4D97-AF65-F5344CB8AC3E}">
        <p14:creationId xmlns:p14="http://schemas.microsoft.com/office/powerpoint/2010/main" val="1767798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Impact of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the speed of the interface between the controller and the flash memory</a:t>
            </a:r>
          </a:p>
          <a:p>
            <a:r>
              <a:rPr lang="en-US" dirty="0" smtClean="0"/>
              <a:t>Assumes 8KB page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37</a:t>
            </a:fld>
            <a:r>
              <a:rPr lang="en-US" altLang="en-US" smtClean="0"/>
              <a:t> of 24</a:t>
            </a:r>
            <a:endParaRPr lang="en-US" alt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0600" y="2486354"/>
            <a:ext cx="144016" cy="144016"/>
          </a:xfrm>
          <a:prstGeom prst="roundRect">
            <a:avLst/>
          </a:prstGeom>
          <a:solidFill>
            <a:srgbClr val="0070C0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414" y="2421440"/>
            <a:ext cx="19155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Baseline Latency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4701" y="2486354"/>
            <a:ext cx="144016" cy="144016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7515" y="2421440"/>
            <a:ext cx="2079800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LSB Page in DRAM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46754" y="2491645"/>
            <a:ext cx="144016" cy="144016"/>
          </a:xfrm>
          <a:prstGeom prst="roundRect">
            <a:avLst/>
          </a:prstGeom>
          <a:solidFill>
            <a:srgbClr val="9BBB59">
              <a:lumMod val="75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9568" y="2420381"/>
            <a:ext cx="2523832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LSB Page Not in DRAM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7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24873"/>
              </p:ext>
            </p:extLst>
          </p:nvPr>
        </p:nvGraphicFramePr>
        <p:xfrm>
          <a:off x="1972816" y="2438400"/>
          <a:ext cx="4876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681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 with Multiple Pass-Through Voltages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6E643E9-8232-44D4-8A76-E691A7C80D3B}" type="slidenum">
              <a:rPr lang="en-US" altLang="en-US" smtClean="0"/>
              <a:pPr/>
              <a:t>38</a:t>
            </a:fld>
            <a:r>
              <a:rPr lang="en-US" altLang="en-US" smtClean="0"/>
              <a:t> of 24</a:t>
            </a:r>
            <a:endParaRPr lang="en-US" altLang="en-US" dirty="0"/>
          </a:p>
        </p:txBody>
      </p:sp>
      <p:graphicFrame>
        <p:nvGraphicFramePr>
          <p:cNvPr id="21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90598"/>
              </p:ext>
            </p:extLst>
          </p:nvPr>
        </p:nvGraphicFramePr>
        <p:xfrm>
          <a:off x="413941" y="1267718"/>
          <a:ext cx="7211131" cy="315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197720"/>
              </p:ext>
            </p:extLst>
          </p:nvPr>
        </p:nvGraphicFramePr>
        <p:xfrm>
          <a:off x="419840" y="3660159"/>
          <a:ext cx="7211131" cy="315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99270" y="1233133"/>
            <a:ext cx="376417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Single Pass-Through Voltage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6267" y="3604267"/>
            <a:ext cx="421301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Multiple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Pass-Through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Voltages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直接连接符 18"/>
          <p:cNvCxnSpPr/>
          <p:nvPr/>
        </p:nvCxnSpPr>
        <p:spPr>
          <a:xfrm>
            <a:off x="2133600" y="1676400"/>
            <a:ext cx="0" cy="1011795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ot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1619606" y="1795635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C00000"/>
                </a:solidFill>
                <a:latin typeface="Calibri"/>
              </a:rPr>
              <a:t>Limit</a:t>
            </a:r>
            <a:endParaRPr lang="zh-CN" altLang="en-US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1259" y="2057400"/>
            <a:ext cx="24499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LSB: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unprogrammed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partially programmed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54126" y="2129693"/>
            <a:ext cx="144016" cy="144016"/>
          </a:xfrm>
          <a:prstGeom prst="roundRect">
            <a:avLst/>
          </a:prstGeom>
          <a:solidFill>
            <a:srgbClr val="0070C0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1259" y="2772431"/>
            <a:ext cx="26503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SB: fully programmed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54126" y="2795932"/>
            <a:ext cx="144016" cy="144016"/>
          </a:xfrm>
          <a:prstGeom prst="roundRect">
            <a:avLst/>
          </a:prstGeom>
          <a:solidFill>
            <a:srgbClr val="F79646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1259" y="3359563"/>
            <a:ext cx="24788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SB: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unprogrammed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partially programmed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54126" y="3431856"/>
            <a:ext cx="144016" cy="144016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1259" y="4096435"/>
            <a:ext cx="25381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LSB: fully programmed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54126" y="4119936"/>
            <a:ext cx="144016" cy="144016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直接连接符 18"/>
          <p:cNvCxnSpPr/>
          <p:nvPr/>
        </p:nvCxnSpPr>
        <p:spPr>
          <a:xfrm>
            <a:off x="3581400" y="4068042"/>
            <a:ext cx="0" cy="1011795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ot"/>
          </a:ln>
          <a:effectLst/>
        </p:spPr>
      </p:cxnSp>
      <p:sp>
        <p:nvSpPr>
          <p:cNvPr id="39" name="TextBox 38"/>
          <p:cNvSpPr txBox="1"/>
          <p:nvPr/>
        </p:nvSpPr>
        <p:spPr>
          <a:xfrm rot="16200000">
            <a:off x="3067406" y="4187277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C00000"/>
                </a:solidFill>
                <a:latin typeface="Calibri"/>
              </a:rPr>
              <a:t>Limit</a:t>
            </a:r>
            <a:endParaRPr lang="zh-CN" altLang="en-US" sz="20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206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Adaptive LSB Read Reference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Adapt the read reference voltage </a:t>
            </a:r>
            <a:r>
              <a:rPr lang="en-US" dirty="0" smtClean="0"/>
              <a:t>used to read partially-programmed LSB data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Compensates for threshold voltage shifts </a:t>
            </a:r>
            <a:r>
              <a:rPr lang="en-US" dirty="0" smtClean="0"/>
              <a:t>caused by program interference, read disturb</a:t>
            </a:r>
          </a:p>
          <a:p>
            <a:pPr lvl="1"/>
            <a:r>
              <a:rPr lang="en-US" dirty="0" smtClean="0"/>
              <a:t>Maintain one read reference voltage per die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Relearn voltage once a day </a:t>
            </a:r>
            <a:r>
              <a:rPr lang="en-US" dirty="0" smtClean="0"/>
              <a:t>by checking error rate of test LSB data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Reduces error count, but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does not completely eliminate errors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39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143000" y="381000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181600" y="4038600"/>
            <a:ext cx="205740" cy="205740"/>
          </a:xfrm>
          <a:prstGeom prst="roundRect">
            <a:avLst/>
          </a:prstGeom>
          <a:solidFill>
            <a:srgbClr val="0070C0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009" y="4007938"/>
            <a:ext cx="2202270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Baseline: Fixed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V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ref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81600" y="4324108"/>
            <a:ext cx="205740" cy="205740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010" y="4295411"/>
            <a:ext cx="1584986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Adaptive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V</a:t>
            </a:r>
            <a:r>
              <a:rPr lang="en-US" sz="2800" i="1" baseline="-25000" dirty="0" err="1">
                <a:solidFill>
                  <a:prstClr val="black"/>
                </a:solidFill>
                <a:latin typeface="Calibri"/>
              </a:rPr>
              <a:t>ref</a:t>
            </a:r>
            <a:endParaRPr lang="en-US" sz="20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050" y="4363518"/>
            <a:ext cx="1015999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-30%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2732" y="5131495"/>
            <a:ext cx="1015999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-21%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683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1" grpId="0">
        <p:bldAsOne/>
      </p:bldGraphic>
      <p:bldP spid="12" grpId="0" animBg="1"/>
      <p:bldP spid="13" grpId="0"/>
      <p:bldP spid="14" grpId="0" animBg="1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Data in NAND Flash Memory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829368" cy="5745163"/>
          </a:xfrm>
        </p:spPr>
        <p:txBody>
          <a:bodyPr/>
          <a:lstStyle/>
          <a:p>
            <a:r>
              <a:rPr lang="en-US" dirty="0"/>
              <a:t>Flash cell </a:t>
            </a:r>
            <a:r>
              <a:rPr lang="en-US" dirty="0" smtClean="0"/>
              <a:t>uses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threshold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voltage </a:t>
            </a:r>
            <a:r>
              <a:rPr lang="en-US" dirty="0" smtClean="0"/>
              <a:t>of a floating-gate transistor to </a:t>
            </a:r>
            <a:r>
              <a:rPr lang="en-US" dirty="0"/>
              <a:t>represent the data stored in the cell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Per-bit </a:t>
            </a:r>
            <a:r>
              <a:rPr lang="en-US" dirty="0"/>
              <a:t>cost of NAND flash memory has greatly </a:t>
            </a:r>
            <a:r>
              <a:rPr lang="en-US" dirty="0" smtClean="0"/>
              <a:t>decreased</a:t>
            </a:r>
          </a:p>
          <a:p>
            <a:pPr lvl="1"/>
            <a:r>
              <a:rPr lang="en-US" dirty="0" smtClean="0"/>
              <a:t>Aggressive process technology scaling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Multi-level cell (MLC)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4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048000" y="2242151"/>
            <a:ext cx="1631520" cy="780602"/>
          </a:xfrm>
          <a:prstGeom prst="roundRect">
            <a:avLst>
              <a:gd name="adj" fmla="val 885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3716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NAND Flash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Chip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94596" y="2742057"/>
            <a:ext cx="101203" cy="91825"/>
          </a:xfrm>
          <a:prstGeom prst="roundRect">
            <a:avLst>
              <a:gd name="adj" fmla="val 6322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 flipH="1">
            <a:off x="4445198" y="2222857"/>
            <a:ext cx="691550" cy="519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</p:cNvCxnSpPr>
          <p:nvPr/>
        </p:nvCxnSpPr>
        <p:spPr>
          <a:xfrm>
            <a:off x="4445198" y="2833882"/>
            <a:ext cx="800696" cy="245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140024" y="2126575"/>
            <a:ext cx="1002679" cy="96440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638800" y="2126575"/>
            <a:ext cx="0" cy="96440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3" idx="3"/>
          </p:cNvCxnSpPr>
          <p:nvPr/>
        </p:nvCxnSpPr>
        <p:spPr>
          <a:xfrm flipV="1">
            <a:off x="5140024" y="2608778"/>
            <a:ext cx="1002679" cy="140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37558" y="3260286"/>
            <a:ext cx="16839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MSB: Most</a:t>
            </a:r>
            <a:b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</a:br>
            <a:r>
              <a:rPr lang="en-US" sz="2100" i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Significant Bit</a:t>
            </a:r>
            <a:endParaRPr lang="en-US" sz="21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36821" y="3276802"/>
            <a:ext cx="168392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LSB: Least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i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Significant Bit</a:t>
            </a:r>
          </a:p>
        </p:txBody>
      </p:sp>
      <p:grpSp>
        <p:nvGrpSpPr>
          <p:cNvPr id="124" name="Group 65"/>
          <p:cNvGrpSpPr>
            <a:grpSpLocks/>
          </p:cNvGrpSpPr>
          <p:nvPr/>
        </p:nvGrpSpPr>
        <p:grpSpPr bwMode="auto">
          <a:xfrm>
            <a:off x="5253365" y="2322364"/>
            <a:ext cx="382159" cy="573236"/>
            <a:chOff x="6553200" y="1752600"/>
            <a:chExt cx="304800" cy="457200"/>
          </a:xfrm>
        </p:grpSpPr>
        <p:grpSp>
          <p:nvGrpSpPr>
            <p:cNvPr id="135" name="Group 38"/>
            <p:cNvGrpSpPr>
              <a:grpSpLocks/>
            </p:cNvGrpSpPr>
            <p:nvPr/>
          </p:nvGrpSpPr>
          <p:grpSpPr bwMode="auto">
            <a:xfrm>
              <a:off x="6553200" y="1752600"/>
              <a:ext cx="152400" cy="457200"/>
              <a:chOff x="6553200" y="1752600"/>
              <a:chExt cx="152400" cy="457200"/>
            </a:xfrm>
          </p:grpSpPr>
          <p:cxnSp>
            <p:nvCxnSpPr>
              <p:cNvPr id="141" name="Straight Connector 327"/>
              <p:cNvCxnSpPr>
                <a:cxnSpLocks noChangeShapeType="1"/>
              </p:cNvCxnSpPr>
              <p:nvPr/>
            </p:nvCxnSpPr>
            <p:spPr bwMode="auto">
              <a:xfrm>
                <a:off x="6629400" y="17526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Straight Connector 328"/>
              <p:cNvCxnSpPr>
                <a:cxnSpLocks noChangeShapeType="1"/>
              </p:cNvCxnSpPr>
              <p:nvPr/>
            </p:nvCxnSpPr>
            <p:spPr bwMode="auto">
              <a:xfrm>
                <a:off x="6553200" y="17526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6705600" y="1752600"/>
                <a:ext cx="0" cy="457200"/>
              </a:xfrm>
              <a:prstGeom prst="line">
                <a:avLst/>
              </a:prstGeom>
              <a:noFill/>
              <a:ln w="38100" algn="ctr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6" name="Straight Connector 322"/>
            <p:cNvCxnSpPr>
              <a:cxnSpLocks noChangeShapeType="1"/>
            </p:cNvCxnSpPr>
            <p:nvPr/>
          </p:nvCxnSpPr>
          <p:spPr bwMode="auto">
            <a:xfrm>
              <a:off x="6705600" y="1752600"/>
              <a:ext cx="152400" cy="0"/>
            </a:xfrm>
            <a:prstGeom prst="line">
              <a:avLst/>
            </a:prstGeom>
            <a:noFill/>
            <a:ln w="38100" algn="ctr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323"/>
            <p:cNvCxnSpPr>
              <a:cxnSpLocks noChangeShapeType="1"/>
            </p:cNvCxnSpPr>
            <p:nvPr/>
          </p:nvCxnSpPr>
          <p:spPr bwMode="auto">
            <a:xfrm>
              <a:off x="6705600" y="2209800"/>
              <a:ext cx="152400" cy="0"/>
            </a:xfrm>
            <a:prstGeom prst="line">
              <a:avLst/>
            </a:prstGeom>
            <a:noFill/>
            <a:ln w="38100" algn="ctr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4" name="Rectangle 143"/>
          <p:cNvSpPr/>
          <p:nvPr/>
        </p:nvSpPr>
        <p:spPr>
          <a:xfrm>
            <a:off x="5368176" y="2334458"/>
            <a:ext cx="548640" cy="548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0" name="Freeform 59"/>
          <p:cNvSpPr/>
          <p:nvPr/>
        </p:nvSpPr>
        <p:spPr>
          <a:xfrm flipH="1" flipV="1">
            <a:off x="5789660" y="2612794"/>
            <a:ext cx="304377" cy="686070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Freeform 60"/>
          <p:cNvSpPr/>
          <p:nvPr/>
        </p:nvSpPr>
        <p:spPr>
          <a:xfrm flipV="1">
            <a:off x="5183803" y="2612794"/>
            <a:ext cx="304377" cy="686070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875400" y="1817147"/>
            <a:ext cx="1534191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Flash Cell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86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0" grpId="0" animBg="1"/>
      <p:bldP spid="43" grpId="0" animBg="1"/>
      <p:bldP spid="58" grpId="0"/>
      <p:bldP spid="59" grpId="0"/>
      <p:bldP spid="144" grpId="0" animBg="1"/>
      <p:bldP spid="60" grpId="0" animBg="1"/>
      <p:bldP spid="61" grpId="0" animBg="1"/>
      <p:bldP spid="1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Adaptive LSB Read Reference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Adapt the read reference voltage </a:t>
            </a:r>
            <a:r>
              <a:rPr lang="en-US" dirty="0" smtClean="0"/>
              <a:t>for partially-programmed LSB data to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compensate for voltage shifts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endParaRPr>
          </a:p>
          <a:p>
            <a:pPr lvl="1"/>
            <a:r>
              <a:rPr lang="en-US" dirty="0" smtClean="0"/>
              <a:t>Program reference data value to LSBs of test </a:t>
            </a:r>
            <a:r>
              <a:rPr lang="en-US" dirty="0" err="1" smtClean="0"/>
              <a:t>wordlines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Relearn voltage once a day </a:t>
            </a:r>
            <a:r>
              <a:rPr lang="en-US" dirty="0" smtClean="0"/>
              <a:t>by checking error rate of test data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Reduces error count by 21-30%, but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does not completely eliminate errors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40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32592" y="2981980"/>
            <a:ext cx="71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8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65793" y="2137465"/>
            <a:ext cx="2886322" cy="1062562"/>
            <a:chOff x="819519" y="482228"/>
            <a:chExt cx="3805814" cy="824863"/>
          </a:xfrm>
        </p:grpSpPr>
        <p:sp>
          <p:nvSpPr>
            <p:cNvPr id="25" name="Freeform 24"/>
            <p:cNvSpPr/>
            <p:nvPr/>
          </p:nvSpPr>
          <p:spPr>
            <a:xfrm>
              <a:off x="819519" y="484131"/>
              <a:ext cx="1190614" cy="82296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32686" y="482228"/>
              <a:ext cx="1192647" cy="822961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92362" y="2574658"/>
            <a:ext cx="3109809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0070C0"/>
                </a:solidFill>
                <a:latin typeface="Calibri"/>
              </a:rPr>
              <a:t>After interference,</a:t>
            </a:r>
            <a:br>
              <a:rPr lang="en-US" sz="2400" i="1" dirty="0" smtClean="0">
                <a:solidFill>
                  <a:srgbClr val="0070C0"/>
                </a:solidFill>
                <a:latin typeface="Calibri"/>
              </a:rPr>
            </a:br>
            <a:r>
              <a:rPr lang="en-US" sz="2400" i="1" dirty="0" smtClean="0">
                <a:solidFill>
                  <a:srgbClr val="0070C0"/>
                </a:solidFill>
                <a:latin typeface="Calibri"/>
              </a:rPr>
              <a:t>read disturb</a:t>
            </a:r>
            <a:endParaRPr lang="en-US" sz="2400" i="1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4782596" y="2903819"/>
            <a:ext cx="409766" cy="46923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tailEnd type="triangle"/>
          </a:ln>
          <a:effectLst/>
        </p:spPr>
      </p:cxnSp>
      <p:cxnSp>
        <p:nvCxnSpPr>
          <p:cNvPr id="29" name="Straight Arrow Connector 28"/>
          <p:cNvCxnSpPr>
            <a:endCxn id="30" idx="2"/>
          </p:cNvCxnSpPr>
          <p:nvPr/>
        </p:nvCxnSpPr>
        <p:spPr>
          <a:xfrm flipH="1" flipV="1">
            <a:off x="2912804" y="2156628"/>
            <a:ext cx="4538" cy="1035893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667565" y="1633408"/>
            <a:ext cx="49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2800" i="1" baseline="-25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ref</a:t>
            </a:r>
            <a:endParaRPr lang="en-US" sz="20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3060" y="2013258"/>
            <a:ext cx="42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Before interference, read disturb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5" name="Arc 34"/>
          <p:cNvSpPr/>
          <p:nvPr/>
        </p:nvSpPr>
        <p:spPr>
          <a:xfrm>
            <a:off x="4117693" y="2039173"/>
            <a:ext cx="335224" cy="196583"/>
          </a:xfrm>
          <a:prstGeom prst="arc">
            <a:avLst>
              <a:gd name="adj1" fmla="val 10937401"/>
              <a:gd name="adj2" fmla="val 21351417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11257" y="2425496"/>
            <a:ext cx="3212096" cy="769832"/>
            <a:chOff x="1023908" y="456337"/>
            <a:chExt cx="4235368" cy="769832"/>
          </a:xfrm>
        </p:grpSpPr>
        <p:sp>
          <p:nvSpPr>
            <p:cNvPr id="41" name="Freeform 40"/>
            <p:cNvSpPr/>
            <p:nvPr/>
          </p:nvSpPr>
          <p:spPr>
            <a:xfrm>
              <a:off x="1023908" y="588483"/>
              <a:ext cx="2138286" cy="637686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432080" y="456337"/>
              <a:ext cx="1827196" cy="768429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lIns="0" tIns="9144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TP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412548" y="3192521"/>
            <a:ext cx="517162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 flipV="1">
            <a:off x="1412548" y="1849432"/>
            <a:ext cx="0" cy="134309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45" name="TextBox 44"/>
          <p:cNvSpPr txBox="1"/>
          <p:nvPr/>
        </p:nvSpPr>
        <p:spPr>
          <a:xfrm rot="16200000">
            <a:off x="500714" y="2263119"/>
            <a:ext cx="135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Probability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Density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4572000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Mitigates, but doesn’t fully eliminate,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vulnerabilities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No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increase in programming latency</a:t>
            </a:r>
          </a:p>
        </p:txBody>
      </p:sp>
    </p:spTree>
    <p:extLst>
      <p:ext uri="{BB962C8B-B14F-4D97-AF65-F5344CB8AC3E}">
        <p14:creationId xmlns:p14="http://schemas.microsoft.com/office/powerpoint/2010/main" val="2531690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4514 3.7037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4445 1.11111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85900"/>
            <a:ext cx="8877300" cy="2057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350"/>
              </a:spcBef>
            </a:pPr>
            <a:r>
              <a:rPr lang="en-US" dirty="0" smtClean="0"/>
              <a:t>Two-step programming used in MLC NAND flash memory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ntroduces </a:t>
            </a:r>
            <a:r>
              <a:rPr lang="en-US" i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new </a:t>
            </a: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reliability and security vulnerabilities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Partially-programmed cells </a:t>
            </a:r>
            <a:r>
              <a:rPr lang="en-US" dirty="0" smtClean="0"/>
              <a:t>susceptible to </a:t>
            </a:r>
            <a:r>
              <a:rPr lang="en-US" dirty="0" smtClean="0">
                <a:solidFill>
                  <a:srgbClr val="C00000"/>
                </a:solidFill>
              </a:rPr>
              <a:t>program interference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read disturb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We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experimentally characterize</a:t>
            </a:r>
            <a:r>
              <a:rPr lang="en-US" dirty="0" smtClean="0"/>
              <a:t> vulnerabilities using real NAND flash chips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C00000"/>
                </a:solidFill>
              </a:rPr>
              <a:t>Malicious programs can exploit vulnerabilities </a:t>
            </a:r>
            <a:r>
              <a:rPr lang="en-US" dirty="0" smtClean="0"/>
              <a:t>to corrupt data belonging to other programs, and reduce flash memory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41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7700" y="3543301"/>
          <a:ext cx="7886701" cy="17585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5988">
                  <a:extLst>
                    <a:ext uri="{9D8B030D-6E8A-4147-A177-3AD203B41FA5}">
                      <a16:colId xmlns:a16="http://schemas.microsoft.com/office/drawing/2014/main" val="824942678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97989757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5796419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1704994285"/>
                    </a:ext>
                  </a:extLst>
                </a:gridCol>
              </a:tblGrid>
              <a:tr h="31375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dobe Garamond Pro Bold" panose="02020702060506020403" pitchFamily="18" charset="0"/>
                        </a:rPr>
                        <a:t>Solution</a:t>
                      </a:r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dobe Garamond Pro Bold" panose="02020702060506020403" pitchFamily="18" charset="0"/>
                        </a:rPr>
                        <a:t>Protects</a:t>
                      </a:r>
                      <a:r>
                        <a:rPr lang="en-US" sz="1500" baseline="0" dirty="0" smtClean="0">
                          <a:latin typeface="Adobe Garamond Pro Bold" panose="02020702060506020403" pitchFamily="18" charset="0"/>
                        </a:rPr>
                        <a:t> Against</a:t>
                      </a:r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dobe Garamond Pro Bold" panose="02020702060506020403" pitchFamily="18" charset="0"/>
                        </a:rPr>
                        <a:t>Latency Overhead</a:t>
                      </a:r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dobe Garamond Pro Bold" panose="02020702060506020403" pitchFamily="18" charset="0"/>
                        </a:rPr>
                        <a:t>Error Rate Reduction</a:t>
                      </a:r>
                      <a:endParaRPr lang="en-US" sz="1500" dirty="0">
                        <a:latin typeface="Adobe Garamond Pro Bold" panose="02020702060506020403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830889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1500" b="1" dirty="0" smtClean="0">
                          <a:latin typeface="Adobe Garamond Pro" panose="02020502060506020403" pitchFamily="18" charset="0"/>
                        </a:rPr>
                        <a:t>1.</a:t>
                      </a:r>
                      <a:r>
                        <a:rPr lang="en-US" sz="1500" dirty="0" smtClean="0"/>
                        <a:t> 	</a:t>
                      </a:r>
                      <a:r>
                        <a:rPr lang="en-US" sz="1500" b="1" dirty="0" smtClean="0">
                          <a:latin typeface="Adobe Garamond Pro" panose="02020502060506020403" pitchFamily="18" charset="0"/>
                        </a:rPr>
                        <a:t>Buffering LSB in </a:t>
                      </a:r>
                      <a:br>
                        <a:rPr lang="en-US" sz="1500" b="1" dirty="0" smtClean="0">
                          <a:latin typeface="Adobe Garamond Pro" panose="02020502060506020403" pitchFamily="18" charset="0"/>
                        </a:rPr>
                      </a:br>
                      <a:r>
                        <a:rPr lang="en-US" sz="1500" b="1" dirty="0" smtClean="0">
                          <a:latin typeface="Adobe Garamond Pro" panose="02020502060506020403" pitchFamily="18" charset="0"/>
                        </a:rPr>
                        <a:t>	the Controller</a:t>
                      </a:r>
                      <a:endParaRPr lang="en-US" sz="1500" b="1" dirty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dirty="0" smtClean="0">
                          <a:latin typeface="Adobe Garamond Pro" panose="02020502060506020403" pitchFamily="18" charset="0"/>
                        </a:rPr>
                        <a:t>program</a:t>
                      </a:r>
                      <a:r>
                        <a:rPr lang="en-US" sz="1500" baseline="0" dirty="0" smtClean="0">
                          <a:latin typeface="Adobe Garamond Pro" panose="02020502060506020403" pitchFamily="18" charset="0"/>
                        </a:rPr>
                        <a:t> interference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aseline="0" dirty="0" smtClean="0">
                          <a:latin typeface="Adobe Garamond Pro" panose="02020502060506020403" pitchFamily="18" charset="0"/>
                        </a:rPr>
                        <a:t>read disturb</a:t>
                      </a:r>
                      <a:endParaRPr lang="en-US" sz="1500" dirty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dirty="0" smtClean="0">
                          <a:solidFill>
                            <a:srgbClr val="C00000"/>
                          </a:solidFill>
                          <a:latin typeface="Adobe Garamond Pro" panose="02020502060506020403" pitchFamily="18" charset="0"/>
                        </a:rPr>
                        <a:t>4.9%</a:t>
                      </a:r>
                      <a:endParaRPr lang="en-US" sz="1500" dirty="0">
                        <a:solidFill>
                          <a:srgbClr val="C0000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dobe Garamond Pro" panose="02020502060506020403" pitchFamily="18" charset="0"/>
                        </a:rPr>
                        <a:t>100%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9158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1500" b="1" dirty="0" smtClean="0">
                          <a:latin typeface="Adobe Garamond Pro" panose="02020502060506020403" pitchFamily="18" charset="0"/>
                        </a:rPr>
                        <a:t>2. 	</a:t>
                      </a:r>
                      <a:r>
                        <a:rPr lang="en-US" sz="1500" b="1" baseline="0" dirty="0" smtClean="0">
                          <a:latin typeface="Adobe Garamond Pro" panose="02020502060506020403" pitchFamily="18" charset="0"/>
                        </a:rPr>
                        <a:t>Adaptive LSB Read </a:t>
                      </a:r>
                      <a:br>
                        <a:rPr lang="en-US" sz="1500" b="1" baseline="0" dirty="0" smtClean="0">
                          <a:latin typeface="Adobe Garamond Pro" panose="02020502060506020403" pitchFamily="18" charset="0"/>
                        </a:rPr>
                      </a:br>
                      <a:r>
                        <a:rPr lang="en-US" sz="1500" b="1" baseline="0" dirty="0" smtClean="0">
                          <a:latin typeface="Adobe Garamond Pro" panose="02020502060506020403" pitchFamily="18" charset="0"/>
                        </a:rPr>
                        <a:t>	Reference Voltage</a:t>
                      </a:r>
                      <a:endParaRPr lang="en-US" sz="1500" b="1" dirty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dirty="0" smtClean="0">
                          <a:latin typeface="Adobe Garamond Pro" panose="02020502060506020403" pitchFamily="18" charset="0"/>
                        </a:rPr>
                        <a:t>program</a:t>
                      </a:r>
                      <a:r>
                        <a:rPr lang="en-US" sz="1500" baseline="0" dirty="0" smtClean="0">
                          <a:latin typeface="Adobe Garamond Pro" panose="02020502060506020403" pitchFamily="18" charset="0"/>
                        </a:rPr>
                        <a:t> interference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aseline="0" dirty="0" smtClean="0">
                          <a:latin typeface="Adobe Garamond Pro" panose="02020502060506020403" pitchFamily="18" charset="0"/>
                        </a:rPr>
                        <a:t>read disturb</a:t>
                      </a:r>
                      <a:endParaRPr lang="en-US" sz="1500" dirty="0" smtClean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dirty="0" smtClean="0">
                          <a:latin typeface="Adobe Garamond Pro" panose="02020502060506020403" pitchFamily="18" charset="0"/>
                        </a:rPr>
                        <a:t>0.0%</a:t>
                      </a:r>
                      <a:endParaRPr lang="en-US" sz="1500" dirty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dobe Garamond Pro" panose="02020502060506020403" pitchFamily="18" charset="0"/>
                        </a:rPr>
                        <a:t>21-33%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75194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tabLst>
                          <a:tab pos="287338" algn="l"/>
                        </a:tabLst>
                      </a:pPr>
                      <a:r>
                        <a:rPr lang="en-US" sz="1500" b="1" dirty="0" smtClean="0">
                          <a:latin typeface="Adobe Garamond Pro" panose="02020502060506020403" pitchFamily="18" charset="0"/>
                        </a:rPr>
                        <a:t>3. 	Multiple</a:t>
                      </a:r>
                      <a:r>
                        <a:rPr lang="en-US" sz="1500" b="1" baseline="0" dirty="0" smtClean="0">
                          <a:latin typeface="Adobe Garamond Pro" panose="02020502060506020403" pitchFamily="18" charset="0"/>
                        </a:rPr>
                        <a:t> Pass-Through </a:t>
                      </a:r>
                      <a:br>
                        <a:rPr lang="en-US" sz="1500" b="1" baseline="0" dirty="0" smtClean="0">
                          <a:latin typeface="Adobe Garamond Pro" panose="02020502060506020403" pitchFamily="18" charset="0"/>
                        </a:rPr>
                      </a:br>
                      <a:r>
                        <a:rPr lang="en-US" sz="1500" b="1" baseline="0" dirty="0" smtClean="0">
                          <a:latin typeface="Adobe Garamond Pro" panose="02020502060506020403" pitchFamily="18" charset="0"/>
                        </a:rPr>
                        <a:t>	Voltages</a:t>
                      </a:r>
                      <a:endParaRPr lang="en-US" sz="1500" b="1" dirty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aseline="0" dirty="0" smtClean="0">
                          <a:latin typeface="Adobe Garamond Pro" panose="02020502060506020403" pitchFamily="18" charset="0"/>
                        </a:rPr>
                        <a:t>read disturb</a:t>
                      </a:r>
                      <a:endParaRPr lang="en-US" sz="1500" dirty="0" smtClean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dirty="0" smtClean="0">
                          <a:latin typeface="Adobe Garamond Pro" panose="02020502060506020403" pitchFamily="18" charset="0"/>
                        </a:rPr>
                        <a:t>0.0%</a:t>
                      </a:r>
                      <a:endParaRPr lang="en-US" sz="1500" dirty="0"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dobe Garamond Pro" panose="02020502060506020403" pitchFamily="18" charset="0"/>
                        </a:rPr>
                        <a:t>72%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dobe Garamond Pro" panose="02020502060506020403" pitchFamily="18" charset="0"/>
                        </a:rPr>
                        <a:t>16%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dobe Garamond Pro" panose="02020502060506020403" pitchFamily="18" charset="0"/>
                        </a:rPr>
                        <a:t> lifetime increase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68580" marR="68580" marT="685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5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87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Data to a </a:t>
            </a:r>
            <a:r>
              <a:rPr lang="en-US" dirty="0" smtClean="0"/>
              <a:t>Multi-Level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199"/>
            <a:ext cx="8829368" cy="57451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pc="-10" dirty="0"/>
              <a:t>C</a:t>
            </a:r>
            <a:r>
              <a:rPr lang="en-US" spc="-10" dirty="0" smtClean="0"/>
              <a:t>ell programmed by pulsing</a:t>
            </a:r>
            <a:r>
              <a:rPr lang="en-US" spc="-10" dirty="0"/>
              <a:t> </a:t>
            </a:r>
            <a:r>
              <a:rPr lang="en-US" spc="-10" dirty="0" smtClean="0"/>
              <a:t>a large voltage on the transistor gate</a:t>
            </a:r>
          </a:p>
          <a:p>
            <a:pPr>
              <a:spcBef>
                <a:spcPts val="2400"/>
              </a:spcBef>
            </a:pPr>
            <a:endParaRPr lang="en-US" i="1" dirty="0" smtClean="0">
              <a:latin typeface="Adobe Garamond Pro Bold" panose="02020702060506020403" pitchFamily="18" charset="0"/>
            </a:endParaRPr>
          </a:p>
          <a:p>
            <a:pPr>
              <a:spcBef>
                <a:spcPts val="2400"/>
              </a:spcBef>
            </a:pPr>
            <a:endParaRPr lang="en-US" i="1" dirty="0">
              <a:latin typeface="Adobe Garamond Pro Bold" panose="02020702060506020403" pitchFamily="18" charset="0"/>
            </a:endParaRPr>
          </a:p>
          <a:p>
            <a:pPr>
              <a:spcBef>
                <a:spcPts val="2400"/>
              </a:spcBef>
            </a:pPr>
            <a:endParaRPr lang="en-US" i="1" dirty="0" smtClean="0">
              <a:latin typeface="Adobe Garamond Pro Bold" panose="02020702060506020403" pitchFamily="18" charset="0"/>
            </a:endParaRPr>
          </a:p>
          <a:p>
            <a:pPr>
              <a:spcBef>
                <a:spcPts val="2400"/>
              </a:spcBef>
            </a:pPr>
            <a:r>
              <a:rPr lang="en-US" i="1" dirty="0" smtClean="0">
                <a:latin typeface="Adobe Garamond Pro Bold" panose="02020702060506020403" pitchFamily="18" charset="0"/>
              </a:rPr>
              <a:t>Cell-to-cell program interference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Threshold voltage of a neighboring cell </a:t>
            </a:r>
            <a:r>
              <a:rPr lang="en-US" b="1" dirty="0" smtClean="0">
                <a:solidFill>
                  <a:srgbClr val="C00000"/>
                </a:solidFill>
              </a:rPr>
              <a:t>inadvertently increases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Worsens as flash memory scales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Mitigation: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two-step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5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3112770" y="1371600"/>
            <a:ext cx="0" cy="2209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90802" y="2478662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90800" y="3152814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90800" y="1798563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794334" y="1516160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94333" y="2192572"/>
            <a:ext cx="633057" cy="564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94332" y="2872671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5090" y="1367913"/>
            <a:ext cx="0" cy="2209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63122" y="2474975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63120" y="3149127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463120" y="1794876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666653" y="2188885"/>
            <a:ext cx="633057" cy="564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Notched Right Arrow 81"/>
          <p:cNvSpPr/>
          <p:nvPr/>
        </p:nvSpPr>
        <p:spPr>
          <a:xfrm>
            <a:off x="3770987" y="2059327"/>
            <a:ext cx="1581046" cy="795476"/>
          </a:xfrm>
          <a:prstGeom prst="notchedRightArrow">
            <a:avLst>
              <a:gd name="adj1" fmla="val 50000"/>
              <a:gd name="adj2" fmla="val 48623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</a:t>
            </a:r>
            <a:endParaRPr lang="en-US" sz="2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64745" y="1512473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62657" y="1512473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 rot="16200000">
            <a:off x="6046303" y="1930845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16200000">
            <a:off x="5678340" y="1936945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2426968" y="5647343"/>
            <a:ext cx="0" cy="1023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905000" y="6160886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108531" y="5874796"/>
            <a:ext cx="633057" cy="564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4721008" y="5639262"/>
            <a:ext cx="0" cy="1023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199040" y="6152805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402571" y="5866715"/>
            <a:ext cx="633057" cy="564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013138" y="5638800"/>
            <a:ext cx="0" cy="102385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491170" y="6152343"/>
            <a:ext cx="10667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6694701" y="5866253"/>
            <a:ext cx="633057" cy="5648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8" name="Notched Right Arrow 97"/>
          <p:cNvSpPr/>
          <p:nvPr/>
        </p:nvSpPr>
        <p:spPr>
          <a:xfrm>
            <a:off x="2992187" y="5808256"/>
            <a:ext cx="1116155" cy="711832"/>
          </a:xfrm>
          <a:prstGeom prst="notchedRightArrow">
            <a:avLst>
              <a:gd name="adj1" fmla="val 50000"/>
              <a:gd name="adj2" fmla="val 4927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/>
              <a:t>Step 1</a:t>
            </a:r>
            <a:endParaRPr lang="en-US" sz="2400" i="1" dirty="0"/>
          </a:p>
        </p:txBody>
      </p:sp>
      <p:sp>
        <p:nvSpPr>
          <p:cNvPr id="99" name="Notched Right Arrow 98"/>
          <p:cNvSpPr/>
          <p:nvPr/>
        </p:nvSpPr>
        <p:spPr>
          <a:xfrm>
            <a:off x="5284316" y="5792740"/>
            <a:ext cx="1116155" cy="711832"/>
          </a:xfrm>
          <a:prstGeom prst="notchedRightArrow">
            <a:avLst>
              <a:gd name="adj1" fmla="val 50000"/>
              <a:gd name="adj2" fmla="val 4927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/>
              <a:t>Step 2</a:t>
            </a:r>
            <a:endParaRPr lang="en-US" sz="2400" i="1" dirty="0"/>
          </a:p>
        </p:txBody>
      </p:sp>
      <p:sp>
        <p:nvSpPr>
          <p:cNvPr id="62" name="Rectangle 61"/>
          <p:cNvSpPr/>
          <p:nvPr/>
        </p:nvSpPr>
        <p:spPr>
          <a:xfrm>
            <a:off x="5666662" y="2868983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666473" y="2868984"/>
            <a:ext cx="633057" cy="5648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3" name="Right Arrow 82"/>
          <p:cNvSpPr/>
          <p:nvPr/>
        </p:nvSpPr>
        <p:spPr>
          <a:xfrm rot="5400000">
            <a:off x="6046303" y="2792094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5400000">
            <a:off x="5678340" y="2798194"/>
            <a:ext cx="239366" cy="228600"/>
          </a:xfrm>
          <a:prstGeom prst="rightArrow">
            <a:avLst>
              <a:gd name="adj1" fmla="val 37499"/>
              <a:gd name="adj2" fmla="val 50000"/>
            </a:avLst>
          </a:prstGeom>
          <a:solidFill>
            <a:schemeClr val="accent4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4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86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88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0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6" dur="25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0" grpId="0" animBg="1"/>
      <p:bldP spid="82" grpId="0" animBg="1"/>
      <p:bldP spid="82" grpId="1" animBg="1"/>
      <p:bldP spid="85" grpId="0" animBg="1"/>
      <p:bldP spid="86" grpId="0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91" grpId="0" animBg="1"/>
      <p:bldP spid="94" grpId="0" animBg="1"/>
      <p:bldP spid="97" grpId="0" animBg="1"/>
      <p:bldP spid="98" grpId="0" animBg="1"/>
      <p:bldP spid="99" grpId="0" animBg="1"/>
      <p:bldP spid="62" grpId="0" animBg="1"/>
      <p:bldP spid="81" grpId="0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 from a Multi-Level 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Threshold voltages represented as a probability distribution</a:t>
            </a:r>
          </a:p>
          <a:p>
            <a:pPr lvl="1"/>
            <a:r>
              <a:rPr lang="en-US" dirty="0" smtClean="0"/>
              <a:t>Due to process variation</a:t>
            </a:r>
          </a:p>
          <a:p>
            <a:pPr lvl="1"/>
            <a:r>
              <a:rPr lang="en-US" dirty="0" smtClean="0"/>
              <a:t>Each two-bit value corresponds to a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state</a:t>
            </a:r>
            <a:r>
              <a:rPr lang="en-US" dirty="0" smtClean="0"/>
              <a:t> (a range of threshold voltages)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Read reference voltages </a:t>
            </a:r>
            <a:r>
              <a:rPr lang="en-US" dirty="0" smtClean="0"/>
              <a:t>(</a:t>
            </a:r>
            <a:r>
              <a:rPr lang="en-US" i="1" dirty="0" err="1" smtClean="0"/>
              <a:t>V</a:t>
            </a:r>
            <a:r>
              <a:rPr lang="en-US" sz="2800" i="1" baseline="-25000" dirty="0" err="1"/>
              <a:t>a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sz="2800" i="1" baseline="-25000" dirty="0" err="1"/>
              <a:t>b</a:t>
            </a:r>
            <a:r>
              <a:rPr lang="en-US" dirty="0" smtClean="0"/>
              <a:t>, </a:t>
            </a:r>
            <a:r>
              <a:rPr lang="en-US" i="1" dirty="0" err="1" smtClean="0"/>
              <a:t>V</a:t>
            </a:r>
            <a:r>
              <a:rPr lang="en-US" sz="2800" i="1" baseline="-25000" dirty="0" err="1"/>
              <a:t>c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Identify the state a cell belongs to</a:t>
            </a:r>
          </a:p>
          <a:p>
            <a:pPr lvl="1"/>
            <a:r>
              <a:rPr lang="en-US" dirty="0" smtClean="0"/>
              <a:t>Applied to the transistor gate to see if a cell turns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6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41023" y="2778871"/>
            <a:ext cx="152602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0" dirty="0" smtClean="0">
                <a:solidFill>
                  <a:prstClr val="black"/>
                </a:solidFill>
                <a:latin typeface="Calibri"/>
              </a:rPr>
              <a:t>Probability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0" dirty="0" smtClean="0">
                <a:solidFill>
                  <a:prstClr val="black"/>
                </a:solidFill>
                <a:latin typeface="Calibri"/>
              </a:rPr>
              <a:t>Density</a:t>
            </a:r>
            <a:endParaRPr lang="en-US" sz="2800" i="1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359264" y="2966042"/>
            <a:ext cx="880237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18288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7" name="Freeform 26"/>
          <p:cNvSpPr/>
          <p:nvPr/>
        </p:nvSpPr>
        <p:spPr>
          <a:xfrm>
            <a:off x="3701628" y="2966042"/>
            <a:ext cx="738312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reeform 27"/>
          <p:cNvSpPr/>
          <p:nvPr/>
        </p:nvSpPr>
        <p:spPr>
          <a:xfrm>
            <a:off x="4971387" y="2966042"/>
            <a:ext cx="735547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9" name="Freeform 28"/>
          <p:cNvSpPr/>
          <p:nvPr/>
        </p:nvSpPr>
        <p:spPr>
          <a:xfrm>
            <a:off x="6216583" y="2966042"/>
            <a:ext cx="730780" cy="674257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tIns="0" bIns="0" rtlCol="0" anchor="b"/>
          <a:lstStyle/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14147" y="3640299"/>
            <a:ext cx="485235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V="1">
            <a:off x="3434809" y="2770173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V="1">
            <a:off x="4705663" y="2770173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V="1">
            <a:off x="5976517" y="2770173"/>
            <a:ext cx="0" cy="853974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ysDash"/>
            <a:tailEnd type="none" w="lg" len="lg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184580" y="2225356"/>
            <a:ext cx="500457" cy="56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i="1" baseline="-25000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a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51156" y="2243690"/>
            <a:ext cx="500457" cy="56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i="1" baseline="-25000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b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38737" y="2250537"/>
            <a:ext cx="473206" cy="563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V</a:t>
            </a:r>
            <a:r>
              <a:rPr lang="en-US" sz="3200" i="1" baseline="-25000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4793" y="3727916"/>
            <a:ext cx="75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MSB</a:t>
            </a:r>
            <a:endParaRPr lang="en-US" sz="2400" dirty="0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8785" y="3729335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L</a:t>
            </a:r>
            <a:r>
              <a:rPr lang="en-US" sz="2400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SB</a:t>
            </a:r>
            <a:endParaRPr lang="en-US" sz="2400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314147" y="2432642"/>
            <a:ext cx="0" cy="12076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495800" y="3680469"/>
            <a:ext cx="2810706" cy="355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spc="-100" dirty="0" smtClean="0">
                <a:solidFill>
                  <a:prstClr val="black"/>
                </a:solidFill>
                <a:latin typeface="Calibri"/>
              </a:rPr>
              <a:t>Threshold Voltage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(V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41"/>
          <p:cNvSpPr/>
          <p:nvPr/>
        </p:nvSpPr>
        <p:spPr>
          <a:xfrm flipH="1" flipV="1">
            <a:off x="2961081" y="3494758"/>
            <a:ext cx="405836" cy="297939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V="1">
            <a:off x="2214790" y="3494759"/>
            <a:ext cx="405836" cy="297939"/>
          </a:xfrm>
          <a:custGeom>
            <a:avLst/>
            <a:gdLst>
              <a:gd name="connsiteX0" fmla="*/ 3321 w 333827"/>
              <a:gd name="connsiteY0" fmla="*/ 0 h 627962"/>
              <a:gd name="connsiteX1" fmla="*/ 47388 w 333827"/>
              <a:gd name="connsiteY1" fmla="*/ 429658 h 627962"/>
              <a:gd name="connsiteX2" fmla="*/ 333827 w 333827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7" h="627962">
                <a:moveTo>
                  <a:pt x="3321" y="0"/>
                </a:moveTo>
                <a:cubicBezTo>
                  <a:pt x="-2188" y="162499"/>
                  <a:pt x="-7696" y="324998"/>
                  <a:pt x="47388" y="429658"/>
                </a:cubicBezTo>
                <a:cubicBezTo>
                  <a:pt x="102472" y="534318"/>
                  <a:pt x="278743" y="591239"/>
                  <a:pt x="333827" y="627962"/>
                </a:cubicBezTo>
              </a:path>
            </a:pathLst>
          </a:cu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29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5" grpId="0"/>
      <p:bldP spid="26" grpId="0" animBg="1"/>
      <p:bldP spid="27" grpId="0" animBg="1"/>
      <p:bldP spid="28" grpId="0" animBg="1"/>
      <p:bldP spid="29" grpId="0" animBg="1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 Memory Errors and Lifetime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r>
              <a:rPr lang="en-US" dirty="0" smtClean="0"/>
              <a:t>During a read, </a:t>
            </a:r>
            <a:r>
              <a:rPr lang="en-US" i="1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raw bit errors </a:t>
            </a:r>
            <a:r>
              <a:rPr lang="en-US" dirty="0" smtClean="0"/>
              <a:t>occur when the cell threshold voltage </a:t>
            </a:r>
            <a:r>
              <a:rPr lang="en-US" dirty="0" smtClean="0">
                <a:solidFill>
                  <a:srgbClr val="C00000"/>
                </a:solidFill>
              </a:rPr>
              <a:t>incorrectly shifts </a:t>
            </a:r>
            <a:r>
              <a:rPr lang="en-US" dirty="0" smtClean="0"/>
              <a:t>to a different state</a:t>
            </a:r>
          </a:p>
          <a:p>
            <a:pPr>
              <a:spcBef>
                <a:spcPts val="1350"/>
              </a:spcBef>
            </a:pPr>
            <a:endParaRPr lang="en-US" dirty="0"/>
          </a:p>
          <a:p>
            <a:pPr>
              <a:spcBef>
                <a:spcPts val="1350"/>
              </a:spcBef>
            </a:pPr>
            <a:endParaRPr lang="en-US" dirty="0" smtClean="0"/>
          </a:p>
          <a:p>
            <a:pPr>
              <a:spcBef>
                <a:spcPts val="1350"/>
              </a:spcBef>
            </a:pPr>
            <a:endParaRPr lang="en-US" dirty="0"/>
          </a:p>
          <a:p>
            <a:pPr marL="0" indent="0">
              <a:spcBef>
                <a:spcPts val="1350"/>
              </a:spcBef>
              <a:buNone/>
            </a:pPr>
            <a:endParaRPr lang="en-US" dirty="0" smtClean="0"/>
          </a:p>
          <a:p>
            <a:pPr>
              <a:spcBef>
                <a:spcPts val="1350"/>
              </a:spcBef>
            </a:pPr>
            <a:endParaRPr lang="en-US" dirty="0" smtClean="0"/>
          </a:p>
          <a:p>
            <a:pPr>
              <a:spcBef>
                <a:spcPts val="1350"/>
              </a:spcBef>
            </a:pPr>
            <a:r>
              <a:rPr lang="en-US" dirty="0" smtClean="0"/>
              <a:t>Controller employs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sophisticated ECC </a:t>
            </a:r>
            <a:r>
              <a:rPr lang="en-US" dirty="0" smtClean="0"/>
              <a:t>to correct errors</a:t>
            </a:r>
          </a:p>
          <a:p>
            <a:pPr>
              <a:spcBef>
                <a:spcPts val="2400"/>
              </a:spcBef>
            </a:pPr>
            <a:r>
              <a:rPr lang="en-US" dirty="0"/>
              <a:t>If errors exceed ECC limit, flash memory has exhausted its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lifetime</a:t>
            </a:r>
            <a:endParaRPr lang="en-US" i="1" dirty="0">
              <a:solidFill>
                <a:schemeClr val="accent5">
                  <a:lumMod val="75000"/>
                </a:schemeClr>
              </a:solidFill>
              <a:latin typeface="Adobe Garamond Pro Bold" panose="02020702060506020403" pitchFamily="18" charset="0"/>
            </a:endParaRPr>
          </a:p>
          <a:p>
            <a:pPr>
              <a:spcBef>
                <a:spcPts val="135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7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cxnSp>
        <p:nvCxnSpPr>
          <p:cNvPr id="85" name="直接连接符 18"/>
          <p:cNvCxnSpPr/>
          <p:nvPr/>
        </p:nvCxnSpPr>
        <p:spPr>
          <a:xfrm rot="16200000" flipH="1">
            <a:off x="4882626" y="3054927"/>
            <a:ext cx="225102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4"/>
          <p:cNvCxnSpPr/>
          <p:nvPr/>
        </p:nvCxnSpPr>
        <p:spPr>
          <a:xfrm>
            <a:off x="2396139" y="4191830"/>
            <a:ext cx="5003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715997" y="1951411"/>
            <a:ext cx="701731" cy="22072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Raw </a:t>
            </a:r>
            <a:r>
              <a:rPr lang="en-US" altLang="zh-CN" sz="2400" i="1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Bit Error Rate</a:t>
            </a:r>
          </a:p>
          <a:p>
            <a:pPr algn="ctr">
              <a:lnSpc>
                <a:spcPct val="70000"/>
              </a:lnSpc>
            </a:pPr>
            <a:r>
              <a:rPr lang="en-US" altLang="zh-CN" sz="2400" i="1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(RBER)</a:t>
            </a:r>
            <a:endParaRPr lang="zh-CN" altLang="en-US" sz="2400" i="1" spc="-7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75393" y="4253027"/>
            <a:ext cx="3638181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400" i="1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Program/Erase (P/E</a:t>
            </a:r>
            <a:r>
              <a:rPr lang="en-US" altLang="zh-CN"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sz="2400" i="1" spc="-75" dirty="0" smtClean="0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cxnSp>
        <p:nvCxnSpPr>
          <p:cNvPr id="90" name="直接连接符 14"/>
          <p:cNvCxnSpPr/>
          <p:nvPr/>
        </p:nvCxnSpPr>
        <p:spPr>
          <a:xfrm>
            <a:off x="2408086" y="2480053"/>
            <a:ext cx="4142523" cy="0"/>
          </a:xfrm>
          <a:prstGeom prst="line">
            <a:avLst/>
          </a:prstGeom>
          <a:ln w="2857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421461" y="2103876"/>
            <a:ext cx="3398238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 </a:t>
            </a:r>
            <a:r>
              <a:rPr lang="en-US" altLang="zh-CN" sz="2400" b="1" i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Capability</a:t>
            </a:r>
          </a:p>
        </p:txBody>
      </p:sp>
      <p:cxnSp>
        <p:nvCxnSpPr>
          <p:cNvPr id="95" name="直接箭头连接符 5"/>
          <p:cNvCxnSpPr/>
          <p:nvPr/>
        </p:nvCxnSpPr>
        <p:spPr>
          <a:xfrm flipV="1">
            <a:off x="2408086" y="1835439"/>
            <a:ext cx="0" cy="2364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2413995" y="1973640"/>
            <a:ext cx="4037985" cy="1985839"/>
          </a:xfrm>
          <a:custGeom>
            <a:avLst/>
            <a:gdLst>
              <a:gd name="connsiteX0" fmla="*/ 0 w 3393195"/>
              <a:gd name="connsiteY0" fmla="*/ 1564395 h 1564395"/>
              <a:gd name="connsiteX1" fmla="*/ 1850834 w 3393195"/>
              <a:gd name="connsiteY1" fmla="*/ 12338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1974659 w 3393195"/>
              <a:gd name="connsiteY1" fmla="*/ 102433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03259 w 3393195"/>
              <a:gd name="connsiteY1" fmla="*/ 890989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277577 w 3393195"/>
              <a:gd name="connsiteY1" fmla="*/ 802648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374521 w 3393195"/>
              <a:gd name="connsiteY1" fmla="*/ 855986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  <a:gd name="connsiteX0" fmla="*/ 0 w 3393195"/>
              <a:gd name="connsiteY0" fmla="*/ 1564395 h 1564395"/>
              <a:gd name="connsiteX1" fmla="*/ 2425300 w 3393195"/>
              <a:gd name="connsiteY1" fmla="*/ 850652 h 1564395"/>
              <a:gd name="connsiteX2" fmla="*/ 3393195 w 3393195"/>
              <a:gd name="connsiteY2" fmla="*/ 0 h 156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195" h="1564395">
                <a:moveTo>
                  <a:pt x="0" y="1564395"/>
                </a:moveTo>
                <a:cubicBezTo>
                  <a:pt x="642651" y="1529508"/>
                  <a:pt x="1935070" y="1123477"/>
                  <a:pt x="2425300" y="850652"/>
                </a:cubicBezTo>
                <a:cubicBezTo>
                  <a:pt x="2809857" y="628020"/>
                  <a:pt x="3123541" y="341438"/>
                  <a:pt x="3393195" y="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 rot="5400000">
            <a:off x="6310687" y="2664009"/>
            <a:ext cx="487506" cy="10926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spc="-38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571999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FFFF99"/>
                </a:solidFill>
                <a:latin typeface="Adobe Garamond Pro Bold" panose="02020702060506020403" pitchFamily="18" charset="0"/>
              </a:rPr>
              <a:t>OUR GOAL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Understand how two-step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programming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affects flash memory errors and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lifetime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(and what potential vulnerabilities it causes)</a:t>
            </a:r>
            <a:endParaRPr lang="en-US" sz="32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7" grpId="0" animBg="1"/>
      <p:bldP spid="9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6969"/>
                </a:solidFill>
              </a:rPr>
              <a:t>Executive Summary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NAND Flash Background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  <a:latin typeface="Adobe Garamond Pro Bold" panose="02020702060506020403" pitchFamily="18" charset="0"/>
              </a:rPr>
              <a:t>Characterizing New Vulnerabilities in Two-Step Programming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How Can Two-Step Programming Introduce Errors?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Program Interference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Read Disturb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Example Sketches of Security Exploits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Protection and Mitigation Mechanisms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696969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56E643E9-8232-44D4-8A76-E691A7C80D3B}" type="slidenum">
              <a:rPr lang="en-US" altLang="en-US" smtClean="0"/>
              <a:pPr/>
              <a:t>8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7677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How Can Two-Step Programming Introduce Errors?</a:t>
            </a:r>
            <a:endParaRPr lang="en-US" spc="-1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257549"/>
            <a:ext cx="8839200" cy="3137361"/>
          </a:xfrm>
        </p:spPr>
        <p:txBody>
          <a:bodyPr/>
          <a:lstStyle/>
          <a:p>
            <a:r>
              <a:rPr lang="en-US" dirty="0" smtClean="0"/>
              <a:t>Cell starts in the erased state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Step 1 – LSB: Partially program the cell to a temporary state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Errors are introduced into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partially-programmed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dobe Garamond Pro Bold" panose="02020702060506020403" pitchFamily="18" charset="0"/>
              </a:rPr>
              <a:t>LSB data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Step </a:t>
            </a:r>
            <a:r>
              <a:rPr lang="en-US" dirty="0" smtClean="0"/>
              <a:t>2 – MSB: </a:t>
            </a:r>
            <a:r>
              <a:rPr lang="en-US" dirty="0" smtClean="0"/>
              <a:t>Program the </a:t>
            </a:r>
            <a:r>
              <a:rPr lang="en-US" dirty="0" smtClean="0"/>
              <a:t>cell to its final state</a:t>
            </a:r>
            <a:endParaRPr lang="en-US" dirty="0" smtClean="0"/>
          </a:p>
          <a:p>
            <a:pPr lvl="1"/>
            <a:r>
              <a:rPr lang="en-US" dirty="0" smtClean="0"/>
              <a:t>LSB data is read with errors </a:t>
            </a:r>
            <a:r>
              <a:rPr lang="en-US" dirty="0" smtClean="0"/>
              <a:t>into internal </a:t>
            </a:r>
            <a:r>
              <a:rPr lang="en-US" dirty="0" smtClean="0"/>
              <a:t>LSB buffer, </a:t>
            </a:r>
            <a:r>
              <a:rPr lang="en-US" b="1" dirty="0" smtClean="0">
                <a:solidFill>
                  <a:srgbClr val="C00000"/>
                </a:solidFill>
              </a:rPr>
              <a:t>not corrected </a:t>
            </a:r>
            <a:r>
              <a:rPr lang="en-US" dirty="0" smtClean="0"/>
              <a:t>by ECC</a:t>
            </a:r>
          </a:p>
          <a:p>
            <a:pPr lvl="1"/>
            <a:r>
              <a:rPr lang="en-US" dirty="0" smtClean="0"/>
              <a:t>MSB data comes from controller to internal MSB buffer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AB72A377-ED4A-4672-A396-DD11146850F5}" type="slidenum">
              <a:rPr lang="en-US" altLang="en-US" smtClean="0"/>
              <a:pPr/>
              <a:t>9</a:t>
            </a:fld>
            <a:r>
              <a:rPr lang="en-US" altLang="en-US" dirty="0" smtClean="0"/>
              <a:t> of 24</a:t>
            </a:r>
            <a:endParaRPr lang="en-US" altLang="en-US" dirty="0"/>
          </a:p>
        </p:txBody>
      </p:sp>
      <p:sp>
        <p:nvSpPr>
          <p:cNvPr id="138" name="矩形 179"/>
          <p:cNvSpPr/>
          <p:nvPr/>
        </p:nvSpPr>
        <p:spPr>
          <a:xfrm>
            <a:off x="2591941" y="1051550"/>
            <a:ext cx="5569719" cy="2012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</a:rPr>
              <a:t>Flash Memory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9" name="圆角矩形 217"/>
          <p:cNvSpPr/>
          <p:nvPr/>
        </p:nvSpPr>
        <p:spPr>
          <a:xfrm>
            <a:off x="4467113" y="1754977"/>
            <a:ext cx="3602816" cy="31185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1" name="Group 98"/>
          <p:cNvGrpSpPr>
            <a:grpSpLocks/>
          </p:cNvGrpSpPr>
          <p:nvPr/>
        </p:nvGrpSpPr>
        <p:grpSpPr bwMode="auto">
          <a:xfrm>
            <a:off x="4374959" y="1367675"/>
            <a:ext cx="3465581" cy="745141"/>
            <a:chOff x="1330973" y="1562100"/>
            <a:chExt cx="3465581" cy="745141"/>
          </a:xfrm>
        </p:grpSpPr>
        <p:grpSp>
          <p:nvGrpSpPr>
            <p:cNvPr id="142" name="Group 76"/>
            <p:cNvGrpSpPr>
              <a:grpSpLocks/>
            </p:cNvGrpSpPr>
            <p:nvPr/>
          </p:nvGrpSpPr>
          <p:grpSpPr bwMode="auto">
            <a:xfrm>
              <a:off x="1330973" y="1562100"/>
              <a:ext cx="1717027" cy="745141"/>
              <a:chOff x="1330973" y="1562100"/>
              <a:chExt cx="1717027" cy="745141"/>
            </a:xfrm>
          </p:grpSpPr>
          <p:grpSp>
            <p:nvGrpSpPr>
              <p:cNvPr id="153" name="Group 65"/>
              <p:cNvGrpSpPr>
                <a:grpSpLocks/>
              </p:cNvGrpSpPr>
              <p:nvPr/>
            </p:nvGrpSpPr>
            <p:grpSpPr bwMode="auto">
              <a:xfrm>
                <a:off x="1330973" y="1562100"/>
                <a:ext cx="802627" cy="745141"/>
                <a:chOff x="6360173" y="1638300"/>
                <a:chExt cx="802627" cy="745141"/>
              </a:xfrm>
            </p:grpSpPr>
            <p:grpSp>
              <p:nvGrpSpPr>
                <p:cNvPr id="164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70" name="Straight Connector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1" name="Straight Connector 3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2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65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6" name="Straight Connector 323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6360173" y="1981200"/>
                  <a:ext cx="802627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Straight Connector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Straight Connector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4" name="Group 66"/>
              <p:cNvGrpSpPr>
                <a:grpSpLocks/>
              </p:cNvGrpSpPr>
              <p:nvPr/>
            </p:nvGrpSpPr>
            <p:grpSpPr bwMode="auto">
              <a:xfrm>
                <a:off x="2133600" y="1562100"/>
                <a:ext cx="914400" cy="745141"/>
                <a:chOff x="6248400" y="1638300"/>
                <a:chExt cx="914400" cy="745141"/>
              </a:xfrm>
            </p:grpSpPr>
            <p:grpSp>
              <p:nvGrpSpPr>
                <p:cNvPr id="155" name="Group 38"/>
                <p:cNvGrpSpPr>
                  <a:grpSpLocks/>
                </p:cNvGrpSpPr>
                <p:nvPr/>
              </p:nvGrpSpPr>
              <p:grpSpPr bwMode="auto">
                <a:xfrm>
                  <a:off x="6553200" y="1752600"/>
                  <a:ext cx="152400" cy="457200"/>
                  <a:chOff x="6553200" y="1752600"/>
                  <a:chExt cx="152400" cy="457200"/>
                </a:xfrm>
              </p:grpSpPr>
              <p:cxnSp>
                <p:nvCxnSpPr>
                  <p:cNvPr id="161" name="Straight Connector 3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94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2" name="Straight Connector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532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63" name="Straight Connector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05600" y="1752600"/>
                    <a:ext cx="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56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17526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6705600" y="2209800"/>
                  <a:ext cx="152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6248400" y="1981200"/>
                  <a:ext cx="914400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Straight Connector 3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1638300"/>
                  <a:ext cx="0" cy="1143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Straight Connector 3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0" y="2209800"/>
                  <a:ext cx="0" cy="173641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43" name="Group 66"/>
            <p:cNvGrpSpPr>
              <a:grpSpLocks/>
            </p:cNvGrpSpPr>
            <p:nvPr/>
          </p:nvGrpSpPr>
          <p:grpSpPr bwMode="auto">
            <a:xfrm>
              <a:off x="3882154" y="1562100"/>
              <a:ext cx="914400" cy="745141"/>
              <a:chOff x="6168154" y="1638300"/>
              <a:chExt cx="914400" cy="745141"/>
            </a:xfrm>
          </p:grpSpPr>
          <p:grpSp>
            <p:nvGrpSpPr>
              <p:cNvPr id="144" name="Group 38"/>
              <p:cNvGrpSpPr>
                <a:grpSpLocks/>
              </p:cNvGrpSpPr>
              <p:nvPr/>
            </p:nvGrpSpPr>
            <p:grpSpPr bwMode="auto">
              <a:xfrm>
                <a:off x="6472954" y="1753950"/>
                <a:ext cx="152400" cy="457200"/>
                <a:chOff x="6472954" y="1753950"/>
                <a:chExt cx="152400" cy="457200"/>
              </a:xfrm>
            </p:grpSpPr>
            <p:cxnSp>
              <p:nvCxnSpPr>
                <p:cNvPr id="150" name="Straight Connector 298"/>
                <p:cNvCxnSpPr>
                  <a:cxnSpLocks noChangeShapeType="1"/>
                </p:cNvCxnSpPr>
                <p:nvPr/>
              </p:nvCxnSpPr>
              <p:spPr bwMode="auto">
                <a:xfrm>
                  <a:off x="65491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Straight Connector 299"/>
                <p:cNvCxnSpPr>
                  <a:cxnSpLocks noChangeShapeType="1"/>
                </p:cNvCxnSpPr>
                <p:nvPr/>
              </p:nvCxnSpPr>
              <p:spPr bwMode="auto">
                <a:xfrm>
                  <a:off x="64729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" name="Straight Connector 300"/>
                <p:cNvCxnSpPr>
                  <a:cxnSpLocks noChangeShapeType="1"/>
                </p:cNvCxnSpPr>
                <p:nvPr/>
              </p:nvCxnSpPr>
              <p:spPr bwMode="auto">
                <a:xfrm>
                  <a:off x="6625354" y="1753950"/>
                  <a:ext cx="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5" name="Straight Connector 293"/>
              <p:cNvCxnSpPr>
                <a:cxnSpLocks noChangeShapeType="1"/>
              </p:cNvCxnSpPr>
              <p:nvPr/>
            </p:nvCxnSpPr>
            <p:spPr bwMode="auto">
              <a:xfrm>
                <a:off x="6625354" y="17539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Connector 294"/>
              <p:cNvCxnSpPr>
                <a:cxnSpLocks noChangeShapeType="1"/>
              </p:cNvCxnSpPr>
              <p:nvPr/>
            </p:nvCxnSpPr>
            <p:spPr bwMode="auto">
              <a:xfrm>
                <a:off x="6625354" y="2211150"/>
                <a:ext cx="152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295"/>
              <p:cNvCxnSpPr>
                <a:cxnSpLocks noChangeShapeType="1"/>
              </p:cNvCxnSpPr>
              <p:nvPr/>
            </p:nvCxnSpPr>
            <p:spPr bwMode="auto">
              <a:xfrm>
                <a:off x="6168154" y="1982550"/>
                <a:ext cx="914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296"/>
              <p:cNvCxnSpPr>
                <a:cxnSpLocks noChangeShapeType="1"/>
              </p:cNvCxnSpPr>
              <p:nvPr/>
            </p:nvCxnSpPr>
            <p:spPr bwMode="auto">
              <a:xfrm flipV="1">
                <a:off x="6777754" y="1638300"/>
                <a:ext cx="0" cy="11565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Straight Connector 297"/>
              <p:cNvCxnSpPr>
                <a:cxnSpLocks noChangeShapeType="1"/>
              </p:cNvCxnSpPr>
              <p:nvPr/>
            </p:nvCxnSpPr>
            <p:spPr bwMode="auto">
              <a:xfrm flipV="1">
                <a:off x="6777754" y="2211150"/>
                <a:ext cx="0" cy="172291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3" name="TextBox 172"/>
          <p:cNvSpPr txBox="1"/>
          <p:nvPr/>
        </p:nvSpPr>
        <p:spPr>
          <a:xfrm>
            <a:off x="7539872" y="1704880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LSB</a:t>
            </a:r>
            <a:endParaRPr lang="zh-CN" altLang="en-US" sz="20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539872" y="133266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MSB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4470931" y="2112816"/>
            <a:ext cx="802482" cy="901421"/>
            <a:chOff x="3286421" y="4146818"/>
            <a:chExt cx="802482" cy="901421"/>
          </a:xfrm>
        </p:grpSpPr>
        <p:cxnSp>
          <p:nvCxnSpPr>
            <p:cNvPr id="176" name="Straight Connector 67"/>
            <p:cNvCxnSpPr>
              <a:endCxn id="178" idx="0"/>
            </p:cNvCxnSpPr>
            <p:nvPr/>
          </p:nvCxnSpPr>
          <p:spPr bwMode="auto">
            <a:xfrm>
              <a:off x="3687662" y="4146818"/>
              <a:ext cx="0" cy="534591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0</a:t>
              </a:r>
            </a:p>
          </p:txBody>
        </p:sp>
        <p:sp>
          <p:nvSpPr>
            <p:cNvPr id="178" name="Rectangle 70"/>
            <p:cNvSpPr/>
            <p:nvPr/>
          </p:nvSpPr>
          <p:spPr bwMode="auto">
            <a:xfrm>
              <a:off x="3286421" y="4681409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389995" y="2119035"/>
            <a:ext cx="802482" cy="895202"/>
            <a:chOff x="3286421" y="4153555"/>
            <a:chExt cx="802482" cy="895202"/>
          </a:xfrm>
        </p:grpSpPr>
        <p:cxnSp>
          <p:nvCxnSpPr>
            <p:cNvPr id="180" name="Straight Connector 67"/>
            <p:cNvCxnSpPr>
              <a:endCxn id="182" idx="0"/>
            </p:cNvCxnSpPr>
            <p:nvPr/>
          </p:nvCxnSpPr>
          <p:spPr bwMode="auto">
            <a:xfrm>
              <a:off x="3687662" y="4153555"/>
              <a:ext cx="0" cy="52837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1</a:t>
              </a:r>
            </a:p>
          </p:txBody>
        </p:sp>
        <p:sp>
          <p:nvSpPr>
            <p:cNvPr id="182" name="Rectangle 70"/>
            <p:cNvSpPr/>
            <p:nvPr/>
          </p:nvSpPr>
          <p:spPr bwMode="auto">
            <a:xfrm>
              <a:off x="3286421" y="4681927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1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134659" y="2124798"/>
            <a:ext cx="802482" cy="889382"/>
            <a:chOff x="3286421" y="4159318"/>
            <a:chExt cx="802482" cy="889382"/>
          </a:xfrm>
        </p:grpSpPr>
        <p:cxnSp>
          <p:nvCxnSpPr>
            <p:cNvPr id="214" name="Straight Connector 67"/>
            <p:cNvCxnSpPr>
              <a:endCxn id="223" idx="0"/>
            </p:cNvCxnSpPr>
            <p:nvPr/>
          </p:nvCxnSpPr>
          <p:spPr bwMode="auto">
            <a:xfrm>
              <a:off x="3687662" y="4159318"/>
              <a:ext cx="0" cy="522552"/>
            </a:xfrm>
            <a:prstGeom prst="line">
              <a:avLst/>
            </a:prstGeom>
            <a:solidFill>
              <a:schemeClr val="tx2">
                <a:alpha val="8000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5" name="Rectangle 70"/>
            <p:cNvSpPr/>
            <p:nvPr/>
          </p:nvSpPr>
          <p:spPr bwMode="auto">
            <a:xfrm>
              <a:off x="3286421" y="4234281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MSB n</a:t>
              </a:r>
            </a:p>
          </p:txBody>
        </p:sp>
        <p:sp>
          <p:nvSpPr>
            <p:cNvPr id="223" name="Rectangle 70"/>
            <p:cNvSpPr/>
            <p:nvPr/>
          </p:nvSpPr>
          <p:spPr bwMode="auto">
            <a:xfrm>
              <a:off x="3286421" y="4681870"/>
              <a:ext cx="802482" cy="3668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1" u="none" strike="noStrike" cap="none" normalizeH="0" baseline="0" dirty="0" smtClean="0">
                  <a:ln>
                    <a:noFill/>
                  </a:ln>
                  <a:effectLst/>
                  <a:cs typeface="Arial" charset="0"/>
                </a:rPr>
                <a:t>LSB n</a:t>
              </a: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6223357" y="139393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6289317" y="206024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grpSp>
        <p:nvGrpSpPr>
          <p:cNvPr id="226" name="组合 212"/>
          <p:cNvGrpSpPr/>
          <p:nvPr/>
        </p:nvGrpSpPr>
        <p:grpSpPr>
          <a:xfrm>
            <a:off x="5604846" y="2649823"/>
            <a:ext cx="357190" cy="357190"/>
            <a:chOff x="6715140" y="3357562"/>
            <a:chExt cx="357190" cy="357190"/>
          </a:xfrm>
        </p:grpSpPr>
        <p:cxnSp>
          <p:nvCxnSpPr>
            <p:cNvPr id="227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组合 214"/>
          <p:cNvGrpSpPr/>
          <p:nvPr/>
        </p:nvGrpSpPr>
        <p:grpSpPr>
          <a:xfrm>
            <a:off x="7436777" y="2657995"/>
            <a:ext cx="357190" cy="357190"/>
            <a:chOff x="6715140" y="3357562"/>
            <a:chExt cx="357190" cy="357190"/>
          </a:xfrm>
        </p:grpSpPr>
        <p:cxnSp>
          <p:nvCxnSpPr>
            <p:cNvPr id="230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2" name="Curved Connector 231"/>
          <p:cNvCxnSpPr>
            <a:stCxn id="139" idx="3"/>
            <a:endCxn id="241" idx="3"/>
          </p:cNvCxnSpPr>
          <p:nvPr/>
        </p:nvCxnSpPr>
        <p:spPr>
          <a:xfrm flipH="1">
            <a:off x="8000999" y="1910903"/>
            <a:ext cx="68930" cy="917613"/>
          </a:xfrm>
          <a:prstGeom prst="curvedConnector3">
            <a:avLst>
              <a:gd name="adj1" fmla="val -331641"/>
            </a:avLst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1361292" y="2297871"/>
            <a:ext cx="123944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</a:p>
          <a:p>
            <a:pPr algn="ctr">
              <a:lnSpc>
                <a:spcPct val="80000"/>
              </a:lnSpc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矩形 237"/>
          <p:cNvSpPr/>
          <p:nvPr/>
        </p:nvSpPr>
        <p:spPr>
          <a:xfrm>
            <a:off x="228600" y="1051549"/>
            <a:ext cx="2109641" cy="1242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Controller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6" name="圆角矩形 241"/>
          <p:cNvSpPr/>
          <p:nvPr/>
        </p:nvSpPr>
        <p:spPr>
          <a:xfrm>
            <a:off x="1358996" y="1625377"/>
            <a:ext cx="893907" cy="505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MSB data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8199382" y="1936668"/>
            <a:ext cx="944618" cy="8679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  <a:p>
            <a:pPr algn="ctr">
              <a:lnSpc>
                <a:spcPct val="70000"/>
              </a:lnSpc>
            </a:pPr>
            <a:r>
              <a:rPr lang="en-US" altLang="zh-CN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endParaRPr lang="zh-CN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314697" y="249391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.  .  .</a:t>
            </a:r>
            <a:endParaRPr lang="zh-CN" altLang="en-US" sz="2400" b="1" dirty="0"/>
          </a:p>
        </p:txBody>
      </p:sp>
      <p:sp>
        <p:nvSpPr>
          <p:cNvPr id="240" name="圆角矩形 211"/>
          <p:cNvSpPr/>
          <p:nvPr/>
        </p:nvSpPr>
        <p:spPr>
          <a:xfrm>
            <a:off x="3710182" y="2204247"/>
            <a:ext cx="4290817" cy="354779"/>
          </a:xfrm>
          <a:prstGeom prst="roundRect">
            <a:avLst>
              <a:gd name="adj" fmla="val 16628"/>
            </a:avLst>
          </a:prstGeom>
          <a:noFill/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圆角矩形 211"/>
          <p:cNvSpPr/>
          <p:nvPr/>
        </p:nvSpPr>
        <p:spPr>
          <a:xfrm>
            <a:off x="3710182" y="2649014"/>
            <a:ext cx="4290817" cy="359004"/>
          </a:xfrm>
          <a:prstGeom prst="roundRect">
            <a:avLst>
              <a:gd name="adj" fmla="val 16433"/>
            </a:avLst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 239"/>
          <p:cNvSpPr/>
          <p:nvPr/>
        </p:nvSpPr>
        <p:spPr>
          <a:xfrm>
            <a:off x="334435" y="1625376"/>
            <a:ext cx="896586" cy="499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i="1" dirty="0" smtClean="0">
                <a:solidFill>
                  <a:schemeClr val="tx1"/>
                </a:solidFill>
              </a:rPr>
              <a:t>ECC</a:t>
            </a:r>
            <a:br>
              <a:rPr lang="en-US" altLang="zh-CN" sz="2000" i="1" dirty="0" smtClean="0">
                <a:solidFill>
                  <a:schemeClr val="tx1"/>
                </a:solidFill>
              </a:rPr>
            </a:br>
            <a:r>
              <a:rPr lang="en-US" altLang="zh-CN" sz="2000" i="1" dirty="0" smtClean="0">
                <a:solidFill>
                  <a:schemeClr val="tx1"/>
                </a:solidFill>
              </a:rPr>
              <a:t>Engine</a:t>
            </a:r>
            <a:endParaRPr lang="zh-CN" altLang="en-US" sz="2000" i="1" dirty="0">
              <a:solidFill>
                <a:schemeClr val="tx1"/>
              </a:solidFill>
            </a:endParaRPr>
          </a:p>
        </p:txBody>
      </p:sp>
      <p:grpSp>
        <p:nvGrpSpPr>
          <p:cNvPr id="243" name="组合 212"/>
          <p:cNvGrpSpPr/>
          <p:nvPr/>
        </p:nvGrpSpPr>
        <p:grpSpPr>
          <a:xfrm>
            <a:off x="5469505" y="1730488"/>
            <a:ext cx="357190" cy="357190"/>
            <a:chOff x="6715140" y="3357562"/>
            <a:chExt cx="357190" cy="357190"/>
          </a:xfrm>
        </p:grpSpPr>
        <p:cxnSp>
          <p:nvCxnSpPr>
            <p:cNvPr id="244" name="直接连接符 181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10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组合 214"/>
          <p:cNvGrpSpPr/>
          <p:nvPr/>
        </p:nvGrpSpPr>
        <p:grpSpPr>
          <a:xfrm>
            <a:off x="7301436" y="1738660"/>
            <a:ext cx="357190" cy="357190"/>
            <a:chOff x="6715140" y="3357562"/>
            <a:chExt cx="357190" cy="357190"/>
          </a:xfrm>
        </p:grpSpPr>
        <p:cxnSp>
          <p:nvCxnSpPr>
            <p:cNvPr id="247" name="直接连接符 215"/>
            <p:cNvCxnSpPr/>
            <p:nvPr/>
          </p:nvCxnSpPr>
          <p:spPr>
            <a:xfrm rot="5400000">
              <a:off x="6715140" y="3429000"/>
              <a:ext cx="357190" cy="2143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16"/>
            <p:cNvCxnSpPr/>
            <p:nvPr/>
          </p:nvCxnSpPr>
          <p:spPr>
            <a:xfrm>
              <a:off x="6715140" y="3401704"/>
              <a:ext cx="357190" cy="2857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2532755" y="2287261"/>
            <a:ext cx="1188980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  <a:p>
            <a:pPr algn="r"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Buffers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81576" y="2220973"/>
            <a:ext cx="772969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MSB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86365" y="2677721"/>
            <a:ext cx="633507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7" name="Curved Connector 236"/>
          <p:cNvCxnSpPr>
            <a:stCxn id="236" idx="2"/>
            <a:endCxn id="240" idx="1"/>
          </p:cNvCxnSpPr>
          <p:nvPr/>
        </p:nvCxnSpPr>
        <p:spPr>
          <a:xfrm rot="16200000" flipH="1">
            <a:off x="2632610" y="1304065"/>
            <a:ext cx="250912" cy="1904232"/>
          </a:xfrm>
          <a:prstGeom prst="curvedConnector2">
            <a:avLst/>
          </a:prstGeom>
          <a:ln w="444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圆角矩形 241"/>
          <p:cNvSpPr/>
          <p:nvPr/>
        </p:nvSpPr>
        <p:spPr>
          <a:xfrm>
            <a:off x="1355661" y="1630230"/>
            <a:ext cx="893907" cy="5053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altLang="zh-CN" sz="2000" dirty="0" smtClean="0">
                <a:solidFill>
                  <a:schemeClr val="accent4">
                    <a:lumMod val="75000"/>
                  </a:schemeClr>
                </a:solidFill>
              </a:rPr>
              <a:t>SB </a:t>
            </a:r>
            <a:r>
              <a:rPr lang="en-US" altLang="zh-CN" sz="2000" dirty="0" smtClean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0" name="Curved Connector 119"/>
          <p:cNvCxnSpPr>
            <a:stCxn id="119" idx="3"/>
            <a:endCxn id="139" idx="1"/>
          </p:cNvCxnSpPr>
          <p:nvPr/>
        </p:nvCxnSpPr>
        <p:spPr>
          <a:xfrm>
            <a:off x="2249568" y="1882904"/>
            <a:ext cx="2217545" cy="27999"/>
          </a:xfrm>
          <a:prstGeom prst="curvedConnector3">
            <a:avLst>
              <a:gd name="adj1" fmla="val 2297"/>
            </a:avLst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0" y="4571999"/>
            <a:ext cx="9144000" cy="1828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Errors in </a:t>
            </a:r>
            <a:r>
              <a:rPr lang="en-US" sz="32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internal LSB buffer data cause the cell </a:t>
            </a: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to be</a:t>
            </a:r>
            <a:b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programmed to an incorrect state</a:t>
            </a:r>
          </a:p>
        </p:txBody>
      </p:sp>
    </p:spTree>
    <p:extLst>
      <p:ext uri="{BB962C8B-B14F-4D97-AF65-F5344CB8AC3E}">
        <p14:creationId xmlns:p14="http://schemas.microsoft.com/office/powerpoint/2010/main" val="1501914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9" grpId="0" animBg="1"/>
      <p:bldP spid="173" grpId="0"/>
      <p:bldP spid="174" grpId="0"/>
      <p:bldP spid="233" grpId="0"/>
      <p:bldP spid="236" grpId="0" animBg="1"/>
      <p:bldP spid="238" grpId="0"/>
      <p:bldP spid="119" grpId="0" animBg="1"/>
      <p:bldP spid="119" grpId="1" animBg="1"/>
      <p:bldP spid="125" grpId="0" animBg="1"/>
    </p:bldLst>
  </p:timing>
</p:sld>
</file>

<file path=ppt/theme/theme1.xml><?xml version="1.0" encoding="utf-8"?>
<a:theme xmlns:a="http://schemas.openxmlformats.org/drawingml/2006/main" name="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CMU-SAFARI</Template>
  <TotalTime>7638</TotalTime>
  <Words>2455</Words>
  <Application>Microsoft Office PowerPoint</Application>
  <PresentationFormat>On-screen Show (4:3)</PresentationFormat>
  <Paragraphs>816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宋体</vt:lpstr>
      <vt:lpstr>Adobe Garamond Pro</vt:lpstr>
      <vt:lpstr>Adobe Garamond Pro Bold</vt:lpstr>
      <vt:lpstr>Arial</vt:lpstr>
      <vt:lpstr>Calibri</vt:lpstr>
      <vt:lpstr>Palatino Linotype</vt:lpstr>
      <vt:lpstr>Whitney-Bold</vt:lpstr>
      <vt:lpstr>Whitney-Medium</vt:lpstr>
      <vt:lpstr>Whitney-Semibold SC</vt:lpstr>
      <vt:lpstr>Wingdings</vt:lpstr>
      <vt:lpstr>CMU-SAFARI</vt:lpstr>
      <vt:lpstr>Vulnerabilities in MLC NAND Flash Memory Programming: Experimental Analysis, Exploits, and Mitigation Techniques</vt:lpstr>
      <vt:lpstr>Executive Summary</vt:lpstr>
      <vt:lpstr>Presentation Outline</vt:lpstr>
      <vt:lpstr>Storing Data in NAND Flash Memory</vt:lpstr>
      <vt:lpstr>Programming Data to a Multi-Level Cell</vt:lpstr>
      <vt:lpstr>Reading Data from a Multi-Level Cell</vt:lpstr>
      <vt:lpstr>NAND Flash Memory Errors and Lifetime</vt:lpstr>
      <vt:lpstr>Presentation Outline</vt:lpstr>
      <vt:lpstr>How Can Two-Step Programming Introduce Errors?</vt:lpstr>
      <vt:lpstr>Cell-to-Cell Program Interference</vt:lpstr>
      <vt:lpstr>Characterizing Errors in Real NAND Flash Chips</vt:lpstr>
      <vt:lpstr>Measuring Errors Induced by Program Interference</vt:lpstr>
      <vt:lpstr>Read Disturb</vt:lpstr>
      <vt:lpstr>Measuring Errors Induced by Read Disturb</vt:lpstr>
      <vt:lpstr>Presentation Outline</vt:lpstr>
      <vt:lpstr>Sketch of Program Interference Based Exploit</vt:lpstr>
      <vt:lpstr>Presentation Outline</vt:lpstr>
      <vt:lpstr>Presentation Outline</vt:lpstr>
      <vt:lpstr>1. Buffering LSB Data in the Controller</vt:lpstr>
      <vt:lpstr>2. Multiple Pass-Through Voltages</vt:lpstr>
      <vt:lpstr>Presentation Outline</vt:lpstr>
      <vt:lpstr>Presentation Outline</vt:lpstr>
      <vt:lpstr>Executive Summary</vt:lpstr>
      <vt:lpstr>Vulnerabilities in MLC NAND Flash Memory Programming: Experimental Analysis, Exploits, and Mitigation Techniques</vt:lpstr>
      <vt:lpstr>Backup Slides</vt:lpstr>
      <vt:lpstr>NAND Flash Memory Scaling</vt:lpstr>
      <vt:lpstr>Two-Step Programming</vt:lpstr>
      <vt:lpstr>Representing Data in MLC NAND Flash Memory</vt:lpstr>
      <vt:lpstr>Threshold Voltage Distributions During Programming</vt:lpstr>
      <vt:lpstr>Characterizing NAND Flash Memory Reliability</vt:lpstr>
      <vt:lpstr>Malicious Program Behavior</vt:lpstr>
      <vt:lpstr>How Can Two-Step Programming Introduce Errors?</vt:lpstr>
      <vt:lpstr>Data Scrambler Workaround</vt:lpstr>
      <vt:lpstr>Sketch of Read Disturb Based Exploit</vt:lpstr>
      <vt:lpstr>1. Buffering LSB Data in the Controller</vt:lpstr>
      <vt:lpstr>Algorithm for Buffering LSB Data</vt:lpstr>
      <vt:lpstr>Latency Impact of Buffering</vt:lpstr>
      <vt:lpstr>Error Rate with Multiple Pass-Through Voltages</vt:lpstr>
      <vt:lpstr>3. Adaptive LSB Read Reference Voltage</vt:lpstr>
      <vt:lpstr>3. Adaptive LSB Read Reference Voltage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Detailed Energy Model for DDR DRAM</dc:title>
  <dc:creator>Saugata Ghose</dc:creator>
  <cp:lastModifiedBy>Saugata Ghose</cp:lastModifiedBy>
  <cp:revision>474</cp:revision>
  <cp:lastPrinted>2017-02-06T06:37:56Z</cp:lastPrinted>
  <dcterms:created xsi:type="dcterms:W3CDTF">2016-02-04T18:31:04Z</dcterms:created>
  <dcterms:modified xsi:type="dcterms:W3CDTF">2017-02-06T20:54:02Z</dcterms:modified>
</cp:coreProperties>
</file>