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5" r:id="rId3"/>
    <p:sldId id="276" r:id="rId4"/>
    <p:sldId id="277" r:id="rId5"/>
    <p:sldId id="273" r:id="rId6"/>
    <p:sldId id="278" r:id="rId7"/>
    <p:sldId id="274" r:id="rId8"/>
    <p:sldId id="279" r:id="rId9"/>
    <p:sldId id="280" r:id="rId10"/>
    <p:sldId id="281" r:id="rId11"/>
  </p:sldIdLst>
  <p:sldSz cx="12192000" cy="6858000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969"/>
    <a:srgbClr val="404040"/>
    <a:srgbClr val="F9FAF8"/>
    <a:srgbClr val="A6A6A6"/>
    <a:srgbClr val="B31B1B"/>
    <a:srgbClr val="951717"/>
    <a:srgbClr val="5F5F5F"/>
    <a:srgbClr val="464646"/>
    <a:srgbClr val="891515"/>
    <a:srgbClr val="82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3" autoAdjust="0"/>
    <p:restoredTop sz="91748" autoAdjust="0"/>
  </p:normalViewPr>
  <p:slideViewPr>
    <p:cSldViewPr>
      <p:cViewPr>
        <p:scale>
          <a:sx n="100" d="100"/>
          <a:sy n="100" d="100"/>
        </p:scale>
        <p:origin x="120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hos\Documents\Postdoc\Papers\Camera%20Ready\2017HPCA-FlashSecurity\figs\plots\ISCA_figure_upd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hos\Documents\Postdoc\Papers\Camera%20Ready\2017HPCA-FlashSecurity\figs\plots\ISCA_figure_upd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773612742408555"/>
          <c:y val="8.8817743935854176E-2"/>
          <c:w val="0.74829909541084971"/>
          <c:h val="0.6206735696499475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Sheet2!$C$6</c:f>
              <c:strCache>
                <c:ptCount val="1"/>
                <c:pt idx="0">
                  <c:v>PE Cycle lifetime (existing)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diamond"/>
            <c:size val="6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Sheet2!$D$5:$H$5</c:f>
              <c:numCache>
                <c:formatCode>General</c:formatCode>
                <c:ptCount val="5"/>
                <c:pt idx="0">
                  <c:v>5000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40000</c:v>
                </c:pt>
              </c:numCache>
            </c:numRef>
          </c:xVal>
          <c:yVal>
            <c:numRef>
              <c:f>Sheet2!$D$6:$H$6</c:f>
              <c:numCache>
                <c:formatCode>General</c:formatCode>
                <c:ptCount val="5"/>
                <c:pt idx="0">
                  <c:v>6000</c:v>
                </c:pt>
                <c:pt idx="1">
                  <c:v>4500</c:v>
                </c:pt>
                <c:pt idx="2">
                  <c:v>3500</c:v>
                </c:pt>
                <c:pt idx="3">
                  <c:v>3000</c:v>
                </c:pt>
                <c:pt idx="4">
                  <c:v>2500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C43-4C7C-B54D-B19A6A9C5AF4}"/>
            </c:ext>
          </c:extLst>
        </c:ser>
        <c:ser>
          <c:idx val="1"/>
          <c:order val="1"/>
          <c:tx>
            <c:strRef>
              <c:f>Sheet2!$C$7</c:f>
              <c:strCache>
                <c:ptCount val="1"/>
                <c:pt idx="0">
                  <c:v>PE Cycle lifetime (New)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squar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c:spPr>
          </c:marker>
          <c:xVal>
            <c:numRef>
              <c:f>Sheet2!$D$5:$H$5</c:f>
              <c:numCache>
                <c:formatCode>General</c:formatCode>
                <c:ptCount val="5"/>
                <c:pt idx="0">
                  <c:v>5000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40000</c:v>
                </c:pt>
              </c:numCache>
            </c:numRef>
          </c:xVal>
          <c:yVal>
            <c:numRef>
              <c:f>Sheet2!$D$7:$H$7</c:f>
              <c:numCache>
                <c:formatCode>General</c:formatCode>
                <c:ptCount val="5"/>
                <c:pt idx="0">
                  <c:v>7000</c:v>
                </c:pt>
                <c:pt idx="1">
                  <c:v>5000</c:v>
                </c:pt>
                <c:pt idx="2">
                  <c:v>4000</c:v>
                </c:pt>
                <c:pt idx="3">
                  <c:v>3500</c:v>
                </c:pt>
                <c:pt idx="4">
                  <c:v>3000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9C43-4C7C-B54D-B19A6A9C5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0164104"/>
        <c:axId val="750170768"/>
      </c:scatterChart>
      <c:valAx>
        <c:axId val="750164104"/>
        <c:scaling>
          <c:orientation val="minMax"/>
          <c:max val="400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Read Disturb Count</a:t>
                </a:r>
              </a:p>
            </c:rich>
          </c:tx>
          <c:layout>
            <c:manualLayout>
              <c:xMode val="edge"/>
              <c:yMode val="edge"/>
              <c:x val="0.3674107084923649"/>
              <c:y val="0.85360176131829679"/>
            </c:manualLayout>
          </c:layout>
          <c:overlay val="0"/>
        </c:title>
        <c:numFmt formatCode="[&gt;=1000]#,##0,&quot;K&quot;;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750170768"/>
        <c:crosses val="autoZero"/>
        <c:crossBetween val="midCat"/>
        <c:majorUnit val="10000"/>
      </c:valAx>
      <c:valAx>
        <c:axId val="750170768"/>
        <c:scaling>
          <c:orientation val="minMax"/>
          <c:min val="2000"/>
        </c:scaling>
        <c:delete val="0"/>
        <c:axPos val="l"/>
        <c:majorGridlines>
          <c:spPr>
            <a:ln>
              <a:prstDash val="dash"/>
            </a:ln>
          </c:spPr>
        </c:majorGridlines>
        <c:min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Lifetime </a:t>
                </a:r>
                <a:r>
                  <a:rPr lang="en-US" b="0" dirty="0"/>
                  <a:t>(P/E Cycles)</a:t>
                </a:r>
              </a:p>
            </c:rich>
          </c:tx>
          <c:layout>
            <c:manualLayout>
              <c:xMode val="edge"/>
              <c:yMode val="edge"/>
              <c:x val="2.165474226942295E-2"/>
              <c:y val="1.0673665791776027E-2"/>
            </c:manualLayout>
          </c:layout>
          <c:overlay val="0"/>
        </c:title>
        <c:numFmt formatCode="[&gt;=1000]#,##0,&quot;K&quot;;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750164104"/>
        <c:crosses val="autoZero"/>
        <c:crossBetween val="midCat"/>
        <c:majorUnit val="2000"/>
        <c:minorUnit val="1000"/>
      </c:valAx>
      <c:spPr>
        <a:solidFill>
          <a:schemeClr val="bg1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773612742408555"/>
          <c:y val="8.8817743935854176E-2"/>
          <c:w val="0.74829909541084971"/>
          <c:h val="0.6206735696499475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Sheet2!$C$6</c:f>
              <c:strCache>
                <c:ptCount val="1"/>
                <c:pt idx="0">
                  <c:v>PE Cycle lifetime (existing)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diamond"/>
            <c:size val="6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xVal>
            <c:numRef>
              <c:f>Sheet2!$D$5:$H$5</c:f>
              <c:numCache>
                <c:formatCode>General</c:formatCode>
                <c:ptCount val="5"/>
                <c:pt idx="0">
                  <c:v>5000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40000</c:v>
                </c:pt>
              </c:numCache>
            </c:numRef>
          </c:xVal>
          <c:yVal>
            <c:numRef>
              <c:f>Sheet2!$D$6:$H$6</c:f>
              <c:numCache>
                <c:formatCode>General</c:formatCode>
                <c:ptCount val="5"/>
                <c:pt idx="0">
                  <c:v>6000</c:v>
                </c:pt>
                <c:pt idx="1">
                  <c:v>4500</c:v>
                </c:pt>
                <c:pt idx="2">
                  <c:v>3500</c:v>
                </c:pt>
                <c:pt idx="3">
                  <c:v>3000</c:v>
                </c:pt>
                <c:pt idx="4">
                  <c:v>2500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C43-4C7C-B54D-B19A6A9C5AF4}"/>
            </c:ext>
          </c:extLst>
        </c:ser>
        <c:ser>
          <c:idx val="1"/>
          <c:order val="1"/>
          <c:tx>
            <c:strRef>
              <c:f>Sheet2!$C$7</c:f>
              <c:strCache>
                <c:ptCount val="1"/>
                <c:pt idx="0">
                  <c:v>PE Cycle lifetime (New)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squar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c:spPr>
          </c:marker>
          <c:xVal>
            <c:numRef>
              <c:f>Sheet2!$D$5:$H$5</c:f>
              <c:numCache>
                <c:formatCode>General</c:formatCode>
                <c:ptCount val="5"/>
                <c:pt idx="0">
                  <c:v>5000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40000</c:v>
                </c:pt>
              </c:numCache>
            </c:numRef>
          </c:xVal>
          <c:yVal>
            <c:numRef>
              <c:f>Sheet2!$D$7:$H$7</c:f>
              <c:numCache>
                <c:formatCode>General</c:formatCode>
                <c:ptCount val="5"/>
                <c:pt idx="0">
                  <c:v>7000</c:v>
                </c:pt>
                <c:pt idx="1">
                  <c:v>5000</c:v>
                </c:pt>
                <c:pt idx="2">
                  <c:v>4000</c:v>
                </c:pt>
                <c:pt idx="3">
                  <c:v>3500</c:v>
                </c:pt>
                <c:pt idx="4">
                  <c:v>3000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9C43-4C7C-B54D-B19A6A9C5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5087352"/>
        <c:axId val="745088920"/>
      </c:scatterChart>
      <c:valAx>
        <c:axId val="745087352"/>
        <c:scaling>
          <c:orientation val="minMax"/>
          <c:max val="400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Read Disturb Count</a:t>
                </a:r>
              </a:p>
            </c:rich>
          </c:tx>
          <c:layout>
            <c:manualLayout>
              <c:xMode val="edge"/>
              <c:yMode val="edge"/>
              <c:x val="0.3674107084923649"/>
              <c:y val="0.85360176131829679"/>
            </c:manualLayout>
          </c:layout>
          <c:overlay val="0"/>
        </c:title>
        <c:numFmt formatCode="[&gt;=1000]#,##0,&quot;K&quot;;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745088920"/>
        <c:crosses val="autoZero"/>
        <c:crossBetween val="midCat"/>
        <c:majorUnit val="10000"/>
      </c:valAx>
      <c:valAx>
        <c:axId val="745088920"/>
        <c:scaling>
          <c:orientation val="minMax"/>
          <c:min val="2000"/>
        </c:scaling>
        <c:delete val="0"/>
        <c:axPos val="l"/>
        <c:majorGridlines>
          <c:spPr>
            <a:ln>
              <a:prstDash val="dash"/>
            </a:ln>
          </c:spPr>
        </c:majorGridlines>
        <c:min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Lifetime </a:t>
                </a:r>
                <a:r>
                  <a:rPr lang="en-US" b="0" dirty="0"/>
                  <a:t>(P/E Cycles)</a:t>
                </a:r>
              </a:p>
            </c:rich>
          </c:tx>
          <c:layout>
            <c:manualLayout>
              <c:xMode val="edge"/>
              <c:yMode val="edge"/>
              <c:x val="2.165474226942295E-2"/>
              <c:y val="1.0673665791776027E-2"/>
            </c:manualLayout>
          </c:layout>
          <c:overlay val="0"/>
        </c:title>
        <c:numFmt formatCode="[&gt;=1000]#,##0,&quot;K&quot;;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745087352"/>
        <c:crosses val="autoZero"/>
        <c:crossBetween val="midCat"/>
        <c:majorUnit val="2000"/>
        <c:minorUnit val="1000"/>
      </c:valAx>
      <c:spPr>
        <a:solidFill>
          <a:schemeClr val="bg1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1/31/17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1/31/17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114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586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802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326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309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630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199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699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046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99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12191999" cy="685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762000"/>
            <a:ext cx="11785600" cy="3048001"/>
          </a:xfrm>
        </p:spPr>
        <p:txBody>
          <a:bodyPr/>
          <a:lstStyle>
            <a:lvl1pPr algn="ctr">
              <a:defRPr sz="4400" spc="-12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3886200"/>
            <a:ext cx="117856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D4D4D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 smtClean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 smtClean="0"/>
              <a:t> of 11</a:t>
            </a:r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0" y="229673"/>
            <a:ext cx="1421695" cy="28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581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39103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838201"/>
            <a:ext cx="2743200" cy="5783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838200"/>
            <a:ext cx="8839200" cy="5783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88022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29400"/>
            <a:ext cx="9296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56E643E9-8232-44D4-8A76-E691A7C80D3B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7369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38176"/>
            <a:ext cx="530352" cy="5838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172201"/>
            <a:ext cx="12191999" cy="685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661648" y="638176"/>
            <a:ext cx="530352" cy="5915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1</a:t>
            </a:r>
          </a:p>
        </p:txBody>
      </p:sp>
      <p:sp>
        <p:nvSpPr>
          <p:cNvPr id="7" name="Rectangle 6"/>
          <p:cNvSpPr/>
          <p:nvPr/>
        </p:nvSpPr>
        <p:spPr>
          <a:xfrm rot="5400000">
            <a:off x="-2215589" y="3384117"/>
            <a:ext cx="5544650" cy="527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8863838" y="3384804"/>
            <a:ext cx="5542848" cy="527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9597" y="6136893"/>
            <a:ext cx="110292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3" y="685799"/>
            <a:ext cx="10363200" cy="5341923"/>
          </a:xfrm>
        </p:spPr>
        <p:txBody>
          <a:bodyPr anchorCtr="1"/>
          <a:lstStyle>
            <a:lvl1pPr algn="ctr">
              <a:defRPr sz="4800" b="0" cap="none" spc="-200" baseline="0">
                <a:solidFill>
                  <a:srgbClr val="95171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333" y="5202223"/>
            <a:ext cx="10363200" cy="8255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8208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838200"/>
            <a:ext cx="5791200" cy="57838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838200"/>
            <a:ext cx="5791200" cy="57838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2604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838200"/>
            <a:ext cx="579331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524000"/>
            <a:ext cx="5793317" cy="509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838200"/>
            <a:ext cx="5795433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24000"/>
            <a:ext cx="5795433" cy="509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78127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98236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76139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1" y="838200"/>
            <a:ext cx="4417484" cy="114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838200"/>
            <a:ext cx="7222067" cy="57838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1" y="1981199"/>
            <a:ext cx="4417484" cy="46408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03465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5720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762000"/>
            <a:ext cx="73152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1387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</a:t>
            </a:r>
            <a:r>
              <a:rPr lang="en-US" altLang="en-US" dirty="0" smtClean="0"/>
              <a:t>of 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0787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586212"/>
            <a:ext cx="12192000" cy="6264414"/>
          </a:xfrm>
          <a:prstGeom prst="rect">
            <a:avLst/>
          </a:prstGeom>
          <a:solidFill>
            <a:srgbClr val="F9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63"/>
          <a:stretch/>
        </p:blipFill>
        <p:spPr>
          <a:xfrm>
            <a:off x="0" y="0"/>
            <a:ext cx="12192627" cy="1600552"/>
          </a:xfrm>
          <a:prstGeom prst="rect">
            <a:avLst/>
          </a:prstGeom>
          <a:effectLst>
            <a:outerShdw blurRad="76200" dist="25400" dir="5400000" algn="t" rotWithShape="0">
              <a:prstClr val="black">
                <a:alpha val="35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" y="76200"/>
            <a:ext cx="12039600" cy="1447800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0" y="1752599"/>
            <a:ext cx="11785600" cy="481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75989"/>
            <a:ext cx="8229600" cy="228600"/>
          </a:xfrm>
          <a:prstGeom prst="rect">
            <a:avLst/>
          </a:prstGeom>
        </p:spPr>
        <p:txBody>
          <a:bodyPr vert="horz" lIns="45720" tIns="0" rIns="4572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 cap="none" spc="0" baseline="0">
                <a:solidFill>
                  <a:schemeClr val="bg1">
                    <a:lumMod val="50000"/>
                  </a:schemeClr>
                </a:solidFill>
                <a:latin typeface="Whitney-Semibold SC" panose="02000603040000020004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Write-hotness Aware Retention Management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6575989"/>
            <a:ext cx="18288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100" b="0">
                <a:solidFill>
                  <a:schemeClr val="bg1">
                    <a:lumMod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 smtClean="0"/>
              <a:t>Page </a:t>
            </a:r>
            <a:fld id="{BBF05047-ADC6-47BF-A318-424F854A849A}" type="slidenum">
              <a:rPr lang="en-US" altLang="en-US" smtClean="0"/>
              <a:pPr/>
              <a:t>‹#›</a:t>
            </a:fld>
            <a:r>
              <a:rPr lang="en-US" altLang="en-US" dirty="0" smtClean="0"/>
              <a:t> of 11</a:t>
            </a:r>
            <a:endParaRPr lang="en-US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811963"/>
            <a:ext cx="12192000" cy="460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6" r:id="rId2"/>
    <p:sldLayoutId id="214748395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 cap="none" spc="-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Whitney-Bol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Whitney-Bol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Whitney-Bol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Whitney-Bol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Whitney-Bold" pitchFamily="2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Font typeface="Wingdings" panose="05000000000000000000" pitchFamily="2" charset="2"/>
        <a:buChar char="§"/>
        <a:defRPr sz="28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ts val="300"/>
        </a:spcBef>
        <a:spcAft>
          <a:spcPct val="0"/>
        </a:spcAft>
        <a:buFont typeface="Palatino Linotype" panose="02040502050505030304" pitchFamily="18" charset="0"/>
        <a:buChar char="»"/>
        <a:defRPr sz="20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 smtClean="0"/>
              <a:t>HPCA Session 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7" name="Right Arrow 16"/>
          <p:cNvSpPr/>
          <p:nvPr/>
        </p:nvSpPr>
        <p:spPr>
          <a:xfrm>
            <a:off x="4797692" y="2309813"/>
            <a:ext cx="609600" cy="228600"/>
          </a:xfrm>
          <a:prstGeom prst="rightArrow">
            <a:avLst/>
          </a:prstGeom>
          <a:solidFill>
            <a:srgbClr val="00B05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26863" y="1814512"/>
            <a:ext cx="2520298" cy="1239364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128GB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NAND </a:t>
            </a: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Flash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557824" y="2071771"/>
            <a:ext cx="1479723" cy="707975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18288" rtlCol="0" anchor="ctr"/>
          <a:lstStyle/>
          <a:p>
            <a:pPr algn="ctr">
              <a:lnSpc>
                <a:spcPct val="80000"/>
              </a:lnSpc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256GB</a:t>
            </a:r>
            <a:r>
              <a:rPr lang="en-U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NAND Flash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022" y="3060734"/>
            <a:ext cx="12192000" cy="780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3200" dirty="0" smtClean="0"/>
              <a:t>NAND flash scaling: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shrink size</a:t>
            </a:r>
            <a:r>
              <a:rPr lang="en-US" sz="3200" dirty="0" smtClean="0"/>
              <a:t> </a:t>
            </a:r>
            <a:r>
              <a:rPr lang="en-US" sz="3200" dirty="0"/>
              <a:t>of each </a:t>
            </a:r>
            <a:r>
              <a:rPr lang="en-US" sz="3200" dirty="0" smtClean="0"/>
              <a:t>flash cell,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store </a:t>
            </a:r>
            <a:r>
              <a:rPr lang="en-US" sz="3200" i="1" dirty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two bits </a:t>
            </a:r>
            <a:r>
              <a:rPr lang="en-US" sz="3200" dirty="0" smtClean="0"/>
              <a:t>per cell</a:t>
            </a:r>
            <a:endParaRPr lang="en-US" sz="3200" i="1" dirty="0"/>
          </a:p>
        </p:txBody>
      </p:sp>
      <p:sp>
        <p:nvSpPr>
          <p:cNvPr id="27" name="Rounded Rectangle 26"/>
          <p:cNvSpPr/>
          <p:nvPr/>
        </p:nvSpPr>
        <p:spPr>
          <a:xfrm>
            <a:off x="6798286" y="2257667"/>
            <a:ext cx="224914" cy="122433"/>
          </a:xfrm>
          <a:prstGeom prst="roundRect">
            <a:avLst>
              <a:gd name="adj" fmla="val 6322"/>
            </a:avLst>
          </a:prstGeom>
          <a:solidFill>
            <a:schemeClr val="accent6">
              <a:lumMod val="40000"/>
              <a:lumOff val="60000"/>
              <a:alpha val="75000"/>
            </a:schemeClr>
          </a:solidFill>
          <a:ln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7022144" y="1835944"/>
            <a:ext cx="661987" cy="42148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17381" y="2381250"/>
            <a:ext cx="661988" cy="623888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7616189" y="1781175"/>
            <a:ext cx="2442211" cy="128587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920392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30030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139668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749307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616189" y="2760348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616187" y="2088483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76996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996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3092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3092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9188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9188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5284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5284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394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1" name="Rectangle 10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668389"/>
            <a:ext cx="12192000" cy="4900226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200" dirty="0" smtClean="0"/>
              <a:t>We propose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three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solutions</a:t>
            </a:r>
            <a:b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3200" dirty="0" smtClean="0"/>
              <a:t>to minimize vulnerabilities at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negligible latency overhead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lvl="1" indent="0">
              <a:lnSpc>
                <a:spcPct val="90000"/>
              </a:lnSpc>
              <a:spcBef>
                <a:spcPts val="4200"/>
              </a:spcBef>
              <a:buNone/>
              <a:tabLst>
                <a:tab pos="3771900" algn="ctr"/>
              </a:tabLst>
            </a:pPr>
            <a:r>
              <a:rPr lang="en-US" sz="2800" dirty="0" smtClean="0"/>
              <a:t>	One solution </a:t>
            </a:r>
            <a:r>
              <a:rPr lang="en-US" sz="2800" b="1" dirty="0" smtClean="0">
                <a:solidFill>
                  <a:srgbClr val="00B050"/>
                </a:solidFill>
              </a:rPr>
              <a:t>completely eliminates vulnerabilities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i="1" dirty="0" smtClean="0">
                <a:solidFill>
                  <a:srgbClr val="C00000"/>
                </a:solidFill>
              </a:rPr>
              <a:t>4.9% increase </a:t>
            </a:r>
            <a:r>
              <a:rPr lang="en-US" i="1" dirty="0" smtClean="0"/>
              <a:t>in flash programming latency</a:t>
            </a:r>
            <a:endParaRPr lang="en-US" sz="2800" i="1" dirty="0" smtClean="0"/>
          </a:p>
          <a:p>
            <a:pPr marL="0" lvl="1" indent="0">
              <a:lnSpc>
                <a:spcPct val="90000"/>
              </a:lnSpc>
              <a:spcBef>
                <a:spcPts val="3000"/>
              </a:spcBef>
              <a:buNone/>
              <a:tabLst>
                <a:tab pos="3771900" algn="ctr"/>
              </a:tabLst>
            </a:pPr>
            <a:r>
              <a:rPr lang="en-US" sz="2800" dirty="0"/>
              <a:t>	</a:t>
            </a:r>
            <a:r>
              <a:rPr lang="en-US" sz="2800" dirty="0" smtClean="0"/>
              <a:t>Two other solutions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mitigate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vulnerabilities</a:t>
            </a:r>
          </a:p>
          <a:p>
            <a:pPr marL="0" lvl="2" indent="0">
              <a:lnSpc>
                <a:spcPct val="90000"/>
              </a:lnSpc>
              <a:buNone/>
              <a:tabLst>
                <a:tab pos="3771900" algn="ctr"/>
              </a:tabLst>
            </a:pPr>
            <a:r>
              <a:rPr lang="en-US" sz="2400" i="1" dirty="0" smtClean="0"/>
              <a:t>	</a:t>
            </a:r>
            <a:r>
              <a:rPr lang="en-US" sz="2400" i="1" dirty="0" smtClean="0">
                <a:solidFill>
                  <a:srgbClr val="00B050"/>
                </a:solidFill>
              </a:rPr>
              <a:t>No increase</a:t>
            </a:r>
            <a:r>
              <a:rPr lang="en-US" sz="2400" b="1" i="1" dirty="0" smtClean="0">
                <a:solidFill>
                  <a:srgbClr val="00B050"/>
                </a:solidFill>
              </a:rPr>
              <a:t> </a:t>
            </a:r>
            <a:r>
              <a:rPr lang="en-US" sz="2400" i="1" dirty="0" smtClean="0"/>
              <a:t>in flash latency, </a:t>
            </a:r>
            <a:r>
              <a:rPr lang="en-US" sz="2400" i="1" dirty="0" smtClean="0">
                <a:solidFill>
                  <a:srgbClr val="C00000"/>
                </a:solidFill>
              </a:rPr>
              <a:t>errors not completely eliminated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  <a:t/>
            </a:r>
            <a:b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  <a:t>	</a:t>
            </a:r>
            <a:r>
              <a:rPr lang="en-US" sz="2400" i="1" dirty="0" smtClean="0">
                <a:solidFill>
                  <a:srgbClr val="00B050"/>
                </a:solidFill>
                <a:latin typeface="Adobe Garamond Pro Bold" panose="02020702060506020403" pitchFamily="18" charset="0"/>
              </a:rPr>
              <a:t>Increases </a:t>
            </a:r>
            <a:r>
              <a:rPr lang="en-US" sz="2400" i="1" dirty="0">
                <a:solidFill>
                  <a:srgbClr val="00B050"/>
                </a:solidFill>
                <a:latin typeface="Adobe Garamond Pro Bold" panose="02020702060506020403" pitchFamily="18" charset="0"/>
              </a:rPr>
              <a:t>flash lifetime by 16%</a:t>
            </a:r>
            <a:endParaRPr lang="en-US" sz="2400" i="1" dirty="0" smtClean="0">
              <a:solidFill>
                <a:srgbClr val="00B05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ts val="4200"/>
              </a:spcBef>
              <a:buNone/>
            </a:pPr>
            <a:r>
              <a:rPr lang="en-US" sz="3200" dirty="0" smtClean="0"/>
              <a:t>Want more?  Come to our talk!  Read our paper!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0" i="1" dirty="0">
                <a:solidFill>
                  <a:srgbClr val="696969"/>
                </a:solidFill>
              </a:rPr>
              <a:t>Authors: </a:t>
            </a:r>
            <a:r>
              <a:rPr lang="en-US" b="0" dirty="0">
                <a:solidFill>
                  <a:srgbClr val="696969"/>
                </a:solidFill>
              </a:rPr>
              <a:t>Yu Cai,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Saugata Ghose</a:t>
            </a:r>
            <a:r>
              <a:rPr lang="en-US" b="0" dirty="0">
                <a:solidFill>
                  <a:srgbClr val="696969"/>
                </a:solidFill>
              </a:rPr>
              <a:t>, Yixin Luo, Ken Mai, Onur Mutlu, Erich F. </a:t>
            </a:r>
            <a:r>
              <a:rPr lang="en-US" b="0" dirty="0" err="1" smtClean="0">
                <a:solidFill>
                  <a:srgbClr val="696969"/>
                </a:solidFill>
              </a:rPr>
              <a:t>Haratsch</a:t>
            </a:r>
            <a:endParaRPr lang="en-US" b="0" dirty="0">
              <a:solidFill>
                <a:srgbClr val="696969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526120" y="3048000"/>
            <a:ext cx="4700587" cy="2600325"/>
            <a:chOff x="7526120" y="2744326"/>
            <a:chExt cx="4700587" cy="2600325"/>
          </a:xfrm>
        </p:grpSpPr>
        <p:graphicFrame>
          <p:nvGraphicFramePr>
            <p:cNvPr id="10" name="图表 1"/>
            <p:cNvGraphicFramePr>
              <a:graphicFrameLocks/>
            </p:cNvGraphicFramePr>
            <p:nvPr>
              <p:extLst/>
            </p:nvPr>
          </p:nvGraphicFramePr>
          <p:xfrm>
            <a:off x="7526120" y="2744326"/>
            <a:ext cx="4700587" cy="26003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0730441" y="3242937"/>
              <a:ext cx="876202" cy="309059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Baseline</a:t>
              </a:r>
              <a:endParaRPr lang="en-US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736791" y="2975964"/>
              <a:ext cx="1153521" cy="309059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 lvl="0">
                <a:lnSpc>
                  <a:spcPct val="75000"/>
                </a:lnSpc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Solution #3</a:t>
              </a:r>
              <a:endParaRPr lang="en-US" baseline="-25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0560153" y="2993577"/>
              <a:ext cx="212440" cy="2124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0566503" y="3260549"/>
              <a:ext cx="212440" cy="212440"/>
            </a:xfrm>
            <a:prstGeom prst="roundRect">
              <a:avLst/>
            </a:prstGeom>
            <a:solidFill>
              <a:srgbClr val="0070C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直接箭头连接符 30"/>
            <p:cNvCxnSpPr/>
            <p:nvPr/>
          </p:nvCxnSpPr>
          <p:spPr>
            <a:xfrm flipV="1">
              <a:off x="8838189" y="3250739"/>
              <a:ext cx="0" cy="255030"/>
            </a:xfrm>
            <a:prstGeom prst="straightConnector1">
              <a:avLst/>
            </a:prstGeom>
            <a:ln w="63500">
              <a:solidFill>
                <a:srgbClr val="00B050"/>
              </a:solidFill>
              <a:tailEnd type="triangle" w="med" len="sm"/>
            </a:ln>
            <a:effectLst>
              <a:glow rad="25400">
                <a:schemeClr val="tx1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8938172" y="3225187"/>
              <a:ext cx="627736" cy="381323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sz="2400" b="1" i="1" dirty="0" smtClean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16%</a:t>
              </a:r>
              <a:endParaRPr lang="en-US" sz="2400" b="1" i="1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Rectangle 3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7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439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 smtClean="0"/>
              <a:t>HPCA Session 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7" name="Right Arrow 16"/>
          <p:cNvSpPr/>
          <p:nvPr/>
        </p:nvSpPr>
        <p:spPr>
          <a:xfrm>
            <a:off x="4797692" y="2309813"/>
            <a:ext cx="609600" cy="228600"/>
          </a:xfrm>
          <a:prstGeom prst="rightArrow">
            <a:avLst/>
          </a:prstGeom>
          <a:solidFill>
            <a:srgbClr val="00B05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26863" y="1814512"/>
            <a:ext cx="2520298" cy="1239364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128GB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NAND </a:t>
            </a: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Flash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557824" y="2071771"/>
            <a:ext cx="1479723" cy="707975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18288" rtlCol="0" anchor="ctr"/>
          <a:lstStyle/>
          <a:p>
            <a:pPr algn="ctr">
              <a:lnSpc>
                <a:spcPct val="80000"/>
              </a:lnSpc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256GB</a:t>
            </a:r>
            <a:r>
              <a:rPr lang="en-U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NAND Flash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022" y="3060734"/>
            <a:ext cx="12192000" cy="780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3200" dirty="0" smtClean="0"/>
              <a:t>NAND flash scaling: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shrink size</a:t>
            </a:r>
            <a:r>
              <a:rPr lang="en-US" sz="3200" dirty="0" smtClean="0"/>
              <a:t> </a:t>
            </a:r>
            <a:r>
              <a:rPr lang="en-US" sz="3200" dirty="0"/>
              <a:t>of each </a:t>
            </a:r>
            <a:r>
              <a:rPr lang="en-US" sz="3200" dirty="0" smtClean="0"/>
              <a:t>flash cell,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store </a:t>
            </a:r>
            <a:r>
              <a:rPr lang="en-US" sz="3200" i="1" dirty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two bits </a:t>
            </a:r>
            <a:r>
              <a:rPr lang="en-US" sz="3200" dirty="0" smtClean="0"/>
              <a:t>per cell</a:t>
            </a:r>
            <a:endParaRPr lang="en-US" sz="3200" i="1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1022" y="5841438"/>
            <a:ext cx="6181726" cy="913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As the cells become smaller, they </a:t>
            </a:r>
            <a:r>
              <a:rPr lang="en-US" i="1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interfere</a:t>
            </a:r>
            <a:r>
              <a:rPr lang="en-US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 smtClean="0"/>
              <a:t>with each other during </a:t>
            </a:r>
            <a:r>
              <a:rPr lang="en-US" dirty="0" smtClean="0">
                <a:solidFill>
                  <a:schemeClr val="accent4"/>
                </a:solidFill>
                <a:latin typeface="Adobe Garamond Pro Bold" panose="02020702060506020403" pitchFamily="18" charset="0"/>
              </a:rPr>
              <a:t>programming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6798286" y="2257667"/>
            <a:ext cx="224914" cy="122433"/>
          </a:xfrm>
          <a:prstGeom prst="roundRect">
            <a:avLst>
              <a:gd name="adj" fmla="val 6322"/>
            </a:avLst>
          </a:prstGeom>
          <a:solidFill>
            <a:schemeClr val="accent6">
              <a:lumMod val="40000"/>
              <a:lumOff val="60000"/>
              <a:alpha val="75000"/>
            </a:schemeClr>
          </a:solidFill>
          <a:ln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7022144" y="1835944"/>
            <a:ext cx="661987" cy="42148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17381" y="2381250"/>
            <a:ext cx="661988" cy="623888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7616189" y="1781175"/>
            <a:ext cx="2442211" cy="128587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920392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30030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139668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749307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616189" y="2760348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616187" y="2088483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76996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996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3092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3092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9188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9188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5284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5284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612050" y="3657600"/>
            <a:ext cx="0" cy="22098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090082" y="4764662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90080" y="5438814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090080" y="4084563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293614" y="3802160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11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293613" y="4478572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??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293612" y="5158671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118" name="Right Arrow 117"/>
          <p:cNvSpPr/>
          <p:nvPr/>
        </p:nvSpPr>
        <p:spPr>
          <a:xfrm rot="16200000">
            <a:off x="1676349" y="4216845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ight Arrow 118"/>
          <p:cNvSpPr/>
          <p:nvPr/>
        </p:nvSpPr>
        <p:spPr>
          <a:xfrm rot="16200000">
            <a:off x="1308386" y="4222945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ight Arrow 119"/>
          <p:cNvSpPr/>
          <p:nvPr/>
        </p:nvSpPr>
        <p:spPr>
          <a:xfrm rot="5400000">
            <a:off x="1676349" y="5078094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Arrow 120"/>
          <p:cNvSpPr/>
          <p:nvPr/>
        </p:nvSpPr>
        <p:spPr>
          <a:xfrm rot="5400000">
            <a:off x="1308386" y="5084194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/>
          <p:nvPr/>
        </p:nvCxnSpPr>
        <p:spPr>
          <a:xfrm>
            <a:off x="4484370" y="3653913"/>
            <a:ext cx="0" cy="22098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3962402" y="4760975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3962400" y="5435127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962400" y="4080876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165934" y="3798473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10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165933" y="4474885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00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165932" y="5154984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154" name="Notched Right Arrow 153"/>
          <p:cNvSpPr/>
          <p:nvPr/>
        </p:nvSpPr>
        <p:spPr>
          <a:xfrm>
            <a:off x="2270267" y="4345327"/>
            <a:ext cx="1581046" cy="795476"/>
          </a:xfrm>
          <a:prstGeom prst="notchedRightArrow">
            <a:avLst>
              <a:gd name="adj1" fmla="val 50000"/>
              <a:gd name="adj2" fmla="val 48623"/>
            </a:avLst>
          </a:prstGeom>
          <a:solidFill>
            <a:schemeClr val="accent4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Program</a:t>
            </a:r>
            <a:endParaRPr lang="en-US" sz="2400" i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7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 smtClean="0"/>
              <a:t>HPCA Session 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7" name="Right Arrow 16"/>
          <p:cNvSpPr/>
          <p:nvPr/>
        </p:nvSpPr>
        <p:spPr>
          <a:xfrm>
            <a:off x="4797692" y="2309813"/>
            <a:ext cx="609600" cy="228600"/>
          </a:xfrm>
          <a:prstGeom prst="rightArrow">
            <a:avLst/>
          </a:prstGeom>
          <a:solidFill>
            <a:srgbClr val="00B05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26863" y="1814512"/>
            <a:ext cx="2520298" cy="1239364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128GB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NAND </a:t>
            </a: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Flash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557824" y="2071771"/>
            <a:ext cx="1479723" cy="707975"/>
          </a:xfrm>
          <a:prstGeom prst="roundRect">
            <a:avLst>
              <a:gd name="adj" fmla="val 88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18288" rtlCol="0" anchor="ctr"/>
          <a:lstStyle/>
          <a:p>
            <a:pPr algn="ctr">
              <a:lnSpc>
                <a:spcPct val="80000"/>
              </a:lnSpc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256GB</a:t>
            </a:r>
            <a:r>
              <a:rPr lang="en-U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NAND Flash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1022" y="3060734"/>
            <a:ext cx="12192000" cy="780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3200" dirty="0" smtClean="0"/>
              <a:t>NAND flash scaling: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shrink size</a:t>
            </a:r>
            <a:r>
              <a:rPr lang="en-US" sz="3200" dirty="0" smtClean="0"/>
              <a:t> </a:t>
            </a:r>
            <a:r>
              <a:rPr lang="en-US" sz="3200" dirty="0"/>
              <a:t>of each </a:t>
            </a:r>
            <a:r>
              <a:rPr lang="en-US" sz="3200" dirty="0" smtClean="0"/>
              <a:t>flash cell,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store </a:t>
            </a:r>
            <a:r>
              <a:rPr lang="en-US" sz="3200" i="1" dirty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two bits </a:t>
            </a:r>
            <a:r>
              <a:rPr lang="en-US" sz="3200" dirty="0" smtClean="0"/>
              <a:t>per cell</a:t>
            </a:r>
            <a:endParaRPr lang="en-US" sz="3200" i="1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1022" y="5841438"/>
            <a:ext cx="6181726" cy="913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As the cells become smaller, they </a:t>
            </a:r>
            <a:r>
              <a:rPr lang="en-US" i="1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interfere</a:t>
            </a:r>
            <a:r>
              <a:rPr lang="en-US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 </a:t>
            </a:r>
            <a:r>
              <a:rPr lang="en-US" dirty="0" smtClean="0"/>
              <a:t>with each other during </a:t>
            </a:r>
            <a:r>
              <a:rPr lang="en-US" dirty="0" smtClean="0">
                <a:solidFill>
                  <a:schemeClr val="accent4"/>
                </a:solidFill>
                <a:latin typeface="Adobe Garamond Pro Bold" panose="02020702060506020403" pitchFamily="18" charset="0"/>
              </a:rPr>
              <a:t>programming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6125086" y="5558648"/>
            <a:ext cx="6067936" cy="79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smtClean="0"/>
              <a:t>…to reduce </a:t>
            </a:r>
            <a:r>
              <a:rPr lang="en-US" dirty="0" smtClean="0"/>
              <a:t>interference,</a:t>
            </a:r>
            <a:br>
              <a:rPr lang="en-US" dirty="0" smtClean="0"/>
            </a:br>
            <a:r>
              <a:rPr lang="en-US" dirty="0" smtClean="0"/>
              <a:t>today’s </a:t>
            </a:r>
            <a:r>
              <a:rPr lang="en-US" dirty="0" smtClean="0"/>
              <a:t>MLC NAND flash </a:t>
            </a:r>
            <a:r>
              <a:rPr lang="en-US" dirty="0" smtClean="0"/>
              <a:t>chips use</a:t>
            </a:r>
            <a:br>
              <a:rPr lang="en-US" dirty="0" smtClean="0"/>
            </a:b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two-step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programming</a:t>
            </a:r>
            <a:endParaRPr lang="en-US" b="0" dirty="0"/>
          </a:p>
        </p:txBody>
      </p:sp>
      <p:sp>
        <p:nvSpPr>
          <p:cNvPr id="27" name="Rounded Rectangle 26"/>
          <p:cNvSpPr/>
          <p:nvPr/>
        </p:nvSpPr>
        <p:spPr>
          <a:xfrm>
            <a:off x="6798286" y="2257667"/>
            <a:ext cx="224914" cy="122433"/>
          </a:xfrm>
          <a:prstGeom prst="roundRect">
            <a:avLst>
              <a:gd name="adj" fmla="val 6322"/>
            </a:avLst>
          </a:prstGeom>
          <a:solidFill>
            <a:schemeClr val="accent6">
              <a:lumMod val="40000"/>
              <a:lumOff val="60000"/>
              <a:alpha val="75000"/>
            </a:schemeClr>
          </a:solidFill>
          <a:ln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7022144" y="1835944"/>
            <a:ext cx="661987" cy="42148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17381" y="2381250"/>
            <a:ext cx="661988" cy="623888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7616189" y="1781175"/>
            <a:ext cx="2442211" cy="128587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920392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30030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139668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749307" y="1781175"/>
            <a:ext cx="0" cy="128587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616189" y="2760348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616187" y="2088483"/>
            <a:ext cx="244221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76996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996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309282" y="186093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309282" y="253279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9188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11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9188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528482" y="1857375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00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528482" y="2529240"/>
            <a:ext cx="441649" cy="467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612050" y="3657600"/>
            <a:ext cx="0" cy="22098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090082" y="4764662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90080" y="5438814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090080" y="4084563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293614" y="3802160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11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293613" y="4478572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??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293612" y="5158671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118" name="Right Arrow 117"/>
          <p:cNvSpPr/>
          <p:nvPr/>
        </p:nvSpPr>
        <p:spPr>
          <a:xfrm rot="16200000">
            <a:off x="1676349" y="4216845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ight Arrow 118"/>
          <p:cNvSpPr/>
          <p:nvPr/>
        </p:nvSpPr>
        <p:spPr>
          <a:xfrm rot="16200000">
            <a:off x="1308386" y="4222945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ight Arrow 119"/>
          <p:cNvSpPr/>
          <p:nvPr/>
        </p:nvSpPr>
        <p:spPr>
          <a:xfrm rot="5400000">
            <a:off x="1676349" y="5078094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Arrow 120"/>
          <p:cNvSpPr/>
          <p:nvPr/>
        </p:nvSpPr>
        <p:spPr>
          <a:xfrm rot="5400000">
            <a:off x="1308386" y="5084194"/>
            <a:ext cx="239366" cy="228600"/>
          </a:xfrm>
          <a:prstGeom prst="rightArrow">
            <a:avLst>
              <a:gd name="adj1" fmla="val 37499"/>
              <a:gd name="adj2" fmla="val 50000"/>
            </a:avLst>
          </a:prstGeom>
          <a:solidFill>
            <a:schemeClr val="accent4"/>
          </a:solidFill>
          <a:ln w="63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/>
          <p:nvPr/>
        </p:nvCxnSpPr>
        <p:spPr>
          <a:xfrm>
            <a:off x="4484370" y="3653913"/>
            <a:ext cx="0" cy="220980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3962402" y="4760975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3962400" y="5435127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962400" y="4080876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165934" y="3798473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10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165933" y="4474885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00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165932" y="5154984"/>
            <a:ext cx="633057" cy="564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accent5"/>
                </a:solidFill>
              </a:rPr>
              <a:t>10</a:t>
            </a:r>
            <a:endParaRPr lang="en-US" sz="2400" dirty="0">
              <a:solidFill>
                <a:schemeClr val="accent5"/>
              </a:solidFill>
            </a:endParaRPr>
          </a:p>
        </p:txBody>
      </p:sp>
      <p:cxnSp>
        <p:nvCxnSpPr>
          <p:cNvPr id="136" name="Straight Connector 135"/>
          <p:cNvCxnSpPr/>
          <p:nvPr/>
        </p:nvCxnSpPr>
        <p:spPr>
          <a:xfrm>
            <a:off x="6856436" y="4366932"/>
            <a:ext cx="0" cy="1023858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6334468" y="4880475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ectangle 137"/>
          <p:cNvSpPr/>
          <p:nvPr/>
        </p:nvSpPr>
        <p:spPr>
          <a:xfrm>
            <a:off x="6537999" y="4594385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??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44" name="Straight Connector 143"/>
          <p:cNvCxnSpPr/>
          <p:nvPr/>
        </p:nvCxnSpPr>
        <p:spPr>
          <a:xfrm>
            <a:off x="9150476" y="4358851"/>
            <a:ext cx="0" cy="1023858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8628508" y="4872394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8832039" y="4586304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0</a:t>
            </a:r>
            <a:endParaRPr lang="en-US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>
            <a:off x="11442606" y="4358389"/>
            <a:ext cx="0" cy="1023858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10920638" y="4871932"/>
            <a:ext cx="106679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48"/>
          <p:cNvSpPr/>
          <p:nvPr/>
        </p:nvSpPr>
        <p:spPr>
          <a:xfrm>
            <a:off x="11124169" y="4585842"/>
            <a:ext cx="633057" cy="5648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0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0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0" name="Notched Right Arrow 149"/>
          <p:cNvSpPr/>
          <p:nvPr/>
        </p:nvSpPr>
        <p:spPr>
          <a:xfrm>
            <a:off x="7421655" y="4527845"/>
            <a:ext cx="1116155" cy="711832"/>
          </a:xfrm>
          <a:prstGeom prst="notchedRightArrow">
            <a:avLst>
              <a:gd name="adj1" fmla="val 50000"/>
              <a:gd name="adj2" fmla="val 49278"/>
            </a:avLst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/>
              <a:t>Step 1</a:t>
            </a:r>
            <a:endParaRPr lang="en-US" sz="2400" i="1" dirty="0"/>
          </a:p>
        </p:txBody>
      </p:sp>
      <p:sp>
        <p:nvSpPr>
          <p:cNvPr id="154" name="Notched Right Arrow 153"/>
          <p:cNvSpPr/>
          <p:nvPr/>
        </p:nvSpPr>
        <p:spPr>
          <a:xfrm>
            <a:off x="2270267" y="4345327"/>
            <a:ext cx="1581046" cy="795476"/>
          </a:xfrm>
          <a:prstGeom prst="notchedRightArrow">
            <a:avLst>
              <a:gd name="adj1" fmla="val 50000"/>
              <a:gd name="adj2" fmla="val 48623"/>
            </a:avLst>
          </a:prstGeom>
          <a:solidFill>
            <a:schemeClr val="accent4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Program</a:t>
            </a:r>
            <a:endParaRPr lang="en-US" sz="2400" i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6" name="Notched Right Arrow 75"/>
          <p:cNvSpPr/>
          <p:nvPr/>
        </p:nvSpPr>
        <p:spPr>
          <a:xfrm>
            <a:off x="9713784" y="4512329"/>
            <a:ext cx="1116155" cy="711832"/>
          </a:xfrm>
          <a:prstGeom prst="notchedRightArrow">
            <a:avLst>
              <a:gd name="adj1" fmla="val 50000"/>
              <a:gd name="adj2" fmla="val 49278"/>
            </a:avLst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/>
              <a:t>Step </a:t>
            </a:r>
            <a:r>
              <a:rPr lang="en-US" sz="2400" i="1" dirty="0" smtClean="0"/>
              <a:t>2</a:t>
            </a:r>
            <a:endParaRPr lang="en-US" sz="2400" i="1" dirty="0"/>
          </a:p>
        </p:txBody>
      </p:sp>
      <p:sp>
        <p:nvSpPr>
          <p:cNvPr id="84" name="Rectangle 83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57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720469"/>
            <a:ext cx="12192000" cy="484814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  <a:tabLst>
                <a:tab pos="2286000" algn="l"/>
              </a:tabLst>
            </a:pPr>
            <a:r>
              <a:rPr lang="en-US" sz="3200" dirty="0" smtClean="0"/>
              <a:t>Using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real MLC NAND flash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chips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we </a:t>
            </a:r>
            <a:r>
              <a:rPr lang="en-US" sz="3200" dirty="0" smtClean="0"/>
              <a:t>show </a:t>
            </a:r>
            <a:r>
              <a:rPr lang="en-US" sz="3200" dirty="0" smtClean="0"/>
              <a:t>that two-step </a:t>
            </a:r>
            <a:r>
              <a:rPr lang="en-US" sz="3200" dirty="0" smtClean="0"/>
              <a:t>programming </a:t>
            </a:r>
            <a:r>
              <a:rPr lang="en-US" sz="3200" dirty="0" smtClean="0"/>
              <a:t>introduces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new </a:t>
            </a: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reliability and security vulnerabilities</a:t>
            </a:r>
          </a:p>
          <a:p>
            <a:pPr lvl="1">
              <a:spcBef>
                <a:spcPts val="3000"/>
              </a:spcBef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72" name="Rectangle 171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580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50"/>
          <p:cNvSpPr/>
          <p:nvPr/>
        </p:nvSpPr>
        <p:spPr>
          <a:xfrm>
            <a:off x="0" y="3191422"/>
            <a:ext cx="12192000" cy="22011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720469"/>
            <a:ext cx="12192000" cy="484814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  <a:tabLst>
                <a:tab pos="2286000" algn="l"/>
              </a:tabLst>
            </a:pPr>
            <a:r>
              <a:rPr lang="en-US" sz="3200" dirty="0" smtClean="0"/>
              <a:t>Using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real MLC NAND flash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chips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we </a:t>
            </a:r>
            <a:r>
              <a:rPr lang="en-US" sz="3200" dirty="0" smtClean="0"/>
              <a:t>show </a:t>
            </a:r>
            <a:r>
              <a:rPr lang="en-US" sz="3200" dirty="0" smtClean="0"/>
              <a:t>that two-step </a:t>
            </a:r>
            <a:r>
              <a:rPr lang="en-US" sz="3200" dirty="0" smtClean="0"/>
              <a:t>programming </a:t>
            </a:r>
            <a:r>
              <a:rPr lang="en-US" sz="3200" dirty="0" smtClean="0"/>
              <a:t>introduces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new </a:t>
            </a: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reliability and security vulnerabilities</a:t>
            </a:r>
          </a:p>
          <a:p>
            <a:pPr marL="0" lvl="1" indent="0">
              <a:lnSpc>
                <a:spcPct val="90000"/>
              </a:lnSpc>
              <a:spcBef>
                <a:spcPts val="3800"/>
              </a:spcBef>
              <a:buNone/>
              <a:tabLst>
                <a:tab pos="2686050" algn="ctr"/>
              </a:tabLst>
            </a:pPr>
            <a:r>
              <a:rPr lang="en-US" sz="2800" dirty="0" smtClean="0">
                <a:solidFill>
                  <a:srgbClr val="404040"/>
                </a:solidFill>
              </a:rPr>
              <a:t>	We find that </a:t>
            </a:r>
            <a:r>
              <a:rPr lang="en-US" sz="2800" b="1" dirty="0" smtClean="0">
                <a:solidFill>
                  <a:srgbClr val="404040"/>
                </a:solidFill>
              </a:rPr>
              <a:t>cells with only one bit</a:t>
            </a:r>
            <a:br>
              <a:rPr lang="en-US" sz="2800" b="1" dirty="0" smtClean="0">
                <a:solidFill>
                  <a:srgbClr val="404040"/>
                </a:solidFill>
              </a:rPr>
            </a:br>
            <a:r>
              <a:rPr lang="en-US" sz="2800" b="1" dirty="0" smtClean="0">
                <a:solidFill>
                  <a:srgbClr val="404040"/>
                </a:solidFill>
              </a:rPr>
              <a:t>	programmed are </a:t>
            </a:r>
            <a:r>
              <a:rPr lang="en-US" sz="2800" b="1" dirty="0" smtClean="0">
                <a:solidFill>
                  <a:srgbClr val="C00000"/>
                </a:solidFill>
              </a:rPr>
              <a:t>more vulnerable </a:t>
            </a:r>
            <a:r>
              <a:rPr lang="en-US" sz="2800" dirty="0" smtClean="0">
                <a:solidFill>
                  <a:srgbClr val="404040"/>
                </a:solidFill>
              </a:rPr>
              <a:t>to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interference during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reads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 and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writes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b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2800" dirty="0" smtClean="0">
                <a:solidFill>
                  <a:srgbClr val="404040"/>
                </a:solidFill>
              </a:rPr>
              <a:t>than fully-programmed cells</a:t>
            </a:r>
          </a:p>
          <a:p>
            <a:pPr lvl="1">
              <a:spcBef>
                <a:spcPts val="3000"/>
              </a:spcBef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81" name="矩形 179"/>
          <p:cNvSpPr/>
          <p:nvPr/>
        </p:nvSpPr>
        <p:spPr>
          <a:xfrm>
            <a:off x="7202728" y="3276600"/>
            <a:ext cx="3829340" cy="2012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altLang="zh-CN" sz="2400" b="1" dirty="0" smtClean="0">
                <a:solidFill>
                  <a:schemeClr val="accent5">
                    <a:lumMod val="50000"/>
                  </a:schemeClr>
                </a:solidFill>
              </a:rPr>
              <a:t>Flash Memory</a:t>
            </a:r>
            <a:endParaRPr lang="zh-CN" alt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2" name="圆角矩形 217"/>
          <p:cNvSpPr/>
          <p:nvPr/>
        </p:nvSpPr>
        <p:spPr>
          <a:xfrm>
            <a:off x="7337521" y="3980027"/>
            <a:ext cx="3602816" cy="311851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4" name="Group 98"/>
          <p:cNvGrpSpPr>
            <a:grpSpLocks/>
          </p:cNvGrpSpPr>
          <p:nvPr/>
        </p:nvGrpSpPr>
        <p:grpSpPr bwMode="auto">
          <a:xfrm>
            <a:off x="7245367" y="3592725"/>
            <a:ext cx="3465581" cy="745141"/>
            <a:chOff x="1330973" y="1562100"/>
            <a:chExt cx="3465581" cy="745141"/>
          </a:xfrm>
        </p:grpSpPr>
        <p:grpSp>
          <p:nvGrpSpPr>
            <p:cNvPr id="85" name="Group 76"/>
            <p:cNvGrpSpPr>
              <a:grpSpLocks/>
            </p:cNvGrpSpPr>
            <p:nvPr/>
          </p:nvGrpSpPr>
          <p:grpSpPr bwMode="auto">
            <a:xfrm>
              <a:off x="1330973" y="1562100"/>
              <a:ext cx="1717027" cy="745141"/>
              <a:chOff x="1330973" y="1562100"/>
              <a:chExt cx="1717027" cy="745141"/>
            </a:xfrm>
          </p:grpSpPr>
          <p:grpSp>
            <p:nvGrpSpPr>
              <p:cNvPr id="96" name="Group 65"/>
              <p:cNvGrpSpPr>
                <a:grpSpLocks/>
              </p:cNvGrpSpPr>
              <p:nvPr/>
            </p:nvGrpSpPr>
            <p:grpSpPr bwMode="auto">
              <a:xfrm>
                <a:off x="1330973" y="1562100"/>
                <a:ext cx="802627" cy="745141"/>
                <a:chOff x="6360173" y="1638300"/>
                <a:chExt cx="802627" cy="745141"/>
              </a:xfrm>
            </p:grpSpPr>
            <p:grpSp>
              <p:nvGrpSpPr>
                <p:cNvPr id="108" name="Group 38"/>
                <p:cNvGrpSpPr>
                  <a:grpSpLocks/>
                </p:cNvGrpSpPr>
                <p:nvPr/>
              </p:nvGrpSpPr>
              <p:grpSpPr bwMode="auto">
                <a:xfrm>
                  <a:off x="6553200" y="1752600"/>
                  <a:ext cx="152400" cy="457200"/>
                  <a:chOff x="6553200" y="1752600"/>
                  <a:chExt cx="152400" cy="457200"/>
                </a:xfrm>
              </p:grpSpPr>
              <p:cxnSp>
                <p:nvCxnSpPr>
                  <p:cNvPr id="114" name="Straight Connector 32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6294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5" name="Straight Connector 32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532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6" name="Straight Connector 3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056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109" name="Straight Connector 322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17526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0" name="Straight Connector 323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22098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1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6360173" y="1981200"/>
                  <a:ext cx="802627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2" name="Straight Connector 49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1638300"/>
                  <a:ext cx="0" cy="1143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3" name="Straight Connector 50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2209800"/>
                  <a:ext cx="0" cy="173641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97" name="Group 66"/>
              <p:cNvGrpSpPr>
                <a:grpSpLocks/>
              </p:cNvGrpSpPr>
              <p:nvPr/>
            </p:nvGrpSpPr>
            <p:grpSpPr bwMode="auto">
              <a:xfrm>
                <a:off x="2133600" y="1562100"/>
                <a:ext cx="914400" cy="745141"/>
                <a:chOff x="6248400" y="1638300"/>
                <a:chExt cx="914400" cy="745141"/>
              </a:xfrm>
            </p:grpSpPr>
            <p:grpSp>
              <p:nvGrpSpPr>
                <p:cNvPr id="98" name="Group 38"/>
                <p:cNvGrpSpPr>
                  <a:grpSpLocks/>
                </p:cNvGrpSpPr>
                <p:nvPr/>
              </p:nvGrpSpPr>
              <p:grpSpPr bwMode="auto">
                <a:xfrm>
                  <a:off x="6553200" y="1752600"/>
                  <a:ext cx="152400" cy="457200"/>
                  <a:chOff x="6553200" y="1752600"/>
                  <a:chExt cx="152400" cy="457200"/>
                </a:xfrm>
              </p:grpSpPr>
              <p:cxnSp>
                <p:nvCxnSpPr>
                  <p:cNvPr id="105" name="Straight Connector 31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6294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6" name="Straight Connector 3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532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7" name="Straight Connector 32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056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99" name="Straight Connector 68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17526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1" name="Straight Connector 69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22098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2" name="Straight Connector 70"/>
                <p:cNvCxnSpPr>
                  <a:cxnSpLocks noChangeShapeType="1"/>
                </p:cNvCxnSpPr>
                <p:nvPr/>
              </p:nvCxnSpPr>
              <p:spPr bwMode="auto">
                <a:xfrm>
                  <a:off x="6248400" y="1981200"/>
                  <a:ext cx="914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3" name="Straight Connector 3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1638300"/>
                  <a:ext cx="0" cy="1143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" name="Straight Connector 317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2209800"/>
                  <a:ext cx="0" cy="173641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86" name="Group 66"/>
            <p:cNvGrpSpPr>
              <a:grpSpLocks/>
            </p:cNvGrpSpPr>
            <p:nvPr/>
          </p:nvGrpSpPr>
          <p:grpSpPr bwMode="auto">
            <a:xfrm>
              <a:off x="3882154" y="1562100"/>
              <a:ext cx="914400" cy="745141"/>
              <a:chOff x="6168154" y="1638300"/>
              <a:chExt cx="914400" cy="745141"/>
            </a:xfrm>
          </p:grpSpPr>
          <p:grpSp>
            <p:nvGrpSpPr>
              <p:cNvPr id="87" name="Group 38"/>
              <p:cNvGrpSpPr>
                <a:grpSpLocks/>
              </p:cNvGrpSpPr>
              <p:nvPr/>
            </p:nvGrpSpPr>
            <p:grpSpPr bwMode="auto">
              <a:xfrm>
                <a:off x="6472954" y="1753950"/>
                <a:ext cx="152400" cy="457200"/>
                <a:chOff x="6472954" y="1753950"/>
                <a:chExt cx="152400" cy="457200"/>
              </a:xfrm>
            </p:grpSpPr>
            <p:cxnSp>
              <p:nvCxnSpPr>
                <p:cNvPr id="93" name="Straight Connector 298"/>
                <p:cNvCxnSpPr>
                  <a:cxnSpLocks noChangeShapeType="1"/>
                </p:cNvCxnSpPr>
                <p:nvPr/>
              </p:nvCxnSpPr>
              <p:spPr bwMode="auto">
                <a:xfrm>
                  <a:off x="65491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4" name="Straight Connector 299"/>
                <p:cNvCxnSpPr>
                  <a:cxnSpLocks noChangeShapeType="1"/>
                </p:cNvCxnSpPr>
                <p:nvPr/>
              </p:nvCxnSpPr>
              <p:spPr bwMode="auto">
                <a:xfrm>
                  <a:off x="64729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5" name="Straight Connector 300"/>
                <p:cNvCxnSpPr>
                  <a:cxnSpLocks noChangeShapeType="1"/>
                </p:cNvCxnSpPr>
                <p:nvPr/>
              </p:nvCxnSpPr>
              <p:spPr bwMode="auto">
                <a:xfrm>
                  <a:off x="66253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88" name="Straight Connector 293"/>
              <p:cNvCxnSpPr>
                <a:cxnSpLocks noChangeShapeType="1"/>
              </p:cNvCxnSpPr>
              <p:nvPr/>
            </p:nvCxnSpPr>
            <p:spPr bwMode="auto">
              <a:xfrm>
                <a:off x="6625354" y="1753950"/>
                <a:ext cx="152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9" name="Straight Connector 294"/>
              <p:cNvCxnSpPr>
                <a:cxnSpLocks noChangeShapeType="1"/>
              </p:cNvCxnSpPr>
              <p:nvPr/>
            </p:nvCxnSpPr>
            <p:spPr bwMode="auto">
              <a:xfrm>
                <a:off x="6625354" y="2211150"/>
                <a:ext cx="152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0" name="Straight Connector 295"/>
              <p:cNvCxnSpPr>
                <a:cxnSpLocks noChangeShapeType="1"/>
              </p:cNvCxnSpPr>
              <p:nvPr/>
            </p:nvCxnSpPr>
            <p:spPr bwMode="auto">
              <a:xfrm>
                <a:off x="6168154" y="1982550"/>
                <a:ext cx="914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" name="Straight Connector 296"/>
              <p:cNvCxnSpPr>
                <a:cxnSpLocks noChangeShapeType="1"/>
              </p:cNvCxnSpPr>
              <p:nvPr/>
            </p:nvCxnSpPr>
            <p:spPr bwMode="auto">
              <a:xfrm flipV="1">
                <a:off x="6777754" y="1638300"/>
                <a:ext cx="0" cy="11565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2" name="Straight Connector 297"/>
              <p:cNvCxnSpPr>
                <a:cxnSpLocks noChangeShapeType="1"/>
              </p:cNvCxnSpPr>
              <p:nvPr/>
            </p:nvCxnSpPr>
            <p:spPr bwMode="auto">
              <a:xfrm flipV="1">
                <a:off x="6777754" y="2211150"/>
                <a:ext cx="0" cy="172291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17" name="TextBox 116"/>
          <p:cNvSpPr txBox="1"/>
          <p:nvPr/>
        </p:nvSpPr>
        <p:spPr>
          <a:xfrm>
            <a:off x="10410280" y="3929930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LSB</a:t>
            </a:r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410280" y="3557717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MSB</a:t>
            </a:r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7341339" y="4337866"/>
            <a:ext cx="802482" cy="901421"/>
            <a:chOff x="3286421" y="4146818"/>
            <a:chExt cx="802482" cy="901421"/>
          </a:xfrm>
        </p:grpSpPr>
        <p:cxnSp>
          <p:nvCxnSpPr>
            <p:cNvPr id="120" name="Straight Connector 67"/>
            <p:cNvCxnSpPr>
              <a:endCxn id="122" idx="0"/>
            </p:cNvCxnSpPr>
            <p:nvPr/>
          </p:nvCxnSpPr>
          <p:spPr bwMode="auto">
            <a:xfrm>
              <a:off x="3687662" y="4146818"/>
              <a:ext cx="0" cy="534591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1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0</a:t>
              </a:r>
            </a:p>
          </p:txBody>
        </p:sp>
        <p:sp>
          <p:nvSpPr>
            <p:cNvPr id="122" name="Rectangle 70"/>
            <p:cNvSpPr/>
            <p:nvPr/>
          </p:nvSpPr>
          <p:spPr bwMode="auto">
            <a:xfrm>
              <a:off x="3286421" y="4681409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LSB 0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260403" y="4344085"/>
            <a:ext cx="802482" cy="895202"/>
            <a:chOff x="3286421" y="4153555"/>
            <a:chExt cx="802482" cy="895202"/>
          </a:xfrm>
        </p:grpSpPr>
        <p:cxnSp>
          <p:nvCxnSpPr>
            <p:cNvPr id="124" name="Straight Connector 67"/>
            <p:cNvCxnSpPr>
              <a:endCxn id="126" idx="0"/>
            </p:cNvCxnSpPr>
            <p:nvPr/>
          </p:nvCxnSpPr>
          <p:spPr bwMode="auto">
            <a:xfrm>
              <a:off x="3687662" y="4153555"/>
              <a:ext cx="0" cy="528372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5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1</a:t>
              </a:r>
            </a:p>
          </p:txBody>
        </p:sp>
        <p:sp>
          <p:nvSpPr>
            <p:cNvPr id="126" name="Rectangle 70"/>
            <p:cNvSpPr/>
            <p:nvPr/>
          </p:nvSpPr>
          <p:spPr bwMode="auto">
            <a:xfrm>
              <a:off x="3286421" y="4681927"/>
              <a:ext cx="802482" cy="3668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cs typeface="Arial" charset="0"/>
                </a:rPr>
                <a:t>LSB 1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0005067" y="4349848"/>
            <a:ext cx="802482" cy="889382"/>
            <a:chOff x="3286421" y="4159318"/>
            <a:chExt cx="802482" cy="889382"/>
          </a:xfrm>
        </p:grpSpPr>
        <p:cxnSp>
          <p:nvCxnSpPr>
            <p:cNvPr id="128" name="Straight Connector 67"/>
            <p:cNvCxnSpPr>
              <a:endCxn id="130" idx="0"/>
            </p:cNvCxnSpPr>
            <p:nvPr/>
          </p:nvCxnSpPr>
          <p:spPr bwMode="auto">
            <a:xfrm>
              <a:off x="3687662" y="4159318"/>
              <a:ext cx="0" cy="522552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9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n</a:t>
              </a:r>
            </a:p>
          </p:txBody>
        </p:sp>
        <p:sp>
          <p:nvSpPr>
            <p:cNvPr id="130" name="Rectangle 70"/>
            <p:cNvSpPr/>
            <p:nvPr/>
          </p:nvSpPr>
          <p:spPr bwMode="auto">
            <a:xfrm>
              <a:off x="3286421" y="4681870"/>
              <a:ext cx="802482" cy="3668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cs typeface="Arial" charset="0"/>
                </a:rPr>
                <a:t>LSB n</a:t>
              </a: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9093765" y="3618984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9159725" y="4285291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grpSp>
        <p:nvGrpSpPr>
          <p:cNvPr id="133" name="组合 212"/>
          <p:cNvGrpSpPr/>
          <p:nvPr/>
        </p:nvGrpSpPr>
        <p:grpSpPr>
          <a:xfrm>
            <a:off x="8475254" y="4874873"/>
            <a:ext cx="357190" cy="357190"/>
            <a:chOff x="6715140" y="3357562"/>
            <a:chExt cx="357190" cy="357190"/>
          </a:xfrm>
        </p:grpSpPr>
        <p:cxnSp>
          <p:nvCxnSpPr>
            <p:cNvPr id="134" name="直接连接符 181"/>
            <p:cNvCxnSpPr/>
            <p:nvPr/>
          </p:nvCxnSpPr>
          <p:spPr>
            <a:xfrm rot="5400000">
              <a:off x="6715140" y="3429000"/>
              <a:ext cx="357190" cy="2143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210"/>
            <p:cNvCxnSpPr/>
            <p:nvPr/>
          </p:nvCxnSpPr>
          <p:spPr>
            <a:xfrm>
              <a:off x="6715140" y="3401704"/>
              <a:ext cx="357190" cy="28575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组合 214"/>
          <p:cNvGrpSpPr/>
          <p:nvPr/>
        </p:nvGrpSpPr>
        <p:grpSpPr>
          <a:xfrm>
            <a:off x="10307185" y="4883045"/>
            <a:ext cx="357190" cy="357190"/>
            <a:chOff x="6715140" y="3357562"/>
            <a:chExt cx="357190" cy="357190"/>
          </a:xfrm>
        </p:grpSpPr>
        <p:cxnSp>
          <p:nvCxnSpPr>
            <p:cNvPr id="137" name="直接连接符 215"/>
            <p:cNvCxnSpPr/>
            <p:nvPr/>
          </p:nvCxnSpPr>
          <p:spPr>
            <a:xfrm rot="5400000">
              <a:off x="6715140" y="3429000"/>
              <a:ext cx="357190" cy="2143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接连接符 216"/>
            <p:cNvCxnSpPr/>
            <p:nvPr/>
          </p:nvCxnSpPr>
          <p:spPr>
            <a:xfrm>
              <a:off x="6715140" y="3401704"/>
              <a:ext cx="357190" cy="28575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Curved Connector 138"/>
          <p:cNvCxnSpPr>
            <a:stCxn id="82" idx="3"/>
            <a:endCxn id="130" idx="3"/>
          </p:cNvCxnSpPr>
          <p:nvPr/>
        </p:nvCxnSpPr>
        <p:spPr>
          <a:xfrm flipH="1">
            <a:off x="10807549" y="4135953"/>
            <a:ext cx="132788" cy="919862"/>
          </a:xfrm>
          <a:prstGeom prst="curvedConnector3">
            <a:avLst>
              <a:gd name="adj1" fmla="val -172154"/>
            </a:avLst>
          </a:prstGeom>
          <a:ln w="4445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5638800" y="4410771"/>
            <a:ext cx="1239442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</a:p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Without</a:t>
            </a:r>
          </a:p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Errors</a:t>
            </a:r>
            <a:endParaRPr lang="zh-CN" altLang="en-US" sz="2400" b="1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56850" y="3276600"/>
            <a:ext cx="1470104" cy="968092"/>
            <a:chOff x="6661287" y="1873718"/>
            <a:chExt cx="2419607" cy="968092"/>
          </a:xfrm>
        </p:grpSpPr>
        <p:sp>
          <p:nvSpPr>
            <p:cNvPr id="143" name="矩形 237"/>
            <p:cNvSpPr/>
            <p:nvPr/>
          </p:nvSpPr>
          <p:spPr>
            <a:xfrm>
              <a:off x="6661287" y="1873718"/>
              <a:ext cx="2419607" cy="96809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r>
                <a:rPr lang="en-US" altLang="zh-CN" sz="2400" b="1" dirty="0" smtClean="0">
                  <a:solidFill>
                    <a:schemeClr val="accent4">
                      <a:lumMod val="75000"/>
                    </a:schemeClr>
                  </a:solidFill>
                </a:rPr>
                <a:t>Controller</a:t>
              </a:r>
              <a:endParaRPr lang="zh-CN" altLang="en-US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44" name="圆角矩形 241"/>
            <p:cNvSpPr/>
            <p:nvPr/>
          </p:nvSpPr>
          <p:spPr>
            <a:xfrm>
              <a:off x="6838950" y="2319797"/>
              <a:ext cx="1995848" cy="39382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 smtClean="0">
                  <a:solidFill>
                    <a:schemeClr val="accent1">
                      <a:lumMod val="75000"/>
                    </a:schemeClr>
                  </a:solidFill>
                </a:rPr>
                <a:t>MSB </a:t>
              </a:r>
              <a:r>
                <a:rPr lang="en-US" altLang="zh-CN" sz="2000" dirty="0" smtClean="0">
                  <a:solidFill>
                    <a:schemeClr val="accent1">
                      <a:lumMod val="75000"/>
                    </a:schemeClr>
                  </a:solidFill>
                </a:rPr>
                <a:t>data</a:t>
              </a:r>
              <a:endParaRPr lang="zh-CN" altLang="en-US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cxnSp>
        <p:nvCxnSpPr>
          <p:cNvPr id="145" name="Curved Connector 144"/>
          <p:cNvCxnSpPr>
            <a:stCxn id="144" idx="2"/>
            <a:endCxn id="148" idx="1"/>
          </p:cNvCxnSpPr>
          <p:nvPr/>
        </p:nvCxnSpPr>
        <p:spPr>
          <a:xfrm rot="16200000" flipH="1">
            <a:off x="6606553" y="3881058"/>
            <a:ext cx="490188" cy="961069"/>
          </a:xfrm>
          <a:prstGeom prst="curvedConnector2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11069790" y="4161718"/>
            <a:ext cx="944618" cy="8679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</a:p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</a:p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Errors</a:t>
            </a:r>
            <a:endParaRPr lang="zh-CN" altLang="en-US" sz="24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9185105" y="471896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sp>
        <p:nvSpPr>
          <p:cNvPr id="148" name="圆角矩形 211"/>
          <p:cNvSpPr/>
          <p:nvPr/>
        </p:nvSpPr>
        <p:spPr>
          <a:xfrm>
            <a:off x="7332182" y="4429297"/>
            <a:ext cx="3475367" cy="354779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9" name="圆角矩形 211"/>
          <p:cNvSpPr/>
          <p:nvPr/>
        </p:nvSpPr>
        <p:spPr>
          <a:xfrm>
            <a:off x="7332182" y="4874064"/>
            <a:ext cx="3468115" cy="359004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2" name="Rectangle 171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417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50"/>
          <p:cNvSpPr/>
          <p:nvPr/>
        </p:nvSpPr>
        <p:spPr>
          <a:xfrm>
            <a:off x="0" y="3191422"/>
            <a:ext cx="12192000" cy="22011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720469"/>
            <a:ext cx="12192000" cy="484814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  <a:tabLst>
                <a:tab pos="2286000" algn="l"/>
              </a:tabLst>
            </a:pPr>
            <a:r>
              <a:rPr lang="en-US" sz="3200" dirty="0" smtClean="0"/>
              <a:t>Using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real MLC NAND flash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chips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we </a:t>
            </a:r>
            <a:r>
              <a:rPr lang="en-US" sz="3200" dirty="0" smtClean="0"/>
              <a:t>show </a:t>
            </a:r>
            <a:r>
              <a:rPr lang="en-US" sz="3200" dirty="0" smtClean="0"/>
              <a:t>that two-step </a:t>
            </a:r>
            <a:r>
              <a:rPr lang="en-US" sz="3200" dirty="0" smtClean="0"/>
              <a:t>programming </a:t>
            </a:r>
            <a:r>
              <a:rPr lang="en-US" sz="3200" dirty="0" smtClean="0"/>
              <a:t>introduces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new </a:t>
            </a:r>
            <a:r>
              <a:rPr lang="en-US" sz="3200" dirty="0" smtClean="0">
                <a:solidFill>
                  <a:srgbClr val="C00000"/>
                </a:solidFill>
                <a:latin typeface="Adobe Garamond Pro Bold" panose="02020702060506020403" pitchFamily="18" charset="0"/>
              </a:rPr>
              <a:t>reliability and security vulnerabilities</a:t>
            </a:r>
          </a:p>
          <a:p>
            <a:pPr marL="0" lvl="1" indent="0">
              <a:lnSpc>
                <a:spcPct val="90000"/>
              </a:lnSpc>
              <a:spcBef>
                <a:spcPts val="3800"/>
              </a:spcBef>
              <a:buNone/>
              <a:tabLst>
                <a:tab pos="2686050" algn="ctr"/>
              </a:tabLst>
            </a:pPr>
            <a:r>
              <a:rPr lang="en-US" sz="2800" dirty="0" smtClean="0">
                <a:solidFill>
                  <a:srgbClr val="404040"/>
                </a:solidFill>
              </a:rPr>
              <a:t>	We find that </a:t>
            </a:r>
            <a:r>
              <a:rPr lang="en-US" sz="2800" b="1" dirty="0" smtClean="0">
                <a:solidFill>
                  <a:srgbClr val="404040"/>
                </a:solidFill>
              </a:rPr>
              <a:t>cells with only one bit</a:t>
            </a:r>
            <a:br>
              <a:rPr lang="en-US" sz="2800" b="1" dirty="0" smtClean="0">
                <a:solidFill>
                  <a:srgbClr val="404040"/>
                </a:solidFill>
              </a:rPr>
            </a:br>
            <a:r>
              <a:rPr lang="en-US" sz="2800" b="1" dirty="0" smtClean="0">
                <a:solidFill>
                  <a:srgbClr val="404040"/>
                </a:solidFill>
              </a:rPr>
              <a:t>	programmed are </a:t>
            </a:r>
            <a:r>
              <a:rPr lang="en-US" sz="2800" b="1" dirty="0" smtClean="0">
                <a:solidFill>
                  <a:srgbClr val="C00000"/>
                </a:solidFill>
              </a:rPr>
              <a:t>more vulnerable </a:t>
            </a:r>
            <a:r>
              <a:rPr lang="en-US" sz="2800" dirty="0" smtClean="0">
                <a:solidFill>
                  <a:srgbClr val="404040"/>
                </a:solidFill>
              </a:rPr>
              <a:t>to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interference during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reads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 and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writes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b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2800" dirty="0" smtClean="0">
                <a:solidFill>
                  <a:srgbClr val="404040"/>
                </a:solidFill>
              </a:rPr>
              <a:t>than fully-programmed cells</a:t>
            </a:r>
          </a:p>
          <a:p>
            <a:pPr lvl="1">
              <a:spcBef>
                <a:spcPts val="3000"/>
              </a:spcBef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00" name="Content Placeholder 2"/>
          <p:cNvSpPr txBox="1">
            <a:spLocks/>
          </p:cNvSpPr>
          <p:nvPr/>
        </p:nvSpPr>
        <p:spPr bwMode="auto">
          <a:xfrm>
            <a:off x="5511748" y="5692163"/>
            <a:ext cx="5918252" cy="96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 b="1" kern="1200" baseline="0">
                <a:solidFill>
                  <a:srgbClr val="404040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639763" indent="-228600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Palatino Linotype" panose="02040502050505030304" pitchFamily="18" charset="0"/>
              <a:buChar char="»"/>
              <a:defRPr sz="20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kern="120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163" lvl="1" indent="0" algn="ctr">
              <a:lnSpc>
                <a:spcPct val="90000"/>
              </a:lnSpc>
              <a:spcBef>
                <a:spcPts val="3000"/>
              </a:spcBef>
              <a:buNone/>
            </a:pPr>
            <a:r>
              <a:rPr lang="en-US" sz="2800" dirty="0" smtClean="0"/>
              <a:t>Vulnerabilities can be </a:t>
            </a:r>
            <a:r>
              <a:rPr lang="en-US" sz="2800" b="1" dirty="0" smtClean="0">
                <a:solidFill>
                  <a:srgbClr val="C00000"/>
                </a:solidFill>
              </a:rPr>
              <a:t>exploited</a:t>
            </a:r>
            <a:r>
              <a:rPr lang="en-US" sz="2800" b="1" dirty="0" smtClean="0"/>
              <a:t> </a:t>
            </a:r>
            <a:r>
              <a:rPr lang="en-US" sz="2800" dirty="0" smtClean="0"/>
              <a:t>to</a:t>
            </a:r>
            <a:r>
              <a:rPr lang="en-US" sz="2800" b="1" dirty="0" smtClean="0"/>
              <a:t> </a:t>
            </a:r>
            <a:r>
              <a:rPr lang="en-US" sz="2800" dirty="0" smtClean="0"/>
              <a:t>corrupt </a:t>
            </a:r>
            <a:r>
              <a:rPr lang="en-US" sz="2800" dirty="0" smtClean="0"/>
              <a:t>data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rgbClr val="C00000"/>
                </a:solidFill>
              </a:rPr>
              <a:t>reduce flash lifetime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81" name="矩形 179"/>
          <p:cNvSpPr/>
          <p:nvPr/>
        </p:nvSpPr>
        <p:spPr>
          <a:xfrm>
            <a:off x="7202728" y="3276600"/>
            <a:ext cx="3829340" cy="2012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altLang="zh-CN" sz="2400" b="1" dirty="0" smtClean="0">
                <a:solidFill>
                  <a:schemeClr val="accent5">
                    <a:lumMod val="50000"/>
                  </a:schemeClr>
                </a:solidFill>
              </a:rPr>
              <a:t>Flash Memory</a:t>
            </a:r>
            <a:endParaRPr lang="zh-CN" alt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2" name="圆角矩形 217"/>
          <p:cNvSpPr/>
          <p:nvPr/>
        </p:nvSpPr>
        <p:spPr>
          <a:xfrm>
            <a:off x="7337521" y="3980027"/>
            <a:ext cx="3602816" cy="311851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4" name="Group 98"/>
          <p:cNvGrpSpPr>
            <a:grpSpLocks/>
          </p:cNvGrpSpPr>
          <p:nvPr/>
        </p:nvGrpSpPr>
        <p:grpSpPr bwMode="auto">
          <a:xfrm>
            <a:off x="7245367" y="3592725"/>
            <a:ext cx="3465581" cy="745141"/>
            <a:chOff x="1330973" y="1562100"/>
            <a:chExt cx="3465581" cy="745141"/>
          </a:xfrm>
        </p:grpSpPr>
        <p:grpSp>
          <p:nvGrpSpPr>
            <p:cNvPr id="85" name="Group 76"/>
            <p:cNvGrpSpPr>
              <a:grpSpLocks/>
            </p:cNvGrpSpPr>
            <p:nvPr/>
          </p:nvGrpSpPr>
          <p:grpSpPr bwMode="auto">
            <a:xfrm>
              <a:off x="1330973" y="1562100"/>
              <a:ext cx="1717027" cy="745141"/>
              <a:chOff x="1330973" y="1562100"/>
              <a:chExt cx="1717027" cy="745141"/>
            </a:xfrm>
          </p:grpSpPr>
          <p:grpSp>
            <p:nvGrpSpPr>
              <p:cNvPr id="96" name="Group 65"/>
              <p:cNvGrpSpPr>
                <a:grpSpLocks/>
              </p:cNvGrpSpPr>
              <p:nvPr/>
            </p:nvGrpSpPr>
            <p:grpSpPr bwMode="auto">
              <a:xfrm>
                <a:off x="1330973" y="1562100"/>
                <a:ext cx="802627" cy="745141"/>
                <a:chOff x="6360173" y="1638300"/>
                <a:chExt cx="802627" cy="745141"/>
              </a:xfrm>
            </p:grpSpPr>
            <p:grpSp>
              <p:nvGrpSpPr>
                <p:cNvPr id="108" name="Group 38"/>
                <p:cNvGrpSpPr>
                  <a:grpSpLocks/>
                </p:cNvGrpSpPr>
                <p:nvPr/>
              </p:nvGrpSpPr>
              <p:grpSpPr bwMode="auto">
                <a:xfrm>
                  <a:off x="6553200" y="1752600"/>
                  <a:ext cx="152400" cy="457200"/>
                  <a:chOff x="6553200" y="1752600"/>
                  <a:chExt cx="152400" cy="457200"/>
                </a:xfrm>
              </p:grpSpPr>
              <p:cxnSp>
                <p:nvCxnSpPr>
                  <p:cNvPr id="114" name="Straight Connector 32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6294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5" name="Straight Connector 32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532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6" name="Straight Connector 3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056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109" name="Straight Connector 322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17526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0" name="Straight Connector 323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22098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1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6360173" y="1981200"/>
                  <a:ext cx="802627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2" name="Straight Connector 49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1638300"/>
                  <a:ext cx="0" cy="1143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3" name="Straight Connector 50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2209800"/>
                  <a:ext cx="0" cy="173641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97" name="Group 66"/>
              <p:cNvGrpSpPr>
                <a:grpSpLocks/>
              </p:cNvGrpSpPr>
              <p:nvPr/>
            </p:nvGrpSpPr>
            <p:grpSpPr bwMode="auto">
              <a:xfrm>
                <a:off x="2133600" y="1562100"/>
                <a:ext cx="914400" cy="745141"/>
                <a:chOff x="6248400" y="1638300"/>
                <a:chExt cx="914400" cy="745141"/>
              </a:xfrm>
            </p:grpSpPr>
            <p:grpSp>
              <p:nvGrpSpPr>
                <p:cNvPr id="98" name="Group 38"/>
                <p:cNvGrpSpPr>
                  <a:grpSpLocks/>
                </p:cNvGrpSpPr>
                <p:nvPr/>
              </p:nvGrpSpPr>
              <p:grpSpPr bwMode="auto">
                <a:xfrm>
                  <a:off x="6553200" y="1752600"/>
                  <a:ext cx="152400" cy="457200"/>
                  <a:chOff x="6553200" y="1752600"/>
                  <a:chExt cx="152400" cy="457200"/>
                </a:xfrm>
              </p:grpSpPr>
              <p:cxnSp>
                <p:nvCxnSpPr>
                  <p:cNvPr id="105" name="Straight Connector 31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6294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6" name="Straight Connector 3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532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7" name="Straight Connector 32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05600" y="1752600"/>
                    <a:ext cx="0" cy="457200"/>
                  </a:xfrm>
                  <a:prstGeom prst="line">
                    <a:avLst/>
                  </a:prstGeom>
                  <a:noFill/>
                  <a:ln w="381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99" name="Straight Connector 68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17526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1" name="Straight Connector 69"/>
                <p:cNvCxnSpPr>
                  <a:cxnSpLocks noChangeShapeType="1"/>
                </p:cNvCxnSpPr>
                <p:nvPr/>
              </p:nvCxnSpPr>
              <p:spPr bwMode="auto">
                <a:xfrm>
                  <a:off x="6705600" y="2209800"/>
                  <a:ext cx="152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2" name="Straight Connector 70"/>
                <p:cNvCxnSpPr>
                  <a:cxnSpLocks noChangeShapeType="1"/>
                </p:cNvCxnSpPr>
                <p:nvPr/>
              </p:nvCxnSpPr>
              <p:spPr bwMode="auto">
                <a:xfrm>
                  <a:off x="6248400" y="1981200"/>
                  <a:ext cx="914400" cy="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3" name="Straight Connector 3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1638300"/>
                  <a:ext cx="0" cy="1143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" name="Straight Connector 317"/>
                <p:cNvCxnSpPr>
                  <a:cxnSpLocks noChangeShapeType="1"/>
                </p:cNvCxnSpPr>
                <p:nvPr/>
              </p:nvCxnSpPr>
              <p:spPr bwMode="auto">
                <a:xfrm flipV="1">
                  <a:off x="6858000" y="2209800"/>
                  <a:ext cx="0" cy="173641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86" name="Group 66"/>
            <p:cNvGrpSpPr>
              <a:grpSpLocks/>
            </p:cNvGrpSpPr>
            <p:nvPr/>
          </p:nvGrpSpPr>
          <p:grpSpPr bwMode="auto">
            <a:xfrm>
              <a:off x="3882154" y="1562100"/>
              <a:ext cx="914400" cy="745141"/>
              <a:chOff x="6168154" y="1638300"/>
              <a:chExt cx="914400" cy="745141"/>
            </a:xfrm>
          </p:grpSpPr>
          <p:grpSp>
            <p:nvGrpSpPr>
              <p:cNvPr id="87" name="Group 38"/>
              <p:cNvGrpSpPr>
                <a:grpSpLocks/>
              </p:cNvGrpSpPr>
              <p:nvPr/>
            </p:nvGrpSpPr>
            <p:grpSpPr bwMode="auto">
              <a:xfrm>
                <a:off x="6472954" y="1753950"/>
                <a:ext cx="152400" cy="457200"/>
                <a:chOff x="6472954" y="1753950"/>
                <a:chExt cx="152400" cy="457200"/>
              </a:xfrm>
            </p:grpSpPr>
            <p:cxnSp>
              <p:nvCxnSpPr>
                <p:cNvPr id="93" name="Straight Connector 298"/>
                <p:cNvCxnSpPr>
                  <a:cxnSpLocks noChangeShapeType="1"/>
                </p:cNvCxnSpPr>
                <p:nvPr/>
              </p:nvCxnSpPr>
              <p:spPr bwMode="auto">
                <a:xfrm>
                  <a:off x="65491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4" name="Straight Connector 299"/>
                <p:cNvCxnSpPr>
                  <a:cxnSpLocks noChangeShapeType="1"/>
                </p:cNvCxnSpPr>
                <p:nvPr/>
              </p:nvCxnSpPr>
              <p:spPr bwMode="auto">
                <a:xfrm>
                  <a:off x="64729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5" name="Straight Connector 300"/>
                <p:cNvCxnSpPr>
                  <a:cxnSpLocks noChangeShapeType="1"/>
                </p:cNvCxnSpPr>
                <p:nvPr/>
              </p:nvCxnSpPr>
              <p:spPr bwMode="auto">
                <a:xfrm>
                  <a:off x="6625354" y="1753950"/>
                  <a:ext cx="0" cy="457200"/>
                </a:xfrm>
                <a:prstGeom prst="line">
                  <a:avLst/>
                </a:prstGeom>
                <a:noFill/>
                <a:ln w="381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88" name="Straight Connector 293"/>
              <p:cNvCxnSpPr>
                <a:cxnSpLocks noChangeShapeType="1"/>
              </p:cNvCxnSpPr>
              <p:nvPr/>
            </p:nvCxnSpPr>
            <p:spPr bwMode="auto">
              <a:xfrm>
                <a:off x="6625354" y="1753950"/>
                <a:ext cx="152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9" name="Straight Connector 294"/>
              <p:cNvCxnSpPr>
                <a:cxnSpLocks noChangeShapeType="1"/>
              </p:cNvCxnSpPr>
              <p:nvPr/>
            </p:nvCxnSpPr>
            <p:spPr bwMode="auto">
              <a:xfrm>
                <a:off x="6625354" y="2211150"/>
                <a:ext cx="152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0" name="Straight Connector 295"/>
              <p:cNvCxnSpPr>
                <a:cxnSpLocks noChangeShapeType="1"/>
              </p:cNvCxnSpPr>
              <p:nvPr/>
            </p:nvCxnSpPr>
            <p:spPr bwMode="auto">
              <a:xfrm>
                <a:off x="6168154" y="1982550"/>
                <a:ext cx="914400" cy="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" name="Straight Connector 296"/>
              <p:cNvCxnSpPr>
                <a:cxnSpLocks noChangeShapeType="1"/>
              </p:cNvCxnSpPr>
              <p:nvPr/>
            </p:nvCxnSpPr>
            <p:spPr bwMode="auto">
              <a:xfrm flipV="1">
                <a:off x="6777754" y="1638300"/>
                <a:ext cx="0" cy="115650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2" name="Straight Connector 297"/>
              <p:cNvCxnSpPr>
                <a:cxnSpLocks noChangeShapeType="1"/>
              </p:cNvCxnSpPr>
              <p:nvPr/>
            </p:nvCxnSpPr>
            <p:spPr bwMode="auto">
              <a:xfrm flipV="1">
                <a:off x="6777754" y="2211150"/>
                <a:ext cx="0" cy="172291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17" name="TextBox 116"/>
          <p:cNvSpPr txBox="1"/>
          <p:nvPr/>
        </p:nvSpPr>
        <p:spPr>
          <a:xfrm>
            <a:off x="10410280" y="3929930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LSB</a:t>
            </a:r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410280" y="3557717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MSB</a:t>
            </a:r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7341339" y="4337866"/>
            <a:ext cx="802482" cy="901421"/>
            <a:chOff x="3286421" y="4146818"/>
            <a:chExt cx="802482" cy="901421"/>
          </a:xfrm>
        </p:grpSpPr>
        <p:cxnSp>
          <p:nvCxnSpPr>
            <p:cNvPr id="120" name="Straight Connector 67"/>
            <p:cNvCxnSpPr>
              <a:endCxn id="122" idx="0"/>
            </p:cNvCxnSpPr>
            <p:nvPr/>
          </p:nvCxnSpPr>
          <p:spPr bwMode="auto">
            <a:xfrm>
              <a:off x="3687662" y="4146818"/>
              <a:ext cx="0" cy="534591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1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0</a:t>
              </a:r>
            </a:p>
          </p:txBody>
        </p:sp>
        <p:sp>
          <p:nvSpPr>
            <p:cNvPr id="122" name="Rectangle 70"/>
            <p:cNvSpPr/>
            <p:nvPr/>
          </p:nvSpPr>
          <p:spPr bwMode="auto">
            <a:xfrm>
              <a:off x="3286421" y="4681409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LSB 0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260403" y="4344085"/>
            <a:ext cx="802482" cy="895202"/>
            <a:chOff x="3286421" y="4153555"/>
            <a:chExt cx="802482" cy="895202"/>
          </a:xfrm>
        </p:grpSpPr>
        <p:cxnSp>
          <p:nvCxnSpPr>
            <p:cNvPr id="124" name="Straight Connector 67"/>
            <p:cNvCxnSpPr>
              <a:endCxn id="126" idx="0"/>
            </p:cNvCxnSpPr>
            <p:nvPr/>
          </p:nvCxnSpPr>
          <p:spPr bwMode="auto">
            <a:xfrm>
              <a:off x="3687662" y="4153555"/>
              <a:ext cx="0" cy="528372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5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1</a:t>
              </a:r>
            </a:p>
          </p:txBody>
        </p:sp>
        <p:sp>
          <p:nvSpPr>
            <p:cNvPr id="126" name="Rectangle 70"/>
            <p:cNvSpPr/>
            <p:nvPr/>
          </p:nvSpPr>
          <p:spPr bwMode="auto">
            <a:xfrm>
              <a:off x="3286421" y="4681927"/>
              <a:ext cx="802482" cy="3668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cs typeface="Arial" charset="0"/>
                </a:rPr>
                <a:t>LSB 1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0005067" y="4349848"/>
            <a:ext cx="802482" cy="889382"/>
            <a:chOff x="3286421" y="4159318"/>
            <a:chExt cx="802482" cy="889382"/>
          </a:xfrm>
        </p:grpSpPr>
        <p:cxnSp>
          <p:nvCxnSpPr>
            <p:cNvPr id="128" name="Straight Connector 67"/>
            <p:cNvCxnSpPr>
              <a:endCxn id="130" idx="0"/>
            </p:cNvCxnSpPr>
            <p:nvPr/>
          </p:nvCxnSpPr>
          <p:spPr bwMode="auto">
            <a:xfrm>
              <a:off x="3687662" y="4159318"/>
              <a:ext cx="0" cy="522552"/>
            </a:xfrm>
            <a:prstGeom prst="line">
              <a:avLst/>
            </a:prstGeom>
            <a:solidFill>
              <a:schemeClr val="tx2">
                <a:alpha val="80000"/>
              </a:schemeClr>
            </a:solidFill>
            <a:ln w="285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9" name="Rectangle 70"/>
            <p:cNvSpPr/>
            <p:nvPr/>
          </p:nvSpPr>
          <p:spPr bwMode="auto">
            <a:xfrm>
              <a:off x="3286421" y="4234281"/>
              <a:ext cx="802482" cy="36683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effectLst/>
                  <a:cs typeface="Arial" charset="0"/>
                </a:rPr>
                <a:t>MSB n</a:t>
              </a:r>
            </a:p>
          </p:txBody>
        </p:sp>
        <p:sp>
          <p:nvSpPr>
            <p:cNvPr id="130" name="Rectangle 70"/>
            <p:cNvSpPr/>
            <p:nvPr/>
          </p:nvSpPr>
          <p:spPr bwMode="auto">
            <a:xfrm>
              <a:off x="3286421" y="4681870"/>
              <a:ext cx="802482" cy="3668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cs typeface="Arial" charset="0"/>
                </a:rPr>
                <a:t>LSB n</a:t>
              </a: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9093765" y="3618984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9159725" y="4285291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grpSp>
        <p:nvGrpSpPr>
          <p:cNvPr id="133" name="组合 212"/>
          <p:cNvGrpSpPr/>
          <p:nvPr/>
        </p:nvGrpSpPr>
        <p:grpSpPr>
          <a:xfrm>
            <a:off x="8475254" y="4874873"/>
            <a:ext cx="357190" cy="357190"/>
            <a:chOff x="6715140" y="3357562"/>
            <a:chExt cx="357190" cy="357190"/>
          </a:xfrm>
        </p:grpSpPr>
        <p:cxnSp>
          <p:nvCxnSpPr>
            <p:cNvPr id="134" name="直接连接符 181"/>
            <p:cNvCxnSpPr/>
            <p:nvPr/>
          </p:nvCxnSpPr>
          <p:spPr>
            <a:xfrm rot="5400000">
              <a:off x="6715140" y="3429000"/>
              <a:ext cx="357190" cy="2143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210"/>
            <p:cNvCxnSpPr/>
            <p:nvPr/>
          </p:nvCxnSpPr>
          <p:spPr>
            <a:xfrm>
              <a:off x="6715140" y="3401704"/>
              <a:ext cx="357190" cy="28575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组合 214"/>
          <p:cNvGrpSpPr/>
          <p:nvPr/>
        </p:nvGrpSpPr>
        <p:grpSpPr>
          <a:xfrm>
            <a:off x="10307185" y="4883045"/>
            <a:ext cx="357190" cy="357190"/>
            <a:chOff x="6715140" y="3357562"/>
            <a:chExt cx="357190" cy="357190"/>
          </a:xfrm>
        </p:grpSpPr>
        <p:cxnSp>
          <p:nvCxnSpPr>
            <p:cNvPr id="137" name="直接连接符 215"/>
            <p:cNvCxnSpPr/>
            <p:nvPr/>
          </p:nvCxnSpPr>
          <p:spPr>
            <a:xfrm rot="5400000">
              <a:off x="6715140" y="3429000"/>
              <a:ext cx="357190" cy="2143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接连接符 216"/>
            <p:cNvCxnSpPr/>
            <p:nvPr/>
          </p:nvCxnSpPr>
          <p:spPr>
            <a:xfrm>
              <a:off x="6715140" y="3401704"/>
              <a:ext cx="357190" cy="28575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Curved Connector 138"/>
          <p:cNvCxnSpPr>
            <a:stCxn id="82" idx="3"/>
            <a:endCxn id="130" idx="3"/>
          </p:cNvCxnSpPr>
          <p:nvPr/>
        </p:nvCxnSpPr>
        <p:spPr>
          <a:xfrm flipH="1">
            <a:off x="10807549" y="4135953"/>
            <a:ext cx="132788" cy="919862"/>
          </a:xfrm>
          <a:prstGeom prst="curvedConnector3">
            <a:avLst>
              <a:gd name="adj1" fmla="val -172154"/>
            </a:avLst>
          </a:prstGeom>
          <a:ln w="4445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5638800" y="4410771"/>
            <a:ext cx="1239442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</a:p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Without</a:t>
            </a:r>
          </a:p>
          <a:p>
            <a:pPr algn="ctr">
              <a:lnSpc>
                <a:spcPct val="80000"/>
              </a:lnSpc>
            </a:pPr>
            <a:r>
              <a:rPr lang="en-US" altLang="zh-CN" sz="2400" b="1" i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Errors</a:t>
            </a:r>
            <a:endParaRPr lang="zh-CN" altLang="en-US" sz="2400" b="1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56850" y="3276600"/>
            <a:ext cx="1470104" cy="968092"/>
            <a:chOff x="6661287" y="1873718"/>
            <a:chExt cx="2419607" cy="968092"/>
          </a:xfrm>
        </p:grpSpPr>
        <p:sp>
          <p:nvSpPr>
            <p:cNvPr id="143" name="矩形 237"/>
            <p:cNvSpPr/>
            <p:nvPr/>
          </p:nvSpPr>
          <p:spPr>
            <a:xfrm>
              <a:off x="6661287" y="1873718"/>
              <a:ext cx="2419607" cy="96809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r>
                <a:rPr lang="en-US" altLang="zh-CN" sz="2400" b="1" dirty="0" smtClean="0">
                  <a:solidFill>
                    <a:schemeClr val="accent4">
                      <a:lumMod val="75000"/>
                    </a:schemeClr>
                  </a:solidFill>
                </a:rPr>
                <a:t>Controller</a:t>
              </a:r>
              <a:endParaRPr lang="zh-CN" altLang="en-US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44" name="圆角矩形 241"/>
            <p:cNvSpPr/>
            <p:nvPr/>
          </p:nvSpPr>
          <p:spPr>
            <a:xfrm>
              <a:off x="6838950" y="2319797"/>
              <a:ext cx="1995848" cy="39382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 smtClean="0">
                  <a:solidFill>
                    <a:schemeClr val="accent1">
                      <a:lumMod val="75000"/>
                    </a:schemeClr>
                  </a:solidFill>
                </a:rPr>
                <a:t>MSB </a:t>
              </a:r>
              <a:r>
                <a:rPr lang="en-US" altLang="zh-CN" sz="2000" dirty="0" smtClean="0">
                  <a:solidFill>
                    <a:schemeClr val="accent1">
                      <a:lumMod val="75000"/>
                    </a:schemeClr>
                  </a:solidFill>
                </a:rPr>
                <a:t>data</a:t>
              </a:r>
              <a:endParaRPr lang="zh-CN" altLang="en-US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cxnSp>
        <p:nvCxnSpPr>
          <p:cNvPr id="145" name="Curved Connector 144"/>
          <p:cNvCxnSpPr>
            <a:stCxn id="144" idx="2"/>
            <a:endCxn id="148" idx="1"/>
          </p:cNvCxnSpPr>
          <p:nvPr/>
        </p:nvCxnSpPr>
        <p:spPr>
          <a:xfrm rot="16200000" flipH="1">
            <a:off x="6606553" y="3881058"/>
            <a:ext cx="490188" cy="961069"/>
          </a:xfrm>
          <a:prstGeom prst="curvedConnector2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11069790" y="4161718"/>
            <a:ext cx="944618" cy="8679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</a:p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</a:p>
          <a:p>
            <a:pPr algn="ctr">
              <a:lnSpc>
                <a:spcPct val="70000"/>
              </a:lnSpc>
            </a:pPr>
            <a:r>
              <a:rPr lang="en-US" altLang="zh-CN" sz="2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Errors</a:t>
            </a:r>
            <a:endParaRPr lang="zh-CN" altLang="en-US" sz="24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9185105" y="471896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.  .  .</a:t>
            </a:r>
            <a:endParaRPr lang="zh-CN" altLang="en-US" sz="2400" b="1" dirty="0"/>
          </a:p>
        </p:txBody>
      </p:sp>
      <p:sp>
        <p:nvSpPr>
          <p:cNvPr id="148" name="圆角矩形 211"/>
          <p:cNvSpPr/>
          <p:nvPr/>
        </p:nvSpPr>
        <p:spPr>
          <a:xfrm>
            <a:off x="7332182" y="4429297"/>
            <a:ext cx="3475367" cy="354779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0070C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9" name="圆角矩形 211"/>
          <p:cNvSpPr/>
          <p:nvPr/>
        </p:nvSpPr>
        <p:spPr>
          <a:xfrm>
            <a:off x="7332182" y="4874064"/>
            <a:ext cx="3468115" cy="359004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2" name="直接连接符 18"/>
          <p:cNvCxnSpPr/>
          <p:nvPr/>
        </p:nvCxnSpPr>
        <p:spPr>
          <a:xfrm rot="16200000" flipH="1">
            <a:off x="4180550" y="6115176"/>
            <a:ext cx="1160641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接连接符 18"/>
          <p:cNvCxnSpPr/>
          <p:nvPr/>
        </p:nvCxnSpPr>
        <p:spPr>
          <a:xfrm rot="16200000" flipH="1">
            <a:off x="3587864" y="6115176"/>
            <a:ext cx="1160641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接箭头连接符 4"/>
          <p:cNvCxnSpPr/>
          <p:nvPr/>
        </p:nvCxnSpPr>
        <p:spPr>
          <a:xfrm>
            <a:off x="1559345" y="6701369"/>
            <a:ext cx="368235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1195791" y="5545512"/>
            <a:ext cx="430887" cy="114544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Error </a:t>
            </a: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Rate</a:t>
            </a:r>
            <a:endParaRPr lang="zh-CN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4773549" y="6309294"/>
            <a:ext cx="1017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Lifetime</a:t>
            </a:r>
            <a:endParaRPr lang="zh-CN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7" name="直接连接符 14"/>
          <p:cNvCxnSpPr/>
          <p:nvPr/>
        </p:nvCxnSpPr>
        <p:spPr>
          <a:xfrm>
            <a:off x="1569934" y="5818766"/>
            <a:ext cx="3671761" cy="0"/>
          </a:xfrm>
          <a:prstGeom prst="line">
            <a:avLst/>
          </a:prstGeom>
          <a:ln w="28575">
            <a:solidFill>
              <a:schemeClr val="accent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1593886" y="5533327"/>
            <a:ext cx="11581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CN" sz="2000" b="1" i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 </a:t>
            </a:r>
            <a:r>
              <a:rPr lang="en-US" altLang="zh-CN" sz="2000" b="1" i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</a:t>
            </a:r>
            <a:endParaRPr lang="zh-CN" altLang="en-US" sz="2000" b="1" i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 rot="20932706">
            <a:off x="2815498" y="6280891"/>
            <a:ext cx="106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Normal</a:t>
            </a:r>
            <a:endParaRPr lang="zh-CN" altLang="en-US" sz="2000" b="1" dirty="0"/>
          </a:p>
        </p:txBody>
      </p:sp>
      <p:sp>
        <p:nvSpPr>
          <p:cNvPr id="160" name="TextBox 159"/>
          <p:cNvSpPr txBox="1"/>
          <p:nvPr/>
        </p:nvSpPr>
        <p:spPr>
          <a:xfrm rot="20956849">
            <a:off x="2016111" y="5852760"/>
            <a:ext cx="1351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Malicious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163" name="Freeform 162"/>
          <p:cNvSpPr/>
          <p:nvPr/>
        </p:nvSpPr>
        <p:spPr>
          <a:xfrm>
            <a:off x="1569935" y="5538456"/>
            <a:ext cx="3128759" cy="828413"/>
          </a:xfrm>
          <a:custGeom>
            <a:avLst/>
            <a:gdLst>
              <a:gd name="connsiteX0" fmla="*/ 0 w 3393195"/>
              <a:gd name="connsiteY0" fmla="*/ 1564395 h 1564395"/>
              <a:gd name="connsiteX1" fmla="*/ 1850834 w 3393195"/>
              <a:gd name="connsiteY1" fmla="*/ 12338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1974659 w 3393195"/>
              <a:gd name="connsiteY1" fmla="*/ 102433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1974659 w 3393195"/>
              <a:gd name="connsiteY1" fmla="*/ 102433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425300 w 3393195"/>
              <a:gd name="connsiteY1" fmla="*/ 850652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425300 w 3393195"/>
              <a:gd name="connsiteY1" fmla="*/ 850652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8965 w 3393195"/>
              <a:gd name="connsiteY1" fmla="*/ 791980 h 1564395"/>
              <a:gd name="connsiteX2" fmla="*/ 3393195 w 3393195"/>
              <a:gd name="connsiteY2" fmla="*/ 0 h 1564395"/>
              <a:gd name="connsiteX0" fmla="*/ 0 w 2966244"/>
              <a:gd name="connsiteY0" fmla="*/ 1265701 h 1265701"/>
              <a:gd name="connsiteX1" fmla="*/ 2378965 w 2966244"/>
              <a:gd name="connsiteY1" fmla="*/ 493286 h 1265701"/>
              <a:gd name="connsiteX2" fmla="*/ 2966244 w 2966244"/>
              <a:gd name="connsiteY2" fmla="*/ 0 h 1265701"/>
              <a:gd name="connsiteX0" fmla="*/ 0 w 2966244"/>
              <a:gd name="connsiteY0" fmla="*/ 1265701 h 1265701"/>
              <a:gd name="connsiteX1" fmla="*/ 2124118 w 2966244"/>
              <a:gd name="connsiteY1" fmla="*/ 610630 h 1265701"/>
              <a:gd name="connsiteX2" fmla="*/ 2966244 w 2966244"/>
              <a:gd name="connsiteY2" fmla="*/ 0 h 1265701"/>
              <a:gd name="connsiteX0" fmla="*/ 0 w 2966244"/>
              <a:gd name="connsiteY0" fmla="*/ 1265701 h 1265701"/>
              <a:gd name="connsiteX1" fmla="*/ 2124118 w 2966244"/>
              <a:gd name="connsiteY1" fmla="*/ 610630 h 1265701"/>
              <a:gd name="connsiteX2" fmla="*/ 2966244 w 2966244"/>
              <a:gd name="connsiteY2" fmla="*/ 0 h 1265701"/>
              <a:gd name="connsiteX0" fmla="*/ 0 w 2966244"/>
              <a:gd name="connsiteY0" fmla="*/ 1265701 h 1265701"/>
              <a:gd name="connsiteX1" fmla="*/ 2124118 w 2966244"/>
              <a:gd name="connsiteY1" fmla="*/ 610630 h 1265701"/>
              <a:gd name="connsiteX2" fmla="*/ 2966244 w 2966244"/>
              <a:gd name="connsiteY2" fmla="*/ 0 h 1265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6244" h="1265701">
                <a:moveTo>
                  <a:pt x="0" y="1265701"/>
                </a:moveTo>
                <a:cubicBezTo>
                  <a:pt x="642651" y="1230814"/>
                  <a:pt x="1633888" y="883455"/>
                  <a:pt x="2124118" y="610630"/>
                </a:cubicBezTo>
                <a:cubicBezTo>
                  <a:pt x="2389526" y="484006"/>
                  <a:pt x="2696590" y="341438"/>
                  <a:pt x="2966244" y="0"/>
                </a:cubicBezTo>
              </a:path>
            </a:pathLst>
          </a:custGeom>
          <a:noFill/>
          <a:ln w="635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直接箭头连接符 5"/>
          <p:cNvCxnSpPr/>
          <p:nvPr/>
        </p:nvCxnSpPr>
        <p:spPr>
          <a:xfrm flipV="1">
            <a:off x="1569934" y="5486400"/>
            <a:ext cx="0" cy="12193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接箭头连接符 30"/>
          <p:cNvCxnSpPr/>
          <p:nvPr/>
        </p:nvCxnSpPr>
        <p:spPr>
          <a:xfrm flipH="1">
            <a:off x="4168184" y="5818766"/>
            <a:ext cx="576371" cy="0"/>
          </a:xfrm>
          <a:prstGeom prst="straightConnector1">
            <a:avLst/>
          </a:prstGeom>
          <a:ln w="82550">
            <a:solidFill>
              <a:srgbClr val="FFC000"/>
            </a:solidFill>
            <a:tailEnd type="stealth" w="med" len="med"/>
          </a:ln>
          <a:effectLst>
            <a:glow rad="38100">
              <a:schemeClr val="tx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Freeform 165"/>
          <p:cNvSpPr/>
          <p:nvPr/>
        </p:nvSpPr>
        <p:spPr>
          <a:xfrm>
            <a:off x="1575171" y="5557657"/>
            <a:ext cx="3579102" cy="1023911"/>
          </a:xfrm>
          <a:custGeom>
            <a:avLst/>
            <a:gdLst>
              <a:gd name="connsiteX0" fmla="*/ 0 w 3393195"/>
              <a:gd name="connsiteY0" fmla="*/ 1564395 h 1564395"/>
              <a:gd name="connsiteX1" fmla="*/ 1850834 w 3393195"/>
              <a:gd name="connsiteY1" fmla="*/ 12338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1974659 w 3393195"/>
              <a:gd name="connsiteY1" fmla="*/ 102433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1974659 w 3393195"/>
              <a:gd name="connsiteY1" fmla="*/ 102433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03259 w 3393195"/>
              <a:gd name="connsiteY1" fmla="*/ 890989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277577 w 3393195"/>
              <a:gd name="connsiteY1" fmla="*/ 802648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374521 w 3393195"/>
              <a:gd name="connsiteY1" fmla="*/ 855986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425300 w 3393195"/>
              <a:gd name="connsiteY1" fmla="*/ 850652 h 1564395"/>
              <a:gd name="connsiteX2" fmla="*/ 3393195 w 3393195"/>
              <a:gd name="connsiteY2" fmla="*/ 0 h 1564395"/>
              <a:gd name="connsiteX0" fmla="*/ 0 w 3393195"/>
              <a:gd name="connsiteY0" fmla="*/ 1564395 h 1564395"/>
              <a:gd name="connsiteX1" fmla="*/ 2425300 w 3393195"/>
              <a:gd name="connsiteY1" fmla="*/ 850652 h 1564395"/>
              <a:gd name="connsiteX2" fmla="*/ 3393195 w 3393195"/>
              <a:gd name="connsiteY2" fmla="*/ 0 h 1564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3195" h="1564395">
                <a:moveTo>
                  <a:pt x="0" y="1564395"/>
                </a:moveTo>
                <a:cubicBezTo>
                  <a:pt x="642651" y="1529508"/>
                  <a:pt x="1935070" y="1123477"/>
                  <a:pt x="2425300" y="850652"/>
                </a:cubicBezTo>
                <a:cubicBezTo>
                  <a:pt x="2809857" y="628020"/>
                  <a:pt x="3123541" y="341438"/>
                  <a:pt x="3393195" y="0"/>
                </a:cubicBezTo>
              </a:path>
            </a:pathLst>
          </a:cu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232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1" name="Rectangle 10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668389"/>
            <a:ext cx="12192000" cy="4900226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200" dirty="0" smtClean="0"/>
              <a:t>We propose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three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solutions</a:t>
            </a:r>
            <a:b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3200" dirty="0" smtClean="0"/>
              <a:t>to minimize vulnerabilities at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negligible latency overhead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47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1" name="Rectangle 10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668389"/>
            <a:ext cx="12192000" cy="4900226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200" dirty="0" smtClean="0"/>
              <a:t>We propose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three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solutions</a:t>
            </a:r>
            <a:b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3200" dirty="0" smtClean="0"/>
              <a:t>to minimize vulnerabilities at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negligible latency overhead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lvl="1" indent="0">
              <a:lnSpc>
                <a:spcPct val="90000"/>
              </a:lnSpc>
              <a:spcBef>
                <a:spcPts val="4200"/>
              </a:spcBef>
              <a:buNone/>
              <a:tabLst>
                <a:tab pos="3771900" algn="ctr"/>
              </a:tabLst>
            </a:pPr>
            <a:r>
              <a:rPr lang="en-US" sz="2800" dirty="0" smtClean="0"/>
              <a:t>	One solution </a:t>
            </a:r>
            <a:r>
              <a:rPr lang="en-US" sz="2800" b="1" dirty="0" smtClean="0">
                <a:solidFill>
                  <a:srgbClr val="00B050"/>
                </a:solidFill>
              </a:rPr>
              <a:t>completely eliminates vulnerabilities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i="1" dirty="0" smtClean="0">
                <a:solidFill>
                  <a:srgbClr val="C00000"/>
                </a:solidFill>
              </a:rPr>
              <a:t>4.9% increase </a:t>
            </a:r>
            <a:r>
              <a:rPr lang="en-US" i="1" dirty="0" smtClean="0"/>
              <a:t>in flash programming latency</a:t>
            </a:r>
            <a:endParaRPr lang="en-US" sz="2800" i="1" dirty="0" smtClean="0"/>
          </a:p>
        </p:txBody>
      </p:sp>
      <p:sp>
        <p:nvSpPr>
          <p:cNvPr id="4" name="Rectangle 3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6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041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44780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US" sz="2800" b="0" dirty="0" smtClean="0"/>
              <a:t>Vulnerabilities in MLC NAND Flash Memory Programming:</a:t>
            </a:r>
            <a:br>
              <a:rPr lang="en-US" sz="2800" b="0" dirty="0" smtClean="0"/>
            </a:br>
            <a:r>
              <a:rPr lang="en-US" sz="2800" b="0" dirty="0" smtClean="0"/>
              <a:t>Experimental Analysis, Exploits, and Mitigation Techniques</a:t>
            </a:r>
            <a:br>
              <a:rPr lang="en-US" sz="28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800" dirty="0"/>
              <a:t>HPCA Session </a:t>
            </a:r>
            <a:r>
              <a:rPr lang="en-US" sz="2800" dirty="0" smtClean="0"/>
              <a:t>3A – Monday, 3:15 </a:t>
            </a:r>
            <a:r>
              <a:rPr lang="en-US" sz="2800" cap="small" dirty="0" smtClean="0"/>
              <a:t>pm</a:t>
            </a:r>
            <a:r>
              <a:rPr lang="en-US" sz="2800" dirty="0" smtClean="0"/>
              <a:t>, Salon F</a:t>
            </a:r>
            <a:endParaRPr lang="en-US" sz="2800" b="0" dirty="0"/>
          </a:p>
        </p:txBody>
      </p:sp>
      <p:sp>
        <p:nvSpPr>
          <p:cNvPr id="11" name="Rectangle 10"/>
          <p:cNvSpPr/>
          <p:nvPr/>
        </p:nvSpPr>
        <p:spPr>
          <a:xfrm>
            <a:off x="9296400" y="205082"/>
            <a:ext cx="2725172" cy="246022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80207" y="569619"/>
            <a:ext cx="1757559" cy="426177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252040" y="1196422"/>
            <a:ext cx="1133986" cy="187566"/>
          </a:xfrm>
          <a:prstGeom prst="rect">
            <a:avLst/>
          </a:pr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0" y="1668389"/>
            <a:ext cx="12192000" cy="4900226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200" dirty="0" smtClean="0"/>
              <a:t>We propose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three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  <a:t>solutions</a:t>
            </a:r>
            <a:b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3200" dirty="0" smtClean="0"/>
              <a:t>to minimize vulnerabilities at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negligible latency overhead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lvl="1" indent="0">
              <a:lnSpc>
                <a:spcPct val="90000"/>
              </a:lnSpc>
              <a:spcBef>
                <a:spcPts val="4200"/>
              </a:spcBef>
              <a:buNone/>
              <a:tabLst>
                <a:tab pos="3771900" algn="ctr"/>
              </a:tabLst>
            </a:pPr>
            <a:r>
              <a:rPr lang="en-US" sz="2800" dirty="0" smtClean="0"/>
              <a:t>	One solution </a:t>
            </a:r>
            <a:r>
              <a:rPr lang="en-US" sz="2800" b="1" dirty="0" smtClean="0">
                <a:solidFill>
                  <a:srgbClr val="00B050"/>
                </a:solidFill>
              </a:rPr>
              <a:t>completely eliminates vulnerabilities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i="1" dirty="0" smtClean="0">
                <a:solidFill>
                  <a:srgbClr val="C00000"/>
                </a:solidFill>
              </a:rPr>
              <a:t>4.9% increase </a:t>
            </a:r>
            <a:r>
              <a:rPr lang="en-US" i="1" dirty="0" smtClean="0"/>
              <a:t>in flash programming latency</a:t>
            </a:r>
            <a:endParaRPr lang="en-US" sz="2800" i="1" dirty="0" smtClean="0"/>
          </a:p>
          <a:p>
            <a:pPr marL="0" lvl="1" indent="0">
              <a:lnSpc>
                <a:spcPct val="90000"/>
              </a:lnSpc>
              <a:spcBef>
                <a:spcPts val="3000"/>
              </a:spcBef>
              <a:buNone/>
              <a:tabLst>
                <a:tab pos="3771900" algn="ctr"/>
              </a:tabLst>
            </a:pPr>
            <a:r>
              <a:rPr lang="en-US" sz="2800" dirty="0"/>
              <a:t>	</a:t>
            </a:r>
            <a:r>
              <a:rPr lang="en-US" sz="2800" dirty="0" smtClean="0"/>
              <a:t>Two other solutions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mitigate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vulnerabilities</a:t>
            </a:r>
          </a:p>
          <a:p>
            <a:pPr marL="0" lvl="2" indent="0">
              <a:lnSpc>
                <a:spcPct val="90000"/>
              </a:lnSpc>
              <a:buNone/>
              <a:tabLst>
                <a:tab pos="3771900" algn="ctr"/>
              </a:tabLst>
            </a:pPr>
            <a:r>
              <a:rPr lang="en-US" sz="2400" i="1" dirty="0" smtClean="0"/>
              <a:t>	</a:t>
            </a:r>
            <a:r>
              <a:rPr lang="en-US" sz="2400" i="1" dirty="0" smtClean="0">
                <a:solidFill>
                  <a:srgbClr val="00B050"/>
                </a:solidFill>
              </a:rPr>
              <a:t>No increase</a:t>
            </a:r>
            <a:r>
              <a:rPr lang="en-US" sz="2400" b="1" i="1" dirty="0" smtClean="0">
                <a:solidFill>
                  <a:srgbClr val="00B050"/>
                </a:solidFill>
              </a:rPr>
              <a:t> </a:t>
            </a:r>
            <a:r>
              <a:rPr lang="en-US" sz="2400" i="1" dirty="0" smtClean="0"/>
              <a:t>in flash latency, </a:t>
            </a:r>
            <a:r>
              <a:rPr lang="en-US" sz="2400" i="1" dirty="0">
                <a:solidFill>
                  <a:srgbClr val="C00000"/>
                </a:solidFill>
              </a:rPr>
              <a:t>errors not completely eliminated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  <a:t/>
            </a:r>
            <a:b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</a:b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dobe Garamond Pro Bold" panose="02020702060506020403" pitchFamily="18" charset="0"/>
              </a:rPr>
              <a:t>	</a:t>
            </a:r>
            <a:r>
              <a:rPr lang="en-US" sz="2400" i="1" dirty="0" smtClean="0">
                <a:solidFill>
                  <a:srgbClr val="00B050"/>
                </a:solidFill>
                <a:latin typeface="Adobe Garamond Pro Bold" panose="02020702060506020403" pitchFamily="18" charset="0"/>
              </a:rPr>
              <a:t>Increases </a:t>
            </a:r>
            <a:r>
              <a:rPr lang="en-US" sz="2400" i="1" dirty="0">
                <a:solidFill>
                  <a:srgbClr val="00B050"/>
                </a:solidFill>
                <a:latin typeface="Adobe Garamond Pro Bold" panose="02020702060506020403" pitchFamily="18" charset="0"/>
              </a:rPr>
              <a:t>flash lifetime by 16</a:t>
            </a:r>
            <a:r>
              <a:rPr lang="en-US" sz="2400" i="1" dirty="0" smtClean="0">
                <a:solidFill>
                  <a:srgbClr val="00B050"/>
                </a:solidFill>
                <a:latin typeface="Adobe Garamond Pro Bold" panose="02020702060506020403" pitchFamily="18" charset="0"/>
              </a:rPr>
              <a:t>%</a:t>
            </a:r>
            <a:endParaRPr lang="en-US" sz="2400" i="1" dirty="0" smtClean="0">
              <a:solidFill>
                <a:srgbClr val="00B05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526120" y="3048000"/>
            <a:ext cx="4700587" cy="2600325"/>
            <a:chOff x="7526120" y="2744326"/>
            <a:chExt cx="4700587" cy="2600325"/>
          </a:xfrm>
        </p:grpSpPr>
        <p:graphicFrame>
          <p:nvGraphicFramePr>
            <p:cNvPr id="10" name="图表 1"/>
            <p:cNvGraphicFramePr>
              <a:graphicFrameLocks/>
            </p:cNvGraphicFramePr>
            <p:nvPr>
              <p:extLst/>
            </p:nvPr>
          </p:nvGraphicFramePr>
          <p:xfrm>
            <a:off x="7526120" y="2744326"/>
            <a:ext cx="4700587" cy="26003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0730441" y="3242937"/>
              <a:ext cx="876202" cy="309059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Baseline</a:t>
              </a:r>
              <a:endParaRPr lang="en-US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736791" y="2975964"/>
              <a:ext cx="1153521" cy="309059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 lvl="0">
                <a:lnSpc>
                  <a:spcPct val="75000"/>
                </a:lnSpc>
              </a:pPr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Solution #3</a:t>
              </a:r>
              <a:endParaRPr lang="en-US" baseline="-25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0560153" y="2993577"/>
              <a:ext cx="212440" cy="2124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0566503" y="3260549"/>
              <a:ext cx="212440" cy="212440"/>
            </a:xfrm>
            <a:prstGeom prst="roundRect">
              <a:avLst/>
            </a:prstGeom>
            <a:solidFill>
              <a:srgbClr val="0070C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直接箭头连接符 30"/>
            <p:cNvCxnSpPr/>
            <p:nvPr/>
          </p:nvCxnSpPr>
          <p:spPr>
            <a:xfrm flipV="1">
              <a:off x="8838189" y="3250739"/>
              <a:ext cx="0" cy="255030"/>
            </a:xfrm>
            <a:prstGeom prst="straightConnector1">
              <a:avLst/>
            </a:prstGeom>
            <a:ln w="63500">
              <a:solidFill>
                <a:srgbClr val="00B050"/>
              </a:solidFill>
              <a:tailEnd type="triangle" w="med" len="sm"/>
            </a:ln>
            <a:effectLst>
              <a:glow rad="25400">
                <a:schemeClr val="tx1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8938172" y="3225187"/>
              <a:ext cx="627736" cy="381323"/>
            </a:xfrm>
            <a:prstGeom prst="rect">
              <a:avLst/>
            </a:prstGeom>
            <a:noFill/>
          </p:spPr>
          <p:txBody>
            <a:bodyPr wrap="none" rIns="0" rtlCol="0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sz="2400" b="1" i="1" dirty="0" smtClean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16%</a:t>
              </a:r>
              <a:endParaRPr lang="en-US" sz="2400" b="1" i="1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Rectangle 3"/>
          <p:cNvSpPr>
            <a:spLocks/>
          </p:cNvSpPr>
          <p:nvPr/>
        </p:nvSpPr>
        <p:spPr>
          <a:xfrm>
            <a:off x="11049000" y="1183762"/>
            <a:ext cx="946792" cy="188145"/>
          </a:xfrm>
          <a:prstGeom prst="rect">
            <a:avLst/>
          </a:prstGeom>
          <a:blipFill dpi="0" rotWithShape="1">
            <a:blip r:embed="rId7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750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CMU-SAFARI</Template>
  <TotalTime>4020</TotalTime>
  <Words>380</Words>
  <Application>Microsoft Office PowerPoint</Application>
  <PresentationFormat>Widescreen</PresentationFormat>
  <Paragraphs>149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Adobe Garamond Pro</vt:lpstr>
      <vt:lpstr>Adobe Garamond Pro Bold</vt:lpstr>
      <vt:lpstr>Arial</vt:lpstr>
      <vt:lpstr>Calibri</vt:lpstr>
      <vt:lpstr>Palatino Linotype</vt:lpstr>
      <vt:lpstr>Whitney-Bold</vt:lpstr>
      <vt:lpstr>Whitney-Medium</vt:lpstr>
      <vt:lpstr>Whitney-Semibold SC</vt:lpstr>
      <vt:lpstr>Wingdings</vt:lpstr>
      <vt:lpstr>CMU-SAFARI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  <vt:lpstr>Vulnerabilities in MLC NAND Flash Memory Programming: Experimental Analysis, Exploits, and Mitigation Techniques  HPCA Session 3A – Monday, 3:15 pm, Salon 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SAFARI Group Meeting</dc:title>
  <dc:creator>Saugata Ghose</dc:creator>
  <cp:lastModifiedBy>Saugata Ghose</cp:lastModifiedBy>
  <cp:revision>323</cp:revision>
  <cp:lastPrinted>2016-05-05T13:52:55Z</cp:lastPrinted>
  <dcterms:created xsi:type="dcterms:W3CDTF">2016-02-04T18:31:04Z</dcterms:created>
  <dcterms:modified xsi:type="dcterms:W3CDTF">2017-01-31T15:14:08Z</dcterms:modified>
</cp:coreProperties>
</file>