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65"/>
  </p:notesMasterIdLst>
  <p:handoutMasterIdLst>
    <p:handoutMasterId r:id="rId66"/>
  </p:handoutMasterIdLst>
  <p:sldIdLst>
    <p:sldId id="256" r:id="rId2"/>
    <p:sldId id="441" r:id="rId3"/>
    <p:sldId id="429" r:id="rId4"/>
    <p:sldId id="431" r:id="rId5"/>
    <p:sldId id="345" r:id="rId6"/>
    <p:sldId id="430" r:id="rId7"/>
    <p:sldId id="450" r:id="rId8"/>
    <p:sldId id="394" r:id="rId9"/>
    <p:sldId id="389" r:id="rId10"/>
    <p:sldId id="366" r:id="rId11"/>
    <p:sldId id="368" r:id="rId12"/>
    <p:sldId id="432" r:id="rId13"/>
    <p:sldId id="442" r:id="rId14"/>
    <p:sldId id="445" r:id="rId15"/>
    <p:sldId id="446" r:id="rId16"/>
    <p:sldId id="301" r:id="rId17"/>
    <p:sldId id="447" r:id="rId18"/>
    <p:sldId id="444" r:id="rId19"/>
    <p:sldId id="443" r:id="rId20"/>
    <p:sldId id="428" r:id="rId21"/>
    <p:sldId id="351" r:id="rId22"/>
    <p:sldId id="315" r:id="rId23"/>
    <p:sldId id="381" r:id="rId24"/>
    <p:sldId id="382" r:id="rId25"/>
    <p:sldId id="388" r:id="rId26"/>
    <p:sldId id="317" r:id="rId27"/>
    <p:sldId id="448" r:id="rId28"/>
    <p:sldId id="449" r:id="rId29"/>
    <p:sldId id="465" r:id="rId30"/>
    <p:sldId id="466" r:id="rId31"/>
    <p:sldId id="467" r:id="rId32"/>
    <p:sldId id="468" r:id="rId33"/>
    <p:sldId id="469" r:id="rId34"/>
    <p:sldId id="454" r:id="rId35"/>
    <p:sldId id="361" r:id="rId36"/>
    <p:sldId id="268" r:id="rId37"/>
    <p:sldId id="460" r:id="rId38"/>
    <p:sldId id="331" r:id="rId39"/>
    <p:sldId id="463" r:id="rId40"/>
    <p:sldId id="425" r:id="rId41"/>
    <p:sldId id="426" r:id="rId42"/>
    <p:sldId id="357" r:id="rId43"/>
    <p:sldId id="461" r:id="rId44"/>
    <p:sldId id="462" r:id="rId45"/>
    <p:sldId id="373" r:id="rId46"/>
    <p:sldId id="298" r:id="rId47"/>
    <p:sldId id="377" r:id="rId48"/>
    <p:sldId id="332" r:id="rId49"/>
    <p:sldId id="303" r:id="rId50"/>
    <p:sldId id="383" r:id="rId51"/>
    <p:sldId id="400" r:id="rId52"/>
    <p:sldId id="399" r:id="rId53"/>
    <p:sldId id="386" r:id="rId54"/>
    <p:sldId id="395" r:id="rId55"/>
    <p:sldId id="288" r:id="rId56"/>
    <p:sldId id="328" r:id="rId57"/>
    <p:sldId id="329" r:id="rId58"/>
    <p:sldId id="330" r:id="rId59"/>
    <p:sldId id="321" r:id="rId60"/>
    <p:sldId id="333" r:id="rId61"/>
    <p:sldId id="310" r:id="rId62"/>
    <p:sldId id="337" r:id="rId63"/>
    <p:sldId id="260" r:id="rId64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94C716D7-4608-4B30-9F3F-9C54F43684C1}">
          <p14:sldIdLst>
            <p14:sldId id="256"/>
            <p14:sldId id="441"/>
            <p14:sldId id="429"/>
            <p14:sldId id="431"/>
            <p14:sldId id="345"/>
            <p14:sldId id="430"/>
            <p14:sldId id="450"/>
            <p14:sldId id="394"/>
            <p14:sldId id="389"/>
            <p14:sldId id="366"/>
            <p14:sldId id="368"/>
            <p14:sldId id="432"/>
            <p14:sldId id="442"/>
            <p14:sldId id="445"/>
            <p14:sldId id="446"/>
            <p14:sldId id="301"/>
            <p14:sldId id="447"/>
            <p14:sldId id="444"/>
            <p14:sldId id="443"/>
            <p14:sldId id="428"/>
            <p14:sldId id="351"/>
            <p14:sldId id="315"/>
            <p14:sldId id="381"/>
            <p14:sldId id="382"/>
            <p14:sldId id="388"/>
            <p14:sldId id="317"/>
            <p14:sldId id="448"/>
            <p14:sldId id="449"/>
            <p14:sldId id="465"/>
            <p14:sldId id="466"/>
            <p14:sldId id="467"/>
            <p14:sldId id="468"/>
            <p14:sldId id="469"/>
            <p14:sldId id="454"/>
            <p14:sldId id="361"/>
          </p14:sldIdLst>
        </p14:section>
        <p14:section name="Backup" id="{190E4D11-859A-46E9-AA24-7BA8658F926A}">
          <p14:sldIdLst>
            <p14:sldId id="268"/>
            <p14:sldId id="460"/>
            <p14:sldId id="331"/>
            <p14:sldId id="463"/>
            <p14:sldId id="425"/>
            <p14:sldId id="426"/>
            <p14:sldId id="357"/>
            <p14:sldId id="461"/>
            <p14:sldId id="462"/>
            <p14:sldId id="373"/>
            <p14:sldId id="298"/>
            <p14:sldId id="377"/>
            <p14:sldId id="332"/>
            <p14:sldId id="303"/>
            <p14:sldId id="383"/>
            <p14:sldId id="400"/>
            <p14:sldId id="399"/>
            <p14:sldId id="386"/>
          </p14:sldIdLst>
        </p14:section>
        <p14:section name="Unused slides" id="{E852963D-EF37-4BD3-A3F2-878C48C38BEE}">
          <p14:sldIdLst>
            <p14:sldId id="395"/>
            <p14:sldId id="288"/>
            <p14:sldId id="328"/>
            <p14:sldId id="329"/>
            <p14:sldId id="330"/>
            <p14:sldId id="321"/>
            <p14:sldId id="333"/>
            <p14:sldId id="310"/>
            <p14:sldId id="337"/>
          </p14:sldIdLst>
        </p14:section>
        <p14:section name="Resource" id="{047D001B-6CBF-49A9-8F9E-1CDC6D7A18F1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FF"/>
    <a:srgbClr val="D99694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9" autoAdjust="0"/>
    <p:restoredTop sz="60896" autoAdjust="0"/>
  </p:normalViewPr>
  <p:slideViewPr>
    <p:cSldViewPr snapToGrid="0">
      <p:cViewPr varScale="1">
        <p:scale>
          <a:sx n="42" d="100"/>
          <a:sy n="42" d="100"/>
        </p:scale>
        <p:origin x="19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41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01279527559054"/>
          <c:y val="7.5741649051928359E-2"/>
          <c:w val="0.78545253718285213"/>
          <c:h val="0.803587176288882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1111111111111061E-2"/>
                  <c:y val="-3.6909665591527342E-2"/>
                </c:manualLayout>
              </c:layout>
              <c:numFmt formatCode="0%" sourceLinked="0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>
                <c:manualLayout>
                  <c:x val="-0.35000000000000009"/>
                  <c:y val="-3.4602811492056886E-2"/>
                </c:manualLayout>
              </c:layout>
              <c:numFmt formatCode="0%" sourceLinked="0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7.0833333333333331E-2"/>
                  <c:y val="-3.6909665591527342E-2"/>
                </c:manualLayout>
              </c:layout>
              <c:numFmt formatCode="0%" sourceLinked="0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Total read latency</c:v>
                </c:pt>
                <c:pt idx="1">
                  <c:v>BCH decoding latency</c:v>
                </c:pt>
                <c:pt idx="2">
                  <c:v>Read-retry count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0.28889599999999999</c:v>
                </c:pt>
                <c:pt idx="1">
                  <c:v>0.89900000000000002</c:v>
                </c:pt>
                <c:pt idx="2">
                  <c:v>0.29599999999999999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Total read latency</c:v>
                </c:pt>
                <c:pt idx="1">
                  <c:v>BCH decoding latency</c:v>
                </c:pt>
                <c:pt idx="2">
                  <c:v>Read-retry count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120725984"/>
        <c:axId val="1120723808"/>
      </c:barChart>
      <c:catAx>
        <c:axId val="1120725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0723808"/>
        <c:crosses val="autoZero"/>
        <c:auto val="1"/>
        <c:lblAlgn val="ctr"/>
        <c:lblOffset val="100"/>
        <c:noMultiLvlLbl val="0"/>
      </c:catAx>
      <c:valAx>
        <c:axId val="1120723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072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31415190288713912"/>
          <c:y val="0"/>
          <c:w val="0.45807031933508324"/>
          <c:h val="7.3318127929102528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64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180" y="0"/>
            <a:ext cx="4160937" cy="3664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3BD93-6BC0-4096-A9D5-40D65037FA4F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715"/>
            <a:ext cx="4160937" cy="3664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180" y="6948715"/>
            <a:ext cx="4160937" cy="3664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E4040-4616-4CB9-84EE-F09F13E6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48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5459D19-8A2D-4806-B675-B9E3BB9E43CB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914400"/>
            <a:ext cx="3292475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0"/>
            <a:ext cx="7680960" cy="288036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80E4223-583E-4CCF-8BED-0B3B08345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55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</a:t>
            </a:r>
            <a:r>
              <a:rPr lang="en-US" baseline="0" dirty="0" smtClean="0"/>
              <a:t> you for your introduction.</a:t>
            </a:r>
          </a:p>
          <a:p>
            <a:r>
              <a:rPr lang="en-US" baseline="0" dirty="0" smtClean="0"/>
              <a:t>Welcome to our talk about Data retention in MLC NAND flash memory: characterization, optimization, and recovery.</a:t>
            </a:r>
          </a:p>
          <a:p>
            <a:r>
              <a:rPr lang="en-US" baseline="0" dirty="0" smtClean="0"/>
              <a:t>The work in this talk is done with my collaborators from Carnegie Mellon University and Seagate Technology.</a:t>
            </a:r>
          </a:p>
          <a:p>
            <a:r>
              <a:rPr lang="en-US" dirty="0" smtClean="0"/>
              <a:t>This talk</a:t>
            </a:r>
            <a:r>
              <a:rPr lang="en-US" baseline="0" dirty="0" smtClean="0"/>
              <a:t> </a:t>
            </a:r>
            <a:r>
              <a:rPr lang="en-US" dirty="0" smtClean="0"/>
              <a:t>was also</a:t>
            </a:r>
            <a:r>
              <a:rPr lang="en-US" baseline="0" dirty="0" smtClean="0"/>
              <a:t> presented in the best paper session at HPCA 2015.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9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After the first read to old data fails, multiple read retries will be attempted </a:t>
            </a:r>
            <a:r>
              <a:rPr lang="en-US" baseline="0" smtClean="0"/>
              <a:t>(point) </a:t>
            </a:r>
            <a:r>
              <a:rPr lang="en-US" baseline="0" dirty="0" smtClean="0"/>
              <a:t>to reduce the raw bit errors </a:t>
            </a:r>
            <a:r>
              <a:rPr lang="en-US" baseline="0" smtClean="0"/>
              <a:t>(point) </a:t>
            </a:r>
            <a:r>
              <a:rPr lang="en-US" baseline="0" dirty="0" smtClean="0"/>
              <a:t>until a read succeeds.</a:t>
            </a:r>
          </a:p>
          <a:p>
            <a:r>
              <a:rPr lang="en-US" baseline="0" dirty="0" smtClean="0"/>
              <a:t>Note that all these read attempts and ECC checks are processed sequentially, </a:t>
            </a:r>
          </a:p>
          <a:p>
            <a:r>
              <a:rPr lang="en-US" baseline="0" dirty="0" smtClean="0"/>
              <a:t>So the overall read latency becomes much longer and read bandwidth is significantly reduced.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37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(fast)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39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0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Ideally, to read the data with the shortest latency, we can apply the OPT, which is at the exact intersection of the two neighboring distribution.</a:t>
            </a:r>
          </a:p>
          <a:p>
            <a:r>
              <a:rPr lang="en-US" baseline="0" dirty="0" smtClean="0"/>
              <a:t>OPT by definition achieves the minimal raw bit errors, and does not need read-retry, so it achieves minimal read latency.</a:t>
            </a:r>
          </a:p>
          <a:p>
            <a:r>
              <a:rPr lang="en-US" baseline="0" dirty="0" smtClean="0"/>
              <a:t>So we say OPT is the ideal read voltage.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13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r>
              <a:rPr lang="en-US" baseline="0" dirty="0" smtClean="0"/>
              <a:t> in reality, OPT changes over time due to retention loss and many other factors, so it is not easy to predict the value of OPT accurately.</a:t>
            </a:r>
          </a:p>
          <a:p>
            <a:r>
              <a:rPr lang="en-US" baseline="0" dirty="0" smtClean="0"/>
              <a:t>Luckily, OPT changes gradually, so it does not change much in a day.</a:t>
            </a:r>
          </a:p>
          <a:p>
            <a:r>
              <a:rPr lang="en-US" baseline="0" dirty="0" smtClean="0"/>
              <a:t>Also, OPT change is </a:t>
            </a:r>
            <a:r>
              <a:rPr lang="en-US" baseline="0" dirty="0" err="1" smtClean="0"/>
              <a:t>uni</a:t>
            </a:r>
            <a:r>
              <a:rPr lang="en-US" baseline="0" dirty="0" smtClean="0"/>
              <a:t>-directional. In fact, it decreases monotonically over time.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we will show next, these two property becomes useful when we design techniques to reduce latency.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73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technique we developed to reduce read latency is called retention optimized reading, or ROR, which is composed of two major components that coordinates with each other.</a:t>
            </a:r>
          </a:p>
          <a:p>
            <a:r>
              <a:rPr lang="en-US" baseline="0" dirty="0" smtClean="0"/>
              <a:t>The first component is an online pre-optimization algorithm. This algorithm periodically learns OPT. </a:t>
            </a:r>
          </a:p>
          <a:p>
            <a:r>
              <a:rPr lang="en-US" baseline="0" dirty="0" smtClean="0"/>
              <a:t>The second component is an improved read retry technique. This technique utilizes the recorded OPT to minimize read retries.</a:t>
            </a:r>
          </a:p>
          <a:p>
            <a:r>
              <a:rPr lang="en-US" baseline="0" dirty="0" smtClean="0"/>
              <a:t>We next explain each component in turn.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this pre-optimization is performed in the background once every day to have minimal performance impact.</a:t>
            </a:r>
          </a:p>
          <a:p>
            <a:r>
              <a:rPr lang="en-US" baseline="0" dirty="0" smtClean="0"/>
              <a:t>And the read-retry only needs to find read to succeed, and is now triggered much less frequently.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34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(fast)</a:t>
            </a:r>
          </a:p>
          <a:p>
            <a:r>
              <a:rPr lang="en-US" dirty="0" smtClean="0"/>
              <a:t>Now let’s look at</a:t>
            </a:r>
            <a:r>
              <a:rPr lang="en-US" baseline="0" dirty="0" smtClean="0"/>
              <a:t> the result.</a:t>
            </a:r>
          </a:p>
          <a:p>
            <a:r>
              <a:rPr lang="en-US" baseline="0" dirty="0" smtClean="0"/>
              <a:t>Blue bars are baseline, red bars are ROR, our proposal.</a:t>
            </a:r>
          </a:p>
          <a:p>
            <a:r>
              <a:rPr lang="en-US" baseline="0" dirty="0" smtClean="0"/>
              <a:t>The first two bars show that ROR reduces read-retry count to 30%.</a:t>
            </a:r>
          </a:p>
          <a:p>
            <a:r>
              <a:rPr lang="en-US" baseline="0" dirty="0" smtClean="0"/>
              <a:t>The second two bars show that ROR also reduces ECC decoding latency due to fewer retention errors.</a:t>
            </a:r>
          </a:p>
          <a:p>
            <a:r>
              <a:rPr lang="en-US" baseline="0" dirty="0" smtClean="0"/>
              <a:t>The last two bars show the total latency is reduced to 29%, which is less than a third than baseline.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11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(fast)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90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Next, let’s look at an even more challenging and of course more interesting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014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(natural)</a:t>
            </a:r>
          </a:p>
          <a:p>
            <a:r>
              <a:rPr lang="en-US" dirty="0" smtClean="0"/>
              <a:t>With ROR, we can</a:t>
            </a:r>
            <a:r>
              <a:rPr lang="en-US" baseline="0" dirty="0" smtClean="0"/>
              <a:t> quickly read old data with low RBER, which we optimistically assume is always correctable.</a:t>
            </a:r>
          </a:p>
          <a:p>
            <a:r>
              <a:rPr lang="en-US" baseline="0" dirty="0" smtClean="0"/>
              <a:t>But when the data becomes very old, retention loss will shift the threshold voltage even further, and result in a lot more errors than before.</a:t>
            </a:r>
          </a:p>
          <a:p>
            <a:r>
              <a:rPr lang="en-US" baseline="0" dirty="0" smtClean="0"/>
              <a:t>To some point they become uncorrectable errors even when we use optimal read reference voltage.</a:t>
            </a:r>
          </a:p>
          <a:p>
            <a:r>
              <a:rPr lang="en-US" baseline="0" dirty="0" smtClean="0"/>
              <a:t>In this case, the read to this page fails, so we call this retention failure.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what we want to do next is to recover the data after such retention failure happens.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19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Today, I will teach you something new about retention in flash memory through characterization of real NAND chip.</a:t>
            </a:r>
          </a:p>
          <a:p>
            <a:r>
              <a:rPr lang="en-US" baseline="0" dirty="0" smtClean="0"/>
              <a:t>I will also show you an interesting way to optimize for read performance when reading old data. </a:t>
            </a:r>
          </a:p>
          <a:p>
            <a:r>
              <a:rPr lang="en-US" baseline="0" dirty="0" smtClean="0"/>
              <a:t>Finally, I will also show you an effective technique to recover data from a failed flash page.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00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(natural)</a:t>
            </a:r>
          </a:p>
          <a:p>
            <a:r>
              <a:rPr lang="en-US" dirty="0" smtClean="0"/>
              <a:t>At</a:t>
            </a:r>
            <a:r>
              <a:rPr lang="en-US" baseline="0" dirty="0" smtClean="0"/>
              <a:t> a very high level, what we do is to relate this property called leakage speed variation with the cell’s correct state, in order to correct a majority of retention errors before feeding it to ECC decoder.</a:t>
            </a:r>
          </a:p>
          <a:p>
            <a:endParaRPr lang="en-US" dirty="0" smtClean="0"/>
          </a:p>
          <a:p>
            <a:r>
              <a:rPr lang="en-US" dirty="0" smtClean="0"/>
              <a:t>Now let me</a:t>
            </a:r>
            <a:r>
              <a:rPr lang="en-US" baseline="0" dirty="0" smtClean="0"/>
              <a:t> elaborate how we did that.</a:t>
            </a:r>
          </a:p>
          <a:p>
            <a:r>
              <a:rPr lang="en-US" baseline="0" dirty="0" smtClean="0"/>
              <a:t>Due to process variation, there are two types of cells.</a:t>
            </a:r>
          </a:p>
          <a:p>
            <a:r>
              <a:rPr lang="en-US" baseline="0" dirty="0" smtClean="0"/>
              <a:t>Slow-leaking cells leak charge slowly over retention time. </a:t>
            </a:r>
          </a:p>
          <a:p>
            <a:r>
              <a:rPr lang="en-US" baseline="0" dirty="0" smtClean="0"/>
              <a:t>Fast-leaking cells leak charge quickly over time.</a:t>
            </a:r>
          </a:p>
          <a:p>
            <a:r>
              <a:rPr lang="en-US" baseline="0" dirty="0" smtClean="0"/>
              <a:t>Now how can we correlate this property with a cell’s correct state?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885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look at a simplified example of P2 and P3 state distribution.</a:t>
            </a:r>
          </a:p>
          <a:p>
            <a:r>
              <a:rPr lang="en-US" dirty="0" smtClean="0"/>
              <a:t>Initially, due to program variation, the fast and slow leaking cells are randomly programmed into different threshold voltage</a:t>
            </a:r>
            <a:r>
              <a:rPr lang="en-US" baseline="0" dirty="0" smtClean="0"/>
              <a:t> levels within each state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79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as</a:t>
            </a:r>
            <a:r>
              <a:rPr lang="en-US" baseline="0" dirty="0" smtClean="0"/>
              <a:t> </a:t>
            </a:r>
            <a:r>
              <a:rPr lang="en-US" dirty="0" smtClean="0"/>
              <a:t>the data becomes old</a:t>
            </a:r>
            <a:r>
              <a:rPr lang="en-US" baseline="0" dirty="0" smtClean="0"/>
              <a:t>, fast-leaking cells naturally shift to lower threshold voltages within each state, and slow-leaking cells are left behind in higher voltages ranges within each state.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at this point, we are still missing something to get the correct values. Because for example,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32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we look at “risky” cells,</a:t>
            </a:r>
            <a:r>
              <a:rPr lang="en-US" baseline="0" dirty="0" smtClean="0"/>
              <a:t> which are defined as cells with threshold voltages close to OPT.</a:t>
            </a:r>
          </a:p>
          <a:p>
            <a:r>
              <a:rPr lang="en-US" baseline="0" dirty="0" smtClean="0"/>
              <a:t>Now we can see the correlation: (slow) risky and slow-leaking cells have P2 state, risky and fast-leaking cells have P3 state.</a:t>
            </a:r>
          </a:p>
          <a:p>
            <a:r>
              <a:rPr lang="en-US" baseline="0" dirty="0" smtClean="0"/>
              <a:t>Now if we apply this key formula to the cells, we are able to correct these retention errors.</a:t>
            </a:r>
          </a:p>
          <a:p>
            <a:r>
              <a:rPr lang="en-US" baseline="0" dirty="0" smtClean="0"/>
              <a:t>(Pause)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258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(fast)</a:t>
            </a:r>
          </a:p>
          <a:p>
            <a:r>
              <a:rPr lang="en-US" dirty="0" smtClean="0"/>
              <a:t>The technique we propose is retention failure recovery,</a:t>
            </a:r>
            <a:r>
              <a:rPr lang="en-US" baseline="0" dirty="0" smtClean="0"/>
              <a:t> RFR, whose key idea is to guess original state of the cell from its leakage speed property.</a:t>
            </a:r>
          </a:p>
          <a:p>
            <a:r>
              <a:rPr lang="en-US" baseline="0" dirty="0" smtClean="0"/>
              <a:t>This technique is composed of three steps.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992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(fast)</a:t>
            </a:r>
          </a:p>
          <a:p>
            <a:r>
              <a:rPr lang="en-US" dirty="0" smtClean="0"/>
              <a:t>We evaluate our RFR technique based on</a:t>
            </a:r>
            <a:r>
              <a:rPr lang="en-US" baseline="0" dirty="0" smtClean="0"/>
              <a:t> our characterization.</a:t>
            </a:r>
          </a:p>
          <a:p>
            <a:r>
              <a:rPr lang="en-US" baseline="0" dirty="0" smtClean="0"/>
              <a:t>We assume that the faulty page is originally programmed with random data.</a:t>
            </a:r>
          </a:p>
          <a:p>
            <a:r>
              <a:rPr lang="en-US" baseline="0" dirty="0" smtClean="0"/>
              <a:t>After 28 days, we detect the failure and back up the data.</a:t>
            </a:r>
          </a:p>
          <a:p>
            <a:r>
              <a:rPr lang="en-US" baseline="0" dirty="0" smtClean="0"/>
              <a:t>After 12 additional days, we perform RFR to recover the data.</a:t>
            </a:r>
          </a:p>
          <a:p>
            <a:r>
              <a:rPr lang="en-US" baseline="0" dirty="0" smtClean="0"/>
              <a:t>On average, RFR reduces RBER by 50%, which means that it is expected to eliminate 50% of the original raw bit errors.</a:t>
            </a:r>
          </a:p>
          <a:p>
            <a:r>
              <a:rPr lang="en-US" baseline="0" dirty="0" smtClean="0"/>
              <a:t>At this point, ECC code has a much higher chance to correct the remaining errors to recover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208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let me conclude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852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(very fast)</a:t>
            </a:r>
          </a:p>
          <a:p>
            <a:r>
              <a:rPr lang="en-US" dirty="0" smtClean="0"/>
              <a:t>We have walked</a:t>
            </a:r>
            <a:r>
              <a:rPr lang="en-US" baseline="0" dirty="0" smtClean="0"/>
              <a:t> through how retention loss leads to longer read latency.</a:t>
            </a:r>
          </a:p>
          <a:p>
            <a:r>
              <a:rPr lang="en-US" baseline="0" dirty="0" smtClean="0"/>
              <a:t>And we have talked about how we reduce read latency with retention optimized reading.</a:t>
            </a:r>
          </a:p>
          <a:p>
            <a:r>
              <a:rPr lang="en-US" baseline="0" dirty="0" smtClean="0"/>
              <a:t>And we have also introduced retention failure recovery, which recovers data after failure.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911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28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32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9C68F7C-F7E5-43CE-AEFF-4B2DFABF0DFE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29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5937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am ready to take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77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let’s start with</a:t>
            </a:r>
            <a:r>
              <a:rPr lang="en-US" baseline="0" dirty="0" smtClean="0"/>
              <a:t> a news report I downloaded from </a:t>
            </a:r>
            <a:r>
              <a:rPr lang="en-US" baseline="0" dirty="0" err="1" smtClean="0"/>
              <a:t>techspot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What they observe is that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163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further break down the latency of a single read retry</a:t>
            </a:r>
            <a:r>
              <a:rPr lang="en-US" baseline="0" dirty="0" smtClean="0"/>
              <a:t> into flash read latency and ECC decoding latency.</a:t>
            </a:r>
          </a:p>
          <a:p>
            <a:r>
              <a:rPr lang="en-US" baseline="0" dirty="0" smtClean="0"/>
              <a:t>We find that the ECC latency is proportional to the number of raw bit errors found in the page.</a:t>
            </a:r>
          </a:p>
          <a:p>
            <a:r>
              <a:rPr lang="en-US" dirty="0" smtClean="0"/>
              <a:t>This</a:t>
            </a:r>
            <a:r>
              <a:rPr lang="en-US" baseline="0" dirty="0" smtClean="0"/>
              <a:t> motivates us to reduce the raw bit error rate to improve read performance.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23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test </a:t>
            </a:r>
            <a:r>
              <a:rPr lang="en-US" baseline="0" dirty="0" smtClean="0"/>
              <a:t>real 20 to 24-nm MLC NAND flash memory chips </a:t>
            </a:r>
          </a:p>
          <a:p>
            <a:r>
              <a:rPr lang="en-US" baseline="0" dirty="0" smtClean="0"/>
              <a:t>to cover a range of 0 to 40 day worth of retention loss under room temperature.</a:t>
            </a:r>
            <a:endParaRPr lang="en-US" baseline="0" dirty="0"/>
          </a:p>
          <a:p>
            <a:r>
              <a:rPr lang="en-US" baseline="0" dirty="0" smtClean="0"/>
              <a:t>And a range of 0 to 50k P/E cycles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884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Due to this shift, the optimal read reference voltage also decreases correspondingly. </a:t>
            </a:r>
          </a:p>
          <a:p>
            <a:r>
              <a:rPr lang="en-US" baseline="0" dirty="0" smtClean="0"/>
              <a:t>0-day OPT is the read reference voltage optimized for reading data 0 days after programming</a:t>
            </a:r>
          </a:p>
          <a:p>
            <a:r>
              <a:rPr lang="en-US" baseline="0" dirty="0" smtClean="0"/>
              <a:t>40-day OPT is the read reference voltage optimized for reading data 40 days after programming</a:t>
            </a:r>
          </a:p>
          <a:p>
            <a:r>
              <a:rPr lang="en-US" baseline="0" dirty="0" smtClean="0"/>
              <a:t>In our experiments, we empirically find the optimal read reference voltage which is the one that minimizes raw bit error 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390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evaluate</a:t>
            </a:r>
            <a:r>
              <a:rPr lang="en-US" baseline="0" dirty="0" smtClean="0"/>
              <a:t> the benefit for the ROR technique using numbers from our characterization.</a:t>
            </a:r>
          </a:p>
          <a:p>
            <a:r>
              <a:rPr lang="en-US" baseline="0" dirty="0" smtClean="0"/>
              <a:t>We find that ROR can achieve the same 64% lifetime improvement as naive read-retry.</a:t>
            </a:r>
          </a:p>
          <a:p>
            <a:r>
              <a:rPr lang="en-US" dirty="0" smtClean="0"/>
              <a:t>While reducing read latency</a:t>
            </a:r>
            <a:r>
              <a:rPr lang="en-US" baseline="0" dirty="0" smtClean="0"/>
              <a:t> in stage-1 by as much as 70.4%.</a:t>
            </a:r>
          </a:p>
          <a:p>
            <a:r>
              <a:rPr lang="en-US" baseline="0" dirty="0" smtClean="0"/>
              <a:t>Furthermore, we find that due to reduction in RBER, ROR also reduces read latency by 2.4%.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345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reduce read latency, we</a:t>
            </a:r>
            <a:r>
              <a:rPr lang="en-US" baseline="0" dirty="0" smtClean="0"/>
              <a:t> make two observations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f</a:t>
            </a:r>
            <a:r>
              <a:rPr lang="en-US" dirty="0" smtClean="0"/>
              <a:t>irst observation</a:t>
            </a:r>
            <a:r>
              <a:rPr lang="en-US" baseline="0" dirty="0" smtClean="0"/>
              <a:t> utilizes our previous finding that optimal read reference voltage gradually decreases over time.</a:t>
            </a:r>
          </a:p>
          <a:p>
            <a:r>
              <a:rPr lang="en-US" baseline="0" dirty="0" smtClean="0"/>
              <a:t>This motivates us to record the old OPT as a prediction.</a:t>
            </a:r>
          </a:p>
          <a:p>
            <a:r>
              <a:rPr lang="en-US" baseline="0" dirty="0" smtClean="0"/>
              <a:t>With that </a:t>
            </a:r>
            <a:r>
              <a:rPr lang="en-US" baseline="0" dirty="0" err="1" smtClean="0"/>
              <a:t>Vpredict</a:t>
            </a:r>
            <a:r>
              <a:rPr lang="en-US" baseline="0" dirty="0" smtClean="0"/>
              <a:t>, which is now close to the actual OPT, we need less read-retries to read the data.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characterize 14 real workload traces to make the second observation, which shows that the amounts of retention loss is similar within a flash block.</a:t>
            </a:r>
          </a:p>
          <a:p>
            <a:r>
              <a:rPr lang="en-US" baseline="0" dirty="0" smtClean="0"/>
              <a:t>This allows us to record only one </a:t>
            </a:r>
            <a:r>
              <a:rPr lang="en-US" baseline="0" dirty="0" err="1" smtClean="0"/>
              <a:t>Vpred</a:t>
            </a:r>
            <a:r>
              <a:rPr lang="en-US" baseline="0" dirty="0" smtClean="0"/>
              <a:t> for each block and gives us the benefit of less storage overhead.</a:t>
            </a:r>
          </a:p>
          <a:p>
            <a:r>
              <a:rPr lang="en-US" baseline="0" dirty="0" smtClean="0"/>
              <a:t>In fact, we only need 768 KB out of 512 GB to store </a:t>
            </a:r>
            <a:r>
              <a:rPr lang="en-US" baseline="0" dirty="0" err="1" smtClean="0"/>
              <a:t>Vpredict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141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next explain each component in detail.</a:t>
            </a:r>
            <a:endParaRPr lang="en-US" dirty="0" smtClean="0"/>
          </a:p>
          <a:p>
            <a:r>
              <a:rPr lang="en-US" dirty="0" smtClean="0"/>
              <a:t>The online pre-optimization algorithm is triggered periodically.</a:t>
            </a:r>
          </a:p>
          <a:p>
            <a:r>
              <a:rPr lang="en-US" baseline="0" dirty="0" smtClean="0"/>
              <a:t>And for each block, it finds and records an upper-bound for OPT within a time period.</a:t>
            </a:r>
          </a:p>
          <a:p>
            <a:r>
              <a:rPr lang="en-US" baseline="0" dirty="0" smtClean="0"/>
              <a:t>The algorithm itself is very simple. </a:t>
            </a:r>
          </a:p>
          <a:p>
            <a:r>
              <a:rPr lang="en-US" baseline="0" dirty="0" smtClean="0"/>
              <a:t>It starts with the old starting read reference voltage.</a:t>
            </a:r>
          </a:p>
          <a:p>
            <a:r>
              <a:rPr lang="en-US" baseline="0" dirty="0" smtClean="0"/>
              <a:t>Then it progressively increases or decreases read reference voltage until it achieves a minimal raw bit error rate.</a:t>
            </a:r>
          </a:p>
          <a:p>
            <a:r>
              <a:rPr lang="en-US" baseline="0" dirty="0" smtClean="0"/>
              <a:t>Note that this algorithm is performed in the background to have minimal performance impact.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626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second</a:t>
            </a:r>
            <a:r>
              <a:rPr lang="en-US" baseline="0" dirty="0" smtClean="0"/>
              <a:t> component of ROR is an improved read-retry technique.</a:t>
            </a:r>
          </a:p>
          <a:p>
            <a:r>
              <a:rPr lang="en-US" baseline="0" dirty="0" smtClean="0"/>
              <a:t>This technique is performed as a normal read operation.</a:t>
            </a:r>
          </a:p>
          <a:p>
            <a:r>
              <a:rPr lang="en-US" baseline="0" dirty="0" smtClean="0"/>
              <a:t>Since we already have a starting read reference voltage that is close to OPT.</a:t>
            </a:r>
          </a:p>
          <a:p>
            <a:r>
              <a:rPr lang="en-US" baseline="0" dirty="0" smtClean="0"/>
              <a:t>Even if the actual OPT shifts over retention age, we decrease read reference voltage for a few read-retries to successfully read the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284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First, we identify risky cells</a:t>
            </a:r>
            <a:r>
              <a:rPr lang="en-US" baseline="0" dirty="0" smtClean="0"/>
              <a:t> who are cells that have threshold voltages close to OPT.</a:t>
            </a:r>
          </a:p>
          <a:p>
            <a:r>
              <a:rPr lang="en-US" baseline="0" dirty="0" smtClean="0"/>
              <a:t>These cells are more prone to errors.</a:t>
            </a:r>
          </a:p>
          <a:p>
            <a:r>
              <a:rPr lang="en-US" baseline="0" dirty="0" smtClean="0"/>
              <a:t>Notice that risky, and slow-leaking cells originally have P2 state, whereas risky, fast-leaking cells originally have P3 state.</a:t>
            </a:r>
          </a:p>
          <a:p>
            <a:r>
              <a:rPr lang="en-US" baseline="0" dirty="0" smtClean="0"/>
              <a:t>We will exploit this key formula to recover the data.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382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However,</a:t>
            </a:r>
            <a:r>
              <a:rPr lang="en-US" baseline="0" dirty="0" smtClean="0"/>
              <a:t> without further measurements, we do not know the cells’ leaking properties.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technique to do this is very straightforward.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take the flash memory offline and introduce additional retention loss, simply by waiting for several days.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Then we compare the threshold voltage of the risky cells before and after the additional retention loss to find out how fast they leak.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193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However,</a:t>
            </a:r>
            <a:r>
              <a:rPr lang="en-US" baseline="0" dirty="0" smtClean="0"/>
              <a:t> without further measurements, we do not know the cells’ leaking properties.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technique to do this is very straightforward.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take the flash memory offline and introduce additional retention loss, simply by waiting for several days.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Then we compare the threshold voltage of the risky cells before and after the additional retention loss to find out how fast they leak.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5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(fast) Retention </a:t>
            </a:r>
            <a:r>
              <a:rPr lang="en-US" baseline="0" dirty="0" smtClean="0"/>
              <a:t>loss is the phenomenon of charge leakage over time.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(natural)</a:t>
            </a:r>
            <a:endParaRPr lang="en-US" dirty="0" smtClean="0"/>
          </a:p>
          <a:p>
            <a:r>
              <a:rPr lang="en-US" dirty="0" smtClean="0"/>
              <a:t>Flash</a:t>
            </a:r>
            <a:r>
              <a:rPr lang="en-US" baseline="0" dirty="0" smtClean="0"/>
              <a:t> memory cell stores data as the amount of charge in its floating gate</a:t>
            </a:r>
            <a:endParaRPr lang="en-US" dirty="0" smtClean="0"/>
          </a:p>
          <a:p>
            <a:r>
              <a:rPr lang="en-US" baseline="0" dirty="0" smtClean="0"/>
              <a:t>Unfortunately, the more charge it holds, the faster it leaks charge.</a:t>
            </a:r>
          </a:p>
          <a:p>
            <a:r>
              <a:rPr lang="en-US" baseline="0" dirty="0" smtClean="0"/>
              <a:t>As it leaks more and more charge, the data stored in the cell can be altered, resulting in a retention error.</a:t>
            </a:r>
          </a:p>
          <a:p>
            <a:r>
              <a:rPr lang="en-US" baseline="0" dirty="0" smtClean="0"/>
              <a:t>(fast)</a:t>
            </a:r>
          </a:p>
          <a:p>
            <a:r>
              <a:rPr lang="en-US" dirty="0" smtClean="0"/>
              <a:t>Prior</a:t>
            </a:r>
            <a:r>
              <a:rPr lang="en-US" baseline="0" dirty="0" smtClean="0"/>
              <a:t> works have shown that retention error is one dominant source of flash memory errors.</a:t>
            </a:r>
          </a:p>
          <a:p>
            <a:r>
              <a:rPr lang="en-US" baseline="0" dirty="0" smtClean="0"/>
              <a:t>(natural)</a:t>
            </a:r>
          </a:p>
          <a:p>
            <a:r>
              <a:rPr lang="en-US" baseline="0" dirty="0" smtClean="0"/>
              <a:t>In the mean time, retention loss also have a side effect, which is longer read latency. </a:t>
            </a:r>
          </a:p>
          <a:p>
            <a:r>
              <a:rPr lang="en-US" baseline="0" dirty="0" smtClean="0"/>
              <a:t>Now let’s talk about the story of how we get this side effect.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483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Finally, using</a:t>
            </a:r>
            <a:r>
              <a:rPr lang="en-US" baseline="0" dirty="0" smtClean="0"/>
              <a:t> the formula we developed before to guess the original state, we set the risky and slow leaking cells into P2 state, risky and fast leaking cells into P3 state.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941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read random data with 7-day worth of retention loss and plot their raw bit error rate under different P/E cycles.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pink line is the actual OPT, in this case, 7-day OPT.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other lines show reading with other read reference voltages.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area shaded in blue is the </a:t>
            </a:r>
            <a:r>
              <a:rPr lang="en-US" baseline="0" dirty="0" err="1" smtClean="0"/>
              <a:t>ecc</a:t>
            </a:r>
            <a:r>
              <a:rPr lang="en-US" baseline="0" dirty="0" smtClean="0"/>
              <a:t> correctable range.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Up to a certain lifetime, any of these read reference voltage reads the data successfully. We call this nominal lifetime because any fixed read reference voltage can achieve this.</a:t>
            </a:r>
          </a:p>
          <a:p>
            <a:r>
              <a:rPr lang="en-US" dirty="0" smtClean="0"/>
              <a:t>However, if we pick the</a:t>
            </a:r>
            <a:r>
              <a:rPr lang="en-US" baseline="0" dirty="0" smtClean="0"/>
              <a:t> actual OPT, the pink line, we can achieve the longest lifetime. We call this extended lifetime.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Explain OPT more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972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summarize </a:t>
            </a:r>
            <a:r>
              <a:rPr lang="en-US" dirty="0" smtClean="0"/>
              <a:t>our characterization,</a:t>
            </a:r>
            <a:r>
              <a:rPr lang="en-US" baseline="0" dirty="0" smtClean="0"/>
              <a:t> we find that, due to retention loss, threshold voltage and the optimal read reference voltage decrease.</a:t>
            </a:r>
          </a:p>
          <a:p>
            <a:r>
              <a:rPr lang="en-US" baseline="0" dirty="0" smtClean="0"/>
              <a:t>We also find that, the actual OPT achieves the minimal raw bit error rate, and extend flash lifetime in Stage-1.</a:t>
            </a:r>
          </a:p>
          <a:p>
            <a:r>
              <a:rPr lang="en-US" baseline="0" dirty="0" smtClean="0"/>
              <a:t>Next, we show how we find such actual OPT to extend the lifetime.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55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Next, we take</a:t>
            </a:r>
            <a:r>
              <a:rPr lang="en-US" baseline="0" dirty="0" smtClean="0"/>
              <a:t> a closer look at this shift by plotting the threshold voltage mean.</a:t>
            </a:r>
          </a:p>
          <a:p>
            <a:r>
              <a:rPr lang="en-US" baseline="0" dirty="0" smtClean="0"/>
              <a:t>The x-axes of these three figures are retention age. The y-axes of the three figures are mean threshold voltages of the P1, P2, and P3 states respectively.</a:t>
            </a:r>
          </a:p>
          <a:p>
            <a:r>
              <a:rPr lang="en-US" baseline="0" dirty="0" smtClean="0"/>
              <a:t>As we can see, the threshold voltage mean of P1 state is relatively constant. That of P2 slowly decreases, that of P3 quickly decreases.</a:t>
            </a:r>
          </a:p>
          <a:p>
            <a:r>
              <a:rPr lang="en-US" baseline="0" dirty="0" smtClean="0"/>
              <a:t>So, we conclude the finding that threshold voltage shifts faster in higher voltage states.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886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However,</a:t>
            </a:r>
            <a:r>
              <a:rPr lang="en-US" baseline="0" dirty="0" smtClean="0"/>
              <a:t> today’s flash controllers are agnostic of the retention age. </a:t>
            </a:r>
          </a:p>
          <a:p>
            <a:r>
              <a:rPr lang="en-US" baseline="0" dirty="0" smtClean="0"/>
              <a:t>In this figure, we show raw bit error rate under different P/E cycles when we read data with 7-day retention age, using different read reference voltages.</a:t>
            </a:r>
          </a:p>
          <a:p>
            <a:r>
              <a:rPr lang="en-US" baseline="0" dirty="0" smtClean="0"/>
              <a:t>The x-</a:t>
            </a:r>
            <a:r>
              <a:rPr lang="en-US" baseline="0" dirty="0" err="1" smtClean="0"/>
              <a:t>asis</a:t>
            </a:r>
            <a:r>
              <a:rPr lang="en-US" baseline="0" dirty="0" smtClean="0"/>
              <a:t> is the Program/Erase cycle, the y-axis is the raw bit error rate. Different lines show different read reference voltages. </a:t>
            </a:r>
          </a:p>
          <a:p>
            <a:r>
              <a:rPr lang="en-US" baseline="0" dirty="0" smtClean="0"/>
              <a:t>The pink line is RBER when reading with the actual OPT.</a:t>
            </a:r>
          </a:p>
          <a:p>
            <a:r>
              <a:rPr lang="en-US" baseline="0" dirty="0" smtClean="0"/>
              <a:t>We find that the actual OPT achieves the lowest RBER. Note that RBER gradually reduces as read reference voltage approaches the actual OPT.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275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first describe the online pre-optimization algorithm, which is periodically triggered to learn and record</a:t>
            </a:r>
            <a:r>
              <a:rPr lang="en-US" baseline="0" dirty="0" smtClean="0"/>
              <a:t> OPT for page 255 in each block as starting read reference voltage.</a:t>
            </a:r>
          </a:p>
          <a:p>
            <a:r>
              <a:rPr lang="en-US" baseline="0" dirty="0" smtClean="0"/>
              <a:t>We perform four steps to learn this voltage for each block.</a:t>
            </a:r>
          </a:p>
          <a:p>
            <a:r>
              <a:rPr lang="en-US" baseline="0" dirty="0" smtClean="0"/>
              <a:t>In step 1, we read with the previously recorded starting read reference voltage and record the read reference voltage.</a:t>
            </a:r>
          </a:p>
          <a:p>
            <a:r>
              <a:rPr lang="en-US" dirty="0" smtClean="0"/>
              <a:t>Next,</a:t>
            </a:r>
            <a:r>
              <a:rPr lang="en-US" baseline="0" dirty="0" smtClean="0"/>
              <a:t> in step 2 and 3, we progressively decrease and increase the read reference voltage until we find the read reference voltage with the lowest raw bit error rate.</a:t>
            </a:r>
          </a:p>
          <a:p>
            <a:r>
              <a:rPr lang="en-US" baseline="0" dirty="0" smtClean="0"/>
              <a:t>Finally, in step 4, we record this voltage as the new starting read reference voltage for this block.</a:t>
            </a:r>
          </a:p>
          <a:p>
            <a:r>
              <a:rPr lang="en-US" baseline="0" dirty="0" smtClean="0"/>
              <a:t>Note that this algorithm can be performed in background and has minimal performance impact.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10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story starts from the threshold voltage distribution.</a:t>
            </a:r>
          </a:p>
          <a:p>
            <a:r>
              <a:rPr lang="en-US" dirty="0" smtClean="0"/>
              <a:t>(point to)</a:t>
            </a:r>
          </a:p>
          <a:p>
            <a:r>
              <a:rPr lang="en-US" baseline="0" dirty="0" smtClean="0"/>
              <a:t>This is figure of the threshold voltage distribution, which shows the probability density function of the threshold voltage for each multi-level cell.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Multi-level cells</a:t>
            </a:r>
            <a:r>
              <a:rPr lang="en-US" baseline="0" dirty="0" smtClean="0"/>
              <a:t> use 4 threshold voltage states to represent 2 bits.</a:t>
            </a:r>
          </a:p>
          <a:p>
            <a:r>
              <a:rPr lang="en-US" baseline="0" dirty="0" smtClean="0"/>
              <a:t>Due to program variation, the threshold voltage of each state is distributed across a range, which looks like a hump.</a:t>
            </a:r>
          </a:p>
          <a:p>
            <a:r>
              <a:rPr lang="en-US" baseline="0" dirty="0" smtClean="0"/>
              <a:t>And we use read reference voltages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Vc</a:t>
            </a:r>
            <a:r>
              <a:rPr lang="en-US" baseline="0" dirty="0" smtClean="0"/>
              <a:t> to read the bit values.</a:t>
            </a:r>
          </a:p>
          <a:p>
            <a:r>
              <a:rPr lang="en-US" baseline="0" dirty="0" smtClean="0"/>
              <a:t>Note that in the rest of our talk, we will not show the erased state, because we are not able to measure the threshold voltage for the erased state.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57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order</a:t>
            </a:r>
            <a:r>
              <a:rPr lang="en-US" baseline="0" dirty="0" smtClean="0"/>
              <a:t> to characterize the distribution, we use an experimental testing platform which is shown on this figure.</a:t>
            </a:r>
          </a:p>
          <a:p>
            <a:r>
              <a:rPr lang="en-US" dirty="0" smtClean="0"/>
              <a:t>This is an</a:t>
            </a:r>
            <a:r>
              <a:rPr lang="en-US" baseline="0" dirty="0" smtClean="0"/>
              <a:t> FPGA based platform to test 2x-nm MLC raw NAND chips.</a:t>
            </a:r>
          </a:p>
          <a:p>
            <a:r>
              <a:rPr lang="en-US" baseline="0" dirty="0" smtClean="0"/>
              <a:t>We have used this in many prior works including this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21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figure shows the real characterization of the threshold voltage distribution using the platform.</a:t>
            </a:r>
          </a:p>
          <a:p>
            <a:r>
              <a:rPr lang="en-US" baseline="0" dirty="0" smtClean="0"/>
              <a:t>The blue line shows distribution 0 day after programming.</a:t>
            </a:r>
          </a:p>
          <a:p>
            <a:r>
              <a:rPr lang="en-US" baseline="0" dirty="0" smtClean="0"/>
              <a:t>The black line shows distribution 40 day after programming.</a:t>
            </a:r>
          </a:p>
          <a:p>
            <a:r>
              <a:rPr lang="en-US" baseline="0" dirty="0" smtClean="0"/>
              <a:t>The key takeaway from this figure is the finding that …</a:t>
            </a:r>
          </a:p>
          <a:p>
            <a:r>
              <a:rPr lang="en-US" baseline="0" dirty="0" smtClean="0"/>
              <a:t>We can see this from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05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(fast)</a:t>
            </a:r>
          </a:p>
          <a:p>
            <a:r>
              <a:rPr lang="en-US" baseline="0" dirty="0" smtClean="0"/>
              <a:t>Now let’s explain this effect a bit more.</a:t>
            </a:r>
          </a:p>
          <a:p>
            <a:r>
              <a:rPr lang="en-US" baseline="0" dirty="0" smtClean="0"/>
              <a:t>(natural)</a:t>
            </a:r>
          </a:p>
          <a:p>
            <a:r>
              <a:rPr lang="en-US" baseline="0" dirty="0" smtClean="0"/>
              <a:t>Higher threshold voltage represents more charge in the floating gate,</a:t>
            </a:r>
          </a:p>
          <a:p>
            <a:r>
              <a:rPr lang="en-US" baseline="0" dirty="0" smtClean="0"/>
              <a:t>Lower threshold voltage represents less charge.</a:t>
            </a:r>
          </a:p>
          <a:p>
            <a:r>
              <a:rPr lang="en-US" baseline="0" dirty="0" smtClean="0"/>
              <a:t>As data becomes older, electric charge is leaked over time so the threshold voltage decreases gradually, as we have seen in the real characterization.</a:t>
            </a:r>
          </a:p>
          <a:p>
            <a:r>
              <a:rPr lang="en-US" baseline="0" dirty="0" smtClean="0"/>
              <a:t>(natural</a:t>
            </a:r>
          </a:p>
          <a:p>
            <a:r>
              <a:rPr lang="en-US" baseline="0" dirty="0" smtClean="0"/>
              <a:t>But the flash controller is unaware of this change, so it will apply the default read reference voltage.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58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</a:t>
            </a:r>
            <a:r>
              <a:rPr lang="en-US" baseline="0" dirty="0" smtClean="0"/>
              <a:t> it will still </a:t>
            </a:r>
            <a:r>
              <a:rPr lang="en-US" dirty="0" smtClean="0"/>
              <a:t>use</a:t>
            </a:r>
            <a:r>
              <a:rPr lang="en-US" baseline="0" dirty="0" smtClean="0"/>
              <a:t> the default read reference voltages, which is not a good fit for the shifted distribution.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 we get lots of raw bit errors.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For old data, raw bit errors exceed the ECC correctable errors, and so we have to read again.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6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B891-E6D4-40BA-BDE9-D252DF37F657}" type="datetime1">
              <a:rPr lang="en-US" smtClean="0"/>
              <a:t>8/14/2015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442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232E-A118-4C97-AB79-F7D0F1E6DBCA}" type="datetime1">
              <a:rPr lang="en-US" smtClean="0"/>
              <a:t>8/14/2015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44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9D2D-9E3D-4B72-8775-22111E49A00D}" type="datetime1">
              <a:rPr lang="en-US" smtClean="0"/>
              <a:t>8/14/2015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429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5809-368A-4D59-A604-5FEE7877207C}" type="datetime1">
              <a:rPr lang="en-US" smtClean="0"/>
              <a:t>8/14/2015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21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897565"/>
            <a:ext cx="8086724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" y="6544373"/>
            <a:ext cx="1197429" cy="313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05EB-4E22-40F8-BFE8-6804D39B77B5}" type="datetime1">
              <a:rPr lang="en-US" smtClean="0"/>
              <a:t>8/14/2015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0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399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+mj-lt"/>
              </a:defRPr>
            </a:lvl1pPr>
            <a:lvl2pPr>
              <a:defRPr sz="3200">
                <a:solidFill>
                  <a:schemeClr val="tx1"/>
                </a:solidFill>
                <a:latin typeface="+mj-lt"/>
              </a:defRPr>
            </a:lvl2pPr>
            <a:lvl3pPr>
              <a:defRPr sz="2800">
                <a:solidFill>
                  <a:schemeClr val="tx1"/>
                </a:solidFill>
                <a:latin typeface="+mj-lt"/>
              </a:defRPr>
            </a:lvl3pPr>
            <a:lvl4pPr>
              <a:defRPr sz="2400">
                <a:solidFill>
                  <a:schemeClr val="tx1"/>
                </a:solidFill>
                <a:latin typeface="+mj-lt"/>
              </a:defRPr>
            </a:lvl4pPr>
            <a:lvl5pPr>
              <a:defRPr sz="2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1A5579B-168A-40B5-9920-552B45B71EE2}" type="datetime1">
              <a:rPr lang="en-US" smtClean="0"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90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51171"/>
            <a:ext cx="849086" cy="2068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FF97F-CB5A-4D9D-B4D7-D3A9F31C782A}" type="datetime1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785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8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3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5CC2-4F1E-40C2-BCED-53B7C9E2E03D}" type="datetime1">
              <a:rPr lang="en-US" smtClean="0"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244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8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8" y="2029968"/>
            <a:ext cx="4271962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603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3" y="2025216"/>
            <a:ext cx="4271962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780B-FC4E-417B-92D4-3CC4DAA79821}" type="datetime1">
              <a:rPr lang="en-US" smtClean="0"/>
              <a:t>8/14/2015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16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07C0-C654-4713-AAD1-C40E20A142CE}" type="datetime1">
              <a:rPr lang="en-US" smtClean="0"/>
              <a:t>8/14/2015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322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D164-7D7E-4611-8B78-57D52E668975}" type="datetime1">
              <a:rPr lang="en-US" smtClean="0"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660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E575-5BAB-4D5E-9AF7-E9A9153C1805}" type="datetime1">
              <a:rPr lang="en-US" smtClean="0"/>
              <a:t>8/14/2015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56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7250" y="0"/>
            <a:ext cx="7876751" cy="10858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33" y="1250443"/>
            <a:ext cx="8897503" cy="52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lumMod val="65000"/>
                    <a:lumOff val="35000"/>
                    <a:alpha val="75000"/>
                  </a:schemeClr>
                </a:solidFill>
              </a:defRPr>
            </a:lvl1pPr>
          </a:lstStyle>
          <a:p>
            <a:fld id="{D3C624B6-DDCC-44D8-A2E0-59F139A4A696}" type="datetime1">
              <a:rPr lang="en-US" sz="900" smtClean="0"/>
              <a:t>8/14/2015</a:t>
            </a:fld>
            <a:endParaRPr lang="en-US" sz="9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4883" y="64563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6" descr="FMS_logo_lightbluematte_3C5CAE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33" y="0"/>
            <a:ext cx="1143217" cy="65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afari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-10886" y="6660644"/>
            <a:ext cx="870857" cy="25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8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0"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85000"/>
        </a:lnSpc>
        <a:spcBef>
          <a:spcPts val="600"/>
        </a:spcBef>
        <a:buFont typeface="Calibri" panose="020F0502020204030204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ixinluo@cmu.edu?subject=Comments%20regarding%20your%20FMS%202015%20talk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.cmu.edu/~yixinluo/index_files/data-retention_fms15-poster.pdf" TargetMode="External"/><Relationship Id="rId3" Type="http://schemas.openxmlformats.org/officeDocument/2006/relationships/hyperlink" Target="http://users.ece.cmu.edu/~omutlu/pub/flash-memory-errors_mutlu_fms14-talk.pdf" TargetMode="External"/><Relationship Id="rId7" Type="http://schemas.openxmlformats.org/officeDocument/2006/relationships/hyperlink" Target="http://www.cs.cmu.edu/~yixinluo/index_files/read-disturb-errors_fms15-poster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s.cmu.edu/~yixinluo/index_files/write-hotness-aware-retention-management_fms15-poster.pdf" TargetMode="External"/><Relationship Id="rId5" Type="http://schemas.openxmlformats.org/officeDocument/2006/relationships/hyperlink" Target="http://www.cs.cmu.edu/~yixinluo/index_files/data-retention_fms15.pdf" TargetMode="External"/><Relationship Id="rId4" Type="http://schemas.openxmlformats.org/officeDocument/2006/relationships/hyperlink" Target="http://users.ece.cmu.edu/~omutlu/pub/flash-memory-read-disturb-errors_mutlu_fms15-talk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omutlu/pub/flash-memory-data-retention_hpca15.pdf" TargetMode="External"/><Relationship Id="rId2" Type="http://schemas.openxmlformats.org/officeDocument/2006/relationships/hyperlink" Target="http://users.ece.cmu.edu/~omutlu/pub/flash-correct-and-refresh_iccd12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ieeexplore.ieee.org/xpl/login.jsp?tp=&amp;arnumber=5771258&amp;url=http://ieeexplore.ieee.org/xpls/abs_all.jsp?arnumber=5771258" TargetMode="External"/><Relationship Id="rId4" Type="http://schemas.openxmlformats.org/officeDocument/2006/relationships/hyperlink" Target="http://users.ece.cmu.edu/~omutlu/pub/warm-flash-write-hotness-aware-retention-management_msst15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omutlu/pub/flash-error-analysis-and-management_itj13.pdf" TargetMode="External"/><Relationship Id="rId2" Type="http://schemas.openxmlformats.org/officeDocument/2006/relationships/hyperlink" Target="http://users.ece.cmu.edu/~omutlu/pub/flash-error-patterns_date12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users.ece.cmu.edu/~omutlu/pub/flash-memory-voltage-characterization_date13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omutlu/pub/neighbor-assisted-error-correction-in-flash_sigmetrics14.pdf" TargetMode="External"/><Relationship Id="rId2" Type="http://schemas.openxmlformats.org/officeDocument/2006/relationships/hyperlink" Target="http://users.ece.cmu.edu/~omutlu/pub/flash-programming-interference_iccd13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users.ece.cmu.edu/~omutlu/pub/flash-memory-failures-in-the-field-at-facebook_sigmetrics15.pdf" TargetMode="External"/><Relationship Id="rId4" Type="http://schemas.openxmlformats.org/officeDocument/2006/relationships/hyperlink" Target="http://users.ece.cmu.edu/~omutlu/pub/flash-read-disturb-errors_dsn15.pdf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users.ece.cmu.edu/~omutlu/projects.htm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yixinluo" TargetMode="External"/><Relationship Id="rId2" Type="http://schemas.openxmlformats.org/officeDocument/2006/relationships/hyperlink" Target="mailto:yixinluo@cmu.edu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yixinluo@cmu.edu?subject=Comments%20regarding%20your%20FMS%202015%20talk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" y="712594"/>
            <a:ext cx="9144002" cy="2898708"/>
          </a:xfrm>
        </p:spPr>
        <p:txBody>
          <a:bodyPr/>
          <a:lstStyle/>
          <a:p>
            <a:r>
              <a:rPr lang="en-US" sz="5400" dirty="0">
                <a:solidFill>
                  <a:srgbClr val="FF0000"/>
                </a:solidFill>
              </a:rPr>
              <a:t>Data Retention </a:t>
            </a:r>
            <a:r>
              <a:rPr lang="en-US" sz="5400" dirty="0" smtClean="0">
                <a:solidFill>
                  <a:srgbClr val="FF0000"/>
                </a:solidFill>
              </a:rPr>
              <a:t>in </a:t>
            </a:r>
            <a:r>
              <a:rPr lang="en-US" sz="5400" dirty="0">
                <a:solidFill>
                  <a:srgbClr val="FF0000"/>
                </a:solidFill>
              </a:rPr>
              <a:t>MLC NAND Flash </a:t>
            </a:r>
            <a:r>
              <a:rPr lang="en-US" sz="5400" dirty="0" smtClean="0">
                <a:solidFill>
                  <a:srgbClr val="FF0000"/>
                </a:solidFill>
              </a:rPr>
              <a:t>Memory: Characterization</a:t>
            </a:r>
            <a:r>
              <a:rPr lang="en-US" sz="5400" dirty="0">
                <a:solidFill>
                  <a:srgbClr val="FF0000"/>
                </a:solidFill>
              </a:rPr>
              <a:t>, Optimization, and </a:t>
            </a:r>
            <a:r>
              <a:rPr lang="en-US" sz="5400" dirty="0" smtClean="0">
                <a:solidFill>
                  <a:srgbClr val="FF0000"/>
                </a:solidFill>
              </a:rPr>
              <a:t>Recovery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de-DE" sz="3200" b="1" i="0" dirty="0">
                <a:solidFill>
                  <a:prstClr val="black"/>
                </a:solidFill>
              </a:rPr>
              <a:t>Yixin Luo</a:t>
            </a:r>
            <a:br>
              <a:rPr lang="de-DE" sz="3200" b="1" i="0" dirty="0">
                <a:solidFill>
                  <a:prstClr val="black"/>
                </a:solidFill>
              </a:rPr>
            </a:br>
            <a:r>
              <a:rPr lang="de-DE" sz="3200" i="0" dirty="0">
                <a:solidFill>
                  <a:prstClr val="black"/>
                </a:solidFill>
                <a:hlinkClick r:id="rId3"/>
              </a:rPr>
              <a:t>yixinluo@cmu.edu</a:t>
            </a:r>
            <a:endParaRPr lang="de-DE" sz="3200" i="0" dirty="0">
              <a:solidFill>
                <a:prstClr val="black"/>
              </a:solidFill>
            </a:endParaRPr>
          </a:p>
          <a:p>
            <a:pPr lvl="0"/>
            <a:r>
              <a:rPr lang="de-DE" sz="2000" dirty="0">
                <a:solidFill>
                  <a:prstClr val="black"/>
                </a:solidFill>
              </a:rPr>
              <a:t>(joint work with Yu Cai, </a:t>
            </a:r>
            <a:r>
              <a:rPr lang="de-DE" sz="2000" dirty="0" smtClean="0">
                <a:solidFill>
                  <a:prstClr val="black"/>
                </a:solidFill>
              </a:rPr>
              <a:t>Erich </a:t>
            </a:r>
            <a:r>
              <a:rPr lang="de-DE" sz="2000" dirty="0">
                <a:solidFill>
                  <a:prstClr val="black"/>
                </a:solidFill>
              </a:rPr>
              <a:t>F. Haratsch, Ken Mai, Onur Mutlu)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7343" y="5410241"/>
            <a:ext cx="6389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Presented in the best paper session at HPCA 2015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15177" y="5743750"/>
            <a:ext cx="8778962" cy="1077684"/>
            <a:chOff x="215177" y="5743750"/>
            <a:chExt cx="8778962" cy="1077684"/>
          </a:xfrm>
        </p:grpSpPr>
        <p:pic>
          <p:nvPicPr>
            <p:cNvPr id="6" name="Picture 5" descr="Burgundy_CMU_JPG_Log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84" y="5743750"/>
              <a:ext cx="2984360" cy="1077684"/>
            </a:xfrm>
            <a:prstGeom prst="rect">
              <a:avLst/>
            </a:prstGeom>
          </p:spPr>
        </p:pic>
        <p:pic>
          <p:nvPicPr>
            <p:cNvPr id="7" name="Picture 6" descr="safar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5177" y="6000541"/>
              <a:ext cx="1838000" cy="531806"/>
            </a:xfrm>
            <a:prstGeom prst="rect">
              <a:avLst/>
            </a:prstGeom>
          </p:spPr>
        </p:pic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1301" y="5813213"/>
              <a:ext cx="2382838" cy="90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descr="http://www.underconsideration.com/brandnew/archives/seagate_logo_detail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427" y="5791460"/>
              <a:ext cx="1224104" cy="1008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851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First read attempt fails</a:t>
            </a:r>
            <a:endParaRPr lang="en-US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83084" y="5823857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Normalized V</a:t>
            </a:r>
            <a:r>
              <a:rPr lang="en-US" altLang="ko-KR" sz="32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th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2791853" y="2335256"/>
            <a:ext cx="677108" cy="58477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en-US" altLang="ko-KR" sz="3200" spc="-150" dirty="0" err="1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V</a:t>
            </a:r>
            <a:r>
              <a:rPr lang="en-US" altLang="ko-KR" sz="3200" spc="-150" baseline="-25000" dirty="0" err="1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b</a:t>
            </a:r>
            <a:endParaRPr lang="ko-KR" altLang="ko-KR" sz="3200" spc="-15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5844531" y="2333340"/>
            <a:ext cx="677108" cy="58477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en-US" altLang="ko-KR" sz="3200" spc="-150" dirty="0" err="1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V</a:t>
            </a:r>
            <a:r>
              <a:rPr lang="en-US" altLang="ko-KR" sz="3200" spc="-150" baseline="-25000" dirty="0" err="1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c</a:t>
            </a:r>
            <a:endParaRPr lang="ko-KR" altLang="ko-KR" sz="3200" spc="-15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183084" y="5823857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Normalized V</a:t>
            </a:r>
            <a:r>
              <a:rPr lang="en-US" altLang="ko-KR" sz="32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th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87084" y="1904999"/>
            <a:ext cx="0" cy="3918858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-130626" y="1407143"/>
            <a:ext cx="901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PDF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3477916" y="2971570"/>
            <a:ext cx="2386661" cy="2850579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2" name="Freeform 51"/>
          <p:cNvSpPr/>
          <p:nvPr/>
        </p:nvSpPr>
        <p:spPr>
          <a:xfrm>
            <a:off x="6517852" y="2971569"/>
            <a:ext cx="2386661" cy="2850579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5" name="Freeform 54"/>
          <p:cNvSpPr/>
          <p:nvPr/>
        </p:nvSpPr>
        <p:spPr>
          <a:xfrm>
            <a:off x="305918" y="2971562"/>
            <a:ext cx="2386661" cy="2850579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Freeform 9"/>
          <p:cNvSpPr/>
          <p:nvPr/>
        </p:nvSpPr>
        <p:spPr>
          <a:xfrm>
            <a:off x="2720051" y="4583186"/>
            <a:ext cx="405114" cy="1236863"/>
          </a:xfrm>
          <a:custGeom>
            <a:avLst/>
            <a:gdLst>
              <a:gd name="connsiteX0" fmla="*/ 0 w 405114"/>
              <a:gd name="connsiteY0" fmla="*/ 1053296 h 1053296"/>
              <a:gd name="connsiteX1" fmla="*/ 405114 w 405114"/>
              <a:gd name="connsiteY1" fmla="*/ 0 h 1053296"/>
              <a:gd name="connsiteX2" fmla="*/ 405114 w 405114"/>
              <a:gd name="connsiteY2" fmla="*/ 1053296 h 1053296"/>
              <a:gd name="connsiteX3" fmla="*/ 0 w 405114"/>
              <a:gd name="connsiteY3" fmla="*/ 1053296 h 105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114" h="1053296">
                <a:moveTo>
                  <a:pt x="0" y="1053296"/>
                </a:moveTo>
                <a:lnTo>
                  <a:pt x="405114" y="0"/>
                </a:lnTo>
                <a:lnTo>
                  <a:pt x="405114" y="1053296"/>
                </a:lnTo>
                <a:lnTo>
                  <a:pt x="0" y="105329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335929" y="3985142"/>
            <a:ext cx="844952" cy="1848499"/>
          </a:xfrm>
          <a:custGeom>
            <a:avLst/>
            <a:gdLst>
              <a:gd name="connsiteX0" fmla="*/ 0 w 844952"/>
              <a:gd name="connsiteY0" fmla="*/ 1574157 h 1574157"/>
              <a:gd name="connsiteX1" fmla="*/ 381965 w 844952"/>
              <a:gd name="connsiteY1" fmla="*/ 625032 h 1574157"/>
              <a:gd name="connsiteX2" fmla="*/ 844952 w 844952"/>
              <a:gd name="connsiteY2" fmla="*/ 0 h 1574157"/>
              <a:gd name="connsiteX3" fmla="*/ 844952 w 844952"/>
              <a:gd name="connsiteY3" fmla="*/ 1574157 h 1574157"/>
              <a:gd name="connsiteX4" fmla="*/ 0 w 844952"/>
              <a:gd name="connsiteY4" fmla="*/ 1574157 h 157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952" h="1574157">
                <a:moveTo>
                  <a:pt x="0" y="1574157"/>
                </a:moveTo>
                <a:lnTo>
                  <a:pt x="381965" y="625032"/>
                </a:lnTo>
                <a:lnTo>
                  <a:pt x="844952" y="0"/>
                </a:lnTo>
                <a:lnTo>
                  <a:pt x="844952" y="1574157"/>
                </a:lnTo>
                <a:lnTo>
                  <a:pt x="0" y="157415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144459" y="6048577"/>
            <a:ext cx="4495692" cy="82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altLang="ko-KR" sz="3200" i="1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Raw bit errors &gt; </a:t>
            </a:r>
            <a:br>
              <a:rPr lang="en-US" altLang="ko-KR" sz="3200" i="1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</a:br>
            <a:r>
              <a:rPr lang="en-US" altLang="ko-KR" sz="3200" i="1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ECC correctable errors</a:t>
            </a:r>
            <a:endParaRPr lang="ko-KR" altLang="ko-KR" sz="3200" i="1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18" name="Straight Connector 17"/>
          <p:cNvCxnSpPr>
            <a:stCxn id="24" idx="1"/>
          </p:cNvCxnSpPr>
          <p:nvPr/>
        </p:nvCxnSpPr>
        <p:spPr>
          <a:xfrm>
            <a:off x="3130408" y="2966198"/>
            <a:ext cx="0" cy="2855954"/>
          </a:xfrm>
          <a:prstGeom prst="line">
            <a:avLst/>
          </a:prstGeom>
          <a:ln w="635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5" idx="1"/>
          </p:cNvCxnSpPr>
          <p:nvPr/>
        </p:nvCxnSpPr>
        <p:spPr>
          <a:xfrm>
            <a:off x="6183086" y="2964282"/>
            <a:ext cx="0" cy="2857870"/>
          </a:xfrm>
          <a:prstGeom prst="line">
            <a:avLst/>
          </a:prstGeom>
          <a:ln w="635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4430" y="5823857"/>
            <a:ext cx="9089570" cy="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87084" y="787445"/>
            <a:ext cx="89278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Old data</a:t>
            </a:r>
            <a:endParaRPr lang="en-US" altLang="ko-KR" sz="32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1852" y="4230143"/>
            <a:ext cx="2130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P1</a:t>
            </a:r>
            <a:b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</a:b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(10)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94973" y="4230143"/>
            <a:ext cx="2130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P2</a:t>
            </a:r>
            <a:b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</a:b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(00)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40151" y="4230143"/>
            <a:ext cx="2130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P3</a:t>
            </a:r>
            <a:b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</a:b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(01)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7121" y="3240014"/>
            <a:ext cx="2982010" cy="2582119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Freeform 36"/>
          <p:cNvSpPr/>
          <p:nvPr/>
        </p:nvSpPr>
        <p:spPr>
          <a:xfrm>
            <a:off x="2723473" y="3342277"/>
            <a:ext cx="3294470" cy="2479831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Freeform 37"/>
          <p:cNvSpPr/>
          <p:nvPr/>
        </p:nvSpPr>
        <p:spPr>
          <a:xfrm>
            <a:off x="5322617" y="3456183"/>
            <a:ext cx="3603908" cy="2365951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" name="Straight Arrow Connector 11"/>
          <p:cNvCxnSpPr>
            <a:stCxn id="27" idx="0"/>
          </p:cNvCxnSpPr>
          <p:nvPr/>
        </p:nvCxnSpPr>
        <p:spPr>
          <a:xfrm flipH="1" flipV="1">
            <a:off x="3017727" y="5578091"/>
            <a:ext cx="1374578" cy="470486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0"/>
          </p:cNvCxnSpPr>
          <p:nvPr/>
        </p:nvCxnSpPr>
        <p:spPr>
          <a:xfrm flipV="1">
            <a:off x="4392305" y="5578091"/>
            <a:ext cx="1109335" cy="470486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04786" y="1833797"/>
            <a:ext cx="17177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More charge</a:t>
            </a:r>
            <a:endParaRPr lang="ko-KR" altLang="ko-KR" sz="32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61447" y="1833797"/>
            <a:ext cx="14624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Less charge</a:t>
            </a:r>
            <a:endParaRPr lang="ko-KR" altLang="ko-KR" sz="32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379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9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 flipH="1">
            <a:off x="5958018" y="2926470"/>
            <a:ext cx="1" cy="2888227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3477916" y="2971570"/>
            <a:ext cx="2386661" cy="2850579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Freeform 10"/>
          <p:cNvSpPr/>
          <p:nvPr/>
        </p:nvSpPr>
        <p:spPr>
          <a:xfrm>
            <a:off x="5313680" y="4714240"/>
            <a:ext cx="711200" cy="1107440"/>
          </a:xfrm>
          <a:custGeom>
            <a:avLst/>
            <a:gdLst>
              <a:gd name="connsiteX0" fmla="*/ 0 w 711200"/>
              <a:gd name="connsiteY0" fmla="*/ 1107440 h 1107440"/>
              <a:gd name="connsiteX1" fmla="*/ 0 w 711200"/>
              <a:gd name="connsiteY1" fmla="*/ 1107440 h 1107440"/>
              <a:gd name="connsiteX2" fmla="*/ 416560 w 711200"/>
              <a:gd name="connsiteY2" fmla="*/ 0 h 1107440"/>
              <a:gd name="connsiteX3" fmla="*/ 416560 w 711200"/>
              <a:gd name="connsiteY3" fmla="*/ 0 h 1107440"/>
              <a:gd name="connsiteX4" fmla="*/ 711200 w 711200"/>
              <a:gd name="connsiteY4" fmla="*/ 1107440 h 1107440"/>
              <a:gd name="connsiteX5" fmla="*/ 0 w 711200"/>
              <a:gd name="connsiteY5" fmla="*/ 1107440 h 110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200" h="1107440">
                <a:moveTo>
                  <a:pt x="0" y="1107440"/>
                </a:moveTo>
                <a:lnTo>
                  <a:pt x="0" y="1107440"/>
                </a:lnTo>
                <a:lnTo>
                  <a:pt x="416560" y="0"/>
                </a:lnTo>
                <a:lnTo>
                  <a:pt x="416560" y="0"/>
                </a:lnTo>
                <a:lnTo>
                  <a:pt x="711200" y="1107440"/>
                </a:lnTo>
                <a:lnTo>
                  <a:pt x="0" y="110744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702560" y="5273040"/>
            <a:ext cx="284480" cy="558800"/>
          </a:xfrm>
          <a:custGeom>
            <a:avLst/>
            <a:gdLst>
              <a:gd name="connsiteX0" fmla="*/ 0 w 284480"/>
              <a:gd name="connsiteY0" fmla="*/ 558800 h 558800"/>
              <a:gd name="connsiteX1" fmla="*/ 0 w 284480"/>
              <a:gd name="connsiteY1" fmla="*/ 558800 h 558800"/>
              <a:gd name="connsiteX2" fmla="*/ 40640 w 284480"/>
              <a:gd name="connsiteY2" fmla="*/ 396240 h 558800"/>
              <a:gd name="connsiteX3" fmla="*/ 71120 w 284480"/>
              <a:gd name="connsiteY3" fmla="*/ 365760 h 558800"/>
              <a:gd name="connsiteX4" fmla="*/ 101600 w 284480"/>
              <a:gd name="connsiteY4" fmla="*/ 274320 h 558800"/>
              <a:gd name="connsiteX5" fmla="*/ 111760 w 284480"/>
              <a:gd name="connsiteY5" fmla="*/ 233680 h 558800"/>
              <a:gd name="connsiteX6" fmla="*/ 132080 w 284480"/>
              <a:gd name="connsiteY6" fmla="*/ 172720 h 558800"/>
              <a:gd name="connsiteX7" fmla="*/ 142240 w 284480"/>
              <a:gd name="connsiteY7" fmla="*/ 142240 h 558800"/>
              <a:gd name="connsiteX8" fmla="*/ 152400 w 284480"/>
              <a:gd name="connsiteY8" fmla="*/ 81280 h 558800"/>
              <a:gd name="connsiteX9" fmla="*/ 162560 w 284480"/>
              <a:gd name="connsiteY9" fmla="*/ 50800 h 558800"/>
              <a:gd name="connsiteX10" fmla="*/ 162560 w 284480"/>
              <a:gd name="connsiteY10" fmla="*/ 0 h 558800"/>
              <a:gd name="connsiteX11" fmla="*/ 162560 w 284480"/>
              <a:gd name="connsiteY11" fmla="*/ 0 h 558800"/>
              <a:gd name="connsiteX12" fmla="*/ 284480 w 284480"/>
              <a:gd name="connsiteY12" fmla="*/ 548640 h 558800"/>
              <a:gd name="connsiteX13" fmla="*/ 0 w 284480"/>
              <a:gd name="connsiteY13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4480" h="558800">
                <a:moveTo>
                  <a:pt x="0" y="558800"/>
                </a:moveTo>
                <a:lnTo>
                  <a:pt x="0" y="558800"/>
                </a:lnTo>
                <a:cubicBezTo>
                  <a:pt x="3711" y="542101"/>
                  <a:pt x="29081" y="419358"/>
                  <a:pt x="40640" y="396240"/>
                </a:cubicBezTo>
                <a:cubicBezTo>
                  <a:pt x="47066" y="383389"/>
                  <a:pt x="60960" y="375920"/>
                  <a:pt x="71120" y="365760"/>
                </a:cubicBezTo>
                <a:cubicBezTo>
                  <a:pt x="93386" y="254432"/>
                  <a:pt x="65545" y="370467"/>
                  <a:pt x="101600" y="274320"/>
                </a:cubicBezTo>
                <a:cubicBezTo>
                  <a:pt x="106503" y="261245"/>
                  <a:pt x="107748" y="247055"/>
                  <a:pt x="111760" y="233680"/>
                </a:cubicBezTo>
                <a:cubicBezTo>
                  <a:pt x="117915" y="213164"/>
                  <a:pt x="125307" y="193040"/>
                  <a:pt x="132080" y="172720"/>
                </a:cubicBezTo>
                <a:cubicBezTo>
                  <a:pt x="135467" y="162560"/>
                  <a:pt x="140479" y="152804"/>
                  <a:pt x="142240" y="142240"/>
                </a:cubicBezTo>
                <a:cubicBezTo>
                  <a:pt x="145627" y="121920"/>
                  <a:pt x="147931" y="101390"/>
                  <a:pt x="152400" y="81280"/>
                </a:cubicBezTo>
                <a:cubicBezTo>
                  <a:pt x="154723" y="70825"/>
                  <a:pt x="161232" y="61427"/>
                  <a:pt x="162560" y="50800"/>
                </a:cubicBezTo>
                <a:cubicBezTo>
                  <a:pt x="164660" y="33997"/>
                  <a:pt x="162560" y="16933"/>
                  <a:pt x="162560" y="0"/>
                </a:cubicBezTo>
                <a:lnTo>
                  <a:pt x="162560" y="0"/>
                </a:lnTo>
                <a:lnTo>
                  <a:pt x="284480" y="548640"/>
                </a:lnTo>
                <a:lnTo>
                  <a:pt x="0" y="5588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Read-retry</a:t>
            </a:r>
            <a:endParaRPr lang="en-US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83084" y="5823857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Normalized V</a:t>
            </a:r>
            <a:r>
              <a:rPr lang="en-US" altLang="ko-KR" sz="32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th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87084" y="1904999"/>
            <a:ext cx="0" cy="3918858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130626" y="1407143"/>
            <a:ext cx="901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PDF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130406" y="2933925"/>
            <a:ext cx="1" cy="2886311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183084" y="2933925"/>
            <a:ext cx="1" cy="2888227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304795" y="2971571"/>
            <a:ext cx="2386661" cy="2850579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Freeform 22"/>
          <p:cNvSpPr/>
          <p:nvPr/>
        </p:nvSpPr>
        <p:spPr>
          <a:xfrm>
            <a:off x="6517852" y="2971569"/>
            <a:ext cx="2386661" cy="2850579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Freeform 27"/>
          <p:cNvSpPr/>
          <p:nvPr/>
        </p:nvSpPr>
        <p:spPr>
          <a:xfrm>
            <a:off x="7121" y="3240014"/>
            <a:ext cx="2982010" cy="2582119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Freeform 28"/>
          <p:cNvSpPr/>
          <p:nvPr/>
        </p:nvSpPr>
        <p:spPr>
          <a:xfrm>
            <a:off x="2723473" y="3342277"/>
            <a:ext cx="3294470" cy="2479831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Freeform 29"/>
          <p:cNvSpPr/>
          <p:nvPr/>
        </p:nvSpPr>
        <p:spPr>
          <a:xfrm>
            <a:off x="5322617" y="3456183"/>
            <a:ext cx="3603908" cy="2365951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Rectangle 23"/>
          <p:cNvSpPr/>
          <p:nvPr/>
        </p:nvSpPr>
        <p:spPr>
          <a:xfrm rot="16200000">
            <a:off x="2852813" y="2327373"/>
            <a:ext cx="677108" cy="58477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en-US" altLang="ko-KR" sz="3200" spc="-150" dirty="0" err="1" smtClean="0">
                <a:solidFill>
                  <a:schemeClr val="bg1">
                    <a:lumMod val="75000"/>
                  </a:schemeClr>
                </a:solidFill>
                <a:latin typeface="+mj-lt"/>
                <a:ea typeface="Dotum" pitchFamily="34" charset="-127"/>
              </a:rPr>
              <a:t>V</a:t>
            </a:r>
            <a:r>
              <a:rPr lang="en-US" altLang="ko-KR" sz="3200" spc="-150" baseline="-25000" dirty="0" err="1" smtClean="0">
                <a:solidFill>
                  <a:schemeClr val="bg1">
                    <a:lumMod val="75000"/>
                  </a:schemeClr>
                </a:solidFill>
                <a:latin typeface="+mj-lt"/>
                <a:ea typeface="Dotum" pitchFamily="34" charset="-127"/>
              </a:rPr>
              <a:t>b</a:t>
            </a:r>
            <a:endParaRPr lang="ko-KR" altLang="ko-KR" sz="3200" spc="-150" dirty="0">
              <a:solidFill>
                <a:schemeClr val="bg1">
                  <a:lumMod val="7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5844531" y="2325457"/>
            <a:ext cx="677108" cy="58477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en-US" altLang="ko-KR" sz="3200" spc="-150" dirty="0" err="1" smtClean="0">
                <a:solidFill>
                  <a:schemeClr val="bg1">
                    <a:lumMod val="75000"/>
                  </a:schemeClr>
                </a:solidFill>
                <a:latin typeface="+mj-lt"/>
                <a:ea typeface="Dotum" pitchFamily="34" charset="-127"/>
              </a:rPr>
              <a:t>V</a:t>
            </a:r>
            <a:r>
              <a:rPr lang="en-US" altLang="ko-KR" sz="3200" spc="-150" baseline="-25000" dirty="0" err="1" smtClean="0">
                <a:solidFill>
                  <a:schemeClr val="bg1">
                    <a:lumMod val="75000"/>
                  </a:schemeClr>
                </a:solidFill>
                <a:latin typeface="+mj-lt"/>
                <a:ea typeface="Dotum" pitchFamily="34" charset="-127"/>
              </a:rPr>
              <a:t>c</a:t>
            </a:r>
            <a:endParaRPr lang="ko-KR" altLang="ko-KR" sz="3200" spc="-150" dirty="0">
              <a:solidFill>
                <a:schemeClr val="bg1">
                  <a:lumMod val="75000"/>
                </a:schemeClr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884891" y="2933925"/>
            <a:ext cx="1" cy="2886311"/>
          </a:xfrm>
          <a:prstGeom prst="line">
            <a:avLst/>
          </a:prstGeom>
          <a:ln w="635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732954" y="2933925"/>
            <a:ext cx="1" cy="2888227"/>
          </a:xfrm>
          <a:prstGeom prst="line">
            <a:avLst/>
          </a:prstGeom>
          <a:ln w="635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54430" y="5823857"/>
            <a:ext cx="9089570" cy="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rot="16200000">
            <a:off x="2459584" y="2326125"/>
            <a:ext cx="677108" cy="58477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en-US" altLang="ko-KR" sz="3200" spc="-150" dirty="0" err="1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V</a:t>
            </a:r>
            <a:r>
              <a:rPr lang="en-US" altLang="ko-KR" sz="3200" spc="-150" baseline="-25000" dirty="0" err="1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b</a:t>
            </a:r>
            <a:r>
              <a:rPr lang="en-US" altLang="ko-KR" sz="3200" spc="-15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’</a:t>
            </a:r>
            <a:endParaRPr lang="ko-KR" altLang="ko-KR" sz="3200" spc="-15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37" name="Rectangle 36"/>
          <p:cNvSpPr/>
          <p:nvPr/>
        </p:nvSpPr>
        <p:spPr>
          <a:xfrm rot="16200000">
            <a:off x="5391857" y="2339290"/>
            <a:ext cx="677108" cy="58477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en-US" altLang="ko-KR" sz="3200" spc="-150" dirty="0" err="1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V</a:t>
            </a:r>
            <a:r>
              <a:rPr lang="en-US" altLang="ko-KR" sz="3200" spc="-150" baseline="-25000" dirty="0" err="1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c</a:t>
            </a:r>
            <a:r>
              <a:rPr lang="en-US" altLang="ko-KR" sz="3200" spc="-15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’</a:t>
            </a:r>
            <a:endParaRPr lang="ko-KR" altLang="ko-KR" sz="3200" spc="-15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309138" y="6048577"/>
            <a:ext cx="4166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i="1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Fewer raw bit errors</a:t>
            </a:r>
            <a:endParaRPr lang="ko-KR" altLang="ko-KR" sz="3200" i="1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42" name="Straight Arrow Connector 41"/>
          <p:cNvCxnSpPr>
            <a:stCxn id="41" idx="0"/>
          </p:cNvCxnSpPr>
          <p:nvPr/>
        </p:nvCxnSpPr>
        <p:spPr>
          <a:xfrm flipH="1" flipV="1">
            <a:off x="2898978" y="5708893"/>
            <a:ext cx="1493327" cy="339684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1" idx="0"/>
          </p:cNvCxnSpPr>
          <p:nvPr/>
        </p:nvCxnSpPr>
        <p:spPr>
          <a:xfrm flipV="1">
            <a:off x="4392305" y="5578091"/>
            <a:ext cx="1109335" cy="470486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4429" y="787445"/>
            <a:ext cx="89278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Old data</a:t>
            </a:r>
            <a:endParaRPr lang="en-US" altLang="ko-KR" sz="32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1852" y="4230143"/>
            <a:ext cx="2130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P1</a:t>
            </a:r>
            <a:b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</a:b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(10)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94973" y="4230143"/>
            <a:ext cx="2130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P2</a:t>
            </a:r>
            <a:b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</a:b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(00)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40151" y="4230143"/>
            <a:ext cx="2130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P3</a:t>
            </a:r>
            <a:b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</a:b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(01)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322617" y="2086405"/>
            <a:ext cx="1152855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64915" y="1426809"/>
            <a:ext cx="3711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Increase read latency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old data slower?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Retention loss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Leak charge over time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Generate retention errors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Require read-retry</a:t>
            </a:r>
          </a:p>
          <a:p>
            <a:pPr marL="0" indent="0">
              <a:buNone/>
            </a:pPr>
            <a:r>
              <a:rPr lang="en-US" dirty="0" smtClean="0"/>
              <a:t>           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Longer read latency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0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0" y="1357337"/>
            <a:ext cx="2980944" cy="10972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u="sng" dirty="0" smtClean="0">
                <a:solidFill>
                  <a:schemeClr val="bg1"/>
                </a:solidFill>
              </a:rPr>
              <a:t>Characterize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4743201"/>
            <a:ext cx="2980944" cy="10972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u="sng" dirty="0" smtClean="0"/>
              <a:t>Recover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0" y="3050269"/>
            <a:ext cx="2980944" cy="109728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u="sng" dirty="0" smtClean="0"/>
              <a:t>Optimize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980944" y="1607101"/>
            <a:ext cx="6151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retention loss in real NAND chip</a:t>
            </a:r>
          </a:p>
        </p:txBody>
      </p:sp>
      <p:sp>
        <p:nvSpPr>
          <p:cNvPr id="4" name="Rectangle 3"/>
          <p:cNvSpPr/>
          <p:nvPr/>
        </p:nvSpPr>
        <p:spPr>
          <a:xfrm>
            <a:off x="2980944" y="3275743"/>
            <a:ext cx="5827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read performance for old 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2980944" y="4968675"/>
            <a:ext cx="4005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old data after failure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609096" y="2378400"/>
            <a:ext cx="6534904" cy="0"/>
          </a:xfrm>
          <a:prstGeom prst="line">
            <a:avLst/>
          </a:prstGeom>
          <a:ln w="152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27046" y="4068378"/>
            <a:ext cx="6534904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27046" y="5761310"/>
            <a:ext cx="6534904" cy="0"/>
          </a:xfrm>
          <a:prstGeom prst="line">
            <a:avLst/>
          </a:prstGeom>
          <a:ln w="152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86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5313680" y="4714240"/>
            <a:ext cx="711200" cy="1107440"/>
          </a:xfrm>
          <a:custGeom>
            <a:avLst/>
            <a:gdLst>
              <a:gd name="connsiteX0" fmla="*/ 0 w 711200"/>
              <a:gd name="connsiteY0" fmla="*/ 1107440 h 1107440"/>
              <a:gd name="connsiteX1" fmla="*/ 0 w 711200"/>
              <a:gd name="connsiteY1" fmla="*/ 1107440 h 1107440"/>
              <a:gd name="connsiteX2" fmla="*/ 416560 w 711200"/>
              <a:gd name="connsiteY2" fmla="*/ 0 h 1107440"/>
              <a:gd name="connsiteX3" fmla="*/ 416560 w 711200"/>
              <a:gd name="connsiteY3" fmla="*/ 0 h 1107440"/>
              <a:gd name="connsiteX4" fmla="*/ 711200 w 711200"/>
              <a:gd name="connsiteY4" fmla="*/ 1107440 h 1107440"/>
              <a:gd name="connsiteX5" fmla="*/ 0 w 711200"/>
              <a:gd name="connsiteY5" fmla="*/ 1107440 h 110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200" h="1107440">
                <a:moveTo>
                  <a:pt x="0" y="1107440"/>
                </a:moveTo>
                <a:lnTo>
                  <a:pt x="0" y="1107440"/>
                </a:lnTo>
                <a:lnTo>
                  <a:pt x="416560" y="0"/>
                </a:lnTo>
                <a:lnTo>
                  <a:pt x="416560" y="0"/>
                </a:lnTo>
                <a:lnTo>
                  <a:pt x="711200" y="1107440"/>
                </a:lnTo>
                <a:lnTo>
                  <a:pt x="0" y="110744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702560" y="5273040"/>
            <a:ext cx="284480" cy="558800"/>
          </a:xfrm>
          <a:custGeom>
            <a:avLst/>
            <a:gdLst>
              <a:gd name="connsiteX0" fmla="*/ 0 w 284480"/>
              <a:gd name="connsiteY0" fmla="*/ 558800 h 558800"/>
              <a:gd name="connsiteX1" fmla="*/ 0 w 284480"/>
              <a:gd name="connsiteY1" fmla="*/ 558800 h 558800"/>
              <a:gd name="connsiteX2" fmla="*/ 40640 w 284480"/>
              <a:gd name="connsiteY2" fmla="*/ 396240 h 558800"/>
              <a:gd name="connsiteX3" fmla="*/ 71120 w 284480"/>
              <a:gd name="connsiteY3" fmla="*/ 365760 h 558800"/>
              <a:gd name="connsiteX4" fmla="*/ 101600 w 284480"/>
              <a:gd name="connsiteY4" fmla="*/ 274320 h 558800"/>
              <a:gd name="connsiteX5" fmla="*/ 111760 w 284480"/>
              <a:gd name="connsiteY5" fmla="*/ 233680 h 558800"/>
              <a:gd name="connsiteX6" fmla="*/ 132080 w 284480"/>
              <a:gd name="connsiteY6" fmla="*/ 172720 h 558800"/>
              <a:gd name="connsiteX7" fmla="*/ 142240 w 284480"/>
              <a:gd name="connsiteY7" fmla="*/ 142240 h 558800"/>
              <a:gd name="connsiteX8" fmla="*/ 152400 w 284480"/>
              <a:gd name="connsiteY8" fmla="*/ 81280 h 558800"/>
              <a:gd name="connsiteX9" fmla="*/ 162560 w 284480"/>
              <a:gd name="connsiteY9" fmla="*/ 50800 h 558800"/>
              <a:gd name="connsiteX10" fmla="*/ 162560 w 284480"/>
              <a:gd name="connsiteY10" fmla="*/ 0 h 558800"/>
              <a:gd name="connsiteX11" fmla="*/ 162560 w 284480"/>
              <a:gd name="connsiteY11" fmla="*/ 0 h 558800"/>
              <a:gd name="connsiteX12" fmla="*/ 284480 w 284480"/>
              <a:gd name="connsiteY12" fmla="*/ 548640 h 558800"/>
              <a:gd name="connsiteX13" fmla="*/ 0 w 284480"/>
              <a:gd name="connsiteY13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4480" h="558800">
                <a:moveTo>
                  <a:pt x="0" y="558800"/>
                </a:moveTo>
                <a:lnTo>
                  <a:pt x="0" y="558800"/>
                </a:lnTo>
                <a:cubicBezTo>
                  <a:pt x="3711" y="542101"/>
                  <a:pt x="29081" y="419358"/>
                  <a:pt x="40640" y="396240"/>
                </a:cubicBezTo>
                <a:cubicBezTo>
                  <a:pt x="47066" y="383389"/>
                  <a:pt x="60960" y="375920"/>
                  <a:pt x="71120" y="365760"/>
                </a:cubicBezTo>
                <a:cubicBezTo>
                  <a:pt x="93386" y="254432"/>
                  <a:pt x="65545" y="370467"/>
                  <a:pt x="101600" y="274320"/>
                </a:cubicBezTo>
                <a:cubicBezTo>
                  <a:pt x="106503" y="261245"/>
                  <a:pt x="107748" y="247055"/>
                  <a:pt x="111760" y="233680"/>
                </a:cubicBezTo>
                <a:cubicBezTo>
                  <a:pt x="117915" y="213164"/>
                  <a:pt x="125307" y="193040"/>
                  <a:pt x="132080" y="172720"/>
                </a:cubicBezTo>
                <a:cubicBezTo>
                  <a:pt x="135467" y="162560"/>
                  <a:pt x="140479" y="152804"/>
                  <a:pt x="142240" y="142240"/>
                </a:cubicBezTo>
                <a:cubicBezTo>
                  <a:pt x="145627" y="121920"/>
                  <a:pt x="147931" y="101390"/>
                  <a:pt x="152400" y="81280"/>
                </a:cubicBezTo>
                <a:cubicBezTo>
                  <a:pt x="154723" y="70825"/>
                  <a:pt x="161232" y="61427"/>
                  <a:pt x="162560" y="50800"/>
                </a:cubicBezTo>
                <a:cubicBezTo>
                  <a:pt x="164660" y="33997"/>
                  <a:pt x="162560" y="16933"/>
                  <a:pt x="162560" y="0"/>
                </a:cubicBezTo>
                <a:lnTo>
                  <a:pt x="162560" y="0"/>
                </a:lnTo>
                <a:lnTo>
                  <a:pt x="284480" y="548640"/>
                </a:lnTo>
                <a:lnTo>
                  <a:pt x="0" y="5588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ideal read voltage</a:t>
            </a:r>
            <a:endParaRPr lang="en-US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83084" y="5823857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Normalized V</a:t>
            </a:r>
            <a:r>
              <a:rPr lang="en-US" altLang="ko-KR" sz="32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th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87084" y="1904999"/>
            <a:ext cx="0" cy="3918858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130626" y="1407143"/>
            <a:ext cx="901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PDF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7121" y="3240014"/>
            <a:ext cx="2982010" cy="2582119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Freeform 28"/>
          <p:cNvSpPr/>
          <p:nvPr/>
        </p:nvSpPr>
        <p:spPr>
          <a:xfrm>
            <a:off x="2723473" y="3342277"/>
            <a:ext cx="3294470" cy="2479831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Freeform 29"/>
          <p:cNvSpPr/>
          <p:nvPr/>
        </p:nvSpPr>
        <p:spPr>
          <a:xfrm>
            <a:off x="5322617" y="3456183"/>
            <a:ext cx="3603908" cy="2365951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866603" y="2933925"/>
            <a:ext cx="1" cy="2886311"/>
          </a:xfrm>
          <a:prstGeom prst="line">
            <a:avLst/>
          </a:prstGeom>
          <a:ln w="635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732954" y="2933925"/>
            <a:ext cx="1" cy="2888227"/>
          </a:xfrm>
          <a:prstGeom prst="line">
            <a:avLst/>
          </a:prstGeom>
          <a:ln w="635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54430" y="5823857"/>
            <a:ext cx="9089570" cy="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rot="16200000">
            <a:off x="2459584" y="2179672"/>
            <a:ext cx="677108" cy="87768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en-US" altLang="ko-KR" sz="3200" spc="-150" dirty="0" err="1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OPT</a:t>
            </a:r>
            <a:r>
              <a:rPr lang="en-US" altLang="ko-KR" sz="3200" spc="-150" baseline="-25000" dirty="0" err="1">
                <a:solidFill>
                  <a:schemeClr val="accent2"/>
                </a:solidFill>
                <a:latin typeface="+mj-lt"/>
                <a:ea typeface="Dotum" pitchFamily="34" charset="-127"/>
              </a:rPr>
              <a:t>b</a:t>
            </a:r>
            <a:endParaRPr lang="ko-KR" altLang="ko-KR" sz="3200" spc="-15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37" name="Rectangle 36"/>
          <p:cNvSpPr/>
          <p:nvPr/>
        </p:nvSpPr>
        <p:spPr>
          <a:xfrm rot="16200000">
            <a:off x="5391857" y="2179004"/>
            <a:ext cx="677108" cy="90534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en-US" altLang="ko-KR" sz="3200" spc="-150" dirty="0" err="1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OPT</a:t>
            </a:r>
            <a:r>
              <a:rPr lang="en-US" altLang="ko-KR" sz="3200" spc="-150" baseline="-25000" dirty="0" err="1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c</a:t>
            </a:r>
            <a:endParaRPr lang="ko-KR" altLang="ko-KR" sz="3200" spc="-15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309138" y="6048577"/>
            <a:ext cx="4166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i="1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Minimal raw bit errors</a:t>
            </a:r>
            <a:endParaRPr lang="ko-KR" altLang="ko-KR" sz="3200" i="1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42" name="Straight Arrow Connector 41"/>
          <p:cNvCxnSpPr>
            <a:stCxn id="41" idx="0"/>
          </p:cNvCxnSpPr>
          <p:nvPr/>
        </p:nvCxnSpPr>
        <p:spPr>
          <a:xfrm flipH="1" flipV="1">
            <a:off x="2898978" y="5708893"/>
            <a:ext cx="1493327" cy="339684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1" idx="0"/>
          </p:cNvCxnSpPr>
          <p:nvPr/>
        </p:nvCxnSpPr>
        <p:spPr>
          <a:xfrm flipV="1">
            <a:off x="4392305" y="5578091"/>
            <a:ext cx="1109335" cy="470486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4429" y="787445"/>
            <a:ext cx="89278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Old data</a:t>
            </a:r>
            <a:endParaRPr lang="en-US" altLang="ko-KR" sz="32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1852" y="4230143"/>
            <a:ext cx="2130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P1</a:t>
            </a:r>
            <a:b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</a:b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(10)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357229" y="4230143"/>
            <a:ext cx="2130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P2</a:t>
            </a:r>
            <a:b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</a:b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(00)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109799" y="4230143"/>
            <a:ext cx="2130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P3</a:t>
            </a:r>
            <a:b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</a:b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(01)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3256" y="1068962"/>
            <a:ext cx="63173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chemeClr val="accent2"/>
                </a:solidFill>
              </a:rPr>
              <a:t>OPT: Optimal read reference voltage</a:t>
            </a:r>
          </a:p>
          <a:p>
            <a:r>
              <a:rPr lang="en-US" sz="3200" i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         minimal read latency</a:t>
            </a:r>
            <a:endParaRPr lang="en-US" sz="32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4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reality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OPT changes over time due to retention loss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Luckily, OPT change is: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Gradual</a:t>
            </a:r>
          </a:p>
          <a:p>
            <a:pPr lvl="1"/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Uni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-directional (decrease over time)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3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Retention Optimized Reading (ROR)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Components: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1. Online </a:t>
            </a:r>
            <a:r>
              <a:rPr lang="en-US" dirty="0">
                <a:solidFill>
                  <a:schemeClr val="accent2"/>
                </a:solidFill>
              </a:rPr>
              <a:t>pre-optimization algorithm</a:t>
            </a:r>
          </a:p>
          <a:p>
            <a:pPr lvl="1"/>
            <a:r>
              <a:rPr lang="en-US" dirty="0" smtClean="0"/>
              <a:t>Learns and records OPT</a:t>
            </a:r>
          </a:p>
          <a:p>
            <a:pPr lvl="1"/>
            <a:r>
              <a:rPr lang="en-US" dirty="0" smtClean="0"/>
              <a:t>Performs in the background once every day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2. Simpler read-retry technique</a:t>
            </a:r>
          </a:p>
          <a:p>
            <a:pPr lvl="1"/>
            <a:r>
              <a:rPr lang="en-US" dirty="0" smtClean="0"/>
              <a:t>If recorded OPT is out-of-date, read-retry with </a:t>
            </a:r>
            <a:r>
              <a:rPr lang="en-US" i="1" dirty="0" smtClean="0"/>
              <a:t>lower </a:t>
            </a:r>
            <a:r>
              <a:rPr lang="en-US" dirty="0" smtClean="0"/>
              <a:t>voltage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8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ROR 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098542403"/>
              </p:ext>
            </p:extLst>
          </p:nvPr>
        </p:nvGraphicFramePr>
        <p:xfrm>
          <a:off x="0" y="950976"/>
          <a:ext cx="9144000" cy="5505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75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Retention optimized reading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Retention loss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longer read latency</a:t>
            </a:r>
          </a:p>
          <a:p>
            <a:pPr marL="0" indent="0">
              <a:buNone/>
            </a:pPr>
            <a:r>
              <a:rPr lang="en-US" dirty="0" smtClean="0"/>
              <a:t>Optimal read reference voltage (OPT)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Shortest read latency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smtClean="0">
                <a:sym typeface="Wingdings" panose="05000000000000000000" pitchFamily="2" charset="2"/>
              </a:rPr>
              <a:t> Decreases gradually over time (retention)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   Learn OPT periodically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             Minimize read-retry &amp; RBER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           Shorter read latency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2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0" y="1357337"/>
            <a:ext cx="2980944" cy="10972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u="sng" dirty="0" smtClean="0">
                <a:solidFill>
                  <a:schemeClr val="bg1"/>
                </a:solidFill>
              </a:rPr>
              <a:t>Characterize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4743201"/>
            <a:ext cx="2980944" cy="109728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u="sng" dirty="0" smtClean="0"/>
              <a:t>Recover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0" y="3050269"/>
            <a:ext cx="2980944" cy="10972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u="sng" dirty="0" smtClean="0"/>
              <a:t>Optimize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980944" y="1607101"/>
            <a:ext cx="6151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retention loss in real NAND chip</a:t>
            </a:r>
          </a:p>
        </p:txBody>
      </p:sp>
      <p:sp>
        <p:nvSpPr>
          <p:cNvPr id="4" name="Rectangle 3"/>
          <p:cNvSpPr/>
          <p:nvPr/>
        </p:nvSpPr>
        <p:spPr>
          <a:xfrm>
            <a:off x="2980944" y="3275743"/>
            <a:ext cx="5827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read performance for old 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2980944" y="4968675"/>
            <a:ext cx="4005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old data after failure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609096" y="2378400"/>
            <a:ext cx="6534904" cy="0"/>
          </a:xfrm>
          <a:prstGeom prst="line">
            <a:avLst/>
          </a:prstGeom>
          <a:ln w="152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27046" y="4068378"/>
            <a:ext cx="6534904" cy="0"/>
          </a:xfrm>
          <a:prstGeom prst="line">
            <a:avLst/>
          </a:prstGeom>
          <a:ln w="152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27046" y="5761310"/>
            <a:ext cx="6534904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90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0" y="1357337"/>
            <a:ext cx="2980944" cy="109728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u="sng" dirty="0" smtClean="0">
                <a:solidFill>
                  <a:schemeClr val="bg1"/>
                </a:solidFill>
              </a:rPr>
              <a:t>Characterize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4743201"/>
            <a:ext cx="2980944" cy="109728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u="sng" dirty="0" smtClean="0"/>
              <a:t>Recover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0" y="3050269"/>
            <a:ext cx="2980944" cy="109728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u="sng" dirty="0" smtClean="0"/>
              <a:t>Optimize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980944" y="1607101"/>
            <a:ext cx="6151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retention loss in real NAND chip</a:t>
            </a:r>
          </a:p>
        </p:txBody>
      </p:sp>
      <p:sp>
        <p:nvSpPr>
          <p:cNvPr id="4" name="Rectangle 3"/>
          <p:cNvSpPr/>
          <p:nvPr/>
        </p:nvSpPr>
        <p:spPr>
          <a:xfrm>
            <a:off x="2980944" y="3275743"/>
            <a:ext cx="5827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read performance for old 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2980944" y="4968675"/>
            <a:ext cx="4005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old data after failure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609096" y="2378400"/>
            <a:ext cx="6534904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27046" y="4068378"/>
            <a:ext cx="6534904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27046" y="5761310"/>
            <a:ext cx="6534904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84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328003" y="6049771"/>
            <a:ext cx="416633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3200" i="1" dirty="0">
                <a:solidFill>
                  <a:schemeClr val="accent2"/>
                </a:solidFill>
                <a:latin typeface="+mj-lt"/>
                <a:ea typeface="Dotum" pitchFamily="34" charset="-127"/>
              </a:rPr>
              <a:t>C</a:t>
            </a:r>
            <a:r>
              <a:rPr lang="en-US" altLang="ko-KR" sz="3200" i="1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orrectable errors</a:t>
            </a:r>
            <a:endParaRPr lang="ko-KR" altLang="ko-KR" sz="3200" i="1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04795" y="2971571"/>
            <a:ext cx="2386661" cy="2850579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2" name="Freeform 21"/>
          <p:cNvSpPr/>
          <p:nvPr/>
        </p:nvSpPr>
        <p:spPr>
          <a:xfrm>
            <a:off x="3477916" y="2971570"/>
            <a:ext cx="2386661" cy="2850579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Freeform 9"/>
          <p:cNvSpPr/>
          <p:nvPr/>
        </p:nvSpPr>
        <p:spPr>
          <a:xfrm>
            <a:off x="2631440" y="5059680"/>
            <a:ext cx="396240" cy="762000"/>
          </a:xfrm>
          <a:custGeom>
            <a:avLst/>
            <a:gdLst>
              <a:gd name="connsiteX0" fmla="*/ 396240 w 396240"/>
              <a:gd name="connsiteY0" fmla="*/ 762000 h 762000"/>
              <a:gd name="connsiteX1" fmla="*/ 243840 w 396240"/>
              <a:gd name="connsiteY1" fmla="*/ 0 h 762000"/>
              <a:gd name="connsiteX2" fmla="*/ 0 w 396240"/>
              <a:gd name="connsiteY2" fmla="*/ 762000 h 762000"/>
              <a:gd name="connsiteX3" fmla="*/ 396240 w 396240"/>
              <a:gd name="connsiteY3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762000">
                <a:moveTo>
                  <a:pt x="396240" y="762000"/>
                </a:moveTo>
                <a:lnTo>
                  <a:pt x="243840" y="0"/>
                </a:lnTo>
                <a:lnTo>
                  <a:pt x="0" y="762000"/>
                </a:lnTo>
                <a:lnTo>
                  <a:pt x="396240" y="7620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283200" y="4734560"/>
            <a:ext cx="650240" cy="1087120"/>
          </a:xfrm>
          <a:custGeom>
            <a:avLst/>
            <a:gdLst>
              <a:gd name="connsiteX0" fmla="*/ 0 w 650240"/>
              <a:gd name="connsiteY0" fmla="*/ 1087120 h 1087120"/>
              <a:gd name="connsiteX1" fmla="*/ 386080 w 650240"/>
              <a:gd name="connsiteY1" fmla="*/ 0 h 1087120"/>
              <a:gd name="connsiteX2" fmla="*/ 650240 w 650240"/>
              <a:gd name="connsiteY2" fmla="*/ 1076960 h 1087120"/>
              <a:gd name="connsiteX3" fmla="*/ 0 w 650240"/>
              <a:gd name="connsiteY3" fmla="*/ 1087120 h 108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0240" h="1087120">
                <a:moveTo>
                  <a:pt x="0" y="1087120"/>
                </a:moveTo>
                <a:lnTo>
                  <a:pt x="386080" y="0"/>
                </a:lnTo>
                <a:lnTo>
                  <a:pt x="650240" y="1076960"/>
                </a:lnTo>
                <a:lnTo>
                  <a:pt x="0" y="108712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743437" y="4100810"/>
            <a:ext cx="1689311" cy="1741550"/>
          </a:xfrm>
          <a:custGeom>
            <a:avLst/>
            <a:gdLst>
              <a:gd name="connsiteX0" fmla="*/ 0 w 1678898"/>
              <a:gd name="connsiteY0" fmla="*/ 1469036 h 1469036"/>
              <a:gd name="connsiteX1" fmla="*/ 809469 w 1678898"/>
              <a:gd name="connsiteY1" fmla="*/ 0 h 1469036"/>
              <a:gd name="connsiteX2" fmla="*/ 1678898 w 1678898"/>
              <a:gd name="connsiteY2" fmla="*/ 1439055 h 1469036"/>
              <a:gd name="connsiteX3" fmla="*/ 0 w 1678898"/>
              <a:gd name="connsiteY3" fmla="*/ 1469036 h 1469036"/>
              <a:gd name="connsiteX0" fmla="*/ 0 w 1678898"/>
              <a:gd name="connsiteY0" fmla="*/ 1615363 h 1615363"/>
              <a:gd name="connsiteX1" fmla="*/ 1077629 w 1678898"/>
              <a:gd name="connsiteY1" fmla="*/ 0 h 1615363"/>
              <a:gd name="connsiteX2" fmla="*/ 1678898 w 1678898"/>
              <a:gd name="connsiteY2" fmla="*/ 1585382 h 1615363"/>
              <a:gd name="connsiteX3" fmla="*/ 0 w 1678898"/>
              <a:gd name="connsiteY3" fmla="*/ 1615363 h 1615363"/>
              <a:gd name="connsiteX0" fmla="*/ 0 w 1678898"/>
              <a:gd name="connsiteY0" fmla="*/ 1575456 h 1575456"/>
              <a:gd name="connsiteX1" fmla="*/ 1107424 w 1678898"/>
              <a:gd name="connsiteY1" fmla="*/ 0 h 1575456"/>
              <a:gd name="connsiteX2" fmla="*/ 1678898 w 1678898"/>
              <a:gd name="connsiteY2" fmla="*/ 1545475 h 1575456"/>
              <a:gd name="connsiteX3" fmla="*/ 0 w 1678898"/>
              <a:gd name="connsiteY3" fmla="*/ 1575456 h 1575456"/>
              <a:gd name="connsiteX0" fmla="*/ 0 w 1678898"/>
              <a:gd name="connsiteY0" fmla="*/ 1575456 h 1585382"/>
              <a:gd name="connsiteX1" fmla="*/ 1107424 w 1678898"/>
              <a:gd name="connsiteY1" fmla="*/ 0 h 1585382"/>
              <a:gd name="connsiteX2" fmla="*/ 1678898 w 1678898"/>
              <a:gd name="connsiteY2" fmla="*/ 1585382 h 1585382"/>
              <a:gd name="connsiteX3" fmla="*/ 0 w 1678898"/>
              <a:gd name="connsiteY3" fmla="*/ 1575456 h 1585382"/>
              <a:gd name="connsiteX0" fmla="*/ 0 w 1678898"/>
              <a:gd name="connsiteY0" fmla="*/ 1535548 h 1545474"/>
              <a:gd name="connsiteX1" fmla="*/ 1092527 w 1678898"/>
              <a:gd name="connsiteY1" fmla="*/ 0 h 1545474"/>
              <a:gd name="connsiteX2" fmla="*/ 1678898 w 1678898"/>
              <a:gd name="connsiteY2" fmla="*/ 1545474 h 1545474"/>
              <a:gd name="connsiteX3" fmla="*/ 0 w 1678898"/>
              <a:gd name="connsiteY3" fmla="*/ 1535548 h 1545474"/>
              <a:gd name="connsiteX0" fmla="*/ 0 w 1678898"/>
              <a:gd name="connsiteY0" fmla="*/ 1535548 h 1545474"/>
              <a:gd name="connsiteX1" fmla="*/ 1047833 w 1678898"/>
              <a:gd name="connsiteY1" fmla="*/ 0 h 1545474"/>
              <a:gd name="connsiteX2" fmla="*/ 1678898 w 1678898"/>
              <a:gd name="connsiteY2" fmla="*/ 1545474 h 1545474"/>
              <a:gd name="connsiteX3" fmla="*/ 0 w 1678898"/>
              <a:gd name="connsiteY3" fmla="*/ 1535548 h 1545474"/>
              <a:gd name="connsiteX0" fmla="*/ 0 w 1678898"/>
              <a:gd name="connsiteY0" fmla="*/ 1535548 h 1545474"/>
              <a:gd name="connsiteX1" fmla="*/ 338099 w 1678898"/>
              <a:gd name="connsiteY1" fmla="*/ 710795 h 1545474"/>
              <a:gd name="connsiteX2" fmla="*/ 1047833 w 1678898"/>
              <a:gd name="connsiteY2" fmla="*/ 0 h 1545474"/>
              <a:gd name="connsiteX3" fmla="*/ 1678898 w 1678898"/>
              <a:gd name="connsiteY3" fmla="*/ 1545474 h 1545474"/>
              <a:gd name="connsiteX4" fmla="*/ 0 w 1678898"/>
              <a:gd name="connsiteY4" fmla="*/ 1535548 h 1545474"/>
              <a:gd name="connsiteX0" fmla="*/ 0 w 1678898"/>
              <a:gd name="connsiteY0" fmla="*/ 1535548 h 1545474"/>
              <a:gd name="connsiteX1" fmla="*/ 382792 w 1678898"/>
              <a:gd name="connsiteY1" fmla="*/ 697491 h 1545474"/>
              <a:gd name="connsiteX2" fmla="*/ 1047833 w 1678898"/>
              <a:gd name="connsiteY2" fmla="*/ 0 h 1545474"/>
              <a:gd name="connsiteX3" fmla="*/ 1678898 w 1678898"/>
              <a:gd name="connsiteY3" fmla="*/ 1545474 h 1545474"/>
              <a:gd name="connsiteX4" fmla="*/ 0 w 1678898"/>
              <a:gd name="connsiteY4" fmla="*/ 1535548 h 1545474"/>
              <a:gd name="connsiteX0" fmla="*/ 0 w 1678898"/>
              <a:gd name="connsiteY0" fmla="*/ 1535548 h 1545474"/>
              <a:gd name="connsiteX1" fmla="*/ 382792 w 1678898"/>
              <a:gd name="connsiteY1" fmla="*/ 697491 h 1545474"/>
              <a:gd name="connsiteX2" fmla="*/ 1047833 w 1678898"/>
              <a:gd name="connsiteY2" fmla="*/ 0 h 1545474"/>
              <a:gd name="connsiteX3" fmla="*/ 1455431 w 1678898"/>
              <a:gd name="connsiteY3" fmla="*/ 657585 h 1545474"/>
              <a:gd name="connsiteX4" fmla="*/ 1678898 w 1678898"/>
              <a:gd name="connsiteY4" fmla="*/ 1545474 h 1545474"/>
              <a:gd name="connsiteX5" fmla="*/ 0 w 1678898"/>
              <a:gd name="connsiteY5" fmla="*/ 1535548 h 1545474"/>
              <a:gd name="connsiteX0" fmla="*/ 0 w 1678898"/>
              <a:gd name="connsiteY0" fmla="*/ 1535548 h 1545474"/>
              <a:gd name="connsiteX1" fmla="*/ 382792 w 1678898"/>
              <a:gd name="connsiteY1" fmla="*/ 737398 h 1545474"/>
              <a:gd name="connsiteX2" fmla="*/ 1047833 w 1678898"/>
              <a:gd name="connsiteY2" fmla="*/ 0 h 1545474"/>
              <a:gd name="connsiteX3" fmla="*/ 1455431 w 1678898"/>
              <a:gd name="connsiteY3" fmla="*/ 657585 h 1545474"/>
              <a:gd name="connsiteX4" fmla="*/ 1678898 w 1678898"/>
              <a:gd name="connsiteY4" fmla="*/ 1545474 h 1545474"/>
              <a:gd name="connsiteX5" fmla="*/ 0 w 1678898"/>
              <a:gd name="connsiteY5" fmla="*/ 1535548 h 1545474"/>
              <a:gd name="connsiteX0" fmla="*/ 0 w 1678898"/>
              <a:gd name="connsiteY0" fmla="*/ 1535548 h 1545474"/>
              <a:gd name="connsiteX1" fmla="*/ 382792 w 1678898"/>
              <a:gd name="connsiteY1" fmla="*/ 737398 h 1545474"/>
              <a:gd name="connsiteX2" fmla="*/ 1047833 w 1678898"/>
              <a:gd name="connsiteY2" fmla="*/ 0 h 1545474"/>
              <a:gd name="connsiteX3" fmla="*/ 1410737 w 1678898"/>
              <a:gd name="connsiteY3" fmla="*/ 670888 h 1545474"/>
              <a:gd name="connsiteX4" fmla="*/ 1678898 w 1678898"/>
              <a:gd name="connsiteY4" fmla="*/ 1545474 h 1545474"/>
              <a:gd name="connsiteX5" fmla="*/ 0 w 1678898"/>
              <a:gd name="connsiteY5" fmla="*/ 1535548 h 1545474"/>
              <a:gd name="connsiteX0" fmla="*/ 0 w 1678898"/>
              <a:gd name="connsiteY0" fmla="*/ 1535548 h 1545474"/>
              <a:gd name="connsiteX1" fmla="*/ 427486 w 1678898"/>
              <a:gd name="connsiteY1" fmla="*/ 737398 h 1545474"/>
              <a:gd name="connsiteX2" fmla="*/ 1047833 w 1678898"/>
              <a:gd name="connsiteY2" fmla="*/ 0 h 1545474"/>
              <a:gd name="connsiteX3" fmla="*/ 1410737 w 1678898"/>
              <a:gd name="connsiteY3" fmla="*/ 670888 h 1545474"/>
              <a:gd name="connsiteX4" fmla="*/ 1678898 w 1678898"/>
              <a:gd name="connsiteY4" fmla="*/ 1545474 h 1545474"/>
              <a:gd name="connsiteX5" fmla="*/ 0 w 1678898"/>
              <a:gd name="connsiteY5" fmla="*/ 1535548 h 1545474"/>
              <a:gd name="connsiteX0" fmla="*/ 0 w 1678898"/>
              <a:gd name="connsiteY0" fmla="*/ 1535548 h 1545474"/>
              <a:gd name="connsiteX1" fmla="*/ 427486 w 1678898"/>
              <a:gd name="connsiteY1" fmla="*/ 737398 h 1545474"/>
              <a:gd name="connsiteX2" fmla="*/ 1047833 w 1678898"/>
              <a:gd name="connsiteY2" fmla="*/ 0 h 1545474"/>
              <a:gd name="connsiteX3" fmla="*/ 1380942 w 1678898"/>
              <a:gd name="connsiteY3" fmla="*/ 710795 h 1545474"/>
              <a:gd name="connsiteX4" fmla="*/ 1678898 w 1678898"/>
              <a:gd name="connsiteY4" fmla="*/ 1545474 h 1545474"/>
              <a:gd name="connsiteX5" fmla="*/ 0 w 1678898"/>
              <a:gd name="connsiteY5" fmla="*/ 1535548 h 154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8898" h="1545474">
                <a:moveTo>
                  <a:pt x="0" y="1535548"/>
                </a:moveTo>
                <a:cubicBezTo>
                  <a:pt x="162359" y="1291669"/>
                  <a:pt x="265127" y="981277"/>
                  <a:pt x="427486" y="737398"/>
                </a:cubicBezTo>
                <a:lnTo>
                  <a:pt x="1047833" y="0"/>
                </a:lnTo>
                <a:cubicBezTo>
                  <a:pt x="1139006" y="250234"/>
                  <a:pt x="1289769" y="460561"/>
                  <a:pt x="1380942" y="710795"/>
                </a:cubicBezTo>
                <a:lnTo>
                  <a:pt x="1678898" y="1545474"/>
                </a:lnTo>
                <a:lnTo>
                  <a:pt x="0" y="153554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820160" y="4152275"/>
            <a:ext cx="2407920" cy="1669405"/>
          </a:xfrm>
          <a:custGeom>
            <a:avLst/>
            <a:gdLst>
              <a:gd name="connsiteX0" fmla="*/ 0 w 2367280"/>
              <a:gd name="connsiteY0" fmla="*/ 1635760 h 1635760"/>
              <a:gd name="connsiteX1" fmla="*/ 548640 w 2367280"/>
              <a:gd name="connsiteY1" fmla="*/ 751840 h 1635760"/>
              <a:gd name="connsiteX2" fmla="*/ 1046480 w 2367280"/>
              <a:gd name="connsiteY2" fmla="*/ 304800 h 1635760"/>
              <a:gd name="connsiteX3" fmla="*/ 1615440 w 2367280"/>
              <a:gd name="connsiteY3" fmla="*/ 0 h 1635760"/>
              <a:gd name="connsiteX4" fmla="*/ 1971040 w 2367280"/>
              <a:gd name="connsiteY4" fmla="*/ 528320 h 1635760"/>
              <a:gd name="connsiteX5" fmla="*/ 2367280 w 2367280"/>
              <a:gd name="connsiteY5" fmla="*/ 1625600 h 1635760"/>
              <a:gd name="connsiteX6" fmla="*/ 0 w 2367280"/>
              <a:gd name="connsiteY6" fmla="*/ 1635760 h 1635760"/>
              <a:gd name="connsiteX0" fmla="*/ 0 w 2407920"/>
              <a:gd name="connsiteY0" fmla="*/ 1635760 h 1645920"/>
              <a:gd name="connsiteX1" fmla="*/ 548640 w 2407920"/>
              <a:gd name="connsiteY1" fmla="*/ 751840 h 1645920"/>
              <a:gd name="connsiteX2" fmla="*/ 1046480 w 2407920"/>
              <a:gd name="connsiteY2" fmla="*/ 304800 h 1645920"/>
              <a:gd name="connsiteX3" fmla="*/ 1615440 w 2407920"/>
              <a:gd name="connsiteY3" fmla="*/ 0 h 1645920"/>
              <a:gd name="connsiteX4" fmla="*/ 1971040 w 2407920"/>
              <a:gd name="connsiteY4" fmla="*/ 528320 h 1645920"/>
              <a:gd name="connsiteX5" fmla="*/ 2407920 w 2407920"/>
              <a:gd name="connsiteY5" fmla="*/ 1645920 h 1645920"/>
              <a:gd name="connsiteX6" fmla="*/ 0 w 2407920"/>
              <a:gd name="connsiteY6" fmla="*/ 163576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7920" h="1645920">
                <a:moveTo>
                  <a:pt x="0" y="1635760"/>
                </a:moveTo>
                <a:lnTo>
                  <a:pt x="548640" y="751840"/>
                </a:lnTo>
                <a:lnTo>
                  <a:pt x="1046480" y="304800"/>
                </a:lnTo>
                <a:lnTo>
                  <a:pt x="1615440" y="0"/>
                </a:lnTo>
                <a:lnTo>
                  <a:pt x="1971040" y="528320"/>
                </a:lnTo>
                <a:lnTo>
                  <a:pt x="2407920" y="1645920"/>
                </a:lnTo>
                <a:lnTo>
                  <a:pt x="0" y="163576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Retention failure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83084" y="5823857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Normalized V</a:t>
            </a:r>
            <a:r>
              <a:rPr lang="en-US" altLang="ko-KR" sz="32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th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87084" y="1904999"/>
            <a:ext cx="0" cy="3918858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130626" y="1407143"/>
            <a:ext cx="901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PDF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2742" y="1695471"/>
            <a:ext cx="2130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P1</a:t>
            </a:r>
            <a:b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</a:b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(10)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05863" y="1695471"/>
            <a:ext cx="2130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P2</a:t>
            </a:r>
            <a:b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</a:b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(00)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51041" y="1695471"/>
            <a:ext cx="2130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P3</a:t>
            </a:r>
            <a:b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</a:b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(01)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6517852" y="2971569"/>
            <a:ext cx="2386661" cy="2850579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Rectangle 23"/>
          <p:cNvSpPr/>
          <p:nvPr/>
        </p:nvSpPr>
        <p:spPr>
          <a:xfrm rot="16200000">
            <a:off x="2440943" y="2127639"/>
            <a:ext cx="677108" cy="87838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en-US" altLang="ko-KR" sz="3200" spc="-150" dirty="0" err="1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OPT</a:t>
            </a:r>
            <a:r>
              <a:rPr lang="en-US" altLang="ko-KR" sz="3200" spc="-150" baseline="-25000" dirty="0" err="1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b</a:t>
            </a:r>
            <a:endParaRPr lang="ko-KR" altLang="ko-KR" sz="3200" spc="-15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5055593" y="2015465"/>
            <a:ext cx="677108" cy="109889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en-US" altLang="ko-KR" sz="3200" spc="-150" dirty="0" err="1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OPT</a:t>
            </a:r>
            <a:r>
              <a:rPr lang="en-US" altLang="ko-KR" sz="3200" spc="-150" baseline="-25000" dirty="0" err="1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c</a:t>
            </a:r>
            <a:endParaRPr lang="ko-KR" altLang="ko-KR" sz="3200" spc="-15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309138" y="6048577"/>
            <a:ext cx="416633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3200" i="1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Uncorrectable errors</a:t>
            </a:r>
            <a:endParaRPr lang="ko-KR" altLang="ko-KR" sz="3200" i="1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2074" y="786445"/>
            <a:ext cx="89278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Old data</a:t>
            </a:r>
            <a:endParaRPr lang="ko-KR" altLang="ko-KR" sz="32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2649368" y="3258176"/>
            <a:ext cx="3294228" cy="2575700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5" name="Freeform 44"/>
          <p:cNvSpPr/>
          <p:nvPr/>
        </p:nvSpPr>
        <p:spPr>
          <a:xfrm>
            <a:off x="-38029" y="3104184"/>
            <a:ext cx="3081352" cy="272329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6" name="Freeform 45"/>
          <p:cNvSpPr/>
          <p:nvPr/>
        </p:nvSpPr>
        <p:spPr>
          <a:xfrm>
            <a:off x="5286394" y="3474071"/>
            <a:ext cx="3650773" cy="2371148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4430" y="5823857"/>
            <a:ext cx="9089570" cy="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1" idx="0"/>
          </p:cNvCxnSpPr>
          <p:nvPr/>
        </p:nvCxnSpPr>
        <p:spPr>
          <a:xfrm flipH="1" flipV="1">
            <a:off x="2898979" y="5708893"/>
            <a:ext cx="1493326" cy="339684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41" idx="0"/>
          </p:cNvCxnSpPr>
          <p:nvPr/>
        </p:nvCxnSpPr>
        <p:spPr>
          <a:xfrm flipV="1">
            <a:off x="4392305" y="5708893"/>
            <a:ext cx="695197" cy="339684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1" idx="0"/>
          </p:cNvCxnSpPr>
          <p:nvPr/>
        </p:nvCxnSpPr>
        <p:spPr>
          <a:xfrm flipH="1" flipV="1">
            <a:off x="2917844" y="5710087"/>
            <a:ext cx="1493326" cy="339684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1" idx="0"/>
          </p:cNvCxnSpPr>
          <p:nvPr/>
        </p:nvCxnSpPr>
        <p:spPr>
          <a:xfrm flipV="1">
            <a:off x="4411170" y="5707699"/>
            <a:ext cx="1018576" cy="342072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02074" y="786445"/>
            <a:ext cx="89278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Very old data</a:t>
            </a:r>
            <a:endParaRPr lang="ko-KR" altLang="ko-KR" sz="32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772235" y="2933925"/>
            <a:ext cx="1" cy="2886311"/>
          </a:xfrm>
          <a:prstGeom prst="line">
            <a:avLst/>
          </a:prstGeom>
          <a:ln w="635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388728" y="2933925"/>
            <a:ext cx="1" cy="2888227"/>
          </a:xfrm>
          <a:prstGeom prst="line">
            <a:avLst/>
          </a:prstGeom>
          <a:ln w="635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6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06493 0.031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7" y="157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00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38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03246 0.0280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2" y="138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00000" y="868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249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3.88889E-6 0.021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00000" y="904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0" grpId="0" animBg="1"/>
      <p:bldP spid="11" grpId="0" animBg="1"/>
      <p:bldP spid="9" grpId="0" animBg="1"/>
      <p:bldP spid="8" grpId="0" animBg="1"/>
      <p:bldP spid="24" grpId="0"/>
      <p:bldP spid="25" grpId="0"/>
      <p:bldP spid="41" grpId="0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Leakage speed variation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02826" y="6008923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Normalized V</a:t>
            </a:r>
            <a:r>
              <a:rPr lang="en-US" altLang="ko-KR" sz="32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th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0626" y="1189434"/>
            <a:ext cx="901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PDF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4430" y="6008922"/>
            <a:ext cx="9089570" cy="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7084" y="1654631"/>
            <a:ext cx="0" cy="4354291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899365" y="2524231"/>
            <a:ext cx="457200" cy="4572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</a:rPr>
              <a:t>S</a:t>
            </a:r>
            <a:endParaRPr lang="en-US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899365" y="3912670"/>
            <a:ext cx="457200" cy="4572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356565" y="2462259"/>
            <a:ext cx="2750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low-leaking cell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356565" y="3842782"/>
            <a:ext cx="2750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ast</a:t>
            </a: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-leaking cell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pic>
        <p:nvPicPr>
          <p:cNvPr id="32" name="Picture 2" descr="alarm, alert, clock, event, history, schedule, time, watch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350" y="2243707"/>
            <a:ext cx="470127" cy="4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/>
          <p:cNvCxnSpPr>
            <a:stCxn id="28" idx="2"/>
          </p:cNvCxnSpPr>
          <p:nvPr/>
        </p:nvCxnSpPr>
        <p:spPr>
          <a:xfrm flipH="1">
            <a:off x="4615542" y="2752831"/>
            <a:ext cx="1283823" cy="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9" idx="2"/>
          </p:cNvCxnSpPr>
          <p:nvPr/>
        </p:nvCxnSpPr>
        <p:spPr>
          <a:xfrm flipH="1">
            <a:off x="2343149" y="4141270"/>
            <a:ext cx="3556216" cy="2822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alarm, alert, clock, event, history, schedule, time, watch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73" y="3625663"/>
            <a:ext cx="470127" cy="4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5899365" y="2524231"/>
            <a:ext cx="457200" cy="4572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99365" y="3915492"/>
            <a:ext cx="457200" cy="4572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24554" y="1245310"/>
            <a:ext cx="20799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N-day retention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2821621" y="4095250"/>
            <a:ext cx="2812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N-day retention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985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-0.43906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2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-0.19011 0.0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simplified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02826" y="6008923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Normalized V</a:t>
            </a:r>
            <a:r>
              <a:rPr lang="en-US" altLang="ko-KR" sz="32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th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0626" y="1189434"/>
            <a:ext cx="901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PDF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7084" y="1654631"/>
            <a:ext cx="0" cy="4354291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4856061" y="2609204"/>
            <a:ext cx="3748114" cy="3399718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5" name="Freeform 54"/>
          <p:cNvSpPr/>
          <p:nvPr/>
        </p:nvSpPr>
        <p:spPr>
          <a:xfrm>
            <a:off x="665089" y="2609204"/>
            <a:ext cx="3748114" cy="3399718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6" name="Rectangle 55"/>
          <p:cNvSpPr/>
          <p:nvPr/>
        </p:nvSpPr>
        <p:spPr>
          <a:xfrm>
            <a:off x="2051290" y="3823145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898192" y="4364111"/>
            <a:ext cx="457200" cy="457200"/>
          </a:xfrm>
          <a:prstGeom prst="rect">
            <a:avLst/>
          </a:prstGeom>
          <a:solidFill>
            <a:schemeClr val="accent2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05200" y="5492470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822690" y="5192723"/>
            <a:ext cx="457200" cy="457200"/>
          </a:xfrm>
          <a:prstGeom prst="rect">
            <a:avLst/>
          </a:prstGeom>
          <a:solidFill>
            <a:schemeClr val="accent2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4430" y="6008922"/>
            <a:ext cx="9089570" cy="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245621" y="3823145"/>
            <a:ext cx="457200" cy="4572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092523" y="4364111"/>
            <a:ext cx="457200" cy="4572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38" name="Oval 37"/>
          <p:cNvSpPr/>
          <p:nvPr/>
        </p:nvSpPr>
        <p:spPr>
          <a:xfrm>
            <a:off x="7699531" y="5492470"/>
            <a:ext cx="457200" cy="4572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017021" y="5192723"/>
            <a:ext cx="457200" cy="4572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F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23748" y="1852621"/>
            <a:ext cx="1366754" cy="584775"/>
            <a:chOff x="1959274" y="1776987"/>
            <a:chExt cx="1366754" cy="584775"/>
          </a:xfrm>
        </p:grpSpPr>
        <p:sp>
          <p:nvSpPr>
            <p:cNvPr id="43" name="Rectangle 42"/>
            <p:cNvSpPr/>
            <p:nvPr/>
          </p:nvSpPr>
          <p:spPr>
            <a:xfrm>
              <a:off x="1959274" y="184077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368083" y="1776987"/>
              <a:ext cx="95794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Dotum" pitchFamily="34" charset="-127"/>
                </a:rPr>
                <a:t>P2</a:t>
              </a:r>
              <a:endParaRPr lang="ko-KR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076616" y="1852621"/>
            <a:ext cx="1366754" cy="584775"/>
            <a:chOff x="1959274" y="1776987"/>
            <a:chExt cx="1366754" cy="584775"/>
          </a:xfrm>
        </p:grpSpPr>
        <p:sp>
          <p:nvSpPr>
            <p:cNvPr id="51" name="Oval 50"/>
            <p:cNvSpPr/>
            <p:nvPr/>
          </p:nvSpPr>
          <p:spPr>
            <a:xfrm>
              <a:off x="1959274" y="1840775"/>
              <a:ext cx="457200" cy="4572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368083" y="1776987"/>
              <a:ext cx="95794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Dotum" pitchFamily="34" charset="-127"/>
                </a:rPr>
                <a:t>P3</a:t>
              </a:r>
              <a:endParaRPr lang="ko-KR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0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02074" y="786445"/>
            <a:ext cx="89278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Very old data</a:t>
            </a:r>
            <a:endParaRPr lang="ko-KR" altLang="ko-KR" sz="32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823748" y="1852621"/>
            <a:ext cx="1366754" cy="584775"/>
            <a:chOff x="1959274" y="1776987"/>
            <a:chExt cx="1366754" cy="584775"/>
          </a:xfrm>
        </p:grpSpPr>
        <p:sp>
          <p:nvSpPr>
            <p:cNvPr id="72" name="Rectangle 71"/>
            <p:cNvSpPr/>
            <p:nvPr/>
          </p:nvSpPr>
          <p:spPr>
            <a:xfrm>
              <a:off x="1959274" y="184077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368083" y="1776987"/>
              <a:ext cx="95794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Dotum" pitchFamily="34" charset="-127"/>
                </a:rPr>
                <a:t>P2</a:t>
              </a:r>
              <a:endParaRPr lang="ko-KR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076616" y="1852621"/>
            <a:ext cx="1366754" cy="584775"/>
            <a:chOff x="1959274" y="1776987"/>
            <a:chExt cx="1366754" cy="584775"/>
          </a:xfrm>
        </p:grpSpPr>
        <p:sp>
          <p:nvSpPr>
            <p:cNvPr id="75" name="Oval 74"/>
            <p:cNvSpPr/>
            <p:nvPr/>
          </p:nvSpPr>
          <p:spPr>
            <a:xfrm>
              <a:off x="1959274" y="1840775"/>
              <a:ext cx="457200" cy="4572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368083" y="1776987"/>
              <a:ext cx="95794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Dotum" pitchFamily="34" charset="-127"/>
                </a:rPr>
                <a:t>P3</a:t>
              </a:r>
              <a:endParaRPr lang="ko-KR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endParaRPr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 flipH="1">
            <a:off x="4775200" y="4596621"/>
            <a:ext cx="2283857" cy="0"/>
          </a:xfrm>
          <a:prstGeom prst="straightConnector1">
            <a:avLst/>
          </a:prstGeom>
          <a:ln w="63500">
            <a:solidFill>
              <a:schemeClr val="bg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2794000" y="5444639"/>
            <a:ext cx="3215008" cy="0"/>
          </a:xfrm>
          <a:prstGeom prst="straightConnector1">
            <a:avLst/>
          </a:prstGeom>
          <a:ln w="63500">
            <a:solidFill>
              <a:schemeClr val="bg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1124262" y="4593760"/>
            <a:ext cx="1743822" cy="0"/>
          </a:xfrm>
          <a:prstGeom prst="straightConnector1">
            <a:avLst/>
          </a:prstGeom>
          <a:ln w="63500">
            <a:solidFill>
              <a:schemeClr val="bg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665089" y="5429649"/>
            <a:ext cx="1134599" cy="0"/>
          </a:xfrm>
          <a:prstGeom prst="straightConnector1">
            <a:avLst/>
          </a:prstGeom>
          <a:ln w="63500">
            <a:solidFill>
              <a:schemeClr val="bg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898192" y="4364111"/>
            <a:ext cx="4572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822690" y="5192723"/>
            <a:ext cx="4572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44" name="Oval 43"/>
          <p:cNvSpPr/>
          <p:nvPr/>
        </p:nvSpPr>
        <p:spPr>
          <a:xfrm>
            <a:off x="7092523" y="4364111"/>
            <a:ext cx="457200" cy="4572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45" name="Oval 44"/>
          <p:cNvSpPr/>
          <p:nvPr/>
        </p:nvSpPr>
        <p:spPr>
          <a:xfrm>
            <a:off x="6017021" y="5192723"/>
            <a:ext cx="457200" cy="4572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very old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02826" y="6008923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Normalized V</a:t>
            </a:r>
            <a:r>
              <a:rPr lang="en-US" altLang="ko-KR" sz="32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th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0626" y="1189434"/>
            <a:ext cx="901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PDF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7084" y="1654631"/>
            <a:ext cx="0" cy="4354291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4856061" y="2609204"/>
            <a:ext cx="3748114" cy="3399718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5" name="Freeform 54"/>
          <p:cNvSpPr/>
          <p:nvPr/>
        </p:nvSpPr>
        <p:spPr>
          <a:xfrm>
            <a:off x="665089" y="2609204"/>
            <a:ext cx="3748114" cy="3399718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4430" y="6008922"/>
            <a:ext cx="9089570" cy="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2127328" y="3183373"/>
            <a:ext cx="6222528" cy="2825549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Freeform 20"/>
          <p:cNvSpPr/>
          <p:nvPr/>
        </p:nvSpPr>
        <p:spPr>
          <a:xfrm>
            <a:off x="-753598" y="3026237"/>
            <a:ext cx="4822496" cy="298268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6" name="Rectangle 55"/>
          <p:cNvSpPr/>
          <p:nvPr/>
        </p:nvSpPr>
        <p:spPr>
          <a:xfrm>
            <a:off x="2051290" y="3823145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898192" y="4364111"/>
            <a:ext cx="457200" cy="457200"/>
          </a:xfrm>
          <a:prstGeom prst="rect">
            <a:avLst/>
          </a:prstGeom>
          <a:solidFill>
            <a:schemeClr val="accent2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05200" y="5492470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814676" y="5192670"/>
            <a:ext cx="457200" cy="457200"/>
          </a:xfrm>
          <a:prstGeom prst="rect">
            <a:avLst/>
          </a:prstGeom>
          <a:solidFill>
            <a:schemeClr val="accent2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35" name="Oval 34"/>
          <p:cNvSpPr/>
          <p:nvPr/>
        </p:nvSpPr>
        <p:spPr>
          <a:xfrm>
            <a:off x="6245621" y="3823145"/>
            <a:ext cx="457200" cy="4572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092523" y="4364111"/>
            <a:ext cx="457200" cy="4572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38" name="Oval 37"/>
          <p:cNvSpPr/>
          <p:nvPr/>
        </p:nvSpPr>
        <p:spPr>
          <a:xfrm>
            <a:off x="7699531" y="5492470"/>
            <a:ext cx="457200" cy="4572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009007" y="5192670"/>
            <a:ext cx="457200" cy="4572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673069" y="991725"/>
            <a:ext cx="5797862" cy="69668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spc="-150" dirty="0" smtClean="0">
                <a:latin typeface="Calibri Light" panose="020F0302020204030204" pitchFamily="34" charset="0"/>
              </a:rPr>
              <a:t>Fast-leaking cells have lower V</a:t>
            </a:r>
            <a:r>
              <a:rPr lang="en-US" sz="3600" spc="-150" baseline="-25000" dirty="0" smtClean="0">
                <a:latin typeface="Calibri Light" panose="020F0302020204030204" pitchFamily="34" charset="0"/>
              </a:rPr>
              <a:t>th</a:t>
            </a:r>
            <a:endParaRPr lang="en-US" sz="3600" spc="-150" dirty="0">
              <a:latin typeface="Calibri Light" panose="020F030202020403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673069" y="1813604"/>
            <a:ext cx="5797862" cy="69668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spc="-150" dirty="0" smtClean="0">
                <a:latin typeface="Calibri Light" panose="020F0302020204030204" pitchFamily="34" charset="0"/>
              </a:rPr>
              <a:t>Slow-leaking cells have higher V</a:t>
            </a:r>
            <a:r>
              <a:rPr lang="en-US" sz="3600" spc="-150" baseline="-25000" dirty="0" smtClean="0">
                <a:latin typeface="Calibri Light" panose="020F0302020204030204" pitchFamily="34" charset="0"/>
              </a:rPr>
              <a:t>th</a:t>
            </a:r>
            <a:endParaRPr lang="en-US" sz="3600" spc="-150" dirty="0">
              <a:latin typeface="Calibri Light" panose="020F0302020204030204" pitchFamily="34" charset="0"/>
            </a:endParaRPr>
          </a:p>
        </p:txBody>
      </p:sp>
      <p:cxnSp>
        <p:nvCxnSpPr>
          <p:cNvPr id="15" name="Straight Connector 14"/>
          <p:cNvCxnSpPr>
            <a:stCxn id="21" idx="1"/>
          </p:cNvCxnSpPr>
          <p:nvPr/>
        </p:nvCxnSpPr>
        <p:spPr>
          <a:xfrm>
            <a:off x="1755658" y="3026237"/>
            <a:ext cx="0" cy="2982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0" idx="1"/>
          </p:cNvCxnSpPr>
          <p:nvPr/>
        </p:nvCxnSpPr>
        <p:spPr>
          <a:xfrm>
            <a:off x="5365052" y="3183373"/>
            <a:ext cx="0" cy="28255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58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17969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3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-0.24496 4.0740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30277 0.001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9" y="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0.39948 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83" y="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025 0.002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0059 0.0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-0.025 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-0.01007 0.0025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11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37" grpId="0" animBg="1"/>
      <p:bldP spid="55" grpId="0" animBg="1"/>
      <p:bldP spid="20" grpId="0" animBg="1"/>
      <p:bldP spid="21" grpId="0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  <p:bldP spid="58" grpId="1" animBg="1"/>
      <p:bldP spid="58" grpId="2" animBg="1"/>
      <p:bldP spid="59" grpId="0" animBg="1"/>
      <p:bldP spid="59" grpId="1" animBg="1"/>
      <p:bldP spid="35" grpId="0" animBg="1"/>
      <p:bldP spid="35" grpId="1" animBg="1"/>
      <p:bldP spid="35" grpId="2" animBg="1"/>
      <p:bldP spid="36" grpId="0" animBg="1"/>
      <p:bldP spid="36" grpId="1" animBg="1"/>
      <p:bldP spid="38" grpId="0" animBg="1"/>
      <p:bldP spid="38" grpId="1" animBg="1"/>
      <p:bldP spid="38" grpId="2" animBg="1"/>
      <p:bldP spid="39" grpId="0" animBg="1"/>
      <p:bldP spid="39" grpId="1" animBg="1"/>
      <p:bldP spid="30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39"/>
          <p:cNvSpPr/>
          <p:nvPr/>
        </p:nvSpPr>
        <p:spPr>
          <a:xfrm>
            <a:off x="2103120" y="4053840"/>
            <a:ext cx="1960880" cy="1960880"/>
          </a:xfrm>
          <a:custGeom>
            <a:avLst/>
            <a:gdLst>
              <a:gd name="connsiteX0" fmla="*/ 0 w 1960880"/>
              <a:gd name="connsiteY0" fmla="*/ 1960880 h 1960880"/>
              <a:gd name="connsiteX1" fmla="*/ 640080 w 1960880"/>
              <a:gd name="connsiteY1" fmla="*/ 731520 h 1960880"/>
              <a:gd name="connsiteX2" fmla="*/ 1219200 w 1960880"/>
              <a:gd name="connsiteY2" fmla="*/ 0 h 1960880"/>
              <a:gd name="connsiteX3" fmla="*/ 1564640 w 1960880"/>
              <a:gd name="connsiteY3" fmla="*/ 741680 h 1960880"/>
              <a:gd name="connsiteX4" fmla="*/ 1960880 w 1960880"/>
              <a:gd name="connsiteY4" fmla="*/ 1950720 h 1960880"/>
              <a:gd name="connsiteX5" fmla="*/ 0 w 1960880"/>
              <a:gd name="connsiteY5" fmla="*/ 1960880 h 196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0880" h="1960880">
                <a:moveTo>
                  <a:pt x="0" y="1960880"/>
                </a:moveTo>
                <a:lnTo>
                  <a:pt x="640080" y="731520"/>
                </a:lnTo>
                <a:lnTo>
                  <a:pt x="1219200" y="0"/>
                </a:lnTo>
                <a:lnTo>
                  <a:pt x="1564640" y="741680"/>
                </a:lnTo>
                <a:lnTo>
                  <a:pt x="1960880" y="1950720"/>
                </a:lnTo>
                <a:lnTo>
                  <a:pt x="0" y="196088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“Risky” cells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02826" y="6008923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Normalized V</a:t>
            </a:r>
            <a:r>
              <a:rPr lang="en-US" altLang="ko-KR" sz="32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th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0626" y="1189434"/>
            <a:ext cx="901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PDF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7084" y="1654631"/>
            <a:ext cx="0" cy="4354291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4430" y="6008922"/>
            <a:ext cx="9089570" cy="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2127328" y="3183373"/>
            <a:ext cx="6222528" cy="2825549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Freeform 20"/>
          <p:cNvSpPr/>
          <p:nvPr/>
        </p:nvSpPr>
        <p:spPr>
          <a:xfrm>
            <a:off x="-753598" y="3026237"/>
            <a:ext cx="4822496" cy="298268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Rectangle 26"/>
          <p:cNvSpPr/>
          <p:nvPr/>
        </p:nvSpPr>
        <p:spPr>
          <a:xfrm>
            <a:off x="1960508" y="3842999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51860" y="5492470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327215" y="4371372"/>
            <a:ext cx="457200" cy="4572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34" name="Oval 33"/>
          <p:cNvSpPr/>
          <p:nvPr/>
        </p:nvSpPr>
        <p:spPr>
          <a:xfrm>
            <a:off x="2354055" y="5203609"/>
            <a:ext cx="457200" cy="4572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706820" y="1548767"/>
            <a:ext cx="1255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OPT</a:t>
            </a:r>
            <a:endParaRPr lang="ko-KR" altLang="ko-KR" sz="36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3334610" y="2129328"/>
            <a:ext cx="0" cy="3889464"/>
          </a:xfrm>
          <a:prstGeom prst="line">
            <a:avLst/>
          </a:prstGeom>
          <a:ln w="635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 rot="16200000">
            <a:off x="4161924" y="1194427"/>
            <a:ext cx="1394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OPT+</a:t>
            </a:r>
            <a:r>
              <a:rPr lang="el-GR" altLang="ko-KR" sz="3200" dirty="0">
                <a:solidFill>
                  <a:schemeClr val="accent2"/>
                </a:solidFill>
                <a:latin typeface="+mj-lt"/>
                <a:ea typeface="Dotum" pitchFamily="34" charset="-127"/>
              </a:rPr>
              <a:t>σ</a:t>
            </a:r>
            <a:endParaRPr lang="ko-KR" altLang="ko-KR" sz="32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840640" y="2172523"/>
            <a:ext cx="0" cy="3889464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861231" y="2172523"/>
            <a:ext cx="0" cy="3889464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 rot="16200000">
            <a:off x="1114609" y="1133008"/>
            <a:ext cx="1517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OPT–</a:t>
            </a:r>
            <a:r>
              <a:rPr lang="el-GR" altLang="ko-KR" sz="32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σ</a:t>
            </a:r>
            <a:endParaRPr lang="ko-KR" altLang="ko-KR" sz="32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295626" y="1219111"/>
            <a:ext cx="10386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Risky cells</a:t>
            </a:r>
            <a:endParaRPr lang="ko-KR" altLang="ko-KR" sz="32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4486308" y="2054922"/>
            <a:ext cx="886365" cy="575630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7431279" y="1078779"/>
            <a:ext cx="1366754" cy="584775"/>
            <a:chOff x="1959274" y="1776987"/>
            <a:chExt cx="1366754" cy="584775"/>
          </a:xfrm>
        </p:grpSpPr>
        <p:sp>
          <p:nvSpPr>
            <p:cNvPr id="75" name="Rectangle 74"/>
            <p:cNvSpPr/>
            <p:nvPr/>
          </p:nvSpPr>
          <p:spPr>
            <a:xfrm>
              <a:off x="1959274" y="184077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368083" y="1776987"/>
              <a:ext cx="95794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Dotum" pitchFamily="34" charset="-127"/>
                </a:rPr>
                <a:t>P2</a:t>
              </a:r>
              <a:endParaRPr lang="ko-KR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431279" y="1886309"/>
            <a:ext cx="1366754" cy="584775"/>
            <a:chOff x="1959274" y="1776987"/>
            <a:chExt cx="1366754" cy="584775"/>
          </a:xfrm>
        </p:grpSpPr>
        <p:sp>
          <p:nvSpPr>
            <p:cNvPr id="78" name="Oval 77"/>
            <p:cNvSpPr/>
            <p:nvPr/>
          </p:nvSpPr>
          <p:spPr>
            <a:xfrm>
              <a:off x="1959274" y="1840775"/>
              <a:ext cx="457200" cy="4572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368083" y="1776987"/>
              <a:ext cx="95794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Dotum" pitchFamily="34" charset="-127"/>
                </a:rPr>
                <a:t>P3</a:t>
              </a:r>
              <a:endParaRPr lang="ko-KR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endParaRPr>
            </a:p>
          </p:txBody>
        </p:sp>
      </p:grpSp>
      <p:sp>
        <p:nvSpPr>
          <p:cNvPr id="80" name="Rectangle 79"/>
          <p:cNvSpPr/>
          <p:nvPr/>
        </p:nvSpPr>
        <p:spPr>
          <a:xfrm>
            <a:off x="6097200" y="1078779"/>
            <a:ext cx="14951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Dotum" pitchFamily="34" charset="-127"/>
              </a:rPr>
              <a:t>+ S = </a:t>
            </a:r>
            <a:endParaRPr lang="ko-KR" altLang="ko-KR" sz="3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097200" y="1886309"/>
            <a:ext cx="14951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+ F = </a:t>
            </a:r>
            <a:endParaRPr lang="ko-KR" altLang="ko-KR" sz="32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5295626" y="954858"/>
            <a:ext cx="3660040" cy="2166005"/>
          </a:xfrm>
          <a:prstGeom prst="roundRect">
            <a:avLst/>
          </a:prstGeom>
          <a:noFill/>
          <a:ln w="635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Key Formula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522754" y="6194881"/>
            <a:ext cx="416633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3200" i="1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Uncorrectable errors</a:t>
            </a:r>
            <a:endParaRPr lang="ko-KR" altLang="ko-KR" sz="3200" i="1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flipH="1" flipV="1">
            <a:off x="2917844" y="5911255"/>
            <a:ext cx="209404" cy="338490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04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0.11423 3.7037E-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-0.09219 -0.001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9" grpId="0" animBg="1"/>
      <p:bldP spid="34" grpId="0" animBg="1"/>
      <p:bldP spid="80" grpId="0"/>
      <p:bldP spid="81" grpId="0"/>
      <p:bldP spid="82" grpId="0" animBg="1"/>
      <p:bldP spid="8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Retention Failure Recovery (RFR)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Key idea:</a:t>
            </a:r>
            <a:r>
              <a:rPr lang="en-US" dirty="0" smtClean="0"/>
              <a:t> Guess original state of the cell from its leakage speed property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Three steps</a:t>
            </a:r>
            <a:endParaRPr lang="en-US" dirty="0"/>
          </a:p>
          <a:p>
            <a:pPr marL="742950" indent="-742950">
              <a:buAutoNum type="arabicPeriod"/>
            </a:pPr>
            <a:r>
              <a:rPr lang="en-US" altLang="ko-KR" dirty="0" smtClean="0">
                <a:ea typeface="Dotum" pitchFamily="34" charset="-127"/>
              </a:rPr>
              <a:t>Identify </a:t>
            </a:r>
            <a:r>
              <a:rPr lang="en-US" altLang="ko-KR" dirty="0">
                <a:ea typeface="Dotum" pitchFamily="34" charset="-127"/>
              </a:rPr>
              <a:t>risky </a:t>
            </a:r>
            <a:r>
              <a:rPr lang="en-US" altLang="ko-KR" dirty="0" smtClean="0">
                <a:ea typeface="Dotum" pitchFamily="34" charset="-127"/>
              </a:rPr>
              <a:t>cells</a:t>
            </a:r>
          </a:p>
          <a:p>
            <a:pPr marL="742950" indent="-742950">
              <a:buAutoNum type="arabicPeriod"/>
            </a:pPr>
            <a:r>
              <a:rPr lang="en-US" altLang="ko-KR" dirty="0" smtClean="0">
                <a:ea typeface="Dotum" pitchFamily="34" charset="-127"/>
              </a:rPr>
              <a:t>Identify </a:t>
            </a:r>
            <a:r>
              <a:rPr lang="en-US" altLang="ko-KR" dirty="0">
                <a:ea typeface="Dotum" pitchFamily="34" charset="-127"/>
              </a:rPr>
              <a:t>fast-/slow-leaking </a:t>
            </a:r>
            <a:r>
              <a:rPr lang="en-US" altLang="ko-KR" dirty="0" smtClean="0">
                <a:ea typeface="Dotum" pitchFamily="34" charset="-127"/>
              </a:rPr>
              <a:t>cells</a:t>
            </a:r>
          </a:p>
          <a:p>
            <a:pPr marL="742950" indent="-742950">
              <a:buAutoNum type="arabicPeriod"/>
            </a:pPr>
            <a:r>
              <a:rPr lang="en-US" altLang="ko-KR" dirty="0" smtClean="0">
                <a:ea typeface="Dotum" pitchFamily="34" charset="-127"/>
              </a:rPr>
              <a:t>Guess original states</a:t>
            </a:r>
            <a:endParaRPr lang="ko-KR" altLang="ko-KR" dirty="0">
              <a:ea typeface="Dotum" pitchFamily="34" charset="-127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74231" y="2279815"/>
            <a:ext cx="10386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Risky cells</a:t>
            </a:r>
            <a:endParaRPr lang="ko-KR" altLang="ko-KR" sz="32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09884" y="2139483"/>
            <a:ext cx="1366754" cy="584775"/>
            <a:chOff x="1959274" y="1776987"/>
            <a:chExt cx="1366754" cy="584775"/>
          </a:xfrm>
        </p:grpSpPr>
        <p:sp>
          <p:nvSpPr>
            <p:cNvPr id="8" name="Rectangle 7"/>
            <p:cNvSpPr/>
            <p:nvPr/>
          </p:nvSpPr>
          <p:spPr>
            <a:xfrm>
              <a:off x="1959274" y="184077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368083" y="1776987"/>
              <a:ext cx="95794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Dotum" pitchFamily="34" charset="-127"/>
                </a:rPr>
                <a:t>P2</a:t>
              </a:r>
              <a:endParaRPr lang="ko-KR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09884" y="2947013"/>
            <a:ext cx="1366754" cy="584775"/>
            <a:chOff x="1959274" y="1776987"/>
            <a:chExt cx="1366754" cy="584775"/>
          </a:xfrm>
        </p:grpSpPr>
        <p:sp>
          <p:nvSpPr>
            <p:cNvPr id="11" name="Oval 10"/>
            <p:cNvSpPr/>
            <p:nvPr/>
          </p:nvSpPr>
          <p:spPr>
            <a:xfrm>
              <a:off x="1959274" y="1840775"/>
              <a:ext cx="457200" cy="4572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68083" y="1776987"/>
              <a:ext cx="95794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Dotum" pitchFamily="34" charset="-127"/>
                </a:rPr>
                <a:t>P3</a:t>
              </a:r>
              <a:endParaRPr lang="ko-KR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175805" y="2139483"/>
            <a:ext cx="14951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Dotum" pitchFamily="34" charset="-127"/>
              </a:rPr>
              <a:t>+ S = </a:t>
            </a:r>
            <a:endParaRPr lang="ko-KR" altLang="ko-KR" sz="3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75805" y="2947013"/>
            <a:ext cx="14951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+ F = </a:t>
            </a:r>
            <a:endParaRPr lang="ko-KR" altLang="ko-KR" sz="32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74231" y="2015562"/>
            <a:ext cx="3660040" cy="2166005"/>
          </a:xfrm>
          <a:prstGeom prst="roundRect">
            <a:avLst/>
          </a:prstGeom>
          <a:noFill/>
          <a:ln w="635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Key Formula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4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RFR Evaluation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latin typeface="Calibri Light" panose="020F0302020204030204" pitchFamily="34" charset="0"/>
              </a:rPr>
              <a:t>Expect </a:t>
            </a:r>
            <a:r>
              <a:rPr lang="en-US" sz="3500" dirty="0">
                <a:latin typeface="Calibri Light" panose="020F0302020204030204" pitchFamily="34" charset="0"/>
              </a:rPr>
              <a:t>to eliminate 50% </a:t>
            </a:r>
            <a:r>
              <a:rPr lang="en-US" sz="3500" dirty="0" smtClean="0">
                <a:latin typeface="Calibri Light" panose="020F0302020204030204" pitchFamily="34" charset="0"/>
              </a:rPr>
              <a:t>of raw </a:t>
            </a:r>
            <a:r>
              <a:rPr lang="en-US" sz="3500" dirty="0">
                <a:latin typeface="Calibri Light" panose="020F0302020204030204" pitchFamily="34" charset="0"/>
              </a:rPr>
              <a:t>bit errors</a:t>
            </a:r>
          </a:p>
          <a:p>
            <a:r>
              <a:rPr lang="en-US" sz="3500" dirty="0" smtClean="0">
                <a:latin typeface="Calibri Light" panose="020F0302020204030204" pitchFamily="34" charset="0"/>
              </a:rPr>
              <a:t>ECC can correct remaining errors</a:t>
            </a:r>
            <a:endParaRPr lang="en-US" sz="3500" dirty="0">
              <a:latin typeface="Calibri Light" panose="020F03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12" name="71-12Line"/>
          <p:cNvCxnSpPr>
            <a:stCxn id="18" idx="4"/>
            <a:endCxn id="14" idx="0"/>
          </p:cNvCxnSpPr>
          <p:nvPr/>
        </p:nvCxnSpPr>
        <p:spPr>
          <a:xfrm>
            <a:off x="2553621" y="4499151"/>
            <a:ext cx="0" cy="1375111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0Circle"/>
          <p:cNvSpPr/>
          <p:nvPr/>
        </p:nvSpPr>
        <p:spPr>
          <a:xfrm>
            <a:off x="2439321" y="5874262"/>
            <a:ext cx="228600" cy="2286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9" name="67-70Line"/>
          <p:cNvCxnSpPr>
            <a:stCxn id="21" idx="4"/>
            <a:endCxn id="18" idx="0"/>
          </p:cNvCxnSpPr>
          <p:nvPr/>
        </p:nvCxnSpPr>
        <p:spPr>
          <a:xfrm>
            <a:off x="2553621" y="1954300"/>
            <a:ext cx="0" cy="2316251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67Circle"/>
          <p:cNvSpPr/>
          <p:nvPr/>
        </p:nvSpPr>
        <p:spPr>
          <a:xfrm>
            <a:off x="2439321" y="1725700"/>
            <a:ext cx="228600" cy="2286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09430" y="1298647"/>
            <a:ext cx="22298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Dotum" pitchFamily="34" charset="-127"/>
              </a:rPr>
              <a:t>Program with random data</a:t>
            </a:r>
            <a:endParaRPr lang="ko-KR" altLang="ko-KR" sz="28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Dotum" pitchFamily="34" charset="-127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09430" y="3846331"/>
            <a:ext cx="22298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Dotum" pitchFamily="34" charset="-127"/>
              </a:rPr>
              <a:t>Detect failure, backup data</a:t>
            </a:r>
            <a:endParaRPr lang="ko-KR" altLang="ko-KR" sz="28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Dotum" pitchFamily="34" charset="-127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9430" y="5687363"/>
            <a:ext cx="2229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Dotum" pitchFamily="34" charset="-127"/>
              </a:rPr>
              <a:t>Recover data</a:t>
            </a:r>
            <a:endParaRPr lang="ko-KR" altLang="ko-KR" sz="28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Dotum" pitchFamily="34" charset="-127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67921" y="2856679"/>
            <a:ext cx="2229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Dotum" pitchFamily="34" charset="-127"/>
              </a:rPr>
              <a:t>28 days</a:t>
            </a:r>
            <a:endParaRPr lang="ko-KR" altLang="ko-KR" sz="28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Dotum" pitchFamily="34" charset="-127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67922" y="4725562"/>
            <a:ext cx="16192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Dotum" pitchFamily="34" charset="-127"/>
              </a:rPr>
              <a:t>12 </a:t>
            </a:r>
            <a:r>
              <a:rPr lang="en-US" altLang="ko-KR" sz="2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Dotum" pitchFamily="34" charset="-127"/>
              </a:rPr>
              <a:t>addt’l</a:t>
            </a:r>
            <a:r>
              <a:rPr lang="en-US" altLang="ko-KR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Dotum" pitchFamily="34" charset="-127"/>
              </a:rPr>
              <a:t>. days</a:t>
            </a:r>
            <a:endParaRPr lang="ko-KR" altLang="ko-KR" sz="28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Dotum" pitchFamily="34" charset="-127"/>
            </a:endParaRPr>
          </a:p>
        </p:txBody>
      </p:sp>
      <p:sp>
        <p:nvSpPr>
          <p:cNvPr id="18" name="70Circle"/>
          <p:cNvSpPr/>
          <p:nvPr/>
        </p:nvSpPr>
        <p:spPr>
          <a:xfrm>
            <a:off x="2439321" y="4270551"/>
            <a:ext cx="228600" cy="2286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0" y="1357337"/>
            <a:ext cx="2980944" cy="10972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u="sng" dirty="0" smtClean="0">
                <a:solidFill>
                  <a:schemeClr val="bg1"/>
                </a:solidFill>
              </a:rPr>
              <a:t>Characterize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4743201"/>
            <a:ext cx="2980944" cy="10972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u="sng" dirty="0" smtClean="0"/>
              <a:t>Recover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0" y="3050269"/>
            <a:ext cx="2980944" cy="10972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u="sng" dirty="0" smtClean="0"/>
              <a:t>Optimize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980944" y="1607101"/>
            <a:ext cx="6151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retention loss in real NAND chip</a:t>
            </a:r>
          </a:p>
        </p:txBody>
      </p:sp>
      <p:sp>
        <p:nvSpPr>
          <p:cNvPr id="4" name="Rectangle 3"/>
          <p:cNvSpPr/>
          <p:nvPr/>
        </p:nvSpPr>
        <p:spPr>
          <a:xfrm>
            <a:off x="2980944" y="3275743"/>
            <a:ext cx="5827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read performance for old 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2980944" y="4968675"/>
            <a:ext cx="4005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old data after failure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609096" y="2378400"/>
            <a:ext cx="6534904" cy="0"/>
          </a:xfrm>
          <a:prstGeom prst="line">
            <a:avLst/>
          </a:prstGeom>
          <a:ln w="152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27046" y="4068378"/>
            <a:ext cx="6534904" cy="0"/>
          </a:xfrm>
          <a:prstGeom prst="line">
            <a:avLst/>
          </a:prstGeom>
          <a:ln w="152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27046" y="5761310"/>
            <a:ext cx="6534904" cy="0"/>
          </a:xfrm>
          <a:prstGeom prst="line">
            <a:avLst/>
          </a:prstGeom>
          <a:ln w="152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0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Retention loss</a:t>
            </a:r>
            <a:r>
              <a:rPr lang="en-US" b="1" dirty="0" smtClean="0">
                <a:sym typeface="Wingdings" panose="05000000000000000000" pitchFamily="2" charset="2"/>
              </a:rPr>
              <a:t> L</a:t>
            </a:r>
            <a:r>
              <a:rPr lang="en-US" b="1" dirty="0" smtClean="0"/>
              <a:t>onger </a:t>
            </a:r>
            <a:r>
              <a:rPr lang="en-US" b="1" dirty="0"/>
              <a:t>read latency</a:t>
            </a:r>
          </a:p>
          <a:p>
            <a:pPr marL="0" indent="0">
              <a:buNone/>
            </a:pPr>
            <a:r>
              <a:rPr lang="en-US" b="1" dirty="0" smtClean="0"/>
              <a:t>Retention optimized reading (ROR)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Learns OPT periodically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71% </a:t>
            </a:r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shorter read latency</a:t>
            </a:r>
          </a:p>
          <a:p>
            <a:pPr marL="0" indent="0">
              <a:buNone/>
            </a:pPr>
            <a:r>
              <a:rPr lang="en-US" b="1" dirty="0" smtClean="0">
                <a:sym typeface="Wingdings" panose="05000000000000000000" pitchFamily="2" charset="2"/>
              </a:rPr>
              <a:t>Retention failure recovery (RFR)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Use leakage property to guess correct state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50% error reduction before ECC correction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Recover data after failure</a:t>
            </a:r>
            <a:endParaRPr lang="en-US" dirty="0">
              <a:solidFill>
                <a:schemeClr val="accent2"/>
              </a:solidFill>
              <a:sym typeface="Wingdings" panose="05000000000000000000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0858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Our FMS Talks and Posters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23825" y="1077913"/>
            <a:ext cx="8897938" cy="5387975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altLang="en-US" sz="2800" dirty="0" smtClean="0"/>
              <a:t>Onur Mutlu, </a:t>
            </a:r>
            <a:r>
              <a:rPr lang="en-US" altLang="en-US" sz="2800" dirty="0" smtClean="0">
                <a:hlinkClick r:id="rId3"/>
              </a:rPr>
              <a:t>Error Analysis and Management for MLC NAND Flash Memory</a:t>
            </a:r>
            <a:r>
              <a:rPr lang="en-US" altLang="en-US" sz="2800" dirty="0" smtClean="0"/>
              <a:t>, FMS 2014.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2800" dirty="0" smtClean="0"/>
              <a:t>Onur Mutlu, </a:t>
            </a:r>
            <a:r>
              <a:rPr lang="en-US" altLang="en-US" sz="2800" dirty="0" smtClean="0">
                <a:hlinkClick r:id="rId4"/>
              </a:rPr>
              <a:t>Read Disturb Errors in MLC NAND Flash Memory</a:t>
            </a:r>
            <a:r>
              <a:rPr lang="en-US" altLang="en-US" sz="2800" dirty="0" smtClean="0"/>
              <a:t>, FMS 2015.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2800" dirty="0" smtClean="0"/>
              <a:t>Yixin Luo, </a:t>
            </a:r>
            <a:r>
              <a:rPr lang="en-US" altLang="en-US" sz="2800" dirty="0" smtClean="0">
                <a:hlinkClick r:id="rId5"/>
              </a:rPr>
              <a:t>Data Retention in MLC NAND Flash Memory</a:t>
            </a:r>
            <a:r>
              <a:rPr lang="en-US" altLang="en-US" sz="2800" dirty="0" smtClean="0"/>
              <a:t>, FMS 2015.</a:t>
            </a:r>
          </a:p>
          <a:p>
            <a:pPr eaLnBrk="1" hangingPunct="1">
              <a:lnSpc>
                <a:spcPct val="75000"/>
              </a:lnSpc>
            </a:pPr>
            <a:endParaRPr lang="en-US" altLang="en-US" sz="1600" dirty="0" smtClean="0"/>
          </a:p>
          <a:p>
            <a:pPr eaLnBrk="1" hangingPunct="1">
              <a:lnSpc>
                <a:spcPct val="75000"/>
              </a:lnSpc>
            </a:pPr>
            <a:r>
              <a:rPr lang="en-US" altLang="en-US" sz="2800" dirty="0" smtClean="0"/>
              <a:t>FMS 2015 posters:</a:t>
            </a:r>
          </a:p>
          <a:p>
            <a:pPr lvl="1" eaLnBrk="1" hangingPunct="1">
              <a:lnSpc>
                <a:spcPct val="75000"/>
              </a:lnSpc>
            </a:pPr>
            <a:r>
              <a:rPr lang="en-US" altLang="en-US" sz="2400" dirty="0" smtClean="0">
                <a:hlinkClick r:id="rId6"/>
              </a:rPr>
              <a:t>WARM: Improving NAND Flash Memory Lifetime with Write-hotness Aware Retention Management</a:t>
            </a:r>
            <a:endParaRPr lang="en-US" altLang="en-US" sz="2400" dirty="0" smtClean="0"/>
          </a:p>
          <a:p>
            <a:pPr lvl="1" eaLnBrk="1" hangingPunct="1">
              <a:lnSpc>
                <a:spcPct val="75000"/>
              </a:lnSpc>
            </a:pPr>
            <a:r>
              <a:rPr lang="en-US" altLang="en-US" sz="2400" dirty="0" smtClean="0">
                <a:hlinkClick r:id="rId7"/>
              </a:rPr>
              <a:t>Read Disturb Errors in MLC NAND Flash Memory</a:t>
            </a:r>
            <a:endParaRPr lang="en-US" altLang="en-US" sz="2400" dirty="0" smtClean="0"/>
          </a:p>
          <a:p>
            <a:pPr lvl="1" eaLnBrk="1" hangingPunct="1">
              <a:lnSpc>
                <a:spcPct val="75000"/>
              </a:lnSpc>
            </a:pPr>
            <a:r>
              <a:rPr lang="en-US" altLang="en-US" sz="2400" dirty="0" smtClean="0">
                <a:hlinkClick r:id="rId8"/>
              </a:rPr>
              <a:t>Data Retention in MLC NAND Flash Memory</a:t>
            </a:r>
            <a:endParaRPr lang="en-US" altLang="en-US" sz="2400" dirty="0" smtClean="0"/>
          </a:p>
        </p:txBody>
      </p:sp>
      <p:sp>
        <p:nvSpPr>
          <p:cNvPr id="331779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7D55358-6136-419B-99B6-4F4AB000F803}" type="slidenum">
              <a:rPr lang="en-US" altLang="en-US" sz="1600">
                <a:solidFill>
                  <a:srgbClr val="595959"/>
                </a:solidFill>
                <a:latin typeface="Calibri" panose="020F0502020204030204" pitchFamily="34" charset="0"/>
              </a:rPr>
              <a:pPr eaLnBrk="1" hangingPunct="1"/>
              <a:t>29</a:t>
            </a:fld>
            <a:endParaRPr lang="en-US" altLang="en-US" sz="160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80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fld id="{66307F7F-FF3A-4100-809F-D90EDF44FB3B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136"/>
            <a:ext cx="9144000" cy="598234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>
            <a:off x="4604431" y="4306829"/>
            <a:ext cx="427217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94955" y="4638983"/>
            <a:ext cx="806138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" y="1797059"/>
            <a:ext cx="7357655" cy="769441"/>
          </a:xfrm>
          <a:prstGeom prst="rect">
            <a:avLst/>
          </a:prstGeom>
          <a:solidFill>
            <a:srgbClr val="F5F5F5"/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read performance degradation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10414" y="4004070"/>
            <a:ext cx="1318381" cy="274320"/>
          </a:xfrm>
          <a:prstGeom prst="rect">
            <a:avLst/>
          </a:prstGeom>
          <a:solidFill>
            <a:srgbClr val="F5F5F5"/>
          </a:solidFill>
        </p:spPr>
        <p:txBody>
          <a:bodyPr wrap="square" rtlCol="0" anchor="ctr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old files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9232" y="4347789"/>
            <a:ext cx="2625291" cy="274320"/>
          </a:xfrm>
          <a:prstGeom prst="rect">
            <a:avLst/>
          </a:prstGeom>
          <a:solidFill>
            <a:srgbClr val="F5F5F5"/>
          </a:solidFill>
        </p:spPr>
        <p:txBody>
          <a:bodyPr wrap="square" rtlCol="0" anchor="ctr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as slow as 30MB/s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94526" y="4348406"/>
            <a:ext cx="2661168" cy="274320"/>
          </a:xfrm>
          <a:prstGeom prst="rect">
            <a:avLst/>
          </a:prstGeom>
          <a:solidFill>
            <a:srgbClr val="F5F5F5"/>
          </a:solidFill>
        </p:spPr>
        <p:txBody>
          <a:bodyPr wrap="square" rtlCol="0" anchor="ctr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newly-written files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6104" y="4686646"/>
            <a:ext cx="1430245" cy="274320"/>
          </a:xfrm>
          <a:prstGeom prst="rect">
            <a:avLst/>
          </a:prstGeom>
          <a:solidFill>
            <a:srgbClr val="F5F5F5"/>
          </a:solidFill>
        </p:spPr>
        <p:txBody>
          <a:bodyPr wrap="square" rtlCol="0" anchor="ctr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500 MB/s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051878" y="6218947"/>
            <a:ext cx="5826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Reference: (May 5, 2015) Per Hansson, “</a:t>
            </a:r>
            <a:r>
              <a:rPr lang="en-US" sz="1200" i="1" dirty="0"/>
              <a:t>When SSD Performance Goes Awry</a:t>
            </a:r>
            <a:r>
              <a:rPr lang="en-US" sz="1200" dirty="0"/>
              <a:t>” http://www.techspot.com/article/997-samsung-ssd-read-performance-degradation/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94955" y="4982859"/>
            <a:ext cx="855715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94955" y="5326735"/>
            <a:ext cx="50079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6490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0858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Our Flash Memory Works (I)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23825" y="1241425"/>
            <a:ext cx="8897938" cy="5224463"/>
          </a:xfrm>
        </p:spPr>
        <p:txBody>
          <a:bodyPr>
            <a:noAutofit/>
          </a:bodyPr>
          <a:lstStyle/>
          <a:p>
            <a:pPr marL="457200" indent="-457200" eaLnBrk="1" hangingPunct="1">
              <a:buFont typeface="Calibri" panose="020F0502020204030204" pitchFamily="34" charset="0"/>
              <a:buAutoNum type="arabicPeriod"/>
            </a:pPr>
            <a:r>
              <a:rPr lang="en-US" altLang="en-US" sz="2600" b="1" i="0" u="sng" smtClean="0"/>
              <a:t>Retention noise study and management</a:t>
            </a:r>
          </a:p>
          <a:p>
            <a:pPr marL="639763" lvl="1" indent="-457200" eaLnBrk="1" hangingPunct="1">
              <a:buFont typeface="Calibri" panose="020F0502020204030204" pitchFamily="34" charset="0"/>
              <a:buAutoNum type="arabicParenR"/>
            </a:pPr>
            <a:r>
              <a:rPr lang="en-US" altLang="en-US" sz="2000" smtClean="0"/>
              <a:t>Yu Cai, Gulay Yalcin, Onur Mutlu, Erich F. Haratsch, Adrian Cristal, Osman Unsal, and Ken Mai, </a:t>
            </a:r>
            <a:r>
              <a:rPr lang="en-US" altLang="en-US" sz="2000" smtClean="0">
                <a:hlinkClick r:id="rId2"/>
              </a:rPr>
              <a:t>Flash Correct-and-Refresh: Retention-Aware Error Management for Increased Flash Memory Lifetime</a:t>
            </a:r>
            <a:r>
              <a:rPr lang="en-US" altLang="en-US" sz="2000" smtClean="0"/>
              <a:t>, ICCD 2012.</a:t>
            </a:r>
          </a:p>
          <a:p>
            <a:pPr marL="639763" lvl="1" indent="-457200" eaLnBrk="1" hangingPunct="1">
              <a:buFont typeface="Calibri" panose="020F0502020204030204" pitchFamily="34" charset="0"/>
              <a:buAutoNum type="arabicParenR"/>
            </a:pPr>
            <a:r>
              <a:rPr lang="en-US" altLang="en-US" sz="2000" smtClean="0"/>
              <a:t>Yu Cai, Yixin Luo, Erich F. Haratsch, Ken Mai, and Onur Mutlu, </a:t>
            </a:r>
            <a:r>
              <a:rPr lang="en-US" altLang="en-US" sz="2000" smtClean="0">
                <a:hlinkClick r:id="rId3"/>
              </a:rPr>
              <a:t>Data Retention in MLC NAND Flash Memory: Characterization, Optimization and Recovery</a:t>
            </a:r>
            <a:r>
              <a:rPr lang="en-US" altLang="en-US" sz="2000" smtClean="0"/>
              <a:t>, HPCA 2015.</a:t>
            </a:r>
          </a:p>
          <a:p>
            <a:pPr marL="639763" lvl="1" indent="-457200" eaLnBrk="1" hangingPunct="1">
              <a:buFont typeface="Calibri" panose="020F0502020204030204" pitchFamily="34" charset="0"/>
              <a:buAutoNum type="arabicParenR"/>
            </a:pPr>
            <a:r>
              <a:rPr lang="en-US" altLang="en-US" sz="2000" smtClean="0"/>
              <a:t>Yixin Luo, Yu Cai, Saugata Ghose, Jongmoo Choi, and Onur Mutlu, </a:t>
            </a:r>
            <a:r>
              <a:rPr lang="en-US" altLang="en-US" sz="2000" smtClean="0">
                <a:hlinkClick r:id="rId4"/>
              </a:rPr>
              <a:t>WARM: Improving NAND Flash Memory Lifetime with Write-hotness Aware Retention Management</a:t>
            </a:r>
            <a:r>
              <a:rPr lang="en-US" altLang="en-US" sz="2000" smtClean="0"/>
              <a:t>, MSST 2015.</a:t>
            </a:r>
          </a:p>
          <a:p>
            <a:pPr marL="639763" lvl="1" indent="-457200" eaLnBrk="1" hangingPunct="1">
              <a:buFont typeface="Calibri" panose="020F0502020204030204" pitchFamily="34" charset="0"/>
              <a:buAutoNum type="arabicParenR"/>
            </a:pPr>
            <a:endParaRPr lang="en-US" altLang="en-US" sz="2000" smtClean="0"/>
          </a:p>
          <a:p>
            <a:pPr marL="457200" indent="-457200" eaLnBrk="1" hangingPunct="1">
              <a:buFont typeface="Calibri" panose="020F0502020204030204" pitchFamily="34" charset="0"/>
              <a:buAutoNum type="arabicPeriod"/>
            </a:pPr>
            <a:r>
              <a:rPr lang="en-US" altLang="en-US" sz="2600" b="1" i="0" u="sng" smtClean="0"/>
              <a:t>Flash-based SSD prototyping and testing platform</a:t>
            </a:r>
          </a:p>
          <a:p>
            <a:pPr marL="639763" lvl="1" indent="-457200" eaLnBrk="1" hangingPunct="1">
              <a:buFont typeface="Calibri" panose="020F0502020204030204" pitchFamily="34" charset="0"/>
              <a:buAutoNum type="arabicParenR" startAt="4"/>
            </a:pPr>
            <a:r>
              <a:rPr lang="en-US" altLang="en-US" sz="2000" smtClean="0"/>
              <a:t>Yu Cai, Erich F. Haratsh, Mark McCartney, Ken Mai, </a:t>
            </a:r>
            <a:r>
              <a:rPr lang="en-US" altLang="en-US" sz="2000" smtClean="0">
                <a:hlinkClick r:id="rId5"/>
              </a:rPr>
              <a:t>FPGA-based solid-state drive prototyping platform</a:t>
            </a:r>
            <a:r>
              <a:rPr lang="en-US" altLang="en-US" sz="2000" smtClean="0"/>
              <a:t>, FCCM 2011.</a:t>
            </a:r>
          </a:p>
        </p:txBody>
      </p:sp>
      <p:sp>
        <p:nvSpPr>
          <p:cNvPr id="333827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973D148-E4EE-4922-9C30-7E5463FA1A0C}" type="slidenum">
              <a:rPr lang="en-US" altLang="en-US" sz="1600">
                <a:solidFill>
                  <a:srgbClr val="595959"/>
                </a:solidFill>
                <a:latin typeface="Calibri" panose="020F0502020204030204" pitchFamily="34" charset="0"/>
              </a:rPr>
              <a:pPr eaLnBrk="1" hangingPunct="1"/>
              <a:t>30</a:t>
            </a:fld>
            <a:endParaRPr lang="en-US" altLang="en-US" sz="160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42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0858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Our Flash Memory Works (II)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23825" y="1241425"/>
            <a:ext cx="8897938" cy="5224463"/>
          </a:xfrm>
        </p:spPr>
        <p:txBody>
          <a:bodyPr>
            <a:noAutofit/>
          </a:bodyPr>
          <a:lstStyle/>
          <a:p>
            <a:pPr marL="457200" indent="-457200" eaLnBrk="1" hangingPunct="1">
              <a:lnSpc>
                <a:spcPts val="2000"/>
              </a:lnSpc>
              <a:buFont typeface="Calibri" panose="020F0502020204030204" pitchFamily="34" charset="0"/>
              <a:buAutoNum type="arabicPeriod" startAt="3"/>
            </a:pPr>
            <a:r>
              <a:rPr lang="en-US" altLang="en-US" sz="2600" b="1" i="0" u="sng" smtClean="0"/>
              <a:t>Overall flash error analysis</a:t>
            </a:r>
          </a:p>
          <a:p>
            <a:pPr marL="639763" lvl="1" indent="-457200" eaLnBrk="1" hangingPunct="1">
              <a:lnSpc>
                <a:spcPts val="2000"/>
              </a:lnSpc>
              <a:buFont typeface="Calibri" panose="020F0502020204030204" pitchFamily="34" charset="0"/>
              <a:buAutoNum type="arabicParenR" startAt="5"/>
            </a:pPr>
            <a:r>
              <a:rPr lang="en-US" altLang="en-US" sz="2000" smtClean="0"/>
              <a:t>Yu Cai, Erich F. Haratsch, Onur Mutlu, and Ken Mai, </a:t>
            </a:r>
            <a:r>
              <a:rPr lang="en-US" altLang="en-US" sz="2000" smtClean="0">
                <a:hlinkClick r:id="rId2"/>
              </a:rPr>
              <a:t>Error Patterns in MLC NAND Flash Memory: Measurement, Characterization, and Analysis</a:t>
            </a:r>
            <a:r>
              <a:rPr lang="en-US" altLang="en-US" sz="2000" smtClean="0"/>
              <a:t>, DATE 2012.</a:t>
            </a:r>
          </a:p>
          <a:p>
            <a:pPr marL="639763" lvl="1" indent="-457200" eaLnBrk="1" hangingPunct="1">
              <a:lnSpc>
                <a:spcPts val="2000"/>
              </a:lnSpc>
              <a:buFont typeface="Calibri" panose="020F0502020204030204" pitchFamily="34" charset="0"/>
              <a:buAutoNum type="arabicParenR" startAt="5"/>
            </a:pPr>
            <a:r>
              <a:rPr lang="en-US" altLang="en-US" sz="2000" smtClean="0"/>
              <a:t>Yu Cai, Gulay Yalcin, Onur Mutlu, Erich F. Haratsch, Adrian Cristal, Osman Unsal, and Ken Mai, </a:t>
            </a:r>
            <a:r>
              <a:rPr lang="en-US" altLang="en-US" sz="2000" smtClean="0">
                <a:hlinkClick r:id="rId3"/>
              </a:rPr>
              <a:t>Error Analysis and Retention-Aware Error Management for NAND Flash Memory</a:t>
            </a:r>
            <a:r>
              <a:rPr lang="en-US" altLang="en-US" sz="2000" smtClean="0"/>
              <a:t>, ITJ 2013.</a:t>
            </a:r>
          </a:p>
          <a:p>
            <a:pPr marL="639763" lvl="1" indent="-457200" eaLnBrk="1" hangingPunct="1">
              <a:lnSpc>
                <a:spcPts val="2000"/>
              </a:lnSpc>
              <a:buFont typeface="Calibri" panose="020F0502020204030204" pitchFamily="34" charset="0"/>
              <a:buAutoNum type="arabicParenR" startAt="5"/>
            </a:pPr>
            <a:endParaRPr lang="en-US" altLang="en-US" sz="2000" smtClean="0"/>
          </a:p>
          <a:p>
            <a:pPr marL="457200" indent="-457200" eaLnBrk="1" hangingPunct="1">
              <a:lnSpc>
                <a:spcPts val="2000"/>
              </a:lnSpc>
              <a:buFont typeface="Calibri" panose="020F0502020204030204" pitchFamily="34" charset="0"/>
              <a:buAutoNum type="arabicPeriod" startAt="3"/>
            </a:pPr>
            <a:r>
              <a:rPr lang="en-US" altLang="en-US" sz="2600" b="1" i="0" u="sng" smtClean="0"/>
              <a:t>Program and erase noise study</a:t>
            </a:r>
            <a:endParaRPr lang="en-US" altLang="en-US" sz="2600" i="0" u="sng" smtClean="0"/>
          </a:p>
          <a:p>
            <a:pPr marL="639763" lvl="1" indent="-457200" eaLnBrk="1" hangingPunct="1">
              <a:lnSpc>
                <a:spcPts val="2000"/>
              </a:lnSpc>
              <a:buFont typeface="Calibri" panose="020F0502020204030204" pitchFamily="34" charset="0"/>
              <a:buAutoNum type="arabicParenR" startAt="7"/>
            </a:pPr>
            <a:r>
              <a:rPr lang="en-US" altLang="en-US" sz="2000" smtClean="0"/>
              <a:t>Yu Cai, Erich F. Haratsch, Onur Mutlu, and Ken Mai, </a:t>
            </a:r>
            <a:r>
              <a:rPr lang="en-US" altLang="en-US" sz="2000" smtClean="0">
                <a:hlinkClick r:id="rId4"/>
              </a:rPr>
              <a:t>Threshold Voltage Distribution in MLC NAND Flash Memory: Characterization, Analysis and Modeling</a:t>
            </a:r>
            <a:r>
              <a:rPr lang="en-US" altLang="en-US" sz="2000" smtClean="0"/>
              <a:t>, DATE 2013.</a:t>
            </a:r>
          </a:p>
          <a:p>
            <a:pPr marL="457200" indent="-457200" eaLnBrk="1" hangingPunct="1">
              <a:lnSpc>
                <a:spcPts val="2000"/>
              </a:lnSpc>
              <a:buFont typeface="Calibri" panose="020F0502020204030204" pitchFamily="34" charset="0"/>
              <a:buAutoNum type="arabicPeriod" startAt="3"/>
            </a:pPr>
            <a:endParaRPr lang="en-US" altLang="en-US" sz="2000" i="0" smtClean="0"/>
          </a:p>
        </p:txBody>
      </p:sp>
      <p:sp>
        <p:nvSpPr>
          <p:cNvPr id="334851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3C5A3DD-1537-4479-A271-8B2B7B8DE786}" type="slidenum">
              <a:rPr lang="en-US" altLang="en-US" sz="1600">
                <a:solidFill>
                  <a:srgbClr val="595959"/>
                </a:solidFill>
                <a:latin typeface="Calibri" panose="020F0502020204030204" pitchFamily="34" charset="0"/>
              </a:rPr>
              <a:pPr eaLnBrk="1" hangingPunct="1"/>
              <a:t>31</a:t>
            </a:fld>
            <a:endParaRPr lang="en-US" altLang="en-US" sz="160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47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0858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Our Flash Memory Works (III)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23825" y="1100138"/>
            <a:ext cx="8897938" cy="5224462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en-US" altLang="en-US" sz="2600" b="1" i="0" u="sng" dirty="0" smtClean="0"/>
              <a:t>5. Cell-to-cell interference characterization and tolerance</a:t>
            </a:r>
          </a:p>
          <a:p>
            <a:pPr marL="639763" lvl="1" indent="-457200" eaLnBrk="1" hangingPunct="1">
              <a:lnSpc>
                <a:spcPts val="2000"/>
              </a:lnSpc>
              <a:buFont typeface="Calibri" panose="020F0502020204030204" pitchFamily="34" charset="0"/>
              <a:buAutoNum type="arabicParenR" startAt="8"/>
            </a:pPr>
            <a:r>
              <a:rPr lang="en-US" altLang="en-US" sz="2000" dirty="0" smtClean="0"/>
              <a:t>Yu </a:t>
            </a:r>
            <a:r>
              <a:rPr lang="en-US" altLang="en-US" sz="2000" dirty="0" err="1" smtClean="0"/>
              <a:t>Cai</a:t>
            </a:r>
            <a:r>
              <a:rPr lang="en-US" altLang="en-US" sz="2000" dirty="0" smtClean="0"/>
              <a:t>, Onur Mutlu, Erich F. </a:t>
            </a:r>
            <a:r>
              <a:rPr lang="en-US" altLang="en-US" sz="2000" dirty="0" err="1" smtClean="0"/>
              <a:t>Haratsch</a:t>
            </a:r>
            <a:r>
              <a:rPr lang="en-US" altLang="en-US" sz="2000" dirty="0" smtClean="0"/>
              <a:t>, and Ken Mai, </a:t>
            </a:r>
            <a:r>
              <a:rPr lang="en-US" altLang="en-US" sz="2000" dirty="0" smtClean="0">
                <a:hlinkClick r:id="rId2"/>
              </a:rPr>
              <a:t>Program Interference in MLC NAND Flash Memory: Characterization, Modeling, and Mitigation</a:t>
            </a:r>
            <a:r>
              <a:rPr lang="en-US" altLang="en-US" sz="2000" dirty="0" smtClean="0"/>
              <a:t>, ICCD 2013. </a:t>
            </a:r>
          </a:p>
          <a:p>
            <a:pPr marL="639763" lvl="1" indent="-457200" eaLnBrk="1" hangingPunct="1">
              <a:lnSpc>
                <a:spcPts val="2000"/>
              </a:lnSpc>
              <a:buFont typeface="Calibri" panose="020F0502020204030204" pitchFamily="34" charset="0"/>
              <a:buAutoNum type="arabicParenR" startAt="8"/>
            </a:pPr>
            <a:r>
              <a:rPr lang="en-US" altLang="en-US" sz="2000" dirty="0" smtClean="0"/>
              <a:t>Yu </a:t>
            </a:r>
            <a:r>
              <a:rPr lang="en-US" altLang="en-US" sz="2000" dirty="0" err="1" smtClean="0"/>
              <a:t>Cai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Gulay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Yalcin</a:t>
            </a:r>
            <a:r>
              <a:rPr lang="en-US" altLang="en-US" sz="2000" dirty="0" smtClean="0"/>
              <a:t>, Onur Mutlu, Erich F. </a:t>
            </a:r>
            <a:r>
              <a:rPr lang="en-US" altLang="en-US" sz="2000" dirty="0" err="1" smtClean="0"/>
              <a:t>Haratsch</a:t>
            </a:r>
            <a:r>
              <a:rPr lang="en-US" altLang="en-US" sz="2000" dirty="0" smtClean="0"/>
              <a:t>, Osman </a:t>
            </a:r>
            <a:r>
              <a:rPr lang="en-US" altLang="en-US" sz="2000" dirty="0" err="1" smtClean="0"/>
              <a:t>Unsal</a:t>
            </a:r>
            <a:r>
              <a:rPr lang="en-US" altLang="en-US" sz="2000" dirty="0" smtClean="0"/>
              <a:t>, Adrian Cristal, and Ken Mai, </a:t>
            </a:r>
            <a:r>
              <a:rPr lang="en-US" altLang="en-US" sz="2000" dirty="0" smtClean="0">
                <a:hlinkClick r:id="rId3"/>
              </a:rPr>
              <a:t>Neighbor-Cell Assisted Error Correction for MLC NAND Flash Memories</a:t>
            </a:r>
            <a:r>
              <a:rPr lang="en-US" altLang="en-US" sz="2000" dirty="0" smtClean="0"/>
              <a:t>, SIGMETRICS 2014.</a:t>
            </a:r>
          </a:p>
          <a:p>
            <a:pPr marL="456883" indent="-457200">
              <a:lnSpc>
                <a:spcPts val="2000"/>
              </a:lnSpc>
              <a:buFont typeface="Calibri" panose="020F0502020204030204" pitchFamily="34" charset="0"/>
              <a:buNone/>
            </a:pPr>
            <a:r>
              <a:rPr lang="en-US" altLang="en-US" sz="2600" b="1" i="0" u="sng" dirty="0" smtClean="0"/>
              <a:t>6. Read disturb noise study</a:t>
            </a:r>
          </a:p>
          <a:p>
            <a:pPr marL="639763" lvl="1" indent="-457200" eaLnBrk="1" hangingPunct="1">
              <a:lnSpc>
                <a:spcPts val="2000"/>
              </a:lnSpc>
              <a:buFont typeface="Calibri" panose="020F0502020204030204" pitchFamily="34" charset="0"/>
              <a:buAutoNum type="arabicParenR" startAt="10"/>
            </a:pPr>
            <a:r>
              <a:rPr lang="en-US" altLang="en-US" sz="2000" dirty="0" smtClean="0"/>
              <a:t>Yu </a:t>
            </a:r>
            <a:r>
              <a:rPr lang="en-US" altLang="en-US" sz="2000" dirty="0" err="1" smtClean="0"/>
              <a:t>Cai</a:t>
            </a:r>
            <a:r>
              <a:rPr lang="en-US" altLang="en-US" sz="2000" dirty="0" smtClean="0"/>
              <a:t>, Yixin Luo, Saugata Ghose, Erich F. </a:t>
            </a:r>
            <a:r>
              <a:rPr lang="en-US" altLang="en-US" sz="2000" dirty="0" err="1" smtClean="0"/>
              <a:t>Haratsch</a:t>
            </a:r>
            <a:r>
              <a:rPr lang="en-US" altLang="en-US" sz="2000" dirty="0" smtClean="0"/>
              <a:t>, Ken Mai, and Onur Mutlu,</a:t>
            </a:r>
            <a:br>
              <a:rPr lang="en-US" altLang="en-US" sz="2000" dirty="0" smtClean="0"/>
            </a:br>
            <a:r>
              <a:rPr lang="en-US" altLang="en-US" sz="2000" dirty="0" smtClean="0">
                <a:hlinkClick r:id="rId4"/>
              </a:rPr>
              <a:t>Read Disturb Errors in MLC NAND Flash Memory: Characterization and Mitigation</a:t>
            </a:r>
            <a:r>
              <a:rPr lang="en-US" altLang="en-US" sz="2000" dirty="0" smtClean="0"/>
              <a:t>, DSN 2015.</a:t>
            </a:r>
          </a:p>
          <a:p>
            <a:pPr marL="639763" lvl="1" indent="-457200" eaLnBrk="1" hangingPunct="1">
              <a:lnSpc>
                <a:spcPts val="2000"/>
              </a:lnSpc>
              <a:buFont typeface="Calibri" panose="020F0502020204030204" pitchFamily="34" charset="0"/>
              <a:buAutoNum type="arabicParenR" startAt="10"/>
            </a:pPr>
            <a:endParaRPr lang="en-US" altLang="en-US" sz="2000" dirty="0" smtClean="0"/>
          </a:p>
          <a:p>
            <a:pPr marL="0" indent="0" eaLnBrk="1" hangingPunct="1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en-US" altLang="en-US" sz="2600" b="1" i="0" u="sng" dirty="0" smtClean="0"/>
              <a:t>7. Flash errors in the field</a:t>
            </a:r>
          </a:p>
          <a:p>
            <a:pPr marL="639763" lvl="1" indent="-457200" eaLnBrk="1" hangingPunct="1">
              <a:lnSpc>
                <a:spcPts val="2000"/>
              </a:lnSpc>
              <a:buFont typeface="Calibri" panose="020F0502020204030204" pitchFamily="34" charset="0"/>
              <a:buAutoNum type="arabicParenR" startAt="11"/>
            </a:pPr>
            <a:r>
              <a:rPr lang="en-US" altLang="en-US" sz="2000" dirty="0" smtClean="0"/>
              <a:t>Justin Meza, </a:t>
            </a:r>
            <a:r>
              <a:rPr lang="en-US" altLang="en-US" sz="2000" dirty="0" err="1" smtClean="0"/>
              <a:t>Qiang</a:t>
            </a:r>
            <a:r>
              <a:rPr lang="en-US" altLang="en-US" sz="2000" dirty="0" smtClean="0"/>
              <a:t> Wu, Sanjeev Kumar, and Onur Mutlu, </a:t>
            </a:r>
            <a:r>
              <a:rPr lang="en-US" altLang="en-US" sz="2000" dirty="0" smtClean="0">
                <a:hlinkClick r:id="rId5"/>
              </a:rPr>
              <a:t>A Large-Scale Study of Flash Memory Errors in the Field</a:t>
            </a:r>
            <a:r>
              <a:rPr lang="en-US" altLang="en-US" sz="2000" dirty="0" smtClean="0"/>
              <a:t>, SIGMETRICS 2015.</a:t>
            </a:r>
          </a:p>
        </p:txBody>
      </p:sp>
      <p:sp>
        <p:nvSpPr>
          <p:cNvPr id="335875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172B012-1223-4C59-BA82-C05AA7D48511}" type="slidenum">
              <a:rPr lang="en-US" altLang="en-US" sz="1600">
                <a:solidFill>
                  <a:srgbClr val="595959"/>
                </a:solidFill>
                <a:latin typeface="Calibri" panose="020F0502020204030204" pitchFamily="34" charset="0"/>
              </a:rPr>
              <a:pPr eaLnBrk="1" hangingPunct="1"/>
              <a:t>32</a:t>
            </a:fld>
            <a:endParaRPr lang="en-US" altLang="en-US" sz="160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16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Referenced Papers and Talks</a:t>
            </a:r>
          </a:p>
        </p:txBody>
      </p:sp>
      <p:sp>
        <p:nvSpPr>
          <p:cNvPr id="286722" name="Content Placeholder 2"/>
          <p:cNvSpPr>
            <a:spLocks noGrp="1"/>
          </p:cNvSpPr>
          <p:nvPr>
            <p:ph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All are available at</a:t>
            </a:r>
          </a:p>
          <a:p>
            <a:pPr marL="342900" lvl="1" indent="0">
              <a:buFont typeface="Wingdings" panose="05000000000000000000" pitchFamily="2" charset="2"/>
              <a:buNone/>
            </a:pPr>
            <a:r>
              <a:rPr lang="en-US" altLang="en-US" dirty="0" smtClean="0">
                <a:hlinkClick r:id="rId2"/>
              </a:rPr>
              <a:t>http://users.ece.cmu.edu/~omutlu/projects.htm</a:t>
            </a:r>
            <a:endParaRPr lang="en-US" altLang="en-US" dirty="0" smtClean="0"/>
          </a:p>
        </p:txBody>
      </p:sp>
      <p:sp>
        <p:nvSpPr>
          <p:cNvPr id="336899" name="Slide Number Placeholder 3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993119F-C2DD-4686-B341-1992961116E6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06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414654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28638" y="3712464"/>
            <a:ext cx="8086724" cy="2249424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Feel free to email me with any questions &amp;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feedback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b="1" i="0" dirty="0" smtClean="0">
                <a:hlinkClick r:id="rId2"/>
              </a:rPr>
              <a:t>yixinluo@cmu.edu</a:t>
            </a:r>
            <a:endParaRPr lang="en-US" b="1" i="0" dirty="0" smtClean="0"/>
          </a:p>
          <a:p>
            <a:r>
              <a:rPr lang="en-US" b="1" i="0" dirty="0" smtClean="0">
                <a:hlinkClick r:id="rId3"/>
              </a:rPr>
              <a:t>http://www.cs.cmu.edu/~yixinluo</a:t>
            </a:r>
            <a:endParaRPr lang="en-US" b="1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" y="712594"/>
            <a:ext cx="9144002" cy="2898708"/>
          </a:xfrm>
        </p:spPr>
        <p:txBody>
          <a:bodyPr/>
          <a:lstStyle/>
          <a:p>
            <a:r>
              <a:rPr lang="en-US" sz="5400" dirty="0">
                <a:solidFill>
                  <a:srgbClr val="FF0000"/>
                </a:solidFill>
              </a:rPr>
              <a:t>Data Retention </a:t>
            </a:r>
            <a:r>
              <a:rPr lang="en-US" sz="5400" dirty="0" smtClean="0">
                <a:solidFill>
                  <a:srgbClr val="FF0000"/>
                </a:solidFill>
              </a:rPr>
              <a:t>in </a:t>
            </a:r>
            <a:r>
              <a:rPr lang="en-US" sz="5400" dirty="0">
                <a:solidFill>
                  <a:srgbClr val="FF0000"/>
                </a:solidFill>
              </a:rPr>
              <a:t>MLC NAND Flash </a:t>
            </a:r>
            <a:r>
              <a:rPr lang="en-US" sz="5400" dirty="0" smtClean="0">
                <a:solidFill>
                  <a:srgbClr val="FF0000"/>
                </a:solidFill>
              </a:rPr>
              <a:t>Memory: Characterization</a:t>
            </a:r>
            <a:r>
              <a:rPr lang="en-US" sz="5400" dirty="0">
                <a:solidFill>
                  <a:srgbClr val="FF0000"/>
                </a:solidFill>
              </a:rPr>
              <a:t>, Optimization, and </a:t>
            </a:r>
            <a:r>
              <a:rPr lang="en-US" sz="5400" dirty="0" smtClean="0">
                <a:solidFill>
                  <a:srgbClr val="FF0000"/>
                </a:solidFill>
              </a:rPr>
              <a:t>Recovery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200" b="1" i="0" dirty="0" smtClean="0"/>
              <a:t>Yixin Luo</a:t>
            </a:r>
            <a:br>
              <a:rPr lang="de-DE" sz="3200" b="1" i="0" dirty="0" smtClean="0"/>
            </a:br>
            <a:r>
              <a:rPr lang="de-DE" sz="3200" i="0" dirty="0" smtClean="0">
                <a:hlinkClick r:id="rId3"/>
              </a:rPr>
              <a:t>yixinluo@cmu.edu</a:t>
            </a:r>
            <a:endParaRPr lang="de-DE" sz="3200" i="0" dirty="0" smtClean="0"/>
          </a:p>
          <a:p>
            <a:r>
              <a:rPr lang="de-DE" sz="2000" dirty="0" smtClean="0"/>
              <a:t>(joint work with Yu Cai, Erich </a:t>
            </a:r>
            <a:r>
              <a:rPr lang="de-DE" sz="2000" dirty="0"/>
              <a:t>F. </a:t>
            </a:r>
            <a:r>
              <a:rPr lang="de-DE" sz="2000" dirty="0" smtClean="0"/>
              <a:t>Haratsch, Ken </a:t>
            </a:r>
            <a:r>
              <a:rPr lang="de-DE" sz="2000" dirty="0"/>
              <a:t>Mai, Onur </a:t>
            </a:r>
            <a:r>
              <a:rPr lang="de-DE" sz="2000" dirty="0" smtClean="0"/>
              <a:t>Mutlu)</a:t>
            </a:r>
            <a:endParaRPr lang="en-US" sz="2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15177" y="5743750"/>
            <a:ext cx="8778962" cy="1077684"/>
            <a:chOff x="215177" y="5743750"/>
            <a:chExt cx="8778962" cy="1077684"/>
          </a:xfrm>
        </p:grpSpPr>
        <p:pic>
          <p:nvPicPr>
            <p:cNvPr id="10" name="Picture 9" descr="Burgundy_CMU_JPG_Log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84" y="5743750"/>
              <a:ext cx="2984360" cy="1077684"/>
            </a:xfrm>
            <a:prstGeom prst="rect">
              <a:avLst/>
            </a:prstGeom>
          </p:spPr>
        </p:pic>
        <p:pic>
          <p:nvPicPr>
            <p:cNvPr id="13" name="Picture 12" descr="safar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5177" y="6000541"/>
              <a:ext cx="1838000" cy="531806"/>
            </a:xfrm>
            <a:prstGeom prst="rect">
              <a:avLst/>
            </a:prstGeom>
          </p:spPr>
        </p:pic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1301" y="5813213"/>
              <a:ext cx="2382838" cy="90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 descr="http://www.underconsideration.com/brandnew/archives/seagate_logo_detail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427" y="5791460"/>
              <a:ext cx="1224104" cy="1008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742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46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ROR overheads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Power-on latency: 3</a:t>
            </a:r>
            <a:r>
              <a:rPr lang="en-US" dirty="0"/>
              <a:t>, 15, and 23 seconds for flash memory with 1-day, 7-day, and </a:t>
            </a:r>
            <a:r>
              <a:rPr lang="en-US" dirty="0" smtClean="0"/>
              <a:t>30-day equivalent </a:t>
            </a:r>
            <a:r>
              <a:rPr lang="en-US" dirty="0"/>
              <a:t>retention </a:t>
            </a:r>
            <a:r>
              <a:rPr lang="en-US" dirty="0" smtClean="0"/>
              <a:t>age</a:t>
            </a:r>
          </a:p>
          <a:p>
            <a:r>
              <a:rPr lang="en-US" dirty="0" smtClean="0"/>
              <a:t>Per-day pre-optimization latency: 3 seconds</a:t>
            </a:r>
          </a:p>
          <a:p>
            <a:r>
              <a:rPr lang="en-US" dirty="0" smtClean="0"/>
              <a:t>Total </a:t>
            </a:r>
            <a:r>
              <a:rPr lang="en-US" dirty="0"/>
              <a:t>storage </a:t>
            </a:r>
            <a:r>
              <a:rPr lang="en-US" dirty="0" smtClean="0"/>
              <a:t>overhead: 768 </a:t>
            </a:r>
            <a:r>
              <a:rPr lang="en-US" dirty="0"/>
              <a:t>KB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1124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492821" y="2307380"/>
            <a:ext cx="8153400" cy="1270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560112" y="2011173"/>
            <a:ext cx="1600200" cy="6070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Attempt 2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92821" y="3815628"/>
            <a:ext cx="8153400" cy="1270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68880" y="2573877"/>
            <a:ext cx="5529641" cy="791443"/>
          </a:xfrm>
          <a:prstGeom prst="line">
            <a:avLst/>
          </a:prstGeom>
          <a:ln w="5715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68680" y="2588954"/>
            <a:ext cx="99253" cy="896623"/>
          </a:xfrm>
          <a:prstGeom prst="line">
            <a:avLst/>
          </a:prstGeom>
          <a:ln w="5715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Read-Retry Latency Diagnosis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46952" y="2003288"/>
            <a:ext cx="1600200" cy="6070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Attempt 1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67Text"/>
          <p:cNvSpPr txBox="1"/>
          <p:nvPr/>
        </p:nvSpPr>
        <p:spPr>
          <a:xfrm>
            <a:off x="7350821" y="1661585"/>
            <a:ext cx="1295400" cy="6845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2800" i="1" dirty="0" smtClean="0">
                <a:latin typeface="+mj-lt"/>
              </a:rPr>
              <a:t>time</a:t>
            </a:r>
          </a:p>
        </p:txBody>
      </p:sp>
      <p:sp>
        <p:nvSpPr>
          <p:cNvPr id="10" name="67Text"/>
          <p:cNvSpPr txBox="1"/>
          <p:nvPr/>
        </p:nvSpPr>
        <p:spPr>
          <a:xfrm>
            <a:off x="492821" y="1303570"/>
            <a:ext cx="377913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i="1" dirty="0" smtClean="0">
                <a:latin typeface="+mj-lt"/>
              </a:rPr>
              <a:t>Read page A: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811971" y="3365320"/>
            <a:ext cx="7315200" cy="901886"/>
            <a:chOff x="811971" y="3147600"/>
            <a:chExt cx="7315200" cy="901886"/>
          </a:xfrm>
        </p:grpSpPr>
        <p:sp>
          <p:nvSpPr>
            <p:cNvPr id="19" name="Rounded Rectangle 18"/>
            <p:cNvSpPr/>
            <p:nvPr/>
          </p:nvSpPr>
          <p:spPr>
            <a:xfrm>
              <a:off x="811971" y="3147600"/>
              <a:ext cx="7315200" cy="901886"/>
            </a:xfrm>
            <a:prstGeom prst="roundRect">
              <a:avLst>
                <a:gd name="adj" fmla="val 13096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85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967933" y="3295013"/>
              <a:ext cx="7003276" cy="607060"/>
              <a:chOff x="965067" y="3283979"/>
              <a:chExt cx="7003276" cy="607060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965067" y="3283979"/>
                <a:ext cx="5174476" cy="60706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latin typeface="+mj-lt"/>
                  </a:rPr>
                  <a:t>Flash Read Latency</a:t>
                </a:r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6139543" y="3283979"/>
                <a:ext cx="1828800" cy="60706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latin typeface="+mj-lt"/>
                  </a:rPr>
                  <a:t>ECC Latency</a:t>
                </a:r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p:sp>
        <p:nvSpPr>
          <p:cNvPr id="61" name="67Text"/>
          <p:cNvSpPr txBox="1"/>
          <p:nvPr/>
        </p:nvSpPr>
        <p:spPr>
          <a:xfrm>
            <a:off x="2560112" y="4349078"/>
            <a:ext cx="199011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i="1" dirty="0" smtClean="0">
                <a:latin typeface="+mj-lt"/>
              </a:rPr>
              <a:t>= Constant</a:t>
            </a:r>
          </a:p>
        </p:txBody>
      </p:sp>
      <p:sp>
        <p:nvSpPr>
          <p:cNvPr id="62" name="67Text"/>
          <p:cNvSpPr txBox="1"/>
          <p:nvPr/>
        </p:nvSpPr>
        <p:spPr>
          <a:xfrm>
            <a:off x="5817903" y="4371564"/>
            <a:ext cx="262841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i="1" dirty="0" smtClean="0">
                <a:latin typeface="+mj-lt"/>
              </a:rPr>
              <a:t>∝ Raw bit error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174877" y="2001230"/>
            <a:ext cx="1600200" cy="6070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Attempt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6066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ROR assumptions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We model a 512 GB flash-based SSD (composed of sixteen 256 </a:t>
            </a:r>
            <a:r>
              <a:rPr lang="en-US" dirty="0" err="1"/>
              <a:t>Gbit</a:t>
            </a:r>
            <a:r>
              <a:rPr lang="en-US" dirty="0"/>
              <a:t> flash memory chips) with an 8 KB page size, 256-page block size, and 100 </a:t>
            </a:r>
            <a:r>
              <a:rPr lang="en-US" dirty="0" err="1"/>
              <a:t>μs</a:t>
            </a:r>
            <a:r>
              <a:rPr lang="en-US" dirty="0"/>
              <a:t> read latency.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model a flash controller with </a:t>
            </a:r>
            <a:r>
              <a:rPr lang="en-US" dirty="0" smtClean="0"/>
              <a:t>an iterative </a:t>
            </a:r>
            <a:r>
              <a:rPr lang="en-US" dirty="0"/>
              <a:t>BCH decoder that can correct 40 bit errors for every 1 KB of data [11] (i.e., it can tolerate an RBER of 10-3 during the flash lifetime).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264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marencollet.files.wordpress.com/2013/01/altermannmithun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0" y="2191536"/>
            <a:ext cx="3144068" cy="444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512064" y="941388"/>
            <a:ext cx="8086725" cy="1257300"/>
          </a:xfrm>
        </p:spPr>
        <p:txBody>
          <a:bodyPr/>
          <a:lstStyle/>
          <a:p>
            <a:r>
              <a:rPr lang="en-US" sz="6600" dirty="0" smtClean="0"/>
              <a:t>Why is old data slower?</a:t>
            </a:r>
            <a:endParaRPr lang="en-US" sz="6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3122930" y="2381250"/>
            <a:ext cx="5746750" cy="1055688"/>
          </a:xfrm>
          <a:prstGeom prst="wedgeRoundRectCallout">
            <a:avLst>
              <a:gd name="adj1" fmla="val -53483"/>
              <a:gd name="adj2" fmla="val 8488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chemeClr val="accent2"/>
                </a:solidFill>
              </a:rPr>
              <a:t>Retention loss!</a:t>
            </a:r>
            <a:endParaRPr lang="en-US" sz="6600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6434" y="6333198"/>
            <a:ext cx="769302" cy="12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" dirty="0" smtClean="0"/>
              <a:t>Image source</a:t>
            </a:r>
            <a:r>
              <a:rPr lang="en-US" sz="200" dirty="0"/>
              <a:t>: http://tinyurl.com/ng2gfg9</a:t>
            </a:r>
          </a:p>
        </p:txBody>
      </p:sp>
    </p:spTree>
    <p:extLst>
      <p:ext uri="{BB962C8B-B14F-4D97-AF65-F5344CB8AC3E}">
        <p14:creationId xmlns:p14="http://schemas.microsoft.com/office/powerpoint/2010/main" val="111991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RFR Motivation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Data loss can happen in many ways</a:t>
            </a:r>
          </a:p>
          <a:p>
            <a:pPr marL="742950" indent="-742950">
              <a:buAutoNum type="arabicPeriod"/>
            </a:pPr>
            <a:r>
              <a:rPr lang="en-US" dirty="0" smtClean="0"/>
              <a:t>High P/E cycle</a:t>
            </a:r>
          </a:p>
          <a:p>
            <a:pPr marL="742950" indent="-742950">
              <a:buAutoNum type="arabicPeriod"/>
            </a:pPr>
            <a:r>
              <a:rPr lang="en-US" dirty="0" smtClean="0"/>
              <a:t>High temperature </a:t>
            </a:r>
            <a:r>
              <a:rPr lang="en-US" dirty="0" smtClean="0">
                <a:sym typeface="Wingdings" panose="05000000000000000000" pitchFamily="2" charset="2"/>
              </a:rPr>
              <a:t> accelerates retention loss</a:t>
            </a:r>
          </a:p>
          <a:p>
            <a:pPr marL="742950" indent="-742950"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High retention age (lost power for a long time)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if there are other errors?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Key:</a:t>
            </a:r>
            <a:r>
              <a:rPr lang="en-US" dirty="0" smtClean="0"/>
              <a:t> RFR does not have to correct all errors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r>
              <a:rPr lang="en-US" dirty="0" smtClean="0"/>
              <a:t>ECC can correct 40 errors in a page</a:t>
            </a:r>
          </a:p>
          <a:p>
            <a:r>
              <a:rPr lang="en-US" dirty="0" smtClean="0"/>
              <a:t>Corrupted page has 20 retention errors, 25 other errors (45 total errors)</a:t>
            </a:r>
          </a:p>
          <a:p>
            <a:r>
              <a:rPr lang="en-US" dirty="0" smtClean="0"/>
              <a:t>After RFR: 10 retention errors, 30 other errors (40 total errors </a:t>
            </a:r>
            <a:r>
              <a:rPr lang="en-US" dirty="0" smtClean="0">
                <a:sym typeface="Wingdings" panose="05000000000000000000" pitchFamily="2" charset="2"/>
              </a:rPr>
              <a:t> ECC correctable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50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Characterization methodology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FPGA-based flash memory testing platform</a:t>
            </a:r>
          </a:p>
          <a:p>
            <a:r>
              <a:rPr lang="en-US" b="1" dirty="0" smtClean="0"/>
              <a:t>Real</a:t>
            </a:r>
            <a:r>
              <a:rPr lang="en-US" dirty="0" smtClean="0"/>
              <a:t> 20- to 24-nm MLC NAND flash chips</a:t>
            </a:r>
          </a:p>
          <a:p>
            <a:r>
              <a:rPr lang="en-US" dirty="0" smtClean="0"/>
              <a:t>0- to 40-day worth of retention loss</a:t>
            </a:r>
          </a:p>
          <a:p>
            <a:r>
              <a:rPr lang="en-US" dirty="0" smtClean="0"/>
              <a:t>Room temperature (20⁰C)</a:t>
            </a:r>
          </a:p>
          <a:p>
            <a:r>
              <a:rPr lang="en-US" dirty="0" smtClean="0"/>
              <a:t>0 to 50k P/E Cycles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fix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643" y="1085850"/>
            <a:ext cx="6690940" cy="31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266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fix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50" y="1416295"/>
            <a:ext cx="6637595" cy="47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031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" t="2664" r="7195"/>
          <a:stretch/>
        </p:blipFill>
        <p:spPr>
          <a:xfrm>
            <a:off x="-1321" y="1186373"/>
            <a:ext cx="9180576" cy="3846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Optimal Read Reference Voltage (OPT)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850573" y="3737678"/>
            <a:ext cx="990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latin typeface="+mj-lt"/>
                <a:ea typeface="Dotum" pitchFamily="34" charset="-127"/>
              </a:rPr>
              <a:t>P1</a:t>
            </a:r>
            <a:endParaRPr lang="ko-KR" altLang="ko-KR" sz="3200" dirty="0">
              <a:latin typeface="+mj-lt"/>
              <a:ea typeface="Dotum" pitchFamily="34" charset="-127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39989" y="3737678"/>
            <a:ext cx="990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latin typeface="+mj-lt"/>
                <a:ea typeface="Dotum" pitchFamily="34" charset="-127"/>
              </a:rPr>
              <a:t>P2</a:t>
            </a:r>
            <a:endParaRPr lang="ko-KR" altLang="ko-KR" sz="3200" dirty="0">
              <a:latin typeface="+mj-lt"/>
              <a:ea typeface="Dotum" pitchFamily="34" charset="-127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19904" y="3737678"/>
            <a:ext cx="990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latin typeface="+mj-lt"/>
                <a:ea typeface="Dotum" pitchFamily="34" charset="-127"/>
              </a:rPr>
              <a:t>P3</a:t>
            </a:r>
            <a:endParaRPr lang="ko-KR" altLang="ko-KR" sz="3200" dirty="0">
              <a:latin typeface="+mj-lt"/>
              <a:ea typeface="Dotum" pitchFamily="34" charset="-127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2245" y="5429568"/>
            <a:ext cx="8229600" cy="69668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pc="-150" dirty="0" smtClean="0">
                <a:latin typeface="+mj-lt"/>
              </a:rPr>
              <a:t>Finding: OPT decreases over time</a:t>
            </a:r>
            <a:endParaRPr lang="en-US" sz="3200" spc="-150" dirty="0"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220635" y="2580769"/>
            <a:ext cx="0" cy="1741684"/>
          </a:xfrm>
          <a:prstGeom prst="line">
            <a:avLst/>
          </a:prstGeom>
          <a:ln w="63500">
            <a:solidFill>
              <a:srgbClr val="1111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058318" y="1610333"/>
            <a:ext cx="10855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spc="-150" dirty="0" smtClean="0">
                <a:solidFill>
                  <a:srgbClr val="1111FF"/>
                </a:solidFill>
                <a:latin typeface="+mj-lt"/>
                <a:ea typeface="Dotum" pitchFamily="34" charset="-127"/>
              </a:rPr>
              <a:t>0-day OPT</a:t>
            </a:r>
            <a:endParaRPr lang="ko-KR" altLang="ko-KR" sz="3200" spc="-150" dirty="0">
              <a:solidFill>
                <a:srgbClr val="1111FF"/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915835" y="2580769"/>
            <a:ext cx="0" cy="1741684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854782" y="1610333"/>
            <a:ext cx="13658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spc="-15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40-day OPT</a:t>
            </a:r>
            <a:endParaRPr lang="ko-KR" altLang="ko-KR" sz="3200" spc="-15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745687" y="2567224"/>
            <a:ext cx="0" cy="1741684"/>
          </a:xfrm>
          <a:prstGeom prst="line">
            <a:avLst/>
          </a:prstGeom>
          <a:ln w="63500">
            <a:solidFill>
              <a:srgbClr val="1111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629090" y="1596788"/>
            <a:ext cx="10855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spc="-150" dirty="0" smtClean="0">
                <a:solidFill>
                  <a:srgbClr val="1111FF"/>
                </a:solidFill>
                <a:latin typeface="+mj-lt"/>
                <a:ea typeface="Dotum" pitchFamily="34" charset="-127"/>
              </a:rPr>
              <a:t>0-day OPT</a:t>
            </a:r>
            <a:endParaRPr lang="ko-KR" altLang="ko-KR" sz="3200" spc="-150" dirty="0">
              <a:solidFill>
                <a:srgbClr val="1111FF"/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562807" y="2567224"/>
            <a:ext cx="0" cy="1741684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425554" y="1596788"/>
            <a:ext cx="13658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spc="-15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40-day OPT</a:t>
            </a:r>
            <a:endParaRPr lang="ko-KR" altLang="ko-KR" sz="3200" spc="-15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29" name="Right Arrow 28"/>
          <p:cNvSpPr/>
          <p:nvPr/>
        </p:nvSpPr>
        <p:spPr>
          <a:xfrm flipH="1">
            <a:off x="3562807" y="3111954"/>
            <a:ext cx="182880" cy="54864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endParaRPr lang="en-US" sz="24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Right Arrow 29"/>
          <p:cNvSpPr/>
          <p:nvPr/>
        </p:nvSpPr>
        <p:spPr>
          <a:xfrm flipH="1">
            <a:off x="5915833" y="3111954"/>
            <a:ext cx="304801" cy="54864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endParaRPr lang="en-US" sz="24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7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Retention Optimized Reading: Summary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46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477726"/>
              </p:ext>
            </p:extLst>
          </p:nvPr>
        </p:nvGraphicFramePr>
        <p:xfrm>
          <a:off x="0" y="1292828"/>
          <a:ext cx="9144000" cy="500380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068286"/>
                <a:gridCol w="3537857"/>
                <a:gridCol w="3537857"/>
              </a:tblGrid>
              <a:tr h="125095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Flash Read Techniques</a:t>
                      </a:r>
                      <a:endParaRPr lang="en-US" sz="32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Lifetime</a:t>
                      </a:r>
                      <a:br>
                        <a:rPr lang="en-US" sz="32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en-US" sz="32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(P/E Cycle)</a:t>
                      </a:r>
                      <a:endParaRPr lang="en-US" sz="32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Performance</a:t>
                      </a:r>
                      <a:br>
                        <a:rPr lang="en-US" sz="32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en-US" sz="32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(Read Latency)</a:t>
                      </a:r>
                      <a:endParaRPr lang="en-US" sz="32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250950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Fixed </a:t>
                      </a:r>
                      <a:r>
                        <a:rPr lang="en-US" sz="3200" b="0" i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</a:t>
                      </a:r>
                      <a:r>
                        <a:rPr lang="en-US" sz="3200" b="0" i="1" baseline="-250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ref</a:t>
                      </a:r>
                      <a:endParaRPr lang="en-US" sz="3200" b="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dirty="0" smtClean="0">
                          <a:solidFill>
                            <a:schemeClr val="accent2"/>
                          </a:solidFill>
                          <a:latin typeface="+mn-lt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6000" dirty="0" smtClean="0">
                        <a:solidFill>
                          <a:schemeClr val="accent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6000" dirty="0" smtClean="0">
                        <a:solidFill>
                          <a:schemeClr val="accent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50950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Sweeping </a:t>
                      </a:r>
                      <a:r>
                        <a:rPr lang="en-US" sz="3200" b="0" i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</a:t>
                      </a:r>
                      <a:r>
                        <a:rPr lang="en-US" sz="3200" b="0" i="1" baseline="-250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ref</a:t>
                      </a:r>
                      <a:endParaRPr lang="en-US" sz="3200" b="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 </a:t>
                      </a:r>
                      <a:r>
                        <a:rPr lang="en-US" sz="2800" spc="-15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64% ↑</a:t>
                      </a:r>
                      <a:endParaRPr lang="en-US" sz="2800" spc="-15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dirty="0" smtClean="0">
                          <a:solidFill>
                            <a:schemeClr val="accent2"/>
                          </a:solidFill>
                          <a:latin typeface="+mn-lt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6000" dirty="0" smtClean="0">
                        <a:solidFill>
                          <a:schemeClr val="accent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50950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ROR</a:t>
                      </a:r>
                      <a:endParaRPr lang="en-US" sz="3200" b="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 </a:t>
                      </a:r>
                      <a:r>
                        <a:rPr lang="en-US" sz="2800" spc="-150" dirty="0" smtClean="0">
                          <a:solidFill>
                            <a:schemeClr val="accent2"/>
                          </a:solidFill>
                          <a:latin typeface="+mn-lt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64% ↑</a:t>
                      </a:r>
                      <a:endParaRPr lang="en-US" sz="2800" spc="-150" dirty="0" smtClean="0">
                        <a:solidFill>
                          <a:schemeClr val="accent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 </a:t>
                      </a:r>
                      <a:r>
                        <a:rPr lang="en-US" sz="7200" dirty="0" smtClean="0">
                          <a:solidFill>
                            <a:srgbClr val="CCCCCC"/>
                          </a:solidFill>
                          <a:latin typeface="+mn-lt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_____</a:t>
                      </a:r>
                      <a:endParaRPr lang="en-US" sz="6000" dirty="0" smtClean="0">
                        <a:solidFill>
                          <a:srgbClr val="CCCCCC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59840" y="5132807"/>
            <a:ext cx="2548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-150" dirty="0" smtClean="0">
                <a:solidFill>
                  <a:schemeClr val="accent2"/>
                </a:solidFill>
              </a:rPr>
              <a:t>Nom. Life: 2.4% ↓</a:t>
            </a:r>
            <a:endParaRPr lang="en-US" sz="2800" spc="-15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9840" y="5656027"/>
            <a:ext cx="257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-150" dirty="0" smtClean="0">
                <a:solidFill>
                  <a:schemeClr val="accent2"/>
                </a:solidFill>
              </a:rPr>
              <a:t>Ext. Life:   70.4% ↓</a:t>
            </a:r>
            <a:endParaRPr lang="en-US" sz="2800" spc="-15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7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/>
          <p:cNvSpPr>
            <a:spLocks noGrp="1"/>
          </p:cNvSpPr>
          <p:nvPr>
            <p:ph sz="quarter" idx="11"/>
          </p:nvPr>
        </p:nvSpPr>
        <p:spPr>
          <a:xfrm>
            <a:off x="123824" y="1241652"/>
            <a:ext cx="9020175" cy="52244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accent2"/>
                </a:solidFill>
              </a:rPr>
              <a:t>1. The optimal read reference voltage gradually decreases over time</a:t>
            </a:r>
            <a:endParaRPr lang="en-US" sz="3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3200" u="sng" dirty="0" smtClean="0">
                <a:solidFill>
                  <a:srgbClr val="1111FF"/>
                </a:solidFill>
              </a:rPr>
              <a:t>Key idea:</a:t>
            </a:r>
            <a:r>
              <a:rPr lang="en-US" sz="3200" dirty="0" smtClean="0">
                <a:solidFill>
                  <a:srgbClr val="1111FF"/>
                </a:solidFill>
              </a:rPr>
              <a:t> Record the old </a:t>
            </a:r>
            <a:r>
              <a:rPr lang="en-US" sz="3200" dirty="0">
                <a:solidFill>
                  <a:srgbClr val="1111FF"/>
                </a:solidFill>
              </a:rPr>
              <a:t>OPT as </a:t>
            </a:r>
            <a:r>
              <a:rPr lang="en-US" sz="3200" dirty="0" smtClean="0">
                <a:solidFill>
                  <a:srgbClr val="1111FF"/>
                </a:solidFill>
              </a:rPr>
              <a:t>a prediction (</a:t>
            </a:r>
            <a:r>
              <a:rPr lang="en-US" sz="3200" dirty="0" err="1" smtClean="0">
                <a:solidFill>
                  <a:srgbClr val="1111FF"/>
                </a:solidFill>
              </a:rPr>
              <a:t>V</a:t>
            </a:r>
            <a:r>
              <a:rPr lang="en-US" sz="3200" baseline="-25000" dirty="0" err="1" smtClean="0">
                <a:solidFill>
                  <a:srgbClr val="1111FF"/>
                </a:solidFill>
              </a:rPr>
              <a:t>pred</a:t>
            </a:r>
            <a:r>
              <a:rPr lang="en-US" sz="3200" dirty="0" smtClean="0">
                <a:solidFill>
                  <a:srgbClr val="1111FF"/>
                </a:solidFill>
              </a:rPr>
              <a:t>) of the actual OPT</a:t>
            </a:r>
          </a:p>
          <a:p>
            <a:pPr marL="0" indent="0">
              <a:buNone/>
            </a:pPr>
            <a:r>
              <a:rPr lang="en-US" sz="3200" u="sng" dirty="0" smtClean="0">
                <a:solidFill>
                  <a:srgbClr val="00B050"/>
                </a:solidFill>
              </a:rPr>
              <a:t>Benefit:</a:t>
            </a:r>
            <a:r>
              <a:rPr lang="en-US" sz="3200" dirty="0" smtClean="0">
                <a:solidFill>
                  <a:srgbClr val="00B050"/>
                </a:solidFill>
              </a:rPr>
              <a:t> Close to actual OPT </a:t>
            </a:r>
            <a:r>
              <a:rPr lang="en-US" sz="3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Fewer</a:t>
            </a:r>
            <a:r>
              <a:rPr lang="en-US" sz="3200" dirty="0" smtClean="0">
                <a:solidFill>
                  <a:srgbClr val="00B050"/>
                </a:solidFill>
              </a:rPr>
              <a:t> read retries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2"/>
                </a:solidFill>
              </a:rPr>
              <a:t>2. The amount of retention loss is similar across pages within a flash block</a:t>
            </a:r>
          </a:p>
          <a:p>
            <a:pPr marL="0" indent="0">
              <a:buNone/>
            </a:pPr>
            <a:r>
              <a:rPr lang="en-US" sz="3200" u="sng" dirty="0" smtClean="0">
                <a:solidFill>
                  <a:srgbClr val="1111FF"/>
                </a:solidFill>
              </a:rPr>
              <a:t>Key idea:</a:t>
            </a:r>
            <a:r>
              <a:rPr lang="en-US" sz="3200" dirty="0" smtClean="0">
                <a:solidFill>
                  <a:srgbClr val="1111FF"/>
                </a:solidFill>
              </a:rPr>
              <a:t> Record only one </a:t>
            </a:r>
            <a:r>
              <a:rPr lang="en-US" sz="3200" dirty="0" err="1" smtClean="0">
                <a:solidFill>
                  <a:srgbClr val="1111FF"/>
                </a:solidFill>
              </a:rPr>
              <a:t>V</a:t>
            </a:r>
            <a:r>
              <a:rPr lang="en-US" sz="3200" baseline="-25000" dirty="0" err="1" smtClean="0">
                <a:solidFill>
                  <a:srgbClr val="1111FF"/>
                </a:solidFill>
              </a:rPr>
              <a:t>pred</a:t>
            </a:r>
            <a:r>
              <a:rPr lang="en-US" sz="3200" dirty="0" smtClean="0">
                <a:solidFill>
                  <a:srgbClr val="1111FF"/>
                </a:solidFill>
              </a:rPr>
              <a:t> for each block</a:t>
            </a:r>
          </a:p>
          <a:p>
            <a:pPr marL="0" indent="0">
              <a:buNone/>
            </a:pPr>
            <a:r>
              <a:rPr lang="en-US" sz="3200" u="sng" dirty="0" smtClean="0">
                <a:solidFill>
                  <a:srgbClr val="00B050"/>
                </a:solidFill>
              </a:rPr>
              <a:t>Benefit:</a:t>
            </a:r>
            <a:r>
              <a:rPr lang="en-US" sz="3200" dirty="0" smtClean="0">
                <a:solidFill>
                  <a:srgbClr val="00B050"/>
                </a:solidFill>
              </a:rPr>
              <a:t> Small storage overhead (768KB out of 512GB)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8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1. Online Pre-Optimization Algorithm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23825" y="1076762"/>
            <a:ext cx="8897938" cy="52244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Triggered periodically (e.g., per day)</a:t>
            </a:r>
          </a:p>
          <a:p>
            <a:r>
              <a:rPr lang="en-US" sz="3200" dirty="0" smtClean="0"/>
              <a:t>Find and record an OPT as per-block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pred</a:t>
            </a:r>
            <a:endParaRPr lang="en-US" sz="3200" dirty="0" smtClean="0"/>
          </a:p>
          <a:p>
            <a:r>
              <a:rPr lang="en-US" sz="3200" dirty="0" smtClean="0"/>
              <a:t>Performed in background</a:t>
            </a:r>
          </a:p>
          <a:p>
            <a:r>
              <a:rPr lang="en-US" sz="3200" dirty="0" smtClean="0"/>
              <a:t>Small storage overhead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48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130626" y="3139386"/>
            <a:ext cx="9361710" cy="3417659"/>
            <a:chOff x="-130626" y="3139386"/>
            <a:chExt cx="9361710" cy="3417659"/>
          </a:xfrm>
        </p:grpSpPr>
        <p:sp>
          <p:nvSpPr>
            <p:cNvPr id="6" name="Rectangle 5"/>
            <p:cNvSpPr/>
            <p:nvPr/>
          </p:nvSpPr>
          <p:spPr>
            <a:xfrm>
              <a:off x="6183084" y="5972270"/>
              <a:ext cx="3048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Dotum" pitchFamily="34" charset="-127"/>
                </a:rPr>
                <a:t>Normalized V</a:t>
              </a:r>
              <a:r>
                <a:rPr lang="en-US" altLang="ko-KR" sz="3200" baseline="-25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Dotum" pitchFamily="34" charset="-127"/>
                </a:rPr>
                <a:t>th</a:t>
              </a:r>
              <a:endParaRPr lang="ko-KR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130626" y="3460553"/>
              <a:ext cx="9011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Dotum" pitchFamily="34" charset="-127"/>
                </a:rPr>
                <a:t>PDF</a:t>
              </a:r>
              <a:endParaRPr lang="ko-KR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87084" y="3925751"/>
              <a:ext cx="0" cy="2046520"/>
            </a:xfrm>
            <a:prstGeom prst="straightConnector1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1086889" y="4499855"/>
              <a:ext cx="3331024" cy="1472415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noFill/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974021" y="4499855"/>
              <a:ext cx="3331024" cy="1472415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noFill/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213177" y="4198208"/>
              <a:ext cx="0" cy="1774061"/>
            </a:xfrm>
            <a:prstGeom prst="line">
              <a:avLst/>
            </a:prstGeom>
            <a:ln w="6350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382303" y="4198207"/>
              <a:ext cx="0" cy="1774061"/>
            </a:xfrm>
            <a:prstGeom prst="line">
              <a:avLst/>
            </a:prstGeom>
            <a:ln w="635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992595" y="4198207"/>
              <a:ext cx="0" cy="1774061"/>
            </a:xfrm>
            <a:prstGeom prst="line">
              <a:avLst/>
            </a:prstGeom>
            <a:ln w="635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602886" y="4198207"/>
              <a:ext cx="0" cy="1774061"/>
            </a:xfrm>
            <a:prstGeom prst="line">
              <a:avLst/>
            </a:prstGeom>
            <a:ln w="635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809780" y="3139386"/>
              <a:ext cx="110991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chemeClr val="accent2"/>
                  </a:solidFill>
                  <a:latin typeface="+mj-lt"/>
                  <a:ea typeface="Dotum" pitchFamily="34" charset="-127"/>
                </a:rPr>
                <a:t>New </a:t>
              </a:r>
              <a:r>
                <a:rPr lang="en-US" altLang="ko-KR" sz="2800" dirty="0" err="1" smtClean="0">
                  <a:solidFill>
                    <a:schemeClr val="accent2"/>
                  </a:solidFill>
                  <a:latin typeface="+mj-lt"/>
                  <a:ea typeface="Dotum" pitchFamily="34" charset="-127"/>
                </a:rPr>
                <a:t>V</a:t>
              </a:r>
              <a:r>
                <a:rPr lang="en-US" altLang="ko-KR" sz="2800" baseline="-25000" dirty="0" err="1" smtClean="0">
                  <a:solidFill>
                    <a:schemeClr val="accent2"/>
                  </a:solidFill>
                  <a:latin typeface="+mj-lt"/>
                  <a:ea typeface="Dotum" pitchFamily="34" charset="-127"/>
                </a:rPr>
                <a:t>pred</a:t>
              </a:r>
              <a:endParaRPr lang="ko-KR" altLang="ko-KR" sz="2800" dirty="0">
                <a:solidFill>
                  <a:schemeClr val="accent2"/>
                </a:solidFill>
                <a:latin typeface="+mj-lt"/>
                <a:ea typeface="Dotum" pitchFamily="34" charset="-127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17547" y="3139386"/>
              <a:ext cx="92445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Dotum" pitchFamily="34" charset="-127"/>
                </a:rPr>
                <a:t>Old </a:t>
              </a:r>
              <a:r>
                <a:rPr lang="en-US" altLang="ko-KR" sz="28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Dotum" pitchFamily="34" charset="-127"/>
                </a:rPr>
                <a:t>V</a:t>
              </a:r>
              <a:r>
                <a:rPr lang="en-US" altLang="ko-KR" sz="2800" baseline="-250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Dotum" pitchFamily="34" charset="-127"/>
                </a:rPr>
                <a:t>pred</a:t>
              </a:r>
              <a:endParaRPr lang="ko-KR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flipH="1">
              <a:off x="4202447" y="4810917"/>
              <a:ext cx="1179855" cy="54864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endParaRPr lang="en-US" sz="24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4430" y="5972271"/>
              <a:ext cx="9089570" cy="0"/>
            </a:xfrm>
            <a:prstGeom prst="straightConnector1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068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Improved Read-Retry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Performed as </a:t>
            </a:r>
            <a:r>
              <a:rPr lang="en-US" dirty="0"/>
              <a:t>normal read</a:t>
            </a:r>
          </a:p>
          <a:p>
            <a:r>
              <a:rPr lang="en-US" dirty="0" err="1"/>
              <a:t>V</a:t>
            </a:r>
            <a:r>
              <a:rPr lang="en-US" baseline="-25000" dirty="0" err="1"/>
              <a:t>pred</a:t>
            </a:r>
            <a:r>
              <a:rPr lang="en-US" dirty="0"/>
              <a:t> already close to actual </a:t>
            </a:r>
            <a:r>
              <a:rPr lang="en-US" dirty="0" smtClean="0"/>
              <a:t>OPT</a:t>
            </a:r>
          </a:p>
          <a:p>
            <a:r>
              <a:rPr lang="en-US" dirty="0" smtClean="0"/>
              <a:t>Decrease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ref</a:t>
            </a:r>
            <a:r>
              <a:rPr lang="en-US" dirty="0" smtClean="0"/>
              <a:t> if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pred</a:t>
            </a:r>
            <a:r>
              <a:rPr lang="en-US" dirty="0" smtClean="0"/>
              <a:t> fails, and retry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83084" y="5972270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Normalized V</a:t>
            </a:r>
            <a:r>
              <a:rPr lang="en-US" altLang="ko-KR" sz="32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th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0626" y="3460553"/>
            <a:ext cx="901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PDF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7084" y="3925751"/>
            <a:ext cx="0" cy="204652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111442" y="4499855"/>
            <a:ext cx="3331024" cy="147241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Freeform 10"/>
          <p:cNvSpPr/>
          <p:nvPr/>
        </p:nvSpPr>
        <p:spPr>
          <a:xfrm>
            <a:off x="3998574" y="4499855"/>
            <a:ext cx="3331024" cy="147241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 15"/>
          <p:cNvSpPr/>
          <p:nvPr/>
        </p:nvSpPr>
        <p:spPr>
          <a:xfrm>
            <a:off x="3110999" y="3559361"/>
            <a:ext cx="957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OPT</a:t>
            </a:r>
            <a:endParaRPr lang="ko-KR" altLang="ko-KR" sz="28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949057" y="4645201"/>
            <a:ext cx="3440453" cy="130467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Freeform 21"/>
          <p:cNvSpPr/>
          <p:nvPr/>
        </p:nvSpPr>
        <p:spPr>
          <a:xfrm>
            <a:off x="3334448" y="4751219"/>
            <a:ext cx="3703658" cy="1198658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959434" y="4212391"/>
            <a:ext cx="0" cy="1774061"/>
          </a:xfrm>
          <a:prstGeom prst="line">
            <a:avLst/>
          </a:prstGeom>
          <a:ln w="635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37730" y="4198208"/>
            <a:ext cx="0" cy="1774061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flipH="1">
            <a:off x="3998574" y="4810917"/>
            <a:ext cx="238536" cy="54864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endParaRPr lang="en-US" sz="24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4430" y="5972271"/>
            <a:ext cx="9089570" cy="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887199" y="3567431"/>
            <a:ext cx="957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V</a:t>
            </a:r>
            <a:r>
              <a:rPr lang="en-US" altLang="ko-KR" sz="2800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pred</a:t>
            </a:r>
            <a:endParaRPr lang="ko-KR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651550" y="5703154"/>
            <a:ext cx="332605" cy="0"/>
          </a:xfrm>
          <a:prstGeom prst="straightConnector1">
            <a:avLst/>
          </a:prstGeom>
          <a:ln w="63500">
            <a:solidFill>
              <a:schemeClr val="accent2"/>
            </a:solidFill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269972" y="5703154"/>
            <a:ext cx="324828" cy="0"/>
          </a:xfrm>
          <a:prstGeom prst="straightConnector1">
            <a:avLst/>
          </a:prstGeom>
          <a:ln w="63500">
            <a:solidFill>
              <a:schemeClr val="accent2"/>
            </a:solidFill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886137" y="5987357"/>
            <a:ext cx="2639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i="1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Very close</a:t>
            </a:r>
            <a:endParaRPr lang="ko-KR" altLang="ko-KR" sz="3200" i="1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955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Retention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0" y="101242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i="1" dirty="0" smtClean="0">
                <a:latin typeface="Calibri Light" panose="020F0302020204030204" pitchFamily="34" charset="0"/>
                <a:ea typeface="Dotum" pitchFamily="34" charset="-127"/>
              </a:rPr>
              <a:t>Charge leakage over time</a:t>
            </a:r>
            <a:endParaRPr lang="ko-KR" altLang="ko-KR" sz="3600" i="1" dirty="0">
              <a:latin typeface="Calibri Light" panose="020F0302020204030204" pitchFamily="34" charset="0"/>
              <a:ea typeface="Dotum" pitchFamily="34" charset="-127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750944" y="4228456"/>
            <a:ext cx="62181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i="1" dirty="0" smtClean="0">
                <a:latin typeface="+mj-lt"/>
                <a:ea typeface="Dotum" pitchFamily="34" charset="-127"/>
              </a:rPr>
              <a:t>One dominant source of flash memory errors [DATE ‘12, ICCD ‘12]</a:t>
            </a:r>
            <a:endParaRPr lang="ko-KR" altLang="ko-KR" sz="3200" i="1" dirty="0">
              <a:latin typeface="+mj-lt"/>
              <a:ea typeface="Dotum" pitchFamily="34" charset="-127"/>
            </a:endParaRPr>
          </a:p>
        </p:txBody>
      </p:sp>
      <p:pic>
        <p:nvPicPr>
          <p:cNvPr id="101" name="Picture 2" descr="alarm, alert, clock, event, history, schedule, time, watch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55" y="2480725"/>
            <a:ext cx="470127" cy="4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" name="Straight Arrow Connector 101"/>
          <p:cNvCxnSpPr/>
          <p:nvPr/>
        </p:nvCxnSpPr>
        <p:spPr>
          <a:xfrm>
            <a:off x="1784617" y="2942288"/>
            <a:ext cx="87073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endCxn id="84" idx="11"/>
          </p:cNvCxnSpPr>
          <p:nvPr/>
        </p:nvCxnSpPr>
        <p:spPr>
          <a:xfrm flipV="1">
            <a:off x="3763340" y="2941263"/>
            <a:ext cx="3476008" cy="102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Picture 2" descr="alarm, alert, clock, event, history, schedule, time, watch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880" y="2480725"/>
            <a:ext cx="470127" cy="4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Rectangle 106"/>
          <p:cNvSpPr/>
          <p:nvPr/>
        </p:nvSpPr>
        <p:spPr>
          <a:xfrm>
            <a:off x="4877051" y="3127427"/>
            <a:ext cx="19430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i="1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Retention error</a:t>
            </a:r>
            <a:endParaRPr lang="ko-KR" altLang="ko-KR" sz="3200" i="1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108" name="Explosion 1 107"/>
          <p:cNvSpPr/>
          <p:nvPr/>
        </p:nvSpPr>
        <p:spPr>
          <a:xfrm>
            <a:off x="5636388" y="2731949"/>
            <a:ext cx="435429" cy="435429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209047" y="2459853"/>
            <a:ext cx="1904876" cy="1326063"/>
            <a:chOff x="5358485" y="1366408"/>
            <a:chExt cx="2865728" cy="1994952"/>
          </a:xfrm>
        </p:grpSpPr>
        <p:sp>
          <p:nvSpPr>
            <p:cNvPr id="35" name="Rounded Rectangle 34"/>
            <p:cNvSpPr/>
            <p:nvPr/>
          </p:nvSpPr>
          <p:spPr>
            <a:xfrm>
              <a:off x="5488118" y="2483007"/>
              <a:ext cx="2552395" cy="6741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6" name="Rectangle 990"/>
            <p:cNvSpPr>
              <a:spLocks noChangeArrowheads="1"/>
            </p:cNvSpPr>
            <p:nvPr/>
          </p:nvSpPr>
          <p:spPr bwMode="auto">
            <a:xfrm>
              <a:off x="6090217" y="1837974"/>
              <a:ext cx="1348197" cy="45325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endParaRPr lang="ko-KR" altLang="ko-KR" sz="1400" dirty="0">
                <a:latin typeface="+mj-lt"/>
                <a:ea typeface="Dotum" pitchFamily="34" charset="-127"/>
              </a:endParaRPr>
            </a:p>
          </p:txBody>
        </p:sp>
        <p:sp>
          <p:nvSpPr>
            <p:cNvPr id="37" name="Freeform 987"/>
            <p:cNvSpPr>
              <a:spLocks/>
            </p:cNvSpPr>
            <p:nvPr/>
          </p:nvSpPr>
          <p:spPr bwMode="auto">
            <a:xfrm>
              <a:off x="5787873" y="1366408"/>
              <a:ext cx="304389" cy="1116599"/>
            </a:xfrm>
            <a:custGeom>
              <a:avLst/>
              <a:gdLst>
                <a:gd name="T0" fmla="*/ 2147483647 w 167"/>
                <a:gd name="T1" fmla="*/ 0 h 474"/>
                <a:gd name="T2" fmla="*/ 2147483647 w 167"/>
                <a:gd name="T3" fmla="*/ 2147483647 h 474"/>
                <a:gd name="T4" fmla="*/ 2147483647 w 167"/>
                <a:gd name="T5" fmla="*/ 2147483647 h 474"/>
                <a:gd name="T6" fmla="*/ 2147483647 w 167"/>
                <a:gd name="T7" fmla="*/ 2147483647 h 474"/>
                <a:gd name="T8" fmla="*/ 2147483647 w 167"/>
                <a:gd name="T9" fmla="*/ 2147483647 h 474"/>
                <a:gd name="T10" fmla="*/ 2147483647 w 167"/>
                <a:gd name="T11" fmla="*/ 2147483647 h 474"/>
                <a:gd name="T12" fmla="*/ 2147483647 w 167"/>
                <a:gd name="T13" fmla="*/ 2147483647 h 474"/>
                <a:gd name="T14" fmla="*/ 2147483647 w 167"/>
                <a:gd name="T15" fmla="*/ 2147483647 h 474"/>
                <a:gd name="T16" fmla="*/ 2147483647 w 167"/>
                <a:gd name="T17" fmla="*/ 2147483647 h 474"/>
                <a:gd name="T18" fmla="*/ 2147483647 w 167"/>
                <a:gd name="T19" fmla="*/ 2147483647 h 474"/>
                <a:gd name="T20" fmla="*/ 2147483647 w 167"/>
                <a:gd name="T21" fmla="*/ 2147483647 h 474"/>
                <a:gd name="T22" fmla="*/ 2147483647 w 167"/>
                <a:gd name="T23" fmla="*/ 2147483647 h 474"/>
                <a:gd name="T24" fmla="*/ 0 w 167"/>
                <a:gd name="T25" fmla="*/ 2147483647 h 474"/>
                <a:gd name="T26" fmla="*/ 0 w 167"/>
                <a:gd name="T27" fmla="*/ 2147483647 h 474"/>
                <a:gd name="T28" fmla="*/ 0 w 167"/>
                <a:gd name="T29" fmla="*/ 2147483647 h 474"/>
                <a:gd name="T30" fmla="*/ 2147483647 w 167"/>
                <a:gd name="T31" fmla="*/ 2147483647 h 474"/>
                <a:gd name="T32" fmla="*/ 2147483647 w 167"/>
                <a:gd name="T33" fmla="*/ 2147483647 h 474"/>
                <a:gd name="T34" fmla="*/ 2147483647 w 167"/>
                <a:gd name="T35" fmla="*/ 2147483647 h 474"/>
                <a:gd name="T36" fmla="*/ 2147483647 w 167"/>
                <a:gd name="T37" fmla="*/ 2147483647 h 474"/>
                <a:gd name="T38" fmla="*/ 2147483647 w 167"/>
                <a:gd name="T39" fmla="*/ 2147483647 h 474"/>
                <a:gd name="T40" fmla="*/ 2147483647 w 167"/>
                <a:gd name="T41" fmla="*/ 2147483647 h 474"/>
                <a:gd name="T42" fmla="*/ 2147483647 w 167"/>
                <a:gd name="T43" fmla="*/ 2147483647 h 474"/>
                <a:gd name="T44" fmla="*/ 2147483647 w 167"/>
                <a:gd name="T45" fmla="*/ 2147483647 h 474"/>
                <a:gd name="T46" fmla="*/ 2147483647 w 167"/>
                <a:gd name="T47" fmla="*/ 2147483647 h 474"/>
                <a:gd name="T48" fmla="*/ 2147483647 w 167"/>
                <a:gd name="T49" fmla="*/ 2147483647 h 474"/>
                <a:gd name="T50" fmla="*/ 2147483647 w 167"/>
                <a:gd name="T51" fmla="*/ 2147483647 h 474"/>
                <a:gd name="T52" fmla="*/ 2147483647 w 167"/>
                <a:gd name="T53" fmla="*/ 2147483647 h 474"/>
                <a:gd name="T54" fmla="*/ 2147483647 w 167"/>
                <a:gd name="T55" fmla="*/ 0 h 47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7"/>
                <a:gd name="T85" fmla="*/ 0 h 474"/>
                <a:gd name="T86" fmla="*/ 167 w 167"/>
                <a:gd name="T87" fmla="*/ 474 h 474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4024 w 10000"/>
                <a:gd name="connsiteY22" fmla="*/ 7674 h 10000"/>
                <a:gd name="connsiteX23" fmla="*/ 10000 w 10000"/>
                <a:gd name="connsiteY23" fmla="*/ 8460 h 10000"/>
                <a:gd name="connsiteX24" fmla="*/ 10000 w 10000"/>
                <a:gd name="connsiteY24" fmla="*/ 3629 h 10000"/>
                <a:gd name="connsiteX25" fmla="*/ 9880 w 10000"/>
                <a:gd name="connsiteY25" fmla="*/ 2827 h 10000"/>
                <a:gd name="connsiteX26" fmla="*/ 9880 w 10000"/>
                <a:gd name="connsiteY26" fmla="*/ 2131 h 10000"/>
                <a:gd name="connsiteX27" fmla="*/ 9880 w 10000"/>
                <a:gd name="connsiteY27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10000 w 10000"/>
                <a:gd name="connsiteY22" fmla="*/ 8460 h 10000"/>
                <a:gd name="connsiteX23" fmla="*/ 10000 w 10000"/>
                <a:gd name="connsiteY23" fmla="*/ 3629 h 10000"/>
                <a:gd name="connsiteX24" fmla="*/ 9880 w 10000"/>
                <a:gd name="connsiteY24" fmla="*/ 2827 h 10000"/>
                <a:gd name="connsiteX25" fmla="*/ 9880 w 10000"/>
                <a:gd name="connsiteY25" fmla="*/ 2131 h 10000"/>
                <a:gd name="connsiteX26" fmla="*/ 9880 w 10000"/>
                <a:gd name="connsiteY26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10000 w 10000"/>
                <a:gd name="connsiteY21" fmla="*/ 8460 h 10000"/>
                <a:gd name="connsiteX22" fmla="*/ 10000 w 10000"/>
                <a:gd name="connsiteY22" fmla="*/ 3629 h 10000"/>
                <a:gd name="connsiteX23" fmla="*/ 9880 w 10000"/>
                <a:gd name="connsiteY23" fmla="*/ 2827 h 10000"/>
                <a:gd name="connsiteX24" fmla="*/ 9880 w 10000"/>
                <a:gd name="connsiteY24" fmla="*/ 2131 h 10000"/>
                <a:gd name="connsiteX25" fmla="*/ 9880 w 10000"/>
                <a:gd name="connsiteY25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10000 w 10000"/>
                <a:gd name="connsiteY20" fmla="*/ 8460 h 10000"/>
                <a:gd name="connsiteX21" fmla="*/ 10000 w 10000"/>
                <a:gd name="connsiteY21" fmla="*/ 3629 h 10000"/>
                <a:gd name="connsiteX22" fmla="*/ 9880 w 10000"/>
                <a:gd name="connsiteY22" fmla="*/ 2827 h 10000"/>
                <a:gd name="connsiteX23" fmla="*/ 9880 w 10000"/>
                <a:gd name="connsiteY23" fmla="*/ 2131 h 10000"/>
                <a:gd name="connsiteX24" fmla="*/ 9880 w 10000"/>
                <a:gd name="connsiteY24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9760 w 10000"/>
                <a:gd name="connsiteY17" fmla="*/ 10000 h 10000"/>
                <a:gd name="connsiteX18" fmla="*/ 9760 w 10000"/>
                <a:gd name="connsiteY18" fmla="*/ 9958 h 10000"/>
                <a:gd name="connsiteX19" fmla="*/ 10000 w 10000"/>
                <a:gd name="connsiteY19" fmla="*/ 8460 h 10000"/>
                <a:gd name="connsiteX20" fmla="*/ 10000 w 10000"/>
                <a:gd name="connsiteY20" fmla="*/ 3629 h 10000"/>
                <a:gd name="connsiteX21" fmla="*/ 9880 w 10000"/>
                <a:gd name="connsiteY21" fmla="*/ 2827 h 10000"/>
                <a:gd name="connsiteX22" fmla="*/ 9880 w 10000"/>
                <a:gd name="connsiteY22" fmla="*/ 2131 h 10000"/>
                <a:gd name="connsiteX23" fmla="*/ 9880 w 10000"/>
                <a:gd name="connsiteY23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10000 w 10238"/>
                <a:gd name="connsiteY19" fmla="*/ 8460 h 10000"/>
                <a:gd name="connsiteX20" fmla="*/ 10000 w 10238"/>
                <a:gd name="connsiteY20" fmla="*/ 3629 h 10000"/>
                <a:gd name="connsiteX21" fmla="*/ 9880 w 10238"/>
                <a:gd name="connsiteY21" fmla="*/ 2827 h 10000"/>
                <a:gd name="connsiteX22" fmla="*/ 9880 w 10238"/>
                <a:gd name="connsiteY22" fmla="*/ 2131 h 10000"/>
                <a:gd name="connsiteX23" fmla="*/ 9880 w 10238"/>
                <a:gd name="connsiteY23" fmla="*/ 0 h 10000"/>
                <a:gd name="connsiteX0" fmla="*/ 9880 w 10242"/>
                <a:gd name="connsiteY0" fmla="*/ 0 h 10000"/>
                <a:gd name="connsiteX1" fmla="*/ 7246 w 10242"/>
                <a:gd name="connsiteY1" fmla="*/ 190 h 10000"/>
                <a:gd name="connsiteX2" fmla="*/ 5868 w 10242"/>
                <a:gd name="connsiteY2" fmla="*/ 443 h 10000"/>
                <a:gd name="connsiteX3" fmla="*/ 4491 w 10242"/>
                <a:gd name="connsiteY3" fmla="*/ 759 h 10000"/>
                <a:gd name="connsiteX4" fmla="*/ 3473 w 10242"/>
                <a:gd name="connsiteY4" fmla="*/ 1245 h 10000"/>
                <a:gd name="connsiteX5" fmla="*/ 2515 w 10242"/>
                <a:gd name="connsiteY5" fmla="*/ 1814 h 10000"/>
                <a:gd name="connsiteX6" fmla="*/ 1737 w 10242"/>
                <a:gd name="connsiteY6" fmla="*/ 2595 h 10000"/>
                <a:gd name="connsiteX7" fmla="*/ 898 w 10242"/>
                <a:gd name="connsiteY7" fmla="*/ 3481 h 10000"/>
                <a:gd name="connsiteX8" fmla="*/ 479 w 10242"/>
                <a:gd name="connsiteY8" fmla="*/ 4367 h 10000"/>
                <a:gd name="connsiteX9" fmla="*/ 240 w 10242"/>
                <a:gd name="connsiteY9" fmla="*/ 5253 h 10000"/>
                <a:gd name="connsiteX10" fmla="*/ 120 w 10242"/>
                <a:gd name="connsiteY10" fmla="*/ 6118 h 10000"/>
                <a:gd name="connsiteX11" fmla="*/ 120 w 10242"/>
                <a:gd name="connsiteY11" fmla="*/ 6603 h 10000"/>
                <a:gd name="connsiteX12" fmla="*/ 0 w 10242"/>
                <a:gd name="connsiteY12" fmla="*/ 7173 h 10000"/>
                <a:gd name="connsiteX13" fmla="*/ 0 w 10242"/>
                <a:gd name="connsiteY13" fmla="*/ 9557 h 10000"/>
                <a:gd name="connsiteX14" fmla="*/ 0 w 10242"/>
                <a:gd name="connsiteY14" fmla="*/ 10000 h 10000"/>
                <a:gd name="connsiteX15" fmla="*/ 120 w 10242"/>
                <a:gd name="connsiteY15" fmla="*/ 10000 h 10000"/>
                <a:gd name="connsiteX16" fmla="*/ 2036 w 10242"/>
                <a:gd name="connsiteY16" fmla="*/ 10000 h 10000"/>
                <a:gd name="connsiteX17" fmla="*/ 9760 w 10242"/>
                <a:gd name="connsiteY17" fmla="*/ 10000 h 10000"/>
                <a:gd name="connsiteX18" fmla="*/ 10238 w 10242"/>
                <a:gd name="connsiteY18" fmla="*/ 9958 h 10000"/>
                <a:gd name="connsiteX19" fmla="*/ 10000 w 10242"/>
                <a:gd name="connsiteY19" fmla="*/ 3629 h 10000"/>
                <a:gd name="connsiteX20" fmla="*/ 9880 w 10242"/>
                <a:gd name="connsiteY20" fmla="*/ 2827 h 10000"/>
                <a:gd name="connsiteX21" fmla="*/ 9880 w 10242"/>
                <a:gd name="connsiteY21" fmla="*/ 2131 h 10000"/>
                <a:gd name="connsiteX22" fmla="*/ 9880 w 10242"/>
                <a:gd name="connsiteY22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827 h 10000"/>
                <a:gd name="connsiteX20" fmla="*/ 9880 w 10238"/>
                <a:gd name="connsiteY20" fmla="*/ 2131 h 10000"/>
                <a:gd name="connsiteX21" fmla="*/ 9880 w 10238"/>
                <a:gd name="connsiteY21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131 h 10000"/>
                <a:gd name="connsiteX20" fmla="*/ 9880 w 10238"/>
                <a:gd name="connsiteY20" fmla="*/ 0 h 10000"/>
                <a:gd name="connsiteX0" fmla="*/ 9880 w 10265"/>
                <a:gd name="connsiteY0" fmla="*/ 0 h 10000"/>
                <a:gd name="connsiteX1" fmla="*/ 7246 w 10265"/>
                <a:gd name="connsiteY1" fmla="*/ 190 h 10000"/>
                <a:gd name="connsiteX2" fmla="*/ 5868 w 10265"/>
                <a:gd name="connsiteY2" fmla="*/ 443 h 10000"/>
                <a:gd name="connsiteX3" fmla="*/ 4491 w 10265"/>
                <a:gd name="connsiteY3" fmla="*/ 759 h 10000"/>
                <a:gd name="connsiteX4" fmla="*/ 3473 w 10265"/>
                <a:gd name="connsiteY4" fmla="*/ 1245 h 10000"/>
                <a:gd name="connsiteX5" fmla="*/ 2515 w 10265"/>
                <a:gd name="connsiteY5" fmla="*/ 1814 h 10000"/>
                <a:gd name="connsiteX6" fmla="*/ 1737 w 10265"/>
                <a:gd name="connsiteY6" fmla="*/ 2595 h 10000"/>
                <a:gd name="connsiteX7" fmla="*/ 898 w 10265"/>
                <a:gd name="connsiteY7" fmla="*/ 3481 h 10000"/>
                <a:gd name="connsiteX8" fmla="*/ 479 w 10265"/>
                <a:gd name="connsiteY8" fmla="*/ 4367 h 10000"/>
                <a:gd name="connsiteX9" fmla="*/ 240 w 10265"/>
                <a:gd name="connsiteY9" fmla="*/ 5253 h 10000"/>
                <a:gd name="connsiteX10" fmla="*/ 120 w 10265"/>
                <a:gd name="connsiteY10" fmla="*/ 6118 h 10000"/>
                <a:gd name="connsiteX11" fmla="*/ 120 w 10265"/>
                <a:gd name="connsiteY11" fmla="*/ 6603 h 10000"/>
                <a:gd name="connsiteX12" fmla="*/ 0 w 10265"/>
                <a:gd name="connsiteY12" fmla="*/ 7173 h 10000"/>
                <a:gd name="connsiteX13" fmla="*/ 0 w 10265"/>
                <a:gd name="connsiteY13" fmla="*/ 9557 h 10000"/>
                <a:gd name="connsiteX14" fmla="*/ 0 w 10265"/>
                <a:gd name="connsiteY14" fmla="*/ 10000 h 10000"/>
                <a:gd name="connsiteX15" fmla="*/ 120 w 10265"/>
                <a:gd name="connsiteY15" fmla="*/ 10000 h 10000"/>
                <a:gd name="connsiteX16" fmla="*/ 2036 w 10265"/>
                <a:gd name="connsiteY16" fmla="*/ 10000 h 10000"/>
                <a:gd name="connsiteX17" fmla="*/ 9760 w 10265"/>
                <a:gd name="connsiteY17" fmla="*/ 10000 h 10000"/>
                <a:gd name="connsiteX18" fmla="*/ 10238 w 10265"/>
                <a:gd name="connsiteY18" fmla="*/ 9958 h 10000"/>
                <a:gd name="connsiteX19" fmla="*/ 9880 w 10265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10238 w 10238"/>
                <a:gd name="connsiteY17" fmla="*/ 9958 h 10000"/>
                <a:gd name="connsiteX18" fmla="*/ 9880 w 10238"/>
                <a:gd name="connsiteY18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9882"/>
                <a:gd name="connsiteY0" fmla="*/ 0 h 10000"/>
                <a:gd name="connsiteX1" fmla="*/ 7246 w 9882"/>
                <a:gd name="connsiteY1" fmla="*/ 190 h 10000"/>
                <a:gd name="connsiteX2" fmla="*/ 5868 w 9882"/>
                <a:gd name="connsiteY2" fmla="*/ 443 h 10000"/>
                <a:gd name="connsiteX3" fmla="*/ 4491 w 9882"/>
                <a:gd name="connsiteY3" fmla="*/ 759 h 10000"/>
                <a:gd name="connsiteX4" fmla="*/ 3473 w 9882"/>
                <a:gd name="connsiteY4" fmla="*/ 1245 h 10000"/>
                <a:gd name="connsiteX5" fmla="*/ 2515 w 9882"/>
                <a:gd name="connsiteY5" fmla="*/ 1814 h 10000"/>
                <a:gd name="connsiteX6" fmla="*/ 1737 w 9882"/>
                <a:gd name="connsiteY6" fmla="*/ 2595 h 10000"/>
                <a:gd name="connsiteX7" fmla="*/ 898 w 9882"/>
                <a:gd name="connsiteY7" fmla="*/ 3481 h 10000"/>
                <a:gd name="connsiteX8" fmla="*/ 479 w 9882"/>
                <a:gd name="connsiteY8" fmla="*/ 4367 h 10000"/>
                <a:gd name="connsiteX9" fmla="*/ 240 w 9882"/>
                <a:gd name="connsiteY9" fmla="*/ 5253 h 10000"/>
                <a:gd name="connsiteX10" fmla="*/ 120 w 9882"/>
                <a:gd name="connsiteY10" fmla="*/ 6118 h 10000"/>
                <a:gd name="connsiteX11" fmla="*/ 120 w 9882"/>
                <a:gd name="connsiteY11" fmla="*/ 6603 h 10000"/>
                <a:gd name="connsiteX12" fmla="*/ 0 w 9882"/>
                <a:gd name="connsiteY12" fmla="*/ 7173 h 10000"/>
                <a:gd name="connsiteX13" fmla="*/ 0 w 9882"/>
                <a:gd name="connsiteY13" fmla="*/ 9557 h 10000"/>
                <a:gd name="connsiteX14" fmla="*/ 0 w 9882"/>
                <a:gd name="connsiteY14" fmla="*/ 10000 h 10000"/>
                <a:gd name="connsiteX15" fmla="*/ 120 w 9882"/>
                <a:gd name="connsiteY15" fmla="*/ 10000 h 10000"/>
                <a:gd name="connsiteX16" fmla="*/ 6533 w 9882"/>
                <a:gd name="connsiteY16" fmla="*/ 9923 h 10000"/>
                <a:gd name="connsiteX17" fmla="*/ 9880 w 9882"/>
                <a:gd name="connsiteY17" fmla="*/ 0 h 10000"/>
                <a:gd name="connsiteX0" fmla="*/ 9998 w 9998"/>
                <a:gd name="connsiteY0" fmla="*/ 0 h 10000"/>
                <a:gd name="connsiteX1" fmla="*/ 7333 w 9998"/>
                <a:gd name="connsiteY1" fmla="*/ 190 h 10000"/>
                <a:gd name="connsiteX2" fmla="*/ 5938 w 9998"/>
                <a:gd name="connsiteY2" fmla="*/ 443 h 10000"/>
                <a:gd name="connsiteX3" fmla="*/ 4545 w 9998"/>
                <a:gd name="connsiteY3" fmla="*/ 759 h 10000"/>
                <a:gd name="connsiteX4" fmla="*/ 3514 w 9998"/>
                <a:gd name="connsiteY4" fmla="*/ 1245 h 10000"/>
                <a:gd name="connsiteX5" fmla="*/ 2545 w 9998"/>
                <a:gd name="connsiteY5" fmla="*/ 1814 h 10000"/>
                <a:gd name="connsiteX6" fmla="*/ 1758 w 9998"/>
                <a:gd name="connsiteY6" fmla="*/ 2595 h 10000"/>
                <a:gd name="connsiteX7" fmla="*/ 909 w 9998"/>
                <a:gd name="connsiteY7" fmla="*/ 3481 h 10000"/>
                <a:gd name="connsiteX8" fmla="*/ 485 w 9998"/>
                <a:gd name="connsiteY8" fmla="*/ 4367 h 10000"/>
                <a:gd name="connsiteX9" fmla="*/ 243 w 9998"/>
                <a:gd name="connsiteY9" fmla="*/ 5253 h 10000"/>
                <a:gd name="connsiteX10" fmla="*/ 121 w 9998"/>
                <a:gd name="connsiteY10" fmla="*/ 6118 h 10000"/>
                <a:gd name="connsiteX11" fmla="*/ 121 w 9998"/>
                <a:gd name="connsiteY11" fmla="*/ 6603 h 10000"/>
                <a:gd name="connsiteX12" fmla="*/ 0 w 9998"/>
                <a:gd name="connsiteY12" fmla="*/ 7173 h 10000"/>
                <a:gd name="connsiteX13" fmla="*/ 0 w 9998"/>
                <a:gd name="connsiteY13" fmla="*/ 9557 h 10000"/>
                <a:gd name="connsiteX14" fmla="*/ 0 w 9998"/>
                <a:gd name="connsiteY14" fmla="*/ 10000 h 10000"/>
                <a:gd name="connsiteX15" fmla="*/ 121 w 9998"/>
                <a:gd name="connsiteY15" fmla="*/ 10000 h 10000"/>
                <a:gd name="connsiteX16" fmla="*/ 6611 w 9998"/>
                <a:gd name="connsiteY16" fmla="*/ 9923 h 10000"/>
                <a:gd name="connsiteX17" fmla="*/ 9998 w 9998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1 w 10000"/>
                <a:gd name="connsiteY15" fmla="*/ 10000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9965"/>
                <a:gd name="connsiteX1" fmla="*/ 7334 w 10000"/>
                <a:gd name="connsiteY1" fmla="*/ 190 h 9965"/>
                <a:gd name="connsiteX2" fmla="*/ 5939 w 10000"/>
                <a:gd name="connsiteY2" fmla="*/ 443 h 9965"/>
                <a:gd name="connsiteX3" fmla="*/ 4546 w 10000"/>
                <a:gd name="connsiteY3" fmla="*/ 759 h 9965"/>
                <a:gd name="connsiteX4" fmla="*/ 3515 w 10000"/>
                <a:gd name="connsiteY4" fmla="*/ 1245 h 9965"/>
                <a:gd name="connsiteX5" fmla="*/ 2546 w 10000"/>
                <a:gd name="connsiteY5" fmla="*/ 1814 h 9965"/>
                <a:gd name="connsiteX6" fmla="*/ 1758 w 10000"/>
                <a:gd name="connsiteY6" fmla="*/ 2595 h 9965"/>
                <a:gd name="connsiteX7" fmla="*/ 909 w 10000"/>
                <a:gd name="connsiteY7" fmla="*/ 3481 h 9965"/>
                <a:gd name="connsiteX8" fmla="*/ 485 w 10000"/>
                <a:gd name="connsiteY8" fmla="*/ 4367 h 9965"/>
                <a:gd name="connsiteX9" fmla="*/ 243 w 10000"/>
                <a:gd name="connsiteY9" fmla="*/ 5253 h 9965"/>
                <a:gd name="connsiteX10" fmla="*/ 121 w 10000"/>
                <a:gd name="connsiteY10" fmla="*/ 6118 h 9965"/>
                <a:gd name="connsiteX11" fmla="*/ 121 w 10000"/>
                <a:gd name="connsiteY11" fmla="*/ 6603 h 9965"/>
                <a:gd name="connsiteX12" fmla="*/ 0 w 10000"/>
                <a:gd name="connsiteY12" fmla="*/ 7173 h 9965"/>
                <a:gd name="connsiteX13" fmla="*/ 0 w 10000"/>
                <a:gd name="connsiteY13" fmla="*/ 9557 h 9965"/>
                <a:gd name="connsiteX14" fmla="*/ 242 w 10000"/>
                <a:gd name="connsiteY14" fmla="*/ 9965 h 9965"/>
                <a:gd name="connsiteX15" fmla="*/ 9999 w 10000"/>
                <a:gd name="connsiteY15" fmla="*/ 9958 h 9965"/>
                <a:gd name="connsiteX16" fmla="*/ 10000 w 10000"/>
                <a:gd name="connsiteY16" fmla="*/ 0 h 9965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242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126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789 w 10031"/>
                <a:gd name="connsiteY6" fmla="*/ 2604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10 w 10000"/>
                <a:gd name="connsiteY13" fmla="*/ 10000 h 10000"/>
                <a:gd name="connsiteX14" fmla="*/ 9999 w 10000"/>
                <a:gd name="connsiteY14" fmla="*/ 9993 h 10000"/>
                <a:gd name="connsiteX15" fmla="*/ 10000 w 10000"/>
                <a:gd name="connsiteY15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0 w 10000"/>
                <a:gd name="connsiteY11" fmla="*/ 7198 h 10000"/>
                <a:gd name="connsiteX12" fmla="*/ 10 w 10000"/>
                <a:gd name="connsiteY12" fmla="*/ 10000 h 10000"/>
                <a:gd name="connsiteX13" fmla="*/ 9999 w 10000"/>
                <a:gd name="connsiteY13" fmla="*/ 9993 h 10000"/>
                <a:gd name="connsiteX14" fmla="*/ 10000 w 10000"/>
                <a:gd name="connsiteY1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7334" y="191"/>
                  </a:lnTo>
                  <a:cubicBezTo>
                    <a:pt x="6445" y="255"/>
                    <a:pt x="6404" y="350"/>
                    <a:pt x="5939" y="445"/>
                  </a:cubicBezTo>
                  <a:lnTo>
                    <a:pt x="4546" y="762"/>
                  </a:lnTo>
                  <a:cubicBezTo>
                    <a:pt x="4082" y="868"/>
                    <a:pt x="3848" y="1073"/>
                    <a:pt x="3515" y="1249"/>
                  </a:cubicBezTo>
                  <a:cubicBezTo>
                    <a:pt x="3182" y="1425"/>
                    <a:pt x="2847" y="1570"/>
                    <a:pt x="2546" y="1820"/>
                  </a:cubicBezTo>
                  <a:lnTo>
                    <a:pt x="1642" y="2569"/>
                  </a:lnTo>
                  <a:cubicBezTo>
                    <a:pt x="1341" y="2819"/>
                    <a:pt x="1102" y="3191"/>
                    <a:pt x="909" y="3493"/>
                  </a:cubicBezTo>
                  <a:cubicBezTo>
                    <a:pt x="716" y="3795"/>
                    <a:pt x="596" y="4086"/>
                    <a:pt x="485" y="4382"/>
                  </a:cubicBezTo>
                  <a:cubicBezTo>
                    <a:pt x="374" y="4678"/>
                    <a:pt x="304" y="4978"/>
                    <a:pt x="243" y="5271"/>
                  </a:cubicBezTo>
                  <a:cubicBezTo>
                    <a:pt x="202" y="5560"/>
                    <a:pt x="121" y="5977"/>
                    <a:pt x="121" y="6139"/>
                  </a:cubicBezTo>
                  <a:cubicBezTo>
                    <a:pt x="81" y="6492"/>
                    <a:pt x="40" y="6845"/>
                    <a:pt x="0" y="7198"/>
                  </a:cubicBezTo>
                  <a:cubicBezTo>
                    <a:pt x="3" y="8132"/>
                    <a:pt x="7" y="9066"/>
                    <a:pt x="10" y="10000"/>
                  </a:cubicBezTo>
                  <a:lnTo>
                    <a:pt x="9999" y="9993"/>
                  </a:lnTo>
                  <a:cubicBezTo>
                    <a:pt x="9999" y="6662"/>
                    <a:pt x="9999" y="4996"/>
                    <a:pt x="100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38" name="Freeform 987"/>
            <p:cNvSpPr>
              <a:spLocks/>
            </p:cNvSpPr>
            <p:nvPr/>
          </p:nvSpPr>
          <p:spPr bwMode="auto">
            <a:xfrm flipH="1">
              <a:off x="7436368" y="1366408"/>
              <a:ext cx="304389" cy="1116599"/>
            </a:xfrm>
            <a:custGeom>
              <a:avLst/>
              <a:gdLst>
                <a:gd name="T0" fmla="*/ 2147483647 w 167"/>
                <a:gd name="T1" fmla="*/ 0 h 474"/>
                <a:gd name="T2" fmla="*/ 2147483647 w 167"/>
                <a:gd name="T3" fmla="*/ 2147483647 h 474"/>
                <a:gd name="T4" fmla="*/ 2147483647 w 167"/>
                <a:gd name="T5" fmla="*/ 2147483647 h 474"/>
                <a:gd name="T6" fmla="*/ 2147483647 w 167"/>
                <a:gd name="T7" fmla="*/ 2147483647 h 474"/>
                <a:gd name="T8" fmla="*/ 2147483647 w 167"/>
                <a:gd name="T9" fmla="*/ 2147483647 h 474"/>
                <a:gd name="T10" fmla="*/ 2147483647 w 167"/>
                <a:gd name="T11" fmla="*/ 2147483647 h 474"/>
                <a:gd name="T12" fmla="*/ 2147483647 w 167"/>
                <a:gd name="T13" fmla="*/ 2147483647 h 474"/>
                <a:gd name="T14" fmla="*/ 2147483647 w 167"/>
                <a:gd name="T15" fmla="*/ 2147483647 h 474"/>
                <a:gd name="T16" fmla="*/ 2147483647 w 167"/>
                <a:gd name="T17" fmla="*/ 2147483647 h 474"/>
                <a:gd name="T18" fmla="*/ 2147483647 w 167"/>
                <a:gd name="T19" fmla="*/ 2147483647 h 474"/>
                <a:gd name="T20" fmla="*/ 2147483647 w 167"/>
                <a:gd name="T21" fmla="*/ 2147483647 h 474"/>
                <a:gd name="T22" fmla="*/ 2147483647 w 167"/>
                <a:gd name="T23" fmla="*/ 2147483647 h 474"/>
                <a:gd name="T24" fmla="*/ 0 w 167"/>
                <a:gd name="T25" fmla="*/ 2147483647 h 474"/>
                <a:gd name="T26" fmla="*/ 0 w 167"/>
                <a:gd name="T27" fmla="*/ 2147483647 h 474"/>
                <a:gd name="T28" fmla="*/ 0 w 167"/>
                <a:gd name="T29" fmla="*/ 2147483647 h 474"/>
                <a:gd name="T30" fmla="*/ 2147483647 w 167"/>
                <a:gd name="T31" fmla="*/ 2147483647 h 474"/>
                <a:gd name="T32" fmla="*/ 2147483647 w 167"/>
                <a:gd name="T33" fmla="*/ 2147483647 h 474"/>
                <a:gd name="T34" fmla="*/ 2147483647 w 167"/>
                <a:gd name="T35" fmla="*/ 2147483647 h 474"/>
                <a:gd name="T36" fmla="*/ 2147483647 w 167"/>
                <a:gd name="T37" fmla="*/ 2147483647 h 474"/>
                <a:gd name="T38" fmla="*/ 2147483647 w 167"/>
                <a:gd name="T39" fmla="*/ 2147483647 h 474"/>
                <a:gd name="T40" fmla="*/ 2147483647 w 167"/>
                <a:gd name="T41" fmla="*/ 2147483647 h 474"/>
                <a:gd name="T42" fmla="*/ 2147483647 w 167"/>
                <a:gd name="T43" fmla="*/ 2147483647 h 474"/>
                <a:gd name="T44" fmla="*/ 2147483647 w 167"/>
                <a:gd name="T45" fmla="*/ 2147483647 h 474"/>
                <a:gd name="T46" fmla="*/ 2147483647 w 167"/>
                <a:gd name="T47" fmla="*/ 2147483647 h 474"/>
                <a:gd name="T48" fmla="*/ 2147483647 w 167"/>
                <a:gd name="T49" fmla="*/ 2147483647 h 474"/>
                <a:gd name="T50" fmla="*/ 2147483647 w 167"/>
                <a:gd name="T51" fmla="*/ 2147483647 h 474"/>
                <a:gd name="T52" fmla="*/ 2147483647 w 167"/>
                <a:gd name="T53" fmla="*/ 2147483647 h 474"/>
                <a:gd name="T54" fmla="*/ 2147483647 w 167"/>
                <a:gd name="T55" fmla="*/ 0 h 47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7"/>
                <a:gd name="T85" fmla="*/ 0 h 474"/>
                <a:gd name="T86" fmla="*/ 167 w 167"/>
                <a:gd name="T87" fmla="*/ 474 h 474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4024 w 10000"/>
                <a:gd name="connsiteY22" fmla="*/ 7674 h 10000"/>
                <a:gd name="connsiteX23" fmla="*/ 10000 w 10000"/>
                <a:gd name="connsiteY23" fmla="*/ 8460 h 10000"/>
                <a:gd name="connsiteX24" fmla="*/ 10000 w 10000"/>
                <a:gd name="connsiteY24" fmla="*/ 3629 h 10000"/>
                <a:gd name="connsiteX25" fmla="*/ 9880 w 10000"/>
                <a:gd name="connsiteY25" fmla="*/ 2827 h 10000"/>
                <a:gd name="connsiteX26" fmla="*/ 9880 w 10000"/>
                <a:gd name="connsiteY26" fmla="*/ 2131 h 10000"/>
                <a:gd name="connsiteX27" fmla="*/ 9880 w 10000"/>
                <a:gd name="connsiteY27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10000 w 10000"/>
                <a:gd name="connsiteY22" fmla="*/ 8460 h 10000"/>
                <a:gd name="connsiteX23" fmla="*/ 10000 w 10000"/>
                <a:gd name="connsiteY23" fmla="*/ 3629 h 10000"/>
                <a:gd name="connsiteX24" fmla="*/ 9880 w 10000"/>
                <a:gd name="connsiteY24" fmla="*/ 2827 h 10000"/>
                <a:gd name="connsiteX25" fmla="*/ 9880 w 10000"/>
                <a:gd name="connsiteY25" fmla="*/ 2131 h 10000"/>
                <a:gd name="connsiteX26" fmla="*/ 9880 w 10000"/>
                <a:gd name="connsiteY26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10000 w 10000"/>
                <a:gd name="connsiteY21" fmla="*/ 8460 h 10000"/>
                <a:gd name="connsiteX22" fmla="*/ 10000 w 10000"/>
                <a:gd name="connsiteY22" fmla="*/ 3629 h 10000"/>
                <a:gd name="connsiteX23" fmla="*/ 9880 w 10000"/>
                <a:gd name="connsiteY23" fmla="*/ 2827 h 10000"/>
                <a:gd name="connsiteX24" fmla="*/ 9880 w 10000"/>
                <a:gd name="connsiteY24" fmla="*/ 2131 h 10000"/>
                <a:gd name="connsiteX25" fmla="*/ 9880 w 10000"/>
                <a:gd name="connsiteY25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10000 w 10000"/>
                <a:gd name="connsiteY20" fmla="*/ 8460 h 10000"/>
                <a:gd name="connsiteX21" fmla="*/ 10000 w 10000"/>
                <a:gd name="connsiteY21" fmla="*/ 3629 h 10000"/>
                <a:gd name="connsiteX22" fmla="*/ 9880 w 10000"/>
                <a:gd name="connsiteY22" fmla="*/ 2827 h 10000"/>
                <a:gd name="connsiteX23" fmla="*/ 9880 w 10000"/>
                <a:gd name="connsiteY23" fmla="*/ 2131 h 10000"/>
                <a:gd name="connsiteX24" fmla="*/ 9880 w 10000"/>
                <a:gd name="connsiteY24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9760 w 10000"/>
                <a:gd name="connsiteY17" fmla="*/ 10000 h 10000"/>
                <a:gd name="connsiteX18" fmla="*/ 9760 w 10000"/>
                <a:gd name="connsiteY18" fmla="*/ 9958 h 10000"/>
                <a:gd name="connsiteX19" fmla="*/ 10000 w 10000"/>
                <a:gd name="connsiteY19" fmla="*/ 8460 h 10000"/>
                <a:gd name="connsiteX20" fmla="*/ 10000 w 10000"/>
                <a:gd name="connsiteY20" fmla="*/ 3629 h 10000"/>
                <a:gd name="connsiteX21" fmla="*/ 9880 w 10000"/>
                <a:gd name="connsiteY21" fmla="*/ 2827 h 10000"/>
                <a:gd name="connsiteX22" fmla="*/ 9880 w 10000"/>
                <a:gd name="connsiteY22" fmla="*/ 2131 h 10000"/>
                <a:gd name="connsiteX23" fmla="*/ 9880 w 10000"/>
                <a:gd name="connsiteY23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10000 w 10238"/>
                <a:gd name="connsiteY19" fmla="*/ 8460 h 10000"/>
                <a:gd name="connsiteX20" fmla="*/ 10000 w 10238"/>
                <a:gd name="connsiteY20" fmla="*/ 3629 h 10000"/>
                <a:gd name="connsiteX21" fmla="*/ 9880 w 10238"/>
                <a:gd name="connsiteY21" fmla="*/ 2827 h 10000"/>
                <a:gd name="connsiteX22" fmla="*/ 9880 w 10238"/>
                <a:gd name="connsiteY22" fmla="*/ 2131 h 10000"/>
                <a:gd name="connsiteX23" fmla="*/ 9880 w 10238"/>
                <a:gd name="connsiteY23" fmla="*/ 0 h 10000"/>
                <a:gd name="connsiteX0" fmla="*/ 9880 w 10242"/>
                <a:gd name="connsiteY0" fmla="*/ 0 h 10000"/>
                <a:gd name="connsiteX1" fmla="*/ 7246 w 10242"/>
                <a:gd name="connsiteY1" fmla="*/ 190 h 10000"/>
                <a:gd name="connsiteX2" fmla="*/ 5868 w 10242"/>
                <a:gd name="connsiteY2" fmla="*/ 443 h 10000"/>
                <a:gd name="connsiteX3" fmla="*/ 4491 w 10242"/>
                <a:gd name="connsiteY3" fmla="*/ 759 h 10000"/>
                <a:gd name="connsiteX4" fmla="*/ 3473 w 10242"/>
                <a:gd name="connsiteY4" fmla="*/ 1245 h 10000"/>
                <a:gd name="connsiteX5" fmla="*/ 2515 w 10242"/>
                <a:gd name="connsiteY5" fmla="*/ 1814 h 10000"/>
                <a:gd name="connsiteX6" fmla="*/ 1737 w 10242"/>
                <a:gd name="connsiteY6" fmla="*/ 2595 h 10000"/>
                <a:gd name="connsiteX7" fmla="*/ 898 w 10242"/>
                <a:gd name="connsiteY7" fmla="*/ 3481 h 10000"/>
                <a:gd name="connsiteX8" fmla="*/ 479 w 10242"/>
                <a:gd name="connsiteY8" fmla="*/ 4367 h 10000"/>
                <a:gd name="connsiteX9" fmla="*/ 240 w 10242"/>
                <a:gd name="connsiteY9" fmla="*/ 5253 h 10000"/>
                <a:gd name="connsiteX10" fmla="*/ 120 w 10242"/>
                <a:gd name="connsiteY10" fmla="*/ 6118 h 10000"/>
                <a:gd name="connsiteX11" fmla="*/ 120 w 10242"/>
                <a:gd name="connsiteY11" fmla="*/ 6603 h 10000"/>
                <a:gd name="connsiteX12" fmla="*/ 0 w 10242"/>
                <a:gd name="connsiteY12" fmla="*/ 7173 h 10000"/>
                <a:gd name="connsiteX13" fmla="*/ 0 w 10242"/>
                <a:gd name="connsiteY13" fmla="*/ 9557 h 10000"/>
                <a:gd name="connsiteX14" fmla="*/ 0 w 10242"/>
                <a:gd name="connsiteY14" fmla="*/ 10000 h 10000"/>
                <a:gd name="connsiteX15" fmla="*/ 120 w 10242"/>
                <a:gd name="connsiteY15" fmla="*/ 10000 h 10000"/>
                <a:gd name="connsiteX16" fmla="*/ 2036 w 10242"/>
                <a:gd name="connsiteY16" fmla="*/ 10000 h 10000"/>
                <a:gd name="connsiteX17" fmla="*/ 9760 w 10242"/>
                <a:gd name="connsiteY17" fmla="*/ 10000 h 10000"/>
                <a:gd name="connsiteX18" fmla="*/ 10238 w 10242"/>
                <a:gd name="connsiteY18" fmla="*/ 9958 h 10000"/>
                <a:gd name="connsiteX19" fmla="*/ 10000 w 10242"/>
                <a:gd name="connsiteY19" fmla="*/ 3629 h 10000"/>
                <a:gd name="connsiteX20" fmla="*/ 9880 w 10242"/>
                <a:gd name="connsiteY20" fmla="*/ 2827 h 10000"/>
                <a:gd name="connsiteX21" fmla="*/ 9880 w 10242"/>
                <a:gd name="connsiteY21" fmla="*/ 2131 h 10000"/>
                <a:gd name="connsiteX22" fmla="*/ 9880 w 10242"/>
                <a:gd name="connsiteY22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827 h 10000"/>
                <a:gd name="connsiteX20" fmla="*/ 9880 w 10238"/>
                <a:gd name="connsiteY20" fmla="*/ 2131 h 10000"/>
                <a:gd name="connsiteX21" fmla="*/ 9880 w 10238"/>
                <a:gd name="connsiteY21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131 h 10000"/>
                <a:gd name="connsiteX20" fmla="*/ 9880 w 10238"/>
                <a:gd name="connsiteY20" fmla="*/ 0 h 10000"/>
                <a:gd name="connsiteX0" fmla="*/ 9880 w 10265"/>
                <a:gd name="connsiteY0" fmla="*/ 0 h 10000"/>
                <a:gd name="connsiteX1" fmla="*/ 7246 w 10265"/>
                <a:gd name="connsiteY1" fmla="*/ 190 h 10000"/>
                <a:gd name="connsiteX2" fmla="*/ 5868 w 10265"/>
                <a:gd name="connsiteY2" fmla="*/ 443 h 10000"/>
                <a:gd name="connsiteX3" fmla="*/ 4491 w 10265"/>
                <a:gd name="connsiteY3" fmla="*/ 759 h 10000"/>
                <a:gd name="connsiteX4" fmla="*/ 3473 w 10265"/>
                <a:gd name="connsiteY4" fmla="*/ 1245 h 10000"/>
                <a:gd name="connsiteX5" fmla="*/ 2515 w 10265"/>
                <a:gd name="connsiteY5" fmla="*/ 1814 h 10000"/>
                <a:gd name="connsiteX6" fmla="*/ 1737 w 10265"/>
                <a:gd name="connsiteY6" fmla="*/ 2595 h 10000"/>
                <a:gd name="connsiteX7" fmla="*/ 898 w 10265"/>
                <a:gd name="connsiteY7" fmla="*/ 3481 h 10000"/>
                <a:gd name="connsiteX8" fmla="*/ 479 w 10265"/>
                <a:gd name="connsiteY8" fmla="*/ 4367 h 10000"/>
                <a:gd name="connsiteX9" fmla="*/ 240 w 10265"/>
                <a:gd name="connsiteY9" fmla="*/ 5253 h 10000"/>
                <a:gd name="connsiteX10" fmla="*/ 120 w 10265"/>
                <a:gd name="connsiteY10" fmla="*/ 6118 h 10000"/>
                <a:gd name="connsiteX11" fmla="*/ 120 w 10265"/>
                <a:gd name="connsiteY11" fmla="*/ 6603 h 10000"/>
                <a:gd name="connsiteX12" fmla="*/ 0 w 10265"/>
                <a:gd name="connsiteY12" fmla="*/ 7173 h 10000"/>
                <a:gd name="connsiteX13" fmla="*/ 0 w 10265"/>
                <a:gd name="connsiteY13" fmla="*/ 9557 h 10000"/>
                <a:gd name="connsiteX14" fmla="*/ 0 w 10265"/>
                <a:gd name="connsiteY14" fmla="*/ 10000 h 10000"/>
                <a:gd name="connsiteX15" fmla="*/ 120 w 10265"/>
                <a:gd name="connsiteY15" fmla="*/ 10000 h 10000"/>
                <a:gd name="connsiteX16" fmla="*/ 2036 w 10265"/>
                <a:gd name="connsiteY16" fmla="*/ 10000 h 10000"/>
                <a:gd name="connsiteX17" fmla="*/ 9760 w 10265"/>
                <a:gd name="connsiteY17" fmla="*/ 10000 h 10000"/>
                <a:gd name="connsiteX18" fmla="*/ 10238 w 10265"/>
                <a:gd name="connsiteY18" fmla="*/ 9958 h 10000"/>
                <a:gd name="connsiteX19" fmla="*/ 9880 w 10265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10238 w 10238"/>
                <a:gd name="connsiteY17" fmla="*/ 9958 h 10000"/>
                <a:gd name="connsiteX18" fmla="*/ 9880 w 10238"/>
                <a:gd name="connsiteY18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9882"/>
                <a:gd name="connsiteY0" fmla="*/ 0 h 10000"/>
                <a:gd name="connsiteX1" fmla="*/ 7246 w 9882"/>
                <a:gd name="connsiteY1" fmla="*/ 190 h 10000"/>
                <a:gd name="connsiteX2" fmla="*/ 5868 w 9882"/>
                <a:gd name="connsiteY2" fmla="*/ 443 h 10000"/>
                <a:gd name="connsiteX3" fmla="*/ 4491 w 9882"/>
                <a:gd name="connsiteY3" fmla="*/ 759 h 10000"/>
                <a:gd name="connsiteX4" fmla="*/ 3473 w 9882"/>
                <a:gd name="connsiteY4" fmla="*/ 1245 h 10000"/>
                <a:gd name="connsiteX5" fmla="*/ 2515 w 9882"/>
                <a:gd name="connsiteY5" fmla="*/ 1814 h 10000"/>
                <a:gd name="connsiteX6" fmla="*/ 1737 w 9882"/>
                <a:gd name="connsiteY6" fmla="*/ 2595 h 10000"/>
                <a:gd name="connsiteX7" fmla="*/ 898 w 9882"/>
                <a:gd name="connsiteY7" fmla="*/ 3481 h 10000"/>
                <a:gd name="connsiteX8" fmla="*/ 479 w 9882"/>
                <a:gd name="connsiteY8" fmla="*/ 4367 h 10000"/>
                <a:gd name="connsiteX9" fmla="*/ 240 w 9882"/>
                <a:gd name="connsiteY9" fmla="*/ 5253 h 10000"/>
                <a:gd name="connsiteX10" fmla="*/ 120 w 9882"/>
                <a:gd name="connsiteY10" fmla="*/ 6118 h 10000"/>
                <a:gd name="connsiteX11" fmla="*/ 120 w 9882"/>
                <a:gd name="connsiteY11" fmla="*/ 6603 h 10000"/>
                <a:gd name="connsiteX12" fmla="*/ 0 w 9882"/>
                <a:gd name="connsiteY12" fmla="*/ 7173 h 10000"/>
                <a:gd name="connsiteX13" fmla="*/ 0 w 9882"/>
                <a:gd name="connsiteY13" fmla="*/ 9557 h 10000"/>
                <a:gd name="connsiteX14" fmla="*/ 0 w 9882"/>
                <a:gd name="connsiteY14" fmla="*/ 10000 h 10000"/>
                <a:gd name="connsiteX15" fmla="*/ 120 w 9882"/>
                <a:gd name="connsiteY15" fmla="*/ 10000 h 10000"/>
                <a:gd name="connsiteX16" fmla="*/ 6533 w 9882"/>
                <a:gd name="connsiteY16" fmla="*/ 9923 h 10000"/>
                <a:gd name="connsiteX17" fmla="*/ 9880 w 9882"/>
                <a:gd name="connsiteY17" fmla="*/ 0 h 10000"/>
                <a:gd name="connsiteX0" fmla="*/ 9998 w 9998"/>
                <a:gd name="connsiteY0" fmla="*/ 0 h 10000"/>
                <a:gd name="connsiteX1" fmla="*/ 7333 w 9998"/>
                <a:gd name="connsiteY1" fmla="*/ 190 h 10000"/>
                <a:gd name="connsiteX2" fmla="*/ 5938 w 9998"/>
                <a:gd name="connsiteY2" fmla="*/ 443 h 10000"/>
                <a:gd name="connsiteX3" fmla="*/ 4545 w 9998"/>
                <a:gd name="connsiteY3" fmla="*/ 759 h 10000"/>
                <a:gd name="connsiteX4" fmla="*/ 3514 w 9998"/>
                <a:gd name="connsiteY4" fmla="*/ 1245 h 10000"/>
                <a:gd name="connsiteX5" fmla="*/ 2545 w 9998"/>
                <a:gd name="connsiteY5" fmla="*/ 1814 h 10000"/>
                <a:gd name="connsiteX6" fmla="*/ 1758 w 9998"/>
                <a:gd name="connsiteY6" fmla="*/ 2595 h 10000"/>
                <a:gd name="connsiteX7" fmla="*/ 909 w 9998"/>
                <a:gd name="connsiteY7" fmla="*/ 3481 h 10000"/>
                <a:gd name="connsiteX8" fmla="*/ 485 w 9998"/>
                <a:gd name="connsiteY8" fmla="*/ 4367 h 10000"/>
                <a:gd name="connsiteX9" fmla="*/ 243 w 9998"/>
                <a:gd name="connsiteY9" fmla="*/ 5253 h 10000"/>
                <a:gd name="connsiteX10" fmla="*/ 121 w 9998"/>
                <a:gd name="connsiteY10" fmla="*/ 6118 h 10000"/>
                <a:gd name="connsiteX11" fmla="*/ 121 w 9998"/>
                <a:gd name="connsiteY11" fmla="*/ 6603 h 10000"/>
                <a:gd name="connsiteX12" fmla="*/ 0 w 9998"/>
                <a:gd name="connsiteY12" fmla="*/ 7173 h 10000"/>
                <a:gd name="connsiteX13" fmla="*/ 0 w 9998"/>
                <a:gd name="connsiteY13" fmla="*/ 9557 h 10000"/>
                <a:gd name="connsiteX14" fmla="*/ 0 w 9998"/>
                <a:gd name="connsiteY14" fmla="*/ 10000 h 10000"/>
                <a:gd name="connsiteX15" fmla="*/ 121 w 9998"/>
                <a:gd name="connsiteY15" fmla="*/ 10000 h 10000"/>
                <a:gd name="connsiteX16" fmla="*/ 6611 w 9998"/>
                <a:gd name="connsiteY16" fmla="*/ 9923 h 10000"/>
                <a:gd name="connsiteX17" fmla="*/ 9998 w 9998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1 w 10000"/>
                <a:gd name="connsiteY15" fmla="*/ 10000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9965"/>
                <a:gd name="connsiteX1" fmla="*/ 7334 w 10000"/>
                <a:gd name="connsiteY1" fmla="*/ 190 h 9965"/>
                <a:gd name="connsiteX2" fmla="*/ 5939 w 10000"/>
                <a:gd name="connsiteY2" fmla="*/ 443 h 9965"/>
                <a:gd name="connsiteX3" fmla="*/ 4546 w 10000"/>
                <a:gd name="connsiteY3" fmla="*/ 759 h 9965"/>
                <a:gd name="connsiteX4" fmla="*/ 3515 w 10000"/>
                <a:gd name="connsiteY4" fmla="*/ 1245 h 9965"/>
                <a:gd name="connsiteX5" fmla="*/ 2546 w 10000"/>
                <a:gd name="connsiteY5" fmla="*/ 1814 h 9965"/>
                <a:gd name="connsiteX6" fmla="*/ 1758 w 10000"/>
                <a:gd name="connsiteY6" fmla="*/ 2595 h 9965"/>
                <a:gd name="connsiteX7" fmla="*/ 909 w 10000"/>
                <a:gd name="connsiteY7" fmla="*/ 3481 h 9965"/>
                <a:gd name="connsiteX8" fmla="*/ 485 w 10000"/>
                <a:gd name="connsiteY8" fmla="*/ 4367 h 9965"/>
                <a:gd name="connsiteX9" fmla="*/ 243 w 10000"/>
                <a:gd name="connsiteY9" fmla="*/ 5253 h 9965"/>
                <a:gd name="connsiteX10" fmla="*/ 121 w 10000"/>
                <a:gd name="connsiteY10" fmla="*/ 6118 h 9965"/>
                <a:gd name="connsiteX11" fmla="*/ 121 w 10000"/>
                <a:gd name="connsiteY11" fmla="*/ 6603 h 9965"/>
                <a:gd name="connsiteX12" fmla="*/ 0 w 10000"/>
                <a:gd name="connsiteY12" fmla="*/ 7173 h 9965"/>
                <a:gd name="connsiteX13" fmla="*/ 0 w 10000"/>
                <a:gd name="connsiteY13" fmla="*/ 9557 h 9965"/>
                <a:gd name="connsiteX14" fmla="*/ 242 w 10000"/>
                <a:gd name="connsiteY14" fmla="*/ 9965 h 9965"/>
                <a:gd name="connsiteX15" fmla="*/ 9999 w 10000"/>
                <a:gd name="connsiteY15" fmla="*/ 9958 h 9965"/>
                <a:gd name="connsiteX16" fmla="*/ 10000 w 10000"/>
                <a:gd name="connsiteY16" fmla="*/ 0 h 9965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242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126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789 w 10031"/>
                <a:gd name="connsiteY6" fmla="*/ 2604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10 w 10000"/>
                <a:gd name="connsiteY13" fmla="*/ 10000 h 10000"/>
                <a:gd name="connsiteX14" fmla="*/ 9999 w 10000"/>
                <a:gd name="connsiteY14" fmla="*/ 9993 h 10000"/>
                <a:gd name="connsiteX15" fmla="*/ 10000 w 10000"/>
                <a:gd name="connsiteY15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0 w 10000"/>
                <a:gd name="connsiteY11" fmla="*/ 7198 h 10000"/>
                <a:gd name="connsiteX12" fmla="*/ 10 w 10000"/>
                <a:gd name="connsiteY12" fmla="*/ 10000 h 10000"/>
                <a:gd name="connsiteX13" fmla="*/ 9999 w 10000"/>
                <a:gd name="connsiteY13" fmla="*/ 9993 h 10000"/>
                <a:gd name="connsiteX14" fmla="*/ 10000 w 10000"/>
                <a:gd name="connsiteY1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7334" y="191"/>
                  </a:lnTo>
                  <a:cubicBezTo>
                    <a:pt x="6445" y="255"/>
                    <a:pt x="6404" y="350"/>
                    <a:pt x="5939" y="445"/>
                  </a:cubicBezTo>
                  <a:lnTo>
                    <a:pt x="4546" y="762"/>
                  </a:lnTo>
                  <a:cubicBezTo>
                    <a:pt x="4082" y="868"/>
                    <a:pt x="3848" y="1073"/>
                    <a:pt x="3515" y="1249"/>
                  </a:cubicBezTo>
                  <a:cubicBezTo>
                    <a:pt x="3182" y="1425"/>
                    <a:pt x="2847" y="1570"/>
                    <a:pt x="2546" y="1820"/>
                  </a:cubicBezTo>
                  <a:lnTo>
                    <a:pt x="1642" y="2569"/>
                  </a:lnTo>
                  <a:cubicBezTo>
                    <a:pt x="1341" y="2819"/>
                    <a:pt x="1102" y="3191"/>
                    <a:pt x="909" y="3493"/>
                  </a:cubicBezTo>
                  <a:cubicBezTo>
                    <a:pt x="716" y="3795"/>
                    <a:pt x="596" y="4086"/>
                    <a:pt x="485" y="4382"/>
                  </a:cubicBezTo>
                  <a:cubicBezTo>
                    <a:pt x="374" y="4678"/>
                    <a:pt x="304" y="4978"/>
                    <a:pt x="243" y="5271"/>
                  </a:cubicBezTo>
                  <a:cubicBezTo>
                    <a:pt x="202" y="5560"/>
                    <a:pt x="121" y="5977"/>
                    <a:pt x="121" y="6139"/>
                  </a:cubicBezTo>
                  <a:cubicBezTo>
                    <a:pt x="81" y="6492"/>
                    <a:pt x="40" y="6845"/>
                    <a:pt x="0" y="7198"/>
                  </a:cubicBezTo>
                  <a:cubicBezTo>
                    <a:pt x="3" y="8132"/>
                    <a:pt x="7" y="9066"/>
                    <a:pt x="10" y="10000"/>
                  </a:cubicBezTo>
                  <a:lnTo>
                    <a:pt x="9999" y="9993"/>
                  </a:lnTo>
                  <a:cubicBezTo>
                    <a:pt x="9999" y="6662"/>
                    <a:pt x="9999" y="4996"/>
                    <a:pt x="100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7265924" y="2481794"/>
              <a:ext cx="774589" cy="282484"/>
            </a:xfrm>
            <a:custGeom>
              <a:avLst/>
              <a:gdLst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61695 w 1407895"/>
                <a:gd name="connsiteY0" fmla="*/ 0 h 355600"/>
                <a:gd name="connsiteX1" fmla="*/ 1407895 w 1407895"/>
                <a:gd name="connsiteY1" fmla="*/ 0 h 355600"/>
                <a:gd name="connsiteX2" fmla="*/ 1407895 w 1407895"/>
                <a:gd name="connsiteY2" fmla="*/ 355600 h 355600"/>
                <a:gd name="connsiteX3" fmla="*/ 554455 w 1407895"/>
                <a:gd name="connsiteY3" fmla="*/ 355600 h 355600"/>
                <a:gd name="connsiteX4" fmla="*/ 259815 w 1407895"/>
                <a:gd name="connsiteY4" fmla="*/ 238760 h 355600"/>
                <a:gd name="connsiteX5" fmla="*/ 61695 w 1407895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7272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6200" h="355600">
                  <a:moveTo>
                    <a:pt x="0" y="0"/>
                  </a:moveTo>
                  <a:lnTo>
                    <a:pt x="1346200" y="0"/>
                  </a:lnTo>
                  <a:lnTo>
                    <a:pt x="1346200" y="355600"/>
                  </a:lnTo>
                  <a:lnTo>
                    <a:pt x="492760" y="355600"/>
                  </a:lnTo>
                  <a:cubicBezTo>
                    <a:pt x="301413" y="336127"/>
                    <a:pt x="188806" y="242147"/>
                    <a:pt x="180340" y="236220"/>
                  </a:cubicBezTo>
                  <a:cubicBezTo>
                    <a:pt x="171874" y="230293"/>
                    <a:pt x="29633" y="143933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 flipH="1">
              <a:off x="5488118" y="2480673"/>
              <a:ext cx="776518" cy="282484"/>
            </a:xfrm>
            <a:custGeom>
              <a:avLst/>
              <a:gdLst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61695 w 1407895"/>
                <a:gd name="connsiteY0" fmla="*/ 0 h 355600"/>
                <a:gd name="connsiteX1" fmla="*/ 1407895 w 1407895"/>
                <a:gd name="connsiteY1" fmla="*/ 0 h 355600"/>
                <a:gd name="connsiteX2" fmla="*/ 1407895 w 1407895"/>
                <a:gd name="connsiteY2" fmla="*/ 355600 h 355600"/>
                <a:gd name="connsiteX3" fmla="*/ 554455 w 1407895"/>
                <a:gd name="connsiteY3" fmla="*/ 355600 h 355600"/>
                <a:gd name="connsiteX4" fmla="*/ 259815 w 1407895"/>
                <a:gd name="connsiteY4" fmla="*/ 238760 h 355600"/>
                <a:gd name="connsiteX5" fmla="*/ 61695 w 1407895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7272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6200" h="355600">
                  <a:moveTo>
                    <a:pt x="0" y="0"/>
                  </a:moveTo>
                  <a:lnTo>
                    <a:pt x="1346200" y="0"/>
                  </a:lnTo>
                  <a:lnTo>
                    <a:pt x="1346200" y="355600"/>
                  </a:lnTo>
                  <a:lnTo>
                    <a:pt x="492760" y="355600"/>
                  </a:lnTo>
                  <a:cubicBezTo>
                    <a:pt x="301413" y="336127"/>
                    <a:pt x="188806" y="242147"/>
                    <a:pt x="180340" y="236220"/>
                  </a:cubicBezTo>
                  <a:cubicBezTo>
                    <a:pt x="171874" y="230293"/>
                    <a:pt x="29633" y="143933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3" name="Rectangle 992"/>
            <p:cNvSpPr>
              <a:spLocks noChangeArrowheads="1"/>
            </p:cNvSpPr>
            <p:nvPr/>
          </p:nvSpPr>
          <p:spPr bwMode="auto">
            <a:xfrm>
              <a:off x="6090217" y="1366409"/>
              <a:ext cx="1348197" cy="27893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sz="1400" dirty="0">
                <a:latin typeface="+mj-lt"/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5019" y="1930328"/>
              <a:ext cx="246294" cy="246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0004" y="1930328"/>
              <a:ext cx="246294" cy="246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9972" y="1930328"/>
              <a:ext cx="246294" cy="246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956" y="1930328"/>
              <a:ext cx="246294" cy="246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4988" y="1930328"/>
              <a:ext cx="246294" cy="246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" name="Rectangle 63"/>
            <p:cNvSpPr/>
            <p:nvPr/>
          </p:nvSpPr>
          <p:spPr>
            <a:xfrm>
              <a:off x="5358485" y="2574219"/>
              <a:ext cx="2865728" cy="7871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800" i="1" dirty="0" smtClean="0">
                  <a:latin typeface="Calibri Light" panose="020F0302020204030204" pitchFamily="34" charset="0"/>
                  <a:ea typeface="Dotum" pitchFamily="34" charset="-127"/>
                </a:rPr>
                <a:t>Flash cell</a:t>
              </a:r>
              <a:endParaRPr lang="ko-KR" altLang="ko-KR" sz="2800" i="1" dirty="0">
                <a:latin typeface="Calibri Light" panose="020F0302020204030204" pitchFamily="34" charset="0"/>
                <a:ea typeface="Dotum" pitchFamily="34" charset="-127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364361" y="1657076"/>
            <a:ext cx="1904876" cy="2128840"/>
            <a:chOff x="5358485" y="158697"/>
            <a:chExt cx="2865728" cy="3202663"/>
          </a:xfrm>
        </p:grpSpPr>
        <p:sp>
          <p:nvSpPr>
            <p:cNvPr id="66" name="Rounded Rectangle 65"/>
            <p:cNvSpPr/>
            <p:nvPr/>
          </p:nvSpPr>
          <p:spPr>
            <a:xfrm>
              <a:off x="5488118" y="2483007"/>
              <a:ext cx="2552395" cy="6741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7" name="Rectangle 990"/>
            <p:cNvSpPr>
              <a:spLocks noChangeArrowheads="1"/>
            </p:cNvSpPr>
            <p:nvPr/>
          </p:nvSpPr>
          <p:spPr bwMode="auto">
            <a:xfrm>
              <a:off x="6090217" y="1837974"/>
              <a:ext cx="1348197" cy="45325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endParaRPr lang="ko-KR" altLang="ko-KR" sz="1400" dirty="0">
                <a:latin typeface="+mj-lt"/>
                <a:ea typeface="Dotum" pitchFamily="34" charset="-127"/>
              </a:endParaRPr>
            </a:p>
          </p:txBody>
        </p:sp>
        <p:sp>
          <p:nvSpPr>
            <p:cNvPr id="68" name="Freeform 987"/>
            <p:cNvSpPr>
              <a:spLocks/>
            </p:cNvSpPr>
            <p:nvPr/>
          </p:nvSpPr>
          <p:spPr bwMode="auto">
            <a:xfrm>
              <a:off x="5787873" y="1366408"/>
              <a:ext cx="304389" cy="1116599"/>
            </a:xfrm>
            <a:custGeom>
              <a:avLst/>
              <a:gdLst>
                <a:gd name="T0" fmla="*/ 2147483647 w 167"/>
                <a:gd name="T1" fmla="*/ 0 h 474"/>
                <a:gd name="T2" fmla="*/ 2147483647 w 167"/>
                <a:gd name="T3" fmla="*/ 2147483647 h 474"/>
                <a:gd name="T4" fmla="*/ 2147483647 w 167"/>
                <a:gd name="T5" fmla="*/ 2147483647 h 474"/>
                <a:gd name="T6" fmla="*/ 2147483647 w 167"/>
                <a:gd name="T7" fmla="*/ 2147483647 h 474"/>
                <a:gd name="T8" fmla="*/ 2147483647 w 167"/>
                <a:gd name="T9" fmla="*/ 2147483647 h 474"/>
                <a:gd name="T10" fmla="*/ 2147483647 w 167"/>
                <a:gd name="T11" fmla="*/ 2147483647 h 474"/>
                <a:gd name="T12" fmla="*/ 2147483647 w 167"/>
                <a:gd name="T13" fmla="*/ 2147483647 h 474"/>
                <a:gd name="T14" fmla="*/ 2147483647 w 167"/>
                <a:gd name="T15" fmla="*/ 2147483647 h 474"/>
                <a:gd name="T16" fmla="*/ 2147483647 w 167"/>
                <a:gd name="T17" fmla="*/ 2147483647 h 474"/>
                <a:gd name="T18" fmla="*/ 2147483647 w 167"/>
                <a:gd name="T19" fmla="*/ 2147483647 h 474"/>
                <a:gd name="T20" fmla="*/ 2147483647 w 167"/>
                <a:gd name="T21" fmla="*/ 2147483647 h 474"/>
                <a:gd name="T22" fmla="*/ 2147483647 w 167"/>
                <a:gd name="T23" fmla="*/ 2147483647 h 474"/>
                <a:gd name="T24" fmla="*/ 0 w 167"/>
                <a:gd name="T25" fmla="*/ 2147483647 h 474"/>
                <a:gd name="T26" fmla="*/ 0 w 167"/>
                <a:gd name="T27" fmla="*/ 2147483647 h 474"/>
                <a:gd name="T28" fmla="*/ 0 w 167"/>
                <a:gd name="T29" fmla="*/ 2147483647 h 474"/>
                <a:gd name="T30" fmla="*/ 2147483647 w 167"/>
                <a:gd name="T31" fmla="*/ 2147483647 h 474"/>
                <a:gd name="T32" fmla="*/ 2147483647 w 167"/>
                <a:gd name="T33" fmla="*/ 2147483647 h 474"/>
                <a:gd name="T34" fmla="*/ 2147483647 w 167"/>
                <a:gd name="T35" fmla="*/ 2147483647 h 474"/>
                <a:gd name="T36" fmla="*/ 2147483647 w 167"/>
                <a:gd name="T37" fmla="*/ 2147483647 h 474"/>
                <a:gd name="T38" fmla="*/ 2147483647 w 167"/>
                <a:gd name="T39" fmla="*/ 2147483647 h 474"/>
                <a:gd name="T40" fmla="*/ 2147483647 w 167"/>
                <a:gd name="T41" fmla="*/ 2147483647 h 474"/>
                <a:gd name="T42" fmla="*/ 2147483647 w 167"/>
                <a:gd name="T43" fmla="*/ 2147483647 h 474"/>
                <a:gd name="T44" fmla="*/ 2147483647 w 167"/>
                <a:gd name="T45" fmla="*/ 2147483647 h 474"/>
                <a:gd name="T46" fmla="*/ 2147483647 w 167"/>
                <a:gd name="T47" fmla="*/ 2147483647 h 474"/>
                <a:gd name="T48" fmla="*/ 2147483647 w 167"/>
                <a:gd name="T49" fmla="*/ 2147483647 h 474"/>
                <a:gd name="T50" fmla="*/ 2147483647 w 167"/>
                <a:gd name="T51" fmla="*/ 2147483647 h 474"/>
                <a:gd name="T52" fmla="*/ 2147483647 w 167"/>
                <a:gd name="T53" fmla="*/ 2147483647 h 474"/>
                <a:gd name="T54" fmla="*/ 2147483647 w 167"/>
                <a:gd name="T55" fmla="*/ 0 h 47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7"/>
                <a:gd name="T85" fmla="*/ 0 h 474"/>
                <a:gd name="T86" fmla="*/ 167 w 167"/>
                <a:gd name="T87" fmla="*/ 474 h 474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4024 w 10000"/>
                <a:gd name="connsiteY22" fmla="*/ 7674 h 10000"/>
                <a:gd name="connsiteX23" fmla="*/ 10000 w 10000"/>
                <a:gd name="connsiteY23" fmla="*/ 8460 h 10000"/>
                <a:gd name="connsiteX24" fmla="*/ 10000 w 10000"/>
                <a:gd name="connsiteY24" fmla="*/ 3629 h 10000"/>
                <a:gd name="connsiteX25" fmla="*/ 9880 w 10000"/>
                <a:gd name="connsiteY25" fmla="*/ 2827 h 10000"/>
                <a:gd name="connsiteX26" fmla="*/ 9880 w 10000"/>
                <a:gd name="connsiteY26" fmla="*/ 2131 h 10000"/>
                <a:gd name="connsiteX27" fmla="*/ 9880 w 10000"/>
                <a:gd name="connsiteY27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10000 w 10000"/>
                <a:gd name="connsiteY22" fmla="*/ 8460 h 10000"/>
                <a:gd name="connsiteX23" fmla="*/ 10000 w 10000"/>
                <a:gd name="connsiteY23" fmla="*/ 3629 h 10000"/>
                <a:gd name="connsiteX24" fmla="*/ 9880 w 10000"/>
                <a:gd name="connsiteY24" fmla="*/ 2827 h 10000"/>
                <a:gd name="connsiteX25" fmla="*/ 9880 w 10000"/>
                <a:gd name="connsiteY25" fmla="*/ 2131 h 10000"/>
                <a:gd name="connsiteX26" fmla="*/ 9880 w 10000"/>
                <a:gd name="connsiteY26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10000 w 10000"/>
                <a:gd name="connsiteY21" fmla="*/ 8460 h 10000"/>
                <a:gd name="connsiteX22" fmla="*/ 10000 w 10000"/>
                <a:gd name="connsiteY22" fmla="*/ 3629 h 10000"/>
                <a:gd name="connsiteX23" fmla="*/ 9880 w 10000"/>
                <a:gd name="connsiteY23" fmla="*/ 2827 h 10000"/>
                <a:gd name="connsiteX24" fmla="*/ 9880 w 10000"/>
                <a:gd name="connsiteY24" fmla="*/ 2131 h 10000"/>
                <a:gd name="connsiteX25" fmla="*/ 9880 w 10000"/>
                <a:gd name="connsiteY25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10000 w 10000"/>
                <a:gd name="connsiteY20" fmla="*/ 8460 h 10000"/>
                <a:gd name="connsiteX21" fmla="*/ 10000 w 10000"/>
                <a:gd name="connsiteY21" fmla="*/ 3629 h 10000"/>
                <a:gd name="connsiteX22" fmla="*/ 9880 w 10000"/>
                <a:gd name="connsiteY22" fmla="*/ 2827 h 10000"/>
                <a:gd name="connsiteX23" fmla="*/ 9880 w 10000"/>
                <a:gd name="connsiteY23" fmla="*/ 2131 h 10000"/>
                <a:gd name="connsiteX24" fmla="*/ 9880 w 10000"/>
                <a:gd name="connsiteY24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9760 w 10000"/>
                <a:gd name="connsiteY17" fmla="*/ 10000 h 10000"/>
                <a:gd name="connsiteX18" fmla="*/ 9760 w 10000"/>
                <a:gd name="connsiteY18" fmla="*/ 9958 h 10000"/>
                <a:gd name="connsiteX19" fmla="*/ 10000 w 10000"/>
                <a:gd name="connsiteY19" fmla="*/ 8460 h 10000"/>
                <a:gd name="connsiteX20" fmla="*/ 10000 w 10000"/>
                <a:gd name="connsiteY20" fmla="*/ 3629 h 10000"/>
                <a:gd name="connsiteX21" fmla="*/ 9880 w 10000"/>
                <a:gd name="connsiteY21" fmla="*/ 2827 h 10000"/>
                <a:gd name="connsiteX22" fmla="*/ 9880 w 10000"/>
                <a:gd name="connsiteY22" fmla="*/ 2131 h 10000"/>
                <a:gd name="connsiteX23" fmla="*/ 9880 w 10000"/>
                <a:gd name="connsiteY23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10000 w 10238"/>
                <a:gd name="connsiteY19" fmla="*/ 8460 h 10000"/>
                <a:gd name="connsiteX20" fmla="*/ 10000 w 10238"/>
                <a:gd name="connsiteY20" fmla="*/ 3629 h 10000"/>
                <a:gd name="connsiteX21" fmla="*/ 9880 w 10238"/>
                <a:gd name="connsiteY21" fmla="*/ 2827 h 10000"/>
                <a:gd name="connsiteX22" fmla="*/ 9880 w 10238"/>
                <a:gd name="connsiteY22" fmla="*/ 2131 h 10000"/>
                <a:gd name="connsiteX23" fmla="*/ 9880 w 10238"/>
                <a:gd name="connsiteY23" fmla="*/ 0 h 10000"/>
                <a:gd name="connsiteX0" fmla="*/ 9880 w 10242"/>
                <a:gd name="connsiteY0" fmla="*/ 0 h 10000"/>
                <a:gd name="connsiteX1" fmla="*/ 7246 w 10242"/>
                <a:gd name="connsiteY1" fmla="*/ 190 h 10000"/>
                <a:gd name="connsiteX2" fmla="*/ 5868 w 10242"/>
                <a:gd name="connsiteY2" fmla="*/ 443 h 10000"/>
                <a:gd name="connsiteX3" fmla="*/ 4491 w 10242"/>
                <a:gd name="connsiteY3" fmla="*/ 759 h 10000"/>
                <a:gd name="connsiteX4" fmla="*/ 3473 w 10242"/>
                <a:gd name="connsiteY4" fmla="*/ 1245 h 10000"/>
                <a:gd name="connsiteX5" fmla="*/ 2515 w 10242"/>
                <a:gd name="connsiteY5" fmla="*/ 1814 h 10000"/>
                <a:gd name="connsiteX6" fmla="*/ 1737 w 10242"/>
                <a:gd name="connsiteY6" fmla="*/ 2595 h 10000"/>
                <a:gd name="connsiteX7" fmla="*/ 898 w 10242"/>
                <a:gd name="connsiteY7" fmla="*/ 3481 h 10000"/>
                <a:gd name="connsiteX8" fmla="*/ 479 w 10242"/>
                <a:gd name="connsiteY8" fmla="*/ 4367 h 10000"/>
                <a:gd name="connsiteX9" fmla="*/ 240 w 10242"/>
                <a:gd name="connsiteY9" fmla="*/ 5253 h 10000"/>
                <a:gd name="connsiteX10" fmla="*/ 120 w 10242"/>
                <a:gd name="connsiteY10" fmla="*/ 6118 h 10000"/>
                <a:gd name="connsiteX11" fmla="*/ 120 w 10242"/>
                <a:gd name="connsiteY11" fmla="*/ 6603 h 10000"/>
                <a:gd name="connsiteX12" fmla="*/ 0 w 10242"/>
                <a:gd name="connsiteY12" fmla="*/ 7173 h 10000"/>
                <a:gd name="connsiteX13" fmla="*/ 0 w 10242"/>
                <a:gd name="connsiteY13" fmla="*/ 9557 h 10000"/>
                <a:gd name="connsiteX14" fmla="*/ 0 w 10242"/>
                <a:gd name="connsiteY14" fmla="*/ 10000 h 10000"/>
                <a:gd name="connsiteX15" fmla="*/ 120 w 10242"/>
                <a:gd name="connsiteY15" fmla="*/ 10000 h 10000"/>
                <a:gd name="connsiteX16" fmla="*/ 2036 w 10242"/>
                <a:gd name="connsiteY16" fmla="*/ 10000 h 10000"/>
                <a:gd name="connsiteX17" fmla="*/ 9760 w 10242"/>
                <a:gd name="connsiteY17" fmla="*/ 10000 h 10000"/>
                <a:gd name="connsiteX18" fmla="*/ 10238 w 10242"/>
                <a:gd name="connsiteY18" fmla="*/ 9958 h 10000"/>
                <a:gd name="connsiteX19" fmla="*/ 10000 w 10242"/>
                <a:gd name="connsiteY19" fmla="*/ 3629 h 10000"/>
                <a:gd name="connsiteX20" fmla="*/ 9880 w 10242"/>
                <a:gd name="connsiteY20" fmla="*/ 2827 h 10000"/>
                <a:gd name="connsiteX21" fmla="*/ 9880 w 10242"/>
                <a:gd name="connsiteY21" fmla="*/ 2131 h 10000"/>
                <a:gd name="connsiteX22" fmla="*/ 9880 w 10242"/>
                <a:gd name="connsiteY22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827 h 10000"/>
                <a:gd name="connsiteX20" fmla="*/ 9880 w 10238"/>
                <a:gd name="connsiteY20" fmla="*/ 2131 h 10000"/>
                <a:gd name="connsiteX21" fmla="*/ 9880 w 10238"/>
                <a:gd name="connsiteY21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131 h 10000"/>
                <a:gd name="connsiteX20" fmla="*/ 9880 w 10238"/>
                <a:gd name="connsiteY20" fmla="*/ 0 h 10000"/>
                <a:gd name="connsiteX0" fmla="*/ 9880 w 10265"/>
                <a:gd name="connsiteY0" fmla="*/ 0 h 10000"/>
                <a:gd name="connsiteX1" fmla="*/ 7246 w 10265"/>
                <a:gd name="connsiteY1" fmla="*/ 190 h 10000"/>
                <a:gd name="connsiteX2" fmla="*/ 5868 w 10265"/>
                <a:gd name="connsiteY2" fmla="*/ 443 h 10000"/>
                <a:gd name="connsiteX3" fmla="*/ 4491 w 10265"/>
                <a:gd name="connsiteY3" fmla="*/ 759 h 10000"/>
                <a:gd name="connsiteX4" fmla="*/ 3473 w 10265"/>
                <a:gd name="connsiteY4" fmla="*/ 1245 h 10000"/>
                <a:gd name="connsiteX5" fmla="*/ 2515 w 10265"/>
                <a:gd name="connsiteY5" fmla="*/ 1814 h 10000"/>
                <a:gd name="connsiteX6" fmla="*/ 1737 w 10265"/>
                <a:gd name="connsiteY6" fmla="*/ 2595 h 10000"/>
                <a:gd name="connsiteX7" fmla="*/ 898 w 10265"/>
                <a:gd name="connsiteY7" fmla="*/ 3481 h 10000"/>
                <a:gd name="connsiteX8" fmla="*/ 479 w 10265"/>
                <a:gd name="connsiteY8" fmla="*/ 4367 h 10000"/>
                <a:gd name="connsiteX9" fmla="*/ 240 w 10265"/>
                <a:gd name="connsiteY9" fmla="*/ 5253 h 10000"/>
                <a:gd name="connsiteX10" fmla="*/ 120 w 10265"/>
                <a:gd name="connsiteY10" fmla="*/ 6118 h 10000"/>
                <a:gd name="connsiteX11" fmla="*/ 120 w 10265"/>
                <a:gd name="connsiteY11" fmla="*/ 6603 h 10000"/>
                <a:gd name="connsiteX12" fmla="*/ 0 w 10265"/>
                <a:gd name="connsiteY12" fmla="*/ 7173 h 10000"/>
                <a:gd name="connsiteX13" fmla="*/ 0 w 10265"/>
                <a:gd name="connsiteY13" fmla="*/ 9557 h 10000"/>
                <a:gd name="connsiteX14" fmla="*/ 0 w 10265"/>
                <a:gd name="connsiteY14" fmla="*/ 10000 h 10000"/>
                <a:gd name="connsiteX15" fmla="*/ 120 w 10265"/>
                <a:gd name="connsiteY15" fmla="*/ 10000 h 10000"/>
                <a:gd name="connsiteX16" fmla="*/ 2036 w 10265"/>
                <a:gd name="connsiteY16" fmla="*/ 10000 h 10000"/>
                <a:gd name="connsiteX17" fmla="*/ 9760 w 10265"/>
                <a:gd name="connsiteY17" fmla="*/ 10000 h 10000"/>
                <a:gd name="connsiteX18" fmla="*/ 10238 w 10265"/>
                <a:gd name="connsiteY18" fmla="*/ 9958 h 10000"/>
                <a:gd name="connsiteX19" fmla="*/ 9880 w 10265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10238 w 10238"/>
                <a:gd name="connsiteY17" fmla="*/ 9958 h 10000"/>
                <a:gd name="connsiteX18" fmla="*/ 9880 w 10238"/>
                <a:gd name="connsiteY18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9882"/>
                <a:gd name="connsiteY0" fmla="*/ 0 h 10000"/>
                <a:gd name="connsiteX1" fmla="*/ 7246 w 9882"/>
                <a:gd name="connsiteY1" fmla="*/ 190 h 10000"/>
                <a:gd name="connsiteX2" fmla="*/ 5868 w 9882"/>
                <a:gd name="connsiteY2" fmla="*/ 443 h 10000"/>
                <a:gd name="connsiteX3" fmla="*/ 4491 w 9882"/>
                <a:gd name="connsiteY3" fmla="*/ 759 h 10000"/>
                <a:gd name="connsiteX4" fmla="*/ 3473 w 9882"/>
                <a:gd name="connsiteY4" fmla="*/ 1245 h 10000"/>
                <a:gd name="connsiteX5" fmla="*/ 2515 w 9882"/>
                <a:gd name="connsiteY5" fmla="*/ 1814 h 10000"/>
                <a:gd name="connsiteX6" fmla="*/ 1737 w 9882"/>
                <a:gd name="connsiteY6" fmla="*/ 2595 h 10000"/>
                <a:gd name="connsiteX7" fmla="*/ 898 w 9882"/>
                <a:gd name="connsiteY7" fmla="*/ 3481 h 10000"/>
                <a:gd name="connsiteX8" fmla="*/ 479 w 9882"/>
                <a:gd name="connsiteY8" fmla="*/ 4367 h 10000"/>
                <a:gd name="connsiteX9" fmla="*/ 240 w 9882"/>
                <a:gd name="connsiteY9" fmla="*/ 5253 h 10000"/>
                <a:gd name="connsiteX10" fmla="*/ 120 w 9882"/>
                <a:gd name="connsiteY10" fmla="*/ 6118 h 10000"/>
                <a:gd name="connsiteX11" fmla="*/ 120 w 9882"/>
                <a:gd name="connsiteY11" fmla="*/ 6603 h 10000"/>
                <a:gd name="connsiteX12" fmla="*/ 0 w 9882"/>
                <a:gd name="connsiteY12" fmla="*/ 7173 h 10000"/>
                <a:gd name="connsiteX13" fmla="*/ 0 w 9882"/>
                <a:gd name="connsiteY13" fmla="*/ 9557 h 10000"/>
                <a:gd name="connsiteX14" fmla="*/ 0 w 9882"/>
                <a:gd name="connsiteY14" fmla="*/ 10000 h 10000"/>
                <a:gd name="connsiteX15" fmla="*/ 120 w 9882"/>
                <a:gd name="connsiteY15" fmla="*/ 10000 h 10000"/>
                <a:gd name="connsiteX16" fmla="*/ 6533 w 9882"/>
                <a:gd name="connsiteY16" fmla="*/ 9923 h 10000"/>
                <a:gd name="connsiteX17" fmla="*/ 9880 w 9882"/>
                <a:gd name="connsiteY17" fmla="*/ 0 h 10000"/>
                <a:gd name="connsiteX0" fmla="*/ 9998 w 9998"/>
                <a:gd name="connsiteY0" fmla="*/ 0 h 10000"/>
                <a:gd name="connsiteX1" fmla="*/ 7333 w 9998"/>
                <a:gd name="connsiteY1" fmla="*/ 190 h 10000"/>
                <a:gd name="connsiteX2" fmla="*/ 5938 w 9998"/>
                <a:gd name="connsiteY2" fmla="*/ 443 h 10000"/>
                <a:gd name="connsiteX3" fmla="*/ 4545 w 9998"/>
                <a:gd name="connsiteY3" fmla="*/ 759 h 10000"/>
                <a:gd name="connsiteX4" fmla="*/ 3514 w 9998"/>
                <a:gd name="connsiteY4" fmla="*/ 1245 h 10000"/>
                <a:gd name="connsiteX5" fmla="*/ 2545 w 9998"/>
                <a:gd name="connsiteY5" fmla="*/ 1814 h 10000"/>
                <a:gd name="connsiteX6" fmla="*/ 1758 w 9998"/>
                <a:gd name="connsiteY6" fmla="*/ 2595 h 10000"/>
                <a:gd name="connsiteX7" fmla="*/ 909 w 9998"/>
                <a:gd name="connsiteY7" fmla="*/ 3481 h 10000"/>
                <a:gd name="connsiteX8" fmla="*/ 485 w 9998"/>
                <a:gd name="connsiteY8" fmla="*/ 4367 h 10000"/>
                <a:gd name="connsiteX9" fmla="*/ 243 w 9998"/>
                <a:gd name="connsiteY9" fmla="*/ 5253 h 10000"/>
                <a:gd name="connsiteX10" fmla="*/ 121 w 9998"/>
                <a:gd name="connsiteY10" fmla="*/ 6118 h 10000"/>
                <a:gd name="connsiteX11" fmla="*/ 121 w 9998"/>
                <a:gd name="connsiteY11" fmla="*/ 6603 h 10000"/>
                <a:gd name="connsiteX12" fmla="*/ 0 w 9998"/>
                <a:gd name="connsiteY12" fmla="*/ 7173 h 10000"/>
                <a:gd name="connsiteX13" fmla="*/ 0 w 9998"/>
                <a:gd name="connsiteY13" fmla="*/ 9557 h 10000"/>
                <a:gd name="connsiteX14" fmla="*/ 0 w 9998"/>
                <a:gd name="connsiteY14" fmla="*/ 10000 h 10000"/>
                <a:gd name="connsiteX15" fmla="*/ 121 w 9998"/>
                <a:gd name="connsiteY15" fmla="*/ 10000 h 10000"/>
                <a:gd name="connsiteX16" fmla="*/ 6611 w 9998"/>
                <a:gd name="connsiteY16" fmla="*/ 9923 h 10000"/>
                <a:gd name="connsiteX17" fmla="*/ 9998 w 9998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1 w 10000"/>
                <a:gd name="connsiteY15" fmla="*/ 10000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9965"/>
                <a:gd name="connsiteX1" fmla="*/ 7334 w 10000"/>
                <a:gd name="connsiteY1" fmla="*/ 190 h 9965"/>
                <a:gd name="connsiteX2" fmla="*/ 5939 w 10000"/>
                <a:gd name="connsiteY2" fmla="*/ 443 h 9965"/>
                <a:gd name="connsiteX3" fmla="*/ 4546 w 10000"/>
                <a:gd name="connsiteY3" fmla="*/ 759 h 9965"/>
                <a:gd name="connsiteX4" fmla="*/ 3515 w 10000"/>
                <a:gd name="connsiteY4" fmla="*/ 1245 h 9965"/>
                <a:gd name="connsiteX5" fmla="*/ 2546 w 10000"/>
                <a:gd name="connsiteY5" fmla="*/ 1814 h 9965"/>
                <a:gd name="connsiteX6" fmla="*/ 1758 w 10000"/>
                <a:gd name="connsiteY6" fmla="*/ 2595 h 9965"/>
                <a:gd name="connsiteX7" fmla="*/ 909 w 10000"/>
                <a:gd name="connsiteY7" fmla="*/ 3481 h 9965"/>
                <a:gd name="connsiteX8" fmla="*/ 485 w 10000"/>
                <a:gd name="connsiteY8" fmla="*/ 4367 h 9965"/>
                <a:gd name="connsiteX9" fmla="*/ 243 w 10000"/>
                <a:gd name="connsiteY9" fmla="*/ 5253 h 9965"/>
                <a:gd name="connsiteX10" fmla="*/ 121 w 10000"/>
                <a:gd name="connsiteY10" fmla="*/ 6118 h 9965"/>
                <a:gd name="connsiteX11" fmla="*/ 121 w 10000"/>
                <a:gd name="connsiteY11" fmla="*/ 6603 h 9965"/>
                <a:gd name="connsiteX12" fmla="*/ 0 w 10000"/>
                <a:gd name="connsiteY12" fmla="*/ 7173 h 9965"/>
                <a:gd name="connsiteX13" fmla="*/ 0 w 10000"/>
                <a:gd name="connsiteY13" fmla="*/ 9557 h 9965"/>
                <a:gd name="connsiteX14" fmla="*/ 242 w 10000"/>
                <a:gd name="connsiteY14" fmla="*/ 9965 h 9965"/>
                <a:gd name="connsiteX15" fmla="*/ 9999 w 10000"/>
                <a:gd name="connsiteY15" fmla="*/ 9958 h 9965"/>
                <a:gd name="connsiteX16" fmla="*/ 10000 w 10000"/>
                <a:gd name="connsiteY16" fmla="*/ 0 h 9965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242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126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789 w 10031"/>
                <a:gd name="connsiteY6" fmla="*/ 2604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10 w 10000"/>
                <a:gd name="connsiteY13" fmla="*/ 10000 h 10000"/>
                <a:gd name="connsiteX14" fmla="*/ 9999 w 10000"/>
                <a:gd name="connsiteY14" fmla="*/ 9993 h 10000"/>
                <a:gd name="connsiteX15" fmla="*/ 10000 w 10000"/>
                <a:gd name="connsiteY15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0 w 10000"/>
                <a:gd name="connsiteY11" fmla="*/ 7198 h 10000"/>
                <a:gd name="connsiteX12" fmla="*/ 10 w 10000"/>
                <a:gd name="connsiteY12" fmla="*/ 10000 h 10000"/>
                <a:gd name="connsiteX13" fmla="*/ 9999 w 10000"/>
                <a:gd name="connsiteY13" fmla="*/ 9993 h 10000"/>
                <a:gd name="connsiteX14" fmla="*/ 10000 w 10000"/>
                <a:gd name="connsiteY1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7334" y="191"/>
                  </a:lnTo>
                  <a:cubicBezTo>
                    <a:pt x="6445" y="255"/>
                    <a:pt x="6404" y="350"/>
                    <a:pt x="5939" y="445"/>
                  </a:cubicBezTo>
                  <a:lnTo>
                    <a:pt x="4546" y="762"/>
                  </a:lnTo>
                  <a:cubicBezTo>
                    <a:pt x="4082" y="868"/>
                    <a:pt x="3848" y="1073"/>
                    <a:pt x="3515" y="1249"/>
                  </a:cubicBezTo>
                  <a:cubicBezTo>
                    <a:pt x="3182" y="1425"/>
                    <a:pt x="2847" y="1570"/>
                    <a:pt x="2546" y="1820"/>
                  </a:cubicBezTo>
                  <a:lnTo>
                    <a:pt x="1642" y="2569"/>
                  </a:lnTo>
                  <a:cubicBezTo>
                    <a:pt x="1341" y="2819"/>
                    <a:pt x="1102" y="3191"/>
                    <a:pt x="909" y="3493"/>
                  </a:cubicBezTo>
                  <a:cubicBezTo>
                    <a:pt x="716" y="3795"/>
                    <a:pt x="596" y="4086"/>
                    <a:pt x="485" y="4382"/>
                  </a:cubicBezTo>
                  <a:cubicBezTo>
                    <a:pt x="374" y="4678"/>
                    <a:pt x="304" y="4978"/>
                    <a:pt x="243" y="5271"/>
                  </a:cubicBezTo>
                  <a:cubicBezTo>
                    <a:pt x="202" y="5560"/>
                    <a:pt x="121" y="5977"/>
                    <a:pt x="121" y="6139"/>
                  </a:cubicBezTo>
                  <a:cubicBezTo>
                    <a:pt x="81" y="6492"/>
                    <a:pt x="40" y="6845"/>
                    <a:pt x="0" y="7198"/>
                  </a:cubicBezTo>
                  <a:cubicBezTo>
                    <a:pt x="3" y="8132"/>
                    <a:pt x="7" y="9066"/>
                    <a:pt x="10" y="10000"/>
                  </a:cubicBezTo>
                  <a:lnTo>
                    <a:pt x="9999" y="9993"/>
                  </a:lnTo>
                  <a:cubicBezTo>
                    <a:pt x="9999" y="6662"/>
                    <a:pt x="9999" y="4996"/>
                    <a:pt x="100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69" name="Freeform 987"/>
            <p:cNvSpPr>
              <a:spLocks/>
            </p:cNvSpPr>
            <p:nvPr/>
          </p:nvSpPr>
          <p:spPr bwMode="auto">
            <a:xfrm flipH="1">
              <a:off x="7436368" y="1366408"/>
              <a:ext cx="304389" cy="1116599"/>
            </a:xfrm>
            <a:custGeom>
              <a:avLst/>
              <a:gdLst>
                <a:gd name="T0" fmla="*/ 2147483647 w 167"/>
                <a:gd name="T1" fmla="*/ 0 h 474"/>
                <a:gd name="T2" fmla="*/ 2147483647 w 167"/>
                <a:gd name="T3" fmla="*/ 2147483647 h 474"/>
                <a:gd name="T4" fmla="*/ 2147483647 w 167"/>
                <a:gd name="T5" fmla="*/ 2147483647 h 474"/>
                <a:gd name="T6" fmla="*/ 2147483647 w 167"/>
                <a:gd name="T7" fmla="*/ 2147483647 h 474"/>
                <a:gd name="T8" fmla="*/ 2147483647 w 167"/>
                <a:gd name="T9" fmla="*/ 2147483647 h 474"/>
                <a:gd name="T10" fmla="*/ 2147483647 w 167"/>
                <a:gd name="T11" fmla="*/ 2147483647 h 474"/>
                <a:gd name="T12" fmla="*/ 2147483647 w 167"/>
                <a:gd name="T13" fmla="*/ 2147483647 h 474"/>
                <a:gd name="T14" fmla="*/ 2147483647 w 167"/>
                <a:gd name="T15" fmla="*/ 2147483647 h 474"/>
                <a:gd name="T16" fmla="*/ 2147483647 w 167"/>
                <a:gd name="T17" fmla="*/ 2147483647 h 474"/>
                <a:gd name="T18" fmla="*/ 2147483647 w 167"/>
                <a:gd name="T19" fmla="*/ 2147483647 h 474"/>
                <a:gd name="T20" fmla="*/ 2147483647 w 167"/>
                <a:gd name="T21" fmla="*/ 2147483647 h 474"/>
                <a:gd name="T22" fmla="*/ 2147483647 w 167"/>
                <a:gd name="T23" fmla="*/ 2147483647 h 474"/>
                <a:gd name="T24" fmla="*/ 0 w 167"/>
                <a:gd name="T25" fmla="*/ 2147483647 h 474"/>
                <a:gd name="T26" fmla="*/ 0 w 167"/>
                <a:gd name="T27" fmla="*/ 2147483647 h 474"/>
                <a:gd name="T28" fmla="*/ 0 w 167"/>
                <a:gd name="T29" fmla="*/ 2147483647 h 474"/>
                <a:gd name="T30" fmla="*/ 2147483647 w 167"/>
                <a:gd name="T31" fmla="*/ 2147483647 h 474"/>
                <a:gd name="T32" fmla="*/ 2147483647 w 167"/>
                <a:gd name="T33" fmla="*/ 2147483647 h 474"/>
                <a:gd name="T34" fmla="*/ 2147483647 w 167"/>
                <a:gd name="T35" fmla="*/ 2147483647 h 474"/>
                <a:gd name="T36" fmla="*/ 2147483647 w 167"/>
                <a:gd name="T37" fmla="*/ 2147483647 h 474"/>
                <a:gd name="T38" fmla="*/ 2147483647 w 167"/>
                <a:gd name="T39" fmla="*/ 2147483647 h 474"/>
                <a:gd name="T40" fmla="*/ 2147483647 w 167"/>
                <a:gd name="T41" fmla="*/ 2147483647 h 474"/>
                <a:gd name="T42" fmla="*/ 2147483647 w 167"/>
                <a:gd name="T43" fmla="*/ 2147483647 h 474"/>
                <a:gd name="T44" fmla="*/ 2147483647 w 167"/>
                <a:gd name="T45" fmla="*/ 2147483647 h 474"/>
                <a:gd name="T46" fmla="*/ 2147483647 w 167"/>
                <a:gd name="T47" fmla="*/ 2147483647 h 474"/>
                <a:gd name="T48" fmla="*/ 2147483647 w 167"/>
                <a:gd name="T49" fmla="*/ 2147483647 h 474"/>
                <a:gd name="T50" fmla="*/ 2147483647 w 167"/>
                <a:gd name="T51" fmla="*/ 2147483647 h 474"/>
                <a:gd name="T52" fmla="*/ 2147483647 w 167"/>
                <a:gd name="T53" fmla="*/ 2147483647 h 474"/>
                <a:gd name="T54" fmla="*/ 2147483647 w 167"/>
                <a:gd name="T55" fmla="*/ 0 h 47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7"/>
                <a:gd name="T85" fmla="*/ 0 h 474"/>
                <a:gd name="T86" fmla="*/ 167 w 167"/>
                <a:gd name="T87" fmla="*/ 474 h 474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4024 w 10000"/>
                <a:gd name="connsiteY22" fmla="*/ 7674 h 10000"/>
                <a:gd name="connsiteX23" fmla="*/ 10000 w 10000"/>
                <a:gd name="connsiteY23" fmla="*/ 8460 h 10000"/>
                <a:gd name="connsiteX24" fmla="*/ 10000 w 10000"/>
                <a:gd name="connsiteY24" fmla="*/ 3629 h 10000"/>
                <a:gd name="connsiteX25" fmla="*/ 9880 w 10000"/>
                <a:gd name="connsiteY25" fmla="*/ 2827 h 10000"/>
                <a:gd name="connsiteX26" fmla="*/ 9880 w 10000"/>
                <a:gd name="connsiteY26" fmla="*/ 2131 h 10000"/>
                <a:gd name="connsiteX27" fmla="*/ 9880 w 10000"/>
                <a:gd name="connsiteY27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10000 w 10000"/>
                <a:gd name="connsiteY22" fmla="*/ 8460 h 10000"/>
                <a:gd name="connsiteX23" fmla="*/ 10000 w 10000"/>
                <a:gd name="connsiteY23" fmla="*/ 3629 h 10000"/>
                <a:gd name="connsiteX24" fmla="*/ 9880 w 10000"/>
                <a:gd name="connsiteY24" fmla="*/ 2827 h 10000"/>
                <a:gd name="connsiteX25" fmla="*/ 9880 w 10000"/>
                <a:gd name="connsiteY25" fmla="*/ 2131 h 10000"/>
                <a:gd name="connsiteX26" fmla="*/ 9880 w 10000"/>
                <a:gd name="connsiteY26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10000 w 10000"/>
                <a:gd name="connsiteY21" fmla="*/ 8460 h 10000"/>
                <a:gd name="connsiteX22" fmla="*/ 10000 w 10000"/>
                <a:gd name="connsiteY22" fmla="*/ 3629 h 10000"/>
                <a:gd name="connsiteX23" fmla="*/ 9880 w 10000"/>
                <a:gd name="connsiteY23" fmla="*/ 2827 h 10000"/>
                <a:gd name="connsiteX24" fmla="*/ 9880 w 10000"/>
                <a:gd name="connsiteY24" fmla="*/ 2131 h 10000"/>
                <a:gd name="connsiteX25" fmla="*/ 9880 w 10000"/>
                <a:gd name="connsiteY25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10000 w 10000"/>
                <a:gd name="connsiteY20" fmla="*/ 8460 h 10000"/>
                <a:gd name="connsiteX21" fmla="*/ 10000 w 10000"/>
                <a:gd name="connsiteY21" fmla="*/ 3629 h 10000"/>
                <a:gd name="connsiteX22" fmla="*/ 9880 w 10000"/>
                <a:gd name="connsiteY22" fmla="*/ 2827 h 10000"/>
                <a:gd name="connsiteX23" fmla="*/ 9880 w 10000"/>
                <a:gd name="connsiteY23" fmla="*/ 2131 h 10000"/>
                <a:gd name="connsiteX24" fmla="*/ 9880 w 10000"/>
                <a:gd name="connsiteY24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9760 w 10000"/>
                <a:gd name="connsiteY17" fmla="*/ 10000 h 10000"/>
                <a:gd name="connsiteX18" fmla="*/ 9760 w 10000"/>
                <a:gd name="connsiteY18" fmla="*/ 9958 h 10000"/>
                <a:gd name="connsiteX19" fmla="*/ 10000 w 10000"/>
                <a:gd name="connsiteY19" fmla="*/ 8460 h 10000"/>
                <a:gd name="connsiteX20" fmla="*/ 10000 w 10000"/>
                <a:gd name="connsiteY20" fmla="*/ 3629 h 10000"/>
                <a:gd name="connsiteX21" fmla="*/ 9880 w 10000"/>
                <a:gd name="connsiteY21" fmla="*/ 2827 h 10000"/>
                <a:gd name="connsiteX22" fmla="*/ 9880 w 10000"/>
                <a:gd name="connsiteY22" fmla="*/ 2131 h 10000"/>
                <a:gd name="connsiteX23" fmla="*/ 9880 w 10000"/>
                <a:gd name="connsiteY23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10000 w 10238"/>
                <a:gd name="connsiteY19" fmla="*/ 8460 h 10000"/>
                <a:gd name="connsiteX20" fmla="*/ 10000 w 10238"/>
                <a:gd name="connsiteY20" fmla="*/ 3629 h 10000"/>
                <a:gd name="connsiteX21" fmla="*/ 9880 w 10238"/>
                <a:gd name="connsiteY21" fmla="*/ 2827 h 10000"/>
                <a:gd name="connsiteX22" fmla="*/ 9880 w 10238"/>
                <a:gd name="connsiteY22" fmla="*/ 2131 h 10000"/>
                <a:gd name="connsiteX23" fmla="*/ 9880 w 10238"/>
                <a:gd name="connsiteY23" fmla="*/ 0 h 10000"/>
                <a:gd name="connsiteX0" fmla="*/ 9880 w 10242"/>
                <a:gd name="connsiteY0" fmla="*/ 0 h 10000"/>
                <a:gd name="connsiteX1" fmla="*/ 7246 w 10242"/>
                <a:gd name="connsiteY1" fmla="*/ 190 h 10000"/>
                <a:gd name="connsiteX2" fmla="*/ 5868 w 10242"/>
                <a:gd name="connsiteY2" fmla="*/ 443 h 10000"/>
                <a:gd name="connsiteX3" fmla="*/ 4491 w 10242"/>
                <a:gd name="connsiteY3" fmla="*/ 759 h 10000"/>
                <a:gd name="connsiteX4" fmla="*/ 3473 w 10242"/>
                <a:gd name="connsiteY4" fmla="*/ 1245 h 10000"/>
                <a:gd name="connsiteX5" fmla="*/ 2515 w 10242"/>
                <a:gd name="connsiteY5" fmla="*/ 1814 h 10000"/>
                <a:gd name="connsiteX6" fmla="*/ 1737 w 10242"/>
                <a:gd name="connsiteY6" fmla="*/ 2595 h 10000"/>
                <a:gd name="connsiteX7" fmla="*/ 898 w 10242"/>
                <a:gd name="connsiteY7" fmla="*/ 3481 h 10000"/>
                <a:gd name="connsiteX8" fmla="*/ 479 w 10242"/>
                <a:gd name="connsiteY8" fmla="*/ 4367 h 10000"/>
                <a:gd name="connsiteX9" fmla="*/ 240 w 10242"/>
                <a:gd name="connsiteY9" fmla="*/ 5253 h 10000"/>
                <a:gd name="connsiteX10" fmla="*/ 120 w 10242"/>
                <a:gd name="connsiteY10" fmla="*/ 6118 h 10000"/>
                <a:gd name="connsiteX11" fmla="*/ 120 w 10242"/>
                <a:gd name="connsiteY11" fmla="*/ 6603 h 10000"/>
                <a:gd name="connsiteX12" fmla="*/ 0 w 10242"/>
                <a:gd name="connsiteY12" fmla="*/ 7173 h 10000"/>
                <a:gd name="connsiteX13" fmla="*/ 0 w 10242"/>
                <a:gd name="connsiteY13" fmla="*/ 9557 h 10000"/>
                <a:gd name="connsiteX14" fmla="*/ 0 w 10242"/>
                <a:gd name="connsiteY14" fmla="*/ 10000 h 10000"/>
                <a:gd name="connsiteX15" fmla="*/ 120 w 10242"/>
                <a:gd name="connsiteY15" fmla="*/ 10000 h 10000"/>
                <a:gd name="connsiteX16" fmla="*/ 2036 w 10242"/>
                <a:gd name="connsiteY16" fmla="*/ 10000 h 10000"/>
                <a:gd name="connsiteX17" fmla="*/ 9760 w 10242"/>
                <a:gd name="connsiteY17" fmla="*/ 10000 h 10000"/>
                <a:gd name="connsiteX18" fmla="*/ 10238 w 10242"/>
                <a:gd name="connsiteY18" fmla="*/ 9958 h 10000"/>
                <a:gd name="connsiteX19" fmla="*/ 10000 w 10242"/>
                <a:gd name="connsiteY19" fmla="*/ 3629 h 10000"/>
                <a:gd name="connsiteX20" fmla="*/ 9880 w 10242"/>
                <a:gd name="connsiteY20" fmla="*/ 2827 h 10000"/>
                <a:gd name="connsiteX21" fmla="*/ 9880 w 10242"/>
                <a:gd name="connsiteY21" fmla="*/ 2131 h 10000"/>
                <a:gd name="connsiteX22" fmla="*/ 9880 w 10242"/>
                <a:gd name="connsiteY22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827 h 10000"/>
                <a:gd name="connsiteX20" fmla="*/ 9880 w 10238"/>
                <a:gd name="connsiteY20" fmla="*/ 2131 h 10000"/>
                <a:gd name="connsiteX21" fmla="*/ 9880 w 10238"/>
                <a:gd name="connsiteY21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131 h 10000"/>
                <a:gd name="connsiteX20" fmla="*/ 9880 w 10238"/>
                <a:gd name="connsiteY20" fmla="*/ 0 h 10000"/>
                <a:gd name="connsiteX0" fmla="*/ 9880 w 10265"/>
                <a:gd name="connsiteY0" fmla="*/ 0 h 10000"/>
                <a:gd name="connsiteX1" fmla="*/ 7246 w 10265"/>
                <a:gd name="connsiteY1" fmla="*/ 190 h 10000"/>
                <a:gd name="connsiteX2" fmla="*/ 5868 w 10265"/>
                <a:gd name="connsiteY2" fmla="*/ 443 h 10000"/>
                <a:gd name="connsiteX3" fmla="*/ 4491 w 10265"/>
                <a:gd name="connsiteY3" fmla="*/ 759 h 10000"/>
                <a:gd name="connsiteX4" fmla="*/ 3473 w 10265"/>
                <a:gd name="connsiteY4" fmla="*/ 1245 h 10000"/>
                <a:gd name="connsiteX5" fmla="*/ 2515 w 10265"/>
                <a:gd name="connsiteY5" fmla="*/ 1814 h 10000"/>
                <a:gd name="connsiteX6" fmla="*/ 1737 w 10265"/>
                <a:gd name="connsiteY6" fmla="*/ 2595 h 10000"/>
                <a:gd name="connsiteX7" fmla="*/ 898 w 10265"/>
                <a:gd name="connsiteY7" fmla="*/ 3481 h 10000"/>
                <a:gd name="connsiteX8" fmla="*/ 479 w 10265"/>
                <a:gd name="connsiteY8" fmla="*/ 4367 h 10000"/>
                <a:gd name="connsiteX9" fmla="*/ 240 w 10265"/>
                <a:gd name="connsiteY9" fmla="*/ 5253 h 10000"/>
                <a:gd name="connsiteX10" fmla="*/ 120 w 10265"/>
                <a:gd name="connsiteY10" fmla="*/ 6118 h 10000"/>
                <a:gd name="connsiteX11" fmla="*/ 120 w 10265"/>
                <a:gd name="connsiteY11" fmla="*/ 6603 h 10000"/>
                <a:gd name="connsiteX12" fmla="*/ 0 w 10265"/>
                <a:gd name="connsiteY12" fmla="*/ 7173 h 10000"/>
                <a:gd name="connsiteX13" fmla="*/ 0 w 10265"/>
                <a:gd name="connsiteY13" fmla="*/ 9557 h 10000"/>
                <a:gd name="connsiteX14" fmla="*/ 0 w 10265"/>
                <a:gd name="connsiteY14" fmla="*/ 10000 h 10000"/>
                <a:gd name="connsiteX15" fmla="*/ 120 w 10265"/>
                <a:gd name="connsiteY15" fmla="*/ 10000 h 10000"/>
                <a:gd name="connsiteX16" fmla="*/ 2036 w 10265"/>
                <a:gd name="connsiteY16" fmla="*/ 10000 h 10000"/>
                <a:gd name="connsiteX17" fmla="*/ 9760 w 10265"/>
                <a:gd name="connsiteY17" fmla="*/ 10000 h 10000"/>
                <a:gd name="connsiteX18" fmla="*/ 10238 w 10265"/>
                <a:gd name="connsiteY18" fmla="*/ 9958 h 10000"/>
                <a:gd name="connsiteX19" fmla="*/ 9880 w 10265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10238 w 10238"/>
                <a:gd name="connsiteY17" fmla="*/ 9958 h 10000"/>
                <a:gd name="connsiteX18" fmla="*/ 9880 w 10238"/>
                <a:gd name="connsiteY18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9882"/>
                <a:gd name="connsiteY0" fmla="*/ 0 h 10000"/>
                <a:gd name="connsiteX1" fmla="*/ 7246 w 9882"/>
                <a:gd name="connsiteY1" fmla="*/ 190 h 10000"/>
                <a:gd name="connsiteX2" fmla="*/ 5868 w 9882"/>
                <a:gd name="connsiteY2" fmla="*/ 443 h 10000"/>
                <a:gd name="connsiteX3" fmla="*/ 4491 w 9882"/>
                <a:gd name="connsiteY3" fmla="*/ 759 h 10000"/>
                <a:gd name="connsiteX4" fmla="*/ 3473 w 9882"/>
                <a:gd name="connsiteY4" fmla="*/ 1245 h 10000"/>
                <a:gd name="connsiteX5" fmla="*/ 2515 w 9882"/>
                <a:gd name="connsiteY5" fmla="*/ 1814 h 10000"/>
                <a:gd name="connsiteX6" fmla="*/ 1737 w 9882"/>
                <a:gd name="connsiteY6" fmla="*/ 2595 h 10000"/>
                <a:gd name="connsiteX7" fmla="*/ 898 w 9882"/>
                <a:gd name="connsiteY7" fmla="*/ 3481 h 10000"/>
                <a:gd name="connsiteX8" fmla="*/ 479 w 9882"/>
                <a:gd name="connsiteY8" fmla="*/ 4367 h 10000"/>
                <a:gd name="connsiteX9" fmla="*/ 240 w 9882"/>
                <a:gd name="connsiteY9" fmla="*/ 5253 h 10000"/>
                <a:gd name="connsiteX10" fmla="*/ 120 w 9882"/>
                <a:gd name="connsiteY10" fmla="*/ 6118 h 10000"/>
                <a:gd name="connsiteX11" fmla="*/ 120 w 9882"/>
                <a:gd name="connsiteY11" fmla="*/ 6603 h 10000"/>
                <a:gd name="connsiteX12" fmla="*/ 0 w 9882"/>
                <a:gd name="connsiteY12" fmla="*/ 7173 h 10000"/>
                <a:gd name="connsiteX13" fmla="*/ 0 w 9882"/>
                <a:gd name="connsiteY13" fmla="*/ 9557 h 10000"/>
                <a:gd name="connsiteX14" fmla="*/ 0 w 9882"/>
                <a:gd name="connsiteY14" fmla="*/ 10000 h 10000"/>
                <a:gd name="connsiteX15" fmla="*/ 120 w 9882"/>
                <a:gd name="connsiteY15" fmla="*/ 10000 h 10000"/>
                <a:gd name="connsiteX16" fmla="*/ 6533 w 9882"/>
                <a:gd name="connsiteY16" fmla="*/ 9923 h 10000"/>
                <a:gd name="connsiteX17" fmla="*/ 9880 w 9882"/>
                <a:gd name="connsiteY17" fmla="*/ 0 h 10000"/>
                <a:gd name="connsiteX0" fmla="*/ 9998 w 9998"/>
                <a:gd name="connsiteY0" fmla="*/ 0 h 10000"/>
                <a:gd name="connsiteX1" fmla="*/ 7333 w 9998"/>
                <a:gd name="connsiteY1" fmla="*/ 190 h 10000"/>
                <a:gd name="connsiteX2" fmla="*/ 5938 w 9998"/>
                <a:gd name="connsiteY2" fmla="*/ 443 h 10000"/>
                <a:gd name="connsiteX3" fmla="*/ 4545 w 9998"/>
                <a:gd name="connsiteY3" fmla="*/ 759 h 10000"/>
                <a:gd name="connsiteX4" fmla="*/ 3514 w 9998"/>
                <a:gd name="connsiteY4" fmla="*/ 1245 h 10000"/>
                <a:gd name="connsiteX5" fmla="*/ 2545 w 9998"/>
                <a:gd name="connsiteY5" fmla="*/ 1814 h 10000"/>
                <a:gd name="connsiteX6" fmla="*/ 1758 w 9998"/>
                <a:gd name="connsiteY6" fmla="*/ 2595 h 10000"/>
                <a:gd name="connsiteX7" fmla="*/ 909 w 9998"/>
                <a:gd name="connsiteY7" fmla="*/ 3481 h 10000"/>
                <a:gd name="connsiteX8" fmla="*/ 485 w 9998"/>
                <a:gd name="connsiteY8" fmla="*/ 4367 h 10000"/>
                <a:gd name="connsiteX9" fmla="*/ 243 w 9998"/>
                <a:gd name="connsiteY9" fmla="*/ 5253 h 10000"/>
                <a:gd name="connsiteX10" fmla="*/ 121 w 9998"/>
                <a:gd name="connsiteY10" fmla="*/ 6118 h 10000"/>
                <a:gd name="connsiteX11" fmla="*/ 121 w 9998"/>
                <a:gd name="connsiteY11" fmla="*/ 6603 h 10000"/>
                <a:gd name="connsiteX12" fmla="*/ 0 w 9998"/>
                <a:gd name="connsiteY12" fmla="*/ 7173 h 10000"/>
                <a:gd name="connsiteX13" fmla="*/ 0 w 9998"/>
                <a:gd name="connsiteY13" fmla="*/ 9557 h 10000"/>
                <a:gd name="connsiteX14" fmla="*/ 0 w 9998"/>
                <a:gd name="connsiteY14" fmla="*/ 10000 h 10000"/>
                <a:gd name="connsiteX15" fmla="*/ 121 w 9998"/>
                <a:gd name="connsiteY15" fmla="*/ 10000 h 10000"/>
                <a:gd name="connsiteX16" fmla="*/ 6611 w 9998"/>
                <a:gd name="connsiteY16" fmla="*/ 9923 h 10000"/>
                <a:gd name="connsiteX17" fmla="*/ 9998 w 9998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1 w 10000"/>
                <a:gd name="connsiteY15" fmla="*/ 10000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9965"/>
                <a:gd name="connsiteX1" fmla="*/ 7334 w 10000"/>
                <a:gd name="connsiteY1" fmla="*/ 190 h 9965"/>
                <a:gd name="connsiteX2" fmla="*/ 5939 w 10000"/>
                <a:gd name="connsiteY2" fmla="*/ 443 h 9965"/>
                <a:gd name="connsiteX3" fmla="*/ 4546 w 10000"/>
                <a:gd name="connsiteY3" fmla="*/ 759 h 9965"/>
                <a:gd name="connsiteX4" fmla="*/ 3515 w 10000"/>
                <a:gd name="connsiteY4" fmla="*/ 1245 h 9965"/>
                <a:gd name="connsiteX5" fmla="*/ 2546 w 10000"/>
                <a:gd name="connsiteY5" fmla="*/ 1814 h 9965"/>
                <a:gd name="connsiteX6" fmla="*/ 1758 w 10000"/>
                <a:gd name="connsiteY6" fmla="*/ 2595 h 9965"/>
                <a:gd name="connsiteX7" fmla="*/ 909 w 10000"/>
                <a:gd name="connsiteY7" fmla="*/ 3481 h 9965"/>
                <a:gd name="connsiteX8" fmla="*/ 485 w 10000"/>
                <a:gd name="connsiteY8" fmla="*/ 4367 h 9965"/>
                <a:gd name="connsiteX9" fmla="*/ 243 w 10000"/>
                <a:gd name="connsiteY9" fmla="*/ 5253 h 9965"/>
                <a:gd name="connsiteX10" fmla="*/ 121 w 10000"/>
                <a:gd name="connsiteY10" fmla="*/ 6118 h 9965"/>
                <a:gd name="connsiteX11" fmla="*/ 121 w 10000"/>
                <a:gd name="connsiteY11" fmla="*/ 6603 h 9965"/>
                <a:gd name="connsiteX12" fmla="*/ 0 w 10000"/>
                <a:gd name="connsiteY12" fmla="*/ 7173 h 9965"/>
                <a:gd name="connsiteX13" fmla="*/ 0 w 10000"/>
                <a:gd name="connsiteY13" fmla="*/ 9557 h 9965"/>
                <a:gd name="connsiteX14" fmla="*/ 242 w 10000"/>
                <a:gd name="connsiteY14" fmla="*/ 9965 h 9965"/>
                <a:gd name="connsiteX15" fmla="*/ 9999 w 10000"/>
                <a:gd name="connsiteY15" fmla="*/ 9958 h 9965"/>
                <a:gd name="connsiteX16" fmla="*/ 10000 w 10000"/>
                <a:gd name="connsiteY16" fmla="*/ 0 h 9965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242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126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789 w 10031"/>
                <a:gd name="connsiteY6" fmla="*/ 2604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10 w 10000"/>
                <a:gd name="connsiteY13" fmla="*/ 10000 h 10000"/>
                <a:gd name="connsiteX14" fmla="*/ 9999 w 10000"/>
                <a:gd name="connsiteY14" fmla="*/ 9993 h 10000"/>
                <a:gd name="connsiteX15" fmla="*/ 10000 w 10000"/>
                <a:gd name="connsiteY15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0 w 10000"/>
                <a:gd name="connsiteY11" fmla="*/ 7198 h 10000"/>
                <a:gd name="connsiteX12" fmla="*/ 10 w 10000"/>
                <a:gd name="connsiteY12" fmla="*/ 10000 h 10000"/>
                <a:gd name="connsiteX13" fmla="*/ 9999 w 10000"/>
                <a:gd name="connsiteY13" fmla="*/ 9993 h 10000"/>
                <a:gd name="connsiteX14" fmla="*/ 10000 w 10000"/>
                <a:gd name="connsiteY1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7334" y="191"/>
                  </a:lnTo>
                  <a:cubicBezTo>
                    <a:pt x="6445" y="255"/>
                    <a:pt x="6404" y="350"/>
                    <a:pt x="5939" y="445"/>
                  </a:cubicBezTo>
                  <a:lnTo>
                    <a:pt x="4546" y="762"/>
                  </a:lnTo>
                  <a:cubicBezTo>
                    <a:pt x="4082" y="868"/>
                    <a:pt x="3848" y="1073"/>
                    <a:pt x="3515" y="1249"/>
                  </a:cubicBezTo>
                  <a:cubicBezTo>
                    <a:pt x="3182" y="1425"/>
                    <a:pt x="2847" y="1570"/>
                    <a:pt x="2546" y="1820"/>
                  </a:cubicBezTo>
                  <a:lnTo>
                    <a:pt x="1642" y="2569"/>
                  </a:lnTo>
                  <a:cubicBezTo>
                    <a:pt x="1341" y="2819"/>
                    <a:pt x="1102" y="3191"/>
                    <a:pt x="909" y="3493"/>
                  </a:cubicBezTo>
                  <a:cubicBezTo>
                    <a:pt x="716" y="3795"/>
                    <a:pt x="596" y="4086"/>
                    <a:pt x="485" y="4382"/>
                  </a:cubicBezTo>
                  <a:cubicBezTo>
                    <a:pt x="374" y="4678"/>
                    <a:pt x="304" y="4978"/>
                    <a:pt x="243" y="5271"/>
                  </a:cubicBezTo>
                  <a:cubicBezTo>
                    <a:pt x="202" y="5560"/>
                    <a:pt x="121" y="5977"/>
                    <a:pt x="121" y="6139"/>
                  </a:cubicBezTo>
                  <a:cubicBezTo>
                    <a:pt x="81" y="6492"/>
                    <a:pt x="40" y="6845"/>
                    <a:pt x="0" y="7198"/>
                  </a:cubicBezTo>
                  <a:cubicBezTo>
                    <a:pt x="3" y="8132"/>
                    <a:pt x="7" y="9066"/>
                    <a:pt x="10" y="10000"/>
                  </a:cubicBezTo>
                  <a:lnTo>
                    <a:pt x="9999" y="9993"/>
                  </a:lnTo>
                  <a:cubicBezTo>
                    <a:pt x="9999" y="6662"/>
                    <a:pt x="9999" y="4996"/>
                    <a:pt x="100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>
              <a:off x="7265924" y="2481794"/>
              <a:ext cx="774589" cy="282484"/>
            </a:xfrm>
            <a:custGeom>
              <a:avLst/>
              <a:gdLst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61695 w 1407895"/>
                <a:gd name="connsiteY0" fmla="*/ 0 h 355600"/>
                <a:gd name="connsiteX1" fmla="*/ 1407895 w 1407895"/>
                <a:gd name="connsiteY1" fmla="*/ 0 h 355600"/>
                <a:gd name="connsiteX2" fmla="*/ 1407895 w 1407895"/>
                <a:gd name="connsiteY2" fmla="*/ 355600 h 355600"/>
                <a:gd name="connsiteX3" fmla="*/ 554455 w 1407895"/>
                <a:gd name="connsiteY3" fmla="*/ 355600 h 355600"/>
                <a:gd name="connsiteX4" fmla="*/ 259815 w 1407895"/>
                <a:gd name="connsiteY4" fmla="*/ 238760 h 355600"/>
                <a:gd name="connsiteX5" fmla="*/ 61695 w 1407895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7272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6200" h="355600">
                  <a:moveTo>
                    <a:pt x="0" y="0"/>
                  </a:moveTo>
                  <a:lnTo>
                    <a:pt x="1346200" y="0"/>
                  </a:lnTo>
                  <a:lnTo>
                    <a:pt x="1346200" y="355600"/>
                  </a:lnTo>
                  <a:lnTo>
                    <a:pt x="492760" y="355600"/>
                  </a:lnTo>
                  <a:cubicBezTo>
                    <a:pt x="301413" y="336127"/>
                    <a:pt x="188806" y="242147"/>
                    <a:pt x="180340" y="236220"/>
                  </a:cubicBezTo>
                  <a:cubicBezTo>
                    <a:pt x="171874" y="230293"/>
                    <a:pt x="29633" y="143933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flipH="1">
              <a:off x="5488118" y="2480673"/>
              <a:ext cx="776518" cy="282484"/>
            </a:xfrm>
            <a:custGeom>
              <a:avLst/>
              <a:gdLst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61695 w 1407895"/>
                <a:gd name="connsiteY0" fmla="*/ 0 h 355600"/>
                <a:gd name="connsiteX1" fmla="*/ 1407895 w 1407895"/>
                <a:gd name="connsiteY1" fmla="*/ 0 h 355600"/>
                <a:gd name="connsiteX2" fmla="*/ 1407895 w 1407895"/>
                <a:gd name="connsiteY2" fmla="*/ 355600 h 355600"/>
                <a:gd name="connsiteX3" fmla="*/ 554455 w 1407895"/>
                <a:gd name="connsiteY3" fmla="*/ 355600 h 355600"/>
                <a:gd name="connsiteX4" fmla="*/ 259815 w 1407895"/>
                <a:gd name="connsiteY4" fmla="*/ 238760 h 355600"/>
                <a:gd name="connsiteX5" fmla="*/ 61695 w 1407895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7272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6200" h="355600">
                  <a:moveTo>
                    <a:pt x="0" y="0"/>
                  </a:moveTo>
                  <a:lnTo>
                    <a:pt x="1346200" y="0"/>
                  </a:lnTo>
                  <a:lnTo>
                    <a:pt x="1346200" y="355600"/>
                  </a:lnTo>
                  <a:lnTo>
                    <a:pt x="492760" y="355600"/>
                  </a:lnTo>
                  <a:cubicBezTo>
                    <a:pt x="301413" y="336127"/>
                    <a:pt x="188806" y="242147"/>
                    <a:pt x="180340" y="236220"/>
                  </a:cubicBezTo>
                  <a:cubicBezTo>
                    <a:pt x="171874" y="230293"/>
                    <a:pt x="29633" y="143933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2" name="Rectangle 992"/>
            <p:cNvSpPr>
              <a:spLocks noChangeArrowheads="1"/>
            </p:cNvSpPr>
            <p:nvPr/>
          </p:nvSpPr>
          <p:spPr bwMode="auto">
            <a:xfrm>
              <a:off x="6090217" y="1366409"/>
              <a:ext cx="1348197" cy="27893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sz="1400" dirty="0">
                <a:latin typeface="+mj-lt"/>
              </a:endParaRPr>
            </a:p>
          </p:txBody>
        </p:sp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5019" y="1930328"/>
              <a:ext cx="246294" cy="246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0004" y="1930328"/>
              <a:ext cx="246294" cy="246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956" y="1930328"/>
              <a:ext cx="246294" cy="246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4988" y="1930328"/>
              <a:ext cx="246294" cy="246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8" name="Rectangle 77"/>
            <p:cNvSpPr/>
            <p:nvPr/>
          </p:nvSpPr>
          <p:spPr>
            <a:xfrm>
              <a:off x="5358485" y="2574219"/>
              <a:ext cx="2865728" cy="7871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800" i="1" dirty="0" smtClean="0">
                  <a:latin typeface="Calibri Light" panose="020F0302020204030204" pitchFamily="34" charset="0"/>
                  <a:ea typeface="Dotum" pitchFamily="34" charset="-127"/>
                </a:rPr>
                <a:t>Flash cell</a:t>
              </a:r>
              <a:endParaRPr lang="ko-KR" altLang="ko-KR" sz="2800" i="1" dirty="0">
                <a:latin typeface="Calibri Light" panose="020F0302020204030204" pitchFamily="34" charset="0"/>
                <a:ea typeface="Dotum" pitchFamily="34" charset="-127"/>
              </a:endParaRPr>
            </a:p>
          </p:txBody>
        </p:sp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6861" y="158697"/>
              <a:ext cx="659013" cy="659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0" name="Straight Arrow Connector 79"/>
          <p:cNvCxnSpPr>
            <a:endCxn id="79" idx="2"/>
          </p:cNvCxnSpPr>
          <p:nvPr/>
        </p:nvCxnSpPr>
        <p:spPr>
          <a:xfrm flipV="1">
            <a:off x="3480906" y="2095128"/>
            <a:ext cx="264643" cy="739568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6953930" y="2407017"/>
            <a:ext cx="1904876" cy="1326063"/>
            <a:chOff x="5358485" y="1366408"/>
            <a:chExt cx="2865728" cy="1994952"/>
          </a:xfrm>
        </p:grpSpPr>
        <p:sp>
          <p:nvSpPr>
            <p:cNvPr id="82" name="Rounded Rectangle 81"/>
            <p:cNvSpPr/>
            <p:nvPr/>
          </p:nvSpPr>
          <p:spPr>
            <a:xfrm>
              <a:off x="5488118" y="2483007"/>
              <a:ext cx="2552395" cy="6741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3" name="Rectangle 990"/>
            <p:cNvSpPr>
              <a:spLocks noChangeArrowheads="1"/>
            </p:cNvSpPr>
            <p:nvPr/>
          </p:nvSpPr>
          <p:spPr bwMode="auto">
            <a:xfrm>
              <a:off x="6090217" y="1837974"/>
              <a:ext cx="1348197" cy="45325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endParaRPr lang="ko-KR" altLang="ko-KR" sz="1400" dirty="0">
                <a:latin typeface="+mj-lt"/>
                <a:ea typeface="Dotum" pitchFamily="34" charset="-127"/>
              </a:endParaRPr>
            </a:p>
          </p:txBody>
        </p:sp>
        <p:sp>
          <p:nvSpPr>
            <p:cNvPr id="84" name="Freeform 987"/>
            <p:cNvSpPr>
              <a:spLocks/>
            </p:cNvSpPr>
            <p:nvPr/>
          </p:nvSpPr>
          <p:spPr bwMode="auto">
            <a:xfrm>
              <a:off x="5787873" y="1366408"/>
              <a:ext cx="304389" cy="1116599"/>
            </a:xfrm>
            <a:custGeom>
              <a:avLst/>
              <a:gdLst>
                <a:gd name="T0" fmla="*/ 2147483647 w 167"/>
                <a:gd name="T1" fmla="*/ 0 h 474"/>
                <a:gd name="T2" fmla="*/ 2147483647 w 167"/>
                <a:gd name="T3" fmla="*/ 2147483647 h 474"/>
                <a:gd name="T4" fmla="*/ 2147483647 w 167"/>
                <a:gd name="T5" fmla="*/ 2147483647 h 474"/>
                <a:gd name="T6" fmla="*/ 2147483647 w 167"/>
                <a:gd name="T7" fmla="*/ 2147483647 h 474"/>
                <a:gd name="T8" fmla="*/ 2147483647 w 167"/>
                <a:gd name="T9" fmla="*/ 2147483647 h 474"/>
                <a:gd name="T10" fmla="*/ 2147483647 w 167"/>
                <a:gd name="T11" fmla="*/ 2147483647 h 474"/>
                <a:gd name="T12" fmla="*/ 2147483647 w 167"/>
                <a:gd name="T13" fmla="*/ 2147483647 h 474"/>
                <a:gd name="T14" fmla="*/ 2147483647 w 167"/>
                <a:gd name="T15" fmla="*/ 2147483647 h 474"/>
                <a:gd name="T16" fmla="*/ 2147483647 w 167"/>
                <a:gd name="T17" fmla="*/ 2147483647 h 474"/>
                <a:gd name="T18" fmla="*/ 2147483647 w 167"/>
                <a:gd name="T19" fmla="*/ 2147483647 h 474"/>
                <a:gd name="T20" fmla="*/ 2147483647 w 167"/>
                <a:gd name="T21" fmla="*/ 2147483647 h 474"/>
                <a:gd name="T22" fmla="*/ 2147483647 w 167"/>
                <a:gd name="T23" fmla="*/ 2147483647 h 474"/>
                <a:gd name="T24" fmla="*/ 0 w 167"/>
                <a:gd name="T25" fmla="*/ 2147483647 h 474"/>
                <a:gd name="T26" fmla="*/ 0 w 167"/>
                <a:gd name="T27" fmla="*/ 2147483647 h 474"/>
                <a:gd name="T28" fmla="*/ 0 w 167"/>
                <a:gd name="T29" fmla="*/ 2147483647 h 474"/>
                <a:gd name="T30" fmla="*/ 2147483647 w 167"/>
                <a:gd name="T31" fmla="*/ 2147483647 h 474"/>
                <a:gd name="T32" fmla="*/ 2147483647 w 167"/>
                <a:gd name="T33" fmla="*/ 2147483647 h 474"/>
                <a:gd name="T34" fmla="*/ 2147483647 w 167"/>
                <a:gd name="T35" fmla="*/ 2147483647 h 474"/>
                <a:gd name="T36" fmla="*/ 2147483647 w 167"/>
                <a:gd name="T37" fmla="*/ 2147483647 h 474"/>
                <a:gd name="T38" fmla="*/ 2147483647 w 167"/>
                <a:gd name="T39" fmla="*/ 2147483647 h 474"/>
                <a:gd name="T40" fmla="*/ 2147483647 w 167"/>
                <a:gd name="T41" fmla="*/ 2147483647 h 474"/>
                <a:gd name="T42" fmla="*/ 2147483647 w 167"/>
                <a:gd name="T43" fmla="*/ 2147483647 h 474"/>
                <a:gd name="T44" fmla="*/ 2147483647 w 167"/>
                <a:gd name="T45" fmla="*/ 2147483647 h 474"/>
                <a:gd name="T46" fmla="*/ 2147483647 w 167"/>
                <a:gd name="T47" fmla="*/ 2147483647 h 474"/>
                <a:gd name="T48" fmla="*/ 2147483647 w 167"/>
                <a:gd name="T49" fmla="*/ 2147483647 h 474"/>
                <a:gd name="T50" fmla="*/ 2147483647 w 167"/>
                <a:gd name="T51" fmla="*/ 2147483647 h 474"/>
                <a:gd name="T52" fmla="*/ 2147483647 w 167"/>
                <a:gd name="T53" fmla="*/ 2147483647 h 474"/>
                <a:gd name="T54" fmla="*/ 2147483647 w 167"/>
                <a:gd name="T55" fmla="*/ 0 h 47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7"/>
                <a:gd name="T85" fmla="*/ 0 h 474"/>
                <a:gd name="T86" fmla="*/ 167 w 167"/>
                <a:gd name="T87" fmla="*/ 474 h 474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4024 w 10000"/>
                <a:gd name="connsiteY22" fmla="*/ 7674 h 10000"/>
                <a:gd name="connsiteX23" fmla="*/ 10000 w 10000"/>
                <a:gd name="connsiteY23" fmla="*/ 8460 h 10000"/>
                <a:gd name="connsiteX24" fmla="*/ 10000 w 10000"/>
                <a:gd name="connsiteY24" fmla="*/ 3629 h 10000"/>
                <a:gd name="connsiteX25" fmla="*/ 9880 w 10000"/>
                <a:gd name="connsiteY25" fmla="*/ 2827 h 10000"/>
                <a:gd name="connsiteX26" fmla="*/ 9880 w 10000"/>
                <a:gd name="connsiteY26" fmla="*/ 2131 h 10000"/>
                <a:gd name="connsiteX27" fmla="*/ 9880 w 10000"/>
                <a:gd name="connsiteY27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10000 w 10000"/>
                <a:gd name="connsiteY22" fmla="*/ 8460 h 10000"/>
                <a:gd name="connsiteX23" fmla="*/ 10000 w 10000"/>
                <a:gd name="connsiteY23" fmla="*/ 3629 h 10000"/>
                <a:gd name="connsiteX24" fmla="*/ 9880 w 10000"/>
                <a:gd name="connsiteY24" fmla="*/ 2827 h 10000"/>
                <a:gd name="connsiteX25" fmla="*/ 9880 w 10000"/>
                <a:gd name="connsiteY25" fmla="*/ 2131 h 10000"/>
                <a:gd name="connsiteX26" fmla="*/ 9880 w 10000"/>
                <a:gd name="connsiteY26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10000 w 10000"/>
                <a:gd name="connsiteY21" fmla="*/ 8460 h 10000"/>
                <a:gd name="connsiteX22" fmla="*/ 10000 w 10000"/>
                <a:gd name="connsiteY22" fmla="*/ 3629 h 10000"/>
                <a:gd name="connsiteX23" fmla="*/ 9880 w 10000"/>
                <a:gd name="connsiteY23" fmla="*/ 2827 h 10000"/>
                <a:gd name="connsiteX24" fmla="*/ 9880 w 10000"/>
                <a:gd name="connsiteY24" fmla="*/ 2131 h 10000"/>
                <a:gd name="connsiteX25" fmla="*/ 9880 w 10000"/>
                <a:gd name="connsiteY25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10000 w 10000"/>
                <a:gd name="connsiteY20" fmla="*/ 8460 h 10000"/>
                <a:gd name="connsiteX21" fmla="*/ 10000 w 10000"/>
                <a:gd name="connsiteY21" fmla="*/ 3629 h 10000"/>
                <a:gd name="connsiteX22" fmla="*/ 9880 w 10000"/>
                <a:gd name="connsiteY22" fmla="*/ 2827 h 10000"/>
                <a:gd name="connsiteX23" fmla="*/ 9880 w 10000"/>
                <a:gd name="connsiteY23" fmla="*/ 2131 h 10000"/>
                <a:gd name="connsiteX24" fmla="*/ 9880 w 10000"/>
                <a:gd name="connsiteY24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9760 w 10000"/>
                <a:gd name="connsiteY17" fmla="*/ 10000 h 10000"/>
                <a:gd name="connsiteX18" fmla="*/ 9760 w 10000"/>
                <a:gd name="connsiteY18" fmla="*/ 9958 h 10000"/>
                <a:gd name="connsiteX19" fmla="*/ 10000 w 10000"/>
                <a:gd name="connsiteY19" fmla="*/ 8460 h 10000"/>
                <a:gd name="connsiteX20" fmla="*/ 10000 w 10000"/>
                <a:gd name="connsiteY20" fmla="*/ 3629 h 10000"/>
                <a:gd name="connsiteX21" fmla="*/ 9880 w 10000"/>
                <a:gd name="connsiteY21" fmla="*/ 2827 h 10000"/>
                <a:gd name="connsiteX22" fmla="*/ 9880 w 10000"/>
                <a:gd name="connsiteY22" fmla="*/ 2131 h 10000"/>
                <a:gd name="connsiteX23" fmla="*/ 9880 w 10000"/>
                <a:gd name="connsiteY23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10000 w 10238"/>
                <a:gd name="connsiteY19" fmla="*/ 8460 h 10000"/>
                <a:gd name="connsiteX20" fmla="*/ 10000 w 10238"/>
                <a:gd name="connsiteY20" fmla="*/ 3629 h 10000"/>
                <a:gd name="connsiteX21" fmla="*/ 9880 w 10238"/>
                <a:gd name="connsiteY21" fmla="*/ 2827 h 10000"/>
                <a:gd name="connsiteX22" fmla="*/ 9880 w 10238"/>
                <a:gd name="connsiteY22" fmla="*/ 2131 h 10000"/>
                <a:gd name="connsiteX23" fmla="*/ 9880 w 10238"/>
                <a:gd name="connsiteY23" fmla="*/ 0 h 10000"/>
                <a:gd name="connsiteX0" fmla="*/ 9880 w 10242"/>
                <a:gd name="connsiteY0" fmla="*/ 0 h 10000"/>
                <a:gd name="connsiteX1" fmla="*/ 7246 w 10242"/>
                <a:gd name="connsiteY1" fmla="*/ 190 h 10000"/>
                <a:gd name="connsiteX2" fmla="*/ 5868 w 10242"/>
                <a:gd name="connsiteY2" fmla="*/ 443 h 10000"/>
                <a:gd name="connsiteX3" fmla="*/ 4491 w 10242"/>
                <a:gd name="connsiteY3" fmla="*/ 759 h 10000"/>
                <a:gd name="connsiteX4" fmla="*/ 3473 w 10242"/>
                <a:gd name="connsiteY4" fmla="*/ 1245 h 10000"/>
                <a:gd name="connsiteX5" fmla="*/ 2515 w 10242"/>
                <a:gd name="connsiteY5" fmla="*/ 1814 h 10000"/>
                <a:gd name="connsiteX6" fmla="*/ 1737 w 10242"/>
                <a:gd name="connsiteY6" fmla="*/ 2595 h 10000"/>
                <a:gd name="connsiteX7" fmla="*/ 898 w 10242"/>
                <a:gd name="connsiteY7" fmla="*/ 3481 h 10000"/>
                <a:gd name="connsiteX8" fmla="*/ 479 w 10242"/>
                <a:gd name="connsiteY8" fmla="*/ 4367 h 10000"/>
                <a:gd name="connsiteX9" fmla="*/ 240 w 10242"/>
                <a:gd name="connsiteY9" fmla="*/ 5253 h 10000"/>
                <a:gd name="connsiteX10" fmla="*/ 120 w 10242"/>
                <a:gd name="connsiteY10" fmla="*/ 6118 h 10000"/>
                <a:gd name="connsiteX11" fmla="*/ 120 w 10242"/>
                <a:gd name="connsiteY11" fmla="*/ 6603 h 10000"/>
                <a:gd name="connsiteX12" fmla="*/ 0 w 10242"/>
                <a:gd name="connsiteY12" fmla="*/ 7173 h 10000"/>
                <a:gd name="connsiteX13" fmla="*/ 0 w 10242"/>
                <a:gd name="connsiteY13" fmla="*/ 9557 h 10000"/>
                <a:gd name="connsiteX14" fmla="*/ 0 w 10242"/>
                <a:gd name="connsiteY14" fmla="*/ 10000 h 10000"/>
                <a:gd name="connsiteX15" fmla="*/ 120 w 10242"/>
                <a:gd name="connsiteY15" fmla="*/ 10000 h 10000"/>
                <a:gd name="connsiteX16" fmla="*/ 2036 w 10242"/>
                <a:gd name="connsiteY16" fmla="*/ 10000 h 10000"/>
                <a:gd name="connsiteX17" fmla="*/ 9760 w 10242"/>
                <a:gd name="connsiteY17" fmla="*/ 10000 h 10000"/>
                <a:gd name="connsiteX18" fmla="*/ 10238 w 10242"/>
                <a:gd name="connsiteY18" fmla="*/ 9958 h 10000"/>
                <a:gd name="connsiteX19" fmla="*/ 10000 w 10242"/>
                <a:gd name="connsiteY19" fmla="*/ 3629 h 10000"/>
                <a:gd name="connsiteX20" fmla="*/ 9880 w 10242"/>
                <a:gd name="connsiteY20" fmla="*/ 2827 h 10000"/>
                <a:gd name="connsiteX21" fmla="*/ 9880 w 10242"/>
                <a:gd name="connsiteY21" fmla="*/ 2131 h 10000"/>
                <a:gd name="connsiteX22" fmla="*/ 9880 w 10242"/>
                <a:gd name="connsiteY22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827 h 10000"/>
                <a:gd name="connsiteX20" fmla="*/ 9880 w 10238"/>
                <a:gd name="connsiteY20" fmla="*/ 2131 h 10000"/>
                <a:gd name="connsiteX21" fmla="*/ 9880 w 10238"/>
                <a:gd name="connsiteY21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131 h 10000"/>
                <a:gd name="connsiteX20" fmla="*/ 9880 w 10238"/>
                <a:gd name="connsiteY20" fmla="*/ 0 h 10000"/>
                <a:gd name="connsiteX0" fmla="*/ 9880 w 10265"/>
                <a:gd name="connsiteY0" fmla="*/ 0 h 10000"/>
                <a:gd name="connsiteX1" fmla="*/ 7246 w 10265"/>
                <a:gd name="connsiteY1" fmla="*/ 190 h 10000"/>
                <a:gd name="connsiteX2" fmla="*/ 5868 w 10265"/>
                <a:gd name="connsiteY2" fmla="*/ 443 h 10000"/>
                <a:gd name="connsiteX3" fmla="*/ 4491 w 10265"/>
                <a:gd name="connsiteY3" fmla="*/ 759 h 10000"/>
                <a:gd name="connsiteX4" fmla="*/ 3473 w 10265"/>
                <a:gd name="connsiteY4" fmla="*/ 1245 h 10000"/>
                <a:gd name="connsiteX5" fmla="*/ 2515 w 10265"/>
                <a:gd name="connsiteY5" fmla="*/ 1814 h 10000"/>
                <a:gd name="connsiteX6" fmla="*/ 1737 w 10265"/>
                <a:gd name="connsiteY6" fmla="*/ 2595 h 10000"/>
                <a:gd name="connsiteX7" fmla="*/ 898 w 10265"/>
                <a:gd name="connsiteY7" fmla="*/ 3481 h 10000"/>
                <a:gd name="connsiteX8" fmla="*/ 479 w 10265"/>
                <a:gd name="connsiteY8" fmla="*/ 4367 h 10000"/>
                <a:gd name="connsiteX9" fmla="*/ 240 w 10265"/>
                <a:gd name="connsiteY9" fmla="*/ 5253 h 10000"/>
                <a:gd name="connsiteX10" fmla="*/ 120 w 10265"/>
                <a:gd name="connsiteY10" fmla="*/ 6118 h 10000"/>
                <a:gd name="connsiteX11" fmla="*/ 120 w 10265"/>
                <a:gd name="connsiteY11" fmla="*/ 6603 h 10000"/>
                <a:gd name="connsiteX12" fmla="*/ 0 w 10265"/>
                <a:gd name="connsiteY12" fmla="*/ 7173 h 10000"/>
                <a:gd name="connsiteX13" fmla="*/ 0 w 10265"/>
                <a:gd name="connsiteY13" fmla="*/ 9557 h 10000"/>
                <a:gd name="connsiteX14" fmla="*/ 0 w 10265"/>
                <a:gd name="connsiteY14" fmla="*/ 10000 h 10000"/>
                <a:gd name="connsiteX15" fmla="*/ 120 w 10265"/>
                <a:gd name="connsiteY15" fmla="*/ 10000 h 10000"/>
                <a:gd name="connsiteX16" fmla="*/ 2036 w 10265"/>
                <a:gd name="connsiteY16" fmla="*/ 10000 h 10000"/>
                <a:gd name="connsiteX17" fmla="*/ 9760 w 10265"/>
                <a:gd name="connsiteY17" fmla="*/ 10000 h 10000"/>
                <a:gd name="connsiteX18" fmla="*/ 10238 w 10265"/>
                <a:gd name="connsiteY18" fmla="*/ 9958 h 10000"/>
                <a:gd name="connsiteX19" fmla="*/ 9880 w 10265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10238 w 10238"/>
                <a:gd name="connsiteY17" fmla="*/ 9958 h 10000"/>
                <a:gd name="connsiteX18" fmla="*/ 9880 w 10238"/>
                <a:gd name="connsiteY18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9882"/>
                <a:gd name="connsiteY0" fmla="*/ 0 h 10000"/>
                <a:gd name="connsiteX1" fmla="*/ 7246 w 9882"/>
                <a:gd name="connsiteY1" fmla="*/ 190 h 10000"/>
                <a:gd name="connsiteX2" fmla="*/ 5868 w 9882"/>
                <a:gd name="connsiteY2" fmla="*/ 443 h 10000"/>
                <a:gd name="connsiteX3" fmla="*/ 4491 w 9882"/>
                <a:gd name="connsiteY3" fmla="*/ 759 h 10000"/>
                <a:gd name="connsiteX4" fmla="*/ 3473 w 9882"/>
                <a:gd name="connsiteY4" fmla="*/ 1245 h 10000"/>
                <a:gd name="connsiteX5" fmla="*/ 2515 w 9882"/>
                <a:gd name="connsiteY5" fmla="*/ 1814 h 10000"/>
                <a:gd name="connsiteX6" fmla="*/ 1737 w 9882"/>
                <a:gd name="connsiteY6" fmla="*/ 2595 h 10000"/>
                <a:gd name="connsiteX7" fmla="*/ 898 w 9882"/>
                <a:gd name="connsiteY7" fmla="*/ 3481 h 10000"/>
                <a:gd name="connsiteX8" fmla="*/ 479 w 9882"/>
                <a:gd name="connsiteY8" fmla="*/ 4367 h 10000"/>
                <a:gd name="connsiteX9" fmla="*/ 240 w 9882"/>
                <a:gd name="connsiteY9" fmla="*/ 5253 h 10000"/>
                <a:gd name="connsiteX10" fmla="*/ 120 w 9882"/>
                <a:gd name="connsiteY10" fmla="*/ 6118 h 10000"/>
                <a:gd name="connsiteX11" fmla="*/ 120 w 9882"/>
                <a:gd name="connsiteY11" fmla="*/ 6603 h 10000"/>
                <a:gd name="connsiteX12" fmla="*/ 0 w 9882"/>
                <a:gd name="connsiteY12" fmla="*/ 7173 h 10000"/>
                <a:gd name="connsiteX13" fmla="*/ 0 w 9882"/>
                <a:gd name="connsiteY13" fmla="*/ 9557 h 10000"/>
                <a:gd name="connsiteX14" fmla="*/ 0 w 9882"/>
                <a:gd name="connsiteY14" fmla="*/ 10000 h 10000"/>
                <a:gd name="connsiteX15" fmla="*/ 120 w 9882"/>
                <a:gd name="connsiteY15" fmla="*/ 10000 h 10000"/>
                <a:gd name="connsiteX16" fmla="*/ 6533 w 9882"/>
                <a:gd name="connsiteY16" fmla="*/ 9923 h 10000"/>
                <a:gd name="connsiteX17" fmla="*/ 9880 w 9882"/>
                <a:gd name="connsiteY17" fmla="*/ 0 h 10000"/>
                <a:gd name="connsiteX0" fmla="*/ 9998 w 9998"/>
                <a:gd name="connsiteY0" fmla="*/ 0 h 10000"/>
                <a:gd name="connsiteX1" fmla="*/ 7333 w 9998"/>
                <a:gd name="connsiteY1" fmla="*/ 190 h 10000"/>
                <a:gd name="connsiteX2" fmla="*/ 5938 w 9998"/>
                <a:gd name="connsiteY2" fmla="*/ 443 h 10000"/>
                <a:gd name="connsiteX3" fmla="*/ 4545 w 9998"/>
                <a:gd name="connsiteY3" fmla="*/ 759 h 10000"/>
                <a:gd name="connsiteX4" fmla="*/ 3514 w 9998"/>
                <a:gd name="connsiteY4" fmla="*/ 1245 h 10000"/>
                <a:gd name="connsiteX5" fmla="*/ 2545 w 9998"/>
                <a:gd name="connsiteY5" fmla="*/ 1814 h 10000"/>
                <a:gd name="connsiteX6" fmla="*/ 1758 w 9998"/>
                <a:gd name="connsiteY6" fmla="*/ 2595 h 10000"/>
                <a:gd name="connsiteX7" fmla="*/ 909 w 9998"/>
                <a:gd name="connsiteY7" fmla="*/ 3481 h 10000"/>
                <a:gd name="connsiteX8" fmla="*/ 485 w 9998"/>
                <a:gd name="connsiteY8" fmla="*/ 4367 h 10000"/>
                <a:gd name="connsiteX9" fmla="*/ 243 w 9998"/>
                <a:gd name="connsiteY9" fmla="*/ 5253 h 10000"/>
                <a:gd name="connsiteX10" fmla="*/ 121 w 9998"/>
                <a:gd name="connsiteY10" fmla="*/ 6118 h 10000"/>
                <a:gd name="connsiteX11" fmla="*/ 121 w 9998"/>
                <a:gd name="connsiteY11" fmla="*/ 6603 h 10000"/>
                <a:gd name="connsiteX12" fmla="*/ 0 w 9998"/>
                <a:gd name="connsiteY12" fmla="*/ 7173 h 10000"/>
                <a:gd name="connsiteX13" fmla="*/ 0 w 9998"/>
                <a:gd name="connsiteY13" fmla="*/ 9557 h 10000"/>
                <a:gd name="connsiteX14" fmla="*/ 0 w 9998"/>
                <a:gd name="connsiteY14" fmla="*/ 10000 h 10000"/>
                <a:gd name="connsiteX15" fmla="*/ 121 w 9998"/>
                <a:gd name="connsiteY15" fmla="*/ 10000 h 10000"/>
                <a:gd name="connsiteX16" fmla="*/ 6611 w 9998"/>
                <a:gd name="connsiteY16" fmla="*/ 9923 h 10000"/>
                <a:gd name="connsiteX17" fmla="*/ 9998 w 9998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1 w 10000"/>
                <a:gd name="connsiteY15" fmla="*/ 10000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9965"/>
                <a:gd name="connsiteX1" fmla="*/ 7334 w 10000"/>
                <a:gd name="connsiteY1" fmla="*/ 190 h 9965"/>
                <a:gd name="connsiteX2" fmla="*/ 5939 w 10000"/>
                <a:gd name="connsiteY2" fmla="*/ 443 h 9965"/>
                <a:gd name="connsiteX3" fmla="*/ 4546 w 10000"/>
                <a:gd name="connsiteY3" fmla="*/ 759 h 9965"/>
                <a:gd name="connsiteX4" fmla="*/ 3515 w 10000"/>
                <a:gd name="connsiteY4" fmla="*/ 1245 h 9965"/>
                <a:gd name="connsiteX5" fmla="*/ 2546 w 10000"/>
                <a:gd name="connsiteY5" fmla="*/ 1814 h 9965"/>
                <a:gd name="connsiteX6" fmla="*/ 1758 w 10000"/>
                <a:gd name="connsiteY6" fmla="*/ 2595 h 9965"/>
                <a:gd name="connsiteX7" fmla="*/ 909 w 10000"/>
                <a:gd name="connsiteY7" fmla="*/ 3481 h 9965"/>
                <a:gd name="connsiteX8" fmla="*/ 485 w 10000"/>
                <a:gd name="connsiteY8" fmla="*/ 4367 h 9965"/>
                <a:gd name="connsiteX9" fmla="*/ 243 w 10000"/>
                <a:gd name="connsiteY9" fmla="*/ 5253 h 9965"/>
                <a:gd name="connsiteX10" fmla="*/ 121 w 10000"/>
                <a:gd name="connsiteY10" fmla="*/ 6118 h 9965"/>
                <a:gd name="connsiteX11" fmla="*/ 121 w 10000"/>
                <a:gd name="connsiteY11" fmla="*/ 6603 h 9965"/>
                <a:gd name="connsiteX12" fmla="*/ 0 w 10000"/>
                <a:gd name="connsiteY12" fmla="*/ 7173 h 9965"/>
                <a:gd name="connsiteX13" fmla="*/ 0 w 10000"/>
                <a:gd name="connsiteY13" fmla="*/ 9557 h 9965"/>
                <a:gd name="connsiteX14" fmla="*/ 242 w 10000"/>
                <a:gd name="connsiteY14" fmla="*/ 9965 h 9965"/>
                <a:gd name="connsiteX15" fmla="*/ 9999 w 10000"/>
                <a:gd name="connsiteY15" fmla="*/ 9958 h 9965"/>
                <a:gd name="connsiteX16" fmla="*/ 10000 w 10000"/>
                <a:gd name="connsiteY16" fmla="*/ 0 h 9965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242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126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789 w 10031"/>
                <a:gd name="connsiteY6" fmla="*/ 2604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10 w 10000"/>
                <a:gd name="connsiteY13" fmla="*/ 10000 h 10000"/>
                <a:gd name="connsiteX14" fmla="*/ 9999 w 10000"/>
                <a:gd name="connsiteY14" fmla="*/ 9993 h 10000"/>
                <a:gd name="connsiteX15" fmla="*/ 10000 w 10000"/>
                <a:gd name="connsiteY15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0 w 10000"/>
                <a:gd name="connsiteY11" fmla="*/ 7198 h 10000"/>
                <a:gd name="connsiteX12" fmla="*/ 10 w 10000"/>
                <a:gd name="connsiteY12" fmla="*/ 10000 h 10000"/>
                <a:gd name="connsiteX13" fmla="*/ 9999 w 10000"/>
                <a:gd name="connsiteY13" fmla="*/ 9993 h 10000"/>
                <a:gd name="connsiteX14" fmla="*/ 10000 w 10000"/>
                <a:gd name="connsiteY1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7334" y="191"/>
                  </a:lnTo>
                  <a:cubicBezTo>
                    <a:pt x="6445" y="255"/>
                    <a:pt x="6404" y="350"/>
                    <a:pt x="5939" y="445"/>
                  </a:cubicBezTo>
                  <a:lnTo>
                    <a:pt x="4546" y="762"/>
                  </a:lnTo>
                  <a:cubicBezTo>
                    <a:pt x="4082" y="868"/>
                    <a:pt x="3848" y="1073"/>
                    <a:pt x="3515" y="1249"/>
                  </a:cubicBezTo>
                  <a:cubicBezTo>
                    <a:pt x="3182" y="1425"/>
                    <a:pt x="2847" y="1570"/>
                    <a:pt x="2546" y="1820"/>
                  </a:cubicBezTo>
                  <a:lnTo>
                    <a:pt x="1642" y="2569"/>
                  </a:lnTo>
                  <a:cubicBezTo>
                    <a:pt x="1341" y="2819"/>
                    <a:pt x="1102" y="3191"/>
                    <a:pt x="909" y="3493"/>
                  </a:cubicBezTo>
                  <a:cubicBezTo>
                    <a:pt x="716" y="3795"/>
                    <a:pt x="596" y="4086"/>
                    <a:pt x="485" y="4382"/>
                  </a:cubicBezTo>
                  <a:cubicBezTo>
                    <a:pt x="374" y="4678"/>
                    <a:pt x="304" y="4978"/>
                    <a:pt x="243" y="5271"/>
                  </a:cubicBezTo>
                  <a:cubicBezTo>
                    <a:pt x="202" y="5560"/>
                    <a:pt x="121" y="5977"/>
                    <a:pt x="121" y="6139"/>
                  </a:cubicBezTo>
                  <a:cubicBezTo>
                    <a:pt x="81" y="6492"/>
                    <a:pt x="40" y="6845"/>
                    <a:pt x="0" y="7198"/>
                  </a:cubicBezTo>
                  <a:cubicBezTo>
                    <a:pt x="3" y="8132"/>
                    <a:pt x="7" y="9066"/>
                    <a:pt x="10" y="10000"/>
                  </a:cubicBezTo>
                  <a:lnTo>
                    <a:pt x="9999" y="9993"/>
                  </a:lnTo>
                  <a:cubicBezTo>
                    <a:pt x="9999" y="6662"/>
                    <a:pt x="9999" y="4996"/>
                    <a:pt x="100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85" name="Freeform 987"/>
            <p:cNvSpPr>
              <a:spLocks/>
            </p:cNvSpPr>
            <p:nvPr/>
          </p:nvSpPr>
          <p:spPr bwMode="auto">
            <a:xfrm flipH="1">
              <a:off x="7436368" y="1366408"/>
              <a:ext cx="304389" cy="1116599"/>
            </a:xfrm>
            <a:custGeom>
              <a:avLst/>
              <a:gdLst>
                <a:gd name="T0" fmla="*/ 2147483647 w 167"/>
                <a:gd name="T1" fmla="*/ 0 h 474"/>
                <a:gd name="T2" fmla="*/ 2147483647 w 167"/>
                <a:gd name="T3" fmla="*/ 2147483647 h 474"/>
                <a:gd name="T4" fmla="*/ 2147483647 w 167"/>
                <a:gd name="T5" fmla="*/ 2147483647 h 474"/>
                <a:gd name="T6" fmla="*/ 2147483647 w 167"/>
                <a:gd name="T7" fmla="*/ 2147483647 h 474"/>
                <a:gd name="T8" fmla="*/ 2147483647 w 167"/>
                <a:gd name="T9" fmla="*/ 2147483647 h 474"/>
                <a:gd name="T10" fmla="*/ 2147483647 w 167"/>
                <a:gd name="T11" fmla="*/ 2147483647 h 474"/>
                <a:gd name="T12" fmla="*/ 2147483647 w 167"/>
                <a:gd name="T13" fmla="*/ 2147483647 h 474"/>
                <a:gd name="T14" fmla="*/ 2147483647 w 167"/>
                <a:gd name="T15" fmla="*/ 2147483647 h 474"/>
                <a:gd name="T16" fmla="*/ 2147483647 w 167"/>
                <a:gd name="T17" fmla="*/ 2147483647 h 474"/>
                <a:gd name="T18" fmla="*/ 2147483647 w 167"/>
                <a:gd name="T19" fmla="*/ 2147483647 h 474"/>
                <a:gd name="T20" fmla="*/ 2147483647 w 167"/>
                <a:gd name="T21" fmla="*/ 2147483647 h 474"/>
                <a:gd name="T22" fmla="*/ 2147483647 w 167"/>
                <a:gd name="T23" fmla="*/ 2147483647 h 474"/>
                <a:gd name="T24" fmla="*/ 0 w 167"/>
                <a:gd name="T25" fmla="*/ 2147483647 h 474"/>
                <a:gd name="T26" fmla="*/ 0 w 167"/>
                <a:gd name="T27" fmla="*/ 2147483647 h 474"/>
                <a:gd name="T28" fmla="*/ 0 w 167"/>
                <a:gd name="T29" fmla="*/ 2147483647 h 474"/>
                <a:gd name="T30" fmla="*/ 2147483647 w 167"/>
                <a:gd name="T31" fmla="*/ 2147483647 h 474"/>
                <a:gd name="T32" fmla="*/ 2147483647 w 167"/>
                <a:gd name="T33" fmla="*/ 2147483647 h 474"/>
                <a:gd name="T34" fmla="*/ 2147483647 w 167"/>
                <a:gd name="T35" fmla="*/ 2147483647 h 474"/>
                <a:gd name="T36" fmla="*/ 2147483647 w 167"/>
                <a:gd name="T37" fmla="*/ 2147483647 h 474"/>
                <a:gd name="T38" fmla="*/ 2147483647 w 167"/>
                <a:gd name="T39" fmla="*/ 2147483647 h 474"/>
                <a:gd name="T40" fmla="*/ 2147483647 w 167"/>
                <a:gd name="T41" fmla="*/ 2147483647 h 474"/>
                <a:gd name="T42" fmla="*/ 2147483647 w 167"/>
                <a:gd name="T43" fmla="*/ 2147483647 h 474"/>
                <a:gd name="T44" fmla="*/ 2147483647 w 167"/>
                <a:gd name="T45" fmla="*/ 2147483647 h 474"/>
                <a:gd name="T46" fmla="*/ 2147483647 w 167"/>
                <a:gd name="T47" fmla="*/ 2147483647 h 474"/>
                <a:gd name="T48" fmla="*/ 2147483647 w 167"/>
                <a:gd name="T49" fmla="*/ 2147483647 h 474"/>
                <a:gd name="T50" fmla="*/ 2147483647 w 167"/>
                <a:gd name="T51" fmla="*/ 2147483647 h 474"/>
                <a:gd name="T52" fmla="*/ 2147483647 w 167"/>
                <a:gd name="T53" fmla="*/ 2147483647 h 474"/>
                <a:gd name="T54" fmla="*/ 2147483647 w 167"/>
                <a:gd name="T55" fmla="*/ 0 h 47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7"/>
                <a:gd name="T85" fmla="*/ 0 h 474"/>
                <a:gd name="T86" fmla="*/ 167 w 167"/>
                <a:gd name="T87" fmla="*/ 474 h 474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4024 w 10000"/>
                <a:gd name="connsiteY22" fmla="*/ 7674 h 10000"/>
                <a:gd name="connsiteX23" fmla="*/ 10000 w 10000"/>
                <a:gd name="connsiteY23" fmla="*/ 8460 h 10000"/>
                <a:gd name="connsiteX24" fmla="*/ 10000 w 10000"/>
                <a:gd name="connsiteY24" fmla="*/ 3629 h 10000"/>
                <a:gd name="connsiteX25" fmla="*/ 9880 w 10000"/>
                <a:gd name="connsiteY25" fmla="*/ 2827 h 10000"/>
                <a:gd name="connsiteX26" fmla="*/ 9880 w 10000"/>
                <a:gd name="connsiteY26" fmla="*/ 2131 h 10000"/>
                <a:gd name="connsiteX27" fmla="*/ 9880 w 10000"/>
                <a:gd name="connsiteY27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10000 w 10000"/>
                <a:gd name="connsiteY22" fmla="*/ 8460 h 10000"/>
                <a:gd name="connsiteX23" fmla="*/ 10000 w 10000"/>
                <a:gd name="connsiteY23" fmla="*/ 3629 h 10000"/>
                <a:gd name="connsiteX24" fmla="*/ 9880 w 10000"/>
                <a:gd name="connsiteY24" fmla="*/ 2827 h 10000"/>
                <a:gd name="connsiteX25" fmla="*/ 9880 w 10000"/>
                <a:gd name="connsiteY25" fmla="*/ 2131 h 10000"/>
                <a:gd name="connsiteX26" fmla="*/ 9880 w 10000"/>
                <a:gd name="connsiteY26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10000 w 10000"/>
                <a:gd name="connsiteY21" fmla="*/ 8460 h 10000"/>
                <a:gd name="connsiteX22" fmla="*/ 10000 w 10000"/>
                <a:gd name="connsiteY22" fmla="*/ 3629 h 10000"/>
                <a:gd name="connsiteX23" fmla="*/ 9880 w 10000"/>
                <a:gd name="connsiteY23" fmla="*/ 2827 h 10000"/>
                <a:gd name="connsiteX24" fmla="*/ 9880 w 10000"/>
                <a:gd name="connsiteY24" fmla="*/ 2131 h 10000"/>
                <a:gd name="connsiteX25" fmla="*/ 9880 w 10000"/>
                <a:gd name="connsiteY25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10000 w 10000"/>
                <a:gd name="connsiteY20" fmla="*/ 8460 h 10000"/>
                <a:gd name="connsiteX21" fmla="*/ 10000 w 10000"/>
                <a:gd name="connsiteY21" fmla="*/ 3629 h 10000"/>
                <a:gd name="connsiteX22" fmla="*/ 9880 w 10000"/>
                <a:gd name="connsiteY22" fmla="*/ 2827 h 10000"/>
                <a:gd name="connsiteX23" fmla="*/ 9880 w 10000"/>
                <a:gd name="connsiteY23" fmla="*/ 2131 h 10000"/>
                <a:gd name="connsiteX24" fmla="*/ 9880 w 10000"/>
                <a:gd name="connsiteY24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9760 w 10000"/>
                <a:gd name="connsiteY17" fmla="*/ 10000 h 10000"/>
                <a:gd name="connsiteX18" fmla="*/ 9760 w 10000"/>
                <a:gd name="connsiteY18" fmla="*/ 9958 h 10000"/>
                <a:gd name="connsiteX19" fmla="*/ 10000 w 10000"/>
                <a:gd name="connsiteY19" fmla="*/ 8460 h 10000"/>
                <a:gd name="connsiteX20" fmla="*/ 10000 w 10000"/>
                <a:gd name="connsiteY20" fmla="*/ 3629 h 10000"/>
                <a:gd name="connsiteX21" fmla="*/ 9880 w 10000"/>
                <a:gd name="connsiteY21" fmla="*/ 2827 h 10000"/>
                <a:gd name="connsiteX22" fmla="*/ 9880 w 10000"/>
                <a:gd name="connsiteY22" fmla="*/ 2131 h 10000"/>
                <a:gd name="connsiteX23" fmla="*/ 9880 w 10000"/>
                <a:gd name="connsiteY23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10000 w 10238"/>
                <a:gd name="connsiteY19" fmla="*/ 8460 h 10000"/>
                <a:gd name="connsiteX20" fmla="*/ 10000 w 10238"/>
                <a:gd name="connsiteY20" fmla="*/ 3629 h 10000"/>
                <a:gd name="connsiteX21" fmla="*/ 9880 w 10238"/>
                <a:gd name="connsiteY21" fmla="*/ 2827 h 10000"/>
                <a:gd name="connsiteX22" fmla="*/ 9880 w 10238"/>
                <a:gd name="connsiteY22" fmla="*/ 2131 h 10000"/>
                <a:gd name="connsiteX23" fmla="*/ 9880 w 10238"/>
                <a:gd name="connsiteY23" fmla="*/ 0 h 10000"/>
                <a:gd name="connsiteX0" fmla="*/ 9880 w 10242"/>
                <a:gd name="connsiteY0" fmla="*/ 0 h 10000"/>
                <a:gd name="connsiteX1" fmla="*/ 7246 w 10242"/>
                <a:gd name="connsiteY1" fmla="*/ 190 h 10000"/>
                <a:gd name="connsiteX2" fmla="*/ 5868 w 10242"/>
                <a:gd name="connsiteY2" fmla="*/ 443 h 10000"/>
                <a:gd name="connsiteX3" fmla="*/ 4491 w 10242"/>
                <a:gd name="connsiteY3" fmla="*/ 759 h 10000"/>
                <a:gd name="connsiteX4" fmla="*/ 3473 w 10242"/>
                <a:gd name="connsiteY4" fmla="*/ 1245 h 10000"/>
                <a:gd name="connsiteX5" fmla="*/ 2515 w 10242"/>
                <a:gd name="connsiteY5" fmla="*/ 1814 h 10000"/>
                <a:gd name="connsiteX6" fmla="*/ 1737 w 10242"/>
                <a:gd name="connsiteY6" fmla="*/ 2595 h 10000"/>
                <a:gd name="connsiteX7" fmla="*/ 898 w 10242"/>
                <a:gd name="connsiteY7" fmla="*/ 3481 h 10000"/>
                <a:gd name="connsiteX8" fmla="*/ 479 w 10242"/>
                <a:gd name="connsiteY8" fmla="*/ 4367 h 10000"/>
                <a:gd name="connsiteX9" fmla="*/ 240 w 10242"/>
                <a:gd name="connsiteY9" fmla="*/ 5253 h 10000"/>
                <a:gd name="connsiteX10" fmla="*/ 120 w 10242"/>
                <a:gd name="connsiteY10" fmla="*/ 6118 h 10000"/>
                <a:gd name="connsiteX11" fmla="*/ 120 w 10242"/>
                <a:gd name="connsiteY11" fmla="*/ 6603 h 10000"/>
                <a:gd name="connsiteX12" fmla="*/ 0 w 10242"/>
                <a:gd name="connsiteY12" fmla="*/ 7173 h 10000"/>
                <a:gd name="connsiteX13" fmla="*/ 0 w 10242"/>
                <a:gd name="connsiteY13" fmla="*/ 9557 h 10000"/>
                <a:gd name="connsiteX14" fmla="*/ 0 w 10242"/>
                <a:gd name="connsiteY14" fmla="*/ 10000 h 10000"/>
                <a:gd name="connsiteX15" fmla="*/ 120 w 10242"/>
                <a:gd name="connsiteY15" fmla="*/ 10000 h 10000"/>
                <a:gd name="connsiteX16" fmla="*/ 2036 w 10242"/>
                <a:gd name="connsiteY16" fmla="*/ 10000 h 10000"/>
                <a:gd name="connsiteX17" fmla="*/ 9760 w 10242"/>
                <a:gd name="connsiteY17" fmla="*/ 10000 h 10000"/>
                <a:gd name="connsiteX18" fmla="*/ 10238 w 10242"/>
                <a:gd name="connsiteY18" fmla="*/ 9958 h 10000"/>
                <a:gd name="connsiteX19" fmla="*/ 10000 w 10242"/>
                <a:gd name="connsiteY19" fmla="*/ 3629 h 10000"/>
                <a:gd name="connsiteX20" fmla="*/ 9880 w 10242"/>
                <a:gd name="connsiteY20" fmla="*/ 2827 h 10000"/>
                <a:gd name="connsiteX21" fmla="*/ 9880 w 10242"/>
                <a:gd name="connsiteY21" fmla="*/ 2131 h 10000"/>
                <a:gd name="connsiteX22" fmla="*/ 9880 w 10242"/>
                <a:gd name="connsiteY22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827 h 10000"/>
                <a:gd name="connsiteX20" fmla="*/ 9880 w 10238"/>
                <a:gd name="connsiteY20" fmla="*/ 2131 h 10000"/>
                <a:gd name="connsiteX21" fmla="*/ 9880 w 10238"/>
                <a:gd name="connsiteY21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131 h 10000"/>
                <a:gd name="connsiteX20" fmla="*/ 9880 w 10238"/>
                <a:gd name="connsiteY20" fmla="*/ 0 h 10000"/>
                <a:gd name="connsiteX0" fmla="*/ 9880 w 10265"/>
                <a:gd name="connsiteY0" fmla="*/ 0 h 10000"/>
                <a:gd name="connsiteX1" fmla="*/ 7246 w 10265"/>
                <a:gd name="connsiteY1" fmla="*/ 190 h 10000"/>
                <a:gd name="connsiteX2" fmla="*/ 5868 w 10265"/>
                <a:gd name="connsiteY2" fmla="*/ 443 h 10000"/>
                <a:gd name="connsiteX3" fmla="*/ 4491 w 10265"/>
                <a:gd name="connsiteY3" fmla="*/ 759 h 10000"/>
                <a:gd name="connsiteX4" fmla="*/ 3473 w 10265"/>
                <a:gd name="connsiteY4" fmla="*/ 1245 h 10000"/>
                <a:gd name="connsiteX5" fmla="*/ 2515 w 10265"/>
                <a:gd name="connsiteY5" fmla="*/ 1814 h 10000"/>
                <a:gd name="connsiteX6" fmla="*/ 1737 w 10265"/>
                <a:gd name="connsiteY6" fmla="*/ 2595 h 10000"/>
                <a:gd name="connsiteX7" fmla="*/ 898 w 10265"/>
                <a:gd name="connsiteY7" fmla="*/ 3481 h 10000"/>
                <a:gd name="connsiteX8" fmla="*/ 479 w 10265"/>
                <a:gd name="connsiteY8" fmla="*/ 4367 h 10000"/>
                <a:gd name="connsiteX9" fmla="*/ 240 w 10265"/>
                <a:gd name="connsiteY9" fmla="*/ 5253 h 10000"/>
                <a:gd name="connsiteX10" fmla="*/ 120 w 10265"/>
                <a:gd name="connsiteY10" fmla="*/ 6118 h 10000"/>
                <a:gd name="connsiteX11" fmla="*/ 120 w 10265"/>
                <a:gd name="connsiteY11" fmla="*/ 6603 h 10000"/>
                <a:gd name="connsiteX12" fmla="*/ 0 w 10265"/>
                <a:gd name="connsiteY12" fmla="*/ 7173 h 10000"/>
                <a:gd name="connsiteX13" fmla="*/ 0 w 10265"/>
                <a:gd name="connsiteY13" fmla="*/ 9557 h 10000"/>
                <a:gd name="connsiteX14" fmla="*/ 0 w 10265"/>
                <a:gd name="connsiteY14" fmla="*/ 10000 h 10000"/>
                <a:gd name="connsiteX15" fmla="*/ 120 w 10265"/>
                <a:gd name="connsiteY15" fmla="*/ 10000 h 10000"/>
                <a:gd name="connsiteX16" fmla="*/ 2036 w 10265"/>
                <a:gd name="connsiteY16" fmla="*/ 10000 h 10000"/>
                <a:gd name="connsiteX17" fmla="*/ 9760 w 10265"/>
                <a:gd name="connsiteY17" fmla="*/ 10000 h 10000"/>
                <a:gd name="connsiteX18" fmla="*/ 10238 w 10265"/>
                <a:gd name="connsiteY18" fmla="*/ 9958 h 10000"/>
                <a:gd name="connsiteX19" fmla="*/ 9880 w 10265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10238 w 10238"/>
                <a:gd name="connsiteY17" fmla="*/ 9958 h 10000"/>
                <a:gd name="connsiteX18" fmla="*/ 9880 w 10238"/>
                <a:gd name="connsiteY18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9882"/>
                <a:gd name="connsiteY0" fmla="*/ 0 h 10000"/>
                <a:gd name="connsiteX1" fmla="*/ 7246 w 9882"/>
                <a:gd name="connsiteY1" fmla="*/ 190 h 10000"/>
                <a:gd name="connsiteX2" fmla="*/ 5868 w 9882"/>
                <a:gd name="connsiteY2" fmla="*/ 443 h 10000"/>
                <a:gd name="connsiteX3" fmla="*/ 4491 w 9882"/>
                <a:gd name="connsiteY3" fmla="*/ 759 h 10000"/>
                <a:gd name="connsiteX4" fmla="*/ 3473 w 9882"/>
                <a:gd name="connsiteY4" fmla="*/ 1245 h 10000"/>
                <a:gd name="connsiteX5" fmla="*/ 2515 w 9882"/>
                <a:gd name="connsiteY5" fmla="*/ 1814 h 10000"/>
                <a:gd name="connsiteX6" fmla="*/ 1737 w 9882"/>
                <a:gd name="connsiteY6" fmla="*/ 2595 h 10000"/>
                <a:gd name="connsiteX7" fmla="*/ 898 w 9882"/>
                <a:gd name="connsiteY7" fmla="*/ 3481 h 10000"/>
                <a:gd name="connsiteX8" fmla="*/ 479 w 9882"/>
                <a:gd name="connsiteY8" fmla="*/ 4367 h 10000"/>
                <a:gd name="connsiteX9" fmla="*/ 240 w 9882"/>
                <a:gd name="connsiteY9" fmla="*/ 5253 h 10000"/>
                <a:gd name="connsiteX10" fmla="*/ 120 w 9882"/>
                <a:gd name="connsiteY10" fmla="*/ 6118 h 10000"/>
                <a:gd name="connsiteX11" fmla="*/ 120 w 9882"/>
                <a:gd name="connsiteY11" fmla="*/ 6603 h 10000"/>
                <a:gd name="connsiteX12" fmla="*/ 0 w 9882"/>
                <a:gd name="connsiteY12" fmla="*/ 7173 h 10000"/>
                <a:gd name="connsiteX13" fmla="*/ 0 w 9882"/>
                <a:gd name="connsiteY13" fmla="*/ 9557 h 10000"/>
                <a:gd name="connsiteX14" fmla="*/ 0 w 9882"/>
                <a:gd name="connsiteY14" fmla="*/ 10000 h 10000"/>
                <a:gd name="connsiteX15" fmla="*/ 120 w 9882"/>
                <a:gd name="connsiteY15" fmla="*/ 10000 h 10000"/>
                <a:gd name="connsiteX16" fmla="*/ 6533 w 9882"/>
                <a:gd name="connsiteY16" fmla="*/ 9923 h 10000"/>
                <a:gd name="connsiteX17" fmla="*/ 9880 w 9882"/>
                <a:gd name="connsiteY17" fmla="*/ 0 h 10000"/>
                <a:gd name="connsiteX0" fmla="*/ 9998 w 9998"/>
                <a:gd name="connsiteY0" fmla="*/ 0 h 10000"/>
                <a:gd name="connsiteX1" fmla="*/ 7333 w 9998"/>
                <a:gd name="connsiteY1" fmla="*/ 190 h 10000"/>
                <a:gd name="connsiteX2" fmla="*/ 5938 w 9998"/>
                <a:gd name="connsiteY2" fmla="*/ 443 h 10000"/>
                <a:gd name="connsiteX3" fmla="*/ 4545 w 9998"/>
                <a:gd name="connsiteY3" fmla="*/ 759 h 10000"/>
                <a:gd name="connsiteX4" fmla="*/ 3514 w 9998"/>
                <a:gd name="connsiteY4" fmla="*/ 1245 h 10000"/>
                <a:gd name="connsiteX5" fmla="*/ 2545 w 9998"/>
                <a:gd name="connsiteY5" fmla="*/ 1814 h 10000"/>
                <a:gd name="connsiteX6" fmla="*/ 1758 w 9998"/>
                <a:gd name="connsiteY6" fmla="*/ 2595 h 10000"/>
                <a:gd name="connsiteX7" fmla="*/ 909 w 9998"/>
                <a:gd name="connsiteY7" fmla="*/ 3481 h 10000"/>
                <a:gd name="connsiteX8" fmla="*/ 485 w 9998"/>
                <a:gd name="connsiteY8" fmla="*/ 4367 h 10000"/>
                <a:gd name="connsiteX9" fmla="*/ 243 w 9998"/>
                <a:gd name="connsiteY9" fmla="*/ 5253 h 10000"/>
                <a:gd name="connsiteX10" fmla="*/ 121 w 9998"/>
                <a:gd name="connsiteY10" fmla="*/ 6118 h 10000"/>
                <a:gd name="connsiteX11" fmla="*/ 121 w 9998"/>
                <a:gd name="connsiteY11" fmla="*/ 6603 h 10000"/>
                <a:gd name="connsiteX12" fmla="*/ 0 w 9998"/>
                <a:gd name="connsiteY12" fmla="*/ 7173 h 10000"/>
                <a:gd name="connsiteX13" fmla="*/ 0 w 9998"/>
                <a:gd name="connsiteY13" fmla="*/ 9557 h 10000"/>
                <a:gd name="connsiteX14" fmla="*/ 0 w 9998"/>
                <a:gd name="connsiteY14" fmla="*/ 10000 h 10000"/>
                <a:gd name="connsiteX15" fmla="*/ 121 w 9998"/>
                <a:gd name="connsiteY15" fmla="*/ 10000 h 10000"/>
                <a:gd name="connsiteX16" fmla="*/ 6611 w 9998"/>
                <a:gd name="connsiteY16" fmla="*/ 9923 h 10000"/>
                <a:gd name="connsiteX17" fmla="*/ 9998 w 9998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1 w 10000"/>
                <a:gd name="connsiteY15" fmla="*/ 10000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9965"/>
                <a:gd name="connsiteX1" fmla="*/ 7334 w 10000"/>
                <a:gd name="connsiteY1" fmla="*/ 190 h 9965"/>
                <a:gd name="connsiteX2" fmla="*/ 5939 w 10000"/>
                <a:gd name="connsiteY2" fmla="*/ 443 h 9965"/>
                <a:gd name="connsiteX3" fmla="*/ 4546 w 10000"/>
                <a:gd name="connsiteY3" fmla="*/ 759 h 9965"/>
                <a:gd name="connsiteX4" fmla="*/ 3515 w 10000"/>
                <a:gd name="connsiteY4" fmla="*/ 1245 h 9965"/>
                <a:gd name="connsiteX5" fmla="*/ 2546 w 10000"/>
                <a:gd name="connsiteY5" fmla="*/ 1814 h 9965"/>
                <a:gd name="connsiteX6" fmla="*/ 1758 w 10000"/>
                <a:gd name="connsiteY6" fmla="*/ 2595 h 9965"/>
                <a:gd name="connsiteX7" fmla="*/ 909 w 10000"/>
                <a:gd name="connsiteY7" fmla="*/ 3481 h 9965"/>
                <a:gd name="connsiteX8" fmla="*/ 485 w 10000"/>
                <a:gd name="connsiteY8" fmla="*/ 4367 h 9965"/>
                <a:gd name="connsiteX9" fmla="*/ 243 w 10000"/>
                <a:gd name="connsiteY9" fmla="*/ 5253 h 9965"/>
                <a:gd name="connsiteX10" fmla="*/ 121 w 10000"/>
                <a:gd name="connsiteY10" fmla="*/ 6118 h 9965"/>
                <a:gd name="connsiteX11" fmla="*/ 121 w 10000"/>
                <a:gd name="connsiteY11" fmla="*/ 6603 h 9965"/>
                <a:gd name="connsiteX12" fmla="*/ 0 w 10000"/>
                <a:gd name="connsiteY12" fmla="*/ 7173 h 9965"/>
                <a:gd name="connsiteX13" fmla="*/ 0 w 10000"/>
                <a:gd name="connsiteY13" fmla="*/ 9557 h 9965"/>
                <a:gd name="connsiteX14" fmla="*/ 242 w 10000"/>
                <a:gd name="connsiteY14" fmla="*/ 9965 h 9965"/>
                <a:gd name="connsiteX15" fmla="*/ 9999 w 10000"/>
                <a:gd name="connsiteY15" fmla="*/ 9958 h 9965"/>
                <a:gd name="connsiteX16" fmla="*/ 10000 w 10000"/>
                <a:gd name="connsiteY16" fmla="*/ 0 h 9965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242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126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789 w 10031"/>
                <a:gd name="connsiteY6" fmla="*/ 2604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10 w 10000"/>
                <a:gd name="connsiteY13" fmla="*/ 10000 h 10000"/>
                <a:gd name="connsiteX14" fmla="*/ 9999 w 10000"/>
                <a:gd name="connsiteY14" fmla="*/ 9993 h 10000"/>
                <a:gd name="connsiteX15" fmla="*/ 10000 w 10000"/>
                <a:gd name="connsiteY15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0 w 10000"/>
                <a:gd name="connsiteY11" fmla="*/ 7198 h 10000"/>
                <a:gd name="connsiteX12" fmla="*/ 10 w 10000"/>
                <a:gd name="connsiteY12" fmla="*/ 10000 h 10000"/>
                <a:gd name="connsiteX13" fmla="*/ 9999 w 10000"/>
                <a:gd name="connsiteY13" fmla="*/ 9993 h 10000"/>
                <a:gd name="connsiteX14" fmla="*/ 10000 w 10000"/>
                <a:gd name="connsiteY1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7334" y="191"/>
                  </a:lnTo>
                  <a:cubicBezTo>
                    <a:pt x="6445" y="255"/>
                    <a:pt x="6404" y="350"/>
                    <a:pt x="5939" y="445"/>
                  </a:cubicBezTo>
                  <a:lnTo>
                    <a:pt x="4546" y="762"/>
                  </a:lnTo>
                  <a:cubicBezTo>
                    <a:pt x="4082" y="868"/>
                    <a:pt x="3848" y="1073"/>
                    <a:pt x="3515" y="1249"/>
                  </a:cubicBezTo>
                  <a:cubicBezTo>
                    <a:pt x="3182" y="1425"/>
                    <a:pt x="2847" y="1570"/>
                    <a:pt x="2546" y="1820"/>
                  </a:cubicBezTo>
                  <a:lnTo>
                    <a:pt x="1642" y="2569"/>
                  </a:lnTo>
                  <a:cubicBezTo>
                    <a:pt x="1341" y="2819"/>
                    <a:pt x="1102" y="3191"/>
                    <a:pt x="909" y="3493"/>
                  </a:cubicBezTo>
                  <a:cubicBezTo>
                    <a:pt x="716" y="3795"/>
                    <a:pt x="596" y="4086"/>
                    <a:pt x="485" y="4382"/>
                  </a:cubicBezTo>
                  <a:cubicBezTo>
                    <a:pt x="374" y="4678"/>
                    <a:pt x="304" y="4978"/>
                    <a:pt x="243" y="5271"/>
                  </a:cubicBezTo>
                  <a:cubicBezTo>
                    <a:pt x="202" y="5560"/>
                    <a:pt x="121" y="5977"/>
                    <a:pt x="121" y="6139"/>
                  </a:cubicBezTo>
                  <a:cubicBezTo>
                    <a:pt x="81" y="6492"/>
                    <a:pt x="40" y="6845"/>
                    <a:pt x="0" y="7198"/>
                  </a:cubicBezTo>
                  <a:cubicBezTo>
                    <a:pt x="3" y="8132"/>
                    <a:pt x="7" y="9066"/>
                    <a:pt x="10" y="10000"/>
                  </a:cubicBezTo>
                  <a:lnTo>
                    <a:pt x="9999" y="9993"/>
                  </a:lnTo>
                  <a:cubicBezTo>
                    <a:pt x="9999" y="6662"/>
                    <a:pt x="9999" y="4996"/>
                    <a:pt x="100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>
              <a:off x="7265924" y="2481794"/>
              <a:ext cx="774589" cy="282484"/>
            </a:xfrm>
            <a:custGeom>
              <a:avLst/>
              <a:gdLst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61695 w 1407895"/>
                <a:gd name="connsiteY0" fmla="*/ 0 h 355600"/>
                <a:gd name="connsiteX1" fmla="*/ 1407895 w 1407895"/>
                <a:gd name="connsiteY1" fmla="*/ 0 h 355600"/>
                <a:gd name="connsiteX2" fmla="*/ 1407895 w 1407895"/>
                <a:gd name="connsiteY2" fmla="*/ 355600 h 355600"/>
                <a:gd name="connsiteX3" fmla="*/ 554455 w 1407895"/>
                <a:gd name="connsiteY3" fmla="*/ 355600 h 355600"/>
                <a:gd name="connsiteX4" fmla="*/ 259815 w 1407895"/>
                <a:gd name="connsiteY4" fmla="*/ 238760 h 355600"/>
                <a:gd name="connsiteX5" fmla="*/ 61695 w 1407895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7272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6200" h="355600">
                  <a:moveTo>
                    <a:pt x="0" y="0"/>
                  </a:moveTo>
                  <a:lnTo>
                    <a:pt x="1346200" y="0"/>
                  </a:lnTo>
                  <a:lnTo>
                    <a:pt x="1346200" y="355600"/>
                  </a:lnTo>
                  <a:lnTo>
                    <a:pt x="492760" y="355600"/>
                  </a:lnTo>
                  <a:cubicBezTo>
                    <a:pt x="301413" y="336127"/>
                    <a:pt x="188806" y="242147"/>
                    <a:pt x="180340" y="236220"/>
                  </a:cubicBezTo>
                  <a:cubicBezTo>
                    <a:pt x="171874" y="230293"/>
                    <a:pt x="29633" y="143933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 flipH="1">
              <a:off x="5488118" y="2480673"/>
              <a:ext cx="776518" cy="282484"/>
            </a:xfrm>
            <a:custGeom>
              <a:avLst/>
              <a:gdLst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61695 w 1407895"/>
                <a:gd name="connsiteY0" fmla="*/ 0 h 355600"/>
                <a:gd name="connsiteX1" fmla="*/ 1407895 w 1407895"/>
                <a:gd name="connsiteY1" fmla="*/ 0 h 355600"/>
                <a:gd name="connsiteX2" fmla="*/ 1407895 w 1407895"/>
                <a:gd name="connsiteY2" fmla="*/ 355600 h 355600"/>
                <a:gd name="connsiteX3" fmla="*/ 554455 w 1407895"/>
                <a:gd name="connsiteY3" fmla="*/ 355600 h 355600"/>
                <a:gd name="connsiteX4" fmla="*/ 259815 w 1407895"/>
                <a:gd name="connsiteY4" fmla="*/ 238760 h 355600"/>
                <a:gd name="connsiteX5" fmla="*/ 61695 w 1407895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7272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6200" h="355600">
                  <a:moveTo>
                    <a:pt x="0" y="0"/>
                  </a:moveTo>
                  <a:lnTo>
                    <a:pt x="1346200" y="0"/>
                  </a:lnTo>
                  <a:lnTo>
                    <a:pt x="1346200" y="355600"/>
                  </a:lnTo>
                  <a:lnTo>
                    <a:pt x="492760" y="355600"/>
                  </a:lnTo>
                  <a:cubicBezTo>
                    <a:pt x="301413" y="336127"/>
                    <a:pt x="188806" y="242147"/>
                    <a:pt x="180340" y="236220"/>
                  </a:cubicBezTo>
                  <a:cubicBezTo>
                    <a:pt x="171874" y="230293"/>
                    <a:pt x="29633" y="143933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8" name="Rectangle 992"/>
            <p:cNvSpPr>
              <a:spLocks noChangeArrowheads="1"/>
            </p:cNvSpPr>
            <p:nvPr/>
          </p:nvSpPr>
          <p:spPr bwMode="auto">
            <a:xfrm>
              <a:off x="6090217" y="1366409"/>
              <a:ext cx="1348197" cy="27893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sz="1400" dirty="0">
                <a:latin typeface="+mj-lt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358485" y="2574219"/>
              <a:ext cx="2865728" cy="7871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800" i="1" dirty="0" smtClean="0">
                  <a:latin typeface="Calibri Light" panose="020F0302020204030204" pitchFamily="34" charset="0"/>
                  <a:ea typeface="Dotum" pitchFamily="34" charset="-127"/>
                </a:rPr>
                <a:t>Flash cell</a:t>
              </a:r>
              <a:endParaRPr lang="ko-KR" altLang="ko-KR" sz="2800" i="1" dirty="0">
                <a:latin typeface="Calibri Light" panose="020F0302020204030204" pitchFamily="34" charset="0"/>
                <a:ea typeface="Dotum" pitchFamily="34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850750" y="5568108"/>
            <a:ext cx="6198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chemeClr val="accent2"/>
                </a:solidFill>
              </a:rPr>
              <a:t>Side effect: Longer read latency</a:t>
            </a:r>
            <a:endParaRPr lang="en-US" sz="36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0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07" grpId="0"/>
      <p:bldP spid="108" grpId="0" animBg="1"/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151536" y="2184167"/>
            <a:ext cx="2380511" cy="3824754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Identify Risky Cells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02826" y="6008923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Normalized V</a:t>
            </a:r>
            <a:r>
              <a:rPr lang="en-US" altLang="ko-KR" sz="32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th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0626" y="1189434"/>
            <a:ext cx="901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PDF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7084" y="1654631"/>
            <a:ext cx="0" cy="4354291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4430" y="6008922"/>
            <a:ext cx="9089570" cy="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2127328" y="3183373"/>
            <a:ext cx="6222528" cy="2825549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Freeform 20"/>
          <p:cNvSpPr/>
          <p:nvPr/>
        </p:nvSpPr>
        <p:spPr>
          <a:xfrm>
            <a:off x="-753598" y="3026237"/>
            <a:ext cx="4822496" cy="298268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Rectangle 26"/>
          <p:cNvSpPr/>
          <p:nvPr/>
        </p:nvSpPr>
        <p:spPr>
          <a:xfrm>
            <a:off x="2462299" y="3917939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03453" y="5311366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734580" y="4017840"/>
            <a:ext cx="457200" cy="4572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34" name="Oval 33"/>
          <p:cNvSpPr/>
          <p:nvPr/>
        </p:nvSpPr>
        <p:spPr>
          <a:xfrm>
            <a:off x="2595590" y="5305296"/>
            <a:ext cx="457200" cy="4572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38" name="Rectangle 37"/>
          <p:cNvSpPr/>
          <p:nvPr/>
        </p:nvSpPr>
        <p:spPr>
          <a:xfrm rot="16200000">
            <a:off x="3832740" y="1194427"/>
            <a:ext cx="1394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OPT+</a:t>
            </a:r>
            <a:r>
              <a:rPr lang="el-GR" altLang="ko-KR" sz="3200" dirty="0">
                <a:solidFill>
                  <a:schemeClr val="accent2"/>
                </a:solidFill>
                <a:latin typeface="+mj-lt"/>
                <a:ea typeface="Dotum" pitchFamily="34" charset="-127"/>
              </a:rPr>
              <a:t>σ</a:t>
            </a:r>
            <a:endParaRPr lang="ko-KR" altLang="ko-KR" sz="32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341792" y="2184167"/>
            <a:ext cx="0" cy="3889464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51536" y="2172523"/>
            <a:ext cx="0" cy="3889464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32047" y="2172523"/>
            <a:ext cx="0" cy="3889464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rot="16200000">
            <a:off x="2727969" y="1277788"/>
            <a:ext cx="12276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OPT</a:t>
            </a:r>
            <a:endParaRPr lang="ko-KR" altLang="ko-KR" sz="32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39" name="Rectangle 38"/>
          <p:cNvSpPr/>
          <p:nvPr/>
        </p:nvSpPr>
        <p:spPr>
          <a:xfrm rot="16200000">
            <a:off x="1425505" y="1133008"/>
            <a:ext cx="1517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OPT–</a:t>
            </a:r>
            <a:r>
              <a:rPr lang="el-GR" altLang="ko-KR" sz="32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σ</a:t>
            </a:r>
            <a:endParaRPr lang="ko-KR" altLang="ko-KR" sz="32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131034" y="1164247"/>
            <a:ext cx="10386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Risky cells</a:t>
            </a:r>
            <a:endParaRPr lang="ko-KR" altLang="ko-KR" sz="32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4321716" y="2000058"/>
            <a:ext cx="886365" cy="575630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7266687" y="1023915"/>
            <a:ext cx="1366754" cy="584775"/>
            <a:chOff x="1959274" y="1776987"/>
            <a:chExt cx="1366754" cy="584775"/>
          </a:xfrm>
        </p:grpSpPr>
        <p:sp>
          <p:nvSpPr>
            <p:cNvPr id="44" name="Rectangle 43"/>
            <p:cNvSpPr/>
            <p:nvPr/>
          </p:nvSpPr>
          <p:spPr>
            <a:xfrm>
              <a:off x="1959274" y="184077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368083" y="1776987"/>
              <a:ext cx="95794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Dotum" pitchFamily="34" charset="-127"/>
                </a:rPr>
                <a:t>P2</a:t>
              </a:r>
              <a:endParaRPr lang="ko-KR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266687" y="1831445"/>
            <a:ext cx="1366754" cy="584775"/>
            <a:chOff x="1959274" y="1776987"/>
            <a:chExt cx="1366754" cy="584775"/>
          </a:xfrm>
        </p:grpSpPr>
        <p:sp>
          <p:nvSpPr>
            <p:cNvPr id="47" name="Oval 46"/>
            <p:cNvSpPr/>
            <p:nvPr/>
          </p:nvSpPr>
          <p:spPr>
            <a:xfrm>
              <a:off x="1959274" y="1840775"/>
              <a:ext cx="457200" cy="4572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368083" y="1776987"/>
              <a:ext cx="95794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Dotum" pitchFamily="34" charset="-127"/>
                </a:rPr>
                <a:t>P3</a:t>
              </a:r>
              <a:endParaRPr lang="ko-KR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5932608" y="1023915"/>
            <a:ext cx="14951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Dotum" pitchFamily="34" charset="-127"/>
              </a:rPr>
              <a:t>+ S = </a:t>
            </a:r>
            <a:endParaRPr lang="ko-KR" altLang="ko-KR" sz="3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932608" y="1831445"/>
            <a:ext cx="14951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+ F = </a:t>
            </a:r>
            <a:endParaRPr lang="ko-KR" altLang="ko-KR" sz="32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31034" y="899994"/>
            <a:ext cx="3660040" cy="2166005"/>
          </a:xfrm>
          <a:prstGeom prst="roundRect">
            <a:avLst/>
          </a:prstGeom>
          <a:noFill/>
          <a:ln w="635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Key Formula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9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2" grpId="0" animBg="1"/>
      <p:bldP spid="32" grpId="1" animBg="1"/>
      <p:bldP spid="34" grpId="0" animBg="1"/>
      <p:bldP spid="34" grpId="1" animBg="1"/>
      <p:bldP spid="50" grpId="0"/>
      <p:bldP spid="51" grpId="0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151536" y="2184167"/>
            <a:ext cx="2380511" cy="3824754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2. Identifying Fast- vs. Slow-Leaking Cells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02826" y="6008923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Normalized V</a:t>
            </a:r>
            <a:r>
              <a:rPr lang="en-US" altLang="ko-KR" sz="32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th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0626" y="1189434"/>
            <a:ext cx="901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PDF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7084" y="1654631"/>
            <a:ext cx="0" cy="4354291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4430" y="6008922"/>
            <a:ext cx="9089570" cy="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2127328" y="3183373"/>
            <a:ext cx="6222528" cy="2825549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Freeform 20"/>
          <p:cNvSpPr/>
          <p:nvPr/>
        </p:nvSpPr>
        <p:spPr>
          <a:xfrm>
            <a:off x="-753598" y="3026237"/>
            <a:ext cx="4822496" cy="298268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Rectangle 37"/>
          <p:cNvSpPr/>
          <p:nvPr/>
        </p:nvSpPr>
        <p:spPr>
          <a:xfrm rot="16200000">
            <a:off x="3832740" y="1194427"/>
            <a:ext cx="1394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OPT+</a:t>
            </a:r>
            <a:r>
              <a:rPr lang="el-GR" altLang="ko-KR" sz="3200" dirty="0">
                <a:solidFill>
                  <a:schemeClr val="accent2"/>
                </a:solidFill>
                <a:latin typeface="+mj-lt"/>
                <a:ea typeface="Dotum" pitchFamily="34" charset="-127"/>
              </a:rPr>
              <a:t>σ</a:t>
            </a:r>
            <a:endParaRPr lang="ko-KR" altLang="ko-KR" sz="32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341792" y="2184167"/>
            <a:ext cx="0" cy="3889464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51536" y="2172523"/>
            <a:ext cx="0" cy="3889464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32047" y="2172523"/>
            <a:ext cx="0" cy="3889464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rot="16200000">
            <a:off x="2727969" y="1277788"/>
            <a:ext cx="12276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OPT</a:t>
            </a:r>
            <a:endParaRPr lang="ko-KR" altLang="ko-KR" sz="32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39" name="Rectangle 38"/>
          <p:cNvSpPr/>
          <p:nvPr/>
        </p:nvSpPr>
        <p:spPr>
          <a:xfrm rot="16200000">
            <a:off x="1425505" y="1133008"/>
            <a:ext cx="1517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OPT–</a:t>
            </a:r>
            <a:r>
              <a:rPr lang="el-GR" altLang="ko-KR" sz="32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σ</a:t>
            </a:r>
            <a:endParaRPr lang="ko-KR" altLang="ko-KR" sz="32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131034" y="1164247"/>
            <a:ext cx="10386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Risky cells</a:t>
            </a:r>
            <a:endParaRPr lang="ko-KR" altLang="ko-KR" sz="32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4321716" y="2000058"/>
            <a:ext cx="886365" cy="575630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7266687" y="1023915"/>
            <a:ext cx="1366754" cy="584775"/>
            <a:chOff x="1959274" y="1776987"/>
            <a:chExt cx="1366754" cy="584775"/>
          </a:xfrm>
        </p:grpSpPr>
        <p:sp>
          <p:nvSpPr>
            <p:cNvPr id="44" name="Rectangle 43"/>
            <p:cNvSpPr/>
            <p:nvPr/>
          </p:nvSpPr>
          <p:spPr>
            <a:xfrm>
              <a:off x="1959274" y="184077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368083" y="1776987"/>
              <a:ext cx="95794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Dotum" pitchFamily="34" charset="-127"/>
                </a:rPr>
                <a:t>P2</a:t>
              </a:r>
              <a:endParaRPr lang="ko-KR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266687" y="1831445"/>
            <a:ext cx="1366754" cy="584775"/>
            <a:chOff x="1959274" y="1776987"/>
            <a:chExt cx="1366754" cy="584775"/>
          </a:xfrm>
        </p:grpSpPr>
        <p:sp>
          <p:nvSpPr>
            <p:cNvPr id="47" name="Oval 46"/>
            <p:cNvSpPr/>
            <p:nvPr/>
          </p:nvSpPr>
          <p:spPr>
            <a:xfrm>
              <a:off x="1959274" y="1840775"/>
              <a:ext cx="457200" cy="4572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368083" y="1776987"/>
              <a:ext cx="95794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Dotum" pitchFamily="34" charset="-127"/>
                </a:rPr>
                <a:t>P3</a:t>
              </a:r>
              <a:endParaRPr lang="ko-KR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5932608" y="1023915"/>
            <a:ext cx="14951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Dotum" pitchFamily="34" charset="-127"/>
              </a:rPr>
              <a:t>+ S = </a:t>
            </a:r>
            <a:endParaRPr lang="ko-KR" altLang="ko-KR" sz="3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932608" y="1831445"/>
            <a:ext cx="14951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+ F = </a:t>
            </a:r>
            <a:endParaRPr lang="ko-KR" altLang="ko-KR" sz="32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31034" y="899994"/>
            <a:ext cx="3660040" cy="2166005"/>
          </a:xfrm>
          <a:prstGeom prst="roundRect">
            <a:avLst/>
          </a:prstGeom>
          <a:noFill/>
          <a:ln w="635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Key Formula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462299" y="3917939"/>
            <a:ext cx="457200" cy="4572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403453" y="5311366"/>
            <a:ext cx="457200" cy="4572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734580" y="4017840"/>
            <a:ext cx="457200" cy="4572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595590" y="5305296"/>
            <a:ext cx="457200" cy="4572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734580" y="4015045"/>
            <a:ext cx="457200" cy="4572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595590" y="5305295"/>
            <a:ext cx="457200" cy="4572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3396239" y="4243645"/>
            <a:ext cx="338341" cy="3725"/>
          </a:xfrm>
          <a:prstGeom prst="straightConnector1">
            <a:avLst/>
          </a:prstGeom>
          <a:ln w="63500">
            <a:solidFill>
              <a:schemeClr val="bg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2024236" y="5532656"/>
            <a:ext cx="571354" cy="5065"/>
          </a:xfrm>
          <a:prstGeom prst="straightConnector1">
            <a:avLst/>
          </a:prstGeom>
          <a:ln w="63500">
            <a:solidFill>
              <a:schemeClr val="bg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4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0.08698 1.11022E-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1118 -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2" grpId="0" animBg="1"/>
      <p:bldP spid="40" grpId="0" animBg="1"/>
      <p:bldP spid="4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151536" y="2184167"/>
            <a:ext cx="2380511" cy="3824754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2. Identifying Fast- vs. Slow-Leaking Cells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02826" y="6008923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Normalized V</a:t>
            </a:r>
            <a:r>
              <a:rPr lang="en-US" altLang="ko-KR" sz="32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th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0626" y="1189434"/>
            <a:ext cx="901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PDF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7084" y="1654631"/>
            <a:ext cx="0" cy="4354291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4430" y="6008922"/>
            <a:ext cx="9089570" cy="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2127328" y="3183373"/>
            <a:ext cx="6222528" cy="2825549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Freeform 20"/>
          <p:cNvSpPr/>
          <p:nvPr/>
        </p:nvSpPr>
        <p:spPr>
          <a:xfrm>
            <a:off x="-753598" y="3026237"/>
            <a:ext cx="4822496" cy="298268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Rectangle 37"/>
          <p:cNvSpPr/>
          <p:nvPr/>
        </p:nvSpPr>
        <p:spPr>
          <a:xfrm rot="16200000">
            <a:off x="3832740" y="1194427"/>
            <a:ext cx="1394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OPT+</a:t>
            </a:r>
            <a:r>
              <a:rPr lang="el-GR" altLang="ko-KR" sz="3200" dirty="0">
                <a:solidFill>
                  <a:schemeClr val="accent2"/>
                </a:solidFill>
                <a:latin typeface="+mj-lt"/>
                <a:ea typeface="Dotum" pitchFamily="34" charset="-127"/>
              </a:rPr>
              <a:t>σ</a:t>
            </a:r>
            <a:endParaRPr lang="ko-KR" altLang="ko-KR" sz="32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341792" y="2184167"/>
            <a:ext cx="0" cy="3889464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51536" y="2172523"/>
            <a:ext cx="0" cy="3889464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32047" y="2172523"/>
            <a:ext cx="0" cy="3889464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rot="16200000">
            <a:off x="2727969" y="1277788"/>
            <a:ext cx="12276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OPT</a:t>
            </a:r>
            <a:endParaRPr lang="ko-KR" altLang="ko-KR" sz="32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39" name="Rectangle 38"/>
          <p:cNvSpPr/>
          <p:nvPr/>
        </p:nvSpPr>
        <p:spPr>
          <a:xfrm rot="16200000">
            <a:off x="1425505" y="1133008"/>
            <a:ext cx="1517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OPT–</a:t>
            </a:r>
            <a:r>
              <a:rPr lang="el-GR" altLang="ko-KR" sz="32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σ</a:t>
            </a:r>
            <a:endParaRPr lang="ko-KR" altLang="ko-KR" sz="32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131034" y="1164247"/>
            <a:ext cx="10386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Risky cells</a:t>
            </a:r>
            <a:endParaRPr lang="ko-KR" altLang="ko-KR" sz="32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4321716" y="2000058"/>
            <a:ext cx="886365" cy="575630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7266687" y="1023915"/>
            <a:ext cx="1366754" cy="584775"/>
            <a:chOff x="1959274" y="1776987"/>
            <a:chExt cx="1366754" cy="584775"/>
          </a:xfrm>
        </p:grpSpPr>
        <p:sp>
          <p:nvSpPr>
            <p:cNvPr id="44" name="Rectangle 43"/>
            <p:cNvSpPr/>
            <p:nvPr/>
          </p:nvSpPr>
          <p:spPr>
            <a:xfrm>
              <a:off x="1959274" y="184077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368083" y="1776987"/>
              <a:ext cx="95794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Dotum" pitchFamily="34" charset="-127"/>
                </a:rPr>
                <a:t>P2</a:t>
              </a:r>
              <a:endParaRPr lang="ko-KR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266687" y="1831445"/>
            <a:ext cx="1366754" cy="584775"/>
            <a:chOff x="1959274" y="1776987"/>
            <a:chExt cx="1366754" cy="584775"/>
          </a:xfrm>
        </p:grpSpPr>
        <p:sp>
          <p:nvSpPr>
            <p:cNvPr id="47" name="Oval 46"/>
            <p:cNvSpPr/>
            <p:nvPr/>
          </p:nvSpPr>
          <p:spPr>
            <a:xfrm>
              <a:off x="1959274" y="1840775"/>
              <a:ext cx="457200" cy="4572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368083" y="1776987"/>
              <a:ext cx="95794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Dotum" pitchFamily="34" charset="-127"/>
                </a:rPr>
                <a:t>P3</a:t>
              </a:r>
              <a:endParaRPr lang="ko-KR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5932608" y="1023915"/>
            <a:ext cx="14951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Dotum" pitchFamily="34" charset="-127"/>
              </a:rPr>
              <a:t>+ S = </a:t>
            </a:r>
            <a:endParaRPr lang="ko-KR" altLang="ko-KR" sz="3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932608" y="1831445"/>
            <a:ext cx="14951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+ F = </a:t>
            </a:r>
            <a:endParaRPr lang="ko-KR" altLang="ko-KR" sz="32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31034" y="899994"/>
            <a:ext cx="3660040" cy="2166005"/>
          </a:xfrm>
          <a:prstGeom prst="roundRect">
            <a:avLst/>
          </a:prstGeom>
          <a:noFill/>
          <a:ln w="635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Key Formula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462299" y="3917939"/>
            <a:ext cx="457200" cy="4572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403453" y="5311366"/>
            <a:ext cx="457200" cy="4572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734580" y="4017840"/>
            <a:ext cx="457200" cy="4572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595590" y="5305296"/>
            <a:ext cx="457200" cy="4572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462299" y="3917939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3734580" y="4018770"/>
            <a:ext cx="457200" cy="4572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58" name="Oval 57"/>
          <p:cNvSpPr/>
          <p:nvPr/>
        </p:nvSpPr>
        <p:spPr>
          <a:xfrm>
            <a:off x="2595590" y="5309121"/>
            <a:ext cx="457200" cy="4572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403453" y="5310436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939039" y="4015045"/>
            <a:ext cx="457200" cy="4572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567036" y="5304056"/>
            <a:ext cx="457200" cy="4572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2" name="Straight Arrow Connector 61"/>
          <p:cNvCxnSpPr>
            <a:stCxn id="57" idx="2"/>
            <a:endCxn id="60" idx="3"/>
          </p:cNvCxnSpPr>
          <p:nvPr/>
        </p:nvCxnSpPr>
        <p:spPr>
          <a:xfrm flipH="1" flipV="1">
            <a:off x="3396239" y="4243645"/>
            <a:ext cx="338341" cy="3725"/>
          </a:xfrm>
          <a:prstGeom prst="straightConnector1">
            <a:avLst/>
          </a:prstGeom>
          <a:ln w="63500">
            <a:solidFill>
              <a:schemeClr val="bg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8" idx="2"/>
            <a:endCxn id="61" idx="3"/>
          </p:cNvCxnSpPr>
          <p:nvPr/>
        </p:nvCxnSpPr>
        <p:spPr>
          <a:xfrm flipH="1" flipV="1">
            <a:off x="2024236" y="5532656"/>
            <a:ext cx="571354" cy="5065"/>
          </a:xfrm>
          <a:prstGeom prst="straightConnector1">
            <a:avLst/>
          </a:prstGeom>
          <a:ln w="63500">
            <a:solidFill>
              <a:schemeClr val="bg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89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39"/>
          <p:cNvSpPr/>
          <p:nvPr/>
        </p:nvSpPr>
        <p:spPr>
          <a:xfrm>
            <a:off x="2103120" y="4053840"/>
            <a:ext cx="1960880" cy="1960880"/>
          </a:xfrm>
          <a:custGeom>
            <a:avLst/>
            <a:gdLst>
              <a:gd name="connsiteX0" fmla="*/ 0 w 1960880"/>
              <a:gd name="connsiteY0" fmla="*/ 1960880 h 1960880"/>
              <a:gd name="connsiteX1" fmla="*/ 640080 w 1960880"/>
              <a:gd name="connsiteY1" fmla="*/ 731520 h 1960880"/>
              <a:gd name="connsiteX2" fmla="*/ 1219200 w 1960880"/>
              <a:gd name="connsiteY2" fmla="*/ 0 h 1960880"/>
              <a:gd name="connsiteX3" fmla="*/ 1564640 w 1960880"/>
              <a:gd name="connsiteY3" fmla="*/ 741680 h 1960880"/>
              <a:gd name="connsiteX4" fmla="*/ 1960880 w 1960880"/>
              <a:gd name="connsiteY4" fmla="*/ 1950720 h 1960880"/>
              <a:gd name="connsiteX5" fmla="*/ 0 w 1960880"/>
              <a:gd name="connsiteY5" fmla="*/ 1960880 h 196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0880" h="1960880">
                <a:moveTo>
                  <a:pt x="0" y="1960880"/>
                </a:moveTo>
                <a:lnTo>
                  <a:pt x="640080" y="731520"/>
                </a:lnTo>
                <a:lnTo>
                  <a:pt x="1219200" y="0"/>
                </a:lnTo>
                <a:lnTo>
                  <a:pt x="1564640" y="741680"/>
                </a:lnTo>
                <a:lnTo>
                  <a:pt x="1960880" y="1950720"/>
                </a:lnTo>
                <a:lnTo>
                  <a:pt x="0" y="196088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Guess Original 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02826" y="6008923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Normalized V</a:t>
            </a:r>
            <a:r>
              <a:rPr lang="en-US" altLang="ko-KR" sz="32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th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0626" y="1189434"/>
            <a:ext cx="901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PDF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7084" y="1654631"/>
            <a:ext cx="0" cy="4354291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4430" y="6008922"/>
            <a:ext cx="9089570" cy="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2127328" y="3183373"/>
            <a:ext cx="6222528" cy="2825549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Freeform 20"/>
          <p:cNvSpPr/>
          <p:nvPr/>
        </p:nvSpPr>
        <p:spPr>
          <a:xfrm>
            <a:off x="-753598" y="3026237"/>
            <a:ext cx="4822496" cy="298268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5" name="Straight Arrow Connector 24"/>
          <p:cNvCxnSpPr>
            <a:stCxn id="41" idx="0"/>
          </p:cNvCxnSpPr>
          <p:nvPr/>
        </p:nvCxnSpPr>
        <p:spPr>
          <a:xfrm flipH="1" flipV="1">
            <a:off x="2346960" y="4678681"/>
            <a:ext cx="1285093" cy="631755"/>
          </a:xfrm>
          <a:prstGeom prst="straightConnector1">
            <a:avLst/>
          </a:prstGeom>
          <a:ln w="63500">
            <a:solidFill>
              <a:schemeClr val="tx2">
                <a:lumMod val="60000"/>
                <a:lumOff val="4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9" idx="0"/>
          </p:cNvCxnSpPr>
          <p:nvPr/>
        </p:nvCxnSpPr>
        <p:spPr>
          <a:xfrm flipV="1">
            <a:off x="2824190" y="4678681"/>
            <a:ext cx="1239810" cy="630440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462299" y="3917939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734580" y="4018770"/>
            <a:ext cx="457200" cy="4572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39" name="Oval 38"/>
          <p:cNvSpPr/>
          <p:nvPr/>
        </p:nvSpPr>
        <p:spPr>
          <a:xfrm>
            <a:off x="2595590" y="5309121"/>
            <a:ext cx="457200" cy="4572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403453" y="5310436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31034" y="1164247"/>
            <a:ext cx="10386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Risky cells</a:t>
            </a:r>
            <a:endParaRPr lang="ko-KR" altLang="ko-KR" sz="32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7266687" y="1023915"/>
            <a:ext cx="1366754" cy="584775"/>
            <a:chOff x="1959274" y="1776987"/>
            <a:chExt cx="1366754" cy="584775"/>
          </a:xfrm>
        </p:grpSpPr>
        <p:sp>
          <p:nvSpPr>
            <p:cNvPr id="44" name="Rectangle 43"/>
            <p:cNvSpPr/>
            <p:nvPr/>
          </p:nvSpPr>
          <p:spPr>
            <a:xfrm>
              <a:off x="1959274" y="184077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368083" y="1776987"/>
              <a:ext cx="95794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Dotum" pitchFamily="34" charset="-127"/>
                </a:rPr>
                <a:t>P2</a:t>
              </a:r>
              <a:endParaRPr lang="ko-KR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266687" y="1831445"/>
            <a:ext cx="1366754" cy="584775"/>
            <a:chOff x="1959274" y="1776987"/>
            <a:chExt cx="1366754" cy="584775"/>
          </a:xfrm>
        </p:grpSpPr>
        <p:sp>
          <p:nvSpPr>
            <p:cNvPr id="47" name="Oval 46"/>
            <p:cNvSpPr/>
            <p:nvPr/>
          </p:nvSpPr>
          <p:spPr>
            <a:xfrm>
              <a:off x="1959274" y="1840775"/>
              <a:ext cx="457200" cy="4572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368083" y="1776987"/>
              <a:ext cx="95794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Dotum" pitchFamily="34" charset="-127"/>
                </a:rPr>
                <a:t>P3</a:t>
              </a:r>
              <a:endParaRPr lang="ko-KR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5932608" y="1023915"/>
            <a:ext cx="14951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Dotum" pitchFamily="34" charset="-127"/>
              </a:rPr>
              <a:t>+ S = </a:t>
            </a:r>
            <a:endParaRPr lang="ko-KR" altLang="ko-KR" sz="3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932608" y="1831445"/>
            <a:ext cx="14951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+ F = </a:t>
            </a:r>
            <a:endParaRPr lang="ko-KR" altLang="ko-KR" sz="32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131034" y="899994"/>
            <a:ext cx="3660040" cy="2166005"/>
          </a:xfrm>
          <a:prstGeom prst="roundRect">
            <a:avLst/>
          </a:prstGeom>
          <a:noFill/>
          <a:ln w="635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Key Formula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7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8333"/>
          <a:stretch/>
        </p:blipFill>
        <p:spPr>
          <a:xfrm>
            <a:off x="0" y="1726868"/>
            <a:ext cx="9144000" cy="333683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160911" y="3760675"/>
            <a:ext cx="1882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accent2"/>
                </a:solidFill>
              </a:rPr>
              <a:t>Actual OPT</a:t>
            </a:r>
            <a:endParaRPr lang="en-US" sz="2800" i="1" dirty="0">
              <a:solidFill>
                <a:schemeClr val="accent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129717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Dotum" pitchFamily="34" charset="-127"/>
              </a:rPr>
              <a:t>Reading </a:t>
            </a:r>
            <a:r>
              <a:rPr lang="en-US" altLang="ko-KR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Dotum" pitchFamily="34" charset="-127"/>
              </a:rPr>
              <a:t>data </a:t>
            </a:r>
            <a:r>
              <a:rPr lang="en-US" altLang="ko-KR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Dotum" pitchFamily="34" charset="-127"/>
              </a:rPr>
              <a:t>with 7</a:t>
            </a:r>
            <a:r>
              <a:rPr lang="en-US" altLang="ko-KR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Dotum" pitchFamily="34" charset="-127"/>
              </a:rPr>
              <a:t>-day worth of retention loss.</a:t>
            </a:r>
            <a:endParaRPr lang="en-US" altLang="ko-KR" sz="28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Dotum" pitchFamily="34" charset="-127"/>
            </a:endParaRPr>
          </a:p>
        </p:txBody>
      </p:sp>
      <p:cxnSp>
        <p:nvCxnSpPr>
          <p:cNvPr id="24" name="Straight Connector 23"/>
          <p:cNvCxnSpPr>
            <a:stCxn id="22" idx="0"/>
          </p:cNvCxnSpPr>
          <p:nvPr/>
        </p:nvCxnSpPr>
        <p:spPr>
          <a:xfrm flipH="1" flipV="1">
            <a:off x="7818120" y="3520440"/>
            <a:ext cx="283957" cy="240235"/>
          </a:xfrm>
          <a:prstGeom prst="line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RBER and P/E Cycle Lifetime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17925" y="4885090"/>
            <a:ext cx="3340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ECC-correctable RBER</a:t>
            </a:r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53239" y="5444559"/>
            <a:ext cx="8229600" cy="69668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pc="-150" dirty="0" smtClean="0">
                <a:latin typeface="Calibri Light" panose="020F0302020204030204" pitchFamily="34" charset="0"/>
              </a:rPr>
              <a:t>Finding: Using actual OPT achieves the longest lifetime</a:t>
            </a:r>
            <a:endParaRPr lang="en-US" sz="3200" spc="-150" dirty="0">
              <a:latin typeface="Calibri Light" panose="020F030202020403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64720" y="4216779"/>
            <a:ext cx="8156448" cy="276610"/>
          </a:xfrm>
          <a:prstGeom prst="rect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2" idx="0"/>
          </p:cNvCxnSpPr>
          <p:nvPr/>
        </p:nvCxnSpPr>
        <p:spPr>
          <a:xfrm flipH="1" flipV="1">
            <a:off x="7099951" y="4318832"/>
            <a:ext cx="188336" cy="566258"/>
          </a:xfrm>
          <a:prstGeom prst="line">
            <a:avLst/>
          </a:prstGeom>
          <a:ln w="635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388420" y="1974198"/>
            <a:ext cx="0" cy="2512274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099538" y="1974198"/>
            <a:ext cx="0" cy="2512275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099951" y="1020091"/>
            <a:ext cx="2044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solidFill>
                  <a:schemeClr val="accent2"/>
                </a:solidFill>
              </a:rPr>
              <a:t>V</a:t>
            </a:r>
            <a:r>
              <a:rPr lang="en-US" sz="2800" i="1" baseline="-25000" dirty="0" err="1" smtClean="0">
                <a:solidFill>
                  <a:schemeClr val="accent2"/>
                </a:solidFill>
              </a:rPr>
              <a:t>ref</a:t>
            </a:r>
            <a:r>
              <a:rPr lang="en-US" sz="2800" i="1" dirty="0" smtClean="0">
                <a:solidFill>
                  <a:schemeClr val="accent2"/>
                </a:solidFill>
              </a:rPr>
              <a:t> closer to actual OPT</a:t>
            </a:r>
            <a:endParaRPr lang="en-US" sz="2800" i="1" dirty="0">
              <a:solidFill>
                <a:schemeClr val="accent2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799403" y="1974198"/>
            <a:ext cx="0" cy="1220423"/>
          </a:xfrm>
          <a:prstGeom prst="line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6200000">
            <a:off x="2153442" y="2320845"/>
            <a:ext cx="1524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accent2"/>
                </a:solidFill>
              </a:rPr>
              <a:t>Nominal Lifetime</a:t>
            </a:r>
            <a:endParaRPr lang="en-US" sz="2800" i="1" dirty="0">
              <a:solidFill>
                <a:schemeClr val="accent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3860234" y="2320844"/>
            <a:ext cx="1524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accent2"/>
                </a:solidFill>
              </a:rPr>
              <a:t>Extended Lifetime</a:t>
            </a:r>
            <a:endParaRPr lang="en-US" sz="2800" i="1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9331" y="2050637"/>
            <a:ext cx="1543987" cy="184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0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5" grpId="0" animBg="1"/>
      <p:bldP spid="32" grpId="0"/>
      <p:bldP spid="3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Due to </a:t>
            </a:r>
            <a:r>
              <a:rPr lang="en-US" b="1" dirty="0" smtClean="0"/>
              <a:t>retention loss</a:t>
            </a:r>
          </a:p>
          <a:p>
            <a:pPr lvl="1"/>
            <a:r>
              <a:rPr lang="en-US" b="1" dirty="0" smtClean="0"/>
              <a:t>Cell’s threshold voltage </a:t>
            </a:r>
            <a:r>
              <a:rPr lang="en-US" dirty="0" smtClean="0"/>
              <a:t>(V</a:t>
            </a:r>
            <a:r>
              <a:rPr lang="en-US" baseline="-25000" dirty="0" smtClean="0"/>
              <a:t>th</a:t>
            </a:r>
            <a:r>
              <a:rPr lang="en-US" dirty="0" smtClean="0"/>
              <a:t>) decreases over time</a:t>
            </a:r>
          </a:p>
          <a:p>
            <a:pPr lvl="1"/>
            <a:r>
              <a:rPr lang="en-US" b="1" dirty="0" smtClean="0"/>
              <a:t>Optimal read reference voltage </a:t>
            </a:r>
            <a:r>
              <a:rPr lang="en-US" dirty="0" smtClean="0"/>
              <a:t>(OPT) decreases over time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Using the </a:t>
            </a:r>
            <a:r>
              <a:rPr lang="en-US" b="1" dirty="0" smtClean="0"/>
              <a:t>actual OPT </a:t>
            </a:r>
            <a:r>
              <a:rPr lang="en-US" dirty="0" smtClean="0"/>
              <a:t>for reading</a:t>
            </a:r>
          </a:p>
          <a:p>
            <a:pPr lvl="1"/>
            <a:r>
              <a:rPr lang="en-US" dirty="0" smtClean="0"/>
              <a:t>Achieves the longest </a:t>
            </a:r>
            <a:r>
              <a:rPr lang="en-US" b="1" dirty="0" smtClean="0"/>
              <a:t>lifetime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0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Threshold Voltage (V</a:t>
            </a:r>
            <a:r>
              <a:rPr lang="en-US" baseline="-25000" dirty="0" smtClean="0"/>
              <a:t>th</a:t>
            </a:r>
            <a:r>
              <a:rPr lang="en-US" dirty="0" smtClean="0"/>
              <a:t>) Mean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56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-23150" y="1058207"/>
            <a:ext cx="9221418" cy="4185718"/>
            <a:chOff x="-23150" y="1828801"/>
            <a:chExt cx="9221418" cy="4185718"/>
          </a:xfrm>
        </p:grpSpPr>
        <p:grpSp>
          <p:nvGrpSpPr>
            <p:cNvPr id="4" name="Group 3"/>
            <p:cNvGrpSpPr/>
            <p:nvPr/>
          </p:nvGrpSpPr>
          <p:grpSpPr>
            <a:xfrm>
              <a:off x="-23150" y="1828801"/>
              <a:ext cx="9221418" cy="4185718"/>
              <a:chOff x="-2254142" y="228600"/>
              <a:chExt cx="12312542" cy="558881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69" r="7258"/>
              <a:stretch/>
            </p:blipFill>
            <p:spPr>
              <a:xfrm>
                <a:off x="-2133600" y="228600"/>
                <a:ext cx="12192000" cy="5588818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 rot="16200000">
                <a:off x="-4463778" y="2438236"/>
                <a:ext cx="5063129" cy="6438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</a:rPr>
                  <a:t>Threshold voltage mean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 rot="16200000">
                <a:off x="26741" y="2700008"/>
                <a:ext cx="4038600" cy="3810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47500" lnSpcReduction="20000"/>
              </a:bodyPr>
              <a:lstStyle/>
              <a:p>
                <a:pPr algn="ctr"/>
                <a:endParaRPr lang="en-US" sz="3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6200000">
                <a:off x="4015882" y="2700008"/>
                <a:ext cx="4038600" cy="3810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47500" lnSpcReduction="20000"/>
              </a:bodyPr>
              <a:lstStyle/>
              <a:p>
                <a:pPr algn="ctr"/>
                <a:endParaRPr lang="en-US" sz="30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1454289" y="2119276"/>
              <a:ext cx="99059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3200" dirty="0" smtClean="0">
                  <a:latin typeface="+mj-lt"/>
                  <a:ea typeface="Dotum" pitchFamily="34" charset="-127"/>
                </a:rPr>
                <a:t>P1</a:t>
              </a:r>
              <a:endParaRPr lang="ko-KR" altLang="ko-KR" sz="3200" dirty="0">
                <a:latin typeface="+mj-lt"/>
                <a:ea typeface="Dotum" pitchFamily="34" charset="-127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53825" y="2119276"/>
              <a:ext cx="99059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3200" dirty="0" smtClean="0">
                  <a:latin typeface="+mj-lt"/>
                  <a:ea typeface="Dotum" pitchFamily="34" charset="-127"/>
                </a:rPr>
                <a:t>P2</a:t>
              </a:r>
              <a:endParaRPr lang="ko-KR" altLang="ko-KR" sz="3200" dirty="0">
                <a:latin typeface="+mj-lt"/>
                <a:ea typeface="Dotum" pitchFamily="34" charset="-127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34533" y="2119276"/>
              <a:ext cx="99059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3200" dirty="0" smtClean="0">
                  <a:latin typeface="+mj-lt"/>
                  <a:ea typeface="Dotum" pitchFamily="34" charset="-127"/>
                </a:rPr>
                <a:t>P3</a:t>
              </a:r>
              <a:endParaRPr lang="ko-KR" altLang="ko-KR" sz="3200" dirty="0">
                <a:latin typeface="+mj-lt"/>
                <a:ea typeface="Dotum" pitchFamily="34" charset="-127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453239" y="5429567"/>
            <a:ext cx="8229600" cy="69668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pc="-150" dirty="0" smtClean="0">
                <a:latin typeface="Calibri Light" panose="020F0302020204030204" pitchFamily="34" charset="0"/>
              </a:rPr>
              <a:t>Finding: V</a:t>
            </a:r>
            <a:r>
              <a:rPr lang="en-US" sz="3200" spc="-150" baseline="-25000" dirty="0" smtClean="0">
                <a:latin typeface="Calibri Light" panose="020F0302020204030204" pitchFamily="34" charset="0"/>
              </a:rPr>
              <a:t>th</a:t>
            </a:r>
            <a:r>
              <a:rPr lang="en-US" sz="3200" spc="-150" dirty="0" smtClean="0">
                <a:latin typeface="Calibri Light" panose="020F0302020204030204" pitchFamily="34" charset="0"/>
              </a:rPr>
              <a:t> shifts faster in higher voltage states</a:t>
            </a:r>
            <a:endParaRPr lang="en-US" sz="3200" spc="-150" dirty="0">
              <a:latin typeface="Calibri Light" panose="020F03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42235" y="1933457"/>
            <a:ext cx="17751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i="1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Quickly decrease</a:t>
            </a:r>
            <a:endParaRPr lang="ko-KR" altLang="ko-KR" sz="2800" i="1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61527" y="1933456"/>
            <a:ext cx="17751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i="1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Slowly decrease</a:t>
            </a:r>
            <a:endParaRPr lang="ko-KR" altLang="ko-KR" sz="2800" i="1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0419" y="1933455"/>
            <a:ext cx="17751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i="1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Relatively constant</a:t>
            </a:r>
            <a:endParaRPr lang="ko-KR" altLang="ko-KR" sz="2800" i="1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85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Bit Error Rate (RBER)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8333"/>
          <a:stretch/>
        </p:blipFill>
        <p:spPr>
          <a:xfrm>
            <a:off x="0" y="1498265"/>
            <a:ext cx="9144000" cy="33368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99951" y="3745432"/>
            <a:ext cx="1882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accent2"/>
                </a:solidFill>
              </a:rPr>
              <a:t>Actual OPT</a:t>
            </a:r>
            <a:endParaRPr lang="en-US" sz="2800" i="1" dirty="0">
              <a:solidFill>
                <a:schemeClr val="accent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0348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Dotum" pitchFamily="34" charset="-127"/>
              </a:rPr>
              <a:t>Reading data with 7</a:t>
            </a:r>
            <a:r>
              <a:rPr lang="en-US" altLang="ko-K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Dotum" pitchFamily="34" charset="-127"/>
              </a:rPr>
              <a:t>-day </a:t>
            </a:r>
            <a:r>
              <a:rPr lang="en-US" altLang="ko-KR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Dotum" pitchFamily="34" charset="-127"/>
              </a:rPr>
              <a:t>retention </a:t>
            </a:r>
            <a:r>
              <a:rPr lang="en-US" altLang="ko-K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Dotum" pitchFamily="34" charset="-127"/>
              </a:rPr>
              <a:t>age.</a:t>
            </a:r>
            <a:endParaRPr lang="en-US" altLang="ko-KR" sz="24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Dotum" pitchFamily="34" charset="-127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53239" y="5429569"/>
            <a:ext cx="8229600" cy="69668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pc="-150" dirty="0" smtClean="0">
                <a:latin typeface="Calibri Light" panose="020F0302020204030204" pitchFamily="34" charset="0"/>
              </a:rPr>
              <a:t>Finding: The actual OPT achieves the lowest RBER</a:t>
            </a:r>
            <a:endParaRPr lang="en-US" sz="3200" spc="-150" dirty="0">
              <a:latin typeface="Calibri Light" panose="020F0302020204030204" pitchFamily="34" charset="0"/>
            </a:endParaRPr>
          </a:p>
        </p:txBody>
      </p:sp>
      <p:cxnSp>
        <p:nvCxnSpPr>
          <p:cNvPr id="17" name="Straight Connector 16"/>
          <p:cNvCxnSpPr>
            <a:stCxn id="12" idx="0"/>
          </p:cNvCxnSpPr>
          <p:nvPr/>
        </p:nvCxnSpPr>
        <p:spPr>
          <a:xfrm flipH="1" flipV="1">
            <a:off x="7707086" y="3320143"/>
            <a:ext cx="334031" cy="425289"/>
          </a:xfrm>
          <a:prstGeom prst="line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02045" y="1276139"/>
            <a:ext cx="6580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accent2"/>
                </a:solidFill>
              </a:rPr>
              <a:t>RBER gradually decreases as read reference voltage approaches the actual OPT</a:t>
            </a:r>
            <a:endParaRPr lang="en-US" sz="2800" i="1" dirty="0">
              <a:solidFill>
                <a:schemeClr val="accent2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6200000" flipH="1">
            <a:off x="7799762" y="2394198"/>
            <a:ext cx="960978" cy="54864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endParaRPr lang="en-US" sz="24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9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Online Pre-Optimization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Periodically</a:t>
            </a:r>
            <a:r>
              <a:rPr lang="en-US" sz="3200" dirty="0" smtClean="0"/>
              <a:t> learn and record </a:t>
            </a:r>
            <a:r>
              <a:rPr lang="en-US" sz="3200" b="1" dirty="0" smtClean="0"/>
              <a:t>OPT for page 255</a:t>
            </a:r>
            <a:r>
              <a:rPr lang="en-US" sz="3200" dirty="0" smtClean="0"/>
              <a:t> as </a:t>
            </a:r>
            <a:r>
              <a:rPr lang="en-US" sz="3200" b="1" dirty="0" smtClean="0"/>
              <a:t>per-block </a:t>
            </a:r>
            <a:r>
              <a:rPr lang="en-US" sz="3200" dirty="0" smtClean="0"/>
              <a:t>starting read reference voltage (V</a:t>
            </a:r>
            <a:r>
              <a:rPr lang="en-US" sz="3200" baseline="-25000" dirty="0" smtClean="0"/>
              <a:t>0</a:t>
            </a:r>
            <a:r>
              <a:rPr lang="en-US" sz="3200" dirty="0"/>
              <a:t>)</a:t>
            </a:r>
            <a:endParaRPr lang="en-US" sz="3200" baseline="-25000" dirty="0" smtClean="0"/>
          </a:p>
          <a:p>
            <a:pPr lvl="1"/>
            <a:r>
              <a:rPr lang="en-US" sz="2800" dirty="0" smtClean="0"/>
              <a:t>Page 255 has the shortest retention age</a:t>
            </a:r>
          </a:p>
          <a:p>
            <a:pPr lvl="1"/>
            <a:r>
              <a:rPr lang="en-US" sz="2800" dirty="0" smtClean="0"/>
              <a:t>Other pages within the block have longer retention age and retention age will increase over time</a:t>
            </a:r>
          </a:p>
          <a:p>
            <a:pPr lvl="1"/>
            <a:endParaRPr lang="en-US" sz="2800" dirty="0" smtClean="0"/>
          </a:p>
          <a:p>
            <a:r>
              <a:rPr lang="en-US" sz="3200" u="sng" dirty="0" smtClean="0"/>
              <a:t>Step 1:</a:t>
            </a:r>
            <a:r>
              <a:rPr lang="en-US" sz="3200" dirty="0" smtClean="0"/>
              <a:t> Read with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ref</a:t>
            </a:r>
            <a:r>
              <a:rPr lang="en-US" sz="3200" dirty="0" smtClean="0"/>
              <a:t> = old V</a:t>
            </a:r>
            <a:r>
              <a:rPr lang="en-US" sz="3200" baseline="-25000" dirty="0" smtClean="0"/>
              <a:t>0,</a:t>
            </a:r>
            <a:r>
              <a:rPr lang="en-US" sz="3200" dirty="0" smtClean="0"/>
              <a:t> record RBER</a:t>
            </a:r>
            <a:endParaRPr lang="en-US" sz="3200" baseline="-25000" dirty="0" smtClean="0"/>
          </a:p>
          <a:p>
            <a:r>
              <a:rPr lang="en-US" sz="3200" u="sng" dirty="0" smtClean="0"/>
              <a:t>Step 2:</a:t>
            </a:r>
            <a:r>
              <a:rPr lang="en-US" sz="3200" dirty="0" smtClean="0"/>
              <a:t> Decrease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ref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=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ref</a:t>
            </a:r>
            <a:r>
              <a:rPr lang="en-US" sz="3200" dirty="0" smtClean="0"/>
              <a:t> – </a:t>
            </a:r>
            <a:r>
              <a:rPr lang="el-GR" sz="3200" dirty="0" smtClean="0"/>
              <a:t>Δ</a:t>
            </a:r>
            <a:r>
              <a:rPr lang="en-US" sz="3200" dirty="0" smtClean="0"/>
              <a:t>V</a:t>
            </a:r>
            <a:r>
              <a:rPr lang="en-US" sz="3200" baseline="30000" dirty="0" smtClean="0"/>
              <a:t>*</a:t>
            </a:r>
            <a:r>
              <a:rPr lang="en-US" sz="3200" dirty="0" smtClean="0"/>
              <a:t> compare RBER</a:t>
            </a:r>
            <a:endParaRPr lang="en-US" sz="3200" dirty="0"/>
          </a:p>
          <a:p>
            <a:r>
              <a:rPr lang="en-US" sz="3200" u="sng" dirty="0" smtClean="0"/>
              <a:t>Step 3:</a:t>
            </a:r>
            <a:r>
              <a:rPr lang="en-US" sz="3200" dirty="0" smtClean="0"/>
              <a:t> Increase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ref</a:t>
            </a:r>
            <a:r>
              <a:rPr lang="en-US" sz="3200" dirty="0" smtClean="0"/>
              <a:t> =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ref</a:t>
            </a:r>
            <a:r>
              <a:rPr lang="en-US" sz="3200" dirty="0" smtClean="0"/>
              <a:t> + </a:t>
            </a:r>
            <a:r>
              <a:rPr lang="el-GR" sz="3200" dirty="0"/>
              <a:t>Δ</a:t>
            </a:r>
            <a:r>
              <a:rPr lang="en-US" sz="3200" dirty="0" smtClean="0"/>
              <a:t>V compare RBER</a:t>
            </a:r>
          </a:p>
          <a:p>
            <a:r>
              <a:rPr lang="en-US" sz="3200" u="sng" dirty="0" smtClean="0"/>
              <a:t>Step 4:</a:t>
            </a:r>
            <a:r>
              <a:rPr lang="en-US" sz="3200" dirty="0" smtClean="0"/>
              <a:t> Record new 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 =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ref</a:t>
            </a:r>
            <a:r>
              <a:rPr lang="en-US" sz="3200" dirty="0" smtClean="0"/>
              <a:t> </a:t>
            </a:r>
            <a:r>
              <a:rPr lang="en-US" sz="3200" i="0" dirty="0" smtClean="0"/>
              <a:t>| </a:t>
            </a:r>
            <a:r>
              <a:rPr lang="en-US" sz="3200" dirty="0" smtClean="0"/>
              <a:t>minimal RBER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35976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Dotum" pitchFamily="34" charset="-127"/>
              </a:rPr>
              <a:t>*</a:t>
            </a:r>
            <a:r>
              <a:rPr lang="el-GR" altLang="ko-KR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Dotum" pitchFamily="34" charset="-127"/>
              </a:rPr>
              <a:t>Δ</a:t>
            </a:r>
            <a:r>
              <a:rPr lang="en-US" altLang="ko-K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Dotum" pitchFamily="34" charset="-127"/>
              </a:rPr>
              <a:t>V is the smallest step size for changing read reference voltage.</a:t>
            </a:r>
            <a:endParaRPr lang="ko-KR" altLang="ko-KR" sz="24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138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Arrhenius Law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1651390" y="1257680"/>
            <a:ext cx="624060" cy="1280487"/>
          </a:xfrm>
          <a:custGeom>
            <a:avLst/>
            <a:gdLst>
              <a:gd name="connsiteX0" fmla="*/ 218231 w 624060"/>
              <a:gd name="connsiteY0" fmla="*/ 0 h 1280487"/>
              <a:gd name="connsiteX1" fmla="*/ 405829 w 624060"/>
              <a:gd name="connsiteY1" fmla="*/ 0 h 1280487"/>
              <a:gd name="connsiteX2" fmla="*/ 405829 w 624060"/>
              <a:gd name="connsiteY2" fmla="*/ 123018 h 1280487"/>
              <a:gd name="connsiteX3" fmla="*/ 520048 w 624060"/>
              <a:gd name="connsiteY3" fmla="*/ 123018 h 1280487"/>
              <a:gd name="connsiteX4" fmla="*/ 624060 w 624060"/>
              <a:gd name="connsiteY4" fmla="*/ 227030 h 1280487"/>
              <a:gd name="connsiteX5" fmla="*/ 624060 w 624060"/>
              <a:gd name="connsiteY5" fmla="*/ 1176475 h 1280487"/>
              <a:gd name="connsiteX6" fmla="*/ 520048 w 624060"/>
              <a:gd name="connsiteY6" fmla="*/ 1280487 h 1280487"/>
              <a:gd name="connsiteX7" fmla="*/ 104012 w 624060"/>
              <a:gd name="connsiteY7" fmla="*/ 1280487 h 1280487"/>
              <a:gd name="connsiteX8" fmla="*/ 0 w 624060"/>
              <a:gd name="connsiteY8" fmla="*/ 1176475 h 1280487"/>
              <a:gd name="connsiteX9" fmla="*/ 0 w 624060"/>
              <a:gd name="connsiteY9" fmla="*/ 227030 h 1280487"/>
              <a:gd name="connsiteX10" fmla="*/ 104012 w 624060"/>
              <a:gd name="connsiteY10" fmla="*/ 123018 h 1280487"/>
              <a:gd name="connsiteX11" fmla="*/ 218231 w 624060"/>
              <a:gd name="connsiteY11" fmla="*/ 123018 h 128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4060" h="1280487">
                <a:moveTo>
                  <a:pt x="218231" y="0"/>
                </a:moveTo>
                <a:lnTo>
                  <a:pt x="405829" y="0"/>
                </a:lnTo>
                <a:lnTo>
                  <a:pt x="405829" y="123018"/>
                </a:lnTo>
                <a:lnTo>
                  <a:pt x="520048" y="123018"/>
                </a:lnTo>
                <a:cubicBezTo>
                  <a:pt x="577492" y="123018"/>
                  <a:pt x="624060" y="169586"/>
                  <a:pt x="624060" y="227030"/>
                </a:cubicBezTo>
                <a:lnTo>
                  <a:pt x="624060" y="1176475"/>
                </a:lnTo>
                <a:cubicBezTo>
                  <a:pt x="624060" y="1233919"/>
                  <a:pt x="577492" y="1280487"/>
                  <a:pt x="520048" y="1280487"/>
                </a:cubicBezTo>
                <a:lnTo>
                  <a:pt x="104012" y="1280487"/>
                </a:lnTo>
                <a:cubicBezTo>
                  <a:pt x="46568" y="1280487"/>
                  <a:pt x="0" y="1233919"/>
                  <a:pt x="0" y="1176475"/>
                </a:cubicBezTo>
                <a:lnTo>
                  <a:pt x="0" y="227030"/>
                </a:lnTo>
                <a:cubicBezTo>
                  <a:pt x="0" y="169586"/>
                  <a:pt x="46568" y="123018"/>
                  <a:pt x="104012" y="123018"/>
                </a:cubicBezTo>
                <a:lnTo>
                  <a:pt x="218231" y="1230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5"/>
          <p:cNvSpPr/>
          <p:nvPr/>
        </p:nvSpPr>
        <p:spPr>
          <a:xfrm rot="10800000">
            <a:off x="1651390" y="1503716"/>
            <a:ext cx="624060" cy="1034450"/>
          </a:xfrm>
          <a:prstGeom prst="round2SameRect">
            <a:avLst>
              <a:gd name="adj1" fmla="val 16014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/>
          </a:p>
        </p:txBody>
      </p:sp>
      <p:sp>
        <p:nvSpPr>
          <p:cNvPr id="7" name="Freeform 6"/>
          <p:cNvSpPr/>
          <p:nvPr/>
        </p:nvSpPr>
        <p:spPr>
          <a:xfrm>
            <a:off x="6868550" y="1257680"/>
            <a:ext cx="624060" cy="1280487"/>
          </a:xfrm>
          <a:custGeom>
            <a:avLst/>
            <a:gdLst>
              <a:gd name="connsiteX0" fmla="*/ 218231 w 624060"/>
              <a:gd name="connsiteY0" fmla="*/ 0 h 1280487"/>
              <a:gd name="connsiteX1" fmla="*/ 405829 w 624060"/>
              <a:gd name="connsiteY1" fmla="*/ 0 h 1280487"/>
              <a:gd name="connsiteX2" fmla="*/ 405829 w 624060"/>
              <a:gd name="connsiteY2" fmla="*/ 123018 h 1280487"/>
              <a:gd name="connsiteX3" fmla="*/ 520048 w 624060"/>
              <a:gd name="connsiteY3" fmla="*/ 123018 h 1280487"/>
              <a:gd name="connsiteX4" fmla="*/ 624060 w 624060"/>
              <a:gd name="connsiteY4" fmla="*/ 227030 h 1280487"/>
              <a:gd name="connsiteX5" fmla="*/ 624060 w 624060"/>
              <a:gd name="connsiteY5" fmla="*/ 1176475 h 1280487"/>
              <a:gd name="connsiteX6" fmla="*/ 520048 w 624060"/>
              <a:gd name="connsiteY6" fmla="*/ 1280487 h 1280487"/>
              <a:gd name="connsiteX7" fmla="*/ 104012 w 624060"/>
              <a:gd name="connsiteY7" fmla="*/ 1280487 h 1280487"/>
              <a:gd name="connsiteX8" fmla="*/ 0 w 624060"/>
              <a:gd name="connsiteY8" fmla="*/ 1176475 h 1280487"/>
              <a:gd name="connsiteX9" fmla="*/ 0 w 624060"/>
              <a:gd name="connsiteY9" fmla="*/ 227030 h 1280487"/>
              <a:gd name="connsiteX10" fmla="*/ 104012 w 624060"/>
              <a:gd name="connsiteY10" fmla="*/ 123018 h 1280487"/>
              <a:gd name="connsiteX11" fmla="*/ 218231 w 624060"/>
              <a:gd name="connsiteY11" fmla="*/ 123018 h 128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4060" h="1280487">
                <a:moveTo>
                  <a:pt x="218231" y="0"/>
                </a:moveTo>
                <a:lnTo>
                  <a:pt x="405829" y="0"/>
                </a:lnTo>
                <a:lnTo>
                  <a:pt x="405829" y="123018"/>
                </a:lnTo>
                <a:lnTo>
                  <a:pt x="520048" y="123018"/>
                </a:lnTo>
                <a:cubicBezTo>
                  <a:pt x="577492" y="123018"/>
                  <a:pt x="624060" y="169586"/>
                  <a:pt x="624060" y="227030"/>
                </a:cubicBezTo>
                <a:lnTo>
                  <a:pt x="624060" y="1176475"/>
                </a:lnTo>
                <a:cubicBezTo>
                  <a:pt x="624060" y="1233919"/>
                  <a:pt x="577492" y="1280487"/>
                  <a:pt x="520048" y="1280487"/>
                </a:cubicBezTo>
                <a:lnTo>
                  <a:pt x="104012" y="1280487"/>
                </a:lnTo>
                <a:cubicBezTo>
                  <a:pt x="46568" y="1280487"/>
                  <a:pt x="0" y="1233919"/>
                  <a:pt x="0" y="1176475"/>
                </a:cubicBezTo>
                <a:lnTo>
                  <a:pt x="0" y="227030"/>
                </a:lnTo>
                <a:cubicBezTo>
                  <a:pt x="0" y="169586"/>
                  <a:pt x="46568" y="123018"/>
                  <a:pt x="104012" y="123018"/>
                </a:cubicBezTo>
                <a:lnTo>
                  <a:pt x="218231" y="1230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 rot="10800000">
            <a:off x="6868550" y="2332017"/>
            <a:ext cx="624060" cy="20614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275450" y="1897923"/>
            <a:ext cx="459309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734969" y="1345812"/>
            <a:ext cx="1551320" cy="523220"/>
            <a:chOff x="3476964" y="1871164"/>
            <a:chExt cx="1551320" cy="523220"/>
          </a:xfrm>
        </p:grpSpPr>
        <p:pic>
          <p:nvPicPr>
            <p:cNvPr id="27" name="Picture 2" descr="alarm, alert, clock, event, history, schedule, time, watch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964" y="1895825"/>
              <a:ext cx="470127" cy="470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3947091" y="1871164"/>
              <a:ext cx="10811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1 year</a:t>
              </a:r>
              <a:endParaRPr lang="en-US" sz="2800" dirty="0"/>
            </a:p>
          </p:txBody>
        </p:sp>
      </p:grpSp>
      <p:sp>
        <p:nvSpPr>
          <p:cNvPr id="36" name="Freeform 35"/>
          <p:cNvSpPr/>
          <p:nvPr/>
        </p:nvSpPr>
        <p:spPr>
          <a:xfrm>
            <a:off x="1651390" y="3275679"/>
            <a:ext cx="624060" cy="1280487"/>
          </a:xfrm>
          <a:custGeom>
            <a:avLst/>
            <a:gdLst>
              <a:gd name="connsiteX0" fmla="*/ 218231 w 624060"/>
              <a:gd name="connsiteY0" fmla="*/ 0 h 1280487"/>
              <a:gd name="connsiteX1" fmla="*/ 405829 w 624060"/>
              <a:gd name="connsiteY1" fmla="*/ 0 h 1280487"/>
              <a:gd name="connsiteX2" fmla="*/ 405829 w 624060"/>
              <a:gd name="connsiteY2" fmla="*/ 123018 h 1280487"/>
              <a:gd name="connsiteX3" fmla="*/ 520048 w 624060"/>
              <a:gd name="connsiteY3" fmla="*/ 123018 h 1280487"/>
              <a:gd name="connsiteX4" fmla="*/ 624060 w 624060"/>
              <a:gd name="connsiteY4" fmla="*/ 227030 h 1280487"/>
              <a:gd name="connsiteX5" fmla="*/ 624060 w 624060"/>
              <a:gd name="connsiteY5" fmla="*/ 1176475 h 1280487"/>
              <a:gd name="connsiteX6" fmla="*/ 520048 w 624060"/>
              <a:gd name="connsiteY6" fmla="*/ 1280487 h 1280487"/>
              <a:gd name="connsiteX7" fmla="*/ 104012 w 624060"/>
              <a:gd name="connsiteY7" fmla="*/ 1280487 h 1280487"/>
              <a:gd name="connsiteX8" fmla="*/ 0 w 624060"/>
              <a:gd name="connsiteY8" fmla="*/ 1176475 h 1280487"/>
              <a:gd name="connsiteX9" fmla="*/ 0 w 624060"/>
              <a:gd name="connsiteY9" fmla="*/ 227030 h 1280487"/>
              <a:gd name="connsiteX10" fmla="*/ 104012 w 624060"/>
              <a:gd name="connsiteY10" fmla="*/ 123018 h 1280487"/>
              <a:gd name="connsiteX11" fmla="*/ 218231 w 624060"/>
              <a:gd name="connsiteY11" fmla="*/ 123018 h 128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4060" h="1280487">
                <a:moveTo>
                  <a:pt x="218231" y="0"/>
                </a:moveTo>
                <a:lnTo>
                  <a:pt x="405829" y="0"/>
                </a:lnTo>
                <a:lnTo>
                  <a:pt x="405829" y="123018"/>
                </a:lnTo>
                <a:lnTo>
                  <a:pt x="520048" y="123018"/>
                </a:lnTo>
                <a:cubicBezTo>
                  <a:pt x="577492" y="123018"/>
                  <a:pt x="624060" y="169586"/>
                  <a:pt x="624060" y="227030"/>
                </a:cubicBezTo>
                <a:lnTo>
                  <a:pt x="624060" y="1176475"/>
                </a:lnTo>
                <a:cubicBezTo>
                  <a:pt x="624060" y="1233919"/>
                  <a:pt x="577492" y="1280487"/>
                  <a:pt x="520048" y="1280487"/>
                </a:cubicBezTo>
                <a:lnTo>
                  <a:pt x="104012" y="1280487"/>
                </a:lnTo>
                <a:cubicBezTo>
                  <a:pt x="46568" y="1280487"/>
                  <a:pt x="0" y="1233919"/>
                  <a:pt x="0" y="1176475"/>
                </a:cubicBezTo>
                <a:lnTo>
                  <a:pt x="0" y="227030"/>
                </a:lnTo>
                <a:cubicBezTo>
                  <a:pt x="0" y="169586"/>
                  <a:pt x="46568" y="123018"/>
                  <a:pt x="104012" y="123018"/>
                </a:cubicBezTo>
                <a:lnTo>
                  <a:pt x="218231" y="1230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 Same Side Corner Rectangle 36"/>
          <p:cNvSpPr/>
          <p:nvPr/>
        </p:nvSpPr>
        <p:spPr>
          <a:xfrm rot="10800000">
            <a:off x="1651390" y="3521715"/>
            <a:ext cx="624060" cy="1034450"/>
          </a:xfrm>
          <a:prstGeom prst="round2SameRect">
            <a:avLst>
              <a:gd name="adj1" fmla="val 16014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/>
          </a:p>
        </p:txBody>
      </p:sp>
      <p:sp>
        <p:nvSpPr>
          <p:cNvPr id="38" name="Freeform 37"/>
          <p:cNvSpPr/>
          <p:nvPr/>
        </p:nvSpPr>
        <p:spPr>
          <a:xfrm>
            <a:off x="4267442" y="3275679"/>
            <a:ext cx="624060" cy="1280487"/>
          </a:xfrm>
          <a:custGeom>
            <a:avLst/>
            <a:gdLst>
              <a:gd name="connsiteX0" fmla="*/ 218231 w 624060"/>
              <a:gd name="connsiteY0" fmla="*/ 0 h 1280487"/>
              <a:gd name="connsiteX1" fmla="*/ 405829 w 624060"/>
              <a:gd name="connsiteY1" fmla="*/ 0 h 1280487"/>
              <a:gd name="connsiteX2" fmla="*/ 405829 w 624060"/>
              <a:gd name="connsiteY2" fmla="*/ 123018 h 1280487"/>
              <a:gd name="connsiteX3" fmla="*/ 520048 w 624060"/>
              <a:gd name="connsiteY3" fmla="*/ 123018 h 1280487"/>
              <a:gd name="connsiteX4" fmla="*/ 624060 w 624060"/>
              <a:gd name="connsiteY4" fmla="*/ 227030 h 1280487"/>
              <a:gd name="connsiteX5" fmla="*/ 624060 w 624060"/>
              <a:gd name="connsiteY5" fmla="*/ 1176475 h 1280487"/>
              <a:gd name="connsiteX6" fmla="*/ 520048 w 624060"/>
              <a:gd name="connsiteY6" fmla="*/ 1280487 h 1280487"/>
              <a:gd name="connsiteX7" fmla="*/ 104012 w 624060"/>
              <a:gd name="connsiteY7" fmla="*/ 1280487 h 1280487"/>
              <a:gd name="connsiteX8" fmla="*/ 0 w 624060"/>
              <a:gd name="connsiteY8" fmla="*/ 1176475 h 1280487"/>
              <a:gd name="connsiteX9" fmla="*/ 0 w 624060"/>
              <a:gd name="connsiteY9" fmla="*/ 227030 h 1280487"/>
              <a:gd name="connsiteX10" fmla="*/ 104012 w 624060"/>
              <a:gd name="connsiteY10" fmla="*/ 123018 h 1280487"/>
              <a:gd name="connsiteX11" fmla="*/ 218231 w 624060"/>
              <a:gd name="connsiteY11" fmla="*/ 123018 h 128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4060" h="1280487">
                <a:moveTo>
                  <a:pt x="218231" y="0"/>
                </a:moveTo>
                <a:lnTo>
                  <a:pt x="405829" y="0"/>
                </a:lnTo>
                <a:lnTo>
                  <a:pt x="405829" y="123018"/>
                </a:lnTo>
                <a:lnTo>
                  <a:pt x="520048" y="123018"/>
                </a:lnTo>
                <a:cubicBezTo>
                  <a:pt x="577492" y="123018"/>
                  <a:pt x="624060" y="169586"/>
                  <a:pt x="624060" y="227030"/>
                </a:cubicBezTo>
                <a:lnTo>
                  <a:pt x="624060" y="1176475"/>
                </a:lnTo>
                <a:cubicBezTo>
                  <a:pt x="624060" y="1233919"/>
                  <a:pt x="577492" y="1280487"/>
                  <a:pt x="520048" y="1280487"/>
                </a:cubicBezTo>
                <a:lnTo>
                  <a:pt x="104012" y="1280487"/>
                </a:lnTo>
                <a:cubicBezTo>
                  <a:pt x="46568" y="1280487"/>
                  <a:pt x="0" y="1233919"/>
                  <a:pt x="0" y="1176475"/>
                </a:cubicBezTo>
                <a:lnTo>
                  <a:pt x="0" y="227030"/>
                </a:lnTo>
                <a:cubicBezTo>
                  <a:pt x="0" y="169586"/>
                  <a:pt x="46568" y="123018"/>
                  <a:pt x="104012" y="123018"/>
                </a:cubicBezTo>
                <a:lnTo>
                  <a:pt x="218231" y="1230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" name="Round Same Side Corner Rectangle 38"/>
          <p:cNvSpPr/>
          <p:nvPr/>
        </p:nvSpPr>
        <p:spPr>
          <a:xfrm rot="10800000">
            <a:off x="4267442" y="4350016"/>
            <a:ext cx="624060" cy="20614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275450" y="3915922"/>
            <a:ext cx="199199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2338005" y="3363810"/>
            <a:ext cx="1929437" cy="523220"/>
            <a:chOff x="3476964" y="1871163"/>
            <a:chExt cx="1929437" cy="523220"/>
          </a:xfrm>
        </p:grpSpPr>
        <p:pic>
          <p:nvPicPr>
            <p:cNvPr id="42" name="Picture 2" descr="alarm, alert, clock, event, history, schedule, time, watch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964" y="1895825"/>
              <a:ext cx="470127" cy="470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3947091" y="1871163"/>
              <a:ext cx="14593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32 hours</a:t>
              </a:r>
              <a:endParaRPr lang="en-US" sz="2800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613772" y="2533477"/>
            <a:ext cx="3916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Room temperature (</a:t>
            </a:r>
            <a:r>
              <a:rPr lang="en-US" sz="2800" i="1" dirty="0" smtClean="0"/>
              <a:t>20°C)</a:t>
            </a:r>
            <a:endParaRPr lang="en-US" sz="28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2696647" y="4556164"/>
            <a:ext cx="3750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High temperature (</a:t>
            </a:r>
            <a:r>
              <a:rPr lang="en-US" sz="2800" i="1" dirty="0"/>
              <a:t>7</a:t>
            </a:r>
            <a:r>
              <a:rPr lang="en-US" sz="2800" i="1" dirty="0" smtClean="0"/>
              <a:t>0°C)</a:t>
            </a:r>
            <a:endParaRPr lang="en-US" sz="2800" i="1" dirty="0"/>
          </a:p>
        </p:txBody>
      </p:sp>
      <p:sp>
        <p:nvSpPr>
          <p:cNvPr id="23" name="Rounded Rectangle 22"/>
          <p:cNvSpPr/>
          <p:nvPr/>
        </p:nvSpPr>
        <p:spPr>
          <a:xfrm>
            <a:off x="453239" y="5429569"/>
            <a:ext cx="8229600" cy="69668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pc="-150" dirty="0" smtClean="0">
                <a:latin typeface="Calibri Light" panose="020F0302020204030204" pitchFamily="34" charset="0"/>
              </a:rPr>
              <a:t>High </a:t>
            </a:r>
            <a:r>
              <a:rPr lang="en-US" sz="3200" spc="-150" dirty="0">
                <a:latin typeface="Calibri Light" panose="020F0302020204030204" pitchFamily="34" charset="0"/>
              </a:rPr>
              <a:t>temperature accelerates retention loss</a:t>
            </a:r>
          </a:p>
        </p:txBody>
      </p:sp>
    </p:spTree>
    <p:extLst>
      <p:ext uri="{BB962C8B-B14F-4D97-AF65-F5344CB8AC3E}">
        <p14:creationId xmlns:p14="http://schemas.microsoft.com/office/powerpoint/2010/main" val="359686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7250" y="0"/>
            <a:ext cx="7876751" cy="1379490"/>
          </a:xfrm>
        </p:spPr>
        <p:txBody>
          <a:bodyPr>
            <a:noAutofit/>
          </a:bodyPr>
          <a:lstStyle/>
          <a:p>
            <a:r>
              <a:rPr lang="en-US" sz="4400" dirty="0" smtClean="0"/>
              <a:t>Multi-Level Cell (MLC)</a:t>
            </a:r>
            <a:br>
              <a:rPr lang="en-US" sz="4400" dirty="0" smtClean="0"/>
            </a:br>
            <a:r>
              <a:rPr lang="en-US" sz="4400" dirty="0" smtClean="0"/>
              <a:t>threshold voltage distribution</a:t>
            </a:r>
            <a:endParaRPr lang="en-US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83084" y="5828067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Normalized V</a:t>
            </a:r>
            <a:r>
              <a:rPr lang="en-US" altLang="ko-KR" sz="32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th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09801" y="3180794"/>
            <a:ext cx="0" cy="2651760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0" y="3180794"/>
            <a:ext cx="0" cy="2651760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34200" y="3180794"/>
            <a:ext cx="0" cy="2651760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92994" y="4331058"/>
            <a:ext cx="15862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Erased</a:t>
            </a:r>
            <a:b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</a:b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(11)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12818" y="4331058"/>
            <a:ext cx="15862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P1</a:t>
            </a:r>
            <a:b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</a:b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(10)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75016" y="4331058"/>
            <a:ext cx="15862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P2</a:t>
            </a:r>
            <a:b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</a:b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(00)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41968" y="4331058"/>
            <a:ext cx="15862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P3</a:t>
            </a:r>
            <a:b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</a:b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(01)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87084" y="1909209"/>
            <a:ext cx="0" cy="3918858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130626" y="1411353"/>
            <a:ext cx="901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PDF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93587" y="3400551"/>
            <a:ext cx="1768563" cy="242751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Freeform 20"/>
          <p:cNvSpPr/>
          <p:nvPr/>
        </p:nvSpPr>
        <p:spPr>
          <a:xfrm>
            <a:off x="2502539" y="3400551"/>
            <a:ext cx="1776726" cy="242751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Freeform 21"/>
          <p:cNvSpPr/>
          <p:nvPr/>
        </p:nvSpPr>
        <p:spPr>
          <a:xfrm>
            <a:off x="4864737" y="3400550"/>
            <a:ext cx="1776726" cy="242751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Freeform 22"/>
          <p:cNvSpPr/>
          <p:nvPr/>
        </p:nvSpPr>
        <p:spPr>
          <a:xfrm>
            <a:off x="7127787" y="3400549"/>
            <a:ext cx="1776726" cy="242751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Freeform 26"/>
          <p:cNvSpPr/>
          <p:nvPr/>
        </p:nvSpPr>
        <p:spPr>
          <a:xfrm>
            <a:off x="193588" y="3400548"/>
            <a:ext cx="1776726" cy="242751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Rectangle 27"/>
          <p:cNvSpPr/>
          <p:nvPr/>
        </p:nvSpPr>
        <p:spPr>
          <a:xfrm rot="16200000">
            <a:off x="1856568" y="2458264"/>
            <a:ext cx="677108" cy="58477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en-US" altLang="ko-KR" sz="3200" dirty="0" err="1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V</a:t>
            </a:r>
            <a:r>
              <a:rPr lang="en-US" altLang="ko-KR" sz="3200" baseline="-25000" dirty="0" err="1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a</a:t>
            </a:r>
            <a:endParaRPr lang="ko-KR" altLang="ko-KR" sz="32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4233797" y="2458264"/>
            <a:ext cx="677108" cy="58477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en-US" altLang="ko-KR" sz="3200" dirty="0" err="1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V</a:t>
            </a:r>
            <a:r>
              <a:rPr lang="en-US" altLang="ko-KR" sz="3200" baseline="-25000" dirty="0" err="1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b</a:t>
            </a:r>
            <a:endParaRPr lang="ko-KR" altLang="ko-KR" sz="32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30" name="Rectangle 29"/>
          <p:cNvSpPr/>
          <p:nvPr/>
        </p:nvSpPr>
        <p:spPr>
          <a:xfrm rot="16200000">
            <a:off x="6611027" y="2458263"/>
            <a:ext cx="677108" cy="58477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en-US" altLang="ko-KR" sz="3200" dirty="0" err="1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V</a:t>
            </a:r>
            <a:r>
              <a:rPr lang="en-US" altLang="ko-KR" sz="3200" baseline="-25000" dirty="0" err="1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c</a:t>
            </a:r>
            <a:endParaRPr lang="ko-KR" altLang="ko-KR" sz="32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4430" y="5828067"/>
            <a:ext cx="9089570" cy="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61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  <p:bldP spid="28" grpId="0"/>
      <p:bldP spid="28" grpId="1"/>
      <p:bldP spid="29" grpId="0"/>
      <p:bldP spid="3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Fast- and Slow-Leaking Cells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5689" r="6027"/>
          <a:stretch/>
        </p:blipFill>
        <p:spPr>
          <a:xfrm>
            <a:off x="439561" y="973802"/>
            <a:ext cx="6392541" cy="5505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9015" y="982041"/>
            <a:ext cx="3106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Slow-leaking cells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0538" y="4732902"/>
            <a:ext cx="2983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Fast-leaking cells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035333" y="1566816"/>
            <a:ext cx="5560016" cy="853513"/>
          </a:xfrm>
          <a:custGeom>
            <a:avLst/>
            <a:gdLst>
              <a:gd name="connsiteX0" fmla="*/ 0 w 3309257"/>
              <a:gd name="connsiteY0" fmla="*/ 0 h 547773"/>
              <a:gd name="connsiteX1" fmla="*/ 493486 w 3309257"/>
              <a:gd name="connsiteY1" fmla="*/ 159657 h 547773"/>
              <a:gd name="connsiteX2" fmla="*/ 754743 w 3309257"/>
              <a:gd name="connsiteY2" fmla="*/ 159657 h 547773"/>
              <a:gd name="connsiteX3" fmla="*/ 1393371 w 3309257"/>
              <a:gd name="connsiteY3" fmla="*/ 304800 h 547773"/>
              <a:gd name="connsiteX4" fmla="*/ 1785257 w 3309257"/>
              <a:gd name="connsiteY4" fmla="*/ 478972 h 547773"/>
              <a:gd name="connsiteX5" fmla="*/ 2307771 w 3309257"/>
              <a:gd name="connsiteY5" fmla="*/ 478972 h 547773"/>
              <a:gd name="connsiteX6" fmla="*/ 3309257 w 3309257"/>
              <a:gd name="connsiteY6" fmla="*/ 537029 h 547773"/>
              <a:gd name="connsiteX0" fmla="*/ 0 w 3309257"/>
              <a:gd name="connsiteY0" fmla="*/ 0 h 547773"/>
              <a:gd name="connsiteX1" fmla="*/ 493486 w 3309257"/>
              <a:gd name="connsiteY1" fmla="*/ 159657 h 547773"/>
              <a:gd name="connsiteX2" fmla="*/ 1393371 w 3309257"/>
              <a:gd name="connsiteY2" fmla="*/ 304800 h 547773"/>
              <a:gd name="connsiteX3" fmla="*/ 1785257 w 3309257"/>
              <a:gd name="connsiteY3" fmla="*/ 478972 h 547773"/>
              <a:gd name="connsiteX4" fmla="*/ 2307771 w 3309257"/>
              <a:gd name="connsiteY4" fmla="*/ 478972 h 547773"/>
              <a:gd name="connsiteX5" fmla="*/ 3309257 w 3309257"/>
              <a:gd name="connsiteY5" fmla="*/ 537029 h 547773"/>
              <a:gd name="connsiteX0" fmla="*/ 0 w 3309257"/>
              <a:gd name="connsiteY0" fmla="*/ 0 h 547773"/>
              <a:gd name="connsiteX1" fmla="*/ 493486 w 3309257"/>
              <a:gd name="connsiteY1" fmla="*/ 159657 h 547773"/>
              <a:gd name="connsiteX2" fmla="*/ 1785257 w 3309257"/>
              <a:gd name="connsiteY2" fmla="*/ 478972 h 547773"/>
              <a:gd name="connsiteX3" fmla="*/ 2307771 w 3309257"/>
              <a:gd name="connsiteY3" fmla="*/ 478972 h 547773"/>
              <a:gd name="connsiteX4" fmla="*/ 3309257 w 3309257"/>
              <a:gd name="connsiteY4" fmla="*/ 537029 h 547773"/>
              <a:gd name="connsiteX0" fmla="*/ 0 w 3309257"/>
              <a:gd name="connsiteY0" fmla="*/ 0 h 537029"/>
              <a:gd name="connsiteX1" fmla="*/ 493486 w 3309257"/>
              <a:gd name="connsiteY1" fmla="*/ 159657 h 537029"/>
              <a:gd name="connsiteX2" fmla="*/ 1785257 w 3309257"/>
              <a:gd name="connsiteY2" fmla="*/ 478972 h 537029"/>
              <a:gd name="connsiteX3" fmla="*/ 3309257 w 3309257"/>
              <a:gd name="connsiteY3" fmla="*/ 537029 h 537029"/>
              <a:gd name="connsiteX0" fmla="*/ 0 w 3309257"/>
              <a:gd name="connsiteY0" fmla="*/ 0 h 537029"/>
              <a:gd name="connsiteX1" fmla="*/ 1785257 w 3309257"/>
              <a:gd name="connsiteY1" fmla="*/ 478972 h 537029"/>
              <a:gd name="connsiteX2" fmla="*/ 3309257 w 3309257"/>
              <a:gd name="connsiteY2" fmla="*/ 537029 h 537029"/>
              <a:gd name="connsiteX0" fmla="*/ 0 w 3309257"/>
              <a:gd name="connsiteY0" fmla="*/ 0 h 537029"/>
              <a:gd name="connsiteX1" fmla="*/ 1770743 w 3309257"/>
              <a:gd name="connsiteY1" fmla="*/ 435429 h 537029"/>
              <a:gd name="connsiteX2" fmla="*/ 3309257 w 3309257"/>
              <a:gd name="connsiteY2" fmla="*/ 537029 h 537029"/>
              <a:gd name="connsiteX0" fmla="*/ 0 w 3309257"/>
              <a:gd name="connsiteY0" fmla="*/ 0 h 508001"/>
              <a:gd name="connsiteX1" fmla="*/ 1770743 w 3309257"/>
              <a:gd name="connsiteY1" fmla="*/ 435429 h 508001"/>
              <a:gd name="connsiteX2" fmla="*/ 3309257 w 3309257"/>
              <a:gd name="connsiteY2" fmla="*/ 508001 h 50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9257" h="508001">
                <a:moveTo>
                  <a:pt x="0" y="0"/>
                </a:moveTo>
                <a:cubicBezTo>
                  <a:pt x="371929" y="99786"/>
                  <a:pt x="1219200" y="350762"/>
                  <a:pt x="1770743" y="435429"/>
                </a:cubicBezTo>
                <a:cubicBezTo>
                  <a:pt x="2322286" y="520096"/>
                  <a:pt x="2991757" y="495906"/>
                  <a:pt x="3309257" y="508001"/>
                </a:cubicBezTo>
              </a:path>
            </a:pathLst>
          </a:custGeom>
          <a:noFill/>
          <a:ln w="635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880222" y="1851764"/>
            <a:ext cx="2102061" cy="3814462"/>
            <a:chOff x="6979208" y="1528258"/>
            <a:chExt cx="2102061" cy="3814462"/>
          </a:xfrm>
        </p:grpSpPr>
        <p:grpSp>
          <p:nvGrpSpPr>
            <p:cNvPr id="18" name="Group 17"/>
            <p:cNvGrpSpPr/>
            <p:nvPr/>
          </p:nvGrpSpPr>
          <p:grpSpPr>
            <a:xfrm>
              <a:off x="6989063" y="1528258"/>
              <a:ext cx="2092206" cy="3806665"/>
              <a:chOff x="6707922" y="1710572"/>
              <a:chExt cx="2092206" cy="3806665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726" t="30770" r="66172" b="15267"/>
              <a:stretch/>
            </p:blipFill>
            <p:spPr>
              <a:xfrm>
                <a:off x="6707922" y="1810759"/>
                <a:ext cx="431678" cy="3706478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7076334" y="3117761"/>
                <a:ext cx="161788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(-1</a:t>
                </a:r>
                <a:r>
                  <a:rPr lang="el-GR" sz="2800" dirty="0" smtClean="0"/>
                  <a:t>σ</a:t>
                </a:r>
                <a:r>
                  <a:rPr lang="en-US" sz="2800" dirty="0" smtClean="0"/>
                  <a:t>,</a:t>
                </a:r>
                <a:r>
                  <a:rPr lang="el-GR" sz="2800" dirty="0" smtClean="0"/>
                  <a:t>μ</a:t>
                </a:r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076334" y="4055887"/>
                <a:ext cx="161139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(</a:t>
                </a:r>
                <a:r>
                  <a:rPr lang="el-GR" sz="2800" dirty="0" smtClean="0"/>
                  <a:t>1σ</a:t>
                </a:r>
                <a:r>
                  <a:rPr lang="en-US" sz="2800" dirty="0" smtClean="0"/>
                  <a:t>,2</a:t>
                </a:r>
                <a:r>
                  <a:rPr lang="el-GR" sz="2800" dirty="0" smtClean="0"/>
                  <a:t>σ</a:t>
                </a:r>
                <a:r>
                  <a:rPr lang="en-US" sz="2800" dirty="0" smtClean="0"/>
                  <a:t>)</a:t>
                </a:r>
                <a:endParaRPr lang="el-GR" sz="28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076334" y="4524950"/>
                <a:ext cx="161139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(2</a:t>
                </a:r>
                <a:r>
                  <a:rPr lang="el-GR" sz="2800" dirty="0" smtClean="0"/>
                  <a:t>σ</a:t>
                </a:r>
                <a:r>
                  <a:rPr lang="en-US" sz="2800" dirty="0" smtClean="0"/>
                  <a:t>,3</a:t>
                </a:r>
                <a:r>
                  <a:rPr lang="el-GR" sz="2800" dirty="0" smtClean="0"/>
                  <a:t>σ</a:t>
                </a:r>
                <a:r>
                  <a:rPr lang="en-US" sz="2800" dirty="0" smtClean="0"/>
                  <a:t>)</a:t>
                </a:r>
                <a:endParaRPr lang="el-GR" sz="28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076334" y="4994016"/>
                <a:ext cx="161139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(</a:t>
                </a:r>
                <a:r>
                  <a:rPr lang="en-US" sz="2800" dirty="0" smtClean="0"/>
                  <a:t>3</a:t>
                </a:r>
                <a:r>
                  <a:rPr lang="el-GR" sz="2800" dirty="0" smtClean="0"/>
                  <a:t>σ</a:t>
                </a:r>
                <a:r>
                  <a:rPr lang="en-US" sz="2800" dirty="0" smtClean="0"/>
                  <a:t>,+∞)</a:t>
                </a:r>
                <a:endParaRPr lang="el-GR" sz="28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6334" y="1710572"/>
                <a:ext cx="163471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(-∞,-3</a:t>
                </a:r>
                <a:r>
                  <a:rPr lang="el-GR" sz="2800" dirty="0" smtClean="0"/>
                  <a:t>σ</a:t>
                </a:r>
                <a:r>
                  <a:rPr lang="en-US" sz="2800" dirty="0" smtClean="0"/>
                  <a:t>)</a:t>
                </a:r>
                <a:endParaRPr lang="el-GR" sz="28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076334" y="2179635"/>
                <a:ext cx="163471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(-3</a:t>
                </a:r>
                <a:r>
                  <a:rPr lang="el-GR" sz="2800" dirty="0" smtClean="0"/>
                  <a:t>σ</a:t>
                </a:r>
                <a:r>
                  <a:rPr lang="en-US" sz="2800" dirty="0" smtClean="0"/>
                  <a:t>,-</a:t>
                </a:r>
                <a:r>
                  <a:rPr lang="en-US" sz="2800" dirty="0"/>
                  <a:t>2</a:t>
                </a:r>
                <a:r>
                  <a:rPr lang="el-GR" sz="2800" dirty="0" smtClean="0"/>
                  <a:t>σ</a:t>
                </a:r>
                <a:r>
                  <a:rPr lang="en-US" sz="2800" dirty="0"/>
                  <a:t>)</a:t>
                </a:r>
                <a:endParaRPr lang="el-GR" sz="28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076334" y="2648698"/>
                <a:ext cx="172379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(-2</a:t>
                </a:r>
                <a:r>
                  <a:rPr lang="el-GR" sz="2800" dirty="0" smtClean="0"/>
                  <a:t>σ</a:t>
                </a:r>
                <a:r>
                  <a:rPr lang="en-US" sz="2800" dirty="0" smtClean="0"/>
                  <a:t>,-1</a:t>
                </a:r>
                <a:r>
                  <a:rPr lang="el-GR" sz="2800" dirty="0" smtClean="0"/>
                  <a:t>σ</a:t>
                </a:r>
                <a:r>
                  <a:rPr lang="en-US" sz="2800" dirty="0" smtClean="0"/>
                  <a:t>)</a:t>
                </a:r>
                <a:endParaRPr lang="el-GR" sz="28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076334" y="3586824"/>
                <a:ext cx="161788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(</a:t>
                </a:r>
                <a:r>
                  <a:rPr lang="el-GR" sz="2800" dirty="0" smtClean="0"/>
                  <a:t>μ</a:t>
                </a:r>
                <a:r>
                  <a:rPr lang="en-US" sz="2800" dirty="0" smtClean="0"/>
                  <a:t>,1</a:t>
                </a:r>
                <a:r>
                  <a:rPr lang="el-GR" sz="2800" dirty="0" smtClean="0"/>
                  <a:t>σ</a:t>
                </a:r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6979208" y="1574614"/>
              <a:ext cx="1979804" cy="376810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1656027" y="5965363"/>
            <a:ext cx="4091634" cy="49195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Retention age (days)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35976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Dotum" pitchFamily="34" charset="-127"/>
              </a:rPr>
              <a:t>*</a:t>
            </a:r>
            <a:r>
              <a:rPr lang="en-US" altLang="ko-K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Dotum" pitchFamily="34" charset="-127"/>
              </a:rPr>
              <a:t>Similar trends are found in P2 state, as shown in the paper.</a:t>
            </a:r>
            <a:endParaRPr lang="ko-KR" altLang="ko-KR" sz="24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Dotum" pitchFamily="34" charset="-127"/>
            </a:endParaRPr>
          </a:p>
        </p:txBody>
      </p:sp>
      <p:sp>
        <p:nvSpPr>
          <p:cNvPr id="22" name="Rectangle 21"/>
          <p:cNvSpPr/>
          <p:nvPr/>
        </p:nvSpPr>
        <p:spPr>
          <a:xfrm rot="16200000">
            <a:off x="-1799838" y="3158532"/>
            <a:ext cx="4091634" cy="49195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Average V</a:t>
            </a:r>
            <a:r>
              <a:rPr lang="en-US" sz="2800" baseline="-25000" dirty="0" smtClean="0">
                <a:solidFill>
                  <a:schemeClr val="tx1"/>
                </a:solidFill>
              </a:rPr>
              <a:t>th</a:t>
            </a:r>
            <a:r>
              <a:rPr lang="en-US" sz="2800" dirty="0" smtClean="0">
                <a:solidFill>
                  <a:schemeClr val="tx1"/>
                </a:solidFill>
              </a:rPr>
              <a:t> shift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632383" y="1329955"/>
            <a:ext cx="587829" cy="979714"/>
          </a:xfrm>
          <a:prstGeom prst="ellipse">
            <a:avLst/>
          </a:prstGeom>
          <a:noFill/>
          <a:ln w="6350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560982" y="2520541"/>
            <a:ext cx="730629" cy="2311952"/>
          </a:xfrm>
          <a:prstGeom prst="ellipse">
            <a:avLst/>
          </a:prstGeom>
          <a:noFill/>
          <a:ln w="635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755828" y="807179"/>
            <a:ext cx="1909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Ends up in higher V</a:t>
            </a:r>
            <a:r>
              <a:rPr lang="en-US" sz="32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48208" y="3375140"/>
            <a:ext cx="1906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Ends up in higher V</a:t>
            </a:r>
            <a:r>
              <a:rPr lang="en-US" sz="3200" baseline="-25000" dirty="0" smtClean="0">
                <a:solidFill>
                  <a:schemeClr val="accent2"/>
                </a:solidFill>
              </a:rPr>
              <a:t>th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31" name="Straight Arrow Connector 30"/>
          <p:cNvCxnSpPr>
            <a:stCxn id="27" idx="1"/>
            <a:endCxn id="25" idx="6"/>
          </p:cNvCxnSpPr>
          <p:nvPr/>
        </p:nvCxnSpPr>
        <p:spPr>
          <a:xfrm flipH="1">
            <a:off x="5220212" y="1345788"/>
            <a:ext cx="1535616" cy="474024"/>
          </a:xfrm>
          <a:prstGeom prst="straightConnector1">
            <a:avLst/>
          </a:prstGeom>
          <a:ln w="635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3"/>
            <a:endCxn id="26" idx="2"/>
          </p:cNvCxnSpPr>
          <p:nvPr/>
        </p:nvCxnSpPr>
        <p:spPr>
          <a:xfrm flipV="1">
            <a:off x="3254830" y="3676517"/>
            <a:ext cx="1306152" cy="237232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78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367007" y="3026235"/>
            <a:ext cx="6198563" cy="298268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Freeform 36"/>
          <p:cNvSpPr/>
          <p:nvPr/>
        </p:nvSpPr>
        <p:spPr>
          <a:xfrm>
            <a:off x="3069099" y="2609200"/>
            <a:ext cx="5175414" cy="3399718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Fast- and Slow-Leaking Cells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02826" y="6008923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Normalized V</a:t>
            </a:r>
            <a:r>
              <a:rPr lang="en-US" altLang="ko-KR" sz="32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th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0626" y="1189434"/>
            <a:ext cx="901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PDF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61791" y="1523350"/>
            <a:ext cx="4089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dirty="0">
                <a:solidFill>
                  <a:schemeClr val="accent2"/>
                </a:solidFill>
              </a:rPr>
              <a:t>μ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4430" y="6008922"/>
            <a:ext cx="9089570" cy="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7084" y="1654631"/>
            <a:ext cx="0" cy="4354291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28771" y="2234322"/>
            <a:ext cx="0" cy="3774592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53783" y="2234322"/>
            <a:ext cx="0" cy="3774592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41277" y="2234322"/>
            <a:ext cx="0" cy="3774592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66288" y="2234322"/>
            <a:ext cx="0" cy="3774592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92183" y="2234322"/>
            <a:ext cx="0" cy="3774592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279677" y="2234322"/>
            <a:ext cx="0" cy="3774592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904688" y="2234322"/>
            <a:ext cx="0" cy="3774592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934588" y="1523350"/>
            <a:ext cx="6901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dirty="0">
                <a:solidFill>
                  <a:schemeClr val="accent2"/>
                </a:solidFill>
              </a:rPr>
              <a:t>1σ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747094" y="1523350"/>
            <a:ext cx="6901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2</a:t>
            </a:r>
            <a:r>
              <a:rPr lang="el-GR" sz="3200" dirty="0" smtClean="0">
                <a:solidFill>
                  <a:schemeClr val="accent2"/>
                </a:solidFill>
              </a:rPr>
              <a:t>σ</a:t>
            </a:r>
            <a:endParaRPr lang="el-GR" sz="3200" dirty="0">
              <a:solidFill>
                <a:schemeClr val="accent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59599" y="1523350"/>
            <a:ext cx="6901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3</a:t>
            </a:r>
            <a:r>
              <a:rPr lang="el-GR" sz="3200" dirty="0" smtClean="0">
                <a:solidFill>
                  <a:schemeClr val="accent2"/>
                </a:solidFill>
              </a:rPr>
              <a:t>σ</a:t>
            </a:r>
            <a:endParaRPr lang="el-GR" sz="3200" dirty="0">
              <a:solidFill>
                <a:schemeClr val="accent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49392" y="1523350"/>
            <a:ext cx="746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-3</a:t>
            </a:r>
            <a:r>
              <a:rPr lang="el-GR" sz="3200" dirty="0" smtClean="0">
                <a:solidFill>
                  <a:schemeClr val="accent2"/>
                </a:solidFill>
              </a:rPr>
              <a:t>σ</a:t>
            </a:r>
            <a:endParaRPr lang="el-GR" sz="3200" dirty="0">
              <a:solidFill>
                <a:schemeClr val="accent2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395566" y="1523350"/>
            <a:ext cx="878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-2</a:t>
            </a:r>
            <a:r>
              <a:rPr lang="el-GR" sz="3200" dirty="0" smtClean="0">
                <a:solidFill>
                  <a:schemeClr val="accent2"/>
                </a:solidFill>
              </a:rPr>
              <a:t>σ</a:t>
            </a:r>
            <a:endParaRPr lang="el-GR" sz="3200" dirty="0">
              <a:solidFill>
                <a:schemeClr val="accent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95355" y="1523350"/>
            <a:ext cx="926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-1</a:t>
            </a:r>
            <a:r>
              <a:rPr lang="el-GR" sz="3200" dirty="0" smtClean="0">
                <a:solidFill>
                  <a:schemeClr val="accent2"/>
                </a:solidFill>
              </a:rPr>
              <a:t>σ</a:t>
            </a:r>
            <a:endParaRPr lang="el-GR" sz="3200" dirty="0">
              <a:solidFill>
                <a:schemeClr val="accent2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47463" y="1079874"/>
            <a:ext cx="68376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i="1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Threshold voltage marks after 28 days:</a:t>
            </a:r>
            <a:endParaRPr lang="ko-KR" altLang="ko-KR" sz="3200" i="1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98571" y="2366394"/>
            <a:ext cx="6143996" cy="404620"/>
            <a:chOff x="1398571" y="2366394"/>
            <a:chExt cx="6143996" cy="40462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26" t="30770" r="65897" b="63339"/>
            <a:stretch/>
          </p:blipFill>
          <p:spPr>
            <a:xfrm>
              <a:off x="1398571" y="2366394"/>
              <a:ext cx="454940" cy="40462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26" t="37648" r="65897" b="56461"/>
            <a:stretch/>
          </p:blipFill>
          <p:spPr>
            <a:xfrm>
              <a:off x="2211293" y="2366394"/>
              <a:ext cx="454940" cy="40462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26" t="44526" r="65897" b="49583"/>
            <a:stretch/>
          </p:blipFill>
          <p:spPr>
            <a:xfrm>
              <a:off x="3024015" y="2366394"/>
              <a:ext cx="454940" cy="40462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26" t="51271" r="65897" b="42838"/>
            <a:stretch/>
          </p:blipFill>
          <p:spPr>
            <a:xfrm>
              <a:off x="3836737" y="2366394"/>
              <a:ext cx="454940" cy="40462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42" t="58016" r="65681" b="36093"/>
            <a:stretch/>
          </p:blipFill>
          <p:spPr>
            <a:xfrm>
              <a:off x="4649459" y="2366394"/>
              <a:ext cx="454940" cy="40462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42" t="64673" r="65681" b="29436"/>
            <a:stretch/>
          </p:blipFill>
          <p:spPr>
            <a:xfrm>
              <a:off x="5462181" y="2366394"/>
              <a:ext cx="454940" cy="40462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98" t="71330" r="65825" b="22779"/>
            <a:stretch/>
          </p:blipFill>
          <p:spPr>
            <a:xfrm>
              <a:off x="6274903" y="2366394"/>
              <a:ext cx="454940" cy="40462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98" t="78253" r="65825" b="15856"/>
            <a:stretch/>
          </p:blipFill>
          <p:spPr>
            <a:xfrm>
              <a:off x="7087627" y="2366394"/>
              <a:ext cx="454940" cy="404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833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Fast- and Slow-Leaking Cells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5689" r="6027"/>
          <a:stretch/>
        </p:blipFill>
        <p:spPr>
          <a:xfrm>
            <a:off x="439561" y="973802"/>
            <a:ext cx="6392541" cy="5505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9015" y="982041"/>
            <a:ext cx="3106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Slow-leaking cells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0538" y="4732902"/>
            <a:ext cx="2983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Fast-leaking cells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035333" y="1566816"/>
            <a:ext cx="5560016" cy="853513"/>
          </a:xfrm>
          <a:custGeom>
            <a:avLst/>
            <a:gdLst>
              <a:gd name="connsiteX0" fmla="*/ 0 w 3309257"/>
              <a:gd name="connsiteY0" fmla="*/ 0 h 547773"/>
              <a:gd name="connsiteX1" fmla="*/ 493486 w 3309257"/>
              <a:gd name="connsiteY1" fmla="*/ 159657 h 547773"/>
              <a:gd name="connsiteX2" fmla="*/ 754743 w 3309257"/>
              <a:gd name="connsiteY2" fmla="*/ 159657 h 547773"/>
              <a:gd name="connsiteX3" fmla="*/ 1393371 w 3309257"/>
              <a:gd name="connsiteY3" fmla="*/ 304800 h 547773"/>
              <a:gd name="connsiteX4" fmla="*/ 1785257 w 3309257"/>
              <a:gd name="connsiteY4" fmla="*/ 478972 h 547773"/>
              <a:gd name="connsiteX5" fmla="*/ 2307771 w 3309257"/>
              <a:gd name="connsiteY5" fmla="*/ 478972 h 547773"/>
              <a:gd name="connsiteX6" fmla="*/ 3309257 w 3309257"/>
              <a:gd name="connsiteY6" fmla="*/ 537029 h 547773"/>
              <a:gd name="connsiteX0" fmla="*/ 0 w 3309257"/>
              <a:gd name="connsiteY0" fmla="*/ 0 h 547773"/>
              <a:gd name="connsiteX1" fmla="*/ 493486 w 3309257"/>
              <a:gd name="connsiteY1" fmla="*/ 159657 h 547773"/>
              <a:gd name="connsiteX2" fmla="*/ 1393371 w 3309257"/>
              <a:gd name="connsiteY2" fmla="*/ 304800 h 547773"/>
              <a:gd name="connsiteX3" fmla="*/ 1785257 w 3309257"/>
              <a:gd name="connsiteY3" fmla="*/ 478972 h 547773"/>
              <a:gd name="connsiteX4" fmla="*/ 2307771 w 3309257"/>
              <a:gd name="connsiteY4" fmla="*/ 478972 h 547773"/>
              <a:gd name="connsiteX5" fmla="*/ 3309257 w 3309257"/>
              <a:gd name="connsiteY5" fmla="*/ 537029 h 547773"/>
              <a:gd name="connsiteX0" fmla="*/ 0 w 3309257"/>
              <a:gd name="connsiteY0" fmla="*/ 0 h 547773"/>
              <a:gd name="connsiteX1" fmla="*/ 493486 w 3309257"/>
              <a:gd name="connsiteY1" fmla="*/ 159657 h 547773"/>
              <a:gd name="connsiteX2" fmla="*/ 1785257 w 3309257"/>
              <a:gd name="connsiteY2" fmla="*/ 478972 h 547773"/>
              <a:gd name="connsiteX3" fmla="*/ 2307771 w 3309257"/>
              <a:gd name="connsiteY3" fmla="*/ 478972 h 547773"/>
              <a:gd name="connsiteX4" fmla="*/ 3309257 w 3309257"/>
              <a:gd name="connsiteY4" fmla="*/ 537029 h 547773"/>
              <a:gd name="connsiteX0" fmla="*/ 0 w 3309257"/>
              <a:gd name="connsiteY0" fmla="*/ 0 h 537029"/>
              <a:gd name="connsiteX1" fmla="*/ 493486 w 3309257"/>
              <a:gd name="connsiteY1" fmla="*/ 159657 h 537029"/>
              <a:gd name="connsiteX2" fmla="*/ 1785257 w 3309257"/>
              <a:gd name="connsiteY2" fmla="*/ 478972 h 537029"/>
              <a:gd name="connsiteX3" fmla="*/ 3309257 w 3309257"/>
              <a:gd name="connsiteY3" fmla="*/ 537029 h 537029"/>
              <a:gd name="connsiteX0" fmla="*/ 0 w 3309257"/>
              <a:gd name="connsiteY0" fmla="*/ 0 h 537029"/>
              <a:gd name="connsiteX1" fmla="*/ 1785257 w 3309257"/>
              <a:gd name="connsiteY1" fmla="*/ 478972 h 537029"/>
              <a:gd name="connsiteX2" fmla="*/ 3309257 w 3309257"/>
              <a:gd name="connsiteY2" fmla="*/ 537029 h 537029"/>
              <a:gd name="connsiteX0" fmla="*/ 0 w 3309257"/>
              <a:gd name="connsiteY0" fmla="*/ 0 h 537029"/>
              <a:gd name="connsiteX1" fmla="*/ 1770743 w 3309257"/>
              <a:gd name="connsiteY1" fmla="*/ 435429 h 537029"/>
              <a:gd name="connsiteX2" fmla="*/ 3309257 w 3309257"/>
              <a:gd name="connsiteY2" fmla="*/ 537029 h 537029"/>
              <a:gd name="connsiteX0" fmla="*/ 0 w 3309257"/>
              <a:gd name="connsiteY0" fmla="*/ 0 h 508001"/>
              <a:gd name="connsiteX1" fmla="*/ 1770743 w 3309257"/>
              <a:gd name="connsiteY1" fmla="*/ 435429 h 508001"/>
              <a:gd name="connsiteX2" fmla="*/ 3309257 w 3309257"/>
              <a:gd name="connsiteY2" fmla="*/ 508001 h 50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9257" h="508001">
                <a:moveTo>
                  <a:pt x="0" y="0"/>
                </a:moveTo>
                <a:cubicBezTo>
                  <a:pt x="371929" y="99786"/>
                  <a:pt x="1219200" y="350762"/>
                  <a:pt x="1770743" y="435429"/>
                </a:cubicBezTo>
                <a:cubicBezTo>
                  <a:pt x="2322286" y="520096"/>
                  <a:pt x="2991757" y="495906"/>
                  <a:pt x="3309257" y="508001"/>
                </a:cubicBezTo>
              </a:path>
            </a:pathLst>
          </a:custGeom>
          <a:noFill/>
          <a:ln w="635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880222" y="1851764"/>
            <a:ext cx="2102061" cy="3814462"/>
            <a:chOff x="6979208" y="1528258"/>
            <a:chExt cx="2102061" cy="3814462"/>
          </a:xfrm>
        </p:grpSpPr>
        <p:grpSp>
          <p:nvGrpSpPr>
            <p:cNvPr id="18" name="Group 17"/>
            <p:cNvGrpSpPr/>
            <p:nvPr/>
          </p:nvGrpSpPr>
          <p:grpSpPr>
            <a:xfrm>
              <a:off x="6989063" y="1528258"/>
              <a:ext cx="2092206" cy="3806665"/>
              <a:chOff x="6707922" y="1710572"/>
              <a:chExt cx="2092206" cy="3806665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726" t="30770" r="66172" b="15267"/>
              <a:stretch/>
            </p:blipFill>
            <p:spPr>
              <a:xfrm>
                <a:off x="6707922" y="1810759"/>
                <a:ext cx="431678" cy="3706478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7076334" y="3117761"/>
                <a:ext cx="161788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(-1</a:t>
                </a:r>
                <a:r>
                  <a:rPr lang="el-GR" sz="2800" dirty="0" smtClean="0"/>
                  <a:t>σ</a:t>
                </a:r>
                <a:r>
                  <a:rPr lang="en-US" sz="2800" dirty="0" smtClean="0"/>
                  <a:t>,</a:t>
                </a:r>
                <a:r>
                  <a:rPr lang="el-GR" sz="2800" dirty="0" smtClean="0"/>
                  <a:t>μ</a:t>
                </a:r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076334" y="4055887"/>
                <a:ext cx="161139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(</a:t>
                </a:r>
                <a:r>
                  <a:rPr lang="el-GR" sz="2800" dirty="0" smtClean="0"/>
                  <a:t>1σ</a:t>
                </a:r>
                <a:r>
                  <a:rPr lang="en-US" sz="2800" dirty="0" smtClean="0"/>
                  <a:t>,2</a:t>
                </a:r>
                <a:r>
                  <a:rPr lang="el-GR" sz="2800" dirty="0" smtClean="0"/>
                  <a:t>σ</a:t>
                </a:r>
                <a:r>
                  <a:rPr lang="en-US" sz="2800" dirty="0" smtClean="0"/>
                  <a:t>)</a:t>
                </a:r>
                <a:endParaRPr lang="el-GR" sz="28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076334" y="4524950"/>
                <a:ext cx="161139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(2</a:t>
                </a:r>
                <a:r>
                  <a:rPr lang="el-GR" sz="2800" dirty="0" smtClean="0"/>
                  <a:t>σ</a:t>
                </a:r>
                <a:r>
                  <a:rPr lang="en-US" sz="2800" dirty="0" smtClean="0"/>
                  <a:t>,3</a:t>
                </a:r>
                <a:r>
                  <a:rPr lang="el-GR" sz="2800" dirty="0" smtClean="0"/>
                  <a:t>σ</a:t>
                </a:r>
                <a:r>
                  <a:rPr lang="en-US" sz="2800" dirty="0" smtClean="0"/>
                  <a:t>)</a:t>
                </a:r>
                <a:endParaRPr lang="el-GR" sz="28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076334" y="4994016"/>
                <a:ext cx="161139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(</a:t>
                </a:r>
                <a:r>
                  <a:rPr lang="en-US" sz="2800" dirty="0" smtClean="0"/>
                  <a:t>3</a:t>
                </a:r>
                <a:r>
                  <a:rPr lang="el-GR" sz="2800" dirty="0" smtClean="0"/>
                  <a:t>σ</a:t>
                </a:r>
                <a:r>
                  <a:rPr lang="en-US" sz="2800" dirty="0" smtClean="0"/>
                  <a:t>,+∞)</a:t>
                </a:r>
                <a:endParaRPr lang="el-GR" sz="28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6334" y="1710572"/>
                <a:ext cx="163471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(-∞,-3</a:t>
                </a:r>
                <a:r>
                  <a:rPr lang="el-GR" sz="2800" dirty="0" smtClean="0"/>
                  <a:t>σ</a:t>
                </a:r>
                <a:r>
                  <a:rPr lang="en-US" sz="2800" dirty="0" smtClean="0"/>
                  <a:t>)</a:t>
                </a:r>
                <a:endParaRPr lang="el-GR" sz="28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076334" y="2179635"/>
                <a:ext cx="163471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(-3</a:t>
                </a:r>
                <a:r>
                  <a:rPr lang="el-GR" sz="2800" dirty="0" smtClean="0"/>
                  <a:t>σ</a:t>
                </a:r>
                <a:r>
                  <a:rPr lang="en-US" sz="2800" dirty="0" smtClean="0"/>
                  <a:t>,-</a:t>
                </a:r>
                <a:r>
                  <a:rPr lang="en-US" sz="2800" dirty="0"/>
                  <a:t>2</a:t>
                </a:r>
                <a:r>
                  <a:rPr lang="el-GR" sz="2800" dirty="0" smtClean="0"/>
                  <a:t>σ</a:t>
                </a:r>
                <a:r>
                  <a:rPr lang="en-US" sz="2800" dirty="0"/>
                  <a:t>)</a:t>
                </a:r>
                <a:endParaRPr lang="el-GR" sz="28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076334" y="2648698"/>
                <a:ext cx="172379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(-2</a:t>
                </a:r>
                <a:r>
                  <a:rPr lang="el-GR" sz="2800" dirty="0" smtClean="0"/>
                  <a:t>σ</a:t>
                </a:r>
                <a:r>
                  <a:rPr lang="en-US" sz="2800" dirty="0" smtClean="0"/>
                  <a:t>,-1</a:t>
                </a:r>
                <a:r>
                  <a:rPr lang="el-GR" sz="2800" dirty="0" smtClean="0"/>
                  <a:t>σ</a:t>
                </a:r>
                <a:r>
                  <a:rPr lang="en-US" sz="2800" dirty="0" smtClean="0"/>
                  <a:t>)</a:t>
                </a:r>
                <a:endParaRPr lang="el-GR" sz="28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076334" y="3586824"/>
                <a:ext cx="161788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(</a:t>
                </a:r>
                <a:r>
                  <a:rPr lang="el-GR" sz="2800" dirty="0" smtClean="0"/>
                  <a:t>μ</a:t>
                </a:r>
                <a:r>
                  <a:rPr lang="en-US" sz="2800" dirty="0" smtClean="0"/>
                  <a:t>,1</a:t>
                </a:r>
                <a:r>
                  <a:rPr lang="el-GR" sz="2800" dirty="0" smtClean="0"/>
                  <a:t>σ</a:t>
                </a:r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6979208" y="1574614"/>
              <a:ext cx="1979804" cy="376810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1656027" y="5965363"/>
            <a:ext cx="4091634" cy="49195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Retention age (days)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35976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Dotum" pitchFamily="34" charset="-127"/>
              </a:rPr>
              <a:t>*</a:t>
            </a:r>
            <a:r>
              <a:rPr lang="en-US" altLang="ko-K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Dotum" pitchFamily="34" charset="-127"/>
              </a:rPr>
              <a:t>Similar trends are found in P2 state, as shown in the paper.</a:t>
            </a:r>
            <a:endParaRPr lang="ko-KR" altLang="ko-KR" sz="24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Dotum" pitchFamily="34" charset="-127"/>
            </a:endParaRPr>
          </a:p>
        </p:txBody>
      </p:sp>
      <p:sp>
        <p:nvSpPr>
          <p:cNvPr id="22" name="Rectangle 21"/>
          <p:cNvSpPr/>
          <p:nvPr/>
        </p:nvSpPr>
        <p:spPr>
          <a:xfrm rot="16200000">
            <a:off x="-1799838" y="3158532"/>
            <a:ext cx="4091634" cy="49195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Average V</a:t>
            </a:r>
            <a:r>
              <a:rPr lang="en-US" sz="2800" baseline="-25000" dirty="0" smtClean="0">
                <a:solidFill>
                  <a:schemeClr val="tx1"/>
                </a:solidFill>
              </a:rPr>
              <a:t>th</a:t>
            </a:r>
            <a:r>
              <a:rPr lang="en-US" sz="2800" dirty="0" smtClean="0">
                <a:solidFill>
                  <a:schemeClr val="tx1"/>
                </a:solidFill>
              </a:rPr>
              <a:t> shift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632383" y="1329955"/>
            <a:ext cx="587829" cy="979714"/>
          </a:xfrm>
          <a:prstGeom prst="ellipse">
            <a:avLst/>
          </a:prstGeom>
          <a:noFill/>
          <a:ln w="6350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560982" y="2520541"/>
            <a:ext cx="730629" cy="2311952"/>
          </a:xfrm>
          <a:prstGeom prst="ellipse">
            <a:avLst/>
          </a:prstGeom>
          <a:noFill/>
          <a:ln w="635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755828" y="807179"/>
            <a:ext cx="1909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Ends up in higher V</a:t>
            </a:r>
            <a:r>
              <a:rPr lang="en-US" sz="32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48208" y="3375140"/>
            <a:ext cx="1906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Ends up in lower V</a:t>
            </a:r>
            <a:r>
              <a:rPr lang="en-US" sz="3200" baseline="-25000" dirty="0" smtClean="0">
                <a:solidFill>
                  <a:schemeClr val="accent2"/>
                </a:solidFill>
              </a:rPr>
              <a:t>th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31" name="Straight Arrow Connector 30"/>
          <p:cNvCxnSpPr>
            <a:stCxn id="27" idx="1"/>
            <a:endCxn id="25" idx="6"/>
          </p:cNvCxnSpPr>
          <p:nvPr/>
        </p:nvCxnSpPr>
        <p:spPr>
          <a:xfrm flipH="1">
            <a:off x="5220212" y="1345788"/>
            <a:ext cx="1535616" cy="474024"/>
          </a:xfrm>
          <a:prstGeom prst="straightConnector1">
            <a:avLst/>
          </a:prstGeom>
          <a:ln w="635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3"/>
            <a:endCxn id="26" idx="2"/>
          </p:cNvCxnSpPr>
          <p:nvPr/>
        </p:nvCxnSpPr>
        <p:spPr>
          <a:xfrm flipV="1">
            <a:off x="3254830" y="3676517"/>
            <a:ext cx="1306152" cy="237232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2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63</a:t>
            </a:fld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1389427" y="1182181"/>
            <a:ext cx="5020291" cy="3522132"/>
            <a:chOff x="1389427" y="1182181"/>
            <a:chExt cx="5020291" cy="3522132"/>
          </a:xfrm>
        </p:grpSpPr>
        <p:sp>
          <p:nvSpPr>
            <p:cNvPr id="38" name="Rounded Rectangle 37"/>
            <p:cNvSpPr/>
            <p:nvPr/>
          </p:nvSpPr>
          <p:spPr>
            <a:xfrm>
              <a:off x="1389427" y="3378414"/>
              <a:ext cx="5020291" cy="132589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+mj-lt"/>
                </a:rPr>
                <a:t>Substrate</a:t>
              </a:r>
              <a:endParaRPr lang="en-US" sz="2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" name="Rectangle 990"/>
            <p:cNvSpPr>
              <a:spLocks noChangeArrowheads="1"/>
            </p:cNvSpPr>
            <p:nvPr/>
          </p:nvSpPr>
          <p:spPr bwMode="auto">
            <a:xfrm>
              <a:off x="2573693" y="2281135"/>
              <a:ext cx="265176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ko-KR" sz="2800" dirty="0" smtClean="0">
                  <a:latin typeface="+mj-lt"/>
                  <a:ea typeface="Dotum" pitchFamily="34" charset="-127"/>
                </a:rPr>
                <a:t>Floating gate (FG)</a:t>
              </a:r>
              <a:endParaRPr lang="ko-KR" altLang="ko-KR" sz="2800" dirty="0">
                <a:latin typeface="+mj-lt"/>
                <a:ea typeface="Dotum" pitchFamily="34" charset="-127"/>
              </a:endParaRPr>
            </a:p>
          </p:txBody>
        </p:sp>
        <p:sp>
          <p:nvSpPr>
            <p:cNvPr id="7" name="Rectangle 992"/>
            <p:cNvSpPr>
              <a:spLocks noChangeArrowheads="1"/>
            </p:cNvSpPr>
            <p:nvPr/>
          </p:nvSpPr>
          <p:spPr bwMode="auto">
            <a:xfrm>
              <a:off x="2573693" y="1182182"/>
              <a:ext cx="265176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2800" dirty="0">
                  <a:latin typeface="+mj-lt"/>
                </a:rPr>
                <a:t>Control </a:t>
              </a:r>
              <a:r>
                <a:rPr lang="en-US" sz="2800" dirty="0" smtClean="0">
                  <a:latin typeface="+mj-lt"/>
                </a:rPr>
                <a:t>gate </a:t>
              </a:r>
              <a:r>
                <a:rPr lang="en-US" sz="2800" dirty="0">
                  <a:latin typeface="+mj-lt"/>
                </a:rPr>
                <a:t>(CG</a:t>
              </a:r>
              <a:r>
                <a:rPr lang="en-US" sz="2800" dirty="0" smtClean="0">
                  <a:latin typeface="+mj-lt"/>
                </a:rPr>
                <a:t>)</a:t>
              </a:r>
              <a:endParaRPr lang="en-US" sz="2800" dirty="0">
                <a:latin typeface="+mj-lt"/>
              </a:endParaRPr>
            </a:p>
          </p:txBody>
        </p:sp>
        <p:sp>
          <p:nvSpPr>
            <p:cNvPr id="9" name="Freeform 987"/>
            <p:cNvSpPr>
              <a:spLocks/>
            </p:cNvSpPr>
            <p:nvPr/>
          </p:nvSpPr>
          <p:spPr bwMode="auto">
            <a:xfrm>
              <a:off x="1979014" y="1182181"/>
              <a:ext cx="598702" cy="2196233"/>
            </a:xfrm>
            <a:custGeom>
              <a:avLst/>
              <a:gdLst>
                <a:gd name="T0" fmla="*/ 2147483647 w 167"/>
                <a:gd name="T1" fmla="*/ 0 h 474"/>
                <a:gd name="T2" fmla="*/ 2147483647 w 167"/>
                <a:gd name="T3" fmla="*/ 2147483647 h 474"/>
                <a:gd name="T4" fmla="*/ 2147483647 w 167"/>
                <a:gd name="T5" fmla="*/ 2147483647 h 474"/>
                <a:gd name="T6" fmla="*/ 2147483647 w 167"/>
                <a:gd name="T7" fmla="*/ 2147483647 h 474"/>
                <a:gd name="T8" fmla="*/ 2147483647 w 167"/>
                <a:gd name="T9" fmla="*/ 2147483647 h 474"/>
                <a:gd name="T10" fmla="*/ 2147483647 w 167"/>
                <a:gd name="T11" fmla="*/ 2147483647 h 474"/>
                <a:gd name="T12" fmla="*/ 2147483647 w 167"/>
                <a:gd name="T13" fmla="*/ 2147483647 h 474"/>
                <a:gd name="T14" fmla="*/ 2147483647 w 167"/>
                <a:gd name="T15" fmla="*/ 2147483647 h 474"/>
                <a:gd name="T16" fmla="*/ 2147483647 w 167"/>
                <a:gd name="T17" fmla="*/ 2147483647 h 474"/>
                <a:gd name="T18" fmla="*/ 2147483647 w 167"/>
                <a:gd name="T19" fmla="*/ 2147483647 h 474"/>
                <a:gd name="T20" fmla="*/ 2147483647 w 167"/>
                <a:gd name="T21" fmla="*/ 2147483647 h 474"/>
                <a:gd name="T22" fmla="*/ 2147483647 w 167"/>
                <a:gd name="T23" fmla="*/ 2147483647 h 474"/>
                <a:gd name="T24" fmla="*/ 0 w 167"/>
                <a:gd name="T25" fmla="*/ 2147483647 h 474"/>
                <a:gd name="T26" fmla="*/ 0 w 167"/>
                <a:gd name="T27" fmla="*/ 2147483647 h 474"/>
                <a:gd name="T28" fmla="*/ 0 w 167"/>
                <a:gd name="T29" fmla="*/ 2147483647 h 474"/>
                <a:gd name="T30" fmla="*/ 2147483647 w 167"/>
                <a:gd name="T31" fmla="*/ 2147483647 h 474"/>
                <a:gd name="T32" fmla="*/ 2147483647 w 167"/>
                <a:gd name="T33" fmla="*/ 2147483647 h 474"/>
                <a:gd name="T34" fmla="*/ 2147483647 w 167"/>
                <a:gd name="T35" fmla="*/ 2147483647 h 474"/>
                <a:gd name="T36" fmla="*/ 2147483647 w 167"/>
                <a:gd name="T37" fmla="*/ 2147483647 h 474"/>
                <a:gd name="T38" fmla="*/ 2147483647 w 167"/>
                <a:gd name="T39" fmla="*/ 2147483647 h 474"/>
                <a:gd name="T40" fmla="*/ 2147483647 w 167"/>
                <a:gd name="T41" fmla="*/ 2147483647 h 474"/>
                <a:gd name="T42" fmla="*/ 2147483647 w 167"/>
                <a:gd name="T43" fmla="*/ 2147483647 h 474"/>
                <a:gd name="T44" fmla="*/ 2147483647 w 167"/>
                <a:gd name="T45" fmla="*/ 2147483647 h 474"/>
                <a:gd name="T46" fmla="*/ 2147483647 w 167"/>
                <a:gd name="T47" fmla="*/ 2147483647 h 474"/>
                <a:gd name="T48" fmla="*/ 2147483647 w 167"/>
                <a:gd name="T49" fmla="*/ 2147483647 h 474"/>
                <a:gd name="T50" fmla="*/ 2147483647 w 167"/>
                <a:gd name="T51" fmla="*/ 2147483647 h 474"/>
                <a:gd name="T52" fmla="*/ 2147483647 w 167"/>
                <a:gd name="T53" fmla="*/ 2147483647 h 474"/>
                <a:gd name="T54" fmla="*/ 2147483647 w 167"/>
                <a:gd name="T55" fmla="*/ 0 h 47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7"/>
                <a:gd name="T85" fmla="*/ 0 h 474"/>
                <a:gd name="T86" fmla="*/ 167 w 167"/>
                <a:gd name="T87" fmla="*/ 474 h 474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4024 w 10000"/>
                <a:gd name="connsiteY22" fmla="*/ 7674 h 10000"/>
                <a:gd name="connsiteX23" fmla="*/ 10000 w 10000"/>
                <a:gd name="connsiteY23" fmla="*/ 8460 h 10000"/>
                <a:gd name="connsiteX24" fmla="*/ 10000 w 10000"/>
                <a:gd name="connsiteY24" fmla="*/ 3629 h 10000"/>
                <a:gd name="connsiteX25" fmla="*/ 9880 w 10000"/>
                <a:gd name="connsiteY25" fmla="*/ 2827 h 10000"/>
                <a:gd name="connsiteX26" fmla="*/ 9880 w 10000"/>
                <a:gd name="connsiteY26" fmla="*/ 2131 h 10000"/>
                <a:gd name="connsiteX27" fmla="*/ 9880 w 10000"/>
                <a:gd name="connsiteY27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10000 w 10000"/>
                <a:gd name="connsiteY22" fmla="*/ 8460 h 10000"/>
                <a:gd name="connsiteX23" fmla="*/ 10000 w 10000"/>
                <a:gd name="connsiteY23" fmla="*/ 3629 h 10000"/>
                <a:gd name="connsiteX24" fmla="*/ 9880 w 10000"/>
                <a:gd name="connsiteY24" fmla="*/ 2827 h 10000"/>
                <a:gd name="connsiteX25" fmla="*/ 9880 w 10000"/>
                <a:gd name="connsiteY25" fmla="*/ 2131 h 10000"/>
                <a:gd name="connsiteX26" fmla="*/ 9880 w 10000"/>
                <a:gd name="connsiteY26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10000 w 10000"/>
                <a:gd name="connsiteY21" fmla="*/ 8460 h 10000"/>
                <a:gd name="connsiteX22" fmla="*/ 10000 w 10000"/>
                <a:gd name="connsiteY22" fmla="*/ 3629 h 10000"/>
                <a:gd name="connsiteX23" fmla="*/ 9880 w 10000"/>
                <a:gd name="connsiteY23" fmla="*/ 2827 h 10000"/>
                <a:gd name="connsiteX24" fmla="*/ 9880 w 10000"/>
                <a:gd name="connsiteY24" fmla="*/ 2131 h 10000"/>
                <a:gd name="connsiteX25" fmla="*/ 9880 w 10000"/>
                <a:gd name="connsiteY25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10000 w 10000"/>
                <a:gd name="connsiteY20" fmla="*/ 8460 h 10000"/>
                <a:gd name="connsiteX21" fmla="*/ 10000 w 10000"/>
                <a:gd name="connsiteY21" fmla="*/ 3629 h 10000"/>
                <a:gd name="connsiteX22" fmla="*/ 9880 w 10000"/>
                <a:gd name="connsiteY22" fmla="*/ 2827 h 10000"/>
                <a:gd name="connsiteX23" fmla="*/ 9880 w 10000"/>
                <a:gd name="connsiteY23" fmla="*/ 2131 h 10000"/>
                <a:gd name="connsiteX24" fmla="*/ 9880 w 10000"/>
                <a:gd name="connsiteY24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9760 w 10000"/>
                <a:gd name="connsiteY17" fmla="*/ 10000 h 10000"/>
                <a:gd name="connsiteX18" fmla="*/ 9760 w 10000"/>
                <a:gd name="connsiteY18" fmla="*/ 9958 h 10000"/>
                <a:gd name="connsiteX19" fmla="*/ 10000 w 10000"/>
                <a:gd name="connsiteY19" fmla="*/ 8460 h 10000"/>
                <a:gd name="connsiteX20" fmla="*/ 10000 w 10000"/>
                <a:gd name="connsiteY20" fmla="*/ 3629 h 10000"/>
                <a:gd name="connsiteX21" fmla="*/ 9880 w 10000"/>
                <a:gd name="connsiteY21" fmla="*/ 2827 h 10000"/>
                <a:gd name="connsiteX22" fmla="*/ 9880 w 10000"/>
                <a:gd name="connsiteY22" fmla="*/ 2131 h 10000"/>
                <a:gd name="connsiteX23" fmla="*/ 9880 w 10000"/>
                <a:gd name="connsiteY23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10000 w 10238"/>
                <a:gd name="connsiteY19" fmla="*/ 8460 h 10000"/>
                <a:gd name="connsiteX20" fmla="*/ 10000 w 10238"/>
                <a:gd name="connsiteY20" fmla="*/ 3629 h 10000"/>
                <a:gd name="connsiteX21" fmla="*/ 9880 w 10238"/>
                <a:gd name="connsiteY21" fmla="*/ 2827 h 10000"/>
                <a:gd name="connsiteX22" fmla="*/ 9880 w 10238"/>
                <a:gd name="connsiteY22" fmla="*/ 2131 h 10000"/>
                <a:gd name="connsiteX23" fmla="*/ 9880 w 10238"/>
                <a:gd name="connsiteY23" fmla="*/ 0 h 10000"/>
                <a:gd name="connsiteX0" fmla="*/ 9880 w 10242"/>
                <a:gd name="connsiteY0" fmla="*/ 0 h 10000"/>
                <a:gd name="connsiteX1" fmla="*/ 7246 w 10242"/>
                <a:gd name="connsiteY1" fmla="*/ 190 h 10000"/>
                <a:gd name="connsiteX2" fmla="*/ 5868 w 10242"/>
                <a:gd name="connsiteY2" fmla="*/ 443 h 10000"/>
                <a:gd name="connsiteX3" fmla="*/ 4491 w 10242"/>
                <a:gd name="connsiteY3" fmla="*/ 759 h 10000"/>
                <a:gd name="connsiteX4" fmla="*/ 3473 w 10242"/>
                <a:gd name="connsiteY4" fmla="*/ 1245 h 10000"/>
                <a:gd name="connsiteX5" fmla="*/ 2515 w 10242"/>
                <a:gd name="connsiteY5" fmla="*/ 1814 h 10000"/>
                <a:gd name="connsiteX6" fmla="*/ 1737 w 10242"/>
                <a:gd name="connsiteY6" fmla="*/ 2595 h 10000"/>
                <a:gd name="connsiteX7" fmla="*/ 898 w 10242"/>
                <a:gd name="connsiteY7" fmla="*/ 3481 h 10000"/>
                <a:gd name="connsiteX8" fmla="*/ 479 w 10242"/>
                <a:gd name="connsiteY8" fmla="*/ 4367 h 10000"/>
                <a:gd name="connsiteX9" fmla="*/ 240 w 10242"/>
                <a:gd name="connsiteY9" fmla="*/ 5253 h 10000"/>
                <a:gd name="connsiteX10" fmla="*/ 120 w 10242"/>
                <a:gd name="connsiteY10" fmla="*/ 6118 h 10000"/>
                <a:gd name="connsiteX11" fmla="*/ 120 w 10242"/>
                <a:gd name="connsiteY11" fmla="*/ 6603 h 10000"/>
                <a:gd name="connsiteX12" fmla="*/ 0 w 10242"/>
                <a:gd name="connsiteY12" fmla="*/ 7173 h 10000"/>
                <a:gd name="connsiteX13" fmla="*/ 0 w 10242"/>
                <a:gd name="connsiteY13" fmla="*/ 9557 h 10000"/>
                <a:gd name="connsiteX14" fmla="*/ 0 w 10242"/>
                <a:gd name="connsiteY14" fmla="*/ 10000 h 10000"/>
                <a:gd name="connsiteX15" fmla="*/ 120 w 10242"/>
                <a:gd name="connsiteY15" fmla="*/ 10000 h 10000"/>
                <a:gd name="connsiteX16" fmla="*/ 2036 w 10242"/>
                <a:gd name="connsiteY16" fmla="*/ 10000 h 10000"/>
                <a:gd name="connsiteX17" fmla="*/ 9760 w 10242"/>
                <a:gd name="connsiteY17" fmla="*/ 10000 h 10000"/>
                <a:gd name="connsiteX18" fmla="*/ 10238 w 10242"/>
                <a:gd name="connsiteY18" fmla="*/ 9958 h 10000"/>
                <a:gd name="connsiteX19" fmla="*/ 10000 w 10242"/>
                <a:gd name="connsiteY19" fmla="*/ 3629 h 10000"/>
                <a:gd name="connsiteX20" fmla="*/ 9880 w 10242"/>
                <a:gd name="connsiteY20" fmla="*/ 2827 h 10000"/>
                <a:gd name="connsiteX21" fmla="*/ 9880 w 10242"/>
                <a:gd name="connsiteY21" fmla="*/ 2131 h 10000"/>
                <a:gd name="connsiteX22" fmla="*/ 9880 w 10242"/>
                <a:gd name="connsiteY22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827 h 10000"/>
                <a:gd name="connsiteX20" fmla="*/ 9880 w 10238"/>
                <a:gd name="connsiteY20" fmla="*/ 2131 h 10000"/>
                <a:gd name="connsiteX21" fmla="*/ 9880 w 10238"/>
                <a:gd name="connsiteY21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131 h 10000"/>
                <a:gd name="connsiteX20" fmla="*/ 9880 w 10238"/>
                <a:gd name="connsiteY20" fmla="*/ 0 h 10000"/>
                <a:gd name="connsiteX0" fmla="*/ 9880 w 10265"/>
                <a:gd name="connsiteY0" fmla="*/ 0 h 10000"/>
                <a:gd name="connsiteX1" fmla="*/ 7246 w 10265"/>
                <a:gd name="connsiteY1" fmla="*/ 190 h 10000"/>
                <a:gd name="connsiteX2" fmla="*/ 5868 w 10265"/>
                <a:gd name="connsiteY2" fmla="*/ 443 h 10000"/>
                <a:gd name="connsiteX3" fmla="*/ 4491 w 10265"/>
                <a:gd name="connsiteY3" fmla="*/ 759 h 10000"/>
                <a:gd name="connsiteX4" fmla="*/ 3473 w 10265"/>
                <a:gd name="connsiteY4" fmla="*/ 1245 h 10000"/>
                <a:gd name="connsiteX5" fmla="*/ 2515 w 10265"/>
                <a:gd name="connsiteY5" fmla="*/ 1814 h 10000"/>
                <a:gd name="connsiteX6" fmla="*/ 1737 w 10265"/>
                <a:gd name="connsiteY6" fmla="*/ 2595 h 10000"/>
                <a:gd name="connsiteX7" fmla="*/ 898 w 10265"/>
                <a:gd name="connsiteY7" fmla="*/ 3481 h 10000"/>
                <a:gd name="connsiteX8" fmla="*/ 479 w 10265"/>
                <a:gd name="connsiteY8" fmla="*/ 4367 h 10000"/>
                <a:gd name="connsiteX9" fmla="*/ 240 w 10265"/>
                <a:gd name="connsiteY9" fmla="*/ 5253 h 10000"/>
                <a:gd name="connsiteX10" fmla="*/ 120 w 10265"/>
                <a:gd name="connsiteY10" fmla="*/ 6118 h 10000"/>
                <a:gd name="connsiteX11" fmla="*/ 120 w 10265"/>
                <a:gd name="connsiteY11" fmla="*/ 6603 h 10000"/>
                <a:gd name="connsiteX12" fmla="*/ 0 w 10265"/>
                <a:gd name="connsiteY12" fmla="*/ 7173 h 10000"/>
                <a:gd name="connsiteX13" fmla="*/ 0 w 10265"/>
                <a:gd name="connsiteY13" fmla="*/ 9557 h 10000"/>
                <a:gd name="connsiteX14" fmla="*/ 0 w 10265"/>
                <a:gd name="connsiteY14" fmla="*/ 10000 h 10000"/>
                <a:gd name="connsiteX15" fmla="*/ 120 w 10265"/>
                <a:gd name="connsiteY15" fmla="*/ 10000 h 10000"/>
                <a:gd name="connsiteX16" fmla="*/ 2036 w 10265"/>
                <a:gd name="connsiteY16" fmla="*/ 10000 h 10000"/>
                <a:gd name="connsiteX17" fmla="*/ 9760 w 10265"/>
                <a:gd name="connsiteY17" fmla="*/ 10000 h 10000"/>
                <a:gd name="connsiteX18" fmla="*/ 10238 w 10265"/>
                <a:gd name="connsiteY18" fmla="*/ 9958 h 10000"/>
                <a:gd name="connsiteX19" fmla="*/ 9880 w 10265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10238 w 10238"/>
                <a:gd name="connsiteY17" fmla="*/ 9958 h 10000"/>
                <a:gd name="connsiteX18" fmla="*/ 9880 w 10238"/>
                <a:gd name="connsiteY18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9882"/>
                <a:gd name="connsiteY0" fmla="*/ 0 h 10000"/>
                <a:gd name="connsiteX1" fmla="*/ 7246 w 9882"/>
                <a:gd name="connsiteY1" fmla="*/ 190 h 10000"/>
                <a:gd name="connsiteX2" fmla="*/ 5868 w 9882"/>
                <a:gd name="connsiteY2" fmla="*/ 443 h 10000"/>
                <a:gd name="connsiteX3" fmla="*/ 4491 w 9882"/>
                <a:gd name="connsiteY3" fmla="*/ 759 h 10000"/>
                <a:gd name="connsiteX4" fmla="*/ 3473 w 9882"/>
                <a:gd name="connsiteY4" fmla="*/ 1245 h 10000"/>
                <a:gd name="connsiteX5" fmla="*/ 2515 w 9882"/>
                <a:gd name="connsiteY5" fmla="*/ 1814 h 10000"/>
                <a:gd name="connsiteX6" fmla="*/ 1737 w 9882"/>
                <a:gd name="connsiteY6" fmla="*/ 2595 h 10000"/>
                <a:gd name="connsiteX7" fmla="*/ 898 w 9882"/>
                <a:gd name="connsiteY7" fmla="*/ 3481 h 10000"/>
                <a:gd name="connsiteX8" fmla="*/ 479 w 9882"/>
                <a:gd name="connsiteY8" fmla="*/ 4367 h 10000"/>
                <a:gd name="connsiteX9" fmla="*/ 240 w 9882"/>
                <a:gd name="connsiteY9" fmla="*/ 5253 h 10000"/>
                <a:gd name="connsiteX10" fmla="*/ 120 w 9882"/>
                <a:gd name="connsiteY10" fmla="*/ 6118 h 10000"/>
                <a:gd name="connsiteX11" fmla="*/ 120 w 9882"/>
                <a:gd name="connsiteY11" fmla="*/ 6603 h 10000"/>
                <a:gd name="connsiteX12" fmla="*/ 0 w 9882"/>
                <a:gd name="connsiteY12" fmla="*/ 7173 h 10000"/>
                <a:gd name="connsiteX13" fmla="*/ 0 w 9882"/>
                <a:gd name="connsiteY13" fmla="*/ 9557 h 10000"/>
                <a:gd name="connsiteX14" fmla="*/ 0 w 9882"/>
                <a:gd name="connsiteY14" fmla="*/ 10000 h 10000"/>
                <a:gd name="connsiteX15" fmla="*/ 120 w 9882"/>
                <a:gd name="connsiteY15" fmla="*/ 10000 h 10000"/>
                <a:gd name="connsiteX16" fmla="*/ 6533 w 9882"/>
                <a:gd name="connsiteY16" fmla="*/ 9923 h 10000"/>
                <a:gd name="connsiteX17" fmla="*/ 9880 w 9882"/>
                <a:gd name="connsiteY17" fmla="*/ 0 h 10000"/>
                <a:gd name="connsiteX0" fmla="*/ 9998 w 9998"/>
                <a:gd name="connsiteY0" fmla="*/ 0 h 10000"/>
                <a:gd name="connsiteX1" fmla="*/ 7333 w 9998"/>
                <a:gd name="connsiteY1" fmla="*/ 190 h 10000"/>
                <a:gd name="connsiteX2" fmla="*/ 5938 w 9998"/>
                <a:gd name="connsiteY2" fmla="*/ 443 h 10000"/>
                <a:gd name="connsiteX3" fmla="*/ 4545 w 9998"/>
                <a:gd name="connsiteY3" fmla="*/ 759 h 10000"/>
                <a:gd name="connsiteX4" fmla="*/ 3514 w 9998"/>
                <a:gd name="connsiteY4" fmla="*/ 1245 h 10000"/>
                <a:gd name="connsiteX5" fmla="*/ 2545 w 9998"/>
                <a:gd name="connsiteY5" fmla="*/ 1814 h 10000"/>
                <a:gd name="connsiteX6" fmla="*/ 1758 w 9998"/>
                <a:gd name="connsiteY6" fmla="*/ 2595 h 10000"/>
                <a:gd name="connsiteX7" fmla="*/ 909 w 9998"/>
                <a:gd name="connsiteY7" fmla="*/ 3481 h 10000"/>
                <a:gd name="connsiteX8" fmla="*/ 485 w 9998"/>
                <a:gd name="connsiteY8" fmla="*/ 4367 h 10000"/>
                <a:gd name="connsiteX9" fmla="*/ 243 w 9998"/>
                <a:gd name="connsiteY9" fmla="*/ 5253 h 10000"/>
                <a:gd name="connsiteX10" fmla="*/ 121 w 9998"/>
                <a:gd name="connsiteY10" fmla="*/ 6118 h 10000"/>
                <a:gd name="connsiteX11" fmla="*/ 121 w 9998"/>
                <a:gd name="connsiteY11" fmla="*/ 6603 h 10000"/>
                <a:gd name="connsiteX12" fmla="*/ 0 w 9998"/>
                <a:gd name="connsiteY12" fmla="*/ 7173 h 10000"/>
                <a:gd name="connsiteX13" fmla="*/ 0 w 9998"/>
                <a:gd name="connsiteY13" fmla="*/ 9557 h 10000"/>
                <a:gd name="connsiteX14" fmla="*/ 0 w 9998"/>
                <a:gd name="connsiteY14" fmla="*/ 10000 h 10000"/>
                <a:gd name="connsiteX15" fmla="*/ 121 w 9998"/>
                <a:gd name="connsiteY15" fmla="*/ 10000 h 10000"/>
                <a:gd name="connsiteX16" fmla="*/ 6611 w 9998"/>
                <a:gd name="connsiteY16" fmla="*/ 9923 h 10000"/>
                <a:gd name="connsiteX17" fmla="*/ 9998 w 9998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1 w 10000"/>
                <a:gd name="connsiteY15" fmla="*/ 10000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9965"/>
                <a:gd name="connsiteX1" fmla="*/ 7334 w 10000"/>
                <a:gd name="connsiteY1" fmla="*/ 190 h 9965"/>
                <a:gd name="connsiteX2" fmla="*/ 5939 w 10000"/>
                <a:gd name="connsiteY2" fmla="*/ 443 h 9965"/>
                <a:gd name="connsiteX3" fmla="*/ 4546 w 10000"/>
                <a:gd name="connsiteY3" fmla="*/ 759 h 9965"/>
                <a:gd name="connsiteX4" fmla="*/ 3515 w 10000"/>
                <a:gd name="connsiteY4" fmla="*/ 1245 h 9965"/>
                <a:gd name="connsiteX5" fmla="*/ 2546 w 10000"/>
                <a:gd name="connsiteY5" fmla="*/ 1814 h 9965"/>
                <a:gd name="connsiteX6" fmla="*/ 1758 w 10000"/>
                <a:gd name="connsiteY6" fmla="*/ 2595 h 9965"/>
                <a:gd name="connsiteX7" fmla="*/ 909 w 10000"/>
                <a:gd name="connsiteY7" fmla="*/ 3481 h 9965"/>
                <a:gd name="connsiteX8" fmla="*/ 485 w 10000"/>
                <a:gd name="connsiteY8" fmla="*/ 4367 h 9965"/>
                <a:gd name="connsiteX9" fmla="*/ 243 w 10000"/>
                <a:gd name="connsiteY9" fmla="*/ 5253 h 9965"/>
                <a:gd name="connsiteX10" fmla="*/ 121 w 10000"/>
                <a:gd name="connsiteY10" fmla="*/ 6118 h 9965"/>
                <a:gd name="connsiteX11" fmla="*/ 121 w 10000"/>
                <a:gd name="connsiteY11" fmla="*/ 6603 h 9965"/>
                <a:gd name="connsiteX12" fmla="*/ 0 w 10000"/>
                <a:gd name="connsiteY12" fmla="*/ 7173 h 9965"/>
                <a:gd name="connsiteX13" fmla="*/ 0 w 10000"/>
                <a:gd name="connsiteY13" fmla="*/ 9557 h 9965"/>
                <a:gd name="connsiteX14" fmla="*/ 242 w 10000"/>
                <a:gd name="connsiteY14" fmla="*/ 9965 h 9965"/>
                <a:gd name="connsiteX15" fmla="*/ 9999 w 10000"/>
                <a:gd name="connsiteY15" fmla="*/ 9958 h 9965"/>
                <a:gd name="connsiteX16" fmla="*/ 10000 w 10000"/>
                <a:gd name="connsiteY16" fmla="*/ 0 h 9965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242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126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789 w 10031"/>
                <a:gd name="connsiteY6" fmla="*/ 2604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10 w 10000"/>
                <a:gd name="connsiteY13" fmla="*/ 10000 h 10000"/>
                <a:gd name="connsiteX14" fmla="*/ 9999 w 10000"/>
                <a:gd name="connsiteY14" fmla="*/ 9993 h 10000"/>
                <a:gd name="connsiteX15" fmla="*/ 10000 w 10000"/>
                <a:gd name="connsiteY15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0 w 10000"/>
                <a:gd name="connsiteY11" fmla="*/ 7198 h 10000"/>
                <a:gd name="connsiteX12" fmla="*/ 10 w 10000"/>
                <a:gd name="connsiteY12" fmla="*/ 10000 h 10000"/>
                <a:gd name="connsiteX13" fmla="*/ 9999 w 10000"/>
                <a:gd name="connsiteY13" fmla="*/ 9993 h 10000"/>
                <a:gd name="connsiteX14" fmla="*/ 10000 w 10000"/>
                <a:gd name="connsiteY1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7334" y="191"/>
                  </a:lnTo>
                  <a:cubicBezTo>
                    <a:pt x="6445" y="255"/>
                    <a:pt x="6404" y="350"/>
                    <a:pt x="5939" y="445"/>
                  </a:cubicBezTo>
                  <a:lnTo>
                    <a:pt x="4546" y="762"/>
                  </a:lnTo>
                  <a:cubicBezTo>
                    <a:pt x="4082" y="868"/>
                    <a:pt x="3848" y="1073"/>
                    <a:pt x="3515" y="1249"/>
                  </a:cubicBezTo>
                  <a:cubicBezTo>
                    <a:pt x="3182" y="1425"/>
                    <a:pt x="2847" y="1570"/>
                    <a:pt x="2546" y="1820"/>
                  </a:cubicBezTo>
                  <a:lnTo>
                    <a:pt x="1642" y="2569"/>
                  </a:lnTo>
                  <a:cubicBezTo>
                    <a:pt x="1341" y="2819"/>
                    <a:pt x="1102" y="3191"/>
                    <a:pt x="909" y="3493"/>
                  </a:cubicBezTo>
                  <a:cubicBezTo>
                    <a:pt x="716" y="3795"/>
                    <a:pt x="596" y="4086"/>
                    <a:pt x="485" y="4382"/>
                  </a:cubicBezTo>
                  <a:cubicBezTo>
                    <a:pt x="374" y="4678"/>
                    <a:pt x="304" y="4978"/>
                    <a:pt x="243" y="5271"/>
                  </a:cubicBezTo>
                  <a:cubicBezTo>
                    <a:pt x="202" y="5560"/>
                    <a:pt x="121" y="5977"/>
                    <a:pt x="121" y="6139"/>
                  </a:cubicBezTo>
                  <a:cubicBezTo>
                    <a:pt x="81" y="6492"/>
                    <a:pt x="40" y="6845"/>
                    <a:pt x="0" y="7198"/>
                  </a:cubicBezTo>
                  <a:cubicBezTo>
                    <a:pt x="3" y="8132"/>
                    <a:pt x="7" y="9066"/>
                    <a:pt x="10" y="10000"/>
                  </a:cubicBezTo>
                  <a:lnTo>
                    <a:pt x="9999" y="9993"/>
                  </a:lnTo>
                  <a:cubicBezTo>
                    <a:pt x="9999" y="6662"/>
                    <a:pt x="9999" y="4996"/>
                    <a:pt x="100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latin typeface="+mj-lt"/>
              </a:endParaRPr>
            </a:p>
          </p:txBody>
        </p:sp>
        <p:sp>
          <p:nvSpPr>
            <p:cNvPr id="10" name="Freeform 987"/>
            <p:cNvSpPr>
              <a:spLocks/>
            </p:cNvSpPr>
            <p:nvPr/>
          </p:nvSpPr>
          <p:spPr bwMode="auto">
            <a:xfrm flipH="1">
              <a:off x="5221430" y="1182181"/>
              <a:ext cx="598702" cy="2196233"/>
            </a:xfrm>
            <a:custGeom>
              <a:avLst/>
              <a:gdLst>
                <a:gd name="T0" fmla="*/ 2147483647 w 167"/>
                <a:gd name="T1" fmla="*/ 0 h 474"/>
                <a:gd name="T2" fmla="*/ 2147483647 w 167"/>
                <a:gd name="T3" fmla="*/ 2147483647 h 474"/>
                <a:gd name="T4" fmla="*/ 2147483647 w 167"/>
                <a:gd name="T5" fmla="*/ 2147483647 h 474"/>
                <a:gd name="T6" fmla="*/ 2147483647 w 167"/>
                <a:gd name="T7" fmla="*/ 2147483647 h 474"/>
                <a:gd name="T8" fmla="*/ 2147483647 w 167"/>
                <a:gd name="T9" fmla="*/ 2147483647 h 474"/>
                <a:gd name="T10" fmla="*/ 2147483647 w 167"/>
                <a:gd name="T11" fmla="*/ 2147483647 h 474"/>
                <a:gd name="T12" fmla="*/ 2147483647 w 167"/>
                <a:gd name="T13" fmla="*/ 2147483647 h 474"/>
                <a:gd name="T14" fmla="*/ 2147483647 w 167"/>
                <a:gd name="T15" fmla="*/ 2147483647 h 474"/>
                <a:gd name="T16" fmla="*/ 2147483647 w 167"/>
                <a:gd name="T17" fmla="*/ 2147483647 h 474"/>
                <a:gd name="T18" fmla="*/ 2147483647 w 167"/>
                <a:gd name="T19" fmla="*/ 2147483647 h 474"/>
                <a:gd name="T20" fmla="*/ 2147483647 w 167"/>
                <a:gd name="T21" fmla="*/ 2147483647 h 474"/>
                <a:gd name="T22" fmla="*/ 2147483647 w 167"/>
                <a:gd name="T23" fmla="*/ 2147483647 h 474"/>
                <a:gd name="T24" fmla="*/ 0 w 167"/>
                <a:gd name="T25" fmla="*/ 2147483647 h 474"/>
                <a:gd name="T26" fmla="*/ 0 w 167"/>
                <a:gd name="T27" fmla="*/ 2147483647 h 474"/>
                <a:gd name="T28" fmla="*/ 0 w 167"/>
                <a:gd name="T29" fmla="*/ 2147483647 h 474"/>
                <a:gd name="T30" fmla="*/ 2147483647 w 167"/>
                <a:gd name="T31" fmla="*/ 2147483647 h 474"/>
                <a:gd name="T32" fmla="*/ 2147483647 w 167"/>
                <a:gd name="T33" fmla="*/ 2147483647 h 474"/>
                <a:gd name="T34" fmla="*/ 2147483647 w 167"/>
                <a:gd name="T35" fmla="*/ 2147483647 h 474"/>
                <a:gd name="T36" fmla="*/ 2147483647 w 167"/>
                <a:gd name="T37" fmla="*/ 2147483647 h 474"/>
                <a:gd name="T38" fmla="*/ 2147483647 w 167"/>
                <a:gd name="T39" fmla="*/ 2147483647 h 474"/>
                <a:gd name="T40" fmla="*/ 2147483647 w 167"/>
                <a:gd name="T41" fmla="*/ 2147483647 h 474"/>
                <a:gd name="T42" fmla="*/ 2147483647 w 167"/>
                <a:gd name="T43" fmla="*/ 2147483647 h 474"/>
                <a:gd name="T44" fmla="*/ 2147483647 w 167"/>
                <a:gd name="T45" fmla="*/ 2147483647 h 474"/>
                <a:gd name="T46" fmla="*/ 2147483647 w 167"/>
                <a:gd name="T47" fmla="*/ 2147483647 h 474"/>
                <a:gd name="T48" fmla="*/ 2147483647 w 167"/>
                <a:gd name="T49" fmla="*/ 2147483647 h 474"/>
                <a:gd name="T50" fmla="*/ 2147483647 w 167"/>
                <a:gd name="T51" fmla="*/ 2147483647 h 474"/>
                <a:gd name="T52" fmla="*/ 2147483647 w 167"/>
                <a:gd name="T53" fmla="*/ 2147483647 h 474"/>
                <a:gd name="T54" fmla="*/ 2147483647 w 167"/>
                <a:gd name="T55" fmla="*/ 0 h 47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7"/>
                <a:gd name="T85" fmla="*/ 0 h 474"/>
                <a:gd name="T86" fmla="*/ 167 w 167"/>
                <a:gd name="T87" fmla="*/ 474 h 474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4024 w 10000"/>
                <a:gd name="connsiteY22" fmla="*/ 7674 h 10000"/>
                <a:gd name="connsiteX23" fmla="*/ 10000 w 10000"/>
                <a:gd name="connsiteY23" fmla="*/ 8460 h 10000"/>
                <a:gd name="connsiteX24" fmla="*/ 10000 w 10000"/>
                <a:gd name="connsiteY24" fmla="*/ 3629 h 10000"/>
                <a:gd name="connsiteX25" fmla="*/ 9880 w 10000"/>
                <a:gd name="connsiteY25" fmla="*/ 2827 h 10000"/>
                <a:gd name="connsiteX26" fmla="*/ 9880 w 10000"/>
                <a:gd name="connsiteY26" fmla="*/ 2131 h 10000"/>
                <a:gd name="connsiteX27" fmla="*/ 9880 w 10000"/>
                <a:gd name="connsiteY27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10000 w 10000"/>
                <a:gd name="connsiteY22" fmla="*/ 8460 h 10000"/>
                <a:gd name="connsiteX23" fmla="*/ 10000 w 10000"/>
                <a:gd name="connsiteY23" fmla="*/ 3629 h 10000"/>
                <a:gd name="connsiteX24" fmla="*/ 9880 w 10000"/>
                <a:gd name="connsiteY24" fmla="*/ 2827 h 10000"/>
                <a:gd name="connsiteX25" fmla="*/ 9880 w 10000"/>
                <a:gd name="connsiteY25" fmla="*/ 2131 h 10000"/>
                <a:gd name="connsiteX26" fmla="*/ 9880 w 10000"/>
                <a:gd name="connsiteY26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10000 w 10000"/>
                <a:gd name="connsiteY21" fmla="*/ 8460 h 10000"/>
                <a:gd name="connsiteX22" fmla="*/ 10000 w 10000"/>
                <a:gd name="connsiteY22" fmla="*/ 3629 h 10000"/>
                <a:gd name="connsiteX23" fmla="*/ 9880 w 10000"/>
                <a:gd name="connsiteY23" fmla="*/ 2827 h 10000"/>
                <a:gd name="connsiteX24" fmla="*/ 9880 w 10000"/>
                <a:gd name="connsiteY24" fmla="*/ 2131 h 10000"/>
                <a:gd name="connsiteX25" fmla="*/ 9880 w 10000"/>
                <a:gd name="connsiteY25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10000 w 10000"/>
                <a:gd name="connsiteY20" fmla="*/ 8460 h 10000"/>
                <a:gd name="connsiteX21" fmla="*/ 10000 w 10000"/>
                <a:gd name="connsiteY21" fmla="*/ 3629 h 10000"/>
                <a:gd name="connsiteX22" fmla="*/ 9880 w 10000"/>
                <a:gd name="connsiteY22" fmla="*/ 2827 h 10000"/>
                <a:gd name="connsiteX23" fmla="*/ 9880 w 10000"/>
                <a:gd name="connsiteY23" fmla="*/ 2131 h 10000"/>
                <a:gd name="connsiteX24" fmla="*/ 9880 w 10000"/>
                <a:gd name="connsiteY24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9760 w 10000"/>
                <a:gd name="connsiteY17" fmla="*/ 10000 h 10000"/>
                <a:gd name="connsiteX18" fmla="*/ 9760 w 10000"/>
                <a:gd name="connsiteY18" fmla="*/ 9958 h 10000"/>
                <a:gd name="connsiteX19" fmla="*/ 10000 w 10000"/>
                <a:gd name="connsiteY19" fmla="*/ 8460 h 10000"/>
                <a:gd name="connsiteX20" fmla="*/ 10000 w 10000"/>
                <a:gd name="connsiteY20" fmla="*/ 3629 h 10000"/>
                <a:gd name="connsiteX21" fmla="*/ 9880 w 10000"/>
                <a:gd name="connsiteY21" fmla="*/ 2827 h 10000"/>
                <a:gd name="connsiteX22" fmla="*/ 9880 w 10000"/>
                <a:gd name="connsiteY22" fmla="*/ 2131 h 10000"/>
                <a:gd name="connsiteX23" fmla="*/ 9880 w 10000"/>
                <a:gd name="connsiteY23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10000 w 10238"/>
                <a:gd name="connsiteY19" fmla="*/ 8460 h 10000"/>
                <a:gd name="connsiteX20" fmla="*/ 10000 w 10238"/>
                <a:gd name="connsiteY20" fmla="*/ 3629 h 10000"/>
                <a:gd name="connsiteX21" fmla="*/ 9880 w 10238"/>
                <a:gd name="connsiteY21" fmla="*/ 2827 h 10000"/>
                <a:gd name="connsiteX22" fmla="*/ 9880 w 10238"/>
                <a:gd name="connsiteY22" fmla="*/ 2131 h 10000"/>
                <a:gd name="connsiteX23" fmla="*/ 9880 w 10238"/>
                <a:gd name="connsiteY23" fmla="*/ 0 h 10000"/>
                <a:gd name="connsiteX0" fmla="*/ 9880 w 10242"/>
                <a:gd name="connsiteY0" fmla="*/ 0 h 10000"/>
                <a:gd name="connsiteX1" fmla="*/ 7246 w 10242"/>
                <a:gd name="connsiteY1" fmla="*/ 190 h 10000"/>
                <a:gd name="connsiteX2" fmla="*/ 5868 w 10242"/>
                <a:gd name="connsiteY2" fmla="*/ 443 h 10000"/>
                <a:gd name="connsiteX3" fmla="*/ 4491 w 10242"/>
                <a:gd name="connsiteY3" fmla="*/ 759 h 10000"/>
                <a:gd name="connsiteX4" fmla="*/ 3473 w 10242"/>
                <a:gd name="connsiteY4" fmla="*/ 1245 h 10000"/>
                <a:gd name="connsiteX5" fmla="*/ 2515 w 10242"/>
                <a:gd name="connsiteY5" fmla="*/ 1814 h 10000"/>
                <a:gd name="connsiteX6" fmla="*/ 1737 w 10242"/>
                <a:gd name="connsiteY6" fmla="*/ 2595 h 10000"/>
                <a:gd name="connsiteX7" fmla="*/ 898 w 10242"/>
                <a:gd name="connsiteY7" fmla="*/ 3481 h 10000"/>
                <a:gd name="connsiteX8" fmla="*/ 479 w 10242"/>
                <a:gd name="connsiteY8" fmla="*/ 4367 h 10000"/>
                <a:gd name="connsiteX9" fmla="*/ 240 w 10242"/>
                <a:gd name="connsiteY9" fmla="*/ 5253 h 10000"/>
                <a:gd name="connsiteX10" fmla="*/ 120 w 10242"/>
                <a:gd name="connsiteY10" fmla="*/ 6118 h 10000"/>
                <a:gd name="connsiteX11" fmla="*/ 120 w 10242"/>
                <a:gd name="connsiteY11" fmla="*/ 6603 h 10000"/>
                <a:gd name="connsiteX12" fmla="*/ 0 w 10242"/>
                <a:gd name="connsiteY12" fmla="*/ 7173 h 10000"/>
                <a:gd name="connsiteX13" fmla="*/ 0 w 10242"/>
                <a:gd name="connsiteY13" fmla="*/ 9557 h 10000"/>
                <a:gd name="connsiteX14" fmla="*/ 0 w 10242"/>
                <a:gd name="connsiteY14" fmla="*/ 10000 h 10000"/>
                <a:gd name="connsiteX15" fmla="*/ 120 w 10242"/>
                <a:gd name="connsiteY15" fmla="*/ 10000 h 10000"/>
                <a:gd name="connsiteX16" fmla="*/ 2036 w 10242"/>
                <a:gd name="connsiteY16" fmla="*/ 10000 h 10000"/>
                <a:gd name="connsiteX17" fmla="*/ 9760 w 10242"/>
                <a:gd name="connsiteY17" fmla="*/ 10000 h 10000"/>
                <a:gd name="connsiteX18" fmla="*/ 10238 w 10242"/>
                <a:gd name="connsiteY18" fmla="*/ 9958 h 10000"/>
                <a:gd name="connsiteX19" fmla="*/ 10000 w 10242"/>
                <a:gd name="connsiteY19" fmla="*/ 3629 h 10000"/>
                <a:gd name="connsiteX20" fmla="*/ 9880 w 10242"/>
                <a:gd name="connsiteY20" fmla="*/ 2827 h 10000"/>
                <a:gd name="connsiteX21" fmla="*/ 9880 w 10242"/>
                <a:gd name="connsiteY21" fmla="*/ 2131 h 10000"/>
                <a:gd name="connsiteX22" fmla="*/ 9880 w 10242"/>
                <a:gd name="connsiteY22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827 h 10000"/>
                <a:gd name="connsiteX20" fmla="*/ 9880 w 10238"/>
                <a:gd name="connsiteY20" fmla="*/ 2131 h 10000"/>
                <a:gd name="connsiteX21" fmla="*/ 9880 w 10238"/>
                <a:gd name="connsiteY21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131 h 10000"/>
                <a:gd name="connsiteX20" fmla="*/ 9880 w 10238"/>
                <a:gd name="connsiteY20" fmla="*/ 0 h 10000"/>
                <a:gd name="connsiteX0" fmla="*/ 9880 w 10265"/>
                <a:gd name="connsiteY0" fmla="*/ 0 h 10000"/>
                <a:gd name="connsiteX1" fmla="*/ 7246 w 10265"/>
                <a:gd name="connsiteY1" fmla="*/ 190 h 10000"/>
                <a:gd name="connsiteX2" fmla="*/ 5868 w 10265"/>
                <a:gd name="connsiteY2" fmla="*/ 443 h 10000"/>
                <a:gd name="connsiteX3" fmla="*/ 4491 w 10265"/>
                <a:gd name="connsiteY3" fmla="*/ 759 h 10000"/>
                <a:gd name="connsiteX4" fmla="*/ 3473 w 10265"/>
                <a:gd name="connsiteY4" fmla="*/ 1245 h 10000"/>
                <a:gd name="connsiteX5" fmla="*/ 2515 w 10265"/>
                <a:gd name="connsiteY5" fmla="*/ 1814 h 10000"/>
                <a:gd name="connsiteX6" fmla="*/ 1737 w 10265"/>
                <a:gd name="connsiteY6" fmla="*/ 2595 h 10000"/>
                <a:gd name="connsiteX7" fmla="*/ 898 w 10265"/>
                <a:gd name="connsiteY7" fmla="*/ 3481 h 10000"/>
                <a:gd name="connsiteX8" fmla="*/ 479 w 10265"/>
                <a:gd name="connsiteY8" fmla="*/ 4367 h 10000"/>
                <a:gd name="connsiteX9" fmla="*/ 240 w 10265"/>
                <a:gd name="connsiteY9" fmla="*/ 5253 h 10000"/>
                <a:gd name="connsiteX10" fmla="*/ 120 w 10265"/>
                <a:gd name="connsiteY10" fmla="*/ 6118 h 10000"/>
                <a:gd name="connsiteX11" fmla="*/ 120 w 10265"/>
                <a:gd name="connsiteY11" fmla="*/ 6603 h 10000"/>
                <a:gd name="connsiteX12" fmla="*/ 0 w 10265"/>
                <a:gd name="connsiteY12" fmla="*/ 7173 h 10000"/>
                <a:gd name="connsiteX13" fmla="*/ 0 w 10265"/>
                <a:gd name="connsiteY13" fmla="*/ 9557 h 10000"/>
                <a:gd name="connsiteX14" fmla="*/ 0 w 10265"/>
                <a:gd name="connsiteY14" fmla="*/ 10000 h 10000"/>
                <a:gd name="connsiteX15" fmla="*/ 120 w 10265"/>
                <a:gd name="connsiteY15" fmla="*/ 10000 h 10000"/>
                <a:gd name="connsiteX16" fmla="*/ 2036 w 10265"/>
                <a:gd name="connsiteY16" fmla="*/ 10000 h 10000"/>
                <a:gd name="connsiteX17" fmla="*/ 9760 w 10265"/>
                <a:gd name="connsiteY17" fmla="*/ 10000 h 10000"/>
                <a:gd name="connsiteX18" fmla="*/ 10238 w 10265"/>
                <a:gd name="connsiteY18" fmla="*/ 9958 h 10000"/>
                <a:gd name="connsiteX19" fmla="*/ 9880 w 10265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10238 w 10238"/>
                <a:gd name="connsiteY17" fmla="*/ 9958 h 10000"/>
                <a:gd name="connsiteX18" fmla="*/ 9880 w 10238"/>
                <a:gd name="connsiteY18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9882"/>
                <a:gd name="connsiteY0" fmla="*/ 0 h 10000"/>
                <a:gd name="connsiteX1" fmla="*/ 7246 w 9882"/>
                <a:gd name="connsiteY1" fmla="*/ 190 h 10000"/>
                <a:gd name="connsiteX2" fmla="*/ 5868 w 9882"/>
                <a:gd name="connsiteY2" fmla="*/ 443 h 10000"/>
                <a:gd name="connsiteX3" fmla="*/ 4491 w 9882"/>
                <a:gd name="connsiteY3" fmla="*/ 759 h 10000"/>
                <a:gd name="connsiteX4" fmla="*/ 3473 w 9882"/>
                <a:gd name="connsiteY4" fmla="*/ 1245 h 10000"/>
                <a:gd name="connsiteX5" fmla="*/ 2515 w 9882"/>
                <a:gd name="connsiteY5" fmla="*/ 1814 h 10000"/>
                <a:gd name="connsiteX6" fmla="*/ 1737 w 9882"/>
                <a:gd name="connsiteY6" fmla="*/ 2595 h 10000"/>
                <a:gd name="connsiteX7" fmla="*/ 898 w 9882"/>
                <a:gd name="connsiteY7" fmla="*/ 3481 h 10000"/>
                <a:gd name="connsiteX8" fmla="*/ 479 w 9882"/>
                <a:gd name="connsiteY8" fmla="*/ 4367 h 10000"/>
                <a:gd name="connsiteX9" fmla="*/ 240 w 9882"/>
                <a:gd name="connsiteY9" fmla="*/ 5253 h 10000"/>
                <a:gd name="connsiteX10" fmla="*/ 120 w 9882"/>
                <a:gd name="connsiteY10" fmla="*/ 6118 h 10000"/>
                <a:gd name="connsiteX11" fmla="*/ 120 w 9882"/>
                <a:gd name="connsiteY11" fmla="*/ 6603 h 10000"/>
                <a:gd name="connsiteX12" fmla="*/ 0 w 9882"/>
                <a:gd name="connsiteY12" fmla="*/ 7173 h 10000"/>
                <a:gd name="connsiteX13" fmla="*/ 0 w 9882"/>
                <a:gd name="connsiteY13" fmla="*/ 9557 h 10000"/>
                <a:gd name="connsiteX14" fmla="*/ 0 w 9882"/>
                <a:gd name="connsiteY14" fmla="*/ 10000 h 10000"/>
                <a:gd name="connsiteX15" fmla="*/ 120 w 9882"/>
                <a:gd name="connsiteY15" fmla="*/ 10000 h 10000"/>
                <a:gd name="connsiteX16" fmla="*/ 6533 w 9882"/>
                <a:gd name="connsiteY16" fmla="*/ 9923 h 10000"/>
                <a:gd name="connsiteX17" fmla="*/ 9880 w 9882"/>
                <a:gd name="connsiteY17" fmla="*/ 0 h 10000"/>
                <a:gd name="connsiteX0" fmla="*/ 9998 w 9998"/>
                <a:gd name="connsiteY0" fmla="*/ 0 h 10000"/>
                <a:gd name="connsiteX1" fmla="*/ 7333 w 9998"/>
                <a:gd name="connsiteY1" fmla="*/ 190 h 10000"/>
                <a:gd name="connsiteX2" fmla="*/ 5938 w 9998"/>
                <a:gd name="connsiteY2" fmla="*/ 443 h 10000"/>
                <a:gd name="connsiteX3" fmla="*/ 4545 w 9998"/>
                <a:gd name="connsiteY3" fmla="*/ 759 h 10000"/>
                <a:gd name="connsiteX4" fmla="*/ 3514 w 9998"/>
                <a:gd name="connsiteY4" fmla="*/ 1245 h 10000"/>
                <a:gd name="connsiteX5" fmla="*/ 2545 w 9998"/>
                <a:gd name="connsiteY5" fmla="*/ 1814 h 10000"/>
                <a:gd name="connsiteX6" fmla="*/ 1758 w 9998"/>
                <a:gd name="connsiteY6" fmla="*/ 2595 h 10000"/>
                <a:gd name="connsiteX7" fmla="*/ 909 w 9998"/>
                <a:gd name="connsiteY7" fmla="*/ 3481 h 10000"/>
                <a:gd name="connsiteX8" fmla="*/ 485 w 9998"/>
                <a:gd name="connsiteY8" fmla="*/ 4367 h 10000"/>
                <a:gd name="connsiteX9" fmla="*/ 243 w 9998"/>
                <a:gd name="connsiteY9" fmla="*/ 5253 h 10000"/>
                <a:gd name="connsiteX10" fmla="*/ 121 w 9998"/>
                <a:gd name="connsiteY10" fmla="*/ 6118 h 10000"/>
                <a:gd name="connsiteX11" fmla="*/ 121 w 9998"/>
                <a:gd name="connsiteY11" fmla="*/ 6603 h 10000"/>
                <a:gd name="connsiteX12" fmla="*/ 0 w 9998"/>
                <a:gd name="connsiteY12" fmla="*/ 7173 h 10000"/>
                <a:gd name="connsiteX13" fmla="*/ 0 w 9998"/>
                <a:gd name="connsiteY13" fmla="*/ 9557 h 10000"/>
                <a:gd name="connsiteX14" fmla="*/ 0 w 9998"/>
                <a:gd name="connsiteY14" fmla="*/ 10000 h 10000"/>
                <a:gd name="connsiteX15" fmla="*/ 121 w 9998"/>
                <a:gd name="connsiteY15" fmla="*/ 10000 h 10000"/>
                <a:gd name="connsiteX16" fmla="*/ 6611 w 9998"/>
                <a:gd name="connsiteY16" fmla="*/ 9923 h 10000"/>
                <a:gd name="connsiteX17" fmla="*/ 9998 w 9998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1 w 10000"/>
                <a:gd name="connsiteY15" fmla="*/ 10000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9965"/>
                <a:gd name="connsiteX1" fmla="*/ 7334 w 10000"/>
                <a:gd name="connsiteY1" fmla="*/ 190 h 9965"/>
                <a:gd name="connsiteX2" fmla="*/ 5939 w 10000"/>
                <a:gd name="connsiteY2" fmla="*/ 443 h 9965"/>
                <a:gd name="connsiteX3" fmla="*/ 4546 w 10000"/>
                <a:gd name="connsiteY3" fmla="*/ 759 h 9965"/>
                <a:gd name="connsiteX4" fmla="*/ 3515 w 10000"/>
                <a:gd name="connsiteY4" fmla="*/ 1245 h 9965"/>
                <a:gd name="connsiteX5" fmla="*/ 2546 w 10000"/>
                <a:gd name="connsiteY5" fmla="*/ 1814 h 9965"/>
                <a:gd name="connsiteX6" fmla="*/ 1758 w 10000"/>
                <a:gd name="connsiteY6" fmla="*/ 2595 h 9965"/>
                <a:gd name="connsiteX7" fmla="*/ 909 w 10000"/>
                <a:gd name="connsiteY7" fmla="*/ 3481 h 9965"/>
                <a:gd name="connsiteX8" fmla="*/ 485 w 10000"/>
                <a:gd name="connsiteY8" fmla="*/ 4367 h 9965"/>
                <a:gd name="connsiteX9" fmla="*/ 243 w 10000"/>
                <a:gd name="connsiteY9" fmla="*/ 5253 h 9965"/>
                <a:gd name="connsiteX10" fmla="*/ 121 w 10000"/>
                <a:gd name="connsiteY10" fmla="*/ 6118 h 9965"/>
                <a:gd name="connsiteX11" fmla="*/ 121 w 10000"/>
                <a:gd name="connsiteY11" fmla="*/ 6603 h 9965"/>
                <a:gd name="connsiteX12" fmla="*/ 0 w 10000"/>
                <a:gd name="connsiteY12" fmla="*/ 7173 h 9965"/>
                <a:gd name="connsiteX13" fmla="*/ 0 w 10000"/>
                <a:gd name="connsiteY13" fmla="*/ 9557 h 9965"/>
                <a:gd name="connsiteX14" fmla="*/ 242 w 10000"/>
                <a:gd name="connsiteY14" fmla="*/ 9965 h 9965"/>
                <a:gd name="connsiteX15" fmla="*/ 9999 w 10000"/>
                <a:gd name="connsiteY15" fmla="*/ 9958 h 9965"/>
                <a:gd name="connsiteX16" fmla="*/ 10000 w 10000"/>
                <a:gd name="connsiteY16" fmla="*/ 0 h 9965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242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126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789 w 10031"/>
                <a:gd name="connsiteY6" fmla="*/ 2604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10 w 10000"/>
                <a:gd name="connsiteY13" fmla="*/ 10000 h 10000"/>
                <a:gd name="connsiteX14" fmla="*/ 9999 w 10000"/>
                <a:gd name="connsiteY14" fmla="*/ 9993 h 10000"/>
                <a:gd name="connsiteX15" fmla="*/ 10000 w 10000"/>
                <a:gd name="connsiteY15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0 w 10000"/>
                <a:gd name="connsiteY11" fmla="*/ 7198 h 10000"/>
                <a:gd name="connsiteX12" fmla="*/ 10 w 10000"/>
                <a:gd name="connsiteY12" fmla="*/ 10000 h 10000"/>
                <a:gd name="connsiteX13" fmla="*/ 9999 w 10000"/>
                <a:gd name="connsiteY13" fmla="*/ 9993 h 10000"/>
                <a:gd name="connsiteX14" fmla="*/ 10000 w 10000"/>
                <a:gd name="connsiteY1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7334" y="191"/>
                  </a:lnTo>
                  <a:cubicBezTo>
                    <a:pt x="6445" y="255"/>
                    <a:pt x="6404" y="350"/>
                    <a:pt x="5939" y="445"/>
                  </a:cubicBezTo>
                  <a:lnTo>
                    <a:pt x="4546" y="762"/>
                  </a:lnTo>
                  <a:cubicBezTo>
                    <a:pt x="4082" y="868"/>
                    <a:pt x="3848" y="1073"/>
                    <a:pt x="3515" y="1249"/>
                  </a:cubicBezTo>
                  <a:cubicBezTo>
                    <a:pt x="3182" y="1425"/>
                    <a:pt x="2847" y="1570"/>
                    <a:pt x="2546" y="1820"/>
                  </a:cubicBezTo>
                  <a:lnTo>
                    <a:pt x="1642" y="2569"/>
                  </a:lnTo>
                  <a:cubicBezTo>
                    <a:pt x="1341" y="2819"/>
                    <a:pt x="1102" y="3191"/>
                    <a:pt x="909" y="3493"/>
                  </a:cubicBezTo>
                  <a:cubicBezTo>
                    <a:pt x="716" y="3795"/>
                    <a:pt x="596" y="4086"/>
                    <a:pt x="485" y="4382"/>
                  </a:cubicBezTo>
                  <a:cubicBezTo>
                    <a:pt x="374" y="4678"/>
                    <a:pt x="304" y="4978"/>
                    <a:pt x="243" y="5271"/>
                  </a:cubicBezTo>
                  <a:cubicBezTo>
                    <a:pt x="202" y="5560"/>
                    <a:pt x="121" y="5977"/>
                    <a:pt x="121" y="6139"/>
                  </a:cubicBezTo>
                  <a:cubicBezTo>
                    <a:pt x="81" y="6492"/>
                    <a:pt x="40" y="6845"/>
                    <a:pt x="0" y="7198"/>
                  </a:cubicBezTo>
                  <a:cubicBezTo>
                    <a:pt x="3" y="8132"/>
                    <a:pt x="7" y="9066"/>
                    <a:pt x="10" y="10000"/>
                  </a:cubicBezTo>
                  <a:lnTo>
                    <a:pt x="9999" y="9993"/>
                  </a:lnTo>
                  <a:cubicBezTo>
                    <a:pt x="9999" y="6662"/>
                    <a:pt x="9999" y="4996"/>
                    <a:pt x="100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latin typeface="+mj-lt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4886184" y="3376028"/>
              <a:ext cx="1523534" cy="555617"/>
            </a:xfrm>
            <a:custGeom>
              <a:avLst/>
              <a:gdLst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61695 w 1407895"/>
                <a:gd name="connsiteY0" fmla="*/ 0 h 355600"/>
                <a:gd name="connsiteX1" fmla="*/ 1407895 w 1407895"/>
                <a:gd name="connsiteY1" fmla="*/ 0 h 355600"/>
                <a:gd name="connsiteX2" fmla="*/ 1407895 w 1407895"/>
                <a:gd name="connsiteY2" fmla="*/ 355600 h 355600"/>
                <a:gd name="connsiteX3" fmla="*/ 554455 w 1407895"/>
                <a:gd name="connsiteY3" fmla="*/ 355600 h 355600"/>
                <a:gd name="connsiteX4" fmla="*/ 259815 w 1407895"/>
                <a:gd name="connsiteY4" fmla="*/ 238760 h 355600"/>
                <a:gd name="connsiteX5" fmla="*/ 61695 w 1407895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7272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6200" h="355600">
                  <a:moveTo>
                    <a:pt x="0" y="0"/>
                  </a:moveTo>
                  <a:lnTo>
                    <a:pt x="1346200" y="0"/>
                  </a:lnTo>
                  <a:lnTo>
                    <a:pt x="1346200" y="355600"/>
                  </a:lnTo>
                  <a:lnTo>
                    <a:pt x="492760" y="355600"/>
                  </a:lnTo>
                  <a:cubicBezTo>
                    <a:pt x="301413" y="336127"/>
                    <a:pt x="188806" y="242147"/>
                    <a:pt x="180340" y="236220"/>
                  </a:cubicBezTo>
                  <a:cubicBezTo>
                    <a:pt x="171874" y="230293"/>
                    <a:pt x="29633" y="143933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800" dirty="0" smtClean="0">
                  <a:solidFill>
                    <a:schemeClr val="tx1"/>
                  </a:solidFill>
                  <a:latin typeface="+mj-lt"/>
                </a:rPr>
                <a:t>Drain</a:t>
              </a:r>
              <a:endParaRPr lang="en-US" sz="2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flipH="1">
              <a:off x="1389427" y="3373823"/>
              <a:ext cx="1527330" cy="555617"/>
            </a:xfrm>
            <a:custGeom>
              <a:avLst/>
              <a:gdLst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61695 w 1407895"/>
                <a:gd name="connsiteY0" fmla="*/ 0 h 355600"/>
                <a:gd name="connsiteX1" fmla="*/ 1407895 w 1407895"/>
                <a:gd name="connsiteY1" fmla="*/ 0 h 355600"/>
                <a:gd name="connsiteX2" fmla="*/ 1407895 w 1407895"/>
                <a:gd name="connsiteY2" fmla="*/ 355600 h 355600"/>
                <a:gd name="connsiteX3" fmla="*/ 554455 w 1407895"/>
                <a:gd name="connsiteY3" fmla="*/ 355600 h 355600"/>
                <a:gd name="connsiteX4" fmla="*/ 259815 w 1407895"/>
                <a:gd name="connsiteY4" fmla="*/ 238760 h 355600"/>
                <a:gd name="connsiteX5" fmla="*/ 61695 w 1407895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7272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6200" h="355600">
                  <a:moveTo>
                    <a:pt x="0" y="0"/>
                  </a:moveTo>
                  <a:lnTo>
                    <a:pt x="1346200" y="0"/>
                  </a:lnTo>
                  <a:lnTo>
                    <a:pt x="1346200" y="355600"/>
                  </a:lnTo>
                  <a:lnTo>
                    <a:pt x="492760" y="355600"/>
                  </a:lnTo>
                  <a:cubicBezTo>
                    <a:pt x="301413" y="336127"/>
                    <a:pt x="188806" y="242147"/>
                    <a:pt x="180340" y="236220"/>
                  </a:cubicBezTo>
                  <a:cubicBezTo>
                    <a:pt x="171874" y="230293"/>
                    <a:pt x="29633" y="143933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smtClean="0">
                  <a:solidFill>
                    <a:schemeClr val="tx1"/>
                  </a:solidFill>
                  <a:latin typeface="+mj-lt"/>
                </a:rPr>
                <a:t>Source</a:t>
              </a:r>
              <a:endParaRPr lang="en-US" sz="2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0" name="Rectangle 992"/>
            <p:cNvSpPr>
              <a:spLocks noChangeArrowheads="1"/>
            </p:cNvSpPr>
            <p:nvPr/>
          </p:nvSpPr>
          <p:spPr bwMode="auto">
            <a:xfrm>
              <a:off x="2573693" y="1732320"/>
              <a:ext cx="2651760" cy="548640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2800" dirty="0">
                  <a:latin typeface="+mj-lt"/>
                </a:rPr>
                <a:t>Inter-poly o</a:t>
              </a:r>
              <a:r>
                <a:rPr lang="en-US" sz="2800" dirty="0" smtClean="0">
                  <a:latin typeface="+mj-lt"/>
                </a:rPr>
                <a:t>xide</a:t>
              </a:r>
              <a:endParaRPr lang="en-US" sz="2800" dirty="0">
                <a:latin typeface="+mj-lt"/>
              </a:endParaRPr>
            </a:p>
          </p:txBody>
        </p:sp>
        <p:sp>
          <p:nvSpPr>
            <p:cNvPr id="55" name="Rectangle 992"/>
            <p:cNvSpPr>
              <a:spLocks noChangeArrowheads="1"/>
            </p:cNvSpPr>
            <p:nvPr/>
          </p:nvSpPr>
          <p:spPr bwMode="auto">
            <a:xfrm>
              <a:off x="2573693" y="2829775"/>
              <a:ext cx="2651760" cy="548640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2800" dirty="0" smtClean="0">
                  <a:latin typeface="+mj-lt"/>
                </a:rPr>
                <a:t>Tunnel oxide</a:t>
              </a:r>
              <a:endParaRPr lang="en-US" sz="2800" dirty="0">
                <a:latin typeface="+mj-lt"/>
              </a:endParaRPr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533" y="5295736"/>
            <a:ext cx="27432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790" y="5295736"/>
            <a:ext cx="27432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047" y="5295736"/>
            <a:ext cx="27432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304" y="5295736"/>
            <a:ext cx="27432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561" y="5295736"/>
            <a:ext cx="27432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816" y="5295736"/>
            <a:ext cx="27432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31" y="5290871"/>
            <a:ext cx="27432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9" name="Group 68"/>
          <p:cNvGrpSpPr/>
          <p:nvPr/>
        </p:nvGrpSpPr>
        <p:grpSpPr>
          <a:xfrm>
            <a:off x="6641188" y="746753"/>
            <a:ext cx="2552395" cy="1790707"/>
            <a:chOff x="6641188" y="746752"/>
            <a:chExt cx="2969050" cy="2083023"/>
          </a:xfrm>
        </p:grpSpPr>
        <p:sp>
          <p:nvSpPr>
            <p:cNvPr id="59" name="Rounded Rectangle 58"/>
            <p:cNvSpPr/>
            <p:nvPr/>
          </p:nvSpPr>
          <p:spPr>
            <a:xfrm>
              <a:off x="6641188" y="2045625"/>
              <a:ext cx="2969050" cy="7841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j-lt"/>
                </a:rPr>
                <a:t>Substrate</a:t>
              </a:r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0" name="Rectangle 990"/>
            <p:cNvSpPr>
              <a:spLocks noChangeArrowheads="1"/>
            </p:cNvSpPr>
            <p:nvPr/>
          </p:nvSpPr>
          <p:spPr bwMode="auto">
            <a:xfrm>
              <a:off x="7341574" y="1396684"/>
              <a:ext cx="1568278" cy="32447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ko-KR" sz="2400" dirty="0" smtClean="0">
                  <a:latin typeface="+mj-lt"/>
                  <a:ea typeface="Dotum" pitchFamily="34" charset="-127"/>
                </a:rPr>
                <a:t>FG</a:t>
              </a:r>
              <a:endParaRPr lang="ko-KR" altLang="ko-KR" sz="2400" dirty="0">
                <a:latin typeface="+mj-lt"/>
                <a:ea typeface="Dotum" pitchFamily="34" charset="-127"/>
              </a:endParaRPr>
            </a:p>
          </p:txBody>
        </p:sp>
        <p:sp>
          <p:nvSpPr>
            <p:cNvPr id="61" name="Rectangle 992"/>
            <p:cNvSpPr>
              <a:spLocks noChangeArrowheads="1"/>
            </p:cNvSpPr>
            <p:nvPr/>
          </p:nvSpPr>
          <p:spPr bwMode="auto">
            <a:xfrm>
              <a:off x="7341574" y="746753"/>
              <a:ext cx="1568278" cy="32447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2400" dirty="0" smtClean="0">
                  <a:latin typeface="+mj-lt"/>
                </a:rPr>
                <a:t>CG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62" name="Freeform 987"/>
            <p:cNvSpPr>
              <a:spLocks/>
            </p:cNvSpPr>
            <p:nvPr/>
          </p:nvSpPr>
          <p:spPr bwMode="auto">
            <a:xfrm>
              <a:off x="6989875" y="746752"/>
              <a:ext cx="354078" cy="1298873"/>
            </a:xfrm>
            <a:custGeom>
              <a:avLst/>
              <a:gdLst>
                <a:gd name="T0" fmla="*/ 2147483647 w 167"/>
                <a:gd name="T1" fmla="*/ 0 h 474"/>
                <a:gd name="T2" fmla="*/ 2147483647 w 167"/>
                <a:gd name="T3" fmla="*/ 2147483647 h 474"/>
                <a:gd name="T4" fmla="*/ 2147483647 w 167"/>
                <a:gd name="T5" fmla="*/ 2147483647 h 474"/>
                <a:gd name="T6" fmla="*/ 2147483647 w 167"/>
                <a:gd name="T7" fmla="*/ 2147483647 h 474"/>
                <a:gd name="T8" fmla="*/ 2147483647 w 167"/>
                <a:gd name="T9" fmla="*/ 2147483647 h 474"/>
                <a:gd name="T10" fmla="*/ 2147483647 w 167"/>
                <a:gd name="T11" fmla="*/ 2147483647 h 474"/>
                <a:gd name="T12" fmla="*/ 2147483647 w 167"/>
                <a:gd name="T13" fmla="*/ 2147483647 h 474"/>
                <a:gd name="T14" fmla="*/ 2147483647 w 167"/>
                <a:gd name="T15" fmla="*/ 2147483647 h 474"/>
                <a:gd name="T16" fmla="*/ 2147483647 w 167"/>
                <a:gd name="T17" fmla="*/ 2147483647 h 474"/>
                <a:gd name="T18" fmla="*/ 2147483647 w 167"/>
                <a:gd name="T19" fmla="*/ 2147483647 h 474"/>
                <a:gd name="T20" fmla="*/ 2147483647 w 167"/>
                <a:gd name="T21" fmla="*/ 2147483647 h 474"/>
                <a:gd name="T22" fmla="*/ 2147483647 w 167"/>
                <a:gd name="T23" fmla="*/ 2147483647 h 474"/>
                <a:gd name="T24" fmla="*/ 0 w 167"/>
                <a:gd name="T25" fmla="*/ 2147483647 h 474"/>
                <a:gd name="T26" fmla="*/ 0 w 167"/>
                <a:gd name="T27" fmla="*/ 2147483647 h 474"/>
                <a:gd name="T28" fmla="*/ 0 w 167"/>
                <a:gd name="T29" fmla="*/ 2147483647 h 474"/>
                <a:gd name="T30" fmla="*/ 2147483647 w 167"/>
                <a:gd name="T31" fmla="*/ 2147483647 h 474"/>
                <a:gd name="T32" fmla="*/ 2147483647 w 167"/>
                <a:gd name="T33" fmla="*/ 2147483647 h 474"/>
                <a:gd name="T34" fmla="*/ 2147483647 w 167"/>
                <a:gd name="T35" fmla="*/ 2147483647 h 474"/>
                <a:gd name="T36" fmla="*/ 2147483647 w 167"/>
                <a:gd name="T37" fmla="*/ 2147483647 h 474"/>
                <a:gd name="T38" fmla="*/ 2147483647 w 167"/>
                <a:gd name="T39" fmla="*/ 2147483647 h 474"/>
                <a:gd name="T40" fmla="*/ 2147483647 w 167"/>
                <a:gd name="T41" fmla="*/ 2147483647 h 474"/>
                <a:gd name="T42" fmla="*/ 2147483647 w 167"/>
                <a:gd name="T43" fmla="*/ 2147483647 h 474"/>
                <a:gd name="T44" fmla="*/ 2147483647 w 167"/>
                <a:gd name="T45" fmla="*/ 2147483647 h 474"/>
                <a:gd name="T46" fmla="*/ 2147483647 w 167"/>
                <a:gd name="T47" fmla="*/ 2147483647 h 474"/>
                <a:gd name="T48" fmla="*/ 2147483647 w 167"/>
                <a:gd name="T49" fmla="*/ 2147483647 h 474"/>
                <a:gd name="T50" fmla="*/ 2147483647 w 167"/>
                <a:gd name="T51" fmla="*/ 2147483647 h 474"/>
                <a:gd name="T52" fmla="*/ 2147483647 w 167"/>
                <a:gd name="T53" fmla="*/ 2147483647 h 474"/>
                <a:gd name="T54" fmla="*/ 2147483647 w 167"/>
                <a:gd name="T55" fmla="*/ 0 h 47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7"/>
                <a:gd name="T85" fmla="*/ 0 h 474"/>
                <a:gd name="T86" fmla="*/ 167 w 167"/>
                <a:gd name="T87" fmla="*/ 474 h 474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4024 w 10000"/>
                <a:gd name="connsiteY22" fmla="*/ 7674 h 10000"/>
                <a:gd name="connsiteX23" fmla="*/ 10000 w 10000"/>
                <a:gd name="connsiteY23" fmla="*/ 8460 h 10000"/>
                <a:gd name="connsiteX24" fmla="*/ 10000 w 10000"/>
                <a:gd name="connsiteY24" fmla="*/ 3629 h 10000"/>
                <a:gd name="connsiteX25" fmla="*/ 9880 w 10000"/>
                <a:gd name="connsiteY25" fmla="*/ 2827 h 10000"/>
                <a:gd name="connsiteX26" fmla="*/ 9880 w 10000"/>
                <a:gd name="connsiteY26" fmla="*/ 2131 h 10000"/>
                <a:gd name="connsiteX27" fmla="*/ 9880 w 10000"/>
                <a:gd name="connsiteY27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10000 w 10000"/>
                <a:gd name="connsiteY22" fmla="*/ 8460 h 10000"/>
                <a:gd name="connsiteX23" fmla="*/ 10000 w 10000"/>
                <a:gd name="connsiteY23" fmla="*/ 3629 h 10000"/>
                <a:gd name="connsiteX24" fmla="*/ 9880 w 10000"/>
                <a:gd name="connsiteY24" fmla="*/ 2827 h 10000"/>
                <a:gd name="connsiteX25" fmla="*/ 9880 w 10000"/>
                <a:gd name="connsiteY25" fmla="*/ 2131 h 10000"/>
                <a:gd name="connsiteX26" fmla="*/ 9880 w 10000"/>
                <a:gd name="connsiteY26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10000 w 10000"/>
                <a:gd name="connsiteY21" fmla="*/ 8460 h 10000"/>
                <a:gd name="connsiteX22" fmla="*/ 10000 w 10000"/>
                <a:gd name="connsiteY22" fmla="*/ 3629 h 10000"/>
                <a:gd name="connsiteX23" fmla="*/ 9880 w 10000"/>
                <a:gd name="connsiteY23" fmla="*/ 2827 h 10000"/>
                <a:gd name="connsiteX24" fmla="*/ 9880 w 10000"/>
                <a:gd name="connsiteY24" fmla="*/ 2131 h 10000"/>
                <a:gd name="connsiteX25" fmla="*/ 9880 w 10000"/>
                <a:gd name="connsiteY25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10000 w 10000"/>
                <a:gd name="connsiteY20" fmla="*/ 8460 h 10000"/>
                <a:gd name="connsiteX21" fmla="*/ 10000 w 10000"/>
                <a:gd name="connsiteY21" fmla="*/ 3629 h 10000"/>
                <a:gd name="connsiteX22" fmla="*/ 9880 w 10000"/>
                <a:gd name="connsiteY22" fmla="*/ 2827 h 10000"/>
                <a:gd name="connsiteX23" fmla="*/ 9880 w 10000"/>
                <a:gd name="connsiteY23" fmla="*/ 2131 h 10000"/>
                <a:gd name="connsiteX24" fmla="*/ 9880 w 10000"/>
                <a:gd name="connsiteY24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9760 w 10000"/>
                <a:gd name="connsiteY17" fmla="*/ 10000 h 10000"/>
                <a:gd name="connsiteX18" fmla="*/ 9760 w 10000"/>
                <a:gd name="connsiteY18" fmla="*/ 9958 h 10000"/>
                <a:gd name="connsiteX19" fmla="*/ 10000 w 10000"/>
                <a:gd name="connsiteY19" fmla="*/ 8460 h 10000"/>
                <a:gd name="connsiteX20" fmla="*/ 10000 w 10000"/>
                <a:gd name="connsiteY20" fmla="*/ 3629 h 10000"/>
                <a:gd name="connsiteX21" fmla="*/ 9880 w 10000"/>
                <a:gd name="connsiteY21" fmla="*/ 2827 h 10000"/>
                <a:gd name="connsiteX22" fmla="*/ 9880 w 10000"/>
                <a:gd name="connsiteY22" fmla="*/ 2131 h 10000"/>
                <a:gd name="connsiteX23" fmla="*/ 9880 w 10000"/>
                <a:gd name="connsiteY23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10000 w 10238"/>
                <a:gd name="connsiteY19" fmla="*/ 8460 h 10000"/>
                <a:gd name="connsiteX20" fmla="*/ 10000 w 10238"/>
                <a:gd name="connsiteY20" fmla="*/ 3629 h 10000"/>
                <a:gd name="connsiteX21" fmla="*/ 9880 w 10238"/>
                <a:gd name="connsiteY21" fmla="*/ 2827 h 10000"/>
                <a:gd name="connsiteX22" fmla="*/ 9880 w 10238"/>
                <a:gd name="connsiteY22" fmla="*/ 2131 h 10000"/>
                <a:gd name="connsiteX23" fmla="*/ 9880 w 10238"/>
                <a:gd name="connsiteY23" fmla="*/ 0 h 10000"/>
                <a:gd name="connsiteX0" fmla="*/ 9880 w 10242"/>
                <a:gd name="connsiteY0" fmla="*/ 0 h 10000"/>
                <a:gd name="connsiteX1" fmla="*/ 7246 w 10242"/>
                <a:gd name="connsiteY1" fmla="*/ 190 h 10000"/>
                <a:gd name="connsiteX2" fmla="*/ 5868 w 10242"/>
                <a:gd name="connsiteY2" fmla="*/ 443 h 10000"/>
                <a:gd name="connsiteX3" fmla="*/ 4491 w 10242"/>
                <a:gd name="connsiteY3" fmla="*/ 759 h 10000"/>
                <a:gd name="connsiteX4" fmla="*/ 3473 w 10242"/>
                <a:gd name="connsiteY4" fmla="*/ 1245 h 10000"/>
                <a:gd name="connsiteX5" fmla="*/ 2515 w 10242"/>
                <a:gd name="connsiteY5" fmla="*/ 1814 h 10000"/>
                <a:gd name="connsiteX6" fmla="*/ 1737 w 10242"/>
                <a:gd name="connsiteY6" fmla="*/ 2595 h 10000"/>
                <a:gd name="connsiteX7" fmla="*/ 898 w 10242"/>
                <a:gd name="connsiteY7" fmla="*/ 3481 h 10000"/>
                <a:gd name="connsiteX8" fmla="*/ 479 w 10242"/>
                <a:gd name="connsiteY8" fmla="*/ 4367 h 10000"/>
                <a:gd name="connsiteX9" fmla="*/ 240 w 10242"/>
                <a:gd name="connsiteY9" fmla="*/ 5253 h 10000"/>
                <a:gd name="connsiteX10" fmla="*/ 120 w 10242"/>
                <a:gd name="connsiteY10" fmla="*/ 6118 h 10000"/>
                <a:gd name="connsiteX11" fmla="*/ 120 w 10242"/>
                <a:gd name="connsiteY11" fmla="*/ 6603 h 10000"/>
                <a:gd name="connsiteX12" fmla="*/ 0 w 10242"/>
                <a:gd name="connsiteY12" fmla="*/ 7173 h 10000"/>
                <a:gd name="connsiteX13" fmla="*/ 0 w 10242"/>
                <a:gd name="connsiteY13" fmla="*/ 9557 h 10000"/>
                <a:gd name="connsiteX14" fmla="*/ 0 w 10242"/>
                <a:gd name="connsiteY14" fmla="*/ 10000 h 10000"/>
                <a:gd name="connsiteX15" fmla="*/ 120 w 10242"/>
                <a:gd name="connsiteY15" fmla="*/ 10000 h 10000"/>
                <a:gd name="connsiteX16" fmla="*/ 2036 w 10242"/>
                <a:gd name="connsiteY16" fmla="*/ 10000 h 10000"/>
                <a:gd name="connsiteX17" fmla="*/ 9760 w 10242"/>
                <a:gd name="connsiteY17" fmla="*/ 10000 h 10000"/>
                <a:gd name="connsiteX18" fmla="*/ 10238 w 10242"/>
                <a:gd name="connsiteY18" fmla="*/ 9958 h 10000"/>
                <a:gd name="connsiteX19" fmla="*/ 10000 w 10242"/>
                <a:gd name="connsiteY19" fmla="*/ 3629 h 10000"/>
                <a:gd name="connsiteX20" fmla="*/ 9880 w 10242"/>
                <a:gd name="connsiteY20" fmla="*/ 2827 h 10000"/>
                <a:gd name="connsiteX21" fmla="*/ 9880 w 10242"/>
                <a:gd name="connsiteY21" fmla="*/ 2131 h 10000"/>
                <a:gd name="connsiteX22" fmla="*/ 9880 w 10242"/>
                <a:gd name="connsiteY22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827 h 10000"/>
                <a:gd name="connsiteX20" fmla="*/ 9880 w 10238"/>
                <a:gd name="connsiteY20" fmla="*/ 2131 h 10000"/>
                <a:gd name="connsiteX21" fmla="*/ 9880 w 10238"/>
                <a:gd name="connsiteY21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131 h 10000"/>
                <a:gd name="connsiteX20" fmla="*/ 9880 w 10238"/>
                <a:gd name="connsiteY20" fmla="*/ 0 h 10000"/>
                <a:gd name="connsiteX0" fmla="*/ 9880 w 10265"/>
                <a:gd name="connsiteY0" fmla="*/ 0 h 10000"/>
                <a:gd name="connsiteX1" fmla="*/ 7246 w 10265"/>
                <a:gd name="connsiteY1" fmla="*/ 190 h 10000"/>
                <a:gd name="connsiteX2" fmla="*/ 5868 w 10265"/>
                <a:gd name="connsiteY2" fmla="*/ 443 h 10000"/>
                <a:gd name="connsiteX3" fmla="*/ 4491 w 10265"/>
                <a:gd name="connsiteY3" fmla="*/ 759 h 10000"/>
                <a:gd name="connsiteX4" fmla="*/ 3473 w 10265"/>
                <a:gd name="connsiteY4" fmla="*/ 1245 h 10000"/>
                <a:gd name="connsiteX5" fmla="*/ 2515 w 10265"/>
                <a:gd name="connsiteY5" fmla="*/ 1814 h 10000"/>
                <a:gd name="connsiteX6" fmla="*/ 1737 w 10265"/>
                <a:gd name="connsiteY6" fmla="*/ 2595 h 10000"/>
                <a:gd name="connsiteX7" fmla="*/ 898 w 10265"/>
                <a:gd name="connsiteY7" fmla="*/ 3481 h 10000"/>
                <a:gd name="connsiteX8" fmla="*/ 479 w 10265"/>
                <a:gd name="connsiteY8" fmla="*/ 4367 h 10000"/>
                <a:gd name="connsiteX9" fmla="*/ 240 w 10265"/>
                <a:gd name="connsiteY9" fmla="*/ 5253 h 10000"/>
                <a:gd name="connsiteX10" fmla="*/ 120 w 10265"/>
                <a:gd name="connsiteY10" fmla="*/ 6118 h 10000"/>
                <a:gd name="connsiteX11" fmla="*/ 120 w 10265"/>
                <a:gd name="connsiteY11" fmla="*/ 6603 h 10000"/>
                <a:gd name="connsiteX12" fmla="*/ 0 w 10265"/>
                <a:gd name="connsiteY12" fmla="*/ 7173 h 10000"/>
                <a:gd name="connsiteX13" fmla="*/ 0 w 10265"/>
                <a:gd name="connsiteY13" fmla="*/ 9557 h 10000"/>
                <a:gd name="connsiteX14" fmla="*/ 0 w 10265"/>
                <a:gd name="connsiteY14" fmla="*/ 10000 h 10000"/>
                <a:gd name="connsiteX15" fmla="*/ 120 w 10265"/>
                <a:gd name="connsiteY15" fmla="*/ 10000 h 10000"/>
                <a:gd name="connsiteX16" fmla="*/ 2036 w 10265"/>
                <a:gd name="connsiteY16" fmla="*/ 10000 h 10000"/>
                <a:gd name="connsiteX17" fmla="*/ 9760 w 10265"/>
                <a:gd name="connsiteY17" fmla="*/ 10000 h 10000"/>
                <a:gd name="connsiteX18" fmla="*/ 10238 w 10265"/>
                <a:gd name="connsiteY18" fmla="*/ 9958 h 10000"/>
                <a:gd name="connsiteX19" fmla="*/ 9880 w 10265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10238 w 10238"/>
                <a:gd name="connsiteY17" fmla="*/ 9958 h 10000"/>
                <a:gd name="connsiteX18" fmla="*/ 9880 w 10238"/>
                <a:gd name="connsiteY18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9882"/>
                <a:gd name="connsiteY0" fmla="*/ 0 h 10000"/>
                <a:gd name="connsiteX1" fmla="*/ 7246 w 9882"/>
                <a:gd name="connsiteY1" fmla="*/ 190 h 10000"/>
                <a:gd name="connsiteX2" fmla="*/ 5868 w 9882"/>
                <a:gd name="connsiteY2" fmla="*/ 443 h 10000"/>
                <a:gd name="connsiteX3" fmla="*/ 4491 w 9882"/>
                <a:gd name="connsiteY3" fmla="*/ 759 h 10000"/>
                <a:gd name="connsiteX4" fmla="*/ 3473 w 9882"/>
                <a:gd name="connsiteY4" fmla="*/ 1245 h 10000"/>
                <a:gd name="connsiteX5" fmla="*/ 2515 w 9882"/>
                <a:gd name="connsiteY5" fmla="*/ 1814 h 10000"/>
                <a:gd name="connsiteX6" fmla="*/ 1737 w 9882"/>
                <a:gd name="connsiteY6" fmla="*/ 2595 h 10000"/>
                <a:gd name="connsiteX7" fmla="*/ 898 w 9882"/>
                <a:gd name="connsiteY7" fmla="*/ 3481 h 10000"/>
                <a:gd name="connsiteX8" fmla="*/ 479 w 9882"/>
                <a:gd name="connsiteY8" fmla="*/ 4367 h 10000"/>
                <a:gd name="connsiteX9" fmla="*/ 240 w 9882"/>
                <a:gd name="connsiteY9" fmla="*/ 5253 h 10000"/>
                <a:gd name="connsiteX10" fmla="*/ 120 w 9882"/>
                <a:gd name="connsiteY10" fmla="*/ 6118 h 10000"/>
                <a:gd name="connsiteX11" fmla="*/ 120 w 9882"/>
                <a:gd name="connsiteY11" fmla="*/ 6603 h 10000"/>
                <a:gd name="connsiteX12" fmla="*/ 0 w 9882"/>
                <a:gd name="connsiteY12" fmla="*/ 7173 h 10000"/>
                <a:gd name="connsiteX13" fmla="*/ 0 w 9882"/>
                <a:gd name="connsiteY13" fmla="*/ 9557 h 10000"/>
                <a:gd name="connsiteX14" fmla="*/ 0 w 9882"/>
                <a:gd name="connsiteY14" fmla="*/ 10000 h 10000"/>
                <a:gd name="connsiteX15" fmla="*/ 120 w 9882"/>
                <a:gd name="connsiteY15" fmla="*/ 10000 h 10000"/>
                <a:gd name="connsiteX16" fmla="*/ 6533 w 9882"/>
                <a:gd name="connsiteY16" fmla="*/ 9923 h 10000"/>
                <a:gd name="connsiteX17" fmla="*/ 9880 w 9882"/>
                <a:gd name="connsiteY17" fmla="*/ 0 h 10000"/>
                <a:gd name="connsiteX0" fmla="*/ 9998 w 9998"/>
                <a:gd name="connsiteY0" fmla="*/ 0 h 10000"/>
                <a:gd name="connsiteX1" fmla="*/ 7333 w 9998"/>
                <a:gd name="connsiteY1" fmla="*/ 190 h 10000"/>
                <a:gd name="connsiteX2" fmla="*/ 5938 w 9998"/>
                <a:gd name="connsiteY2" fmla="*/ 443 h 10000"/>
                <a:gd name="connsiteX3" fmla="*/ 4545 w 9998"/>
                <a:gd name="connsiteY3" fmla="*/ 759 h 10000"/>
                <a:gd name="connsiteX4" fmla="*/ 3514 w 9998"/>
                <a:gd name="connsiteY4" fmla="*/ 1245 h 10000"/>
                <a:gd name="connsiteX5" fmla="*/ 2545 w 9998"/>
                <a:gd name="connsiteY5" fmla="*/ 1814 h 10000"/>
                <a:gd name="connsiteX6" fmla="*/ 1758 w 9998"/>
                <a:gd name="connsiteY6" fmla="*/ 2595 h 10000"/>
                <a:gd name="connsiteX7" fmla="*/ 909 w 9998"/>
                <a:gd name="connsiteY7" fmla="*/ 3481 h 10000"/>
                <a:gd name="connsiteX8" fmla="*/ 485 w 9998"/>
                <a:gd name="connsiteY8" fmla="*/ 4367 h 10000"/>
                <a:gd name="connsiteX9" fmla="*/ 243 w 9998"/>
                <a:gd name="connsiteY9" fmla="*/ 5253 h 10000"/>
                <a:gd name="connsiteX10" fmla="*/ 121 w 9998"/>
                <a:gd name="connsiteY10" fmla="*/ 6118 h 10000"/>
                <a:gd name="connsiteX11" fmla="*/ 121 w 9998"/>
                <a:gd name="connsiteY11" fmla="*/ 6603 h 10000"/>
                <a:gd name="connsiteX12" fmla="*/ 0 w 9998"/>
                <a:gd name="connsiteY12" fmla="*/ 7173 h 10000"/>
                <a:gd name="connsiteX13" fmla="*/ 0 w 9998"/>
                <a:gd name="connsiteY13" fmla="*/ 9557 h 10000"/>
                <a:gd name="connsiteX14" fmla="*/ 0 w 9998"/>
                <a:gd name="connsiteY14" fmla="*/ 10000 h 10000"/>
                <a:gd name="connsiteX15" fmla="*/ 121 w 9998"/>
                <a:gd name="connsiteY15" fmla="*/ 10000 h 10000"/>
                <a:gd name="connsiteX16" fmla="*/ 6611 w 9998"/>
                <a:gd name="connsiteY16" fmla="*/ 9923 h 10000"/>
                <a:gd name="connsiteX17" fmla="*/ 9998 w 9998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1 w 10000"/>
                <a:gd name="connsiteY15" fmla="*/ 10000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9965"/>
                <a:gd name="connsiteX1" fmla="*/ 7334 w 10000"/>
                <a:gd name="connsiteY1" fmla="*/ 190 h 9965"/>
                <a:gd name="connsiteX2" fmla="*/ 5939 w 10000"/>
                <a:gd name="connsiteY2" fmla="*/ 443 h 9965"/>
                <a:gd name="connsiteX3" fmla="*/ 4546 w 10000"/>
                <a:gd name="connsiteY3" fmla="*/ 759 h 9965"/>
                <a:gd name="connsiteX4" fmla="*/ 3515 w 10000"/>
                <a:gd name="connsiteY4" fmla="*/ 1245 h 9965"/>
                <a:gd name="connsiteX5" fmla="*/ 2546 w 10000"/>
                <a:gd name="connsiteY5" fmla="*/ 1814 h 9965"/>
                <a:gd name="connsiteX6" fmla="*/ 1758 w 10000"/>
                <a:gd name="connsiteY6" fmla="*/ 2595 h 9965"/>
                <a:gd name="connsiteX7" fmla="*/ 909 w 10000"/>
                <a:gd name="connsiteY7" fmla="*/ 3481 h 9965"/>
                <a:gd name="connsiteX8" fmla="*/ 485 w 10000"/>
                <a:gd name="connsiteY8" fmla="*/ 4367 h 9965"/>
                <a:gd name="connsiteX9" fmla="*/ 243 w 10000"/>
                <a:gd name="connsiteY9" fmla="*/ 5253 h 9965"/>
                <a:gd name="connsiteX10" fmla="*/ 121 w 10000"/>
                <a:gd name="connsiteY10" fmla="*/ 6118 h 9965"/>
                <a:gd name="connsiteX11" fmla="*/ 121 w 10000"/>
                <a:gd name="connsiteY11" fmla="*/ 6603 h 9965"/>
                <a:gd name="connsiteX12" fmla="*/ 0 w 10000"/>
                <a:gd name="connsiteY12" fmla="*/ 7173 h 9965"/>
                <a:gd name="connsiteX13" fmla="*/ 0 w 10000"/>
                <a:gd name="connsiteY13" fmla="*/ 9557 h 9965"/>
                <a:gd name="connsiteX14" fmla="*/ 242 w 10000"/>
                <a:gd name="connsiteY14" fmla="*/ 9965 h 9965"/>
                <a:gd name="connsiteX15" fmla="*/ 9999 w 10000"/>
                <a:gd name="connsiteY15" fmla="*/ 9958 h 9965"/>
                <a:gd name="connsiteX16" fmla="*/ 10000 w 10000"/>
                <a:gd name="connsiteY16" fmla="*/ 0 h 9965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242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126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789 w 10031"/>
                <a:gd name="connsiteY6" fmla="*/ 2604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10 w 10000"/>
                <a:gd name="connsiteY13" fmla="*/ 10000 h 10000"/>
                <a:gd name="connsiteX14" fmla="*/ 9999 w 10000"/>
                <a:gd name="connsiteY14" fmla="*/ 9993 h 10000"/>
                <a:gd name="connsiteX15" fmla="*/ 10000 w 10000"/>
                <a:gd name="connsiteY15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0 w 10000"/>
                <a:gd name="connsiteY11" fmla="*/ 7198 h 10000"/>
                <a:gd name="connsiteX12" fmla="*/ 10 w 10000"/>
                <a:gd name="connsiteY12" fmla="*/ 10000 h 10000"/>
                <a:gd name="connsiteX13" fmla="*/ 9999 w 10000"/>
                <a:gd name="connsiteY13" fmla="*/ 9993 h 10000"/>
                <a:gd name="connsiteX14" fmla="*/ 10000 w 10000"/>
                <a:gd name="connsiteY1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7334" y="191"/>
                  </a:lnTo>
                  <a:cubicBezTo>
                    <a:pt x="6445" y="255"/>
                    <a:pt x="6404" y="350"/>
                    <a:pt x="5939" y="445"/>
                  </a:cubicBezTo>
                  <a:lnTo>
                    <a:pt x="4546" y="762"/>
                  </a:lnTo>
                  <a:cubicBezTo>
                    <a:pt x="4082" y="868"/>
                    <a:pt x="3848" y="1073"/>
                    <a:pt x="3515" y="1249"/>
                  </a:cubicBezTo>
                  <a:cubicBezTo>
                    <a:pt x="3182" y="1425"/>
                    <a:pt x="2847" y="1570"/>
                    <a:pt x="2546" y="1820"/>
                  </a:cubicBezTo>
                  <a:lnTo>
                    <a:pt x="1642" y="2569"/>
                  </a:lnTo>
                  <a:cubicBezTo>
                    <a:pt x="1341" y="2819"/>
                    <a:pt x="1102" y="3191"/>
                    <a:pt x="909" y="3493"/>
                  </a:cubicBezTo>
                  <a:cubicBezTo>
                    <a:pt x="716" y="3795"/>
                    <a:pt x="596" y="4086"/>
                    <a:pt x="485" y="4382"/>
                  </a:cubicBezTo>
                  <a:cubicBezTo>
                    <a:pt x="374" y="4678"/>
                    <a:pt x="304" y="4978"/>
                    <a:pt x="243" y="5271"/>
                  </a:cubicBezTo>
                  <a:cubicBezTo>
                    <a:pt x="202" y="5560"/>
                    <a:pt x="121" y="5977"/>
                    <a:pt x="121" y="6139"/>
                  </a:cubicBezTo>
                  <a:cubicBezTo>
                    <a:pt x="81" y="6492"/>
                    <a:pt x="40" y="6845"/>
                    <a:pt x="0" y="7198"/>
                  </a:cubicBezTo>
                  <a:cubicBezTo>
                    <a:pt x="3" y="8132"/>
                    <a:pt x="7" y="9066"/>
                    <a:pt x="10" y="10000"/>
                  </a:cubicBezTo>
                  <a:lnTo>
                    <a:pt x="9999" y="9993"/>
                  </a:lnTo>
                  <a:cubicBezTo>
                    <a:pt x="9999" y="6662"/>
                    <a:pt x="9999" y="4996"/>
                    <a:pt x="100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63" name="Freeform 987"/>
            <p:cNvSpPr>
              <a:spLocks/>
            </p:cNvSpPr>
            <p:nvPr/>
          </p:nvSpPr>
          <p:spPr bwMode="auto">
            <a:xfrm flipH="1">
              <a:off x="8907472" y="746752"/>
              <a:ext cx="354078" cy="1298873"/>
            </a:xfrm>
            <a:custGeom>
              <a:avLst/>
              <a:gdLst>
                <a:gd name="T0" fmla="*/ 2147483647 w 167"/>
                <a:gd name="T1" fmla="*/ 0 h 474"/>
                <a:gd name="T2" fmla="*/ 2147483647 w 167"/>
                <a:gd name="T3" fmla="*/ 2147483647 h 474"/>
                <a:gd name="T4" fmla="*/ 2147483647 w 167"/>
                <a:gd name="T5" fmla="*/ 2147483647 h 474"/>
                <a:gd name="T6" fmla="*/ 2147483647 w 167"/>
                <a:gd name="T7" fmla="*/ 2147483647 h 474"/>
                <a:gd name="T8" fmla="*/ 2147483647 w 167"/>
                <a:gd name="T9" fmla="*/ 2147483647 h 474"/>
                <a:gd name="T10" fmla="*/ 2147483647 w 167"/>
                <a:gd name="T11" fmla="*/ 2147483647 h 474"/>
                <a:gd name="T12" fmla="*/ 2147483647 w 167"/>
                <a:gd name="T13" fmla="*/ 2147483647 h 474"/>
                <a:gd name="T14" fmla="*/ 2147483647 w 167"/>
                <a:gd name="T15" fmla="*/ 2147483647 h 474"/>
                <a:gd name="T16" fmla="*/ 2147483647 w 167"/>
                <a:gd name="T17" fmla="*/ 2147483647 h 474"/>
                <a:gd name="T18" fmla="*/ 2147483647 w 167"/>
                <a:gd name="T19" fmla="*/ 2147483647 h 474"/>
                <a:gd name="T20" fmla="*/ 2147483647 w 167"/>
                <a:gd name="T21" fmla="*/ 2147483647 h 474"/>
                <a:gd name="T22" fmla="*/ 2147483647 w 167"/>
                <a:gd name="T23" fmla="*/ 2147483647 h 474"/>
                <a:gd name="T24" fmla="*/ 0 w 167"/>
                <a:gd name="T25" fmla="*/ 2147483647 h 474"/>
                <a:gd name="T26" fmla="*/ 0 w 167"/>
                <a:gd name="T27" fmla="*/ 2147483647 h 474"/>
                <a:gd name="T28" fmla="*/ 0 w 167"/>
                <a:gd name="T29" fmla="*/ 2147483647 h 474"/>
                <a:gd name="T30" fmla="*/ 2147483647 w 167"/>
                <a:gd name="T31" fmla="*/ 2147483647 h 474"/>
                <a:gd name="T32" fmla="*/ 2147483647 w 167"/>
                <a:gd name="T33" fmla="*/ 2147483647 h 474"/>
                <a:gd name="T34" fmla="*/ 2147483647 w 167"/>
                <a:gd name="T35" fmla="*/ 2147483647 h 474"/>
                <a:gd name="T36" fmla="*/ 2147483647 w 167"/>
                <a:gd name="T37" fmla="*/ 2147483647 h 474"/>
                <a:gd name="T38" fmla="*/ 2147483647 w 167"/>
                <a:gd name="T39" fmla="*/ 2147483647 h 474"/>
                <a:gd name="T40" fmla="*/ 2147483647 w 167"/>
                <a:gd name="T41" fmla="*/ 2147483647 h 474"/>
                <a:gd name="T42" fmla="*/ 2147483647 w 167"/>
                <a:gd name="T43" fmla="*/ 2147483647 h 474"/>
                <a:gd name="T44" fmla="*/ 2147483647 w 167"/>
                <a:gd name="T45" fmla="*/ 2147483647 h 474"/>
                <a:gd name="T46" fmla="*/ 2147483647 w 167"/>
                <a:gd name="T47" fmla="*/ 2147483647 h 474"/>
                <a:gd name="T48" fmla="*/ 2147483647 w 167"/>
                <a:gd name="T49" fmla="*/ 2147483647 h 474"/>
                <a:gd name="T50" fmla="*/ 2147483647 w 167"/>
                <a:gd name="T51" fmla="*/ 2147483647 h 474"/>
                <a:gd name="T52" fmla="*/ 2147483647 w 167"/>
                <a:gd name="T53" fmla="*/ 2147483647 h 474"/>
                <a:gd name="T54" fmla="*/ 2147483647 w 167"/>
                <a:gd name="T55" fmla="*/ 0 h 47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7"/>
                <a:gd name="T85" fmla="*/ 0 h 474"/>
                <a:gd name="T86" fmla="*/ 167 w 167"/>
                <a:gd name="T87" fmla="*/ 474 h 474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4024 w 10000"/>
                <a:gd name="connsiteY22" fmla="*/ 7674 h 10000"/>
                <a:gd name="connsiteX23" fmla="*/ 10000 w 10000"/>
                <a:gd name="connsiteY23" fmla="*/ 8460 h 10000"/>
                <a:gd name="connsiteX24" fmla="*/ 10000 w 10000"/>
                <a:gd name="connsiteY24" fmla="*/ 3629 h 10000"/>
                <a:gd name="connsiteX25" fmla="*/ 9880 w 10000"/>
                <a:gd name="connsiteY25" fmla="*/ 2827 h 10000"/>
                <a:gd name="connsiteX26" fmla="*/ 9880 w 10000"/>
                <a:gd name="connsiteY26" fmla="*/ 2131 h 10000"/>
                <a:gd name="connsiteX27" fmla="*/ 9880 w 10000"/>
                <a:gd name="connsiteY27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10000 w 10000"/>
                <a:gd name="connsiteY22" fmla="*/ 8460 h 10000"/>
                <a:gd name="connsiteX23" fmla="*/ 10000 w 10000"/>
                <a:gd name="connsiteY23" fmla="*/ 3629 h 10000"/>
                <a:gd name="connsiteX24" fmla="*/ 9880 w 10000"/>
                <a:gd name="connsiteY24" fmla="*/ 2827 h 10000"/>
                <a:gd name="connsiteX25" fmla="*/ 9880 w 10000"/>
                <a:gd name="connsiteY25" fmla="*/ 2131 h 10000"/>
                <a:gd name="connsiteX26" fmla="*/ 9880 w 10000"/>
                <a:gd name="connsiteY26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10000 w 10000"/>
                <a:gd name="connsiteY21" fmla="*/ 8460 h 10000"/>
                <a:gd name="connsiteX22" fmla="*/ 10000 w 10000"/>
                <a:gd name="connsiteY22" fmla="*/ 3629 h 10000"/>
                <a:gd name="connsiteX23" fmla="*/ 9880 w 10000"/>
                <a:gd name="connsiteY23" fmla="*/ 2827 h 10000"/>
                <a:gd name="connsiteX24" fmla="*/ 9880 w 10000"/>
                <a:gd name="connsiteY24" fmla="*/ 2131 h 10000"/>
                <a:gd name="connsiteX25" fmla="*/ 9880 w 10000"/>
                <a:gd name="connsiteY25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10000 w 10000"/>
                <a:gd name="connsiteY20" fmla="*/ 8460 h 10000"/>
                <a:gd name="connsiteX21" fmla="*/ 10000 w 10000"/>
                <a:gd name="connsiteY21" fmla="*/ 3629 h 10000"/>
                <a:gd name="connsiteX22" fmla="*/ 9880 w 10000"/>
                <a:gd name="connsiteY22" fmla="*/ 2827 h 10000"/>
                <a:gd name="connsiteX23" fmla="*/ 9880 w 10000"/>
                <a:gd name="connsiteY23" fmla="*/ 2131 h 10000"/>
                <a:gd name="connsiteX24" fmla="*/ 9880 w 10000"/>
                <a:gd name="connsiteY24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9760 w 10000"/>
                <a:gd name="connsiteY17" fmla="*/ 10000 h 10000"/>
                <a:gd name="connsiteX18" fmla="*/ 9760 w 10000"/>
                <a:gd name="connsiteY18" fmla="*/ 9958 h 10000"/>
                <a:gd name="connsiteX19" fmla="*/ 10000 w 10000"/>
                <a:gd name="connsiteY19" fmla="*/ 8460 h 10000"/>
                <a:gd name="connsiteX20" fmla="*/ 10000 w 10000"/>
                <a:gd name="connsiteY20" fmla="*/ 3629 h 10000"/>
                <a:gd name="connsiteX21" fmla="*/ 9880 w 10000"/>
                <a:gd name="connsiteY21" fmla="*/ 2827 h 10000"/>
                <a:gd name="connsiteX22" fmla="*/ 9880 w 10000"/>
                <a:gd name="connsiteY22" fmla="*/ 2131 h 10000"/>
                <a:gd name="connsiteX23" fmla="*/ 9880 w 10000"/>
                <a:gd name="connsiteY23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10000 w 10238"/>
                <a:gd name="connsiteY19" fmla="*/ 8460 h 10000"/>
                <a:gd name="connsiteX20" fmla="*/ 10000 w 10238"/>
                <a:gd name="connsiteY20" fmla="*/ 3629 h 10000"/>
                <a:gd name="connsiteX21" fmla="*/ 9880 w 10238"/>
                <a:gd name="connsiteY21" fmla="*/ 2827 h 10000"/>
                <a:gd name="connsiteX22" fmla="*/ 9880 w 10238"/>
                <a:gd name="connsiteY22" fmla="*/ 2131 h 10000"/>
                <a:gd name="connsiteX23" fmla="*/ 9880 w 10238"/>
                <a:gd name="connsiteY23" fmla="*/ 0 h 10000"/>
                <a:gd name="connsiteX0" fmla="*/ 9880 w 10242"/>
                <a:gd name="connsiteY0" fmla="*/ 0 h 10000"/>
                <a:gd name="connsiteX1" fmla="*/ 7246 w 10242"/>
                <a:gd name="connsiteY1" fmla="*/ 190 h 10000"/>
                <a:gd name="connsiteX2" fmla="*/ 5868 w 10242"/>
                <a:gd name="connsiteY2" fmla="*/ 443 h 10000"/>
                <a:gd name="connsiteX3" fmla="*/ 4491 w 10242"/>
                <a:gd name="connsiteY3" fmla="*/ 759 h 10000"/>
                <a:gd name="connsiteX4" fmla="*/ 3473 w 10242"/>
                <a:gd name="connsiteY4" fmla="*/ 1245 h 10000"/>
                <a:gd name="connsiteX5" fmla="*/ 2515 w 10242"/>
                <a:gd name="connsiteY5" fmla="*/ 1814 h 10000"/>
                <a:gd name="connsiteX6" fmla="*/ 1737 w 10242"/>
                <a:gd name="connsiteY6" fmla="*/ 2595 h 10000"/>
                <a:gd name="connsiteX7" fmla="*/ 898 w 10242"/>
                <a:gd name="connsiteY7" fmla="*/ 3481 h 10000"/>
                <a:gd name="connsiteX8" fmla="*/ 479 w 10242"/>
                <a:gd name="connsiteY8" fmla="*/ 4367 h 10000"/>
                <a:gd name="connsiteX9" fmla="*/ 240 w 10242"/>
                <a:gd name="connsiteY9" fmla="*/ 5253 h 10000"/>
                <a:gd name="connsiteX10" fmla="*/ 120 w 10242"/>
                <a:gd name="connsiteY10" fmla="*/ 6118 h 10000"/>
                <a:gd name="connsiteX11" fmla="*/ 120 w 10242"/>
                <a:gd name="connsiteY11" fmla="*/ 6603 h 10000"/>
                <a:gd name="connsiteX12" fmla="*/ 0 w 10242"/>
                <a:gd name="connsiteY12" fmla="*/ 7173 h 10000"/>
                <a:gd name="connsiteX13" fmla="*/ 0 w 10242"/>
                <a:gd name="connsiteY13" fmla="*/ 9557 h 10000"/>
                <a:gd name="connsiteX14" fmla="*/ 0 w 10242"/>
                <a:gd name="connsiteY14" fmla="*/ 10000 h 10000"/>
                <a:gd name="connsiteX15" fmla="*/ 120 w 10242"/>
                <a:gd name="connsiteY15" fmla="*/ 10000 h 10000"/>
                <a:gd name="connsiteX16" fmla="*/ 2036 w 10242"/>
                <a:gd name="connsiteY16" fmla="*/ 10000 h 10000"/>
                <a:gd name="connsiteX17" fmla="*/ 9760 w 10242"/>
                <a:gd name="connsiteY17" fmla="*/ 10000 h 10000"/>
                <a:gd name="connsiteX18" fmla="*/ 10238 w 10242"/>
                <a:gd name="connsiteY18" fmla="*/ 9958 h 10000"/>
                <a:gd name="connsiteX19" fmla="*/ 10000 w 10242"/>
                <a:gd name="connsiteY19" fmla="*/ 3629 h 10000"/>
                <a:gd name="connsiteX20" fmla="*/ 9880 w 10242"/>
                <a:gd name="connsiteY20" fmla="*/ 2827 h 10000"/>
                <a:gd name="connsiteX21" fmla="*/ 9880 w 10242"/>
                <a:gd name="connsiteY21" fmla="*/ 2131 h 10000"/>
                <a:gd name="connsiteX22" fmla="*/ 9880 w 10242"/>
                <a:gd name="connsiteY22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827 h 10000"/>
                <a:gd name="connsiteX20" fmla="*/ 9880 w 10238"/>
                <a:gd name="connsiteY20" fmla="*/ 2131 h 10000"/>
                <a:gd name="connsiteX21" fmla="*/ 9880 w 10238"/>
                <a:gd name="connsiteY21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131 h 10000"/>
                <a:gd name="connsiteX20" fmla="*/ 9880 w 10238"/>
                <a:gd name="connsiteY20" fmla="*/ 0 h 10000"/>
                <a:gd name="connsiteX0" fmla="*/ 9880 w 10265"/>
                <a:gd name="connsiteY0" fmla="*/ 0 h 10000"/>
                <a:gd name="connsiteX1" fmla="*/ 7246 w 10265"/>
                <a:gd name="connsiteY1" fmla="*/ 190 h 10000"/>
                <a:gd name="connsiteX2" fmla="*/ 5868 w 10265"/>
                <a:gd name="connsiteY2" fmla="*/ 443 h 10000"/>
                <a:gd name="connsiteX3" fmla="*/ 4491 w 10265"/>
                <a:gd name="connsiteY3" fmla="*/ 759 h 10000"/>
                <a:gd name="connsiteX4" fmla="*/ 3473 w 10265"/>
                <a:gd name="connsiteY4" fmla="*/ 1245 h 10000"/>
                <a:gd name="connsiteX5" fmla="*/ 2515 w 10265"/>
                <a:gd name="connsiteY5" fmla="*/ 1814 h 10000"/>
                <a:gd name="connsiteX6" fmla="*/ 1737 w 10265"/>
                <a:gd name="connsiteY6" fmla="*/ 2595 h 10000"/>
                <a:gd name="connsiteX7" fmla="*/ 898 w 10265"/>
                <a:gd name="connsiteY7" fmla="*/ 3481 h 10000"/>
                <a:gd name="connsiteX8" fmla="*/ 479 w 10265"/>
                <a:gd name="connsiteY8" fmla="*/ 4367 h 10000"/>
                <a:gd name="connsiteX9" fmla="*/ 240 w 10265"/>
                <a:gd name="connsiteY9" fmla="*/ 5253 h 10000"/>
                <a:gd name="connsiteX10" fmla="*/ 120 w 10265"/>
                <a:gd name="connsiteY10" fmla="*/ 6118 h 10000"/>
                <a:gd name="connsiteX11" fmla="*/ 120 w 10265"/>
                <a:gd name="connsiteY11" fmla="*/ 6603 h 10000"/>
                <a:gd name="connsiteX12" fmla="*/ 0 w 10265"/>
                <a:gd name="connsiteY12" fmla="*/ 7173 h 10000"/>
                <a:gd name="connsiteX13" fmla="*/ 0 w 10265"/>
                <a:gd name="connsiteY13" fmla="*/ 9557 h 10000"/>
                <a:gd name="connsiteX14" fmla="*/ 0 w 10265"/>
                <a:gd name="connsiteY14" fmla="*/ 10000 h 10000"/>
                <a:gd name="connsiteX15" fmla="*/ 120 w 10265"/>
                <a:gd name="connsiteY15" fmla="*/ 10000 h 10000"/>
                <a:gd name="connsiteX16" fmla="*/ 2036 w 10265"/>
                <a:gd name="connsiteY16" fmla="*/ 10000 h 10000"/>
                <a:gd name="connsiteX17" fmla="*/ 9760 w 10265"/>
                <a:gd name="connsiteY17" fmla="*/ 10000 h 10000"/>
                <a:gd name="connsiteX18" fmla="*/ 10238 w 10265"/>
                <a:gd name="connsiteY18" fmla="*/ 9958 h 10000"/>
                <a:gd name="connsiteX19" fmla="*/ 9880 w 10265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10238 w 10238"/>
                <a:gd name="connsiteY17" fmla="*/ 9958 h 10000"/>
                <a:gd name="connsiteX18" fmla="*/ 9880 w 10238"/>
                <a:gd name="connsiteY18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9882"/>
                <a:gd name="connsiteY0" fmla="*/ 0 h 10000"/>
                <a:gd name="connsiteX1" fmla="*/ 7246 w 9882"/>
                <a:gd name="connsiteY1" fmla="*/ 190 h 10000"/>
                <a:gd name="connsiteX2" fmla="*/ 5868 w 9882"/>
                <a:gd name="connsiteY2" fmla="*/ 443 h 10000"/>
                <a:gd name="connsiteX3" fmla="*/ 4491 w 9882"/>
                <a:gd name="connsiteY3" fmla="*/ 759 h 10000"/>
                <a:gd name="connsiteX4" fmla="*/ 3473 w 9882"/>
                <a:gd name="connsiteY4" fmla="*/ 1245 h 10000"/>
                <a:gd name="connsiteX5" fmla="*/ 2515 w 9882"/>
                <a:gd name="connsiteY5" fmla="*/ 1814 h 10000"/>
                <a:gd name="connsiteX6" fmla="*/ 1737 w 9882"/>
                <a:gd name="connsiteY6" fmla="*/ 2595 h 10000"/>
                <a:gd name="connsiteX7" fmla="*/ 898 w 9882"/>
                <a:gd name="connsiteY7" fmla="*/ 3481 h 10000"/>
                <a:gd name="connsiteX8" fmla="*/ 479 w 9882"/>
                <a:gd name="connsiteY8" fmla="*/ 4367 h 10000"/>
                <a:gd name="connsiteX9" fmla="*/ 240 w 9882"/>
                <a:gd name="connsiteY9" fmla="*/ 5253 h 10000"/>
                <a:gd name="connsiteX10" fmla="*/ 120 w 9882"/>
                <a:gd name="connsiteY10" fmla="*/ 6118 h 10000"/>
                <a:gd name="connsiteX11" fmla="*/ 120 w 9882"/>
                <a:gd name="connsiteY11" fmla="*/ 6603 h 10000"/>
                <a:gd name="connsiteX12" fmla="*/ 0 w 9882"/>
                <a:gd name="connsiteY12" fmla="*/ 7173 h 10000"/>
                <a:gd name="connsiteX13" fmla="*/ 0 w 9882"/>
                <a:gd name="connsiteY13" fmla="*/ 9557 h 10000"/>
                <a:gd name="connsiteX14" fmla="*/ 0 w 9882"/>
                <a:gd name="connsiteY14" fmla="*/ 10000 h 10000"/>
                <a:gd name="connsiteX15" fmla="*/ 120 w 9882"/>
                <a:gd name="connsiteY15" fmla="*/ 10000 h 10000"/>
                <a:gd name="connsiteX16" fmla="*/ 6533 w 9882"/>
                <a:gd name="connsiteY16" fmla="*/ 9923 h 10000"/>
                <a:gd name="connsiteX17" fmla="*/ 9880 w 9882"/>
                <a:gd name="connsiteY17" fmla="*/ 0 h 10000"/>
                <a:gd name="connsiteX0" fmla="*/ 9998 w 9998"/>
                <a:gd name="connsiteY0" fmla="*/ 0 h 10000"/>
                <a:gd name="connsiteX1" fmla="*/ 7333 w 9998"/>
                <a:gd name="connsiteY1" fmla="*/ 190 h 10000"/>
                <a:gd name="connsiteX2" fmla="*/ 5938 w 9998"/>
                <a:gd name="connsiteY2" fmla="*/ 443 h 10000"/>
                <a:gd name="connsiteX3" fmla="*/ 4545 w 9998"/>
                <a:gd name="connsiteY3" fmla="*/ 759 h 10000"/>
                <a:gd name="connsiteX4" fmla="*/ 3514 w 9998"/>
                <a:gd name="connsiteY4" fmla="*/ 1245 h 10000"/>
                <a:gd name="connsiteX5" fmla="*/ 2545 w 9998"/>
                <a:gd name="connsiteY5" fmla="*/ 1814 h 10000"/>
                <a:gd name="connsiteX6" fmla="*/ 1758 w 9998"/>
                <a:gd name="connsiteY6" fmla="*/ 2595 h 10000"/>
                <a:gd name="connsiteX7" fmla="*/ 909 w 9998"/>
                <a:gd name="connsiteY7" fmla="*/ 3481 h 10000"/>
                <a:gd name="connsiteX8" fmla="*/ 485 w 9998"/>
                <a:gd name="connsiteY8" fmla="*/ 4367 h 10000"/>
                <a:gd name="connsiteX9" fmla="*/ 243 w 9998"/>
                <a:gd name="connsiteY9" fmla="*/ 5253 h 10000"/>
                <a:gd name="connsiteX10" fmla="*/ 121 w 9998"/>
                <a:gd name="connsiteY10" fmla="*/ 6118 h 10000"/>
                <a:gd name="connsiteX11" fmla="*/ 121 w 9998"/>
                <a:gd name="connsiteY11" fmla="*/ 6603 h 10000"/>
                <a:gd name="connsiteX12" fmla="*/ 0 w 9998"/>
                <a:gd name="connsiteY12" fmla="*/ 7173 h 10000"/>
                <a:gd name="connsiteX13" fmla="*/ 0 w 9998"/>
                <a:gd name="connsiteY13" fmla="*/ 9557 h 10000"/>
                <a:gd name="connsiteX14" fmla="*/ 0 w 9998"/>
                <a:gd name="connsiteY14" fmla="*/ 10000 h 10000"/>
                <a:gd name="connsiteX15" fmla="*/ 121 w 9998"/>
                <a:gd name="connsiteY15" fmla="*/ 10000 h 10000"/>
                <a:gd name="connsiteX16" fmla="*/ 6611 w 9998"/>
                <a:gd name="connsiteY16" fmla="*/ 9923 h 10000"/>
                <a:gd name="connsiteX17" fmla="*/ 9998 w 9998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1 w 10000"/>
                <a:gd name="connsiteY15" fmla="*/ 10000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9965"/>
                <a:gd name="connsiteX1" fmla="*/ 7334 w 10000"/>
                <a:gd name="connsiteY1" fmla="*/ 190 h 9965"/>
                <a:gd name="connsiteX2" fmla="*/ 5939 w 10000"/>
                <a:gd name="connsiteY2" fmla="*/ 443 h 9965"/>
                <a:gd name="connsiteX3" fmla="*/ 4546 w 10000"/>
                <a:gd name="connsiteY3" fmla="*/ 759 h 9965"/>
                <a:gd name="connsiteX4" fmla="*/ 3515 w 10000"/>
                <a:gd name="connsiteY4" fmla="*/ 1245 h 9965"/>
                <a:gd name="connsiteX5" fmla="*/ 2546 w 10000"/>
                <a:gd name="connsiteY5" fmla="*/ 1814 h 9965"/>
                <a:gd name="connsiteX6" fmla="*/ 1758 w 10000"/>
                <a:gd name="connsiteY6" fmla="*/ 2595 h 9965"/>
                <a:gd name="connsiteX7" fmla="*/ 909 w 10000"/>
                <a:gd name="connsiteY7" fmla="*/ 3481 h 9965"/>
                <a:gd name="connsiteX8" fmla="*/ 485 w 10000"/>
                <a:gd name="connsiteY8" fmla="*/ 4367 h 9965"/>
                <a:gd name="connsiteX9" fmla="*/ 243 w 10000"/>
                <a:gd name="connsiteY9" fmla="*/ 5253 h 9965"/>
                <a:gd name="connsiteX10" fmla="*/ 121 w 10000"/>
                <a:gd name="connsiteY10" fmla="*/ 6118 h 9965"/>
                <a:gd name="connsiteX11" fmla="*/ 121 w 10000"/>
                <a:gd name="connsiteY11" fmla="*/ 6603 h 9965"/>
                <a:gd name="connsiteX12" fmla="*/ 0 w 10000"/>
                <a:gd name="connsiteY12" fmla="*/ 7173 h 9965"/>
                <a:gd name="connsiteX13" fmla="*/ 0 w 10000"/>
                <a:gd name="connsiteY13" fmla="*/ 9557 h 9965"/>
                <a:gd name="connsiteX14" fmla="*/ 242 w 10000"/>
                <a:gd name="connsiteY14" fmla="*/ 9965 h 9965"/>
                <a:gd name="connsiteX15" fmla="*/ 9999 w 10000"/>
                <a:gd name="connsiteY15" fmla="*/ 9958 h 9965"/>
                <a:gd name="connsiteX16" fmla="*/ 10000 w 10000"/>
                <a:gd name="connsiteY16" fmla="*/ 0 h 9965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242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126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789 w 10031"/>
                <a:gd name="connsiteY6" fmla="*/ 2604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10 w 10000"/>
                <a:gd name="connsiteY13" fmla="*/ 10000 h 10000"/>
                <a:gd name="connsiteX14" fmla="*/ 9999 w 10000"/>
                <a:gd name="connsiteY14" fmla="*/ 9993 h 10000"/>
                <a:gd name="connsiteX15" fmla="*/ 10000 w 10000"/>
                <a:gd name="connsiteY15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0 w 10000"/>
                <a:gd name="connsiteY11" fmla="*/ 7198 h 10000"/>
                <a:gd name="connsiteX12" fmla="*/ 10 w 10000"/>
                <a:gd name="connsiteY12" fmla="*/ 10000 h 10000"/>
                <a:gd name="connsiteX13" fmla="*/ 9999 w 10000"/>
                <a:gd name="connsiteY13" fmla="*/ 9993 h 10000"/>
                <a:gd name="connsiteX14" fmla="*/ 10000 w 10000"/>
                <a:gd name="connsiteY1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7334" y="191"/>
                  </a:lnTo>
                  <a:cubicBezTo>
                    <a:pt x="6445" y="255"/>
                    <a:pt x="6404" y="350"/>
                    <a:pt x="5939" y="445"/>
                  </a:cubicBezTo>
                  <a:lnTo>
                    <a:pt x="4546" y="762"/>
                  </a:lnTo>
                  <a:cubicBezTo>
                    <a:pt x="4082" y="868"/>
                    <a:pt x="3848" y="1073"/>
                    <a:pt x="3515" y="1249"/>
                  </a:cubicBezTo>
                  <a:cubicBezTo>
                    <a:pt x="3182" y="1425"/>
                    <a:pt x="2847" y="1570"/>
                    <a:pt x="2546" y="1820"/>
                  </a:cubicBezTo>
                  <a:lnTo>
                    <a:pt x="1642" y="2569"/>
                  </a:lnTo>
                  <a:cubicBezTo>
                    <a:pt x="1341" y="2819"/>
                    <a:pt x="1102" y="3191"/>
                    <a:pt x="909" y="3493"/>
                  </a:cubicBezTo>
                  <a:cubicBezTo>
                    <a:pt x="716" y="3795"/>
                    <a:pt x="596" y="4086"/>
                    <a:pt x="485" y="4382"/>
                  </a:cubicBezTo>
                  <a:cubicBezTo>
                    <a:pt x="374" y="4678"/>
                    <a:pt x="304" y="4978"/>
                    <a:pt x="243" y="5271"/>
                  </a:cubicBezTo>
                  <a:cubicBezTo>
                    <a:pt x="202" y="5560"/>
                    <a:pt x="121" y="5977"/>
                    <a:pt x="121" y="6139"/>
                  </a:cubicBezTo>
                  <a:cubicBezTo>
                    <a:pt x="81" y="6492"/>
                    <a:pt x="40" y="6845"/>
                    <a:pt x="0" y="7198"/>
                  </a:cubicBezTo>
                  <a:cubicBezTo>
                    <a:pt x="3" y="8132"/>
                    <a:pt x="7" y="9066"/>
                    <a:pt x="10" y="10000"/>
                  </a:cubicBezTo>
                  <a:lnTo>
                    <a:pt x="9999" y="9993"/>
                  </a:lnTo>
                  <a:cubicBezTo>
                    <a:pt x="9999" y="6662"/>
                    <a:pt x="9999" y="4996"/>
                    <a:pt x="100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8709204" y="2044214"/>
              <a:ext cx="901034" cy="328597"/>
            </a:xfrm>
            <a:custGeom>
              <a:avLst/>
              <a:gdLst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61695 w 1407895"/>
                <a:gd name="connsiteY0" fmla="*/ 0 h 355600"/>
                <a:gd name="connsiteX1" fmla="*/ 1407895 w 1407895"/>
                <a:gd name="connsiteY1" fmla="*/ 0 h 355600"/>
                <a:gd name="connsiteX2" fmla="*/ 1407895 w 1407895"/>
                <a:gd name="connsiteY2" fmla="*/ 355600 h 355600"/>
                <a:gd name="connsiteX3" fmla="*/ 554455 w 1407895"/>
                <a:gd name="connsiteY3" fmla="*/ 355600 h 355600"/>
                <a:gd name="connsiteX4" fmla="*/ 259815 w 1407895"/>
                <a:gd name="connsiteY4" fmla="*/ 238760 h 355600"/>
                <a:gd name="connsiteX5" fmla="*/ 61695 w 1407895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7272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6200" h="355600">
                  <a:moveTo>
                    <a:pt x="0" y="0"/>
                  </a:moveTo>
                  <a:lnTo>
                    <a:pt x="1346200" y="0"/>
                  </a:lnTo>
                  <a:lnTo>
                    <a:pt x="1346200" y="355600"/>
                  </a:lnTo>
                  <a:lnTo>
                    <a:pt x="492760" y="355600"/>
                  </a:lnTo>
                  <a:cubicBezTo>
                    <a:pt x="301413" y="336127"/>
                    <a:pt x="188806" y="242147"/>
                    <a:pt x="180340" y="236220"/>
                  </a:cubicBezTo>
                  <a:cubicBezTo>
                    <a:pt x="171874" y="230293"/>
                    <a:pt x="29633" y="143933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>
                  <a:solidFill>
                    <a:schemeClr val="tx1"/>
                  </a:solidFill>
                  <a:latin typeface="+mj-lt"/>
                </a:rPr>
                <a:t>D</a:t>
              </a:r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 flipH="1">
              <a:off x="6641188" y="2042910"/>
              <a:ext cx="903278" cy="328597"/>
            </a:xfrm>
            <a:custGeom>
              <a:avLst/>
              <a:gdLst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61695 w 1407895"/>
                <a:gd name="connsiteY0" fmla="*/ 0 h 355600"/>
                <a:gd name="connsiteX1" fmla="*/ 1407895 w 1407895"/>
                <a:gd name="connsiteY1" fmla="*/ 0 h 355600"/>
                <a:gd name="connsiteX2" fmla="*/ 1407895 w 1407895"/>
                <a:gd name="connsiteY2" fmla="*/ 355600 h 355600"/>
                <a:gd name="connsiteX3" fmla="*/ 554455 w 1407895"/>
                <a:gd name="connsiteY3" fmla="*/ 355600 h 355600"/>
                <a:gd name="connsiteX4" fmla="*/ 259815 w 1407895"/>
                <a:gd name="connsiteY4" fmla="*/ 238760 h 355600"/>
                <a:gd name="connsiteX5" fmla="*/ 61695 w 1407895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7272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6200" h="355600">
                  <a:moveTo>
                    <a:pt x="0" y="0"/>
                  </a:moveTo>
                  <a:lnTo>
                    <a:pt x="1346200" y="0"/>
                  </a:lnTo>
                  <a:lnTo>
                    <a:pt x="1346200" y="355600"/>
                  </a:lnTo>
                  <a:lnTo>
                    <a:pt x="492760" y="355600"/>
                  </a:lnTo>
                  <a:cubicBezTo>
                    <a:pt x="301413" y="336127"/>
                    <a:pt x="188806" y="242147"/>
                    <a:pt x="180340" y="236220"/>
                  </a:cubicBezTo>
                  <a:cubicBezTo>
                    <a:pt x="171874" y="230293"/>
                    <a:pt x="29633" y="143933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+mj-lt"/>
                </a:rPr>
                <a:t>S</a:t>
              </a:r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6" name="Rectangle 992"/>
            <p:cNvSpPr>
              <a:spLocks noChangeArrowheads="1"/>
            </p:cNvSpPr>
            <p:nvPr/>
          </p:nvSpPr>
          <p:spPr bwMode="auto">
            <a:xfrm>
              <a:off x="7341574" y="1072110"/>
              <a:ext cx="1568278" cy="324471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sz="2400" dirty="0">
                <a:latin typeface="+mj-lt"/>
              </a:endParaRPr>
            </a:p>
          </p:txBody>
        </p:sp>
        <p:sp>
          <p:nvSpPr>
            <p:cNvPr id="67" name="Rectangle 992"/>
            <p:cNvSpPr>
              <a:spLocks noChangeArrowheads="1"/>
            </p:cNvSpPr>
            <p:nvPr/>
          </p:nvSpPr>
          <p:spPr bwMode="auto">
            <a:xfrm>
              <a:off x="7341574" y="1721155"/>
              <a:ext cx="1568278" cy="324471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sz="2400" dirty="0">
                <a:latin typeface="+mj-lt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742003" y="5670865"/>
            <a:ext cx="365760" cy="111336"/>
            <a:chOff x="7712094" y="5006340"/>
            <a:chExt cx="365760" cy="111336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7712094" y="5006340"/>
              <a:ext cx="3657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7780674" y="5062008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7849254" y="5117676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Elbow Connector 74"/>
          <p:cNvCxnSpPr/>
          <p:nvPr/>
        </p:nvCxnSpPr>
        <p:spPr>
          <a:xfrm>
            <a:off x="6634574" y="5305292"/>
            <a:ext cx="290309" cy="365573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90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Experimental Testing Platform</a:t>
            </a:r>
          </a:p>
        </p:txBody>
      </p:sp>
      <p:pic>
        <p:nvPicPr>
          <p:cNvPr id="217091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81088"/>
            <a:ext cx="6858000" cy="46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7092" name="Group 46"/>
          <p:cNvGrpSpPr>
            <a:grpSpLocks/>
          </p:cNvGrpSpPr>
          <p:nvPr/>
        </p:nvGrpSpPr>
        <p:grpSpPr bwMode="auto">
          <a:xfrm>
            <a:off x="5181600" y="1995488"/>
            <a:ext cx="2101850" cy="1066800"/>
            <a:chOff x="3264" y="1536"/>
            <a:chExt cx="1324" cy="672"/>
          </a:xfrm>
        </p:grpSpPr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>
              <a:off x="3264" y="2016"/>
              <a:ext cx="288" cy="192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" name="Text Box 22"/>
            <p:cNvSpPr txBox="1">
              <a:spLocks noChangeArrowheads="1"/>
            </p:cNvSpPr>
            <p:nvPr/>
          </p:nvSpPr>
          <p:spPr bwMode="auto">
            <a:xfrm>
              <a:off x="3840" y="1536"/>
              <a:ext cx="7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smtClean="0">
                  <a:solidFill>
                    <a:srgbClr val="FFFF00"/>
                  </a:solidFill>
                </a:rPr>
                <a:t>USB Jack</a:t>
              </a:r>
            </a:p>
          </p:txBody>
        </p:sp>
        <p:sp>
          <p:nvSpPr>
            <p:cNvPr id="37" name="Line 23"/>
            <p:cNvSpPr>
              <a:spLocks noChangeShapeType="1"/>
            </p:cNvSpPr>
            <p:nvPr/>
          </p:nvSpPr>
          <p:spPr bwMode="auto">
            <a:xfrm flipH="1">
              <a:off x="3552" y="1728"/>
              <a:ext cx="384" cy="28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17093" name="Group 47"/>
          <p:cNvGrpSpPr>
            <a:grpSpLocks/>
          </p:cNvGrpSpPr>
          <p:nvPr/>
        </p:nvGrpSpPr>
        <p:grpSpPr bwMode="auto">
          <a:xfrm>
            <a:off x="5538788" y="3233738"/>
            <a:ext cx="2392362" cy="984250"/>
            <a:chOff x="3489" y="2316"/>
            <a:chExt cx="1507" cy="620"/>
          </a:xfrm>
        </p:grpSpPr>
        <p:sp>
          <p:nvSpPr>
            <p:cNvPr id="39" name="Rectangle 24"/>
            <p:cNvSpPr>
              <a:spLocks noChangeArrowheads="1"/>
            </p:cNvSpPr>
            <p:nvPr/>
          </p:nvSpPr>
          <p:spPr bwMode="auto">
            <a:xfrm>
              <a:off x="3489" y="2696"/>
              <a:ext cx="288" cy="240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0" name="Text Box 25"/>
            <p:cNvSpPr txBox="1">
              <a:spLocks noChangeArrowheads="1"/>
            </p:cNvSpPr>
            <p:nvPr/>
          </p:nvSpPr>
          <p:spPr bwMode="auto">
            <a:xfrm>
              <a:off x="3846" y="2316"/>
              <a:ext cx="115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smtClean="0">
                  <a:solidFill>
                    <a:srgbClr val="FFFF00"/>
                  </a:solidFill>
                </a:rPr>
                <a:t>Virtex-II Pro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smtClean="0">
                  <a:solidFill>
                    <a:srgbClr val="FFFF00"/>
                  </a:solidFill>
                </a:rPr>
                <a:t>(USB controller)</a:t>
              </a:r>
            </a:p>
          </p:txBody>
        </p:sp>
        <p:sp>
          <p:nvSpPr>
            <p:cNvPr id="41" name="Line 26"/>
            <p:cNvSpPr>
              <a:spLocks noChangeShapeType="1"/>
            </p:cNvSpPr>
            <p:nvPr/>
          </p:nvSpPr>
          <p:spPr bwMode="auto">
            <a:xfrm flipH="1">
              <a:off x="3738" y="2529"/>
              <a:ext cx="198" cy="1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5232400" y="4533900"/>
            <a:ext cx="838200" cy="838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2857500" y="4021138"/>
            <a:ext cx="2038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smtClean="0">
                <a:solidFill>
                  <a:srgbClr val="FFFF00"/>
                </a:solidFill>
              </a:rPr>
              <a:t>Virtex-V FPGA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smtClean="0">
                <a:solidFill>
                  <a:srgbClr val="FFFF00"/>
                </a:solidFill>
              </a:rPr>
              <a:t>(NAND Controller)</a:t>
            </a:r>
          </a:p>
        </p:txBody>
      </p:sp>
      <p:sp>
        <p:nvSpPr>
          <p:cNvPr id="44" name="Line 29"/>
          <p:cNvSpPr>
            <a:spLocks noChangeShapeType="1"/>
          </p:cNvSpPr>
          <p:nvPr/>
        </p:nvSpPr>
        <p:spPr bwMode="auto">
          <a:xfrm>
            <a:off x="4000500" y="4586288"/>
            <a:ext cx="1219200" cy="381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Rectangle 30"/>
          <p:cNvSpPr>
            <a:spLocks noChangeArrowheads="1"/>
          </p:cNvSpPr>
          <p:nvPr/>
        </p:nvSpPr>
        <p:spPr bwMode="auto">
          <a:xfrm>
            <a:off x="6629400" y="4738688"/>
            <a:ext cx="381000" cy="2286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Line 32"/>
          <p:cNvSpPr>
            <a:spLocks noChangeShapeType="1"/>
          </p:cNvSpPr>
          <p:nvPr/>
        </p:nvSpPr>
        <p:spPr bwMode="auto">
          <a:xfrm flipH="1">
            <a:off x="6858000" y="4357688"/>
            <a:ext cx="228600" cy="381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17099" name="Group 37"/>
          <p:cNvGrpSpPr>
            <a:grpSpLocks/>
          </p:cNvGrpSpPr>
          <p:nvPr/>
        </p:nvGrpSpPr>
        <p:grpSpPr bwMode="auto">
          <a:xfrm>
            <a:off x="228600" y="2833688"/>
            <a:ext cx="6858000" cy="2895600"/>
            <a:chOff x="144" y="2064"/>
            <a:chExt cx="4320" cy="1824"/>
          </a:xfrm>
        </p:grpSpPr>
        <p:sp>
          <p:nvSpPr>
            <p:cNvPr id="48" name="Rectangle 33"/>
            <p:cNvSpPr>
              <a:spLocks noChangeArrowheads="1"/>
            </p:cNvSpPr>
            <p:nvPr/>
          </p:nvSpPr>
          <p:spPr bwMode="auto">
            <a:xfrm>
              <a:off x="1056" y="2400"/>
              <a:ext cx="3408" cy="148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066CC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9" name="Text Box 34"/>
            <p:cNvSpPr txBox="1">
              <a:spLocks noChangeArrowheads="1"/>
            </p:cNvSpPr>
            <p:nvPr/>
          </p:nvSpPr>
          <p:spPr bwMode="auto">
            <a:xfrm>
              <a:off x="144" y="2064"/>
              <a:ext cx="16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smtClean="0">
                  <a:solidFill>
                    <a:srgbClr val="0000FF"/>
                  </a:solidFill>
                </a:rPr>
                <a:t>HAPS-52 Mother Board</a:t>
              </a:r>
            </a:p>
          </p:txBody>
        </p:sp>
        <p:sp>
          <p:nvSpPr>
            <p:cNvPr id="50" name="Line 35"/>
            <p:cNvSpPr>
              <a:spLocks noChangeShapeType="1"/>
            </p:cNvSpPr>
            <p:nvPr/>
          </p:nvSpPr>
          <p:spPr bwMode="auto">
            <a:xfrm>
              <a:off x="480" y="2256"/>
              <a:ext cx="528" cy="86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17100" name="Group 41"/>
          <p:cNvGrpSpPr>
            <a:grpSpLocks/>
          </p:cNvGrpSpPr>
          <p:nvPr/>
        </p:nvGrpSpPr>
        <p:grpSpPr bwMode="auto">
          <a:xfrm>
            <a:off x="3276600" y="1309688"/>
            <a:ext cx="2819400" cy="3048000"/>
            <a:chOff x="2064" y="1104"/>
            <a:chExt cx="1776" cy="1920"/>
          </a:xfrm>
        </p:grpSpPr>
        <p:sp>
          <p:nvSpPr>
            <p:cNvPr id="52" name="Rectangle 38"/>
            <p:cNvSpPr>
              <a:spLocks noChangeArrowheads="1"/>
            </p:cNvSpPr>
            <p:nvPr/>
          </p:nvSpPr>
          <p:spPr bwMode="auto">
            <a:xfrm>
              <a:off x="3216" y="1680"/>
              <a:ext cx="624" cy="1344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" name="Text Box 39"/>
            <p:cNvSpPr txBox="1">
              <a:spLocks noChangeArrowheads="1"/>
            </p:cNvSpPr>
            <p:nvPr/>
          </p:nvSpPr>
          <p:spPr bwMode="auto">
            <a:xfrm>
              <a:off x="2064" y="1104"/>
              <a:ext cx="14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smtClean="0">
                  <a:solidFill>
                    <a:srgbClr val="0000FF"/>
                  </a:solidFill>
                </a:rPr>
                <a:t>USB Daughter Board</a:t>
              </a:r>
            </a:p>
          </p:txBody>
        </p:sp>
        <p:sp>
          <p:nvSpPr>
            <p:cNvPr id="54" name="Line 40"/>
            <p:cNvSpPr>
              <a:spLocks noChangeShapeType="1"/>
            </p:cNvSpPr>
            <p:nvPr/>
          </p:nvSpPr>
          <p:spPr bwMode="auto">
            <a:xfrm>
              <a:off x="2688" y="1296"/>
              <a:ext cx="528" cy="3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17101" name="Group 45"/>
          <p:cNvGrpSpPr>
            <a:grpSpLocks/>
          </p:cNvGrpSpPr>
          <p:nvPr/>
        </p:nvGrpSpPr>
        <p:grpSpPr bwMode="auto">
          <a:xfrm>
            <a:off x="5867400" y="4433888"/>
            <a:ext cx="2508250" cy="1814512"/>
            <a:chOff x="3696" y="3072"/>
            <a:chExt cx="1580" cy="1143"/>
          </a:xfrm>
        </p:grpSpPr>
        <p:sp>
          <p:nvSpPr>
            <p:cNvPr id="56" name="Rectangle 42"/>
            <p:cNvSpPr>
              <a:spLocks noChangeArrowheads="1"/>
            </p:cNvSpPr>
            <p:nvPr/>
          </p:nvSpPr>
          <p:spPr bwMode="auto">
            <a:xfrm>
              <a:off x="3888" y="3072"/>
              <a:ext cx="528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7" name="Text Box 43"/>
            <p:cNvSpPr txBox="1">
              <a:spLocks noChangeArrowheads="1"/>
            </p:cNvSpPr>
            <p:nvPr/>
          </p:nvSpPr>
          <p:spPr bwMode="auto">
            <a:xfrm>
              <a:off x="3696" y="3984"/>
              <a:ext cx="15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smtClean="0">
                  <a:solidFill>
                    <a:srgbClr val="0000FF"/>
                  </a:solidFill>
                </a:rPr>
                <a:t>NAND Daughter Board</a:t>
              </a:r>
            </a:p>
          </p:txBody>
        </p:sp>
        <p:sp>
          <p:nvSpPr>
            <p:cNvPr id="58" name="Line 44"/>
            <p:cNvSpPr>
              <a:spLocks noChangeShapeType="1"/>
            </p:cNvSpPr>
            <p:nvPr/>
          </p:nvSpPr>
          <p:spPr bwMode="auto">
            <a:xfrm flipH="1" flipV="1">
              <a:off x="4176" y="3840"/>
              <a:ext cx="384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9" name="Rectangle 32"/>
          <p:cNvSpPr>
            <a:spLocks noChangeArrowheads="1"/>
          </p:cNvSpPr>
          <p:nvPr/>
        </p:nvSpPr>
        <p:spPr bwMode="auto">
          <a:xfrm>
            <a:off x="6388100" y="4511675"/>
            <a:ext cx="366713" cy="120650"/>
          </a:xfrm>
          <a:prstGeom prst="rect">
            <a:avLst/>
          </a:prstGeom>
          <a:solidFill>
            <a:srgbClr val="317131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6400800" y="3805238"/>
            <a:ext cx="1466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smtClean="0">
                <a:solidFill>
                  <a:srgbClr val="FFFF00"/>
                </a:solidFill>
              </a:rPr>
              <a:t>3x-nm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smtClean="0">
                <a:solidFill>
                  <a:srgbClr val="FFFF00"/>
                </a:solidFill>
              </a:rPr>
              <a:t>NAND Flash</a:t>
            </a:r>
          </a:p>
        </p:txBody>
      </p:sp>
      <p:sp>
        <p:nvSpPr>
          <p:cNvPr id="217104" name="Rectangle 60"/>
          <p:cNvSpPr>
            <a:spLocks noChangeArrowheads="1"/>
          </p:cNvSpPr>
          <p:nvPr/>
        </p:nvSpPr>
        <p:spPr bwMode="auto">
          <a:xfrm>
            <a:off x="0" y="5823776"/>
            <a:ext cx="5934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/>
              <a:t>[</a:t>
            </a:r>
            <a:r>
              <a:rPr lang="en-US" altLang="en-US" sz="1600" dirty="0" err="1"/>
              <a:t>Cai</a:t>
            </a:r>
            <a:r>
              <a:rPr lang="en-US" altLang="en-US" sz="1600" dirty="0"/>
              <a:t>+, FCCM 2011, DATE 2012, ICCD 2012, DATE 2013, ITJ 2013, ICCD 2013, SIGMETRICS </a:t>
            </a:r>
            <a:r>
              <a:rPr lang="en-US" altLang="en-US" sz="1600" dirty="0" smtClean="0"/>
              <a:t>2014, DSN 2015, HPCA 2015]</a:t>
            </a:r>
            <a:endParaRPr lang="en-US" altLang="en-US" sz="1600" dirty="0"/>
          </a:p>
        </p:txBody>
      </p:sp>
      <p:sp>
        <p:nvSpPr>
          <p:cNvPr id="217105" name="Rectangle 2"/>
          <p:cNvSpPr>
            <a:spLocks noChangeArrowheads="1"/>
          </p:cNvSpPr>
          <p:nvPr/>
        </p:nvSpPr>
        <p:spPr bwMode="auto">
          <a:xfrm>
            <a:off x="1447800" y="6427788"/>
            <a:ext cx="7696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/>
              <a:t>Cai et al., </a:t>
            </a:r>
            <a:r>
              <a:rPr lang="en-US" altLang="en-US" sz="1600">
                <a:solidFill>
                  <a:srgbClr val="0000FF"/>
                </a:solidFill>
              </a:rPr>
              <a:t>FPGA-based Solid-State Drive prototyping platform, </a:t>
            </a:r>
            <a:r>
              <a:rPr lang="en-US" altLang="en-US" sz="1600">
                <a:solidFill>
                  <a:srgbClr val="000000"/>
                </a:solidFill>
              </a:rPr>
              <a:t>FCCM 2011.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8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" t="2664" r="7195"/>
          <a:stretch/>
        </p:blipFill>
        <p:spPr>
          <a:xfrm>
            <a:off x="-1321" y="1186373"/>
            <a:ext cx="9180576" cy="3846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Characterized threshold voltage distribution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flipH="1">
            <a:off x="6924883" y="1838101"/>
            <a:ext cx="488288" cy="54428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endParaRPr lang="en-US" sz="24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 flipH="1">
            <a:off x="4568039" y="1472341"/>
            <a:ext cx="330531" cy="54864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endParaRPr lang="en-US" sz="24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3239" y="5429569"/>
            <a:ext cx="8229600" cy="69668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pc="-150" dirty="0" smtClean="0">
                <a:latin typeface="+mj-lt"/>
              </a:rPr>
              <a:t>Finding: Cell’s threshold voltage decreases over time</a:t>
            </a:r>
            <a:endParaRPr lang="en-US" sz="3200" spc="-150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50573" y="3737678"/>
            <a:ext cx="990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latin typeface="+mj-lt"/>
                <a:ea typeface="Dotum" pitchFamily="34" charset="-127"/>
              </a:rPr>
              <a:t>P1</a:t>
            </a:r>
            <a:endParaRPr lang="ko-KR" altLang="ko-KR" sz="3200" dirty="0">
              <a:latin typeface="+mj-lt"/>
              <a:ea typeface="Dotum" pitchFamily="34" charset="-127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39989" y="3737678"/>
            <a:ext cx="990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latin typeface="+mj-lt"/>
                <a:ea typeface="Dotum" pitchFamily="34" charset="-127"/>
              </a:rPr>
              <a:t>P2</a:t>
            </a:r>
            <a:endParaRPr lang="ko-KR" altLang="ko-KR" sz="3200" dirty="0">
              <a:latin typeface="+mj-lt"/>
              <a:ea typeface="Dotum" pitchFamily="34" charset="-127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19904" y="3737678"/>
            <a:ext cx="990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latin typeface="+mj-lt"/>
                <a:ea typeface="Dotum" pitchFamily="34" charset="-127"/>
              </a:rPr>
              <a:t>P3</a:t>
            </a:r>
            <a:endParaRPr lang="ko-KR" altLang="ko-KR" sz="3200" dirty="0">
              <a:latin typeface="+mj-lt"/>
              <a:ea typeface="Dotum" pitchFamily="34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64686" y="1274649"/>
            <a:ext cx="1085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spc="-150" dirty="0" smtClean="0">
                <a:solidFill>
                  <a:srgbClr val="1111FF"/>
                </a:solidFill>
                <a:latin typeface="+mj-lt"/>
                <a:ea typeface="Dotum" pitchFamily="34" charset="-127"/>
              </a:rPr>
              <a:t>0-day</a:t>
            </a:r>
            <a:endParaRPr lang="ko-KR" altLang="ko-KR" sz="3200" spc="-150" dirty="0">
              <a:solidFill>
                <a:srgbClr val="1111FF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59029" y="2182869"/>
            <a:ext cx="13658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spc="-150" dirty="0" smtClean="0">
                <a:latin typeface="+mj-lt"/>
                <a:ea typeface="Dotum" pitchFamily="34" charset="-127"/>
              </a:rPr>
              <a:t>40-day</a:t>
            </a:r>
            <a:endParaRPr lang="ko-KR" altLang="ko-KR" sz="3200" spc="-150" dirty="0">
              <a:latin typeface="+mj-lt"/>
              <a:ea typeface="Dotum" pitchFamily="34" charset="-127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7474131" y="1859424"/>
            <a:ext cx="69669" cy="522962"/>
          </a:xfrm>
          <a:prstGeom prst="line">
            <a:avLst/>
          </a:prstGeom>
          <a:ln w="63500">
            <a:solidFill>
              <a:srgbClr val="1111FF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522720" y="2767644"/>
            <a:ext cx="402163" cy="204156"/>
          </a:xfrm>
          <a:prstGeom prst="line">
            <a:avLst/>
          </a:prstGeom>
          <a:ln w="635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879759" y="1282832"/>
            <a:ext cx="1085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spc="-150" dirty="0" smtClean="0">
                <a:solidFill>
                  <a:srgbClr val="1111FF"/>
                </a:solidFill>
                <a:latin typeface="+mj-lt"/>
                <a:ea typeface="Dotum" pitchFamily="34" charset="-127"/>
              </a:rPr>
              <a:t>0-day</a:t>
            </a:r>
            <a:endParaRPr lang="ko-KR" altLang="ko-KR" sz="3200" spc="-150" dirty="0">
              <a:solidFill>
                <a:srgbClr val="1111FF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66656" y="1672743"/>
            <a:ext cx="13658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spc="-150" dirty="0" smtClean="0">
                <a:latin typeface="+mj-lt"/>
                <a:ea typeface="Dotum" pitchFamily="34" charset="-127"/>
              </a:rPr>
              <a:t>40-day</a:t>
            </a:r>
            <a:endParaRPr lang="ko-KR" altLang="ko-KR" sz="3200" spc="-150" dirty="0">
              <a:latin typeface="+mj-lt"/>
              <a:ea typeface="Dotum" pitchFamily="34" charset="-127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4944290" y="1853341"/>
            <a:ext cx="157415" cy="344768"/>
          </a:xfrm>
          <a:prstGeom prst="line">
            <a:avLst/>
          </a:prstGeom>
          <a:ln w="63500">
            <a:solidFill>
              <a:srgbClr val="1111FF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30347" y="2257518"/>
            <a:ext cx="402163" cy="245414"/>
          </a:xfrm>
          <a:prstGeom prst="line">
            <a:avLst/>
          </a:prstGeom>
          <a:ln w="635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1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3112009" y="2945534"/>
            <a:ext cx="0" cy="2862072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01372" y="2945534"/>
            <a:ext cx="0" cy="2862072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83084" y="5823857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Normalized V</a:t>
            </a:r>
            <a:r>
              <a:rPr lang="en-US" altLang="ko-KR" sz="32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th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87084" y="1904999"/>
            <a:ext cx="0" cy="3918858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130626" y="1407143"/>
            <a:ext cx="901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PDF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1852" y="4230143"/>
            <a:ext cx="2130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P1</a:t>
            </a:r>
            <a:b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</a:b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(10)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94973" y="4230143"/>
            <a:ext cx="2130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P2</a:t>
            </a:r>
            <a:b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</a:b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(00)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40151" y="4230143"/>
            <a:ext cx="2130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P3</a:t>
            </a:r>
            <a:b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</a:b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(01)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477916" y="2971570"/>
            <a:ext cx="2386661" cy="2850579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Freeform 22"/>
          <p:cNvSpPr/>
          <p:nvPr/>
        </p:nvSpPr>
        <p:spPr>
          <a:xfrm>
            <a:off x="6517852" y="2971569"/>
            <a:ext cx="2386661" cy="2850579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Freeform 29"/>
          <p:cNvSpPr/>
          <p:nvPr/>
        </p:nvSpPr>
        <p:spPr>
          <a:xfrm>
            <a:off x="6517852" y="2969861"/>
            <a:ext cx="2386662" cy="2852274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Rectangle 32"/>
          <p:cNvSpPr/>
          <p:nvPr/>
        </p:nvSpPr>
        <p:spPr>
          <a:xfrm>
            <a:off x="54429" y="787445"/>
            <a:ext cx="89278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New data</a:t>
            </a:r>
            <a:endParaRPr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05918" y="2971562"/>
            <a:ext cx="2386661" cy="2850579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Freeform 26"/>
          <p:cNvSpPr/>
          <p:nvPr/>
        </p:nvSpPr>
        <p:spPr>
          <a:xfrm>
            <a:off x="295758" y="2969857"/>
            <a:ext cx="2386662" cy="2852274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Freeform 23"/>
          <p:cNvSpPr/>
          <p:nvPr/>
        </p:nvSpPr>
        <p:spPr>
          <a:xfrm>
            <a:off x="3477915" y="2969857"/>
            <a:ext cx="2386662" cy="2852274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4430" y="5823857"/>
            <a:ext cx="9089570" cy="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7084" y="787445"/>
            <a:ext cx="89278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Old data</a:t>
            </a:r>
            <a:endParaRPr lang="en-US" altLang="ko-KR" sz="32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Threshold voltage reduces over time</a:t>
            </a:r>
            <a:endParaRPr lang="en-US" sz="4000" dirty="0"/>
          </a:p>
        </p:txBody>
      </p:sp>
      <p:sp>
        <p:nvSpPr>
          <p:cNvPr id="28" name="Rectangle 27"/>
          <p:cNvSpPr/>
          <p:nvPr/>
        </p:nvSpPr>
        <p:spPr>
          <a:xfrm>
            <a:off x="7404786" y="1833797"/>
            <a:ext cx="17177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More charge</a:t>
            </a:r>
            <a:endParaRPr lang="ko-KR" altLang="ko-KR" sz="32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1447" y="1833797"/>
            <a:ext cx="14624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Less charge</a:t>
            </a:r>
            <a:endParaRPr lang="ko-KR" altLang="ko-KR" sz="32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677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0625 0.0372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85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0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38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-0.03246 0.0280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2" y="138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0000" y="868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249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2.77778E-6 0.021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0000" y="904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 animBg="1"/>
      <p:bldP spid="27" grpId="0" animBg="1"/>
      <p:bldP spid="27" grpId="1" animBg="1"/>
      <p:bldP spid="27" grpId="2" animBg="1"/>
      <p:bldP spid="24" grpId="0" animBg="1"/>
      <p:bldP spid="24" grpId="1" animBg="1"/>
      <p:bldP spid="24" grpId="2" animBg="1"/>
      <p:bldP spid="20" grpId="0" animBg="1"/>
    </p:bldLst>
  </p:timing>
</p:sld>
</file>

<file path=ppt/theme/theme1.xml><?xml version="1.0" encoding="utf-8"?>
<a:theme xmlns:a="http://schemas.openxmlformats.org/drawingml/2006/main" name="Metropolitan_bulle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8ACA0D9-A384-4858-9FCC-2505F264A948}" vid="{6AE8C0EA-499D-4586-A497-DF22E9D582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42478</TotalTime>
  <Words>4954</Words>
  <Application>Microsoft Office PowerPoint</Application>
  <PresentationFormat>On-screen Show (4:3)</PresentationFormat>
  <Paragraphs>855</Paragraphs>
  <Slides>63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4" baseType="lpstr">
      <vt:lpstr>Dotum</vt:lpstr>
      <vt:lpstr>MS PGothic</vt:lpstr>
      <vt:lpstr>MS PGothic</vt:lpstr>
      <vt:lpstr>Arial</vt:lpstr>
      <vt:lpstr>Calibri</vt:lpstr>
      <vt:lpstr>Calibri Light</vt:lpstr>
      <vt:lpstr>Garamond</vt:lpstr>
      <vt:lpstr>Helvetica</vt:lpstr>
      <vt:lpstr>Times New Roman</vt:lpstr>
      <vt:lpstr>Wingdings</vt:lpstr>
      <vt:lpstr>Metropolitan_bullet</vt:lpstr>
      <vt:lpstr>Data Retention in MLC NAND Flash Memory: Characterization, Optimization, and Recovery</vt:lpstr>
      <vt:lpstr>PowerPoint Presentation</vt:lpstr>
      <vt:lpstr>PowerPoint Presentation</vt:lpstr>
      <vt:lpstr>Why is old data slower?</vt:lpstr>
      <vt:lpstr>Retention loss</vt:lpstr>
      <vt:lpstr>Multi-Level Cell (MLC) threshold voltage distribution</vt:lpstr>
      <vt:lpstr>Experimental Testing Platform</vt:lpstr>
      <vt:lpstr>Characterized threshold voltage distribution</vt:lpstr>
      <vt:lpstr>Threshold voltage reduces over time</vt:lpstr>
      <vt:lpstr>First read attempt fails</vt:lpstr>
      <vt:lpstr>Read-retry</vt:lpstr>
      <vt:lpstr>Why is old data slower?</vt:lpstr>
      <vt:lpstr>PowerPoint Presentation</vt:lpstr>
      <vt:lpstr>The ideal read voltage</vt:lpstr>
      <vt:lpstr>In reality</vt:lpstr>
      <vt:lpstr>Retention Optimized Reading (ROR)</vt:lpstr>
      <vt:lpstr>ROR result</vt:lpstr>
      <vt:lpstr>Retention optimized reading</vt:lpstr>
      <vt:lpstr>PowerPoint Presentation</vt:lpstr>
      <vt:lpstr>Retention failure</vt:lpstr>
      <vt:lpstr>Leakage speed variation</vt:lpstr>
      <vt:lpstr>A simplified example</vt:lpstr>
      <vt:lpstr>Reading very old data</vt:lpstr>
      <vt:lpstr>“Risky” cells</vt:lpstr>
      <vt:lpstr>Retention Failure Recovery (RFR)</vt:lpstr>
      <vt:lpstr>RFR Evaluation</vt:lpstr>
      <vt:lpstr>PowerPoint Presentation</vt:lpstr>
      <vt:lpstr>Conclusion</vt:lpstr>
      <vt:lpstr>Our FMS Talks and Posters</vt:lpstr>
      <vt:lpstr>Our Flash Memory Works (I)</vt:lpstr>
      <vt:lpstr>Our Flash Memory Works (II)</vt:lpstr>
      <vt:lpstr>Our Flash Memory Works (III)</vt:lpstr>
      <vt:lpstr>Referenced Papers and Talks</vt:lpstr>
      <vt:lpstr>Thank you!</vt:lpstr>
      <vt:lpstr>Data Retention in MLC NAND Flash Memory: Characterization, Optimization, and Recovery</vt:lpstr>
      <vt:lpstr>Backup Slides</vt:lpstr>
      <vt:lpstr>ROR overheads</vt:lpstr>
      <vt:lpstr>Read-Retry Latency Diagnosis</vt:lpstr>
      <vt:lpstr>ROR assumptions</vt:lpstr>
      <vt:lpstr>RFR Motivation</vt:lpstr>
      <vt:lpstr>What if there are other errors?</vt:lpstr>
      <vt:lpstr>Characterization methodology</vt:lpstr>
      <vt:lpstr>Firmware fix</vt:lpstr>
      <vt:lpstr>Firmware fix</vt:lpstr>
      <vt:lpstr>Optimal Read Reference Voltage (OPT)</vt:lpstr>
      <vt:lpstr>Retention Optimized Reading: Summary</vt:lpstr>
      <vt:lpstr>Observations</vt:lpstr>
      <vt:lpstr>1. Online Pre-Optimization Algorithm</vt:lpstr>
      <vt:lpstr>2. Improved Read-Retry Technique</vt:lpstr>
      <vt:lpstr>1. Identify Risky Cells</vt:lpstr>
      <vt:lpstr>2. Identifying Fast- vs. Slow-Leaking Cells</vt:lpstr>
      <vt:lpstr>2. Identifying Fast- vs. Slow-Leaking Cells</vt:lpstr>
      <vt:lpstr>3. Guess Original States</vt:lpstr>
      <vt:lpstr>3. RBER and P/E Cycle Lifetime</vt:lpstr>
      <vt:lpstr>Characterization Summary</vt:lpstr>
      <vt:lpstr>Threshold Voltage (Vth) Mean</vt:lpstr>
      <vt:lpstr>Raw Bit Error Rate (RBER)</vt:lpstr>
      <vt:lpstr>Online Pre-Optimization Algorithm</vt:lpstr>
      <vt:lpstr>Arrhenius Law</vt:lpstr>
      <vt:lpstr>Fast- and Slow-Leaking Cells</vt:lpstr>
      <vt:lpstr>Fast- and Slow-Leaking Cells</vt:lpstr>
      <vt:lpstr>Fast- and Slow-Leaking Cells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Yixin Luo</dc:creator>
  <cp:lastModifiedBy>Yixin Luo</cp:lastModifiedBy>
  <cp:revision>731</cp:revision>
  <cp:lastPrinted>2015-02-08T01:02:05Z</cp:lastPrinted>
  <dcterms:created xsi:type="dcterms:W3CDTF">2015-01-18T19:10:51Z</dcterms:created>
  <dcterms:modified xsi:type="dcterms:W3CDTF">2015-08-14T20:28:03Z</dcterms:modified>
</cp:coreProperties>
</file>