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89" r:id="rId5"/>
    <p:sldId id="259" r:id="rId6"/>
    <p:sldId id="288" r:id="rId7"/>
    <p:sldId id="260" r:id="rId8"/>
    <p:sldId id="307" r:id="rId9"/>
    <p:sldId id="291" r:id="rId10"/>
    <p:sldId id="283" r:id="rId11"/>
    <p:sldId id="262" r:id="rId12"/>
    <p:sldId id="305" r:id="rId13"/>
    <p:sldId id="264" r:id="rId14"/>
    <p:sldId id="285" r:id="rId15"/>
    <p:sldId id="261" r:id="rId16"/>
    <p:sldId id="282" r:id="rId17"/>
    <p:sldId id="292" r:id="rId18"/>
    <p:sldId id="263" r:id="rId19"/>
    <p:sldId id="294" r:id="rId20"/>
    <p:sldId id="293" r:id="rId21"/>
    <p:sldId id="295" r:id="rId22"/>
    <p:sldId id="272" r:id="rId23"/>
    <p:sldId id="273" r:id="rId24"/>
    <p:sldId id="306" r:id="rId25"/>
    <p:sldId id="265" r:id="rId26"/>
    <p:sldId id="270" r:id="rId27"/>
    <p:sldId id="301" r:id="rId28"/>
    <p:sldId id="266" r:id="rId29"/>
    <p:sldId id="274" r:id="rId30"/>
    <p:sldId id="296" r:id="rId31"/>
    <p:sldId id="297" r:id="rId32"/>
    <p:sldId id="300" r:id="rId33"/>
    <p:sldId id="268" r:id="rId34"/>
    <p:sldId id="299" r:id="rId35"/>
    <p:sldId id="275" r:id="rId36"/>
    <p:sldId id="276" r:id="rId37"/>
    <p:sldId id="286" r:id="rId38"/>
    <p:sldId id="279" r:id="rId39"/>
    <p:sldId id="287" r:id="rId40"/>
    <p:sldId id="281" r:id="rId41"/>
    <p:sldId id="302" r:id="rId42"/>
    <p:sldId id="303" r:id="rId43"/>
    <p:sldId id="278" r:id="rId44"/>
  </p:sldIdLst>
  <p:sldSz cx="9144000" cy="6858000" type="screen4x3"/>
  <p:notesSz cx="7162800" cy="9448800"/>
  <p:embeddedFontLst>
    <p:embeddedFont>
      <p:font typeface="Arial Black" pitchFamily="34" charset="0"/>
      <p:regular r:id="rId47"/>
    </p:embeddedFont>
    <p:embeddedFont>
      <p:font typeface="CMR10" pitchFamily="34" charset="0"/>
      <p:regular r:id="rId48"/>
    </p:embeddedFont>
    <p:embeddedFont>
      <p:font typeface="CMMI10" pitchFamily="34" charset="0"/>
      <p:regular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3300"/>
    <a:srgbClr val="FFFF00"/>
    <a:srgbClr val="EBF7FF"/>
    <a:srgbClr val="99CCFF"/>
    <a:srgbClr val="CCFFFF"/>
    <a:srgbClr val="FF9966"/>
    <a:srgbClr val="FF9933"/>
    <a:srgbClr val="FF505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79466" autoAdjust="0"/>
  </p:normalViewPr>
  <p:slideViewPr>
    <p:cSldViewPr snapToGrid="0">
      <p:cViewPr varScale="1">
        <p:scale>
          <a:sx n="62" d="100"/>
          <a:sy n="62" d="100"/>
        </p:scale>
        <p:origin x="-6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2440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7262" y="0"/>
            <a:ext cx="3103880" cy="472440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A43CABF5-4A63-48D8-91A8-F8CE5F21B8BB}" type="datetimeFigureOut">
              <a:rPr lang="en-US" smtClean="0"/>
              <a:pPr/>
              <a:t>1/22/2008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03880" cy="47244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7262" y="8974720"/>
            <a:ext cx="3103880" cy="47244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74F56C24-274A-4237-B30F-A61435BB5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7262" y="0"/>
            <a:ext cx="3103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7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6280" y="4488180"/>
            <a:ext cx="573024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720"/>
            <a:ext cx="3103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7262" y="8974720"/>
            <a:ext cx="3103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962ED15-18BC-4E99-8171-804A66BC73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So from now on, when we see p ~ q we’ll just say “p equivalent to q”</a:t>
            </a:r>
            <a:endParaRPr lang="en-US" baseline="0" dirty="0" smtClean="0">
              <a:sym typeface="Wingdings" pitchFamily="2" charset="2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</a:t>
            </a:r>
            <a:r>
              <a:rPr lang="en-US" baseline="0" dirty="0" smtClean="0"/>
              <a:t> be the equivalent states here?</a:t>
            </a:r>
          </a:p>
          <a:p>
            <a:r>
              <a:rPr lang="en-US" baseline="0" dirty="0" smtClean="0"/>
              <a:t>(There are only two equivalence classes…)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are going to present an Algorithm MINIMIZE, which takes a DFA as input and outputs an equivalent DFA with a minimum number of states. In fact this DFA will be unique.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is easy to find those states that are inaccessible. What about the pairs of states that are distinguishable? </a:t>
            </a:r>
          </a:p>
          <a:p>
            <a:r>
              <a:rPr lang="en-US" baseline="0" dirty="0" smtClean="0"/>
              <a:t>To find them we’ll give an algorithm we call the “table-filling algorithm”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make a table of state</a:t>
            </a:r>
            <a:r>
              <a:rPr lang="en-US" baseline="0" dirty="0" smtClean="0"/>
              <a:t> pairs, and </a:t>
            </a:r>
          </a:p>
          <a:p>
            <a:r>
              <a:rPr lang="en-US" baseline="0" dirty="0" smtClean="0"/>
              <a:t>put a “D” in one of these cells if we find that the pair of states is distinguishable. </a:t>
            </a:r>
          </a:p>
          <a:p>
            <a:r>
              <a:rPr lang="en-US" baseline="0" dirty="0" smtClean="0"/>
              <a:t>We’ll start with those pairs that are </a:t>
            </a:r>
          </a:p>
          <a:p>
            <a:r>
              <a:rPr lang="en-US" baseline="0" dirty="0" smtClean="0"/>
              <a:t>distinguished by the EMPTY STRING: </a:t>
            </a:r>
          </a:p>
          <a:p>
            <a:r>
              <a:rPr lang="en-US" baseline="0" dirty="0" smtClean="0"/>
              <a:t>namely those pairs of states where one’s accepting and the other’s rejecting.</a:t>
            </a:r>
          </a:p>
          <a:p>
            <a:r>
              <a:rPr lang="en-US" baseline="0" dirty="0" smtClean="0"/>
              <a:t>For each pair we put a D in their table entry.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find</a:t>
            </a:r>
            <a:r>
              <a:rPr lang="en-US" baseline="0" dirty="0" smtClean="0"/>
              <a:t> pairs of states that are distinguishable by longer strings, we do a recursion </a:t>
            </a:r>
            <a:r>
              <a:rPr lang="en-US" baseline="0" dirty="0" smtClean="0"/>
              <a:t>step.</a:t>
            </a:r>
            <a:endParaRPr lang="en-US" baseline="0" dirty="0" smtClean="0"/>
          </a:p>
          <a:p>
            <a:r>
              <a:rPr lang="en-US" dirty="0" smtClean="0"/>
              <a:t>So </a:t>
            </a:r>
            <a:r>
              <a:rPr lang="en-US" dirty="0" smtClean="0"/>
              <a:t>p and</a:t>
            </a:r>
            <a:r>
              <a:rPr lang="en-US" baseline="0" dirty="0" smtClean="0"/>
              <a:t> q are </a:t>
            </a:r>
            <a:r>
              <a:rPr lang="en-US" baseline="0" dirty="0" smtClean="0"/>
              <a:t>distinguishable, if by reading a symbol we get to another pair of states that we know to be distinguishable.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We </a:t>
            </a:r>
            <a:r>
              <a:rPr lang="en-US" baseline="0" dirty="0" smtClean="0">
                <a:sym typeface="Wingdings" pitchFamily="2" charset="2"/>
              </a:rPr>
              <a:t>just apply this rule until we can’t any longer. </a:t>
            </a:r>
          </a:p>
          <a:p>
            <a:r>
              <a:rPr lang="en-US" b="1" baseline="0" dirty="0" smtClean="0">
                <a:sym typeface="Wingdings" pitchFamily="2" charset="2"/>
              </a:rPr>
              <a:t>Why does this algorithm stop?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</a:t>
            </a:r>
            <a:r>
              <a:rPr lang="en-US" baseline="0" dirty="0" smtClean="0"/>
              <a:t> q1 and q2 distinguishable? </a:t>
            </a:r>
          </a:p>
          <a:p>
            <a:r>
              <a:rPr lang="en-US" b="1" baseline="0" dirty="0" smtClean="0"/>
              <a:t>Yes</a:t>
            </a:r>
            <a:r>
              <a:rPr lang="en-US" baseline="0" dirty="0" smtClean="0"/>
              <a:t>, because if you read a 1, you’ll go to q0, q3, which is marked with a D.</a:t>
            </a:r>
          </a:p>
          <a:p>
            <a:r>
              <a:rPr lang="en-US" baseline="0" dirty="0" smtClean="0"/>
              <a:t>Are q0 and q1 distinguishable?</a:t>
            </a:r>
          </a:p>
          <a:p>
            <a:r>
              <a:rPr lang="en-US" b="1" dirty="0" smtClean="0"/>
              <a:t>Yes</a:t>
            </a:r>
            <a:r>
              <a:rPr lang="en-US" dirty="0" smtClean="0"/>
              <a:t>, because if you read a 0, you’ll go to q1, q2 which is marked with a D.</a:t>
            </a:r>
          </a:p>
          <a:p>
            <a:r>
              <a:rPr lang="en-US" dirty="0" smtClean="0"/>
              <a:t>Finally</a:t>
            </a:r>
            <a:r>
              <a:rPr lang="en-US" baseline="0" dirty="0" smtClean="0"/>
              <a:t> q0 and q2 are distinguishable, since by reading a 1, you’ll go to q1, q3.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Thus we have that p and q are distinguishable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the algorithm doesn’t mark them with a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start with an easy</a:t>
            </a:r>
            <a:r>
              <a:rPr lang="en-US" baseline="0" dirty="0" smtClean="0"/>
              <a:t> example that you can eyeball.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q2 is inaccessible.</a:t>
            </a:r>
          </a:p>
          <a:p>
            <a:r>
              <a:rPr lang="en-US" baseline="0" dirty="0" smtClean="0"/>
              <a:t>Build our table, distinguish final and non-final states.</a:t>
            </a:r>
          </a:p>
          <a:p>
            <a:r>
              <a:rPr lang="en-US" baseline="0" dirty="0" smtClean="0"/>
              <a:t>q1 is distinguished from both q3 and q4. Why? (When you read a 1…)</a:t>
            </a:r>
          </a:p>
          <a:p>
            <a:r>
              <a:rPr lang="en-US" baseline="0" dirty="0" smtClean="0"/>
              <a:t>Similarly, q0 can be distinguished from q3 and q4.</a:t>
            </a:r>
          </a:p>
          <a:p>
            <a:r>
              <a:rPr lang="en-US" baseline="0" dirty="0" smtClean="0"/>
              <a:t>q0 and q1 are distinguishable, since if you read 0, you go to q1 and q3, which are distinguishable.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q3 </a:t>
            </a:r>
            <a:r>
              <a:rPr lang="en-US" dirty="0" smtClean="0"/>
              <a:t>and q</a:t>
            </a:r>
            <a:r>
              <a:rPr lang="en-US" baseline="0" dirty="0" smtClean="0"/>
              <a:t>4 turn out to be equivalent, so we can think of them as a single state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(We remove the other 1-transition coming out.)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claim</a:t>
            </a:r>
            <a:r>
              <a:rPr lang="en-US" baseline="0" dirty="0" smtClean="0"/>
              <a:t> is that M_{MIN} is the unique minimal DFA equiv to 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we’ve already defined that p maps to p’.</a:t>
            </a:r>
          </a:p>
          <a:p>
            <a:r>
              <a:rPr lang="en-US" baseline="0" dirty="0" smtClean="0"/>
              <a:t>When we follow the arrow labeled by sigma, we get to q and q’ respectively.</a:t>
            </a:r>
          </a:p>
          <a:p>
            <a:r>
              <a:rPr lang="en-US" baseline="0" dirty="0" smtClean="0"/>
              <a:t>Then we’ll define q to map to q’.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there such a w?</a:t>
            </a:r>
            <a:r>
              <a:rPr lang="en-US" baseline="0" dirty="0" smtClean="0"/>
              <a:t> (No inaccessible states!)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Yes!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How can we tell in general? We’ll see a remarkable result: that any DFA can be minimized, so that it has the smallest possible number of states. In fact the algorithm runs in a reasonable amount of time as well.</a:t>
            </a:r>
          </a:p>
          <a:p>
            <a:r>
              <a:rPr lang="en-US" baseline="0" dirty="0" smtClean="0"/>
              <a:t>If this were true for more general models of computation, that would be an engineering breakthrough… </a:t>
            </a:r>
          </a:p>
          <a:p>
            <a:r>
              <a:rPr lang="en-US" baseline="0" dirty="0" smtClean="0"/>
              <a:t>you could automatically find the program with the smallest memory footprint!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must they be equal? Because, </a:t>
            </a:r>
            <a:r>
              <a:rPr lang="en-US" baseline="0" dirty="0" smtClean="0"/>
              <a:t>M’ is irreducible! </a:t>
            </a:r>
          </a:p>
          <a:p>
            <a:r>
              <a:rPr lang="en-US" baseline="0" dirty="0" smtClean="0"/>
              <a:t>All its distinct states are supposed to be distinguishable from each other!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the construction of our map, it must be that</a:t>
            </a:r>
            <a:r>
              <a:rPr lang="en-US" baseline="0" dirty="0" smtClean="0"/>
              <a:t> if you read u from start you get to q, and if you read v from start you get to q. </a:t>
            </a:r>
          </a:p>
          <a:p>
            <a:r>
              <a:rPr lang="en-US" baseline="0" dirty="0" smtClean="0"/>
              <a:t>Since q’ and q’’ are distinguishable, there must be some w </a:t>
            </a:r>
            <a:r>
              <a:rPr lang="en-US" baseline="0" dirty="0" err="1" smtClean="0"/>
              <a:t>s.t</a:t>
            </a:r>
            <a:r>
              <a:rPr lang="en-US" baseline="0" dirty="0" smtClean="0"/>
              <a:t>. from q’ you get to accept, but from q’’ you get to reject. If we read the same string from q we’d somehow go to accept, AND to reject! </a:t>
            </a:r>
          </a:p>
          <a:p>
            <a:r>
              <a:rPr lang="en-US" baseline="0" dirty="0" smtClean="0"/>
              <a:t>This is absurd, so it must be that q’ and q’’ are INDISTINGUISHABLE.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q will map to q’,</a:t>
            </a:r>
            <a:r>
              <a:rPr lang="en-US" baseline="0" dirty="0" smtClean="0"/>
              <a:t> by induction. </a:t>
            </a:r>
          </a:p>
          <a:p>
            <a:r>
              <a:rPr lang="en-US" baseline="0" dirty="0" smtClean="0"/>
              <a:t>If we read w in M_{min}, we’ll reach a state that maps to the state you’d get if you read w in M’.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argument is analogous to the argument that the map is well-defined.</a:t>
            </a:r>
          </a:p>
          <a:p>
            <a:r>
              <a:rPr lang="en-US" dirty="0" smtClean="0"/>
              <a:t>Let u be such that from q0min we get to p.</a:t>
            </a:r>
          </a:p>
          <a:p>
            <a:r>
              <a:rPr lang="en-US" smtClean="0"/>
              <a:t>and w </a:t>
            </a:r>
            <a:r>
              <a:rPr lang="en-US" dirty="0" err="1" smtClean="0"/>
              <a:t>s.t</a:t>
            </a:r>
            <a:r>
              <a:rPr lang="en-US" dirty="0" smtClean="0"/>
              <a:t>.</a:t>
            </a:r>
            <a:r>
              <a:rPr lang="en-US" baseline="0" dirty="0" smtClean="0"/>
              <a:t> from q0min we get to q. Both map to q’, so we have the following situation in M’.</a:t>
            </a:r>
          </a:p>
          <a:p>
            <a:r>
              <a:rPr lang="en-US" baseline="0" dirty="0" smtClean="0"/>
              <a:t>If p and q are distinguishable, then there’s a 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/>
              <a:t>q1 </a:t>
            </a:r>
            <a:r>
              <a:rPr lang="en-US" baseline="0" dirty="0" smtClean="0"/>
              <a:t>and q2 are distinguishable by w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exactly one of d(q1,w) and d(q2,w) are a final state.</a:t>
            </a:r>
          </a:p>
          <a:p>
            <a:r>
              <a:rPr lang="en-US" baseline="0" dirty="0" smtClean="0"/>
              <a:t>Intuition: Suppose you’re a DFA and you’re promised that you’re in state q1 or q2, you don’t know which, but you can tell if you’re in a final state or not. </a:t>
            </a:r>
          </a:p>
          <a:p>
            <a:r>
              <a:rPr lang="en-US" baseline="0" dirty="0" smtClean="0"/>
              <a:t>If states q1 and q2 are distinguished by w, then after reading w, you’ll know whether or not you were in q1 or q2.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/>
              <a:t>q1 </a:t>
            </a:r>
            <a:r>
              <a:rPr lang="en-US" baseline="0" dirty="0" smtClean="0"/>
              <a:t>and q2 are distinguishable by w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exactly one of d(q1,w) and d(q2,w) are a final state.</a:t>
            </a:r>
          </a:p>
          <a:p>
            <a:r>
              <a:rPr lang="en-US" baseline="0" dirty="0" smtClean="0"/>
              <a:t>Intuition: Suppose you’re a DFA and you’re promised that you’re in state q1 or q2, you don’t know which, but you can tell if you’re in a final state or not. </a:t>
            </a:r>
          </a:p>
          <a:p>
            <a:r>
              <a:rPr lang="en-US" baseline="0" dirty="0" smtClean="0"/>
              <a:t>If states q1 and q2 are distinguished by w, then after reading w, you’ll know whether or not you were in q1 or q2.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read w, </a:t>
            </a:r>
          </a:p>
          <a:p>
            <a:r>
              <a:rPr lang="en-US" dirty="0" smtClean="0"/>
              <a:t>you’ll either go to final states from both</a:t>
            </a:r>
            <a:r>
              <a:rPr lang="en-US" baseline="0" dirty="0" smtClean="0"/>
              <a:t> p and q, or you’ll go to a non-final state from both p and 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states</a:t>
            </a:r>
            <a:r>
              <a:rPr lang="en-US" baseline="0" dirty="0" smtClean="0"/>
              <a:t> are indistinguishable here? </a:t>
            </a:r>
          </a:p>
          <a:p>
            <a:r>
              <a:rPr lang="en-US" baseline="0" dirty="0" smtClean="0"/>
              <a:t>Are q0 and q1 distinguishable? Yes, because of empty string. Same goes for any pair of states where one is in F and the other isn’t.</a:t>
            </a:r>
          </a:p>
          <a:p>
            <a:r>
              <a:rPr lang="en-US" dirty="0" smtClean="0"/>
              <a:t>Are q0 and q3 distinguishable? Yes, because</a:t>
            </a:r>
            <a:r>
              <a:rPr lang="en-US" baseline="0" dirty="0" smtClean="0"/>
              <a:t> of 10. d(q0, 10) is in F, but d(q3, 10) isn’t.</a:t>
            </a:r>
          </a:p>
          <a:p>
            <a:r>
              <a:rPr lang="en-US" baseline="0" dirty="0" smtClean="0"/>
              <a:t>Are q1 and q2 distinguishable? Yes, because of 0. d(q1, 0) in F, but d(q2, 0) isn’t.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Indistinguishable means</a:t>
            </a:r>
          </a:p>
          <a:p>
            <a:r>
              <a:rPr lang="en-US" baseline="0" dirty="0" smtClean="0"/>
              <a:t>for all w, d(</a:t>
            </a:r>
            <a:r>
              <a:rPr lang="en-US" baseline="0" dirty="0" err="1" smtClean="0"/>
              <a:t>p,w</a:t>
            </a:r>
            <a:r>
              <a:rPr lang="en-US" baseline="0" dirty="0" smtClean="0"/>
              <a:t>) in F </a:t>
            </a:r>
            <a:r>
              <a:rPr lang="en-US" baseline="0" dirty="0" smtClean="0">
                <a:sym typeface="Wingdings" pitchFamily="2" charset="2"/>
              </a:rPr>
              <a:t> d(</a:t>
            </a:r>
            <a:r>
              <a:rPr lang="en-US" baseline="0" dirty="0" err="1" smtClean="0">
                <a:sym typeface="Wingdings" pitchFamily="2" charset="2"/>
              </a:rPr>
              <a:t>q,w</a:t>
            </a:r>
            <a:r>
              <a:rPr lang="en-US" baseline="0" dirty="0" smtClean="0">
                <a:sym typeface="Wingdings" pitchFamily="2" charset="2"/>
              </a:rPr>
              <a:t>) in F.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ED15-18BC-4E99-8171-804A66BC735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Text Box 2"/>
          <p:cNvSpPr txBox="1">
            <a:spLocks noChangeArrowheads="1"/>
          </p:cNvSpPr>
          <p:nvPr/>
        </p:nvSpPr>
        <p:spPr bwMode="auto">
          <a:xfrm>
            <a:off x="346075" y="2728913"/>
            <a:ext cx="86074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000">
                <a:latin typeface="Arial Black" pitchFamily="34" charset="0"/>
              </a:rPr>
              <a:t>FORMAL LANGUAGES, AUTOMATA AND COMPUTABILITY</a:t>
            </a: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2322513" y="1060450"/>
            <a:ext cx="465455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600">
                <a:solidFill>
                  <a:srgbClr val="FFFF00"/>
                </a:solidFill>
                <a:latin typeface="Arial Black" pitchFamily="34" charset="0"/>
              </a:rPr>
              <a:t>15-453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2" name="Oval 4"/>
          <p:cNvSpPr>
            <a:spLocks noChangeArrowheads="1"/>
          </p:cNvSpPr>
          <p:nvPr/>
        </p:nvSpPr>
        <p:spPr bwMode="auto">
          <a:xfrm>
            <a:off x="1778000" y="25654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293" name="Line 5"/>
          <p:cNvSpPr>
            <a:spLocks noChangeShapeType="1"/>
          </p:cNvSpPr>
          <p:nvPr/>
        </p:nvSpPr>
        <p:spPr bwMode="auto">
          <a:xfrm>
            <a:off x="965200" y="3048000"/>
            <a:ext cx="698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4294" name="AutoShape 6"/>
          <p:cNvSpPr>
            <a:spLocks noChangeArrowheads="1"/>
          </p:cNvSpPr>
          <p:nvPr/>
        </p:nvSpPr>
        <p:spPr bwMode="auto">
          <a:xfrm>
            <a:off x="1739900" y="17526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4295" name="Line 7"/>
          <p:cNvSpPr>
            <a:spLocks noChangeShapeType="1"/>
          </p:cNvSpPr>
          <p:nvPr/>
        </p:nvSpPr>
        <p:spPr bwMode="auto">
          <a:xfrm flipH="1">
            <a:off x="5041900" y="3505200"/>
            <a:ext cx="1016000" cy="850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4296" name="AutoShape 8"/>
          <p:cNvSpPr>
            <a:spLocks noChangeArrowheads="1"/>
          </p:cNvSpPr>
          <p:nvPr/>
        </p:nvSpPr>
        <p:spPr bwMode="auto">
          <a:xfrm>
            <a:off x="6400800" y="15748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4297" name="Oval 9"/>
          <p:cNvSpPr>
            <a:spLocks noChangeArrowheads="1"/>
          </p:cNvSpPr>
          <p:nvPr/>
        </p:nvSpPr>
        <p:spPr bwMode="auto">
          <a:xfrm>
            <a:off x="3975100" y="8128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298" name="Oval 10"/>
          <p:cNvSpPr>
            <a:spLocks noChangeArrowheads="1"/>
          </p:cNvSpPr>
          <p:nvPr/>
        </p:nvSpPr>
        <p:spPr bwMode="auto">
          <a:xfrm>
            <a:off x="6362700" y="25908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299" name="Oval 11"/>
          <p:cNvSpPr>
            <a:spLocks noChangeArrowheads="1"/>
          </p:cNvSpPr>
          <p:nvPr/>
        </p:nvSpPr>
        <p:spPr bwMode="auto">
          <a:xfrm>
            <a:off x="3975100" y="42672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300" name="Line 12"/>
          <p:cNvSpPr>
            <a:spLocks noChangeShapeType="1"/>
          </p:cNvSpPr>
          <p:nvPr/>
        </p:nvSpPr>
        <p:spPr bwMode="auto">
          <a:xfrm flipH="1">
            <a:off x="5283200" y="3721100"/>
            <a:ext cx="1016000" cy="850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4301" name="Text Box 13"/>
          <p:cNvSpPr txBox="1">
            <a:spLocks noChangeArrowheads="1"/>
          </p:cNvSpPr>
          <p:nvPr/>
        </p:nvSpPr>
        <p:spPr bwMode="auto">
          <a:xfrm>
            <a:off x="1930400" y="12207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24302" name="Text Box 14"/>
          <p:cNvSpPr txBox="1">
            <a:spLocks noChangeArrowheads="1"/>
          </p:cNvSpPr>
          <p:nvPr/>
        </p:nvSpPr>
        <p:spPr bwMode="auto">
          <a:xfrm>
            <a:off x="5541963" y="1512888"/>
            <a:ext cx="679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0,1</a:t>
            </a:r>
          </a:p>
        </p:txBody>
      </p:sp>
      <p:sp>
        <p:nvSpPr>
          <p:cNvPr id="524303" name="Text Box 15"/>
          <p:cNvSpPr txBox="1">
            <a:spLocks noChangeArrowheads="1"/>
          </p:cNvSpPr>
          <p:nvPr/>
        </p:nvSpPr>
        <p:spPr bwMode="auto">
          <a:xfrm>
            <a:off x="5232400" y="33416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24304" name="Text Box 16"/>
          <p:cNvSpPr txBox="1">
            <a:spLocks noChangeArrowheads="1"/>
          </p:cNvSpPr>
          <p:nvPr/>
        </p:nvSpPr>
        <p:spPr bwMode="auto">
          <a:xfrm>
            <a:off x="3213100" y="34813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24305" name="Text Box 17"/>
          <p:cNvSpPr txBox="1">
            <a:spLocks noChangeArrowheads="1"/>
          </p:cNvSpPr>
          <p:nvPr/>
        </p:nvSpPr>
        <p:spPr bwMode="auto">
          <a:xfrm>
            <a:off x="3149600" y="21478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24306" name="Text Box 18"/>
          <p:cNvSpPr txBox="1">
            <a:spLocks noChangeArrowheads="1"/>
          </p:cNvSpPr>
          <p:nvPr/>
        </p:nvSpPr>
        <p:spPr bwMode="auto">
          <a:xfrm>
            <a:off x="5740400" y="40782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24307" name="Text Box 19"/>
          <p:cNvSpPr txBox="1">
            <a:spLocks noChangeArrowheads="1"/>
          </p:cNvSpPr>
          <p:nvPr/>
        </p:nvSpPr>
        <p:spPr bwMode="auto">
          <a:xfrm>
            <a:off x="6565900" y="10302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24308" name="Oval 20"/>
          <p:cNvSpPr>
            <a:spLocks noChangeArrowheads="1"/>
          </p:cNvSpPr>
          <p:nvPr/>
        </p:nvSpPr>
        <p:spPr bwMode="auto">
          <a:xfrm>
            <a:off x="6184900" y="2400300"/>
            <a:ext cx="1358900" cy="1371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309" name="Oval 21"/>
          <p:cNvSpPr>
            <a:spLocks noChangeArrowheads="1"/>
          </p:cNvSpPr>
          <p:nvPr/>
        </p:nvSpPr>
        <p:spPr bwMode="auto">
          <a:xfrm>
            <a:off x="3797300" y="635000"/>
            <a:ext cx="1358900" cy="1371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310" name="Line 22"/>
          <p:cNvSpPr>
            <a:spLocks noChangeShapeType="1"/>
          </p:cNvSpPr>
          <p:nvPr/>
        </p:nvSpPr>
        <p:spPr bwMode="auto">
          <a:xfrm flipH="1">
            <a:off x="2743200" y="1727200"/>
            <a:ext cx="1016000" cy="850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4311" name="Line 23"/>
          <p:cNvSpPr>
            <a:spLocks noChangeShapeType="1"/>
          </p:cNvSpPr>
          <p:nvPr/>
        </p:nvSpPr>
        <p:spPr bwMode="auto">
          <a:xfrm>
            <a:off x="2743200" y="3530600"/>
            <a:ext cx="1016000" cy="850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4312" name="Line 24"/>
          <p:cNvSpPr>
            <a:spLocks noChangeShapeType="1"/>
          </p:cNvSpPr>
          <p:nvPr/>
        </p:nvSpPr>
        <p:spPr bwMode="auto">
          <a:xfrm>
            <a:off x="5232400" y="1727200"/>
            <a:ext cx="1016000" cy="850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4318" name="Text Box 30"/>
          <p:cNvSpPr txBox="1">
            <a:spLocks noChangeArrowheads="1"/>
          </p:cNvSpPr>
          <p:nvPr/>
        </p:nvSpPr>
        <p:spPr bwMode="auto">
          <a:xfrm>
            <a:off x="1978025" y="2757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24319" name="Text Box 31"/>
          <p:cNvSpPr txBox="1">
            <a:spLocks noChangeArrowheads="1"/>
          </p:cNvSpPr>
          <p:nvPr/>
        </p:nvSpPr>
        <p:spPr bwMode="auto">
          <a:xfrm>
            <a:off x="4213225" y="10048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24320" name="Text Box 32"/>
          <p:cNvSpPr txBox="1">
            <a:spLocks noChangeArrowheads="1"/>
          </p:cNvSpPr>
          <p:nvPr/>
        </p:nvSpPr>
        <p:spPr bwMode="auto">
          <a:xfrm>
            <a:off x="6588125" y="27701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524321" name="Text Box 33"/>
          <p:cNvSpPr txBox="1">
            <a:spLocks noChangeArrowheads="1"/>
          </p:cNvSpPr>
          <p:nvPr/>
        </p:nvSpPr>
        <p:spPr bwMode="auto">
          <a:xfrm>
            <a:off x="4200525" y="44592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24322" name="Text Box 34"/>
          <p:cNvSpPr txBox="1">
            <a:spLocks noChangeArrowheads="1"/>
          </p:cNvSpPr>
          <p:nvPr/>
        </p:nvSpPr>
        <p:spPr bwMode="auto">
          <a:xfrm>
            <a:off x="958850" y="5678488"/>
            <a:ext cx="7448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FF00"/>
                </a:solidFill>
                <a:cs typeface="Arial" charset="0"/>
                <a:sym typeface="Symbol" pitchFamily="18" charset="2"/>
              </a:rPr>
              <a:t>ε</a:t>
            </a:r>
            <a:r>
              <a:rPr lang="en-US">
                <a:solidFill>
                  <a:srgbClr val="FFFF00"/>
                </a:solidFill>
              </a:rPr>
              <a:t> distinguishes accept from non-accept states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1114206" y="310383"/>
            <a:ext cx="6896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Fix M = (Q, </a:t>
            </a:r>
            <a:r>
              <a:rPr lang="el-GR" b="1" dirty="0"/>
              <a:t>Σ</a:t>
            </a:r>
            <a:r>
              <a:rPr lang="en-US" b="1" dirty="0"/>
              <a:t>, </a:t>
            </a:r>
            <a:r>
              <a:rPr lang="en-US" b="1" dirty="0">
                <a:sym typeface="Symbol" pitchFamily="18" charset="2"/>
              </a:rPr>
              <a:t>, q</a:t>
            </a:r>
            <a:r>
              <a:rPr lang="en-US" b="1" baseline="-25000" dirty="0">
                <a:sym typeface="Symbol" pitchFamily="18" charset="2"/>
              </a:rPr>
              <a:t>0</a:t>
            </a:r>
            <a:r>
              <a:rPr lang="en-US" b="1" dirty="0">
                <a:sym typeface="Symbol" pitchFamily="18" charset="2"/>
              </a:rPr>
              <a:t>, F) and let p, q, r  Q </a:t>
            </a:r>
          </a:p>
        </p:txBody>
      </p:sp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799170" y="1048244"/>
            <a:ext cx="3670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Define relation </a:t>
            </a:r>
            <a:r>
              <a:rPr lang="en-US" b="1" dirty="0">
                <a:solidFill>
                  <a:srgbClr val="FFFF00"/>
                </a:solidFill>
              </a:rPr>
              <a:t>~</a:t>
            </a:r>
            <a:r>
              <a:rPr lang="en-US" dirty="0"/>
              <a:t> :</a:t>
            </a:r>
          </a:p>
        </p:txBody>
      </p:sp>
      <p:sp>
        <p:nvSpPr>
          <p:cNvPr id="497671" name="Text Box 7"/>
          <p:cNvSpPr txBox="1">
            <a:spLocks noChangeArrowheads="1"/>
          </p:cNvSpPr>
          <p:nvPr/>
        </p:nvSpPr>
        <p:spPr bwMode="auto">
          <a:xfrm>
            <a:off x="1343682" y="1603540"/>
            <a:ext cx="67601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 ~ q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iff</a:t>
            </a:r>
            <a:r>
              <a:rPr lang="en-US" b="1" dirty="0" smtClean="0"/>
              <a:t>  </a:t>
            </a:r>
            <a:r>
              <a:rPr lang="en-US" b="1" dirty="0"/>
              <a:t>p is </a:t>
            </a:r>
            <a:r>
              <a:rPr lang="en-US" b="1" dirty="0">
                <a:solidFill>
                  <a:srgbClr val="FFFF00"/>
                </a:solidFill>
              </a:rPr>
              <a:t>indistinguishable</a:t>
            </a:r>
            <a:r>
              <a:rPr lang="en-US" b="1" dirty="0"/>
              <a:t> from q </a:t>
            </a:r>
          </a:p>
        </p:txBody>
      </p:sp>
      <p:grpSp>
        <p:nvGrpSpPr>
          <p:cNvPr id="497674" name="Group 10"/>
          <p:cNvGrpSpPr>
            <a:grpSpLocks/>
          </p:cNvGrpSpPr>
          <p:nvPr/>
        </p:nvGrpSpPr>
        <p:grpSpPr bwMode="auto">
          <a:xfrm>
            <a:off x="1343682" y="2111540"/>
            <a:ext cx="6440488" cy="531812"/>
            <a:chOff x="981" y="2489"/>
            <a:chExt cx="4057" cy="335"/>
          </a:xfrm>
        </p:grpSpPr>
        <p:sp>
          <p:nvSpPr>
            <p:cNvPr id="497672" name="Text Box 8"/>
            <p:cNvSpPr txBox="1">
              <a:spLocks noChangeArrowheads="1"/>
            </p:cNvSpPr>
            <p:nvPr/>
          </p:nvSpPr>
          <p:spPr bwMode="auto">
            <a:xfrm>
              <a:off x="981" y="2489"/>
              <a:ext cx="405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p ~ q 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iff</a:t>
              </a:r>
              <a:r>
                <a:rPr lang="en-US" b="1" dirty="0" smtClean="0"/>
                <a:t>  </a:t>
              </a:r>
              <a:r>
                <a:rPr lang="en-US" b="1" dirty="0"/>
                <a:t>p is distinguishable from q </a:t>
              </a:r>
            </a:p>
          </p:txBody>
        </p:sp>
        <p:sp>
          <p:nvSpPr>
            <p:cNvPr id="497673" name="Text Box 9"/>
            <p:cNvSpPr txBox="1">
              <a:spLocks noChangeArrowheads="1"/>
            </p:cNvSpPr>
            <p:nvPr/>
          </p:nvSpPr>
          <p:spPr bwMode="auto">
            <a:xfrm>
              <a:off x="1215" y="2497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/</a:t>
              </a:r>
            </a:p>
          </p:txBody>
        </p:sp>
      </p:grpSp>
      <p:sp>
        <p:nvSpPr>
          <p:cNvPr id="497675" name="Text Box 11"/>
          <p:cNvSpPr txBox="1">
            <a:spLocks noChangeArrowheads="1"/>
          </p:cNvSpPr>
          <p:nvPr/>
        </p:nvSpPr>
        <p:spPr bwMode="auto">
          <a:xfrm>
            <a:off x="823092" y="3003988"/>
            <a:ext cx="7018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Proposition: </a:t>
            </a:r>
            <a:r>
              <a:rPr lang="en-US" b="1" dirty="0" smtClean="0"/>
              <a:t>~ </a:t>
            </a:r>
            <a:r>
              <a:rPr lang="en-US" b="1" dirty="0"/>
              <a:t>is an </a:t>
            </a:r>
            <a:r>
              <a:rPr lang="en-US" b="1" dirty="0">
                <a:solidFill>
                  <a:srgbClr val="FFFF00"/>
                </a:solidFill>
              </a:rPr>
              <a:t>equivalence relation</a:t>
            </a:r>
          </a:p>
        </p:txBody>
      </p:sp>
      <p:sp>
        <p:nvSpPr>
          <p:cNvPr id="497676" name="Text Box 12"/>
          <p:cNvSpPr txBox="1">
            <a:spLocks noChangeArrowheads="1"/>
          </p:cNvSpPr>
          <p:nvPr/>
        </p:nvSpPr>
        <p:spPr bwMode="auto">
          <a:xfrm>
            <a:off x="1484422" y="3606909"/>
            <a:ext cx="30315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 ~ </a:t>
            </a:r>
            <a:r>
              <a:rPr lang="en-US" b="1" dirty="0" smtClean="0"/>
              <a:t>p   </a:t>
            </a:r>
            <a:r>
              <a:rPr lang="en-US" b="1" dirty="0" smtClean="0">
                <a:solidFill>
                  <a:srgbClr val="92D050"/>
                </a:solidFill>
              </a:rPr>
              <a:t>(</a:t>
            </a:r>
            <a:r>
              <a:rPr lang="en-US" b="1" dirty="0">
                <a:solidFill>
                  <a:srgbClr val="92D050"/>
                </a:solidFill>
              </a:rPr>
              <a:t>reflexive)</a:t>
            </a:r>
          </a:p>
        </p:txBody>
      </p:sp>
      <p:sp>
        <p:nvSpPr>
          <p:cNvPr id="497677" name="Text Box 13"/>
          <p:cNvSpPr txBox="1">
            <a:spLocks noChangeArrowheads="1"/>
          </p:cNvSpPr>
          <p:nvPr/>
        </p:nvSpPr>
        <p:spPr bwMode="auto">
          <a:xfrm>
            <a:off x="1484423" y="4189194"/>
            <a:ext cx="49696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 ~ q  </a:t>
            </a:r>
            <a:r>
              <a:rPr lang="en-US" b="1" dirty="0">
                <a:sym typeface="Symbol" pitchFamily="18" charset="2"/>
              </a:rPr>
              <a:t>  q ~ p</a:t>
            </a: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92D050"/>
                </a:solidFill>
              </a:rPr>
              <a:t>(</a:t>
            </a:r>
            <a:r>
              <a:rPr lang="en-US" b="1" dirty="0">
                <a:solidFill>
                  <a:srgbClr val="92D050"/>
                </a:solidFill>
              </a:rPr>
              <a:t>symmetric)</a:t>
            </a:r>
          </a:p>
        </p:txBody>
      </p:sp>
      <p:sp>
        <p:nvSpPr>
          <p:cNvPr id="497678" name="Text Box 14"/>
          <p:cNvSpPr txBox="1">
            <a:spLocks noChangeArrowheads="1"/>
          </p:cNvSpPr>
          <p:nvPr/>
        </p:nvSpPr>
        <p:spPr bwMode="auto">
          <a:xfrm>
            <a:off x="1468657" y="4773066"/>
            <a:ext cx="649568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 ~ q  and  q ~ r  </a:t>
            </a:r>
            <a:r>
              <a:rPr lang="en-US" b="1" dirty="0">
                <a:sym typeface="Symbol" pitchFamily="18" charset="2"/>
              </a:rPr>
              <a:t>  p ~ </a:t>
            </a:r>
            <a:r>
              <a:rPr lang="en-US" b="1" dirty="0" smtClean="0">
                <a:sym typeface="Symbol" pitchFamily="18" charset="2"/>
              </a:rPr>
              <a:t>r  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92D050"/>
                </a:solidFill>
              </a:rPr>
              <a:t>(transitive)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310" y="5473005"/>
            <a:ext cx="830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Proof (of transitivity):</a:t>
            </a:r>
            <a:r>
              <a:rPr lang="en-US" b="1" dirty="0" smtClean="0"/>
              <a:t> for all w, we have:</a:t>
            </a:r>
          </a:p>
          <a:p>
            <a:r>
              <a:rPr lang="en-US" b="1" dirty="0">
                <a:solidFill>
                  <a:srgbClr val="EBF7FF"/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EBF7FF"/>
                </a:solidFill>
                <a:sym typeface="Symbol" pitchFamily="18" charset="2"/>
              </a:rPr>
              <a:t>           (p, w)  F </a:t>
            </a:r>
            <a:r>
              <a:rPr lang="en-US" b="1" dirty="0" smtClean="0">
                <a:solidFill>
                  <a:srgbClr val="EBF7FF"/>
                </a:solidFill>
                <a:cs typeface="Arial" charset="0"/>
                <a:sym typeface="Symbol" pitchFamily="18" charset="2"/>
              </a:rPr>
              <a:t></a:t>
            </a:r>
            <a:r>
              <a:rPr lang="en-US" b="1" dirty="0" smtClean="0">
                <a:solidFill>
                  <a:srgbClr val="EBF7FF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EBF7FF"/>
                </a:solidFill>
                <a:sym typeface="Symbol" pitchFamily="18" charset="2"/>
              </a:rPr>
              <a:t>(q, w)  F </a:t>
            </a:r>
            <a:r>
              <a:rPr lang="en-US" b="1" dirty="0" smtClean="0">
                <a:solidFill>
                  <a:srgbClr val="EBF7FF"/>
                </a:solidFill>
                <a:cs typeface="Arial" charset="0"/>
                <a:sym typeface="Symbol" pitchFamily="18" charset="2"/>
              </a:rPr>
              <a:t>  </a:t>
            </a:r>
            <a:r>
              <a:rPr lang="en-US" b="1" dirty="0" smtClean="0">
                <a:solidFill>
                  <a:srgbClr val="EBF7FF"/>
                </a:solidFill>
                <a:sym typeface="Symbol" pitchFamily="18" charset="2"/>
              </a:rPr>
              <a:t>(r, w)  F</a:t>
            </a:r>
            <a:endParaRPr lang="en-US" b="1" dirty="0" smtClean="0">
              <a:solidFill>
                <a:srgbClr val="EBF7FF"/>
              </a:solidFill>
            </a:endParaRP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488702" y="5735598"/>
            <a:ext cx="342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806233" y="5751364"/>
            <a:ext cx="342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249889" y="5735598"/>
            <a:ext cx="342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1" grpId="0"/>
      <p:bldP spid="497675" grpId="0"/>
      <p:bldP spid="497676" grpId="0"/>
      <p:bldP spid="497677" grpId="0"/>
      <p:bldP spid="497678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1114206" y="310383"/>
            <a:ext cx="6896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Fix M = (Q, </a:t>
            </a:r>
            <a:r>
              <a:rPr lang="el-GR" b="1" dirty="0"/>
              <a:t>Σ</a:t>
            </a:r>
            <a:r>
              <a:rPr lang="en-US" b="1" dirty="0"/>
              <a:t>, </a:t>
            </a:r>
            <a:r>
              <a:rPr lang="en-US" b="1" dirty="0">
                <a:sym typeface="Symbol" pitchFamily="18" charset="2"/>
              </a:rPr>
              <a:t>, q</a:t>
            </a:r>
            <a:r>
              <a:rPr lang="en-US" b="1" baseline="-25000" dirty="0">
                <a:sym typeface="Symbol" pitchFamily="18" charset="2"/>
              </a:rPr>
              <a:t>0</a:t>
            </a:r>
            <a:r>
              <a:rPr lang="en-US" b="1" dirty="0">
                <a:sym typeface="Symbol" pitchFamily="18" charset="2"/>
              </a:rPr>
              <a:t>, F) and let p, q, r  Q </a:t>
            </a:r>
          </a:p>
        </p:txBody>
      </p:sp>
      <p:sp>
        <p:nvSpPr>
          <p:cNvPr id="497675" name="Text Box 11"/>
          <p:cNvSpPr txBox="1">
            <a:spLocks noChangeArrowheads="1"/>
          </p:cNvSpPr>
          <p:nvPr/>
        </p:nvSpPr>
        <p:spPr bwMode="auto">
          <a:xfrm>
            <a:off x="823092" y="3003988"/>
            <a:ext cx="7018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Proposition: ~ is an </a:t>
            </a:r>
            <a:r>
              <a:rPr lang="en-US" b="1" dirty="0">
                <a:solidFill>
                  <a:srgbClr val="FFFF00"/>
                </a:solidFill>
              </a:rPr>
              <a:t>equivalence relation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53600" y="1987277"/>
            <a:ext cx="79660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/>
              <a:t>so ~ partitions the set of states of M into disjoint equivalence classes</a:t>
            </a: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1524000" y="3987800"/>
            <a:ext cx="5626100" cy="20955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2309813" y="4184650"/>
            <a:ext cx="409575" cy="167005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24" y="560"/>
              </a:cxn>
              <a:cxn ang="0">
                <a:pos x="152" y="1288"/>
              </a:cxn>
            </a:cxnLst>
            <a:rect l="0" t="0" r="r" b="b"/>
            <a:pathLst>
              <a:path w="296" h="1288">
                <a:moveTo>
                  <a:pt x="296" y="0"/>
                </a:moveTo>
                <a:cubicBezTo>
                  <a:pt x="172" y="172"/>
                  <a:pt x="48" y="345"/>
                  <a:pt x="24" y="560"/>
                </a:cubicBezTo>
                <a:cubicBezTo>
                  <a:pt x="0" y="775"/>
                  <a:pt x="131" y="1167"/>
                  <a:pt x="152" y="1288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" name="Freeform 36"/>
          <p:cNvSpPr>
            <a:spLocks/>
          </p:cNvSpPr>
          <p:nvPr/>
        </p:nvSpPr>
        <p:spPr bwMode="auto">
          <a:xfrm>
            <a:off x="3086100" y="4029075"/>
            <a:ext cx="409575" cy="195103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24" y="560"/>
              </a:cxn>
              <a:cxn ang="0">
                <a:pos x="152" y="1288"/>
              </a:cxn>
            </a:cxnLst>
            <a:rect l="0" t="0" r="r" b="b"/>
            <a:pathLst>
              <a:path w="296" h="1288">
                <a:moveTo>
                  <a:pt x="296" y="0"/>
                </a:moveTo>
                <a:cubicBezTo>
                  <a:pt x="172" y="172"/>
                  <a:pt x="48" y="345"/>
                  <a:pt x="24" y="560"/>
                </a:cubicBezTo>
                <a:cubicBezTo>
                  <a:pt x="0" y="775"/>
                  <a:pt x="131" y="1167"/>
                  <a:pt x="152" y="1288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Freeform 37"/>
          <p:cNvSpPr>
            <a:spLocks/>
          </p:cNvSpPr>
          <p:nvPr/>
        </p:nvSpPr>
        <p:spPr bwMode="auto">
          <a:xfrm>
            <a:off x="4481513" y="4008438"/>
            <a:ext cx="409575" cy="206375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24" y="560"/>
              </a:cxn>
              <a:cxn ang="0">
                <a:pos x="152" y="1288"/>
              </a:cxn>
            </a:cxnLst>
            <a:rect l="0" t="0" r="r" b="b"/>
            <a:pathLst>
              <a:path w="296" h="1288">
                <a:moveTo>
                  <a:pt x="296" y="0"/>
                </a:moveTo>
                <a:cubicBezTo>
                  <a:pt x="172" y="172"/>
                  <a:pt x="48" y="345"/>
                  <a:pt x="24" y="560"/>
                </a:cubicBezTo>
                <a:cubicBezTo>
                  <a:pt x="0" y="775"/>
                  <a:pt x="131" y="1167"/>
                  <a:pt x="152" y="1288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Freeform 38"/>
          <p:cNvSpPr>
            <a:spLocks/>
          </p:cNvSpPr>
          <p:nvPr/>
        </p:nvSpPr>
        <p:spPr bwMode="auto">
          <a:xfrm>
            <a:off x="5843588" y="4257675"/>
            <a:ext cx="409575" cy="1628775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24" y="560"/>
              </a:cxn>
              <a:cxn ang="0">
                <a:pos x="152" y="1288"/>
              </a:cxn>
            </a:cxnLst>
            <a:rect l="0" t="0" r="r" b="b"/>
            <a:pathLst>
              <a:path w="296" h="1288">
                <a:moveTo>
                  <a:pt x="296" y="0"/>
                </a:moveTo>
                <a:cubicBezTo>
                  <a:pt x="172" y="172"/>
                  <a:pt x="48" y="345"/>
                  <a:pt x="24" y="560"/>
                </a:cubicBezTo>
                <a:cubicBezTo>
                  <a:pt x="0" y="775"/>
                  <a:pt x="131" y="1167"/>
                  <a:pt x="152" y="1288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911350" y="4838700"/>
            <a:ext cx="77788" cy="71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1731963" y="4829175"/>
            <a:ext cx="536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1618374" y="3763579"/>
            <a:ext cx="460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</a:p>
        </p:txBody>
      </p:sp>
      <p:sp>
        <p:nvSpPr>
          <p:cNvPr id="36" name="Oval 42"/>
          <p:cNvSpPr>
            <a:spLocks noChangeArrowheads="1"/>
          </p:cNvSpPr>
          <p:nvPr/>
        </p:nvSpPr>
        <p:spPr bwMode="auto">
          <a:xfrm>
            <a:off x="2752725" y="4433888"/>
            <a:ext cx="77788" cy="71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auto">
          <a:xfrm>
            <a:off x="2763838" y="4754563"/>
            <a:ext cx="77787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2897188" y="4598988"/>
            <a:ext cx="77787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" name="Oval 45"/>
          <p:cNvSpPr>
            <a:spLocks noChangeArrowheads="1"/>
          </p:cNvSpPr>
          <p:nvPr/>
        </p:nvSpPr>
        <p:spPr bwMode="auto">
          <a:xfrm>
            <a:off x="5024438" y="4413250"/>
            <a:ext cx="76200" cy="71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6529388" y="4795838"/>
            <a:ext cx="77787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" name="Oval 47"/>
          <p:cNvSpPr>
            <a:spLocks noChangeArrowheads="1"/>
          </p:cNvSpPr>
          <p:nvPr/>
        </p:nvSpPr>
        <p:spPr bwMode="auto">
          <a:xfrm>
            <a:off x="6529388" y="4973638"/>
            <a:ext cx="77787" cy="71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" name="Oval 48"/>
          <p:cNvSpPr>
            <a:spLocks noChangeArrowheads="1"/>
          </p:cNvSpPr>
          <p:nvPr/>
        </p:nvSpPr>
        <p:spPr bwMode="auto">
          <a:xfrm>
            <a:off x="6540500" y="5159375"/>
            <a:ext cx="77788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4902200" y="4413250"/>
            <a:ext cx="401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</a:p>
        </p:txBody>
      </p:sp>
      <p:sp>
        <p:nvSpPr>
          <p:cNvPr id="44" name="Text Box 50"/>
          <p:cNvSpPr txBox="1">
            <a:spLocks noChangeArrowheads="1"/>
          </p:cNvSpPr>
          <p:nvPr/>
        </p:nvSpPr>
        <p:spPr bwMode="auto">
          <a:xfrm>
            <a:off x="3305175" y="3303588"/>
            <a:ext cx="2871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[q] = { p | p ~ q }</a:t>
            </a:r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>
            <a:off x="4281488" y="3768725"/>
            <a:ext cx="698500" cy="5921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00173 -0.2712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5" grpId="0"/>
      <p:bldP spid="497675" grpId="1"/>
      <p:bldP spid="1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5" name="Text Box 5"/>
          <p:cNvSpPr txBox="1">
            <a:spLocks noChangeArrowheads="1"/>
          </p:cNvSpPr>
          <p:nvPr/>
        </p:nvSpPr>
        <p:spPr bwMode="auto">
          <a:xfrm>
            <a:off x="1438275" y="2312988"/>
            <a:ext cx="6499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p ~ q</a:t>
            </a:r>
            <a:r>
              <a:rPr lang="en-US" b="1"/>
              <a:t> iff p is </a:t>
            </a:r>
            <a:r>
              <a:rPr lang="en-US" b="1">
                <a:solidFill>
                  <a:srgbClr val="FFFF00"/>
                </a:solidFill>
              </a:rPr>
              <a:t>indistinguishable</a:t>
            </a:r>
            <a:r>
              <a:rPr lang="en-US" b="1"/>
              <a:t> from q </a:t>
            </a:r>
          </a:p>
        </p:txBody>
      </p:sp>
      <p:grpSp>
        <p:nvGrpSpPr>
          <p:cNvPr id="501766" name="Group 6"/>
          <p:cNvGrpSpPr>
            <a:grpSpLocks/>
          </p:cNvGrpSpPr>
          <p:nvPr/>
        </p:nvGrpSpPr>
        <p:grpSpPr bwMode="auto">
          <a:xfrm>
            <a:off x="1438275" y="2820988"/>
            <a:ext cx="6183313" cy="531812"/>
            <a:chOff x="981" y="2489"/>
            <a:chExt cx="3895" cy="335"/>
          </a:xfrm>
        </p:grpSpPr>
        <p:sp>
          <p:nvSpPr>
            <p:cNvPr id="501767" name="Text Box 7"/>
            <p:cNvSpPr txBox="1">
              <a:spLocks noChangeArrowheads="1"/>
            </p:cNvSpPr>
            <p:nvPr/>
          </p:nvSpPr>
          <p:spPr bwMode="auto">
            <a:xfrm>
              <a:off x="981" y="2489"/>
              <a:ext cx="389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p ~ q iff p is distinguishable from q </a:t>
              </a:r>
            </a:p>
          </p:txBody>
        </p:sp>
        <p:sp>
          <p:nvSpPr>
            <p:cNvPr id="501768" name="Text Box 8"/>
            <p:cNvSpPr txBox="1">
              <a:spLocks noChangeArrowheads="1"/>
            </p:cNvSpPr>
            <p:nvPr/>
          </p:nvSpPr>
          <p:spPr bwMode="auto">
            <a:xfrm>
              <a:off x="1215" y="2497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/</a:t>
              </a:r>
            </a:p>
          </p:txBody>
        </p:sp>
      </p:grpSp>
      <p:sp>
        <p:nvSpPr>
          <p:cNvPr id="501769" name="Text Box 9"/>
          <p:cNvSpPr txBox="1">
            <a:spLocks noChangeArrowheads="1"/>
          </p:cNvSpPr>
          <p:nvPr/>
        </p:nvSpPr>
        <p:spPr bwMode="auto">
          <a:xfrm>
            <a:off x="933450" y="3524250"/>
            <a:ext cx="70183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Proposition: ~ is an </a:t>
            </a:r>
            <a:r>
              <a:rPr lang="en-US" b="1">
                <a:solidFill>
                  <a:srgbClr val="FFFF00"/>
                </a:solidFill>
              </a:rPr>
              <a:t>equivalence relation</a:t>
            </a:r>
          </a:p>
        </p:txBody>
      </p:sp>
      <p:sp>
        <p:nvSpPr>
          <p:cNvPr id="501770" name="Text Box 10"/>
          <p:cNvSpPr txBox="1">
            <a:spLocks noChangeArrowheads="1"/>
          </p:cNvSpPr>
          <p:nvPr/>
        </p:nvSpPr>
        <p:spPr bwMode="auto">
          <a:xfrm>
            <a:off x="1500188" y="4079875"/>
            <a:ext cx="2806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 ~ p (reflexive)</a:t>
            </a:r>
          </a:p>
        </p:txBody>
      </p:sp>
      <p:sp>
        <p:nvSpPr>
          <p:cNvPr id="501771" name="Text Box 11"/>
          <p:cNvSpPr txBox="1">
            <a:spLocks noChangeArrowheads="1"/>
          </p:cNvSpPr>
          <p:nvPr/>
        </p:nvSpPr>
        <p:spPr bwMode="auto">
          <a:xfrm>
            <a:off x="1500188" y="4614863"/>
            <a:ext cx="4725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 ~ q  </a:t>
            </a:r>
            <a:r>
              <a:rPr lang="en-US" b="1">
                <a:sym typeface="Symbol" pitchFamily="18" charset="2"/>
              </a:rPr>
              <a:t>  q ~ p</a:t>
            </a:r>
            <a:r>
              <a:rPr lang="en-US" b="1"/>
              <a:t> (symmetric)</a:t>
            </a:r>
          </a:p>
        </p:txBody>
      </p:sp>
      <p:sp>
        <p:nvSpPr>
          <p:cNvPr id="501772" name="Text Box 12"/>
          <p:cNvSpPr txBox="1">
            <a:spLocks noChangeArrowheads="1"/>
          </p:cNvSpPr>
          <p:nvPr/>
        </p:nvSpPr>
        <p:spPr bwMode="auto">
          <a:xfrm>
            <a:off x="1500188" y="5151438"/>
            <a:ext cx="62372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 ~ q  and  q ~ r  </a:t>
            </a:r>
            <a:r>
              <a:rPr lang="en-US" b="1">
                <a:sym typeface="Symbol" pitchFamily="18" charset="2"/>
              </a:rPr>
              <a:t>  p ~ r</a:t>
            </a:r>
            <a:r>
              <a:rPr lang="en-US" b="1"/>
              <a:t> (transitive)</a:t>
            </a:r>
          </a:p>
        </p:txBody>
      </p:sp>
      <p:sp>
        <p:nvSpPr>
          <p:cNvPr id="501773" name="Text Box 13"/>
          <p:cNvSpPr txBox="1">
            <a:spLocks noChangeArrowheads="1"/>
          </p:cNvSpPr>
          <p:nvPr/>
        </p:nvSpPr>
        <p:spPr bwMode="auto">
          <a:xfrm>
            <a:off x="790083" y="631443"/>
            <a:ext cx="79660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/>
              <a:t>so ~ partitions the set of states of M into disjoint equivalence classes</a:t>
            </a:r>
          </a:p>
        </p:txBody>
      </p:sp>
      <p:sp>
        <p:nvSpPr>
          <p:cNvPr id="501794" name="Oval 34"/>
          <p:cNvSpPr>
            <a:spLocks noChangeArrowheads="1"/>
          </p:cNvSpPr>
          <p:nvPr/>
        </p:nvSpPr>
        <p:spPr bwMode="auto">
          <a:xfrm>
            <a:off x="1524000" y="3987800"/>
            <a:ext cx="5626100" cy="20955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795" name="Freeform 35"/>
          <p:cNvSpPr>
            <a:spLocks/>
          </p:cNvSpPr>
          <p:nvPr/>
        </p:nvSpPr>
        <p:spPr bwMode="auto">
          <a:xfrm>
            <a:off x="2309813" y="4184650"/>
            <a:ext cx="409575" cy="167005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24" y="560"/>
              </a:cxn>
              <a:cxn ang="0">
                <a:pos x="152" y="1288"/>
              </a:cxn>
            </a:cxnLst>
            <a:rect l="0" t="0" r="r" b="b"/>
            <a:pathLst>
              <a:path w="296" h="1288">
                <a:moveTo>
                  <a:pt x="296" y="0"/>
                </a:moveTo>
                <a:cubicBezTo>
                  <a:pt x="172" y="172"/>
                  <a:pt x="48" y="345"/>
                  <a:pt x="24" y="560"/>
                </a:cubicBezTo>
                <a:cubicBezTo>
                  <a:pt x="0" y="775"/>
                  <a:pt x="131" y="1167"/>
                  <a:pt x="152" y="1288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1796" name="Freeform 36"/>
          <p:cNvSpPr>
            <a:spLocks/>
          </p:cNvSpPr>
          <p:nvPr/>
        </p:nvSpPr>
        <p:spPr bwMode="auto">
          <a:xfrm>
            <a:off x="3086100" y="4029075"/>
            <a:ext cx="409575" cy="195103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24" y="560"/>
              </a:cxn>
              <a:cxn ang="0">
                <a:pos x="152" y="1288"/>
              </a:cxn>
            </a:cxnLst>
            <a:rect l="0" t="0" r="r" b="b"/>
            <a:pathLst>
              <a:path w="296" h="1288">
                <a:moveTo>
                  <a:pt x="296" y="0"/>
                </a:moveTo>
                <a:cubicBezTo>
                  <a:pt x="172" y="172"/>
                  <a:pt x="48" y="345"/>
                  <a:pt x="24" y="560"/>
                </a:cubicBezTo>
                <a:cubicBezTo>
                  <a:pt x="0" y="775"/>
                  <a:pt x="131" y="1167"/>
                  <a:pt x="152" y="1288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797" name="Freeform 37"/>
          <p:cNvSpPr>
            <a:spLocks/>
          </p:cNvSpPr>
          <p:nvPr/>
        </p:nvSpPr>
        <p:spPr bwMode="auto">
          <a:xfrm>
            <a:off x="4481513" y="4008438"/>
            <a:ext cx="409575" cy="2063750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24" y="560"/>
              </a:cxn>
              <a:cxn ang="0">
                <a:pos x="152" y="1288"/>
              </a:cxn>
            </a:cxnLst>
            <a:rect l="0" t="0" r="r" b="b"/>
            <a:pathLst>
              <a:path w="296" h="1288">
                <a:moveTo>
                  <a:pt x="296" y="0"/>
                </a:moveTo>
                <a:cubicBezTo>
                  <a:pt x="172" y="172"/>
                  <a:pt x="48" y="345"/>
                  <a:pt x="24" y="560"/>
                </a:cubicBezTo>
                <a:cubicBezTo>
                  <a:pt x="0" y="775"/>
                  <a:pt x="131" y="1167"/>
                  <a:pt x="152" y="1288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798" name="Freeform 38"/>
          <p:cNvSpPr>
            <a:spLocks/>
          </p:cNvSpPr>
          <p:nvPr/>
        </p:nvSpPr>
        <p:spPr bwMode="auto">
          <a:xfrm>
            <a:off x="5843588" y="4257675"/>
            <a:ext cx="409575" cy="1628775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24" y="560"/>
              </a:cxn>
              <a:cxn ang="0">
                <a:pos x="152" y="1288"/>
              </a:cxn>
            </a:cxnLst>
            <a:rect l="0" t="0" r="r" b="b"/>
            <a:pathLst>
              <a:path w="296" h="1288">
                <a:moveTo>
                  <a:pt x="296" y="0"/>
                </a:moveTo>
                <a:cubicBezTo>
                  <a:pt x="172" y="172"/>
                  <a:pt x="48" y="345"/>
                  <a:pt x="24" y="560"/>
                </a:cubicBezTo>
                <a:cubicBezTo>
                  <a:pt x="0" y="775"/>
                  <a:pt x="131" y="1167"/>
                  <a:pt x="152" y="1288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799" name="Oval 39"/>
          <p:cNvSpPr>
            <a:spLocks noChangeArrowheads="1"/>
          </p:cNvSpPr>
          <p:nvPr/>
        </p:nvSpPr>
        <p:spPr bwMode="auto">
          <a:xfrm>
            <a:off x="1911350" y="4838700"/>
            <a:ext cx="77788" cy="71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0" name="Text Box 40"/>
          <p:cNvSpPr txBox="1">
            <a:spLocks noChangeArrowheads="1"/>
          </p:cNvSpPr>
          <p:nvPr/>
        </p:nvSpPr>
        <p:spPr bwMode="auto">
          <a:xfrm>
            <a:off x="1731963" y="4829175"/>
            <a:ext cx="536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01801" name="Text Box 41"/>
          <p:cNvSpPr txBox="1">
            <a:spLocks noChangeArrowheads="1"/>
          </p:cNvSpPr>
          <p:nvPr/>
        </p:nvSpPr>
        <p:spPr bwMode="auto">
          <a:xfrm>
            <a:off x="6521450" y="3937000"/>
            <a:ext cx="460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</a:p>
        </p:txBody>
      </p:sp>
      <p:sp>
        <p:nvSpPr>
          <p:cNvPr id="501802" name="Oval 42"/>
          <p:cNvSpPr>
            <a:spLocks noChangeArrowheads="1"/>
          </p:cNvSpPr>
          <p:nvPr/>
        </p:nvSpPr>
        <p:spPr bwMode="auto">
          <a:xfrm>
            <a:off x="2752725" y="4433888"/>
            <a:ext cx="77788" cy="71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3" name="Oval 43"/>
          <p:cNvSpPr>
            <a:spLocks noChangeArrowheads="1"/>
          </p:cNvSpPr>
          <p:nvPr/>
        </p:nvSpPr>
        <p:spPr bwMode="auto">
          <a:xfrm>
            <a:off x="2763838" y="4754563"/>
            <a:ext cx="77787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4" name="Oval 44"/>
          <p:cNvSpPr>
            <a:spLocks noChangeArrowheads="1"/>
          </p:cNvSpPr>
          <p:nvPr/>
        </p:nvSpPr>
        <p:spPr bwMode="auto">
          <a:xfrm>
            <a:off x="2897188" y="4598988"/>
            <a:ext cx="77787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5" name="Oval 45"/>
          <p:cNvSpPr>
            <a:spLocks noChangeArrowheads="1"/>
          </p:cNvSpPr>
          <p:nvPr/>
        </p:nvSpPr>
        <p:spPr bwMode="auto">
          <a:xfrm>
            <a:off x="5024438" y="4413250"/>
            <a:ext cx="76200" cy="71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6" name="Oval 46"/>
          <p:cNvSpPr>
            <a:spLocks noChangeArrowheads="1"/>
          </p:cNvSpPr>
          <p:nvPr/>
        </p:nvSpPr>
        <p:spPr bwMode="auto">
          <a:xfrm>
            <a:off x="6529388" y="4795838"/>
            <a:ext cx="77787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7" name="Oval 47"/>
          <p:cNvSpPr>
            <a:spLocks noChangeArrowheads="1"/>
          </p:cNvSpPr>
          <p:nvPr/>
        </p:nvSpPr>
        <p:spPr bwMode="auto">
          <a:xfrm>
            <a:off x="6529388" y="4973638"/>
            <a:ext cx="77787" cy="71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8" name="Oval 48"/>
          <p:cNvSpPr>
            <a:spLocks noChangeArrowheads="1"/>
          </p:cNvSpPr>
          <p:nvPr/>
        </p:nvSpPr>
        <p:spPr bwMode="auto">
          <a:xfrm>
            <a:off x="6540500" y="5159375"/>
            <a:ext cx="77788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1809" name="Text Box 49"/>
          <p:cNvSpPr txBox="1">
            <a:spLocks noChangeArrowheads="1"/>
          </p:cNvSpPr>
          <p:nvPr/>
        </p:nvSpPr>
        <p:spPr bwMode="auto">
          <a:xfrm>
            <a:off x="4902200" y="4413250"/>
            <a:ext cx="401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</a:p>
        </p:txBody>
      </p:sp>
      <p:sp>
        <p:nvSpPr>
          <p:cNvPr id="501810" name="Text Box 50"/>
          <p:cNvSpPr txBox="1">
            <a:spLocks noChangeArrowheads="1"/>
          </p:cNvSpPr>
          <p:nvPr/>
        </p:nvSpPr>
        <p:spPr bwMode="auto">
          <a:xfrm>
            <a:off x="3305175" y="3303588"/>
            <a:ext cx="28717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[q] = { p | p ~ q }</a:t>
            </a:r>
          </a:p>
        </p:txBody>
      </p:sp>
      <p:sp>
        <p:nvSpPr>
          <p:cNvPr id="501811" name="Line 51"/>
          <p:cNvSpPr>
            <a:spLocks noChangeShapeType="1"/>
          </p:cNvSpPr>
          <p:nvPr/>
        </p:nvSpPr>
        <p:spPr bwMode="auto">
          <a:xfrm>
            <a:off x="4281488" y="3768725"/>
            <a:ext cx="698500" cy="5921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07407E-6 L 0.00139 -0.2629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5" grpId="0"/>
      <p:bldP spid="501769" grpId="0"/>
      <p:bldP spid="501770" grpId="0"/>
      <p:bldP spid="501771" grpId="0"/>
      <p:bldP spid="501772" grpId="0"/>
      <p:bldP spid="501773" grpId="0"/>
      <p:bldP spid="501794" grpId="0" animBg="1"/>
      <p:bldP spid="501795" grpId="0" animBg="1"/>
      <p:bldP spid="501796" grpId="0" animBg="1"/>
      <p:bldP spid="501797" grpId="0" animBg="1"/>
      <p:bldP spid="501798" grpId="0" animBg="1"/>
      <p:bldP spid="501799" grpId="0" animBg="1"/>
      <p:bldP spid="501800" grpId="0"/>
      <p:bldP spid="501801" grpId="0"/>
      <p:bldP spid="501802" grpId="0" animBg="1"/>
      <p:bldP spid="501803" grpId="0" animBg="1"/>
      <p:bldP spid="501804" grpId="0" animBg="1"/>
      <p:bldP spid="501805" grpId="0" animBg="1"/>
      <p:bldP spid="501806" grpId="0" animBg="1"/>
      <p:bldP spid="501807" grpId="0" animBg="1"/>
      <p:bldP spid="501808" grpId="0" animBg="1"/>
      <p:bldP spid="501809" grpId="0"/>
      <p:bldP spid="501810" grpId="0"/>
      <p:bldP spid="5018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40" name="Group 4"/>
          <p:cNvGrpSpPr>
            <a:grpSpLocks/>
          </p:cNvGrpSpPr>
          <p:nvPr/>
        </p:nvGrpSpPr>
        <p:grpSpPr bwMode="auto">
          <a:xfrm>
            <a:off x="1816100" y="1460500"/>
            <a:ext cx="4876800" cy="3848100"/>
            <a:chOff x="1144" y="920"/>
            <a:chExt cx="3072" cy="2424"/>
          </a:xfrm>
        </p:grpSpPr>
        <p:grpSp>
          <p:nvGrpSpPr>
            <p:cNvPr id="526341" name="Group 5"/>
            <p:cNvGrpSpPr>
              <a:grpSpLocks/>
            </p:cNvGrpSpPr>
            <p:nvPr/>
          </p:nvGrpSpPr>
          <p:grpSpPr bwMode="auto">
            <a:xfrm>
              <a:off x="3360" y="920"/>
              <a:ext cx="856" cy="864"/>
              <a:chOff x="3304" y="1056"/>
              <a:chExt cx="856" cy="864"/>
            </a:xfrm>
          </p:grpSpPr>
          <p:sp>
            <p:nvSpPr>
              <p:cNvPr id="526342" name="Oval 6"/>
              <p:cNvSpPr>
                <a:spLocks noChangeArrowheads="1"/>
              </p:cNvSpPr>
              <p:nvPr/>
            </p:nvSpPr>
            <p:spPr bwMode="auto">
              <a:xfrm>
                <a:off x="3418" y="116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6343" name="Oval 7"/>
              <p:cNvSpPr>
                <a:spLocks noChangeArrowheads="1"/>
              </p:cNvSpPr>
              <p:nvPr/>
            </p:nvSpPr>
            <p:spPr bwMode="auto">
              <a:xfrm>
                <a:off x="3304" y="105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6344" name="Line 8"/>
            <p:cNvSpPr>
              <a:spLocks noChangeShapeType="1"/>
            </p:cNvSpPr>
            <p:nvPr/>
          </p:nvSpPr>
          <p:spPr bwMode="auto">
            <a:xfrm>
              <a:off x="2320" y="1312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26345" name="Group 9"/>
            <p:cNvGrpSpPr>
              <a:grpSpLocks/>
            </p:cNvGrpSpPr>
            <p:nvPr/>
          </p:nvGrpSpPr>
          <p:grpSpPr bwMode="auto">
            <a:xfrm>
              <a:off x="3360" y="2480"/>
              <a:ext cx="856" cy="864"/>
              <a:chOff x="3288" y="2616"/>
              <a:chExt cx="856" cy="864"/>
            </a:xfrm>
          </p:grpSpPr>
          <p:sp>
            <p:nvSpPr>
              <p:cNvPr id="526346" name="Oval 10"/>
              <p:cNvSpPr>
                <a:spLocks noChangeArrowheads="1"/>
              </p:cNvSpPr>
              <p:nvPr/>
            </p:nvSpPr>
            <p:spPr bwMode="auto">
              <a:xfrm>
                <a:off x="3402" y="272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6347" name="Oval 11"/>
              <p:cNvSpPr>
                <a:spLocks noChangeArrowheads="1"/>
              </p:cNvSpPr>
              <p:nvPr/>
            </p:nvSpPr>
            <p:spPr bwMode="auto">
              <a:xfrm>
                <a:off x="3288" y="261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6348" name="Oval 12"/>
            <p:cNvSpPr>
              <a:spLocks noChangeArrowheads="1"/>
            </p:cNvSpPr>
            <p:nvPr/>
          </p:nvSpPr>
          <p:spPr bwMode="auto">
            <a:xfrm>
              <a:off x="1562" y="1040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6349" name="Oval 13"/>
            <p:cNvSpPr>
              <a:spLocks noChangeArrowheads="1"/>
            </p:cNvSpPr>
            <p:nvPr/>
          </p:nvSpPr>
          <p:spPr bwMode="auto">
            <a:xfrm>
              <a:off x="1562" y="2600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6350" name="Line 14"/>
            <p:cNvSpPr>
              <a:spLocks noChangeShapeType="1"/>
            </p:cNvSpPr>
            <p:nvPr/>
          </p:nvSpPr>
          <p:spPr bwMode="auto">
            <a:xfrm>
              <a:off x="2312" y="2904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6351" name="Line 15"/>
            <p:cNvSpPr>
              <a:spLocks noChangeShapeType="1"/>
            </p:cNvSpPr>
            <p:nvPr/>
          </p:nvSpPr>
          <p:spPr bwMode="auto">
            <a:xfrm>
              <a:off x="1960" y="1768"/>
              <a:ext cx="0" cy="7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6352" name="Line 16"/>
            <p:cNvSpPr>
              <a:spLocks noChangeShapeType="1"/>
            </p:cNvSpPr>
            <p:nvPr/>
          </p:nvSpPr>
          <p:spPr bwMode="auto">
            <a:xfrm>
              <a:off x="1800" y="1760"/>
              <a:ext cx="0" cy="7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6353" name="Line 17"/>
            <p:cNvSpPr>
              <a:spLocks noChangeShapeType="1"/>
            </p:cNvSpPr>
            <p:nvPr/>
          </p:nvSpPr>
          <p:spPr bwMode="auto">
            <a:xfrm>
              <a:off x="3904" y="1864"/>
              <a:ext cx="0" cy="5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6354" name="Line 18"/>
            <p:cNvSpPr>
              <a:spLocks noChangeShapeType="1"/>
            </p:cNvSpPr>
            <p:nvPr/>
          </p:nvSpPr>
          <p:spPr bwMode="auto">
            <a:xfrm>
              <a:off x="3744" y="1856"/>
              <a:ext cx="0" cy="5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6355" name="Line 19"/>
            <p:cNvSpPr>
              <a:spLocks noChangeShapeType="1"/>
            </p:cNvSpPr>
            <p:nvPr/>
          </p:nvSpPr>
          <p:spPr bwMode="auto">
            <a:xfrm flipH="1" flipV="1">
              <a:off x="2192" y="1664"/>
              <a:ext cx="1152" cy="9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6356" name="Line 20"/>
            <p:cNvSpPr>
              <a:spLocks noChangeShapeType="1"/>
            </p:cNvSpPr>
            <p:nvPr/>
          </p:nvSpPr>
          <p:spPr bwMode="auto">
            <a:xfrm flipH="1">
              <a:off x="2176" y="1672"/>
              <a:ext cx="1152" cy="9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6357" name="Text Box 21"/>
            <p:cNvSpPr txBox="1">
              <a:spLocks noChangeArrowheads="1"/>
            </p:cNvSpPr>
            <p:nvPr/>
          </p:nvSpPr>
          <p:spPr bwMode="auto">
            <a:xfrm>
              <a:off x="1976" y="192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26358" name="Text Box 22"/>
            <p:cNvSpPr txBox="1">
              <a:spLocks noChangeArrowheads="1"/>
            </p:cNvSpPr>
            <p:nvPr/>
          </p:nvSpPr>
          <p:spPr bwMode="auto">
            <a:xfrm>
              <a:off x="1552" y="1977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26359" name="Text Box 23"/>
            <p:cNvSpPr txBox="1">
              <a:spLocks noChangeArrowheads="1"/>
            </p:cNvSpPr>
            <p:nvPr/>
          </p:nvSpPr>
          <p:spPr bwMode="auto">
            <a:xfrm>
              <a:off x="2816" y="160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26360" name="Text Box 24"/>
            <p:cNvSpPr txBox="1">
              <a:spLocks noChangeArrowheads="1"/>
            </p:cNvSpPr>
            <p:nvPr/>
          </p:nvSpPr>
          <p:spPr bwMode="auto">
            <a:xfrm>
              <a:off x="2984" y="204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26361" name="Text Box 25"/>
            <p:cNvSpPr txBox="1">
              <a:spLocks noChangeArrowheads="1"/>
            </p:cNvSpPr>
            <p:nvPr/>
          </p:nvSpPr>
          <p:spPr bwMode="auto">
            <a:xfrm>
              <a:off x="2600" y="291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26362" name="Text Box 26"/>
            <p:cNvSpPr txBox="1">
              <a:spLocks noChangeArrowheads="1"/>
            </p:cNvSpPr>
            <p:nvPr/>
          </p:nvSpPr>
          <p:spPr bwMode="auto">
            <a:xfrm>
              <a:off x="2680" y="98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26363" name="Text Box 27"/>
            <p:cNvSpPr txBox="1">
              <a:spLocks noChangeArrowheads="1"/>
            </p:cNvSpPr>
            <p:nvPr/>
          </p:nvSpPr>
          <p:spPr bwMode="auto">
            <a:xfrm>
              <a:off x="3928" y="191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26364" name="Text Box 28"/>
            <p:cNvSpPr txBox="1">
              <a:spLocks noChangeArrowheads="1"/>
            </p:cNvSpPr>
            <p:nvPr/>
          </p:nvSpPr>
          <p:spPr bwMode="auto">
            <a:xfrm>
              <a:off x="3480" y="202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26365" name="Line 29"/>
            <p:cNvSpPr>
              <a:spLocks noChangeShapeType="1"/>
            </p:cNvSpPr>
            <p:nvPr/>
          </p:nvSpPr>
          <p:spPr bwMode="auto">
            <a:xfrm>
              <a:off x="1144" y="1312"/>
              <a:ext cx="35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26380" name="Oval 44"/>
          <p:cNvSpPr>
            <a:spLocks noChangeArrowheads="1"/>
          </p:cNvSpPr>
          <p:nvPr/>
        </p:nvSpPr>
        <p:spPr bwMode="auto">
          <a:xfrm>
            <a:off x="2108200" y="1130300"/>
            <a:ext cx="1739900" cy="4597400"/>
          </a:xfrm>
          <a:prstGeom prst="ellipse">
            <a:avLst/>
          </a:prstGeom>
          <a:noFill/>
          <a:ln w="127000" algn="ctr">
            <a:solidFill>
              <a:srgbClr val="FF505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6381" name="Oval 45"/>
          <p:cNvSpPr>
            <a:spLocks noChangeArrowheads="1"/>
          </p:cNvSpPr>
          <p:nvPr/>
        </p:nvSpPr>
        <p:spPr bwMode="auto">
          <a:xfrm>
            <a:off x="5041900" y="850900"/>
            <a:ext cx="1968500" cy="4978400"/>
          </a:xfrm>
          <a:prstGeom prst="ellipse">
            <a:avLst/>
          </a:prstGeom>
          <a:noFill/>
          <a:ln w="127000" algn="ctr">
            <a:solidFill>
              <a:srgbClr val="FF505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80" grpId="0" animBg="1"/>
      <p:bldP spid="5263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977900" y="446088"/>
            <a:ext cx="3562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Algorithm</a:t>
            </a:r>
            <a:r>
              <a:rPr lang="en-US" b="1" dirty="0"/>
              <a:t> MINIMIZE</a:t>
            </a:r>
          </a:p>
        </p:txBody>
      </p:sp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977900" y="1131888"/>
            <a:ext cx="23987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Input: </a:t>
            </a:r>
            <a:r>
              <a:rPr lang="en-US" b="1" dirty="0"/>
              <a:t>DFA M</a:t>
            </a:r>
          </a:p>
        </p:txBody>
      </p:sp>
      <p:sp>
        <p:nvSpPr>
          <p:cNvPr id="496646" name="Text Box 6"/>
          <p:cNvSpPr txBox="1">
            <a:spLocks noChangeArrowheads="1"/>
          </p:cNvSpPr>
          <p:nvPr/>
        </p:nvSpPr>
        <p:spPr bwMode="auto">
          <a:xfrm>
            <a:off x="977900" y="1817688"/>
            <a:ext cx="4908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Output: </a:t>
            </a:r>
            <a:r>
              <a:rPr lang="en-US" b="1" dirty="0"/>
              <a:t>DFA M</a:t>
            </a:r>
            <a:r>
              <a:rPr lang="en-US" b="1" baseline="-25000" dirty="0"/>
              <a:t>MIN </a:t>
            </a:r>
            <a:r>
              <a:rPr lang="en-US" b="1" dirty="0"/>
              <a:t>such that:</a:t>
            </a:r>
          </a:p>
        </p:txBody>
      </p:sp>
      <p:sp>
        <p:nvSpPr>
          <p:cNvPr id="496647" name="Text Box 7"/>
          <p:cNvSpPr txBox="1">
            <a:spLocks noChangeArrowheads="1"/>
          </p:cNvSpPr>
          <p:nvPr/>
        </p:nvSpPr>
        <p:spPr bwMode="auto">
          <a:xfrm>
            <a:off x="1876425" y="2467882"/>
            <a:ext cx="56813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ym typeface="Symbol" pitchFamily="18" charset="2"/>
              </a:rPr>
              <a:t>MM</a:t>
            </a:r>
            <a:r>
              <a:rPr lang="en-US" b="1" baseline="-25000" dirty="0" smtClean="0">
                <a:sym typeface="Symbol" pitchFamily="18" charset="2"/>
              </a:rPr>
              <a:t>MIN</a:t>
            </a:r>
            <a:r>
              <a:rPr lang="en-US" b="1" dirty="0" smtClean="0">
                <a:sym typeface="Symbol" pitchFamily="18" charset="2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(that is, </a:t>
            </a:r>
            <a:r>
              <a:rPr lang="en-US" b="1" dirty="0" smtClean="0">
                <a:solidFill>
                  <a:srgbClr val="FFFF00"/>
                </a:solidFill>
              </a:rPr>
              <a:t>L(M) = L(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M</a:t>
            </a:r>
            <a:r>
              <a:rPr lang="en-US" b="1" baseline="-25000" dirty="0" smtClean="0">
                <a:solidFill>
                  <a:srgbClr val="FFFF00"/>
                </a:solidFill>
                <a:sym typeface="Symbol" pitchFamily="18" charset="2"/>
              </a:rPr>
              <a:t>MIN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))</a:t>
            </a:r>
            <a:endParaRPr lang="en-US" b="1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496648" name="Text Box 8"/>
          <p:cNvSpPr txBox="1">
            <a:spLocks noChangeArrowheads="1"/>
          </p:cNvSpPr>
          <p:nvPr/>
        </p:nvSpPr>
        <p:spPr bwMode="auto">
          <a:xfrm>
            <a:off x="1990725" y="3109913"/>
            <a:ext cx="5486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M</a:t>
            </a:r>
            <a:r>
              <a:rPr lang="en-US" b="1" baseline="-25000">
                <a:sym typeface="Symbol" pitchFamily="18" charset="2"/>
              </a:rPr>
              <a:t>MIN </a:t>
            </a:r>
            <a:r>
              <a:rPr lang="en-US" b="1">
                <a:sym typeface="Symbol" pitchFamily="18" charset="2"/>
              </a:rPr>
              <a:t>has no inaccessible states</a:t>
            </a:r>
          </a:p>
        </p:txBody>
      </p:sp>
      <p:sp>
        <p:nvSpPr>
          <p:cNvPr id="496649" name="Text Box 9"/>
          <p:cNvSpPr txBox="1">
            <a:spLocks noChangeArrowheads="1"/>
          </p:cNvSpPr>
          <p:nvPr/>
        </p:nvSpPr>
        <p:spPr bwMode="auto">
          <a:xfrm>
            <a:off x="1990725" y="3786188"/>
            <a:ext cx="3205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ym typeface="Symbol" pitchFamily="18" charset="2"/>
              </a:rPr>
              <a:t>M</a:t>
            </a:r>
            <a:r>
              <a:rPr lang="en-US" b="1" baseline="-25000" dirty="0">
                <a:sym typeface="Symbol" pitchFamily="18" charset="2"/>
              </a:rPr>
              <a:t>MIN </a:t>
            </a:r>
            <a:r>
              <a:rPr lang="en-US" b="1" dirty="0">
                <a:sym typeface="Symbol" pitchFamily="18" charset="2"/>
              </a:rPr>
              <a:t>is </a:t>
            </a:r>
            <a:r>
              <a:rPr lang="en-US" b="1" i="1" dirty="0">
                <a:solidFill>
                  <a:srgbClr val="FFFF00"/>
                </a:solidFill>
                <a:sym typeface="Symbol" pitchFamily="18" charset="2"/>
              </a:rPr>
              <a:t>irreducible</a:t>
            </a:r>
          </a:p>
        </p:txBody>
      </p:sp>
      <p:sp>
        <p:nvSpPr>
          <p:cNvPr id="496650" name="Text Box 10"/>
          <p:cNvSpPr txBox="1">
            <a:spLocks noChangeArrowheads="1"/>
          </p:cNvSpPr>
          <p:nvPr/>
        </p:nvSpPr>
        <p:spPr bwMode="auto">
          <a:xfrm>
            <a:off x="676331" y="4663856"/>
            <a:ext cx="79143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all states </a:t>
            </a:r>
            <a:r>
              <a:rPr lang="en-US" b="1" dirty="0"/>
              <a:t>of </a:t>
            </a:r>
            <a:r>
              <a:rPr lang="en-US" b="1" dirty="0">
                <a:sym typeface="Symbol" pitchFamily="18" charset="2"/>
              </a:rPr>
              <a:t>M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/>
              <a:t> are </a:t>
            </a:r>
            <a:r>
              <a:rPr lang="en-US" b="1" dirty="0" err="1"/>
              <a:t>pairwise</a:t>
            </a:r>
            <a:r>
              <a:rPr lang="en-US" b="1" dirty="0"/>
              <a:t> distinguishable</a:t>
            </a:r>
          </a:p>
        </p:txBody>
      </p:sp>
      <p:sp>
        <p:nvSpPr>
          <p:cNvPr id="496651" name="Text Box 11"/>
          <p:cNvSpPr txBox="1">
            <a:spLocks noChangeArrowheads="1"/>
          </p:cNvSpPr>
          <p:nvPr/>
        </p:nvSpPr>
        <p:spPr bwMode="auto">
          <a:xfrm>
            <a:off x="3846513" y="4205288"/>
            <a:ext cx="3841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||</a:t>
            </a:r>
          </a:p>
        </p:txBody>
      </p:sp>
      <p:sp>
        <p:nvSpPr>
          <p:cNvPr id="496652" name="Text Box 12"/>
          <p:cNvSpPr txBox="1">
            <a:spLocks noChangeArrowheads="1"/>
          </p:cNvSpPr>
          <p:nvPr/>
        </p:nvSpPr>
        <p:spPr bwMode="auto">
          <a:xfrm>
            <a:off x="761774" y="5396366"/>
            <a:ext cx="74889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Theorem: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FF00"/>
                </a:solidFill>
                <a:sym typeface="Symbol" pitchFamily="18" charset="2"/>
              </a:rPr>
              <a:t>MIN</a:t>
            </a:r>
            <a:r>
              <a:rPr lang="en-US" b="1" dirty="0">
                <a:solidFill>
                  <a:srgbClr val="FFFF00"/>
                </a:solidFill>
              </a:rPr>
              <a:t> is the unique </a:t>
            </a:r>
            <a:r>
              <a:rPr lang="en-US" b="1" dirty="0" smtClean="0">
                <a:solidFill>
                  <a:srgbClr val="FFFF00"/>
                </a:solidFill>
              </a:rPr>
              <a:t>minimum DFA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5" grpId="0"/>
      <p:bldP spid="496646" grpId="0"/>
      <p:bldP spid="496647" grpId="0"/>
      <p:bldP spid="496648" grpId="0"/>
      <p:bldP spid="496649" grpId="0"/>
      <p:bldP spid="496650" grpId="0"/>
      <p:bldP spid="496651" grpId="0"/>
      <p:bldP spid="496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852488" y="4630738"/>
            <a:ext cx="66325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Idea:</a:t>
            </a:r>
            <a:r>
              <a:rPr lang="en-US" b="1" dirty="0"/>
              <a:t> States of </a:t>
            </a:r>
            <a:r>
              <a:rPr lang="en-US" b="1" dirty="0">
                <a:sym typeface="Symbol" pitchFamily="18" charset="2"/>
              </a:rPr>
              <a:t>M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/>
              <a:t> will be blocks of equivalent states of M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960438" y="409575"/>
            <a:ext cx="6616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Theorem: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FF00"/>
                </a:solidFill>
                <a:sym typeface="Symbol" pitchFamily="18" charset="2"/>
              </a:rPr>
              <a:t>MIN</a:t>
            </a:r>
            <a:r>
              <a:rPr lang="en-US" b="1" dirty="0">
                <a:solidFill>
                  <a:srgbClr val="FFFF00"/>
                </a:solidFill>
              </a:rPr>
              <a:t> is the unique minimum</a:t>
            </a: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730250" y="1225550"/>
            <a:ext cx="7519988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b="1" dirty="0">
                <a:solidFill>
                  <a:srgbClr val="FF5050"/>
                </a:solidFill>
              </a:rPr>
              <a:t>Must </a:t>
            </a:r>
            <a:r>
              <a:rPr lang="en-US" b="1" dirty="0" smtClean="0">
                <a:solidFill>
                  <a:srgbClr val="FF5050"/>
                </a:solidFill>
              </a:rPr>
              <a:t>show:</a:t>
            </a:r>
            <a:endParaRPr lang="en-US" b="1" dirty="0"/>
          </a:p>
          <a:p>
            <a:pPr>
              <a:spcAft>
                <a:spcPct val="15000"/>
              </a:spcAft>
            </a:pPr>
            <a:r>
              <a:rPr lang="en-US" b="1" dirty="0"/>
              <a:t>Suppose </a:t>
            </a:r>
            <a:r>
              <a:rPr lang="en-US" b="1" dirty="0" smtClean="0"/>
              <a:t>M’ </a:t>
            </a:r>
            <a:r>
              <a:rPr lang="en-US" b="1" dirty="0" smtClean="0">
                <a:sym typeface="Symbol" pitchFamily="18" charset="2"/>
              </a:rPr>
              <a:t></a:t>
            </a:r>
            <a:r>
              <a:rPr lang="en-US" b="1" dirty="0" smtClean="0"/>
              <a:t> M</a:t>
            </a:r>
            <a:r>
              <a:rPr lang="en-US" b="1" dirty="0"/>
              <a:t>, then</a:t>
            </a:r>
          </a:p>
          <a:p>
            <a:pPr>
              <a:spcAft>
                <a:spcPct val="15000"/>
              </a:spcAft>
            </a:pPr>
            <a:r>
              <a:rPr lang="en-US" b="1" dirty="0">
                <a:solidFill>
                  <a:srgbClr val="FF5050"/>
                </a:solidFill>
              </a:rPr>
              <a:t>1.</a:t>
            </a:r>
            <a:r>
              <a:rPr lang="en-US" b="1" dirty="0"/>
              <a:t> # states in M’ </a:t>
            </a:r>
            <a:r>
              <a:rPr lang="en-US" b="1" dirty="0">
                <a:sym typeface="Symbol" pitchFamily="18" charset="2"/>
              </a:rPr>
              <a:t></a:t>
            </a:r>
            <a:r>
              <a:rPr lang="en-US" b="1" dirty="0"/>
              <a:t> # states in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FF00"/>
                </a:solidFill>
                <a:sym typeface="Symbol" pitchFamily="18" charset="2"/>
              </a:rPr>
              <a:t>MIN</a:t>
            </a:r>
            <a:endParaRPr lang="en-US" b="1" dirty="0"/>
          </a:p>
          <a:p>
            <a:pPr>
              <a:spcAft>
                <a:spcPct val="15000"/>
              </a:spcAft>
            </a:pPr>
            <a:r>
              <a:rPr lang="en-US" b="1" dirty="0">
                <a:solidFill>
                  <a:srgbClr val="FF5050"/>
                </a:solidFill>
              </a:rPr>
              <a:t>2.</a:t>
            </a:r>
            <a:r>
              <a:rPr lang="en-US" b="1" dirty="0"/>
              <a:t> If # states in M’ </a:t>
            </a:r>
            <a:r>
              <a:rPr lang="en-US" b="1" dirty="0">
                <a:sym typeface="Symbol" pitchFamily="18" charset="2"/>
              </a:rPr>
              <a:t>=</a:t>
            </a:r>
            <a:r>
              <a:rPr lang="en-US" b="1" dirty="0"/>
              <a:t> # states in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FF00"/>
                </a:solidFill>
                <a:sym typeface="Symbol" pitchFamily="18" charset="2"/>
              </a:rPr>
              <a:t>MIN</a:t>
            </a:r>
            <a:r>
              <a:rPr lang="en-US" b="1" dirty="0"/>
              <a:t> </a:t>
            </a:r>
            <a:r>
              <a:rPr lang="en-US" b="1" dirty="0" smtClean="0"/>
              <a:t>then</a:t>
            </a:r>
          </a:p>
          <a:p>
            <a:pPr>
              <a:spcAft>
                <a:spcPct val="15000"/>
              </a:spcAft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/>
              <a:t>M’ is </a:t>
            </a:r>
            <a:r>
              <a:rPr lang="en-US" b="1" i="1" dirty="0"/>
              <a:t>isomorphic</a:t>
            </a:r>
            <a:r>
              <a:rPr lang="en-US" b="1" dirty="0"/>
              <a:t> to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M</a:t>
            </a:r>
            <a:r>
              <a:rPr lang="en-US" b="1" baseline="-25000" dirty="0">
                <a:solidFill>
                  <a:srgbClr val="FFFF00"/>
                </a:solidFill>
                <a:sym typeface="Symbol" pitchFamily="18" charset="2"/>
              </a:rPr>
              <a:t>MIN</a:t>
            </a:r>
            <a:endParaRPr lang="en-US" b="1" dirty="0"/>
          </a:p>
          <a:p>
            <a:pPr>
              <a:spcAft>
                <a:spcPct val="15000"/>
              </a:spcAft>
            </a:pPr>
            <a:r>
              <a:rPr lang="en-US" b="1" dirty="0"/>
              <a:t>(</a:t>
            </a:r>
            <a:r>
              <a:rPr lang="en-US" b="1" dirty="0" smtClean="0"/>
              <a:t>i.e. </a:t>
            </a:r>
            <a:r>
              <a:rPr lang="en-US" b="1" dirty="0"/>
              <a:t>same up to re-labeling of states)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1103313" y="1725613"/>
            <a:ext cx="66325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Intuition:</a:t>
            </a:r>
            <a:r>
              <a:rPr lang="en-US" b="1" dirty="0" smtClean="0"/>
              <a:t> </a:t>
            </a:r>
            <a:r>
              <a:rPr lang="en-US" b="1" dirty="0"/>
              <a:t>States of </a:t>
            </a:r>
            <a:r>
              <a:rPr lang="en-US" b="1" dirty="0">
                <a:sym typeface="Symbol" pitchFamily="18" charset="2"/>
              </a:rPr>
              <a:t>M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/>
              <a:t> will be </a:t>
            </a:r>
            <a:endParaRPr lang="en-US" b="1" dirty="0" smtClean="0"/>
          </a:p>
          <a:p>
            <a:pPr algn="ctr"/>
            <a:r>
              <a:rPr lang="en-US" b="1" dirty="0" smtClean="0"/>
              <a:t>blocks </a:t>
            </a:r>
            <a:r>
              <a:rPr lang="en-US" b="1" dirty="0"/>
              <a:t>of equivalent states of 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60" y="3672840"/>
            <a:ext cx="6651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We’ll find these equivalent states with</a:t>
            </a:r>
          </a:p>
          <a:p>
            <a:pPr algn="ctr"/>
            <a:r>
              <a:rPr lang="en-US" b="1" dirty="0" smtClean="0"/>
              <a:t>a “Table-Filling” Algorithm</a:t>
            </a:r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54" name="Text Box 42"/>
          <p:cNvSpPr txBox="1">
            <a:spLocks noChangeArrowheads="1"/>
          </p:cNvSpPr>
          <p:nvPr/>
        </p:nvSpPr>
        <p:spPr bwMode="auto">
          <a:xfrm>
            <a:off x="1187450" y="122238"/>
            <a:ext cx="6889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TABLE-FILLING</a:t>
            </a:r>
            <a:r>
              <a:rPr lang="en-US" sz="3600"/>
              <a:t> ALGORITHM</a:t>
            </a:r>
          </a:p>
        </p:txBody>
      </p:sp>
      <p:sp>
        <p:nvSpPr>
          <p:cNvPr id="499756" name="Text Box 44"/>
          <p:cNvSpPr txBox="1">
            <a:spLocks noChangeArrowheads="1"/>
          </p:cNvSpPr>
          <p:nvPr/>
        </p:nvSpPr>
        <p:spPr bwMode="auto">
          <a:xfrm>
            <a:off x="635000" y="796925"/>
            <a:ext cx="5162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Input: DFA M = (Q, </a:t>
            </a:r>
            <a:r>
              <a:rPr lang="el-GR" b="1"/>
              <a:t>Σ</a:t>
            </a:r>
            <a:r>
              <a:rPr lang="en-US" b="1"/>
              <a:t>, </a:t>
            </a:r>
            <a:r>
              <a:rPr lang="en-US" b="1">
                <a:sym typeface="Symbol" pitchFamily="18" charset="2"/>
              </a:rPr>
              <a:t>, q</a:t>
            </a:r>
            <a:r>
              <a:rPr lang="en-US" b="1" baseline="-25000">
                <a:sym typeface="Symbol" pitchFamily="18" charset="2"/>
              </a:rPr>
              <a:t>0</a:t>
            </a:r>
            <a:r>
              <a:rPr lang="en-US" b="1">
                <a:sym typeface="Symbol" pitchFamily="18" charset="2"/>
              </a:rPr>
              <a:t>, F) </a:t>
            </a:r>
          </a:p>
        </p:txBody>
      </p:sp>
      <p:sp>
        <p:nvSpPr>
          <p:cNvPr id="499757" name="Text Box 45"/>
          <p:cNvSpPr txBox="1">
            <a:spLocks noChangeArrowheads="1"/>
          </p:cNvSpPr>
          <p:nvPr/>
        </p:nvSpPr>
        <p:spPr bwMode="auto">
          <a:xfrm>
            <a:off x="635000" y="1347788"/>
            <a:ext cx="1470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Output:</a:t>
            </a:r>
          </a:p>
        </p:txBody>
      </p:sp>
      <p:sp>
        <p:nvSpPr>
          <p:cNvPr id="499759" name="Text Box 47"/>
          <p:cNvSpPr txBox="1">
            <a:spLocks noChangeArrowheads="1"/>
          </p:cNvSpPr>
          <p:nvPr/>
        </p:nvSpPr>
        <p:spPr bwMode="auto">
          <a:xfrm>
            <a:off x="2132013" y="2016125"/>
            <a:ext cx="3732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(2) E</a:t>
            </a:r>
            <a:r>
              <a:rPr lang="en-US" b="1" baseline="-25000"/>
              <a:t>M</a:t>
            </a:r>
            <a:r>
              <a:rPr lang="en-US" b="1"/>
              <a:t> = { [q] | q </a:t>
            </a:r>
            <a:r>
              <a:rPr lang="en-US" b="1">
                <a:sym typeface="Symbol" pitchFamily="18" charset="2"/>
              </a:rPr>
              <a:t> Q }</a:t>
            </a:r>
          </a:p>
        </p:txBody>
      </p:sp>
      <p:grpSp>
        <p:nvGrpSpPr>
          <p:cNvPr id="499761" name="Group 49"/>
          <p:cNvGrpSpPr>
            <a:grpSpLocks/>
          </p:cNvGrpSpPr>
          <p:nvPr/>
        </p:nvGrpSpPr>
        <p:grpSpPr bwMode="auto">
          <a:xfrm>
            <a:off x="2132013" y="1343025"/>
            <a:ext cx="6054725" cy="536575"/>
            <a:chOff x="999" y="2150"/>
            <a:chExt cx="3814" cy="338"/>
          </a:xfrm>
        </p:grpSpPr>
        <p:sp>
          <p:nvSpPr>
            <p:cNvPr id="499758" name="Text Box 46"/>
            <p:cNvSpPr txBox="1">
              <a:spLocks noChangeArrowheads="1"/>
            </p:cNvSpPr>
            <p:nvPr/>
          </p:nvSpPr>
          <p:spPr bwMode="auto">
            <a:xfrm>
              <a:off x="999" y="2150"/>
              <a:ext cx="381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(1) D</a:t>
              </a:r>
              <a:r>
                <a:rPr lang="en-US" b="1" baseline="-25000"/>
                <a:t>M</a:t>
              </a:r>
              <a:r>
                <a:rPr lang="en-US" b="1"/>
                <a:t> = { (p,q) | p,q </a:t>
              </a:r>
              <a:r>
                <a:rPr lang="en-US" b="1">
                  <a:sym typeface="Symbol" pitchFamily="18" charset="2"/>
                </a:rPr>
                <a:t> Q and p ~ q }</a:t>
              </a:r>
            </a:p>
          </p:txBody>
        </p:sp>
        <p:sp>
          <p:nvSpPr>
            <p:cNvPr id="499760" name="Text Box 48"/>
            <p:cNvSpPr txBox="1">
              <a:spLocks noChangeArrowheads="1"/>
            </p:cNvSpPr>
            <p:nvPr/>
          </p:nvSpPr>
          <p:spPr bwMode="auto">
            <a:xfrm>
              <a:off x="4255" y="2161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grpSp>
        <p:nvGrpSpPr>
          <p:cNvPr id="499833" name="Group 121"/>
          <p:cNvGrpSpPr>
            <a:grpSpLocks/>
          </p:cNvGrpSpPr>
          <p:nvPr/>
        </p:nvGrpSpPr>
        <p:grpSpPr bwMode="auto">
          <a:xfrm>
            <a:off x="300038" y="2655888"/>
            <a:ext cx="3579812" cy="3568700"/>
            <a:chOff x="189" y="1673"/>
            <a:chExt cx="2255" cy="2248"/>
          </a:xfrm>
        </p:grpSpPr>
        <p:sp>
          <p:nvSpPr>
            <p:cNvPr id="499762" name="Rectangle 50"/>
            <p:cNvSpPr>
              <a:spLocks noChangeArrowheads="1"/>
            </p:cNvSpPr>
            <p:nvPr/>
          </p:nvSpPr>
          <p:spPr bwMode="auto">
            <a:xfrm>
              <a:off x="512" y="175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63" name="Rectangle 51"/>
            <p:cNvSpPr>
              <a:spLocks noChangeArrowheads="1"/>
            </p:cNvSpPr>
            <p:nvPr/>
          </p:nvSpPr>
          <p:spPr bwMode="auto">
            <a:xfrm>
              <a:off x="512" y="199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64" name="Rectangle 52"/>
            <p:cNvSpPr>
              <a:spLocks noChangeArrowheads="1"/>
            </p:cNvSpPr>
            <p:nvPr/>
          </p:nvSpPr>
          <p:spPr bwMode="auto">
            <a:xfrm>
              <a:off x="512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65" name="Rectangle 53"/>
            <p:cNvSpPr>
              <a:spLocks noChangeArrowheads="1"/>
            </p:cNvSpPr>
            <p:nvPr/>
          </p:nvSpPr>
          <p:spPr bwMode="auto">
            <a:xfrm>
              <a:off x="512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66" name="Rectangle 54"/>
            <p:cNvSpPr>
              <a:spLocks noChangeArrowheads="1"/>
            </p:cNvSpPr>
            <p:nvPr/>
          </p:nvSpPr>
          <p:spPr bwMode="auto">
            <a:xfrm>
              <a:off x="512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67" name="Rectangle 55"/>
            <p:cNvSpPr>
              <a:spLocks noChangeArrowheads="1"/>
            </p:cNvSpPr>
            <p:nvPr/>
          </p:nvSpPr>
          <p:spPr bwMode="auto">
            <a:xfrm>
              <a:off x="512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68" name="Rectangle 56"/>
            <p:cNvSpPr>
              <a:spLocks noChangeArrowheads="1"/>
            </p:cNvSpPr>
            <p:nvPr/>
          </p:nvSpPr>
          <p:spPr bwMode="auto">
            <a:xfrm>
              <a:off x="512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69" name="Rectangle 57"/>
            <p:cNvSpPr>
              <a:spLocks noChangeArrowheads="1"/>
            </p:cNvSpPr>
            <p:nvPr/>
          </p:nvSpPr>
          <p:spPr bwMode="auto">
            <a:xfrm>
              <a:off x="512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0" name="Rectangle 58"/>
            <p:cNvSpPr>
              <a:spLocks noChangeArrowheads="1"/>
            </p:cNvSpPr>
            <p:nvPr/>
          </p:nvSpPr>
          <p:spPr bwMode="auto">
            <a:xfrm>
              <a:off x="744" y="199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1" name="Rectangle 59"/>
            <p:cNvSpPr>
              <a:spLocks noChangeArrowheads="1"/>
            </p:cNvSpPr>
            <p:nvPr/>
          </p:nvSpPr>
          <p:spPr bwMode="auto">
            <a:xfrm>
              <a:off x="744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2" name="Rectangle 60"/>
            <p:cNvSpPr>
              <a:spLocks noChangeArrowheads="1"/>
            </p:cNvSpPr>
            <p:nvPr/>
          </p:nvSpPr>
          <p:spPr bwMode="auto">
            <a:xfrm>
              <a:off x="744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3" name="Rectangle 61"/>
            <p:cNvSpPr>
              <a:spLocks noChangeArrowheads="1"/>
            </p:cNvSpPr>
            <p:nvPr/>
          </p:nvSpPr>
          <p:spPr bwMode="auto">
            <a:xfrm>
              <a:off x="744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4" name="Rectangle 62"/>
            <p:cNvSpPr>
              <a:spLocks noChangeArrowheads="1"/>
            </p:cNvSpPr>
            <p:nvPr/>
          </p:nvSpPr>
          <p:spPr bwMode="auto">
            <a:xfrm>
              <a:off x="744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5" name="Rectangle 63"/>
            <p:cNvSpPr>
              <a:spLocks noChangeArrowheads="1"/>
            </p:cNvSpPr>
            <p:nvPr/>
          </p:nvSpPr>
          <p:spPr bwMode="auto">
            <a:xfrm>
              <a:off x="744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6" name="Rectangle 64"/>
            <p:cNvSpPr>
              <a:spLocks noChangeArrowheads="1"/>
            </p:cNvSpPr>
            <p:nvPr/>
          </p:nvSpPr>
          <p:spPr bwMode="auto">
            <a:xfrm>
              <a:off x="744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7" name="Rectangle 65"/>
            <p:cNvSpPr>
              <a:spLocks noChangeArrowheads="1"/>
            </p:cNvSpPr>
            <p:nvPr/>
          </p:nvSpPr>
          <p:spPr bwMode="auto">
            <a:xfrm>
              <a:off x="976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8" name="Rectangle 66"/>
            <p:cNvSpPr>
              <a:spLocks noChangeArrowheads="1"/>
            </p:cNvSpPr>
            <p:nvPr/>
          </p:nvSpPr>
          <p:spPr bwMode="auto">
            <a:xfrm>
              <a:off x="976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79" name="Rectangle 67"/>
            <p:cNvSpPr>
              <a:spLocks noChangeArrowheads="1"/>
            </p:cNvSpPr>
            <p:nvPr/>
          </p:nvSpPr>
          <p:spPr bwMode="auto">
            <a:xfrm>
              <a:off x="976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0" name="Rectangle 68"/>
            <p:cNvSpPr>
              <a:spLocks noChangeArrowheads="1"/>
            </p:cNvSpPr>
            <p:nvPr/>
          </p:nvSpPr>
          <p:spPr bwMode="auto">
            <a:xfrm>
              <a:off x="976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1" name="Rectangle 69"/>
            <p:cNvSpPr>
              <a:spLocks noChangeArrowheads="1"/>
            </p:cNvSpPr>
            <p:nvPr/>
          </p:nvSpPr>
          <p:spPr bwMode="auto">
            <a:xfrm>
              <a:off x="976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2" name="Rectangle 70"/>
            <p:cNvSpPr>
              <a:spLocks noChangeArrowheads="1"/>
            </p:cNvSpPr>
            <p:nvPr/>
          </p:nvSpPr>
          <p:spPr bwMode="auto">
            <a:xfrm>
              <a:off x="976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3" name="Rectangle 71"/>
            <p:cNvSpPr>
              <a:spLocks noChangeArrowheads="1"/>
            </p:cNvSpPr>
            <p:nvPr/>
          </p:nvSpPr>
          <p:spPr bwMode="auto">
            <a:xfrm>
              <a:off x="1208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4" name="Rectangle 72"/>
            <p:cNvSpPr>
              <a:spLocks noChangeArrowheads="1"/>
            </p:cNvSpPr>
            <p:nvPr/>
          </p:nvSpPr>
          <p:spPr bwMode="auto">
            <a:xfrm>
              <a:off x="1208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5" name="Rectangle 73"/>
            <p:cNvSpPr>
              <a:spLocks noChangeArrowheads="1"/>
            </p:cNvSpPr>
            <p:nvPr/>
          </p:nvSpPr>
          <p:spPr bwMode="auto">
            <a:xfrm>
              <a:off x="1208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6" name="Rectangle 74"/>
            <p:cNvSpPr>
              <a:spLocks noChangeArrowheads="1"/>
            </p:cNvSpPr>
            <p:nvPr/>
          </p:nvSpPr>
          <p:spPr bwMode="auto">
            <a:xfrm>
              <a:off x="1208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7" name="Rectangle 75"/>
            <p:cNvSpPr>
              <a:spLocks noChangeArrowheads="1"/>
            </p:cNvSpPr>
            <p:nvPr/>
          </p:nvSpPr>
          <p:spPr bwMode="auto">
            <a:xfrm>
              <a:off x="1208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8" name="Rectangle 76"/>
            <p:cNvSpPr>
              <a:spLocks noChangeArrowheads="1"/>
            </p:cNvSpPr>
            <p:nvPr/>
          </p:nvSpPr>
          <p:spPr bwMode="auto">
            <a:xfrm>
              <a:off x="1448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89" name="Rectangle 77"/>
            <p:cNvSpPr>
              <a:spLocks noChangeArrowheads="1"/>
            </p:cNvSpPr>
            <p:nvPr/>
          </p:nvSpPr>
          <p:spPr bwMode="auto">
            <a:xfrm>
              <a:off x="1448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0" name="Rectangle 78"/>
            <p:cNvSpPr>
              <a:spLocks noChangeArrowheads="1"/>
            </p:cNvSpPr>
            <p:nvPr/>
          </p:nvSpPr>
          <p:spPr bwMode="auto">
            <a:xfrm>
              <a:off x="1448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1" name="Rectangle 79"/>
            <p:cNvSpPr>
              <a:spLocks noChangeArrowheads="1"/>
            </p:cNvSpPr>
            <p:nvPr/>
          </p:nvSpPr>
          <p:spPr bwMode="auto">
            <a:xfrm>
              <a:off x="1448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2" name="Rectangle 80"/>
            <p:cNvSpPr>
              <a:spLocks noChangeArrowheads="1"/>
            </p:cNvSpPr>
            <p:nvPr/>
          </p:nvSpPr>
          <p:spPr bwMode="auto">
            <a:xfrm>
              <a:off x="1680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3" name="Rectangle 81"/>
            <p:cNvSpPr>
              <a:spLocks noChangeArrowheads="1"/>
            </p:cNvSpPr>
            <p:nvPr/>
          </p:nvSpPr>
          <p:spPr bwMode="auto">
            <a:xfrm>
              <a:off x="1680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4" name="Rectangle 82"/>
            <p:cNvSpPr>
              <a:spLocks noChangeArrowheads="1"/>
            </p:cNvSpPr>
            <p:nvPr/>
          </p:nvSpPr>
          <p:spPr bwMode="auto">
            <a:xfrm>
              <a:off x="1680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5" name="Rectangle 83"/>
            <p:cNvSpPr>
              <a:spLocks noChangeArrowheads="1"/>
            </p:cNvSpPr>
            <p:nvPr/>
          </p:nvSpPr>
          <p:spPr bwMode="auto">
            <a:xfrm>
              <a:off x="1912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6" name="Rectangle 84"/>
            <p:cNvSpPr>
              <a:spLocks noChangeArrowheads="1"/>
            </p:cNvSpPr>
            <p:nvPr/>
          </p:nvSpPr>
          <p:spPr bwMode="auto">
            <a:xfrm>
              <a:off x="1912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7" name="Rectangle 85"/>
            <p:cNvSpPr>
              <a:spLocks noChangeArrowheads="1"/>
            </p:cNvSpPr>
            <p:nvPr/>
          </p:nvSpPr>
          <p:spPr bwMode="auto">
            <a:xfrm>
              <a:off x="2144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9798" name="Text Box 86"/>
            <p:cNvSpPr txBox="1">
              <a:spLocks noChangeArrowheads="1"/>
            </p:cNvSpPr>
            <p:nvPr/>
          </p:nvSpPr>
          <p:spPr bwMode="auto">
            <a:xfrm>
              <a:off x="189" y="167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0</a:t>
              </a:r>
            </a:p>
          </p:txBody>
        </p:sp>
        <p:sp>
          <p:nvSpPr>
            <p:cNvPr id="499800" name="Text Box 88"/>
            <p:cNvSpPr txBox="1">
              <a:spLocks noChangeArrowheads="1"/>
            </p:cNvSpPr>
            <p:nvPr/>
          </p:nvSpPr>
          <p:spPr bwMode="auto">
            <a:xfrm>
              <a:off x="189" y="1929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1</a:t>
              </a:r>
            </a:p>
          </p:txBody>
        </p:sp>
        <p:sp>
          <p:nvSpPr>
            <p:cNvPr id="499801" name="Text Box 89"/>
            <p:cNvSpPr txBox="1">
              <a:spLocks noChangeArrowheads="1"/>
            </p:cNvSpPr>
            <p:nvPr/>
          </p:nvSpPr>
          <p:spPr bwMode="auto">
            <a:xfrm>
              <a:off x="189" y="2633"/>
              <a:ext cx="26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i</a:t>
              </a:r>
            </a:p>
          </p:txBody>
        </p:sp>
        <p:sp>
          <p:nvSpPr>
            <p:cNvPr id="499802" name="Text Box 90"/>
            <p:cNvSpPr txBox="1">
              <a:spLocks noChangeArrowheads="1"/>
            </p:cNvSpPr>
            <p:nvPr/>
          </p:nvSpPr>
          <p:spPr bwMode="auto">
            <a:xfrm>
              <a:off x="189" y="3385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n</a:t>
              </a:r>
            </a:p>
          </p:txBody>
        </p:sp>
        <p:sp>
          <p:nvSpPr>
            <p:cNvPr id="499803" name="Text Box 91"/>
            <p:cNvSpPr txBox="1">
              <a:spLocks noChangeArrowheads="1"/>
            </p:cNvSpPr>
            <p:nvPr/>
          </p:nvSpPr>
          <p:spPr bwMode="auto">
            <a:xfrm>
              <a:off x="485" y="363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0</a:t>
              </a:r>
            </a:p>
          </p:txBody>
        </p:sp>
        <p:sp>
          <p:nvSpPr>
            <p:cNvPr id="499804" name="Text Box 92"/>
            <p:cNvSpPr txBox="1">
              <a:spLocks noChangeArrowheads="1"/>
            </p:cNvSpPr>
            <p:nvPr/>
          </p:nvSpPr>
          <p:spPr bwMode="auto">
            <a:xfrm>
              <a:off x="741" y="363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1</a:t>
              </a:r>
            </a:p>
          </p:txBody>
        </p:sp>
        <p:sp>
          <p:nvSpPr>
            <p:cNvPr id="499805" name="Text Box 93"/>
            <p:cNvSpPr txBox="1">
              <a:spLocks noChangeArrowheads="1"/>
            </p:cNvSpPr>
            <p:nvPr/>
          </p:nvSpPr>
          <p:spPr bwMode="auto">
            <a:xfrm>
              <a:off x="1453" y="3633"/>
              <a:ext cx="26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i</a:t>
              </a:r>
            </a:p>
          </p:txBody>
        </p:sp>
        <p:sp>
          <p:nvSpPr>
            <p:cNvPr id="499806" name="Text Box 94"/>
            <p:cNvSpPr txBox="1">
              <a:spLocks noChangeArrowheads="1"/>
            </p:cNvSpPr>
            <p:nvPr/>
          </p:nvSpPr>
          <p:spPr bwMode="auto">
            <a:xfrm>
              <a:off x="2133" y="3633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n</a:t>
              </a:r>
            </a:p>
          </p:txBody>
        </p:sp>
      </p:grpSp>
      <p:grpSp>
        <p:nvGrpSpPr>
          <p:cNvPr id="499809" name="Group 97"/>
          <p:cNvGrpSpPr>
            <a:grpSpLocks/>
          </p:cNvGrpSpPr>
          <p:nvPr/>
        </p:nvGrpSpPr>
        <p:grpSpPr bwMode="auto">
          <a:xfrm>
            <a:off x="3646488" y="2867025"/>
            <a:ext cx="4116387" cy="968375"/>
            <a:chOff x="2369" y="1806"/>
            <a:chExt cx="2593" cy="610"/>
          </a:xfrm>
        </p:grpSpPr>
        <p:sp>
          <p:nvSpPr>
            <p:cNvPr id="499807" name="Text Box 95"/>
            <p:cNvSpPr txBox="1">
              <a:spLocks noChangeArrowheads="1"/>
            </p:cNvSpPr>
            <p:nvPr/>
          </p:nvSpPr>
          <p:spPr bwMode="auto">
            <a:xfrm>
              <a:off x="2369" y="1806"/>
              <a:ext cx="2593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Base Case:</a:t>
              </a:r>
              <a:r>
                <a:rPr lang="en-US" b="1"/>
                <a:t> p accepts and q rejects </a:t>
              </a:r>
              <a:r>
                <a:rPr lang="en-US" b="1">
                  <a:sym typeface="Symbol" pitchFamily="18" charset="2"/>
                </a:rPr>
                <a:t> p ~ q</a:t>
              </a:r>
            </a:p>
          </p:txBody>
        </p:sp>
        <p:sp>
          <p:nvSpPr>
            <p:cNvPr id="499808" name="Text Box 96"/>
            <p:cNvSpPr txBox="1">
              <a:spLocks noChangeArrowheads="1"/>
            </p:cNvSpPr>
            <p:nvPr/>
          </p:nvSpPr>
          <p:spPr bwMode="auto">
            <a:xfrm>
              <a:off x="4335" y="2089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sp>
        <p:nvSpPr>
          <p:cNvPr id="499810" name="Text Box 98"/>
          <p:cNvSpPr txBox="1">
            <a:spLocks noChangeArrowheads="1"/>
          </p:cNvSpPr>
          <p:nvPr/>
        </p:nvSpPr>
        <p:spPr bwMode="auto">
          <a:xfrm>
            <a:off x="3646488" y="4040188"/>
            <a:ext cx="2044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Recursion:</a:t>
            </a:r>
          </a:p>
        </p:txBody>
      </p:sp>
      <p:sp>
        <p:nvSpPr>
          <p:cNvPr id="499811" name="Text Box 99"/>
          <p:cNvSpPr txBox="1">
            <a:spLocks noChangeArrowheads="1"/>
          </p:cNvSpPr>
          <p:nvPr/>
        </p:nvSpPr>
        <p:spPr bwMode="auto">
          <a:xfrm>
            <a:off x="820738" y="4284663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d</a:t>
            </a:r>
          </a:p>
        </p:txBody>
      </p:sp>
      <p:sp>
        <p:nvSpPr>
          <p:cNvPr id="499812" name="Text Box 100"/>
          <p:cNvSpPr txBox="1">
            <a:spLocks noChangeArrowheads="1"/>
          </p:cNvSpPr>
          <p:nvPr/>
        </p:nvSpPr>
        <p:spPr bwMode="auto">
          <a:xfrm>
            <a:off x="1189038" y="4284663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d</a:t>
            </a:r>
          </a:p>
        </p:txBody>
      </p:sp>
      <p:sp>
        <p:nvSpPr>
          <p:cNvPr id="499813" name="Text Box 101"/>
          <p:cNvSpPr txBox="1">
            <a:spLocks noChangeArrowheads="1"/>
          </p:cNvSpPr>
          <p:nvPr/>
        </p:nvSpPr>
        <p:spPr bwMode="auto">
          <a:xfrm>
            <a:off x="1635125" y="428466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000" b="1"/>
          </a:p>
        </p:txBody>
      </p:sp>
      <p:sp>
        <p:nvSpPr>
          <p:cNvPr id="499814" name="Text Box 102"/>
          <p:cNvSpPr txBox="1">
            <a:spLocks noChangeArrowheads="1"/>
          </p:cNvSpPr>
          <p:nvPr/>
        </p:nvSpPr>
        <p:spPr bwMode="auto">
          <a:xfrm>
            <a:off x="1925638" y="4284663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d</a:t>
            </a:r>
          </a:p>
        </p:txBody>
      </p:sp>
      <p:sp>
        <p:nvSpPr>
          <p:cNvPr id="499815" name="Text Box 103"/>
          <p:cNvSpPr txBox="1">
            <a:spLocks noChangeArrowheads="1"/>
          </p:cNvSpPr>
          <p:nvPr/>
        </p:nvSpPr>
        <p:spPr bwMode="auto">
          <a:xfrm>
            <a:off x="2312988" y="4672013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d</a:t>
            </a:r>
          </a:p>
        </p:txBody>
      </p:sp>
      <p:sp>
        <p:nvSpPr>
          <p:cNvPr id="499816" name="Text Box 104"/>
          <p:cNvSpPr txBox="1">
            <a:spLocks noChangeArrowheads="1"/>
          </p:cNvSpPr>
          <p:nvPr/>
        </p:nvSpPr>
        <p:spPr bwMode="auto">
          <a:xfrm>
            <a:off x="2390775" y="50530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000" b="1"/>
          </a:p>
        </p:txBody>
      </p:sp>
      <p:sp>
        <p:nvSpPr>
          <p:cNvPr id="499817" name="Text Box 105"/>
          <p:cNvSpPr txBox="1">
            <a:spLocks noChangeArrowheads="1"/>
          </p:cNvSpPr>
          <p:nvPr/>
        </p:nvSpPr>
        <p:spPr bwMode="auto">
          <a:xfrm>
            <a:off x="2312988" y="5434013"/>
            <a:ext cx="339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d</a:t>
            </a:r>
          </a:p>
        </p:txBody>
      </p:sp>
      <p:sp>
        <p:nvSpPr>
          <p:cNvPr id="499818" name="Text Box 106"/>
          <p:cNvSpPr txBox="1">
            <a:spLocks noChangeArrowheads="1"/>
          </p:cNvSpPr>
          <p:nvPr/>
        </p:nvSpPr>
        <p:spPr bwMode="auto">
          <a:xfrm>
            <a:off x="4714875" y="4695825"/>
            <a:ext cx="401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endParaRPr lang="en-US" b="1">
              <a:sym typeface="Symbol" pitchFamily="18" charset="2"/>
            </a:endParaRPr>
          </a:p>
        </p:txBody>
      </p:sp>
      <p:sp>
        <p:nvSpPr>
          <p:cNvPr id="499819" name="Text Box 107"/>
          <p:cNvSpPr txBox="1">
            <a:spLocks noChangeArrowheads="1"/>
          </p:cNvSpPr>
          <p:nvPr/>
        </p:nvSpPr>
        <p:spPr bwMode="auto">
          <a:xfrm>
            <a:off x="5834063" y="4695825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499820" name="Text Box 108"/>
          <p:cNvSpPr txBox="1">
            <a:spLocks noChangeArrowheads="1"/>
          </p:cNvSpPr>
          <p:nvPr/>
        </p:nvSpPr>
        <p:spPr bwMode="auto">
          <a:xfrm>
            <a:off x="4714875" y="5495925"/>
            <a:ext cx="401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endParaRPr lang="en-US" b="1">
              <a:sym typeface="Symbol" pitchFamily="18" charset="2"/>
            </a:endParaRPr>
          </a:p>
        </p:txBody>
      </p:sp>
      <p:sp>
        <p:nvSpPr>
          <p:cNvPr id="499821" name="Text Box 109"/>
          <p:cNvSpPr txBox="1">
            <a:spLocks noChangeArrowheads="1"/>
          </p:cNvSpPr>
          <p:nvPr/>
        </p:nvSpPr>
        <p:spPr bwMode="auto">
          <a:xfrm>
            <a:off x="5834063" y="5495925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grpSp>
        <p:nvGrpSpPr>
          <p:cNvPr id="499824" name="Group 112"/>
          <p:cNvGrpSpPr>
            <a:grpSpLocks/>
          </p:cNvGrpSpPr>
          <p:nvPr/>
        </p:nvGrpSpPr>
        <p:grpSpPr bwMode="auto">
          <a:xfrm>
            <a:off x="5881688" y="5157788"/>
            <a:ext cx="392112" cy="519112"/>
            <a:chOff x="4197" y="3497"/>
            <a:chExt cx="247" cy="327"/>
          </a:xfrm>
        </p:grpSpPr>
        <p:sp>
          <p:nvSpPr>
            <p:cNvPr id="499822" name="Text Box 110"/>
            <p:cNvSpPr txBox="1">
              <a:spLocks noChangeArrowheads="1"/>
            </p:cNvSpPr>
            <p:nvPr/>
          </p:nvSpPr>
          <p:spPr bwMode="auto">
            <a:xfrm>
              <a:off x="4197" y="3497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~</a:t>
              </a:r>
            </a:p>
          </p:txBody>
        </p:sp>
        <p:sp>
          <p:nvSpPr>
            <p:cNvPr id="499823" name="Text Box 111"/>
            <p:cNvSpPr txBox="1">
              <a:spLocks noChangeArrowheads="1"/>
            </p:cNvSpPr>
            <p:nvPr/>
          </p:nvSpPr>
          <p:spPr bwMode="auto">
            <a:xfrm>
              <a:off x="4231" y="3497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sp>
        <p:nvSpPr>
          <p:cNvPr id="499825" name="Line 113"/>
          <p:cNvSpPr>
            <a:spLocks noChangeShapeType="1"/>
          </p:cNvSpPr>
          <p:nvPr/>
        </p:nvSpPr>
        <p:spPr bwMode="auto">
          <a:xfrm>
            <a:off x="5156200" y="5029200"/>
            <a:ext cx="6731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826" name="Line 114"/>
          <p:cNvSpPr>
            <a:spLocks noChangeShapeType="1"/>
          </p:cNvSpPr>
          <p:nvPr/>
        </p:nvSpPr>
        <p:spPr bwMode="auto">
          <a:xfrm>
            <a:off x="5168900" y="5829300"/>
            <a:ext cx="6731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827" name="Text Box 115"/>
          <p:cNvSpPr txBox="1">
            <a:spLocks noChangeArrowheads="1"/>
          </p:cNvSpPr>
          <p:nvPr/>
        </p:nvSpPr>
        <p:spPr bwMode="auto">
          <a:xfrm>
            <a:off x="5211763" y="4505325"/>
            <a:ext cx="3984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</a:t>
            </a:r>
          </a:p>
        </p:txBody>
      </p:sp>
      <p:sp>
        <p:nvSpPr>
          <p:cNvPr id="499828" name="Text Box 116"/>
          <p:cNvSpPr txBox="1">
            <a:spLocks noChangeArrowheads="1"/>
          </p:cNvSpPr>
          <p:nvPr/>
        </p:nvSpPr>
        <p:spPr bwMode="auto">
          <a:xfrm>
            <a:off x="5211763" y="5318125"/>
            <a:ext cx="3984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</a:t>
            </a:r>
          </a:p>
        </p:txBody>
      </p:sp>
      <p:sp>
        <p:nvSpPr>
          <p:cNvPr id="499829" name="Text Box 117"/>
          <p:cNvSpPr txBox="1">
            <a:spLocks noChangeArrowheads="1"/>
          </p:cNvSpPr>
          <p:nvPr/>
        </p:nvSpPr>
        <p:spPr bwMode="auto">
          <a:xfrm>
            <a:off x="6362700" y="5114925"/>
            <a:ext cx="534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</a:t>
            </a:r>
          </a:p>
        </p:txBody>
      </p:sp>
      <p:grpSp>
        <p:nvGrpSpPr>
          <p:cNvPr id="499832" name="Group 120"/>
          <p:cNvGrpSpPr>
            <a:grpSpLocks/>
          </p:cNvGrpSpPr>
          <p:nvPr/>
        </p:nvGrpSpPr>
        <p:grpSpPr bwMode="auto">
          <a:xfrm>
            <a:off x="6867525" y="5132388"/>
            <a:ext cx="1023938" cy="531812"/>
            <a:chOff x="4190" y="3289"/>
            <a:chExt cx="645" cy="335"/>
          </a:xfrm>
        </p:grpSpPr>
        <p:sp>
          <p:nvSpPr>
            <p:cNvPr id="499830" name="Text Box 118"/>
            <p:cNvSpPr txBox="1">
              <a:spLocks noChangeArrowheads="1"/>
            </p:cNvSpPr>
            <p:nvPr/>
          </p:nvSpPr>
          <p:spPr bwMode="auto">
            <a:xfrm>
              <a:off x="4190" y="3289"/>
              <a:ext cx="64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ym typeface="Symbol" pitchFamily="18" charset="2"/>
                </a:rPr>
                <a:t>p ~ q</a:t>
              </a:r>
              <a:endParaRPr lang="en-US"/>
            </a:p>
          </p:txBody>
        </p:sp>
        <p:sp>
          <p:nvSpPr>
            <p:cNvPr id="499831" name="Text Box 119"/>
            <p:cNvSpPr txBox="1">
              <a:spLocks noChangeArrowheads="1"/>
            </p:cNvSpPr>
            <p:nvPr/>
          </p:nvSpPr>
          <p:spPr bwMode="auto">
            <a:xfrm>
              <a:off x="4423" y="3297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sp>
        <p:nvSpPr>
          <p:cNvPr id="499836" name="Rectangle 124"/>
          <p:cNvSpPr>
            <a:spLocks noChangeArrowheads="1"/>
          </p:cNvSpPr>
          <p:nvPr/>
        </p:nvSpPr>
        <p:spPr bwMode="auto">
          <a:xfrm>
            <a:off x="828675" y="27971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837" name="Rectangle 125"/>
          <p:cNvSpPr>
            <a:spLocks noChangeArrowheads="1"/>
          </p:cNvSpPr>
          <p:nvPr/>
        </p:nvSpPr>
        <p:spPr bwMode="auto">
          <a:xfrm>
            <a:off x="1196975" y="3179763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838" name="Rectangle 126"/>
          <p:cNvSpPr>
            <a:spLocks noChangeArrowheads="1"/>
          </p:cNvSpPr>
          <p:nvPr/>
        </p:nvSpPr>
        <p:spPr bwMode="auto">
          <a:xfrm>
            <a:off x="1570038" y="3557588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839" name="Rectangle 127"/>
          <p:cNvSpPr>
            <a:spLocks noChangeArrowheads="1"/>
          </p:cNvSpPr>
          <p:nvPr/>
        </p:nvSpPr>
        <p:spPr bwMode="auto">
          <a:xfrm>
            <a:off x="1936750" y="39274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840" name="Rectangle 128"/>
          <p:cNvSpPr>
            <a:spLocks noChangeArrowheads="1"/>
          </p:cNvSpPr>
          <p:nvPr/>
        </p:nvSpPr>
        <p:spPr bwMode="auto">
          <a:xfrm>
            <a:off x="2316163" y="4311650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841" name="Rectangle 129"/>
          <p:cNvSpPr>
            <a:spLocks noChangeArrowheads="1"/>
          </p:cNvSpPr>
          <p:nvPr/>
        </p:nvSpPr>
        <p:spPr bwMode="auto">
          <a:xfrm>
            <a:off x="2686050" y="46894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842" name="Rectangle 130"/>
          <p:cNvSpPr>
            <a:spLocks noChangeArrowheads="1"/>
          </p:cNvSpPr>
          <p:nvPr/>
        </p:nvSpPr>
        <p:spPr bwMode="auto">
          <a:xfrm>
            <a:off x="3049588" y="5072063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9843" name="Rectangle 131"/>
          <p:cNvSpPr>
            <a:spLocks noChangeArrowheads="1"/>
          </p:cNvSpPr>
          <p:nvPr/>
        </p:nvSpPr>
        <p:spPr bwMode="auto">
          <a:xfrm>
            <a:off x="3421063" y="5456238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810" grpId="0"/>
      <p:bldP spid="499811" grpId="0"/>
      <p:bldP spid="499812" grpId="0"/>
      <p:bldP spid="499813" grpId="0"/>
      <p:bldP spid="499814" grpId="0"/>
      <p:bldP spid="499815" grpId="0"/>
      <p:bldP spid="499816" grpId="0"/>
      <p:bldP spid="499817" grpId="0"/>
      <p:bldP spid="499818" grpId="0"/>
      <p:bldP spid="499819" grpId="0"/>
      <p:bldP spid="499820" grpId="0"/>
      <p:bldP spid="499821" grpId="0"/>
      <p:bldP spid="499825" grpId="0" animBg="1"/>
      <p:bldP spid="499826" grpId="0" animBg="1"/>
      <p:bldP spid="499827" grpId="0"/>
      <p:bldP spid="499828" grpId="0"/>
      <p:bldP spid="499829" grpId="0"/>
      <p:bldP spid="499836" grpId="0" animBg="1"/>
      <p:bldP spid="499837" grpId="0" animBg="1"/>
      <p:bldP spid="499838" grpId="0" animBg="1"/>
      <p:bldP spid="499839" grpId="0" animBg="1"/>
      <p:bldP spid="499840" grpId="0" animBg="1"/>
      <p:bldP spid="499841" grpId="0" animBg="1"/>
      <p:bldP spid="499842" grpId="0" animBg="1"/>
      <p:bldP spid="4998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1187450" y="122238"/>
            <a:ext cx="6889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TABLE-FILLING</a:t>
            </a:r>
            <a:r>
              <a:rPr lang="en-US" sz="3600"/>
              <a:t> ALGORITHM</a:t>
            </a:r>
          </a:p>
        </p:txBody>
      </p: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635000" y="796925"/>
            <a:ext cx="5162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Input: DFA M = (Q, </a:t>
            </a:r>
            <a:r>
              <a:rPr lang="el-GR" b="1"/>
              <a:t>Σ</a:t>
            </a:r>
            <a:r>
              <a:rPr lang="en-US" b="1"/>
              <a:t>, </a:t>
            </a:r>
            <a:r>
              <a:rPr lang="en-US" b="1">
                <a:sym typeface="Symbol" pitchFamily="18" charset="2"/>
              </a:rPr>
              <a:t>, q</a:t>
            </a:r>
            <a:r>
              <a:rPr lang="en-US" b="1" baseline="-25000">
                <a:sym typeface="Symbol" pitchFamily="18" charset="2"/>
              </a:rPr>
              <a:t>0</a:t>
            </a:r>
            <a:r>
              <a:rPr lang="en-US" b="1">
                <a:sym typeface="Symbol" pitchFamily="18" charset="2"/>
              </a:rPr>
              <a:t>, F) </a:t>
            </a: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2132013" y="2016125"/>
            <a:ext cx="3732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(2) E</a:t>
            </a:r>
            <a:r>
              <a:rPr lang="en-US" b="1" baseline="-25000" dirty="0"/>
              <a:t>M</a:t>
            </a:r>
            <a:r>
              <a:rPr lang="en-US" b="1" dirty="0"/>
              <a:t> = { [q] | q </a:t>
            </a:r>
            <a:r>
              <a:rPr lang="en-US" b="1" dirty="0">
                <a:sym typeface="Symbol" pitchFamily="18" charset="2"/>
              </a:rPr>
              <a:t> Q }</a:t>
            </a:r>
          </a:p>
        </p:txBody>
      </p:sp>
      <p:grpSp>
        <p:nvGrpSpPr>
          <p:cNvPr id="536583" name="Group 7"/>
          <p:cNvGrpSpPr>
            <a:grpSpLocks/>
          </p:cNvGrpSpPr>
          <p:nvPr/>
        </p:nvGrpSpPr>
        <p:grpSpPr bwMode="auto">
          <a:xfrm>
            <a:off x="2132013" y="1343025"/>
            <a:ext cx="6054725" cy="536575"/>
            <a:chOff x="999" y="2150"/>
            <a:chExt cx="3814" cy="338"/>
          </a:xfrm>
        </p:grpSpPr>
        <p:sp>
          <p:nvSpPr>
            <p:cNvPr id="536584" name="Text Box 8"/>
            <p:cNvSpPr txBox="1">
              <a:spLocks noChangeArrowheads="1"/>
            </p:cNvSpPr>
            <p:nvPr/>
          </p:nvSpPr>
          <p:spPr bwMode="auto">
            <a:xfrm>
              <a:off x="999" y="2150"/>
              <a:ext cx="381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(1)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/>
                <a:t>D</a:t>
              </a:r>
              <a:r>
                <a:rPr lang="en-US" b="1" baseline="-25000" dirty="0"/>
                <a:t>M</a:t>
              </a:r>
              <a:r>
                <a:rPr lang="en-US" b="1" dirty="0"/>
                <a:t> = { (</a:t>
              </a:r>
              <a:r>
                <a:rPr lang="en-US" b="1" dirty="0" err="1"/>
                <a:t>p,q</a:t>
              </a:r>
              <a:r>
                <a:rPr lang="en-US" b="1" dirty="0"/>
                <a:t>) | </a:t>
              </a:r>
              <a:r>
                <a:rPr lang="en-US" b="1" dirty="0" err="1" smtClean="0"/>
                <a:t>p,q</a:t>
              </a:r>
              <a:r>
                <a:rPr lang="en-US" b="1" dirty="0" smtClean="0"/>
                <a:t> </a:t>
              </a:r>
              <a:r>
                <a:rPr lang="en-US" b="1" dirty="0">
                  <a:sym typeface="Symbol" pitchFamily="18" charset="2"/>
                </a:rPr>
                <a:t> Q and p ~ q }</a:t>
              </a:r>
            </a:p>
          </p:txBody>
        </p:sp>
        <p:sp>
          <p:nvSpPr>
            <p:cNvPr id="536585" name="Text Box 9"/>
            <p:cNvSpPr txBox="1">
              <a:spLocks noChangeArrowheads="1"/>
            </p:cNvSpPr>
            <p:nvPr/>
          </p:nvSpPr>
          <p:spPr bwMode="auto">
            <a:xfrm>
              <a:off x="4255" y="2161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1631270" y="2991757"/>
            <a:ext cx="7240587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 We know how to find those pairs of states that </a:t>
            </a:r>
            <a:r>
              <a:rPr lang="el-GR" b="1" dirty="0" smtClean="0"/>
              <a:t>ε</a:t>
            </a:r>
            <a:r>
              <a:rPr lang="en-US" b="1" dirty="0" smtClean="0"/>
              <a:t> distinguishes…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b="1" dirty="0" smtClean="0"/>
              <a:t>Use this and recursion to find those pairs distinguishable with </a:t>
            </a:r>
            <a:r>
              <a:rPr lang="en-US" b="1" i="1" dirty="0" smtClean="0"/>
              <a:t>longer</a:t>
            </a:r>
            <a:r>
              <a:rPr lang="en-US" b="1" dirty="0" smtClean="0"/>
              <a:t> strings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 Pairs </a:t>
            </a:r>
            <a:r>
              <a:rPr lang="en-US" b="1" dirty="0"/>
              <a:t>left over will be </a:t>
            </a:r>
            <a:r>
              <a:rPr lang="en-US" b="1" dirty="0" smtClean="0"/>
              <a:t>indistinguishable</a:t>
            </a:r>
            <a:endParaRPr lang="en-US" b="1" dirty="0"/>
          </a:p>
        </p:txBody>
      </p:sp>
      <p:pic>
        <p:nvPicPr>
          <p:cNvPr id="536587" name="Picture 11" descr="MCj02934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3616325"/>
            <a:ext cx="1203325" cy="1806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36588" name="Text Box 12"/>
          <p:cNvSpPr txBox="1">
            <a:spLocks noChangeArrowheads="1"/>
          </p:cNvSpPr>
          <p:nvPr/>
        </p:nvSpPr>
        <p:spPr bwMode="auto">
          <a:xfrm>
            <a:off x="1917700" y="3020695"/>
            <a:ext cx="635762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IDEA: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36595" name="Text Box 19"/>
          <p:cNvSpPr txBox="1">
            <a:spLocks noChangeArrowheads="1"/>
          </p:cNvSpPr>
          <p:nvPr/>
        </p:nvSpPr>
        <p:spPr bwMode="auto">
          <a:xfrm>
            <a:off x="635000" y="1347788"/>
            <a:ext cx="1470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Output: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1" grpId="0"/>
      <p:bldP spid="536582" grpId="0"/>
      <p:bldP spid="536586" grpId="0"/>
      <p:bldP spid="536588" grpId="0"/>
      <p:bldP spid="5365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1049338" y="2657475"/>
            <a:ext cx="7289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MINIMIZING </a:t>
            </a:r>
            <a:r>
              <a:rPr lang="en-US" sz="3600">
                <a:solidFill>
                  <a:srgbClr val="FFFF00"/>
                </a:solidFill>
                <a:latin typeface="Arial Black" pitchFamily="34" charset="0"/>
              </a:rPr>
              <a:t>DFAs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3011488" y="3335338"/>
            <a:ext cx="33608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THURSDAY Jan </a:t>
            </a:r>
            <a:r>
              <a:rPr lang="en-US" b="1" dirty="0" smtClean="0"/>
              <a:t>24</a:t>
            </a:r>
            <a:endParaRPr lang="en-US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ext Box 2"/>
          <p:cNvSpPr txBox="1">
            <a:spLocks noChangeArrowheads="1"/>
          </p:cNvSpPr>
          <p:nvPr/>
        </p:nvSpPr>
        <p:spPr bwMode="auto">
          <a:xfrm>
            <a:off x="1187450" y="122238"/>
            <a:ext cx="6889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TABLE-FILLING</a:t>
            </a:r>
            <a:r>
              <a:rPr lang="en-US" sz="3600"/>
              <a:t> ALGORITHM</a:t>
            </a:r>
          </a:p>
        </p:txBody>
      </p:sp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635000" y="796925"/>
            <a:ext cx="5162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Input: DFA M = (Q, </a:t>
            </a:r>
            <a:r>
              <a:rPr lang="el-GR" b="1"/>
              <a:t>Σ</a:t>
            </a:r>
            <a:r>
              <a:rPr lang="en-US" b="1"/>
              <a:t>, </a:t>
            </a:r>
            <a:r>
              <a:rPr lang="en-US" b="1">
                <a:sym typeface="Symbol" pitchFamily="18" charset="2"/>
              </a:rPr>
              <a:t>, q</a:t>
            </a:r>
            <a:r>
              <a:rPr lang="en-US" b="1" baseline="-25000">
                <a:sym typeface="Symbol" pitchFamily="18" charset="2"/>
              </a:rPr>
              <a:t>0</a:t>
            </a:r>
            <a:r>
              <a:rPr lang="en-US" b="1">
                <a:sym typeface="Symbol" pitchFamily="18" charset="2"/>
              </a:rPr>
              <a:t>, F) </a:t>
            </a: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635000" y="1347788"/>
            <a:ext cx="1470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Output:</a:t>
            </a: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2132013" y="2016125"/>
            <a:ext cx="3732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(2) E</a:t>
            </a:r>
            <a:r>
              <a:rPr lang="en-US" b="1" baseline="-25000"/>
              <a:t>M</a:t>
            </a:r>
            <a:r>
              <a:rPr lang="en-US" b="1"/>
              <a:t> = { [q] | q </a:t>
            </a:r>
            <a:r>
              <a:rPr lang="en-US" b="1">
                <a:sym typeface="Symbol" pitchFamily="18" charset="2"/>
              </a:rPr>
              <a:t> Q }</a:t>
            </a:r>
          </a:p>
        </p:txBody>
      </p:sp>
      <p:grpSp>
        <p:nvGrpSpPr>
          <p:cNvPr id="535558" name="Group 6"/>
          <p:cNvGrpSpPr>
            <a:grpSpLocks/>
          </p:cNvGrpSpPr>
          <p:nvPr/>
        </p:nvGrpSpPr>
        <p:grpSpPr bwMode="auto">
          <a:xfrm>
            <a:off x="2132013" y="1343025"/>
            <a:ext cx="6054725" cy="536575"/>
            <a:chOff x="999" y="2150"/>
            <a:chExt cx="3814" cy="338"/>
          </a:xfrm>
        </p:grpSpPr>
        <p:sp>
          <p:nvSpPr>
            <p:cNvPr id="535559" name="Text Box 7"/>
            <p:cNvSpPr txBox="1">
              <a:spLocks noChangeArrowheads="1"/>
            </p:cNvSpPr>
            <p:nvPr/>
          </p:nvSpPr>
          <p:spPr bwMode="auto">
            <a:xfrm>
              <a:off x="999" y="2150"/>
              <a:ext cx="381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(1) D</a:t>
              </a:r>
              <a:r>
                <a:rPr lang="en-US" b="1" baseline="-25000"/>
                <a:t>M</a:t>
              </a:r>
              <a:r>
                <a:rPr lang="en-US" b="1"/>
                <a:t> = { (p,q) | p,q </a:t>
              </a:r>
              <a:r>
                <a:rPr lang="en-US" b="1">
                  <a:sym typeface="Symbol" pitchFamily="18" charset="2"/>
                </a:rPr>
                <a:t> Q and p ~ q }</a:t>
              </a:r>
            </a:p>
          </p:txBody>
        </p:sp>
        <p:sp>
          <p:nvSpPr>
            <p:cNvPr id="535560" name="Text Box 8"/>
            <p:cNvSpPr txBox="1">
              <a:spLocks noChangeArrowheads="1"/>
            </p:cNvSpPr>
            <p:nvPr/>
          </p:nvSpPr>
          <p:spPr bwMode="auto">
            <a:xfrm>
              <a:off x="4255" y="2161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grpSp>
        <p:nvGrpSpPr>
          <p:cNvPr id="535561" name="Group 9"/>
          <p:cNvGrpSpPr>
            <a:grpSpLocks/>
          </p:cNvGrpSpPr>
          <p:nvPr/>
        </p:nvGrpSpPr>
        <p:grpSpPr bwMode="auto">
          <a:xfrm>
            <a:off x="300038" y="2655888"/>
            <a:ext cx="3579812" cy="3568700"/>
            <a:chOff x="189" y="1673"/>
            <a:chExt cx="2255" cy="2248"/>
          </a:xfrm>
        </p:grpSpPr>
        <p:sp>
          <p:nvSpPr>
            <p:cNvPr id="535562" name="Rectangle 10"/>
            <p:cNvSpPr>
              <a:spLocks noChangeArrowheads="1"/>
            </p:cNvSpPr>
            <p:nvPr/>
          </p:nvSpPr>
          <p:spPr bwMode="auto">
            <a:xfrm>
              <a:off x="512" y="175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63" name="Rectangle 11"/>
            <p:cNvSpPr>
              <a:spLocks noChangeArrowheads="1"/>
            </p:cNvSpPr>
            <p:nvPr/>
          </p:nvSpPr>
          <p:spPr bwMode="auto">
            <a:xfrm>
              <a:off x="512" y="199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64" name="Rectangle 12"/>
            <p:cNvSpPr>
              <a:spLocks noChangeArrowheads="1"/>
            </p:cNvSpPr>
            <p:nvPr/>
          </p:nvSpPr>
          <p:spPr bwMode="auto">
            <a:xfrm>
              <a:off x="512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65" name="Rectangle 13"/>
            <p:cNvSpPr>
              <a:spLocks noChangeArrowheads="1"/>
            </p:cNvSpPr>
            <p:nvPr/>
          </p:nvSpPr>
          <p:spPr bwMode="auto">
            <a:xfrm>
              <a:off x="512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66" name="Rectangle 14"/>
            <p:cNvSpPr>
              <a:spLocks noChangeArrowheads="1"/>
            </p:cNvSpPr>
            <p:nvPr/>
          </p:nvSpPr>
          <p:spPr bwMode="auto">
            <a:xfrm>
              <a:off x="512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67" name="Rectangle 15"/>
            <p:cNvSpPr>
              <a:spLocks noChangeArrowheads="1"/>
            </p:cNvSpPr>
            <p:nvPr/>
          </p:nvSpPr>
          <p:spPr bwMode="auto">
            <a:xfrm>
              <a:off x="512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68" name="Rectangle 16"/>
            <p:cNvSpPr>
              <a:spLocks noChangeArrowheads="1"/>
            </p:cNvSpPr>
            <p:nvPr/>
          </p:nvSpPr>
          <p:spPr bwMode="auto">
            <a:xfrm>
              <a:off x="512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69" name="Rectangle 17"/>
            <p:cNvSpPr>
              <a:spLocks noChangeArrowheads="1"/>
            </p:cNvSpPr>
            <p:nvPr/>
          </p:nvSpPr>
          <p:spPr bwMode="auto">
            <a:xfrm>
              <a:off x="512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0" name="Rectangle 18"/>
            <p:cNvSpPr>
              <a:spLocks noChangeArrowheads="1"/>
            </p:cNvSpPr>
            <p:nvPr/>
          </p:nvSpPr>
          <p:spPr bwMode="auto">
            <a:xfrm>
              <a:off x="744" y="199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1" name="Rectangle 19"/>
            <p:cNvSpPr>
              <a:spLocks noChangeArrowheads="1"/>
            </p:cNvSpPr>
            <p:nvPr/>
          </p:nvSpPr>
          <p:spPr bwMode="auto">
            <a:xfrm>
              <a:off x="744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2" name="Rectangle 20"/>
            <p:cNvSpPr>
              <a:spLocks noChangeArrowheads="1"/>
            </p:cNvSpPr>
            <p:nvPr/>
          </p:nvSpPr>
          <p:spPr bwMode="auto">
            <a:xfrm>
              <a:off x="744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3" name="Rectangle 21"/>
            <p:cNvSpPr>
              <a:spLocks noChangeArrowheads="1"/>
            </p:cNvSpPr>
            <p:nvPr/>
          </p:nvSpPr>
          <p:spPr bwMode="auto">
            <a:xfrm>
              <a:off x="744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4" name="Rectangle 22"/>
            <p:cNvSpPr>
              <a:spLocks noChangeArrowheads="1"/>
            </p:cNvSpPr>
            <p:nvPr/>
          </p:nvSpPr>
          <p:spPr bwMode="auto">
            <a:xfrm>
              <a:off x="744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5" name="Rectangle 23"/>
            <p:cNvSpPr>
              <a:spLocks noChangeArrowheads="1"/>
            </p:cNvSpPr>
            <p:nvPr/>
          </p:nvSpPr>
          <p:spPr bwMode="auto">
            <a:xfrm>
              <a:off x="744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6" name="Rectangle 24"/>
            <p:cNvSpPr>
              <a:spLocks noChangeArrowheads="1"/>
            </p:cNvSpPr>
            <p:nvPr/>
          </p:nvSpPr>
          <p:spPr bwMode="auto">
            <a:xfrm>
              <a:off x="744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7" name="Rectangle 25"/>
            <p:cNvSpPr>
              <a:spLocks noChangeArrowheads="1"/>
            </p:cNvSpPr>
            <p:nvPr/>
          </p:nvSpPr>
          <p:spPr bwMode="auto">
            <a:xfrm>
              <a:off x="976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8" name="Rectangle 26"/>
            <p:cNvSpPr>
              <a:spLocks noChangeArrowheads="1"/>
            </p:cNvSpPr>
            <p:nvPr/>
          </p:nvSpPr>
          <p:spPr bwMode="auto">
            <a:xfrm>
              <a:off x="976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79" name="Rectangle 27"/>
            <p:cNvSpPr>
              <a:spLocks noChangeArrowheads="1"/>
            </p:cNvSpPr>
            <p:nvPr/>
          </p:nvSpPr>
          <p:spPr bwMode="auto">
            <a:xfrm>
              <a:off x="976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0" name="Rectangle 28"/>
            <p:cNvSpPr>
              <a:spLocks noChangeArrowheads="1"/>
            </p:cNvSpPr>
            <p:nvPr/>
          </p:nvSpPr>
          <p:spPr bwMode="auto">
            <a:xfrm>
              <a:off x="976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1" name="Rectangle 29"/>
            <p:cNvSpPr>
              <a:spLocks noChangeArrowheads="1"/>
            </p:cNvSpPr>
            <p:nvPr/>
          </p:nvSpPr>
          <p:spPr bwMode="auto">
            <a:xfrm>
              <a:off x="976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2" name="Rectangle 30"/>
            <p:cNvSpPr>
              <a:spLocks noChangeArrowheads="1"/>
            </p:cNvSpPr>
            <p:nvPr/>
          </p:nvSpPr>
          <p:spPr bwMode="auto">
            <a:xfrm>
              <a:off x="976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3" name="Rectangle 31"/>
            <p:cNvSpPr>
              <a:spLocks noChangeArrowheads="1"/>
            </p:cNvSpPr>
            <p:nvPr/>
          </p:nvSpPr>
          <p:spPr bwMode="auto">
            <a:xfrm>
              <a:off x="1208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4" name="Rectangle 32"/>
            <p:cNvSpPr>
              <a:spLocks noChangeArrowheads="1"/>
            </p:cNvSpPr>
            <p:nvPr/>
          </p:nvSpPr>
          <p:spPr bwMode="auto">
            <a:xfrm>
              <a:off x="1208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5" name="Rectangle 33"/>
            <p:cNvSpPr>
              <a:spLocks noChangeArrowheads="1"/>
            </p:cNvSpPr>
            <p:nvPr/>
          </p:nvSpPr>
          <p:spPr bwMode="auto">
            <a:xfrm>
              <a:off x="1208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6" name="Rectangle 34"/>
            <p:cNvSpPr>
              <a:spLocks noChangeArrowheads="1"/>
            </p:cNvSpPr>
            <p:nvPr/>
          </p:nvSpPr>
          <p:spPr bwMode="auto">
            <a:xfrm>
              <a:off x="1208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7" name="Rectangle 35"/>
            <p:cNvSpPr>
              <a:spLocks noChangeArrowheads="1"/>
            </p:cNvSpPr>
            <p:nvPr/>
          </p:nvSpPr>
          <p:spPr bwMode="auto">
            <a:xfrm>
              <a:off x="1208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8" name="Rectangle 36"/>
            <p:cNvSpPr>
              <a:spLocks noChangeArrowheads="1"/>
            </p:cNvSpPr>
            <p:nvPr/>
          </p:nvSpPr>
          <p:spPr bwMode="auto">
            <a:xfrm>
              <a:off x="1448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89" name="Rectangle 37"/>
            <p:cNvSpPr>
              <a:spLocks noChangeArrowheads="1"/>
            </p:cNvSpPr>
            <p:nvPr/>
          </p:nvSpPr>
          <p:spPr bwMode="auto">
            <a:xfrm>
              <a:off x="1448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0" name="Rectangle 38"/>
            <p:cNvSpPr>
              <a:spLocks noChangeArrowheads="1"/>
            </p:cNvSpPr>
            <p:nvPr/>
          </p:nvSpPr>
          <p:spPr bwMode="auto">
            <a:xfrm>
              <a:off x="1448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1" name="Rectangle 39"/>
            <p:cNvSpPr>
              <a:spLocks noChangeArrowheads="1"/>
            </p:cNvSpPr>
            <p:nvPr/>
          </p:nvSpPr>
          <p:spPr bwMode="auto">
            <a:xfrm>
              <a:off x="1448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2" name="Rectangle 40"/>
            <p:cNvSpPr>
              <a:spLocks noChangeArrowheads="1"/>
            </p:cNvSpPr>
            <p:nvPr/>
          </p:nvSpPr>
          <p:spPr bwMode="auto">
            <a:xfrm>
              <a:off x="1680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3" name="Rectangle 41"/>
            <p:cNvSpPr>
              <a:spLocks noChangeArrowheads="1"/>
            </p:cNvSpPr>
            <p:nvPr/>
          </p:nvSpPr>
          <p:spPr bwMode="auto">
            <a:xfrm>
              <a:off x="1680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4" name="Rectangle 42"/>
            <p:cNvSpPr>
              <a:spLocks noChangeArrowheads="1"/>
            </p:cNvSpPr>
            <p:nvPr/>
          </p:nvSpPr>
          <p:spPr bwMode="auto">
            <a:xfrm>
              <a:off x="1680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5" name="Rectangle 43"/>
            <p:cNvSpPr>
              <a:spLocks noChangeArrowheads="1"/>
            </p:cNvSpPr>
            <p:nvPr/>
          </p:nvSpPr>
          <p:spPr bwMode="auto">
            <a:xfrm>
              <a:off x="1912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6" name="Rectangle 44"/>
            <p:cNvSpPr>
              <a:spLocks noChangeArrowheads="1"/>
            </p:cNvSpPr>
            <p:nvPr/>
          </p:nvSpPr>
          <p:spPr bwMode="auto">
            <a:xfrm>
              <a:off x="1912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7" name="Rectangle 45"/>
            <p:cNvSpPr>
              <a:spLocks noChangeArrowheads="1"/>
            </p:cNvSpPr>
            <p:nvPr/>
          </p:nvSpPr>
          <p:spPr bwMode="auto">
            <a:xfrm>
              <a:off x="2144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5598" name="Text Box 46"/>
            <p:cNvSpPr txBox="1">
              <a:spLocks noChangeArrowheads="1"/>
            </p:cNvSpPr>
            <p:nvPr/>
          </p:nvSpPr>
          <p:spPr bwMode="auto">
            <a:xfrm>
              <a:off x="189" y="167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0</a:t>
              </a:r>
            </a:p>
          </p:txBody>
        </p:sp>
        <p:sp>
          <p:nvSpPr>
            <p:cNvPr id="535599" name="Text Box 47"/>
            <p:cNvSpPr txBox="1">
              <a:spLocks noChangeArrowheads="1"/>
            </p:cNvSpPr>
            <p:nvPr/>
          </p:nvSpPr>
          <p:spPr bwMode="auto">
            <a:xfrm>
              <a:off x="189" y="1929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1</a:t>
              </a:r>
            </a:p>
          </p:txBody>
        </p:sp>
        <p:sp>
          <p:nvSpPr>
            <p:cNvPr id="535600" name="Text Box 48"/>
            <p:cNvSpPr txBox="1">
              <a:spLocks noChangeArrowheads="1"/>
            </p:cNvSpPr>
            <p:nvPr/>
          </p:nvSpPr>
          <p:spPr bwMode="auto">
            <a:xfrm>
              <a:off x="189" y="2633"/>
              <a:ext cx="26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i</a:t>
              </a:r>
            </a:p>
          </p:txBody>
        </p:sp>
        <p:sp>
          <p:nvSpPr>
            <p:cNvPr id="535601" name="Text Box 49"/>
            <p:cNvSpPr txBox="1">
              <a:spLocks noChangeArrowheads="1"/>
            </p:cNvSpPr>
            <p:nvPr/>
          </p:nvSpPr>
          <p:spPr bwMode="auto">
            <a:xfrm>
              <a:off x="189" y="3385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n</a:t>
              </a:r>
            </a:p>
          </p:txBody>
        </p:sp>
        <p:sp>
          <p:nvSpPr>
            <p:cNvPr id="535602" name="Text Box 50"/>
            <p:cNvSpPr txBox="1">
              <a:spLocks noChangeArrowheads="1"/>
            </p:cNvSpPr>
            <p:nvPr/>
          </p:nvSpPr>
          <p:spPr bwMode="auto">
            <a:xfrm>
              <a:off x="485" y="363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0</a:t>
              </a:r>
            </a:p>
          </p:txBody>
        </p:sp>
        <p:sp>
          <p:nvSpPr>
            <p:cNvPr id="535603" name="Text Box 51"/>
            <p:cNvSpPr txBox="1">
              <a:spLocks noChangeArrowheads="1"/>
            </p:cNvSpPr>
            <p:nvPr/>
          </p:nvSpPr>
          <p:spPr bwMode="auto">
            <a:xfrm>
              <a:off x="741" y="363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1</a:t>
              </a:r>
            </a:p>
          </p:txBody>
        </p:sp>
        <p:sp>
          <p:nvSpPr>
            <p:cNvPr id="535604" name="Text Box 52"/>
            <p:cNvSpPr txBox="1">
              <a:spLocks noChangeArrowheads="1"/>
            </p:cNvSpPr>
            <p:nvPr/>
          </p:nvSpPr>
          <p:spPr bwMode="auto">
            <a:xfrm>
              <a:off x="1453" y="3633"/>
              <a:ext cx="26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i</a:t>
              </a:r>
            </a:p>
          </p:txBody>
        </p:sp>
        <p:sp>
          <p:nvSpPr>
            <p:cNvPr id="535605" name="Text Box 53"/>
            <p:cNvSpPr txBox="1">
              <a:spLocks noChangeArrowheads="1"/>
            </p:cNvSpPr>
            <p:nvPr/>
          </p:nvSpPr>
          <p:spPr bwMode="auto">
            <a:xfrm>
              <a:off x="2133" y="3633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n</a:t>
              </a:r>
            </a:p>
          </p:txBody>
        </p:sp>
      </p:grpSp>
      <p:grpSp>
        <p:nvGrpSpPr>
          <p:cNvPr id="535606" name="Group 54"/>
          <p:cNvGrpSpPr>
            <a:grpSpLocks/>
          </p:cNvGrpSpPr>
          <p:nvPr/>
        </p:nvGrpSpPr>
        <p:grpSpPr bwMode="auto">
          <a:xfrm>
            <a:off x="3646488" y="2867025"/>
            <a:ext cx="4116387" cy="968375"/>
            <a:chOff x="2369" y="1806"/>
            <a:chExt cx="2593" cy="610"/>
          </a:xfrm>
        </p:grpSpPr>
        <p:sp>
          <p:nvSpPr>
            <p:cNvPr id="535607" name="Text Box 55"/>
            <p:cNvSpPr txBox="1">
              <a:spLocks noChangeArrowheads="1"/>
            </p:cNvSpPr>
            <p:nvPr/>
          </p:nvSpPr>
          <p:spPr bwMode="auto">
            <a:xfrm>
              <a:off x="2369" y="1806"/>
              <a:ext cx="2593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Base Case:</a:t>
              </a:r>
              <a:r>
                <a:rPr lang="en-US" b="1" dirty="0"/>
                <a:t> p </a:t>
              </a:r>
              <a:r>
                <a:rPr lang="en-US" b="1" dirty="0" smtClean="0"/>
                <a:t>accepts</a:t>
              </a:r>
            </a:p>
            <a:p>
              <a:r>
                <a:rPr lang="en-US" b="1" dirty="0"/>
                <a:t> </a:t>
              </a:r>
              <a:r>
                <a:rPr lang="en-US" b="1" dirty="0" smtClean="0"/>
                <a:t>  and </a:t>
              </a:r>
              <a:r>
                <a:rPr lang="en-US" b="1" dirty="0"/>
                <a:t>q rejects </a:t>
              </a:r>
              <a:r>
                <a:rPr lang="en-US" b="1" dirty="0">
                  <a:sym typeface="Symbol" pitchFamily="18" charset="2"/>
                </a:rPr>
                <a:t> p ~ q</a:t>
              </a:r>
            </a:p>
          </p:txBody>
        </p:sp>
        <p:sp>
          <p:nvSpPr>
            <p:cNvPr id="535608" name="Text Box 56"/>
            <p:cNvSpPr txBox="1">
              <a:spLocks noChangeArrowheads="1"/>
            </p:cNvSpPr>
            <p:nvPr/>
          </p:nvSpPr>
          <p:spPr bwMode="auto">
            <a:xfrm>
              <a:off x="4504" y="2089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/</a:t>
              </a:r>
            </a:p>
          </p:txBody>
        </p:sp>
      </p:grpSp>
      <p:sp>
        <p:nvSpPr>
          <p:cNvPr id="535632" name="Rectangle 80"/>
          <p:cNvSpPr>
            <a:spLocks noChangeArrowheads="1"/>
          </p:cNvSpPr>
          <p:nvPr/>
        </p:nvSpPr>
        <p:spPr bwMode="auto">
          <a:xfrm>
            <a:off x="828675" y="27971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5633" name="Rectangle 81"/>
          <p:cNvSpPr>
            <a:spLocks noChangeArrowheads="1"/>
          </p:cNvSpPr>
          <p:nvPr/>
        </p:nvSpPr>
        <p:spPr bwMode="auto">
          <a:xfrm>
            <a:off x="1196975" y="3179763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5634" name="Rectangle 82"/>
          <p:cNvSpPr>
            <a:spLocks noChangeArrowheads="1"/>
          </p:cNvSpPr>
          <p:nvPr/>
        </p:nvSpPr>
        <p:spPr bwMode="auto">
          <a:xfrm>
            <a:off x="1570038" y="3557588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5635" name="Rectangle 83"/>
          <p:cNvSpPr>
            <a:spLocks noChangeArrowheads="1"/>
          </p:cNvSpPr>
          <p:nvPr/>
        </p:nvSpPr>
        <p:spPr bwMode="auto">
          <a:xfrm>
            <a:off x="1936750" y="39274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5636" name="Rectangle 84"/>
          <p:cNvSpPr>
            <a:spLocks noChangeArrowheads="1"/>
          </p:cNvSpPr>
          <p:nvPr/>
        </p:nvSpPr>
        <p:spPr bwMode="auto">
          <a:xfrm>
            <a:off x="2316163" y="4311650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5637" name="Rectangle 85"/>
          <p:cNvSpPr>
            <a:spLocks noChangeArrowheads="1"/>
          </p:cNvSpPr>
          <p:nvPr/>
        </p:nvSpPr>
        <p:spPr bwMode="auto">
          <a:xfrm>
            <a:off x="2686050" y="46894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5638" name="Rectangle 86"/>
          <p:cNvSpPr>
            <a:spLocks noChangeArrowheads="1"/>
          </p:cNvSpPr>
          <p:nvPr/>
        </p:nvSpPr>
        <p:spPr bwMode="auto">
          <a:xfrm>
            <a:off x="3049588" y="5072063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5639" name="Rectangle 87"/>
          <p:cNvSpPr>
            <a:spLocks noChangeArrowheads="1"/>
          </p:cNvSpPr>
          <p:nvPr/>
        </p:nvSpPr>
        <p:spPr bwMode="auto">
          <a:xfrm>
            <a:off x="3421063" y="5456238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1187450" y="122238"/>
            <a:ext cx="6889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TABLE-FILLING</a:t>
            </a:r>
            <a:r>
              <a:rPr lang="en-US" sz="3600"/>
              <a:t> ALGORITHM</a:t>
            </a:r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635000" y="796925"/>
            <a:ext cx="5162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Input: DFA M = (Q, </a:t>
            </a:r>
            <a:r>
              <a:rPr lang="el-GR" b="1" dirty="0"/>
              <a:t>Σ</a:t>
            </a:r>
            <a:r>
              <a:rPr lang="en-US" b="1" dirty="0"/>
              <a:t>, </a:t>
            </a:r>
            <a:r>
              <a:rPr lang="en-US" b="1" dirty="0">
                <a:sym typeface="Symbol" pitchFamily="18" charset="2"/>
              </a:rPr>
              <a:t>, q</a:t>
            </a:r>
            <a:r>
              <a:rPr lang="en-US" b="1" baseline="-25000" dirty="0">
                <a:sym typeface="Symbol" pitchFamily="18" charset="2"/>
              </a:rPr>
              <a:t>0</a:t>
            </a:r>
            <a:r>
              <a:rPr lang="en-US" b="1" dirty="0">
                <a:sym typeface="Symbol" pitchFamily="18" charset="2"/>
              </a:rPr>
              <a:t>, F) </a:t>
            </a: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635000" y="1347788"/>
            <a:ext cx="14700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Output: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2132013" y="2016125"/>
            <a:ext cx="3732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(2) E</a:t>
            </a:r>
            <a:r>
              <a:rPr lang="en-US" b="1" baseline="-25000"/>
              <a:t>M</a:t>
            </a:r>
            <a:r>
              <a:rPr lang="en-US" b="1"/>
              <a:t> = { [q] | q </a:t>
            </a:r>
            <a:r>
              <a:rPr lang="en-US" b="1">
                <a:sym typeface="Symbol" pitchFamily="18" charset="2"/>
              </a:rPr>
              <a:t> Q }</a:t>
            </a:r>
          </a:p>
        </p:txBody>
      </p:sp>
      <p:grpSp>
        <p:nvGrpSpPr>
          <p:cNvPr id="537606" name="Group 6"/>
          <p:cNvGrpSpPr>
            <a:grpSpLocks/>
          </p:cNvGrpSpPr>
          <p:nvPr/>
        </p:nvGrpSpPr>
        <p:grpSpPr bwMode="auto">
          <a:xfrm>
            <a:off x="2132013" y="1343025"/>
            <a:ext cx="6054725" cy="536575"/>
            <a:chOff x="999" y="2150"/>
            <a:chExt cx="3814" cy="338"/>
          </a:xfrm>
        </p:grpSpPr>
        <p:sp>
          <p:nvSpPr>
            <p:cNvPr id="537607" name="Text Box 7"/>
            <p:cNvSpPr txBox="1">
              <a:spLocks noChangeArrowheads="1"/>
            </p:cNvSpPr>
            <p:nvPr/>
          </p:nvSpPr>
          <p:spPr bwMode="auto">
            <a:xfrm>
              <a:off x="999" y="2150"/>
              <a:ext cx="381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(1) D</a:t>
              </a:r>
              <a:r>
                <a:rPr lang="en-US" b="1" baseline="-25000"/>
                <a:t>M</a:t>
              </a:r>
              <a:r>
                <a:rPr lang="en-US" b="1"/>
                <a:t> = { (p,q) | p,q </a:t>
              </a:r>
              <a:r>
                <a:rPr lang="en-US" b="1">
                  <a:sym typeface="Symbol" pitchFamily="18" charset="2"/>
                </a:rPr>
                <a:t> Q and p ~ q }</a:t>
              </a:r>
            </a:p>
          </p:txBody>
        </p:sp>
        <p:sp>
          <p:nvSpPr>
            <p:cNvPr id="537608" name="Text Box 8"/>
            <p:cNvSpPr txBox="1">
              <a:spLocks noChangeArrowheads="1"/>
            </p:cNvSpPr>
            <p:nvPr/>
          </p:nvSpPr>
          <p:spPr bwMode="auto">
            <a:xfrm>
              <a:off x="4255" y="2161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grpSp>
        <p:nvGrpSpPr>
          <p:cNvPr id="537609" name="Group 9"/>
          <p:cNvGrpSpPr>
            <a:grpSpLocks/>
          </p:cNvGrpSpPr>
          <p:nvPr/>
        </p:nvGrpSpPr>
        <p:grpSpPr bwMode="auto">
          <a:xfrm>
            <a:off x="300038" y="2655888"/>
            <a:ext cx="3579812" cy="3568700"/>
            <a:chOff x="189" y="1673"/>
            <a:chExt cx="2255" cy="2248"/>
          </a:xfrm>
        </p:grpSpPr>
        <p:sp>
          <p:nvSpPr>
            <p:cNvPr id="537610" name="Rectangle 10"/>
            <p:cNvSpPr>
              <a:spLocks noChangeArrowheads="1"/>
            </p:cNvSpPr>
            <p:nvPr/>
          </p:nvSpPr>
          <p:spPr bwMode="auto">
            <a:xfrm>
              <a:off x="512" y="175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1" name="Rectangle 11"/>
            <p:cNvSpPr>
              <a:spLocks noChangeArrowheads="1"/>
            </p:cNvSpPr>
            <p:nvPr/>
          </p:nvSpPr>
          <p:spPr bwMode="auto">
            <a:xfrm>
              <a:off x="512" y="199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2" name="Rectangle 12"/>
            <p:cNvSpPr>
              <a:spLocks noChangeArrowheads="1"/>
            </p:cNvSpPr>
            <p:nvPr/>
          </p:nvSpPr>
          <p:spPr bwMode="auto">
            <a:xfrm>
              <a:off x="512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3" name="Rectangle 13"/>
            <p:cNvSpPr>
              <a:spLocks noChangeArrowheads="1"/>
            </p:cNvSpPr>
            <p:nvPr/>
          </p:nvSpPr>
          <p:spPr bwMode="auto">
            <a:xfrm>
              <a:off x="512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4" name="Rectangle 14"/>
            <p:cNvSpPr>
              <a:spLocks noChangeArrowheads="1"/>
            </p:cNvSpPr>
            <p:nvPr/>
          </p:nvSpPr>
          <p:spPr bwMode="auto">
            <a:xfrm>
              <a:off x="512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5" name="Rectangle 15"/>
            <p:cNvSpPr>
              <a:spLocks noChangeArrowheads="1"/>
            </p:cNvSpPr>
            <p:nvPr/>
          </p:nvSpPr>
          <p:spPr bwMode="auto">
            <a:xfrm>
              <a:off x="512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6" name="Rectangle 16"/>
            <p:cNvSpPr>
              <a:spLocks noChangeArrowheads="1"/>
            </p:cNvSpPr>
            <p:nvPr/>
          </p:nvSpPr>
          <p:spPr bwMode="auto">
            <a:xfrm>
              <a:off x="512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7" name="Rectangle 17"/>
            <p:cNvSpPr>
              <a:spLocks noChangeArrowheads="1"/>
            </p:cNvSpPr>
            <p:nvPr/>
          </p:nvSpPr>
          <p:spPr bwMode="auto">
            <a:xfrm>
              <a:off x="512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8" name="Rectangle 18"/>
            <p:cNvSpPr>
              <a:spLocks noChangeArrowheads="1"/>
            </p:cNvSpPr>
            <p:nvPr/>
          </p:nvSpPr>
          <p:spPr bwMode="auto">
            <a:xfrm>
              <a:off x="744" y="199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19" name="Rectangle 19"/>
            <p:cNvSpPr>
              <a:spLocks noChangeArrowheads="1"/>
            </p:cNvSpPr>
            <p:nvPr/>
          </p:nvSpPr>
          <p:spPr bwMode="auto">
            <a:xfrm>
              <a:off x="744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0" name="Rectangle 20"/>
            <p:cNvSpPr>
              <a:spLocks noChangeArrowheads="1"/>
            </p:cNvSpPr>
            <p:nvPr/>
          </p:nvSpPr>
          <p:spPr bwMode="auto">
            <a:xfrm>
              <a:off x="744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1" name="Rectangle 21"/>
            <p:cNvSpPr>
              <a:spLocks noChangeArrowheads="1"/>
            </p:cNvSpPr>
            <p:nvPr/>
          </p:nvSpPr>
          <p:spPr bwMode="auto">
            <a:xfrm>
              <a:off x="744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2" name="Rectangle 22"/>
            <p:cNvSpPr>
              <a:spLocks noChangeArrowheads="1"/>
            </p:cNvSpPr>
            <p:nvPr/>
          </p:nvSpPr>
          <p:spPr bwMode="auto">
            <a:xfrm>
              <a:off x="744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3" name="Rectangle 23"/>
            <p:cNvSpPr>
              <a:spLocks noChangeArrowheads="1"/>
            </p:cNvSpPr>
            <p:nvPr/>
          </p:nvSpPr>
          <p:spPr bwMode="auto">
            <a:xfrm>
              <a:off x="744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4" name="Rectangle 24"/>
            <p:cNvSpPr>
              <a:spLocks noChangeArrowheads="1"/>
            </p:cNvSpPr>
            <p:nvPr/>
          </p:nvSpPr>
          <p:spPr bwMode="auto">
            <a:xfrm>
              <a:off x="744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5" name="Rectangle 25"/>
            <p:cNvSpPr>
              <a:spLocks noChangeArrowheads="1"/>
            </p:cNvSpPr>
            <p:nvPr/>
          </p:nvSpPr>
          <p:spPr bwMode="auto">
            <a:xfrm>
              <a:off x="976" y="2232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6" name="Rectangle 26"/>
            <p:cNvSpPr>
              <a:spLocks noChangeArrowheads="1"/>
            </p:cNvSpPr>
            <p:nvPr/>
          </p:nvSpPr>
          <p:spPr bwMode="auto">
            <a:xfrm>
              <a:off x="976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7" name="Rectangle 27"/>
            <p:cNvSpPr>
              <a:spLocks noChangeArrowheads="1"/>
            </p:cNvSpPr>
            <p:nvPr/>
          </p:nvSpPr>
          <p:spPr bwMode="auto">
            <a:xfrm>
              <a:off x="976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8" name="Rectangle 28"/>
            <p:cNvSpPr>
              <a:spLocks noChangeArrowheads="1"/>
            </p:cNvSpPr>
            <p:nvPr/>
          </p:nvSpPr>
          <p:spPr bwMode="auto">
            <a:xfrm>
              <a:off x="976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29" name="Rectangle 29"/>
            <p:cNvSpPr>
              <a:spLocks noChangeArrowheads="1"/>
            </p:cNvSpPr>
            <p:nvPr/>
          </p:nvSpPr>
          <p:spPr bwMode="auto">
            <a:xfrm>
              <a:off x="976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0" name="Rectangle 30"/>
            <p:cNvSpPr>
              <a:spLocks noChangeArrowheads="1"/>
            </p:cNvSpPr>
            <p:nvPr/>
          </p:nvSpPr>
          <p:spPr bwMode="auto">
            <a:xfrm>
              <a:off x="976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1" name="Rectangle 31"/>
            <p:cNvSpPr>
              <a:spLocks noChangeArrowheads="1"/>
            </p:cNvSpPr>
            <p:nvPr/>
          </p:nvSpPr>
          <p:spPr bwMode="auto">
            <a:xfrm>
              <a:off x="1208" y="246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2" name="Rectangle 32"/>
            <p:cNvSpPr>
              <a:spLocks noChangeArrowheads="1"/>
            </p:cNvSpPr>
            <p:nvPr/>
          </p:nvSpPr>
          <p:spPr bwMode="auto">
            <a:xfrm>
              <a:off x="1208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3" name="Rectangle 33"/>
            <p:cNvSpPr>
              <a:spLocks noChangeArrowheads="1"/>
            </p:cNvSpPr>
            <p:nvPr/>
          </p:nvSpPr>
          <p:spPr bwMode="auto">
            <a:xfrm>
              <a:off x="1208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4" name="Rectangle 34"/>
            <p:cNvSpPr>
              <a:spLocks noChangeArrowheads="1"/>
            </p:cNvSpPr>
            <p:nvPr/>
          </p:nvSpPr>
          <p:spPr bwMode="auto">
            <a:xfrm>
              <a:off x="1208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5" name="Rectangle 35"/>
            <p:cNvSpPr>
              <a:spLocks noChangeArrowheads="1"/>
            </p:cNvSpPr>
            <p:nvPr/>
          </p:nvSpPr>
          <p:spPr bwMode="auto">
            <a:xfrm>
              <a:off x="1208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6" name="Rectangle 36"/>
            <p:cNvSpPr>
              <a:spLocks noChangeArrowheads="1"/>
            </p:cNvSpPr>
            <p:nvPr/>
          </p:nvSpPr>
          <p:spPr bwMode="auto">
            <a:xfrm>
              <a:off x="1448" y="270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7" name="Rectangle 37"/>
            <p:cNvSpPr>
              <a:spLocks noChangeArrowheads="1"/>
            </p:cNvSpPr>
            <p:nvPr/>
          </p:nvSpPr>
          <p:spPr bwMode="auto">
            <a:xfrm>
              <a:off x="1448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8" name="Rectangle 38"/>
            <p:cNvSpPr>
              <a:spLocks noChangeArrowheads="1"/>
            </p:cNvSpPr>
            <p:nvPr/>
          </p:nvSpPr>
          <p:spPr bwMode="auto">
            <a:xfrm>
              <a:off x="1448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39" name="Rectangle 39"/>
            <p:cNvSpPr>
              <a:spLocks noChangeArrowheads="1"/>
            </p:cNvSpPr>
            <p:nvPr/>
          </p:nvSpPr>
          <p:spPr bwMode="auto">
            <a:xfrm>
              <a:off x="1448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40" name="Rectangle 40"/>
            <p:cNvSpPr>
              <a:spLocks noChangeArrowheads="1"/>
            </p:cNvSpPr>
            <p:nvPr/>
          </p:nvSpPr>
          <p:spPr bwMode="auto">
            <a:xfrm>
              <a:off x="1680" y="294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41" name="Rectangle 41"/>
            <p:cNvSpPr>
              <a:spLocks noChangeArrowheads="1"/>
            </p:cNvSpPr>
            <p:nvPr/>
          </p:nvSpPr>
          <p:spPr bwMode="auto">
            <a:xfrm>
              <a:off x="1680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42" name="Rectangle 42"/>
            <p:cNvSpPr>
              <a:spLocks noChangeArrowheads="1"/>
            </p:cNvSpPr>
            <p:nvPr/>
          </p:nvSpPr>
          <p:spPr bwMode="auto">
            <a:xfrm>
              <a:off x="1680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43" name="Rectangle 43"/>
            <p:cNvSpPr>
              <a:spLocks noChangeArrowheads="1"/>
            </p:cNvSpPr>
            <p:nvPr/>
          </p:nvSpPr>
          <p:spPr bwMode="auto">
            <a:xfrm>
              <a:off x="1912" y="318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44" name="Rectangle 44"/>
            <p:cNvSpPr>
              <a:spLocks noChangeArrowheads="1"/>
            </p:cNvSpPr>
            <p:nvPr/>
          </p:nvSpPr>
          <p:spPr bwMode="auto">
            <a:xfrm>
              <a:off x="1912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45" name="Rectangle 45"/>
            <p:cNvSpPr>
              <a:spLocks noChangeArrowheads="1"/>
            </p:cNvSpPr>
            <p:nvPr/>
          </p:nvSpPr>
          <p:spPr bwMode="auto">
            <a:xfrm>
              <a:off x="2144" y="3424"/>
              <a:ext cx="232" cy="240"/>
            </a:xfrm>
            <a:prstGeom prst="rect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46" name="Text Box 46"/>
            <p:cNvSpPr txBox="1">
              <a:spLocks noChangeArrowheads="1"/>
            </p:cNvSpPr>
            <p:nvPr/>
          </p:nvSpPr>
          <p:spPr bwMode="auto">
            <a:xfrm>
              <a:off x="189" y="167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0</a:t>
              </a:r>
            </a:p>
          </p:txBody>
        </p:sp>
        <p:sp>
          <p:nvSpPr>
            <p:cNvPr id="537647" name="Text Box 47"/>
            <p:cNvSpPr txBox="1">
              <a:spLocks noChangeArrowheads="1"/>
            </p:cNvSpPr>
            <p:nvPr/>
          </p:nvSpPr>
          <p:spPr bwMode="auto">
            <a:xfrm>
              <a:off x="189" y="1929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1</a:t>
              </a:r>
            </a:p>
          </p:txBody>
        </p:sp>
        <p:sp>
          <p:nvSpPr>
            <p:cNvPr id="537648" name="Text Box 48"/>
            <p:cNvSpPr txBox="1">
              <a:spLocks noChangeArrowheads="1"/>
            </p:cNvSpPr>
            <p:nvPr/>
          </p:nvSpPr>
          <p:spPr bwMode="auto">
            <a:xfrm>
              <a:off x="189" y="2633"/>
              <a:ext cx="26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i</a:t>
              </a:r>
            </a:p>
          </p:txBody>
        </p:sp>
        <p:sp>
          <p:nvSpPr>
            <p:cNvPr id="537649" name="Text Box 49"/>
            <p:cNvSpPr txBox="1">
              <a:spLocks noChangeArrowheads="1"/>
            </p:cNvSpPr>
            <p:nvPr/>
          </p:nvSpPr>
          <p:spPr bwMode="auto">
            <a:xfrm>
              <a:off x="189" y="3385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n</a:t>
              </a:r>
            </a:p>
          </p:txBody>
        </p:sp>
        <p:sp>
          <p:nvSpPr>
            <p:cNvPr id="537650" name="Text Box 50"/>
            <p:cNvSpPr txBox="1">
              <a:spLocks noChangeArrowheads="1"/>
            </p:cNvSpPr>
            <p:nvPr/>
          </p:nvSpPr>
          <p:spPr bwMode="auto">
            <a:xfrm>
              <a:off x="485" y="363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0</a:t>
              </a:r>
            </a:p>
          </p:txBody>
        </p:sp>
        <p:sp>
          <p:nvSpPr>
            <p:cNvPr id="537651" name="Text Box 51"/>
            <p:cNvSpPr txBox="1">
              <a:spLocks noChangeArrowheads="1"/>
            </p:cNvSpPr>
            <p:nvPr/>
          </p:nvSpPr>
          <p:spPr bwMode="auto">
            <a:xfrm>
              <a:off x="741" y="3633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1</a:t>
              </a:r>
            </a:p>
          </p:txBody>
        </p:sp>
        <p:sp>
          <p:nvSpPr>
            <p:cNvPr id="537652" name="Text Box 52"/>
            <p:cNvSpPr txBox="1">
              <a:spLocks noChangeArrowheads="1"/>
            </p:cNvSpPr>
            <p:nvPr/>
          </p:nvSpPr>
          <p:spPr bwMode="auto">
            <a:xfrm>
              <a:off x="1453" y="3633"/>
              <a:ext cx="26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i</a:t>
              </a:r>
            </a:p>
          </p:txBody>
        </p:sp>
        <p:sp>
          <p:nvSpPr>
            <p:cNvPr id="537653" name="Text Box 53"/>
            <p:cNvSpPr txBox="1">
              <a:spLocks noChangeArrowheads="1"/>
            </p:cNvSpPr>
            <p:nvPr/>
          </p:nvSpPr>
          <p:spPr bwMode="auto">
            <a:xfrm>
              <a:off x="2133" y="3633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q</a:t>
              </a:r>
              <a:r>
                <a:rPr lang="en-US" sz="2400" b="1" baseline="-25000"/>
                <a:t>n</a:t>
              </a:r>
            </a:p>
          </p:txBody>
        </p:sp>
      </p:grpSp>
      <p:sp>
        <p:nvSpPr>
          <p:cNvPr id="537657" name="Text Box 57"/>
          <p:cNvSpPr txBox="1">
            <a:spLocks noChangeArrowheads="1"/>
          </p:cNvSpPr>
          <p:nvPr/>
        </p:nvSpPr>
        <p:spPr bwMode="auto">
          <a:xfrm>
            <a:off x="3268115" y="3831020"/>
            <a:ext cx="54975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Recursion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smtClean="0"/>
              <a:t>if there is </a:t>
            </a:r>
            <a:r>
              <a:rPr lang="el-GR" b="1" dirty="0" smtClean="0"/>
              <a:t>σ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</a:t>
            </a:r>
            <a:r>
              <a:rPr lang="en-US" b="1" dirty="0" smtClean="0"/>
              <a:t> </a:t>
            </a:r>
            <a:r>
              <a:rPr lang="el-GR" b="1" dirty="0" smtClean="0"/>
              <a:t>Σ</a:t>
            </a:r>
            <a:endParaRPr lang="en-US" b="1" dirty="0"/>
          </a:p>
          <a:p>
            <a:pPr algn="ctr"/>
            <a:r>
              <a:rPr lang="en-US" b="1" dirty="0" smtClean="0"/>
              <a:t>and states p</a:t>
            </a:r>
            <a:r>
              <a:rPr lang="en-US" b="1" dirty="0" smtClean="0">
                <a:sym typeface="Symbol" pitchFamily="18" charset="2"/>
              </a:rPr>
              <a:t>, q satisfying </a:t>
            </a:r>
            <a:endParaRPr lang="en-US" b="1" dirty="0"/>
          </a:p>
        </p:txBody>
      </p:sp>
      <p:sp>
        <p:nvSpPr>
          <p:cNvPr id="537658" name="Text Box 58"/>
          <p:cNvSpPr txBox="1">
            <a:spLocks noChangeArrowheads="1"/>
          </p:cNvSpPr>
          <p:nvPr/>
        </p:nvSpPr>
        <p:spPr bwMode="auto">
          <a:xfrm>
            <a:off x="820738" y="4284663"/>
            <a:ext cx="3706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</a:rPr>
              <a:t>D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537659" name="Text Box 59"/>
          <p:cNvSpPr txBox="1">
            <a:spLocks noChangeArrowheads="1"/>
          </p:cNvSpPr>
          <p:nvPr/>
        </p:nvSpPr>
        <p:spPr bwMode="auto">
          <a:xfrm>
            <a:off x="1189038" y="4284663"/>
            <a:ext cx="3706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</a:rPr>
              <a:t>D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537664" name="Text Box 64"/>
          <p:cNvSpPr txBox="1">
            <a:spLocks noChangeArrowheads="1"/>
          </p:cNvSpPr>
          <p:nvPr/>
        </p:nvSpPr>
        <p:spPr bwMode="auto">
          <a:xfrm>
            <a:off x="2312988" y="5434013"/>
            <a:ext cx="3706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</a:rPr>
              <a:t>D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537665" name="Text Box 65"/>
          <p:cNvSpPr txBox="1">
            <a:spLocks noChangeArrowheads="1"/>
          </p:cNvSpPr>
          <p:nvPr/>
        </p:nvSpPr>
        <p:spPr bwMode="auto">
          <a:xfrm>
            <a:off x="4604515" y="4963839"/>
            <a:ext cx="234807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 (</a:t>
            </a:r>
            <a:r>
              <a:rPr lang="en-US" b="1" dirty="0" smtClean="0"/>
              <a:t>p,</a:t>
            </a:r>
            <a:r>
              <a:rPr lang="en-US" b="1" dirty="0" smtClean="0">
                <a:sym typeface="Symbol" pitchFamily="18" charset="2"/>
              </a:rPr>
              <a:t> ) =</a:t>
            </a:r>
          </a:p>
          <a:p>
            <a:r>
              <a:rPr lang="en-US" b="1" dirty="0" smtClean="0"/>
              <a:t> </a:t>
            </a:r>
            <a:endParaRPr lang="en-US" b="1" dirty="0">
              <a:sym typeface="Symbol" pitchFamily="18" charset="2"/>
            </a:endParaRPr>
          </a:p>
        </p:txBody>
      </p:sp>
      <p:sp>
        <p:nvSpPr>
          <p:cNvPr id="537666" name="Text Box 66"/>
          <p:cNvSpPr txBox="1">
            <a:spLocks noChangeArrowheads="1"/>
          </p:cNvSpPr>
          <p:nvPr/>
        </p:nvSpPr>
        <p:spPr bwMode="auto">
          <a:xfrm>
            <a:off x="6212435" y="4963839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  <a:r>
              <a:rPr lang="en-US" b="1" dirty="0">
                <a:sym typeface="Symbol" pitchFamily="18" charset="2"/>
              </a:rPr>
              <a:t></a:t>
            </a:r>
          </a:p>
        </p:txBody>
      </p:sp>
      <p:sp>
        <p:nvSpPr>
          <p:cNvPr id="537667" name="Text Box 67"/>
          <p:cNvSpPr txBox="1">
            <a:spLocks noChangeArrowheads="1"/>
          </p:cNvSpPr>
          <p:nvPr/>
        </p:nvSpPr>
        <p:spPr bwMode="auto">
          <a:xfrm>
            <a:off x="4651812" y="5779705"/>
            <a:ext cx="16466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 (</a:t>
            </a:r>
            <a:r>
              <a:rPr lang="en-US" b="1" dirty="0">
                <a:sym typeface="Symbol" pitchFamily="18" charset="2"/>
              </a:rPr>
              <a:t>q</a:t>
            </a:r>
            <a:r>
              <a:rPr lang="en-US" b="1" dirty="0" smtClean="0"/>
              <a:t>,</a:t>
            </a:r>
            <a:r>
              <a:rPr lang="en-US" b="1" dirty="0" smtClean="0">
                <a:sym typeface="Symbol" pitchFamily="18" charset="2"/>
              </a:rPr>
              <a:t> ) =</a:t>
            </a:r>
          </a:p>
        </p:txBody>
      </p:sp>
      <p:sp>
        <p:nvSpPr>
          <p:cNvPr id="537668" name="Text Box 68"/>
          <p:cNvSpPr txBox="1">
            <a:spLocks noChangeArrowheads="1"/>
          </p:cNvSpPr>
          <p:nvPr/>
        </p:nvSpPr>
        <p:spPr bwMode="auto">
          <a:xfrm>
            <a:off x="6212435" y="5763939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grpSp>
        <p:nvGrpSpPr>
          <p:cNvPr id="537669" name="Group 69"/>
          <p:cNvGrpSpPr>
            <a:grpSpLocks/>
          </p:cNvGrpSpPr>
          <p:nvPr/>
        </p:nvGrpSpPr>
        <p:grpSpPr bwMode="auto">
          <a:xfrm>
            <a:off x="6260060" y="5425802"/>
            <a:ext cx="392112" cy="519112"/>
            <a:chOff x="4197" y="3497"/>
            <a:chExt cx="247" cy="327"/>
          </a:xfrm>
        </p:grpSpPr>
        <p:sp>
          <p:nvSpPr>
            <p:cNvPr id="537670" name="Text Box 70"/>
            <p:cNvSpPr txBox="1">
              <a:spLocks noChangeArrowheads="1"/>
            </p:cNvSpPr>
            <p:nvPr/>
          </p:nvSpPr>
          <p:spPr bwMode="auto">
            <a:xfrm>
              <a:off x="4197" y="3497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~</a:t>
              </a:r>
            </a:p>
          </p:txBody>
        </p:sp>
        <p:sp>
          <p:nvSpPr>
            <p:cNvPr id="537671" name="Text Box 71"/>
            <p:cNvSpPr txBox="1">
              <a:spLocks noChangeArrowheads="1"/>
            </p:cNvSpPr>
            <p:nvPr/>
          </p:nvSpPr>
          <p:spPr bwMode="auto">
            <a:xfrm>
              <a:off x="4231" y="3497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sp>
        <p:nvSpPr>
          <p:cNvPr id="537676" name="Text Box 76"/>
          <p:cNvSpPr txBox="1">
            <a:spLocks noChangeArrowheads="1"/>
          </p:cNvSpPr>
          <p:nvPr/>
        </p:nvSpPr>
        <p:spPr bwMode="auto">
          <a:xfrm>
            <a:off x="6741072" y="5382939"/>
            <a:ext cx="5349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ym typeface="Symbol" pitchFamily="18" charset="2"/>
              </a:rPr>
              <a:t></a:t>
            </a:r>
          </a:p>
        </p:txBody>
      </p:sp>
      <p:grpSp>
        <p:nvGrpSpPr>
          <p:cNvPr id="537677" name="Group 77"/>
          <p:cNvGrpSpPr>
            <a:grpSpLocks/>
          </p:cNvGrpSpPr>
          <p:nvPr/>
        </p:nvGrpSpPr>
        <p:grpSpPr bwMode="auto">
          <a:xfrm>
            <a:off x="7245897" y="5400402"/>
            <a:ext cx="1023938" cy="531812"/>
            <a:chOff x="4190" y="3289"/>
            <a:chExt cx="645" cy="335"/>
          </a:xfrm>
        </p:grpSpPr>
        <p:sp>
          <p:nvSpPr>
            <p:cNvPr id="537678" name="Text Box 78"/>
            <p:cNvSpPr txBox="1">
              <a:spLocks noChangeArrowheads="1"/>
            </p:cNvSpPr>
            <p:nvPr/>
          </p:nvSpPr>
          <p:spPr bwMode="auto">
            <a:xfrm>
              <a:off x="4190" y="3289"/>
              <a:ext cx="64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ym typeface="Symbol" pitchFamily="18" charset="2"/>
                </a:rPr>
                <a:t>p ~ q</a:t>
              </a:r>
              <a:endParaRPr lang="en-US"/>
            </a:p>
          </p:txBody>
        </p:sp>
        <p:sp>
          <p:nvSpPr>
            <p:cNvPr id="537679" name="Text Box 79"/>
            <p:cNvSpPr txBox="1">
              <a:spLocks noChangeArrowheads="1"/>
            </p:cNvSpPr>
            <p:nvPr/>
          </p:nvSpPr>
          <p:spPr bwMode="auto">
            <a:xfrm>
              <a:off x="4423" y="3297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/</a:t>
              </a:r>
            </a:p>
          </p:txBody>
        </p:sp>
      </p:grpSp>
      <p:sp>
        <p:nvSpPr>
          <p:cNvPr id="537680" name="Rectangle 80"/>
          <p:cNvSpPr>
            <a:spLocks noChangeArrowheads="1"/>
          </p:cNvSpPr>
          <p:nvPr/>
        </p:nvSpPr>
        <p:spPr bwMode="auto">
          <a:xfrm>
            <a:off x="828675" y="27971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81" name="Rectangle 81"/>
          <p:cNvSpPr>
            <a:spLocks noChangeArrowheads="1"/>
          </p:cNvSpPr>
          <p:nvPr/>
        </p:nvSpPr>
        <p:spPr bwMode="auto">
          <a:xfrm>
            <a:off x="1196975" y="3179763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82" name="Rectangle 82"/>
          <p:cNvSpPr>
            <a:spLocks noChangeArrowheads="1"/>
          </p:cNvSpPr>
          <p:nvPr/>
        </p:nvSpPr>
        <p:spPr bwMode="auto">
          <a:xfrm>
            <a:off x="1570038" y="3557588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83" name="Rectangle 83"/>
          <p:cNvSpPr>
            <a:spLocks noChangeArrowheads="1"/>
          </p:cNvSpPr>
          <p:nvPr/>
        </p:nvSpPr>
        <p:spPr bwMode="auto">
          <a:xfrm>
            <a:off x="1936750" y="39274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84" name="Rectangle 84"/>
          <p:cNvSpPr>
            <a:spLocks noChangeArrowheads="1"/>
          </p:cNvSpPr>
          <p:nvPr/>
        </p:nvSpPr>
        <p:spPr bwMode="auto">
          <a:xfrm>
            <a:off x="2316163" y="4311650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85" name="Rectangle 85"/>
          <p:cNvSpPr>
            <a:spLocks noChangeArrowheads="1"/>
          </p:cNvSpPr>
          <p:nvPr/>
        </p:nvSpPr>
        <p:spPr bwMode="auto">
          <a:xfrm>
            <a:off x="2686050" y="4689475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86" name="Rectangle 86"/>
          <p:cNvSpPr>
            <a:spLocks noChangeArrowheads="1"/>
          </p:cNvSpPr>
          <p:nvPr/>
        </p:nvSpPr>
        <p:spPr bwMode="auto">
          <a:xfrm>
            <a:off x="3049588" y="5072063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87" name="Rectangle 87"/>
          <p:cNvSpPr>
            <a:spLocks noChangeArrowheads="1"/>
          </p:cNvSpPr>
          <p:nvPr/>
        </p:nvSpPr>
        <p:spPr bwMode="auto">
          <a:xfrm>
            <a:off x="3421063" y="5456238"/>
            <a:ext cx="333375" cy="34607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88" name="Oval 88"/>
          <p:cNvSpPr>
            <a:spLocks noChangeArrowheads="1"/>
          </p:cNvSpPr>
          <p:nvPr/>
        </p:nvSpPr>
        <p:spPr bwMode="auto">
          <a:xfrm>
            <a:off x="2330450" y="5882640"/>
            <a:ext cx="382588" cy="32385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7689" name="Oval 89"/>
          <p:cNvSpPr>
            <a:spLocks noChangeArrowheads="1"/>
          </p:cNvSpPr>
          <p:nvPr/>
        </p:nvSpPr>
        <p:spPr bwMode="auto">
          <a:xfrm>
            <a:off x="2227263" y="5795328"/>
            <a:ext cx="588962" cy="500062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90" name="Oval 90"/>
          <p:cNvSpPr>
            <a:spLocks noChangeArrowheads="1"/>
          </p:cNvSpPr>
          <p:nvPr/>
        </p:nvSpPr>
        <p:spPr bwMode="auto">
          <a:xfrm>
            <a:off x="299085" y="4254818"/>
            <a:ext cx="588963" cy="500062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7691" name="Oval 91"/>
          <p:cNvSpPr>
            <a:spLocks noChangeArrowheads="1"/>
          </p:cNvSpPr>
          <p:nvPr/>
        </p:nvSpPr>
        <p:spPr bwMode="auto">
          <a:xfrm>
            <a:off x="388938" y="4340225"/>
            <a:ext cx="382587" cy="32385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3646488" y="2867025"/>
            <a:ext cx="4116387" cy="968375"/>
            <a:chOff x="2369" y="1806"/>
            <a:chExt cx="2593" cy="610"/>
          </a:xfrm>
        </p:grpSpPr>
        <p:sp>
          <p:nvSpPr>
            <p:cNvPr id="96" name="Text Box 55"/>
            <p:cNvSpPr txBox="1">
              <a:spLocks noChangeArrowheads="1"/>
            </p:cNvSpPr>
            <p:nvPr/>
          </p:nvSpPr>
          <p:spPr bwMode="auto">
            <a:xfrm>
              <a:off x="2369" y="1806"/>
              <a:ext cx="2593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Base Case:</a:t>
              </a:r>
              <a:r>
                <a:rPr lang="en-US" b="1" dirty="0"/>
                <a:t> p </a:t>
              </a:r>
              <a:r>
                <a:rPr lang="en-US" b="1" dirty="0" smtClean="0"/>
                <a:t>accepts</a:t>
              </a:r>
            </a:p>
            <a:p>
              <a:r>
                <a:rPr lang="en-US" b="1" dirty="0"/>
                <a:t> </a:t>
              </a:r>
              <a:r>
                <a:rPr lang="en-US" b="1" dirty="0" smtClean="0"/>
                <a:t>  and </a:t>
              </a:r>
              <a:r>
                <a:rPr lang="en-US" b="1" dirty="0"/>
                <a:t>q rejects </a:t>
              </a:r>
              <a:r>
                <a:rPr lang="en-US" b="1" dirty="0">
                  <a:sym typeface="Symbol" pitchFamily="18" charset="2"/>
                </a:rPr>
                <a:t> p ~ q</a:t>
              </a:r>
            </a:p>
          </p:txBody>
        </p:sp>
        <p:sp>
          <p:nvSpPr>
            <p:cNvPr id="97" name="Text Box 56"/>
            <p:cNvSpPr txBox="1">
              <a:spLocks noChangeArrowheads="1"/>
            </p:cNvSpPr>
            <p:nvPr/>
          </p:nvSpPr>
          <p:spPr bwMode="auto">
            <a:xfrm>
              <a:off x="4504" y="2089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/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749040" y="6334780"/>
            <a:ext cx="52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Repeat</a:t>
            </a:r>
            <a:r>
              <a:rPr lang="en-US" b="1" dirty="0" smtClean="0"/>
              <a:t> until no more new </a:t>
            </a:r>
            <a:r>
              <a:rPr lang="en-US" b="1" dirty="0" smtClean="0">
                <a:solidFill>
                  <a:srgbClr val="92D050"/>
                </a:solidFill>
              </a:rPr>
              <a:t>D</a:t>
            </a:r>
            <a:r>
              <a:rPr lang="en-US" b="1" dirty="0" smtClean="0"/>
              <a:t>’s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Oval 2"/>
          <p:cNvSpPr>
            <a:spLocks noChangeArrowheads="1"/>
          </p:cNvSpPr>
          <p:nvPr/>
        </p:nvSpPr>
        <p:spPr bwMode="auto">
          <a:xfrm>
            <a:off x="5286375" y="53467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27" name="Line 3"/>
          <p:cNvSpPr>
            <a:spLocks noChangeShapeType="1"/>
          </p:cNvSpPr>
          <p:nvPr/>
        </p:nvSpPr>
        <p:spPr bwMode="auto">
          <a:xfrm flipH="1">
            <a:off x="2311400" y="5702300"/>
            <a:ext cx="7493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028" name="AutoShape 4"/>
          <p:cNvSpPr>
            <a:spLocks noChangeArrowheads="1"/>
          </p:cNvSpPr>
          <p:nvPr/>
        </p:nvSpPr>
        <p:spPr bwMode="auto">
          <a:xfrm>
            <a:off x="1079500" y="45593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1270000" y="40782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13030" name="AutoShape 6"/>
          <p:cNvSpPr>
            <a:spLocks noChangeArrowheads="1"/>
          </p:cNvSpPr>
          <p:nvPr/>
        </p:nvSpPr>
        <p:spPr bwMode="auto">
          <a:xfrm>
            <a:off x="5359400" y="45466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5549900" y="40147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13032" name="Line 8"/>
          <p:cNvSpPr>
            <a:spLocks noChangeShapeType="1"/>
          </p:cNvSpPr>
          <p:nvPr/>
        </p:nvSpPr>
        <p:spPr bwMode="auto">
          <a:xfrm>
            <a:off x="342900" y="5803900"/>
            <a:ext cx="571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2413000" y="59578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13034" name="Oval 10"/>
          <p:cNvSpPr>
            <a:spLocks noChangeArrowheads="1"/>
          </p:cNvSpPr>
          <p:nvPr/>
        </p:nvSpPr>
        <p:spPr bwMode="auto">
          <a:xfrm>
            <a:off x="1028700" y="53340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35" name="Oval 11"/>
          <p:cNvSpPr>
            <a:spLocks noChangeArrowheads="1"/>
          </p:cNvSpPr>
          <p:nvPr/>
        </p:nvSpPr>
        <p:spPr bwMode="auto">
          <a:xfrm>
            <a:off x="3157538" y="53467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36" name="Oval 12"/>
          <p:cNvSpPr>
            <a:spLocks noChangeArrowheads="1"/>
          </p:cNvSpPr>
          <p:nvPr/>
        </p:nvSpPr>
        <p:spPr bwMode="auto">
          <a:xfrm>
            <a:off x="7416800" y="5181600"/>
            <a:ext cx="1358900" cy="1371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37" name="Oval 13"/>
          <p:cNvSpPr>
            <a:spLocks noChangeArrowheads="1"/>
          </p:cNvSpPr>
          <p:nvPr/>
        </p:nvSpPr>
        <p:spPr bwMode="auto">
          <a:xfrm>
            <a:off x="7594600" y="53721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38" name="Line 14"/>
          <p:cNvSpPr>
            <a:spLocks noChangeShapeType="1"/>
          </p:cNvSpPr>
          <p:nvPr/>
        </p:nvSpPr>
        <p:spPr bwMode="auto">
          <a:xfrm flipH="1" flipV="1">
            <a:off x="2286000" y="5930900"/>
            <a:ext cx="736600" cy="12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039" name="Text Box 15"/>
          <p:cNvSpPr txBox="1">
            <a:spLocks noChangeArrowheads="1"/>
          </p:cNvSpPr>
          <p:nvPr/>
        </p:nvSpPr>
        <p:spPr bwMode="auto">
          <a:xfrm>
            <a:off x="2400300" y="51831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13040" name="Line 16"/>
          <p:cNvSpPr>
            <a:spLocks noChangeShapeType="1"/>
          </p:cNvSpPr>
          <p:nvPr/>
        </p:nvSpPr>
        <p:spPr bwMode="auto">
          <a:xfrm flipH="1">
            <a:off x="4305300" y="5829300"/>
            <a:ext cx="8509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041" name="Line 17"/>
          <p:cNvSpPr>
            <a:spLocks noChangeShapeType="1"/>
          </p:cNvSpPr>
          <p:nvPr/>
        </p:nvSpPr>
        <p:spPr bwMode="auto">
          <a:xfrm flipH="1">
            <a:off x="6388100" y="5867400"/>
            <a:ext cx="927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042" name="Text Box 18"/>
          <p:cNvSpPr txBox="1">
            <a:spLocks noChangeArrowheads="1"/>
          </p:cNvSpPr>
          <p:nvPr/>
        </p:nvSpPr>
        <p:spPr bwMode="auto">
          <a:xfrm>
            <a:off x="6629400" y="53355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13043" name="AutoShape 19"/>
          <p:cNvSpPr>
            <a:spLocks noChangeArrowheads="1"/>
          </p:cNvSpPr>
          <p:nvPr/>
        </p:nvSpPr>
        <p:spPr bwMode="auto">
          <a:xfrm>
            <a:off x="7670800" y="43180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44" name="Text Box 20"/>
          <p:cNvSpPr txBox="1">
            <a:spLocks noChangeArrowheads="1"/>
          </p:cNvSpPr>
          <p:nvPr/>
        </p:nvSpPr>
        <p:spPr bwMode="auto">
          <a:xfrm>
            <a:off x="7713663" y="3786188"/>
            <a:ext cx="679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0,1</a:t>
            </a:r>
          </a:p>
        </p:txBody>
      </p:sp>
      <p:sp>
        <p:nvSpPr>
          <p:cNvPr id="513045" name="Text Box 21"/>
          <p:cNvSpPr txBox="1">
            <a:spLocks noChangeArrowheads="1"/>
          </p:cNvSpPr>
          <p:nvPr/>
        </p:nvSpPr>
        <p:spPr bwMode="auto">
          <a:xfrm>
            <a:off x="4533900" y="53228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13047" name="Rectangle 23"/>
          <p:cNvSpPr>
            <a:spLocks noChangeArrowheads="1"/>
          </p:cNvSpPr>
          <p:nvPr/>
        </p:nvSpPr>
        <p:spPr bwMode="auto">
          <a:xfrm>
            <a:off x="1981200" y="546100"/>
            <a:ext cx="792163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48" name="Rectangle 24"/>
          <p:cNvSpPr>
            <a:spLocks noChangeArrowheads="1"/>
          </p:cNvSpPr>
          <p:nvPr/>
        </p:nvSpPr>
        <p:spPr bwMode="auto">
          <a:xfrm>
            <a:off x="1981200" y="13208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49" name="Rectangle 25"/>
          <p:cNvSpPr>
            <a:spLocks noChangeArrowheads="1"/>
          </p:cNvSpPr>
          <p:nvPr/>
        </p:nvSpPr>
        <p:spPr bwMode="auto">
          <a:xfrm>
            <a:off x="1981200" y="20955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50" name="Rectangle 26"/>
          <p:cNvSpPr>
            <a:spLocks noChangeArrowheads="1"/>
          </p:cNvSpPr>
          <p:nvPr/>
        </p:nvSpPr>
        <p:spPr bwMode="auto">
          <a:xfrm>
            <a:off x="2773363" y="1320800"/>
            <a:ext cx="790575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51" name="Rectangle 27"/>
          <p:cNvSpPr>
            <a:spLocks noChangeArrowheads="1"/>
          </p:cNvSpPr>
          <p:nvPr/>
        </p:nvSpPr>
        <p:spPr bwMode="auto">
          <a:xfrm>
            <a:off x="2773363" y="20955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52" name="Rectangle 28"/>
          <p:cNvSpPr>
            <a:spLocks noChangeArrowheads="1"/>
          </p:cNvSpPr>
          <p:nvPr/>
        </p:nvSpPr>
        <p:spPr bwMode="auto">
          <a:xfrm>
            <a:off x="3563938" y="20955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53" name="Text Box 29"/>
          <p:cNvSpPr txBox="1">
            <a:spLocks noChangeArrowheads="1"/>
          </p:cNvSpPr>
          <p:nvPr/>
        </p:nvSpPr>
        <p:spPr bwMode="auto">
          <a:xfrm>
            <a:off x="1308100" y="598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3054" name="Text Box 30"/>
          <p:cNvSpPr txBox="1">
            <a:spLocks noChangeArrowheads="1"/>
          </p:cNvSpPr>
          <p:nvPr/>
        </p:nvSpPr>
        <p:spPr bwMode="auto">
          <a:xfrm>
            <a:off x="2044700" y="35829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3055" name="Text Box 31"/>
          <p:cNvSpPr txBox="1">
            <a:spLocks noChangeArrowheads="1"/>
          </p:cNvSpPr>
          <p:nvPr/>
        </p:nvSpPr>
        <p:spPr bwMode="auto">
          <a:xfrm>
            <a:off x="2876550" y="35829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3056" name="Text Box 32"/>
          <p:cNvSpPr txBox="1">
            <a:spLocks noChangeArrowheads="1"/>
          </p:cNvSpPr>
          <p:nvPr/>
        </p:nvSpPr>
        <p:spPr bwMode="auto">
          <a:xfrm>
            <a:off x="1308100" y="140493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3057" name="Text Box 33"/>
          <p:cNvSpPr txBox="1">
            <a:spLocks noChangeArrowheads="1"/>
          </p:cNvSpPr>
          <p:nvPr/>
        </p:nvSpPr>
        <p:spPr bwMode="auto">
          <a:xfrm>
            <a:off x="1308100" y="22113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513058" name="Text Box 34"/>
          <p:cNvSpPr txBox="1">
            <a:spLocks noChangeArrowheads="1"/>
          </p:cNvSpPr>
          <p:nvPr/>
        </p:nvSpPr>
        <p:spPr bwMode="auto">
          <a:xfrm>
            <a:off x="3708400" y="35829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513059" name="Rectangle 35"/>
          <p:cNvSpPr>
            <a:spLocks noChangeArrowheads="1"/>
          </p:cNvSpPr>
          <p:nvPr/>
        </p:nvSpPr>
        <p:spPr bwMode="auto">
          <a:xfrm>
            <a:off x="1981200" y="28702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60" name="Rectangle 36"/>
          <p:cNvSpPr>
            <a:spLocks noChangeArrowheads="1"/>
          </p:cNvSpPr>
          <p:nvPr/>
        </p:nvSpPr>
        <p:spPr bwMode="auto">
          <a:xfrm>
            <a:off x="2773363" y="28702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61" name="Rectangle 37"/>
          <p:cNvSpPr>
            <a:spLocks noChangeArrowheads="1"/>
          </p:cNvSpPr>
          <p:nvPr/>
        </p:nvSpPr>
        <p:spPr bwMode="auto">
          <a:xfrm>
            <a:off x="3563938" y="2870200"/>
            <a:ext cx="792162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62" name="Rectangle 38"/>
          <p:cNvSpPr>
            <a:spLocks noChangeArrowheads="1"/>
          </p:cNvSpPr>
          <p:nvPr/>
        </p:nvSpPr>
        <p:spPr bwMode="auto">
          <a:xfrm>
            <a:off x="4351338" y="28702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63" name="Text Box 39"/>
          <p:cNvSpPr txBox="1">
            <a:spLocks noChangeArrowheads="1"/>
          </p:cNvSpPr>
          <p:nvPr/>
        </p:nvSpPr>
        <p:spPr bwMode="auto">
          <a:xfrm>
            <a:off x="4495800" y="35956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13064" name="Text Box 40"/>
          <p:cNvSpPr txBox="1">
            <a:spLocks noChangeArrowheads="1"/>
          </p:cNvSpPr>
          <p:nvPr/>
        </p:nvSpPr>
        <p:spPr bwMode="auto">
          <a:xfrm>
            <a:off x="1295400" y="29098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13065" name="Text Box 41"/>
          <p:cNvSpPr txBox="1">
            <a:spLocks noChangeArrowheads="1"/>
          </p:cNvSpPr>
          <p:nvPr/>
        </p:nvSpPr>
        <p:spPr bwMode="auto">
          <a:xfrm>
            <a:off x="1244600" y="55006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3066" name="Text Box 42"/>
          <p:cNvSpPr txBox="1">
            <a:spLocks noChangeArrowheads="1"/>
          </p:cNvSpPr>
          <p:nvPr/>
        </p:nvSpPr>
        <p:spPr bwMode="auto">
          <a:xfrm>
            <a:off x="3397250" y="55006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3067" name="Text Box 43"/>
          <p:cNvSpPr txBox="1">
            <a:spLocks noChangeArrowheads="1"/>
          </p:cNvSpPr>
          <p:nvPr/>
        </p:nvSpPr>
        <p:spPr bwMode="auto">
          <a:xfrm>
            <a:off x="5524500" y="55006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513068" name="Text Box 44"/>
          <p:cNvSpPr txBox="1">
            <a:spLocks noChangeArrowheads="1"/>
          </p:cNvSpPr>
          <p:nvPr/>
        </p:nvSpPr>
        <p:spPr bwMode="auto">
          <a:xfrm>
            <a:off x="7810500" y="55133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13069" name="Text Box 45"/>
          <p:cNvSpPr txBox="1">
            <a:spLocks noChangeArrowheads="1"/>
          </p:cNvSpPr>
          <p:nvPr/>
        </p:nvSpPr>
        <p:spPr bwMode="auto">
          <a:xfrm>
            <a:off x="2136775" y="30241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3070" name="Text Box 46"/>
          <p:cNvSpPr txBox="1">
            <a:spLocks noChangeArrowheads="1"/>
          </p:cNvSpPr>
          <p:nvPr/>
        </p:nvSpPr>
        <p:spPr bwMode="auto">
          <a:xfrm>
            <a:off x="2943225" y="30241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3071" name="Text Box 47"/>
          <p:cNvSpPr txBox="1">
            <a:spLocks noChangeArrowheads="1"/>
          </p:cNvSpPr>
          <p:nvPr/>
        </p:nvSpPr>
        <p:spPr bwMode="auto">
          <a:xfrm>
            <a:off x="3749675" y="30241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3072" name="Text Box 48"/>
          <p:cNvSpPr txBox="1">
            <a:spLocks noChangeArrowheads="1"/>
          </p:cNvSpPr>
          <p:nvPr/>
        </p:nvSpPr>
        <p:spPr bwMode="auto">
          <a:xfrm>
            <a:off x="2168525" y="2198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3073" name="Text Box 49"/>
          <p:cNvSpPr txBox="1">
            <a:spLocks noChangeArrowheads="1"/>
          </p:cNvSpPr>
          <p:nvPr/>
        </p:nvSpPr>
        <p:spPr bwMode="auto">
          <a:xfrm>
            <a:off x="2155825" y="14493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3074" name="Text Box 50"/>
          <p:cNvSpPr txBox="1">
            <a:spLocks noChangeArrowheads="1"/>
          </p:cNvSpPr>
          <p:nvPr/>
        </p:nvSpPr>
        <p:spPr bwMode="auto">
          <a:xfrm>
            <a:off x="2943225" y="22367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3075" name="Oval 51"/>
          <p:cNvSpPr>
            <a:spLocks noChangeArrowheads="1"/>
          </p:cNvSpPr>
          <p:nvPr/>
        </p:nvSpPr>
        <p:spPr bwMode="auto">
          <a:xfrm>
            <a:off x="7416800" y="5181600"/>
            <a:ext cx="1358900" cy="1371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76" name="Oval 52"/>
          <p:cNvSpPr>
            <a:spLocks noChangeArrowheads="1"/>
          </p:cNvSpPr>
          <p:nvPr/>
        </p:nvSpPr>
        <p:spPr bwMode="auto">
          <a:xfrm>
            <a:off x="7594600" y="5372100"/>
            <a:ext cx="1003300" cy="990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77" name="Oval 53"/>
          <p:cNvSpPr>
            <a:spLocks noChangeArrowheads="1"/>
          </p:cNvSpPr>
          <p:nvPr/>
        </p:nvSpPr>
        <p:spPr bwMode="auto">
          <a:xfrm>
            <a:off x="1028700" y="5334000"/>
            <a:ext cx="1003300" cy="990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78" name="Oval 54"/>
          <p:cNvSpPr>
            <a:spLocks noChangeArrowheads="1"/>
          </p:cNvSpPr>
          <p:nvPr/>
        </p:nvSpPr>
        <p:spPr bwMode="auto">
          <a:xfrm>
            <a:off x="3162300" y="5346700"/>
            <a:ext cx="1003300" cy="990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79" name="Oval 55"/>
          <p:cNvSpPr>
            <a:spLocks noChangeArrowheads="1"/>
          </p:cNvSpPr>
          <p:nvPr/>
        </p:nvSpPr>
        <p:spPr bwMode="auto">
          <a:xfrm>
            <a:off x="5283200" y="5346700"/>
            <a:ext cx="1003300" cy="990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1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7" grpId="0" animBg="1"/>
      <p:bldP spid="513048" grpId="0" animBg="1"/>
      <p:bldP spid="513049" grpId="0" animBg="1"/>
      <p:bldP spid="513050" grpId="0" animBg="1"/>
      <p:bldP spid="513051" grpId="0" animBg="1"/>
      <p:bldP spid="513052" grpId="0" animBg="1"/>
      <p:bldP spid="513053" grpId="0"/>
      <p:bldP spid="513054" grpId="0"/>
      <p:bldP spid="513055" grpId="0"/>
      <p:bldP spid="513056" grpId="0"/>
      <p:bldP spid="513057" grpId="0"/>
      <p:bldP spid="513058" grpId="0"/>
      <p:bldP spid="513059" grpId="0" animBg="1"/>
      <p:bldP spid="513060" grpId="0" animBg="1"/>
      <p:bldP spid="513061" grpId="0" animBg="1"/>
      <p:bldP spid="513062" grpId="0" animBg="1"/>
      <p:bldP spid="513063" grpId="0"/>
      <p:bldP spid="513064" grpId="0"/>
      <p:bldP spid="513069" grpId="0"/>
      <p:bldP spid="513070" grpId="0"/>
      <p:bldP spid="513071" grpId="0"/>
      <p:bldP spid="513072" grpId="0"/>
      <p:bldP spid="513073" grpId="0"/>
      <p:bldP spid="513074" grpId="0"/>
      <p:bldP spid="513075" grpId="0" animBg="1"/>
      <p:bldP spid="513075" grpId="1" animBg="1"/>
      <p:bldP spid="513076" grpId="0" animBg="1"/>
      <p:bldP spid="513076" grpId="1" animBg="1"/>
      <p:bldP spid="513077" grpId="0" animBg="1"/>
      <p:bldP spid="513077" grpId="1" animBg="1"/>
      <p:bldP spid="513078" grpId="0" animBg="1"/>
      <p:bldP spid="5130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052" name="Group 4"/>
          <p:cNvGrpSpPr>
            <a:grpSpLocks/>
          </p:cNvGrpSpPr>
          <p:nvPr/>
        </p:nvGrpSpPr>
        <p:grpSpPr bwMode="auto">
          <a:xfrm>
            <a:off x="3873500" y="241300"/>
            <a:ext cx="4876800" cy="3848100"/>
            <a:chOff x="1144" y="920"/>
            <a:chExt cx="3072" cy="2424"/>
          </a:xfrm>
        </p:grpSpPr>
        <p:grpSp>
          <p:nvGrpSpPr>
            <p:cNvPr id="514053" name="Group 5"/>
            <p:cNvGrpSpPr>
              <a:grpSpLocks/>
            </p:cNvGrpSpPr>
            <p:nvPr/>
          </p:nvGrpSpPr>
          <p:grpSpPr bwMode="auto">
            <a:xfrm>
              <a:off x="3360" y="920"/>
              <a:ext cx="856" cy="864"/>
              <a:chOff x="3304" y="1056"/>
              <a:chExt cx="856" cy="864"/>
            </a:xfrm>
          </p:grpSpPr>
          <p:sp>
            <p:nvSpPr>
              <p:cNvPr id="514054" name="Oval 6"/>
              <p:cNvSpPr>
                <a:spLocks noChangeArrowheads="1"/>
              </p:cNvSpPr>
              <p:nvPr/>
            </p:nvSpPr>
            <p:spPr bwMode="auto">
              <a:xfrm>
                <a:off x="3418" y="116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055" name="Oval 7"/>
              <p:cNvSpPr>
                <a:spLocks noChangeArrowheads="1"/>
              </p:cNvSpPr>
              <p:nvPr/>
            </p:nvSpPr>
            <p:spPr bwMode="auto">
              <a:xfrm>
                <a:off x="3304" y="105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4056" name="Line 8"/>
            <p:cNvSpPr>
              <a:spLocks noChangeShapeType="1"/>
            </p:cNvSpPr>
            <p:nvPr/>
          </p:nvSpPr>
          <p:spPr bwMode="auto">
            <a:xfrm>
              <a:off x="2320" y="1312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14057" name="Group 9"/>
            <p:cNvGrpSpPr>
              <a:grpSpLocks/>
            </p:cNvGrpSpPr>
            <p:nvPr/>
          </p:nvGrpSpPr>
          <p:grpSpPr bwMode="auto">
            <a:xfrm>
              <a:off x="3360" y="2480"/>
              <a:ext cx="856" cy="864"/>
              <a:chOff x="3288" y="2616"/>
              <a:chExt cx="856" cy="864"/>
            </a:xfrm>
          </p:grpSpPr>
          <p:sp>
            <p:nvSpPr>
              <p:cNvPr id="514058" name="Oval 10"/>
              <p:cNvSpPr>
                <a:spLocks noChangeArrowheads="1"/>
              </p:cNvSpPr>
              <p:nvPr/>
            </p:nvSpPr>
            <p:spPr bwMode="auto">
              <a:xfrm>
                <a:off x="3402" y="272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4059" name="Oval 11"/>
              <p:cNvSpPr>
                <a:spLocks noChangeArrowheads="1"/>
              </p:cNvSpPr>
              <p:nvPr/>
            </p:nvSpPr>
            <p:spPr bwMode="auto">
              <a:xfrm>
                <a:off x="3288" y="261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14060" name="Oval 12"/>
            <p:cNvSpPr>
              <a:spLocks noChangeArrowheads="1"/>
            </p:cNvSpPr>
            <p:nvPr/>
          </p:nvSpPr>
          <p:spPr bwMode="auto">
            <a:xfrm>
              <a:off x="1562" y="1040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4061" name="Oval 13"/>
            <p:cNvSpPr>
              <a:spLocks noChangeArrowheads="1"/>
            </p:cNvSpPr>
            <p:nvPr/>
          </p:nvSpPr>
          <p:spPr bwMode="auto">
            <a:xfrm>
              <a:off x="1562" y="2600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4062" name="Line 14"/>
            <p:cNvSpPr>
              <a:spLocks noChangeShapeType="1"/>
            </p:cNvSpPr>
            <p:nvPr/>
          </p:nvSpPr>
          <p:spPr bwMode="auto">
            <a:xfrm>
              <a:off x="2312" y="2904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063" name="Line 15"/>
            <p:cNvSpPr>
              <a:spLocks noChangeShapeType="1"/>
            </p:cNvSpPr>
            <p:nvPr/>
          </p:nvSpPr>
          <p:spPr bwMode="auto">
            <a:xfrm>
              <a:off x="1960" y="1768"/>
              <a:ext cx="0" cy="7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064" name="Line 16"/>
            <p:cNvSpPr>
              <a:spLocks noChangeShapeType="1"/>
            </p:cNvSpPr>
            <p:nvPr/>
          </p:nvSpPr>
          <p:spPr bwMode="auto">
            <a:xfrm>
              <a:off x="1800" y="1760"/>
              <a:ext cx="0" cy="7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065" name="Line 17"/>
            <p:cNvSpPr>
              <a:spLocks noChangeShapeType="1"/>
            </p:cNvSpPr>
            <p:nvPr/>
          </p:nvSpPr>
          <p:spPr bwMode="auto">
            <a:xfrm>
              <a:off x="3904" y="1864"/>
              <a:ext cx="0" cy="5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066" name="Line 18"/>
            <p:cNvSpPr>
              <a:spLocks noChangeShapeType="1"/>
            </p:cNvSpPr>
            <p:nvPr/>
          </p:nvSpPr>
          <p:spPr bwMode="auto">
            <a:xfrm>
              <a:off x="3744" y="1856"/>
              <a:ext cx="0" cy="5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067" name="Line 19"/>
            <p:cNvSpPr>
              <a:spLocks noChangeShapeType="1"/>
            </p:cNvSpPr>
            <p:nvPr/>
          </p:nvSpPr>
          <p:spPr bwMode="auto">
            <a:xfrm flipH="1" flipV="1">
              <a:off x="2192" y="1664"/>
              <a:ext cx="1152" cy="9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068" name="Line 20"/>
            <p:cNvSpPr>
              <a:spLocks noChangeShapeType="1"/>
            </p:cNvSpPr>
            <p:nvPr/>
          </p:nvSpPr>
          <p:spPr bwMode="auto">
            <a:xfrm flipH="1">
              <a:off x="2176" y="1672"/>
              <a:ext cx="1152" cy="9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4069" name="Text Box 21"/>
            <p:cNvSpPr txBox="1">
              <a:spLocks noChangeArrowheads="1"/>
            </p:cNvSpPr>
            <p:nvPr/>
          </p:nvSpPr>
          <p:spPr bwMode="auto">
            <a:xfrm>
              <a:off x="1976" y="192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14070" name="Text Box 22"/>
            <p:cNvSpPr txBox="1">
              <a:spLocks noChangeArrowheads="1"/>
            </p:cNvSpPr>
            <p:nvPr/>
          </p:nvSpPr>
          <p:spPr bwMode="auto">
            <a:xfrm>
              <a:off x="1552" y="1977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14071" name="Text Box 23"/>
            <p:cNvSpPr txBox="1">
              <a:spLocks noChangeArrowheads="1"/>
            </p:cNvSpPr>
            <p:nvPr/>
          </p:nvSpPr>
          <p:spPr bwMode="auto">
            <a:xfrm>
              <a:off x="2816" y="160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14072" name="Text Box 24"/>
            <p:cNvSpPr txBox="1">
              <a:spLocks noChangeArrowheads="1"/>
            </p:cNvSpPr>
            <p:nvPr/>
          </p:nvSpPr>
          <p:spPr bwMode="auto">
            <a:xfrm>
              <a:off x="2984" y="204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14073" name="Text Box 25"/>
            <p:cNvSpPr txBox="1">
              <a:spLocks noChangeArrowheads="1"/>
            </p:cNvSpPr>
            <p:nvPr/>
          </p:nvSpPr>
          <p:spPr bwMode="auto">
            <a:xfrm>
              <a:off x="2600" y="291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14074" name="Text Box 26"/>
            <p:cNvSpPr txBox="1">
              <a:spLocks noChangeArrowheads="1"/>
            </p:cNvSpPr>
            <p:nvPr/>
          </p:nvSpPr>
          <p:spPr bwMode="auto">
            <a:xfrm>
              <a:off x="2680" y="98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14075" name="Text Box 27"/>
            <p:cNvSpPr txBox="1">
              <a:spLocks noChangeArrowheads="1"/>
            </p:cNvSpPr>
            <p:nvPr/>
          </p:nvSpPr>
          <p:spPr bwMode="auto">
            <a:xfrm>
              <a:off x="3928" y="191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14076" name="Text Box 28"/>
            <p:cNvSpPr txBox="1">
              <a:spLocks noChangeArrowheads="1"/>
            </p:cNvSpPr>
            <p:nvPr/>
          </p:nvSpPr>
          <p:spPr bwMode="auto">
            <a:xfrm>
              <a:off x="3480" y="202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14077" name="Line 29"/>
            <p:cNvSpPr>
              <a:spLocks noChangeShapeType="1"/>
            </p:cNvSpPr>
            <p:nvPr/>
          </p:nvSpPr>
          <p:spPr bwMode="auto">
            <a:xfrm>
              <a:off x="1144" y="1312"/>
              <a:ext cx="35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14092" name="Rectangle 44"/>
          <p:cNvSpPr>
            <a:spLocks noChangeArrowheads="1"/>
          </p:cNvSpPr>
          <p:nvPr/>
        </p:nvSpPr>
        <p:spPr bwMode="auto">
          <a:xfrm>
            <a:off x="1384300" y="2565400"/>
            <a:ext cx="792163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093" name="Rectangle 45"/>
          <p:cNvSpPr>
            <a:spLocks noChangeArrowheads="1"/>
          </p:cNvSpPr>
          <p:nvPr/>
        </p:nvSpPr>
        <p:spPr bwMode="auto">
          <a:xfrm>
            <a:off x="1384300" y="33401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094" name="Rectangle 46"/>
          <p:cNvSpPr>
            <a:spLocks noChangeArrowheads="1"/>
          </p:cNvSpPr>
          <p:nvPr/>
        </p:nvSpPr>
        <p:spPr bwMode="auto">
          <a:xfrm>
            <a:off x="1384300" y="41148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095" name="Rectangle 47"/>
          <p:cNvSpPr>
            <a:spLocks noChangeArrowheads="1"/>
          </p:cNvSpPr>
          <p:nvPr/>
        </p:nvSpPr>
        <p:spPr bwMode="auto">
          <a:xfrm>
            <a:off x="2176463" y="3340100"/>
            <a:ext cx="790575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096" name="Rectangle 48"/>
          <p:cNvSpPr>
            <a:spLocks noChangeArrowheads="1"/>
          </p:cNvSpPr>
          <p:nvPr/>
        </p:nvSpPr>
        <p:spPr bwMode="auto">
          <a:xfrm>
            <a:off x="2176463" y="41148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097" name="Rectangle 49"/>
          <p:cNvSpPr>
            <a:spLocks noChangeArrowheads="1"/>
          </p:cNvSpPr>
          <p:nvPr/>
        </p:nvSpPr>
        <p:spPr bwMode="auto">
          <a:xfrm>
            <a:off x="2967038" y="41148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098" name="Text Box 50"/>
          <p:cNvSpPr txBox="1">
            <a:spLocks noChangeArrowheads="1"/>
          </p:cNvSpPr>
          <p:nvPr/>
        </p:nvSpPr>
        <p:spPr bwMode="auto">
          <a:xfrm>
            <a:off x="711200" y="26177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4099" name="Text Box 51"/>
          <p:cNvSpPr txBox="1">
            <a:spLocks noChangeArrowheads="1"/>
          </p:cNvSpPr>
          <p:nvPr/>
        </p:nvSpPr>
        <p:spPr bwMode="auto">
          <a:xfrm>
            <a:off x="1447800" y="56657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4100" name="Text Box 52"/>
          <p:cNvSpPr txBox="1">
            <a:spLocks noChangeArrowheads="1"/>
          </p:cNvSpPr>
          <p:nvPr/>
        </p:nvSpPr>
        <p:spPr bwMode="auto">
          <a:xfrm>
            <a:off x="2279650" y="56657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4101" name="Text Box 53"/>
          <p:cNvSpPr txBox="1">
            <a:spLocks noChangeArrowheads="1"/>
          </p:cNvSpPr>
          <p:nvPr/>
        </p:nvSpPr>
        <p:spPr bwMode="auto">
          <a:xfrm>
            <a:off x="711200" y="342423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4102" name="Text Box 54"/>
          <p:cNvSpPr txBox="1">
            <a:spLocks noChangeArrowheads="1"/>
          </p:cNvSpPr>
          <p:nvPr/>
        </p:nvSpPr>
        <p:spPr bwMode="auto">
          <a:xfrm>
            <a:off x="711200" y="42306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514103" name="Text Box 55"/>
          <p:cNvSpPr txBox="1">
            <a:spLocks noChangeArrowheads="1"/>
          </p:cNvSpPr>
          <p:nvPr/>
        </p:nvSpPr>
        <p:spPr bwMode="auto">
          <a:xfrm>
            <a:off x="3111500" y="56657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514104" name="Rectangle 56"/>
          <p:cNvSpPr>
            <a:spLocks noChangeArrowheads="1"/>
          </p:cNvSpPr>
          <p:nvPr/>
        </p:nvSpPr>
        <p:spPr bwMode="auto">
          <a:xfrm>
            <a:off x="1384300" y="48895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105" name="Rectangle 57"/>
          <p:cNvSpPr>
            <a:spLocks noChangeArrowheads="1"/>
          </p:cNvSpPr>
          <p:nvPr/>
        </p:nvSpPr>
        <p:spPr bwMode="auto">
          <a:xfrm>
            <a:off x="2176463" y="48895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106" name="Rectangle 58"/>
          <p:cNvSpPr>
            <a:spLocks noChangeArrowheads="1"/>
          </p:cNvSpPr>
          <p:nvPr/>
        </p:nvSpPr>
        <p:spPr bwMode="auto">
          <a:xfrm>
            <a:off x="2967038" y="4889500"/>
            <a:ext cx="792162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107" name="Rectangle 59"/>
          <p:cNvSpPr>
            <a:spLocks noChangeArrowheads="1"/>
          </p:cNvSpPr>
          <p:nvPr/>
        </p:nvSpPr>
        <p:spPr bwMode="auto">
          <a:xfrm>
            <a:off x="3754438" y="48895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108" name="Text Box 60"/>
          <p:cNvSpPr txBox="1">
            <a:spLocks noChangeArrowheads="1"/>
          </p:cNvSpPr>
          <p:nvPr/>
        </p:nvSpPr>
        <p:spPr bwMode="auto">
          <a:xfrm>
            <a:off x="3898900" y="5678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14109" name="Text Box 61"/>
          <p:cNvSpPr txBox="1">
            <a:spLocks noChangeArrowheads="1"/>
          </p:cNvSpPr>
          <p:nvPr/>
        </p:nvSpPr>
        <p:spPr bwMode="auto">
          <a:xfrm>
            <a:off x="698500" y="49291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14111" name="Text Box 63"/>
          <p:cNvSpPr txBox="1">
            <a:spLocks noChangeArrowheads="1"/>
          </p:cNvSpPr>
          <p:nvPr/>
        </p:nvSpPr>
        <p:spPr bwMode="auto">
          <a:xfrm>
            <a:off x="2346325" y="50434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4112" name="Text Box 64"/>
          <p:cNvSpPr txBox="1">
            <a:spLocks noChangeArrowheads="1"/>
          </p:cNvSpPr>
          <p:nvPr/>
        </p:nvSpPr>
        <p:spPr bwMode="auto">
          <a:xfrm>
            <a:off x="3152775" y="50434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4113" name="Text Box 65"/>
          <p:cNvSpPr txBox="1">
            <a:spLocks noChangeArrowheads="1"/>
          </p:cNvSpPr>
          <p:nvPr/>
        </p:nvSpPr>
        <p:spPr bwMode="auto">
          <a:xfrm>
            <a:off x="1571625" y="42179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4114" name="Text Box 66"/>
          <p:cNvSpPr txBox="1">
            <a:spLocks noChangeArrowheads="1"/>
          </p:cNvSpPr>
          <p:nvPr/>
        </p:nvSpPr>
        <p:spPr bwMode="auto">
          <a:xfrm>
            <a:off x="1558925" y="3468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4127" name="Text Box 79"/>
          <p:cNvSpPr txBox="1">
            <a:spLocks noChangeArrowheads="1"/>
          </p:cNvSpPr>
          <p:nvPr/>
        </p:nvSpPr>
        <p:spPr bwMode="auto">
          <a:xfrm>
            <a:off x="4775200" y="5857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4128" name="Text Box 80"/>
          <p:cNvSpPr txBox="1">
            <a:spLocks noChangeArrowheads="1"/>
          </p:cNvSpPr>
          <p:nvPr/>
        </p:nvSpPr>
        <p:spPr bwMode="auto">
          <a:xfrm>
            <a:off x="7797800" y="57943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4129" name="Text Box 81"/>
          <p:cNvSpPr txBox="1">
            <a:spLocks noChangeArrowheads="1"/>
          </p:cNvSpPr>
          <p:nvPr/>
        </p:nvSpPr>
        <p:spPr bwMode="auto">
          <a:xfrm>
            <a:off x="7785100" y="30622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514130" name="Text Box 82"/>
          <p:cNvSpPr txBox="1">
            <a:spLocks noChangeArrowheads="1"/>
          </p:cNvSpPr>
          <p:nvPr/>
        </p:nvSpPr>
        <p:spPr bwMode="auto">
          <a:xfrm>
            <a:off x="4762500" y="30876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11" grpId="0"/>
      <p:bldP spid="514112" grpId="0"/>
      <p:bldP spid="514113" grpId="0"/>
      <p:bldP spid="5141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560388" y="225425"/>
            <a:ext cx="77708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Claim:</a:t>
            </a:r>
            <a:r>
              <a:rPr lang="en-US" b="1" dirty="0" smtClean="0"/>
              <a:t> If p, q are </a:t>
            </a:r>
            <a:r>
              <a:rPr lang="en-US" b="1" dirty="0" smtClean="0">
                <a:solidFill>
                  <a:srgbClr val="FFFF00"/>
                </a:solidFill>
              </a:rPr>
              <a:t>distinguished</a:t>
            </a:r>
            <a:r>
              <a:rPr lang="en-US" b="1" dirty="0" smtClean="0"/>
              <a:t> </a:t>
            </a:r>
            <a:r>
              <a:rPr lang="en-US" b="1" dirty="0"/>
              <a:t>by </a:t>
            </a:r>
            <a:r>
              <a:rPr lang="en-US" b="1" dirty="0" smtClean="0"/>
              <a:t>Table-Filling </a:t>
            </a:r>
            <a:r>
              <a:rPr lang="en-US" b="1" dirty="0"/>
              <a:t>algorithm, then </a:t>
            </a:r>
            <a:r>
              <a:rPr lang="en-US" b="1" dirty="0" smtClean="0">
                <a:solidFill>
                  <a:srgbClr val="FFFF00"/>
                </a:solidFill>
              </a:rPr>
              <a:t>p ~ q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3813" name="Text Box 5"/>
          <p:cNvSpPr txBox="1">
            <a:spLocks noChangeArrowheads="1"/>
          </p:cNvSpPr>
          <p:nvPr/>
        </p:nvSpPr>
        <p:spPr bwMode="auto">
          <a:xfrm>
            <a:off x="560387" y="1296988"/>
            <a:ext cx="822100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Proof: </a:t>
            </a:r>
            <a:r>
              <a:rPr lang="en-US" b="1" dirty="0" smtClean="0"/>
              <a:t>By induction on the length of the string distinguishing them.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497327" y="2232244"/>
            <a:ext cx="80200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If (p, q) is marked </a:t>
            </a:r>
            <a:r>
              <a:rPr lang="en-US" b="1" dirty="0" smtClean="0">
                <a:solidFill>
                  <a:srgbClr val="92D050"/>
                </a:solidFill>
              </a:rPr>
              <a:t>D</a:t>
            </a:r>
            <a:r>
              <a:rPr lang="en-US" b="1" dirty="0" smtClean="0"/>
              <a:t> at the start, then one’s in F and one isn’t, so </a:t>
            </a:r>
            <a:r>
              <a:rPr lang="el-GR" b="1" dirty="0" smtClean="0">
                <a:solidFill>
                  <a:srgbClr val="FFFF00"/>
                </a:solidFill>
              </a:rPr>
              <a:t>ε</a:t>
            </a:r>
            <a:r>
              <a:rPr lang="en-US" b="1" dirty="0" smtClean="0"/>
              <a:t> distinguishes p and q</a:t>
            </a:r>
          </a:p>
        </p:txBody>
      </p:sp>
      <p:sp>
        <p:nvSpPr>
          <p:cNvPr id="503817" name="Text Box 9"/>
          <p:cNvSpPr txBox="1">
            <a:spLocks noChangeArrowheads="1"/>
          </p:cNvSpPr>
          <p:nvPr/>
        </p:nvSpPr>
        <p:spPr bwMode="auto">
          <a:xfrm>
            <a:off x="291897" y="3874757"/>
            <a:ext cx="88521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Then there are states p</a:t>
            </a:r>
            <a:r>
              <a:rPr lang="en-US" b="1" dirty="0" smtClean="0">
                <a:sym typeface="Symbol" pitchFamily="18" charset="2"/>
              </a:rPr>
              <a:t>, q, and string w</a:t>
            </a:r>
            <a:r>
              <a:rPr lang="en-US" b="1" dirty="0" smtClean="0"/>
              <a:t> such </a:t>
            </a:r>
            <a:r>
              <a:rPr lang="en-US" b="1" dirty="0"/>
              <a:t>that: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61329" y="4834482"/>
            <a:ext cx="5178424" cy="650874"/>
            <a:chOff x="1511" y="3167"/>
            <a:chExt cx="3262" cy="410"/>
          </a:xfrm>
        </p:grpSpPr>
        <p:sp>
          <p:nvSpPr>
            <p:cNvPr id="503821" name="Text Box 13"/>
            <p:cNvSpPr txBox="1">
              <a:spLocks noChangeArrowheads="1"/>
            </p:cNvSpPr>
            <p:nvPr/>
          </p:nvSpPr>
          <p:spPr bwMode="auto">
            <a:xfrm>
              <a:off x="1511" y="3247"/>
              <a:ext cx="326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</a:t>
              </a:r>
              <a:r>
                <a:rPr lang="en-US" b="1" dirty="0">
                  <a:sym typeface="Symbol" pitchFamily="18" charset="2"/>
                </a:rPr>
                <a:t>(</a:t>
              </a:r>
              <a:r>
                <a:rPr lang="en-US" b="1" dirty="0" smtClean="0">
                  <a:sym typeface="Symbol" pitchFamily="18" charset="2"/>
                </a:rPr>
                <a:t>p, </a:t>
              </a:r>
              <a:r>
                <a:rPr lang="en-US" b="1" dirty="0">
                  <a:cs typeface="Arial" charset="0"/>
                  <a:sym typeface="Symbol" pitchFamily="18" charset="2"/>
                </a:rPr>
                <a:t>w)  F  and  </a:t>
              </a:r>
              <a:r>
                <a:rPr lang="en-US" b="1" dirty="0">
                  <a:sym typeface="Symbol" pitchFamily="18" charset="2"/>
                </a:rPr>
                <a:t>(</a:t>
              </a:r>
              <a:r>
                <a:rPr lang="en-US" b="1" dirty="0" smtClean="0">
                  <a:sym typeface="Symbol" pitchFamily="18" charset="2"/>
                </a:rPr>
                <a:t>q, </a:t>
              </a:r>
              <a:r>
                <a:rPr lang="en-US" b="1" dirty="0">
                  <a:cs typeface="Arial" charset="0"/>
                  <a:sym typeface="Symbol" pitchFamily="18" charset="2"/>
                </a:rPr>
                <a:t>w)  F </a:t>
              </a:r>
            </a:p>
          </p:txBody>
        </p:sp>
        <p:sp>
          <p:nvSpPr>
            <p:cNvPr id="503822" name="Text Box 14"/>
            <p:cNvSpPr txBox="1">
              <a:spLocks noChangeArrowheads="1"/>
            </p:cNvSpPr>
            <p:nvPr/>
          </p:nvSpPr>
          <p:spPr bwMode="auto">
            <a:xfrm>
              <a:off x="1523" y="3167"/>
              <a:ext cx="2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Eurostile" pitchFamily="34" charset="0"/>
                </a:rPr>
                <a:t>^</a:t>
              </a:r>
            </a:p>
          </p:txBody>
        </p:sp>
        <p:sp>
          <p:nvSpPr>
            <p:cNvPr id="503823" name="Text Box 15"/>
            <p:cNvSpPr txBox="1">
              <a:spLocks noChangeArrowheads="1"/>
            </p:cNvSpPr>
            <p:nvPr/>
          </p:nvSpPr>
          <p:spPr bwMode="auto">
            <a:xfrm>
              <a:off x="3291" y="3167"/>
              <a:ext cx="2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Eurostile" pitchFamily="34" charset="0"/>
                </a:rPr>
                <a:t>^</a:t>
              </a:r>
            </a:p>
          </p:txBody>
        </p:sp>
      </p:grpSp>
      <p:sp>
        <p:nvSpPr>
          <p:cNvPr id="503827" name="Text Box 19"/>
          <p:cNvSpPr txBox="1">
            <a:spLocks noChangeArrowheads="1"/>
          </p:cNvSpPr>
          <p:nvPr/>
        </p:nvSpPr>
        <p:spPr bwMode="auto">
          <a:xfrm>
            <a:off x="599088" y="5466146"/>
            <a:ext cx="73256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2. p</a:t>
            </a:r>
            <a:r>
              <a:rPr lang="en-US" b="1" dirty="0">
                <a:sym typeface="Symbol" pitchFamily="18" charset="2"/>
              </a:rPr>
              <a:t> = (p,) and q = (q,</a:t>
            </a:r>
            <a:r>
              <a:rPr lang="en-US" b="1" dirty="0" smtClean="0">
                <a:sym typeface="Symbol" pitchFamily="18" charset="2"/>
              </a:rPr>
              <a:t>), where    </a:t>
            </a:r>
            <a:r>
              <a:rPr lang="el-GR" b="1" dirty="0" smtClean="0">
                <a:cs typeface="Arial" charset="0"/>
                <a:sym typeface="Symbol" pitchFamily="18" charset="2"/>
              </a:rPr>
              <a:t>Σ</a:t>
            </a:r>
            <a:endParaRPr lang="en-US" b="1" dirty="0">
              <a:sym typeface="Symbol" pitchFamily="18" charset="2"/>
            </a:endParaRPr>
          </a:p>
        </p:txBody>
      </p:sp>
      <p:sp>
        <p:nvSpPr>
          <p:cNvPr id="503828" name="Text Box 20"/>
          <p:cNvSpPr txBox="1">
            <a:spLocks noChangeArrowheads="1"/>
          </p:cNvSpPr>
          <p:nvPr/>
        </p:nvSpPr>
        <p:spPr bwMode="auto">
          <a:xfrm>
            <a:off x="1277335" y="6069614"/>
            <a:ext cx="65517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The string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w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 distinguishes p and q!</a:t>
            </a:r>
            <a:endParaRPr lang="en-US" b="1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718981" y="666202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5669" y="3283023"/>
            <a:ext cx="7803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Suppose (p, q) </a:t>
            </a:r>
            <a:r>
              <a:rPr lang="en-US" b="1" dirty="0" smtClean="0"/>
              <a:t>is </a:t>
            </a:r>
            <a:r>
              <a:rPr lang="en-US" b="1" dirty="0" smtClean="0"/>
              <a:t>marked </a:t>
            </a:r>
            <a:r>
              <a:rPr lang="en-US" b="1" dirty="0" smtClean="0">
                <a:solidFill>
                  <a:srgbClr val="92D050"/>
                </a:solidFill>
              </a:rPr>
              <a:t>D</a:t>
            </a:r>
            <a:r>
              <a:rPr lang="en-US" b="1" dirty="0" smtClean="0"/>
              <a:t> at a later point. 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593108" y="4412867"/>
            <a:ext cx="8268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(p</a:t>
            </a:r>
            <a:r>
              <a:rPr lang="en-US" b="1" dirty="0" smtClean="0">
                <a:sym typeface="Symbol" pitchFamily="18" charset="2"/>
              </a:rPr>
              <a:t>, q</a:t>
            </a:r>
            <a:r>
              <a:rPr lang="en-US" b="1" dirty="0" smtClean="0"/>
              <a:t>) are marked </a:t>
            </a:r>
            <a:r>
              <a:rPr lang="en-US" b="1" dirty="0" smtClean="0">
                <a:solidFill>
                  <a:srgbClr val="92D050"/>
                </a:solidFill>
              </a:rPr>
              <a:t>D</a:t>
            </a:r>
            <a:r>
              <a:rPr lang="en-US" b="1" dirty="0" smtClean="0"/>
              <a:t>  </a:t>
            </a:r>
            <a:r>
              <a:rPr lang="en-US" b="1" dirty="0" smtClean="0">
                <a:sym typeface="Symbol" pitchFamily="18" charset="2"/>
              </a:rPr>
              <a:t>  </a:t>
            </a:r>
            <a:r>
              <a:rPr lang="en-US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</a:t>
            </a:r>
            <a:r>
              <a:rPr lang="en-US" b="1" dirty="0" smtClean="0">
                <a:solidFill>
                  <a:srgbClr val="FFFF00"/>
                </a:solidFill>
              </a:rPr>
              <a:t> ~ q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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ym typeface="Symbol" pitchFamily="18" charset="2"/>
              </a:rPr>
              <a:t>(by induction)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4663" y="4934607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</a:t>
            </a:r>
            <a:endParaRPr lang="en-US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557181" y="4430482"/>
            <a:ext cx="282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/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0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/>
      <p:bldP spid="503814" grpId="0"/>
      <p:bldP spid="503817" grpId="0"/>
      <p:bldP spid="503827" grpId="0"/>
      <p:bldP spid="503828" grpId="1"/>
      <p:bldP spid="18" grpId="0"/>
      <p:bldP spid="19" grpId="0"/>
      <p:bldP spid="20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560388" y="225425"/>
            <a:ext cx="77708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Claim:</a:t>
            </a:r>
            <a:r>
              <a:rPr lang="en-US" b="1" dirty="0" smtClean="0"/>
              <a:t> If p, q are </a:t>
            </a:r>
            <a:r>
              <a:rPr lang="en-US" b="1" dirty="0">
                <a:solidFill>
                  <a:srgbClr val="FFFF00"/>
                </a:solidFill>
              </a:rPr>
              <a:t>not distinguished</a:t>
            </a:r>
            <a:r>
              <a:rPr lang="en-US" b="1" dirty="0"/>
              <a:t> by </a:t>
            </a:r>
            <a:r>
              <a:rPr lang="en-US" b="1" dirty="0" smtClean="0"/>
              <a:t>Table-Filling </a:t>
            </a:r>
            <a:r>
              <a:rPr lang="en-US" b="1" dirty="0"/>
              <a:t>algorithm, then </a:t>
            </a:r>
            <a:r>
              <a:rPr lang="en-US" b="1" dirty="0" smtClean="0">
                <a:solidFill>
                  <a:srgbClr val="FFFF00"/>
                </a:solidFill>
              </a:rPr>
              <a:t>p ~ q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3813" name="Text Box 5"/>
          <p:cNvSpPr txBox="1">
            <a:spLocks noChangeArrowheads="1"/>
          </p:cNvSpPr>
          <p:nvPr/>
        </p:nvSpPr>
        <p:spPr bwMode="auto">
          <a:xfrm>
            <a:off x="560388" y="1296988"/>
            <a:ext cx="43386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Proof (by contradiction):</a:t>
            </a:r>
          </a:p>
        </p:txBody>
      </p:sp>
      <p:grpSp>
        <p:nvGrpSpPr>
          <p:cNvPr id="503816" name="Group 8"/>
          <p:cNvGrpSpPr>
            <a:grpSpLocks/>
          </p:cNvGrpSpPr>
          <p:nvPr/>
        </p:nvGrpSpPr>
        <p:grpSpPr bwMode="auto">
          <a:xfrm>
            <a:off x="560388" y="1806575"/>
            <a:ext cx="8020050" cy="960438"/>
            <a:chOff x="353" y="1666"/>
            <a:chExt cx="5052" cy="605"/>
          </a:xfrm>
        </p:grpSpPr>
        <p:sp>
          <p:nvSpPr>
            <p:cNvPr id="503814" name="Text Box 6"/>
            <p:cNvSpPr txBox="1">
              <a:spLocks noChangeArrowheads="1"/>
            </p:cNvSpPr>
            <p:nvPr/>
          </p:nvSpPr>
          <p:spPr bwMode="auto">
            <a:xfrm>
              <a:off x="353" y="1666"/>
              <a:ext cx="5052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 smtClean="0"/>
                <a:t>Suppose the pair (</a:t>
              </a:r>
              <a:r>
                <a:rPr lang="en-US" b="1" dirty="0" smtClean="0"/>
                <a:t>p</a:t>
              </a:r>
              <a:r>
                <a:rPr lang="en-US" b="1" dirty="0"/>
                <a:t>, </a:t>
              </a:r>
              <a:r>
                <a:rPr lang="en-US" b="1" dirty="0" smtClean="0"/>
                <a:t>q) is not marked </a:t>
              </a:r>
              <a:r>
                <a:rPr lang="en-US" b="1" dirty="0" smtClean="0">
                  <a:solidFill>
                    <a:srgbClr val="92D050"/>
                  </a:solidFill>
                </a:rPr>
                <a:t>D</a:t>
              </a:r>
              <a:r>
                <a:rPr lang="en-US" b="1" dirty="0" smtClean="0"/>
                <a:t> </a:t>
              </a:r>
              <a:r>
                <a:rPr lang="en-US" b="1" dirty="0"/>
                <a:t>by the </a:t>
              </a:r>
              <a:r>
                <a:rPr lang="en-US" b="1" dirty="0" smtClean="0"/>
                <a:t>algorithm</a:t>
              </a:r>
              <a:r>
                <a:rPr lang="en-US" b="1" dirty="0"/>
                <a:t>, </a:t>
              </a:r>
              <a:r>
                <a:rPr lang="en-US" b="1" dirty="0" smtClean="0"/>
                <a:t>yet p </a:t>
              </a:r>
              <a:r>
                <a:rPr lang="en-US" b="1" dirty="0"/>
                <a:t>~ </a:t>
              </a:r>
              <a:r>
                <a:rPr lang="en-US" b="1" dirty="0" smtClean="0"/>
                <a:t>q </a:t>
              </a:r>
              <a:r>
                <a:rPr lang="en-US" b="1" dirty="0" smtClean="0">
                  <a:solidFill>
                    <a:srgbClr val="FFFF00"/>
                  </a:solidFill>
                </a:rPr>
                <a:t>(a “bad pair”)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503815" name="Text Box 7"/>
            <p:cNvSpPr txBox="1">
              <a:spLocks noChangeArrowheads="1"/>
            </p:cNvSpPr>
            <p:nvPr/>
          </p:nvSpPr>
          <p:spPr bwMode="auto">
            <a:xfrm>
              <a:off x="2092" y="1944"/>
              <a:ext cx="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/</a:t>
              </a:r>
            </a:p>
          </p:txBody>
        </p:sp>
      </p:grpSp>
      <p:sp>
        <p:nvSpPr>
          <p:cNvPr id="503817" name="Text Box 9"/>
          <p:cNvSpPr txBox="1">
            <a:spLocks noChangeArrowheads="1"/>
          </p:cNvSpPr>
          <p:nvPr/>
        </p:nvSpPr>
        <p:spPr bwMode="auto">
          <a:xfrm>
            <a:off x="560388" y="2913063"/>
            <a:ext cx="60179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Then there </a:t>
            </a:r>
            <a:r>
              <a:rPr lang="en-US" b="1" dirty="0" smtClean="0"/>
              <a:t>is a </a:t>
            </a:r>
            <a:r>
              <a:rPr lang="en-US" b="1" dirty="0" smtClean="0"/>
              <a:t>string w </a:t>
            </a:r>
            <a:r>
              <a:rPr lang="en-US" b="1" dirty="0" smtClean="0"/>
              <a:t>such </a:t>
            </a:r>
            <a:r>
              <a:rPr lang="en-US" b="1" dirty="0"/>
              <a:t>that:</a:t>
            </a:r>
          </a:p>
        </p:txBody>
      </p:sp>
      <p:grpSp>
        <p:nvGrpSpPr>
          <p:cNvPr id="503824" name="Group 16"/>
          <p:cNvGrpSpPr>
            <a:grpSpLocks/>
          </p:cNvGrpSpPr>
          <p:nvPr/>
        </p:nvGrpSpPr>
        <p:grpSpPr bwMode="auto">
          <a:xfrm>
            <a:off x="1614488" y="3478651"/>
            <a:ext cx="4856162" cy="646112"/>
            <a:chOff x="1511" y="3167"/>
            <a:chExt cx="3059" cy="407"/>
          </a:xfrm>
        </p:grpSpPr>
        <p:sp>
          <p:nvSpPr>
            <p:cNvPr id="503821" name="Text Box 13"/>
            <p:cNvSpPr txBox="1">
              <a:spLocks noChangeArrowheads="1"/>
            </p:cNvSpPr>
            <p:nvPr/>
          </p:nvSpPr>
          <p:spPr bwMode="auto">
            <a:xfrm>
              <a:off x="1511" y="3247"/>
              <a:ext cx="305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(p, </a:t>
              </a:r>
              <a:r>
                <a:rPr lang="en-US" b="1" dirty="0">
                  <a:cs typeface="Arial" charset="0"/>
                  <a:sym typeface="Symbol" pitchFamily="18" charset="2"/>
                </a:rPr>
                <a:t>w)  F  and  </a:t>
              </a:r>
              <a:r>
                <a:rPr lang="en-US" b="1" dirty="0">
                  <a:sym typeface="Symbol" pitchFamily="18" charset="2"/>
                </a:rPr>
                <a:t>(q, </a:t>
              </a:r>
              <a:r>
                <a:rPr lang="en-US" b="1" dirty="0">
                  <a:cs typeface="Arial" charset="0"/>
                  <a:sym typeface="Symbol" pitchFamily="18" charset="2"/>
                </a:rPr>
                <a:t>w)  F </a:t>
              </a:r>
            </a:p>
          </p:txBody>
        </p:sp>
        <p:sp>
          <p:nvSpPr>
            <p:cNvPr id="503822" name="Text Box 14"/>
            <p:cNvSpPr txBox="1">
              <a:spLocks noChangeArrowheads="1"/>
            </p:cNvSpPr>
            <p:nvPr/>
          </p:nvSpPr>
          <p:spPr bwMode="auto">
            <a:xfrm>
              <a:off x="1523" y="3167"/>
              <a:ext cx="2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Eurostile" pitchFamily="34" charset="0"/>
                </a:rPr>
                <a:t>^</a:t>
              </a:r>
            </a:p>
          </p:txBody>
        </p:sp>
        <p:sp>
          <p:nvSpPr>
            <p:cNvPr id="503823" name="Text Box 15"/>
            <p:cNvSpPr txBox="1">
              <a:spLocks noChangeArrowheads="1"/>
            </p:cNvSpPr>
            <p:nvPr/>
          </p:nvSpPr>
          <p:spPr bwMode="auto">
            <a:xfrm>
              <a:off x="3291" y="3167"/>
              <a:ext cx="21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Eurostile" pitchFamily="34" charset="0"/>
                </a:rPr>
                <a:t>^</a:t>
              </a:r>
            </a:p>
          </p:txBody>
        </p:sp>
      </p:grpSp>
      <p:sp>
        <p:nvSpPr>
          <p:cNvPr id="503825" name="Text Box 17"/>
          <p:cNvSpPr txBox="1">
            <a:spLocks noChangeArrowheads="1"/>
          </p:cNvSpPr>
          <p:nvPr/>
        </p:nvSpPr>
        <p:spPr bwMode="auto">
          <a:xfrm>
            <a:off x="560388" y="4318000"/>
            <a:ext cx="76771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Of all such bad pairs, let p, q be a pair with the </a:t>
            </a:r>
            <a:r>
              <a:rPr lang="en-US" b="1" dirty="0" smtClean="0"/>
              <a:t>shortest w </a:t>
            </a:r>
            <a:endParaRPr lang="en-US" b="1" dirty="0"/>
          </a:p>
        </p:txBody>
      </p:sp>
      <p:sp>
        <p:nvSpPr>
          <p:cNvPr id="503826" name="Text Box 18"/>
          <p:cNvSpPr txBox="1">
            <a:spLocks noChangeArrowheads="1"/>
          </p:cNvSpPr>
          <p:nvPr/>
        </p:nvSpPr>
        <p:spPr bwMode="auto">
          <a:xfrm>
            <a:off x="1811338" y="4251325"/>
            <a:ext cx="439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So, w = </a:t>
            </a:r>
            <a:r>
              <a:rPr lang="en-US" b="1" dirty="0">
                <a:sym typeface="Symbol" pitchFamily="18" charset="2"/>
              </a:rPr>
              <a:t>w, where    </a:t>
            </a:r>
            <a:r>
              <a:rPr lang="el-GR" b="1" dirty="0">
                <a:cs typeface="Arial" charset="0"/>
                <a:sym typeface="Symbol" pitchFamily="18" charset="2"/>
              </a:rPr>
              <a:t>Σ</a:t>
            </a:r>
          </a:p>
        </p:txBody>
      </p:sp>
      <p:sp>
        <p:nvSpPr>
          <p:cNvPr id="503827" name="Text Box 19"/>
          <p:cNvSpPr txBox="1">
            <a:spLocks noChangeArrowheads="1"/>
          </p:cNvSpPr>
          <p:nvPr/>
        </p:nvSpPr>
        <p:spPr bwMode="auto">
          <a:xfrm>
            <a:off x="560388" y="4835525"/>
            <a:ext cx="4956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Let p</a:t>
            </a:r>
            <a:r>
              <a:rPr lang="en-US" b="1" dirty="0">
                <a:sym typeface="Symbol" pitchFamily="18" charset="2"/>
              </a:rPr>
              <a:t> = (p,) </a:t>
            </a:r>
            <a:r>
              <a:rPr lang="en-US" b="1" dirty="0" smtClean="0">
                <a:sym typeface="Symbol" pitchFamily="18" charset="2"/>
              </a:rPr>
              <a:t>and </a:t>
            </a:r>
            <a:r>
              <a:rPr lang="en-US" b="1" dirty="0">
                <a:sym typeface="Symbol" pitchFamily="18" charset="2"/>
              </a:rPr>
              <a:t>q = (q,)</a:t>
            </a:r>
          </a:p>
        </p:txBody>
      </p:sp>
      <p:sp>
        <p:nvSpPr>
          <p:cNvPr id="503828" name="Text Box 20"/>
          <p:cNvSpPr txBox="1">
            <a:spLocks noChangeArrowheads="1"/>
          </p:cNvSpPr>
          <p:nvPr/>
        </p:nvSpPr>
        <p:spPr bwMode="auto">
          <a:xfrm>
            <a:off x="1829931" y="5455027"/>
            <a:ext cx="539224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Then (p, q) is also a bad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pair,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but with a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SHORTER w !</a:t>
            </a:r>
            <a:endParaRPr lang="en-US" b="1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503829" name="Text Box 21"/>
          <p:cNvSpPr txBox="1">
            <a:spLocks noChangeArrowheads="1"/>
          </p:cNvSpPr>
          <p:nvPr/>
        </p:nvSpPr>
        <p:spPr bwMode="auto">
          <a:xfrm>
            <a:off x="6473825" y="3671888"/>
            <a:ext cx="2670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(Why is |w| &gt;0 ?)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3.61111E-6 -0.2314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/>
      <p:bldP spid="503817" grpId="0"/>
      <p:bldP spid="503817" grpId="1"/>
      <p:bldP spid="503825" grpId="0"/>
      <p:bldP spid="503825" grpId="1"/>
      <p:bldP spid="503826" grpId="0"/>
      <p:bldP spid="503827" grpId="0"/>
      <p:bldP spid="5038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Box 2"/>
          <p:cNvSpPr txBox="1">
            <a:spLocks noChangeArrowheads="1"/>
          </p:cNvSpPr>
          <p:nvPr/>
        </p:nvSpPr>
        <p:spPr bwMode="auto">
          <a:xfrm>
            <a:off x="977900" y="0"/>
            <a:ext cx="3562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Algorithm</a:t>
            </a:r>
            <a:r>
              <a:rPr lang="en-US" b="1" dirty="0"/>
              <a:t> MINIMIZE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977900" y="685800"/>
            <a:ext cx="23987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Input: </a:t>
            </a:r>
            <a:r>
              <a:rPr lang="en-US" b="1" dirty="0"/>
              <a:t>DFA M</a:t>
            </a: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977900" y="1371600"/>
            <a:ext cx="3138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Output: </a:t>
            </a:r>
            <a:r>
              <a:rPr lang="en-US" b="1" dirty="0"/>
              <a:t>DFA M</a:t>
            </a:r>
            <a:r>
              <a:rPr lang="en-US" b="1" baseline="-25000" dirty="0"/>
              <a:t>MIN</a:t>
            </a:r>
            <a:endParaRPr lang="en-US" b="1" dirty="0"/>
          </a:p>
        </p:txBody>
      </p:sp>
      <p:sp>
        <p:nvSpPr>
          <p:cNvPr id="508939" name="Text Box 11"/>
          <p:cNvSpPr txBox="1">
            <a:spLocks noChangeArrowheads="1"/>
          </p:cNvSpPr>
          <p:nvPr/>
        </p:nvSpPr>
        <p:spPr bwMode="auto">
          <a:xfrm>
            <a:off x="968375" y="2008188"/>
            <a:ext cx="72310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(1) Remove all inaccessible states from M</a:t>
            </a: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985838" y="2654300"/>
            <a:ext cx="77708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(2) Apply Table-Filling algorithm to </a:t>
            </a:r>
            <a:r>
              <a:rPr lang="en-US" b="1" dirty="0" smtClean="0"/>
              <a:t>get:</a:t>
            </a:r>
            <a:endParaRPr lang="en-US" b="1" dirty="0"/>
          </a:p>
          <a:p>
            <a:r>
              <a:rPr lang="en-US" b="1" dirty="0"/>
              <a:t>E</a:t>
            </a:r>
            <a:r>
              <a:rPr lang="en-US" b="1" baseline="-25000" dirty="0"/>
              <a:t>M</a:t>
            </a:r>
            <a:r>
              <a:rPr lang="en-US" b="1" dirty="0"/>
              <a:t> = { [q</a:t>
            </a:r>
            <a:r>
              <a:rPr lang="en-US" b="1" dirty="0">
                <a:sym typeface="Symbol" pitchFamily="18" charset="2"/>
              </a:rPr>
              <a:t>] | q is an accessible state of M }</a:t>
            </a: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852488" y="4491038"/>
            <a:ext cx="7370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MIN</a:t>
            </a:r>
            <a:r>
              <a:rPr lang="en-US" b="1"/>
              <a:t> = E</a:t>
            </a:r>
            <a:r>
              <a:rPr lang="en-US" b="1" baseline="-25000"/>
              <a:t>M</a:t>
            </a:r>
            <a:r>
              <a:rPr lang="en-US" b="1"/>
              <a:t>,  q</a:t>
            </a:r>
            <a:r>
              <a:rPr lang="en-US" b="1" baseline="-25000"/>
              <a:t>0 MIN</a:t>
            </a:r>
            <a:r>
              <a:rPr lang="en-US" b="1"/>
              <a:t> = [q</a:t>
            </a:r>
            <a:r>
              <a:rPr lang="en-US" b="1" baseline="-25000"/>
              <a:t>0</a:t>
            </a:r>
            <a:r>
              <a:rPr lang="en-US" b="1"/>
              <a:t>],  F</a:t>
            </a:r>
            <a:r>
              <a:rPr lang="en-US" b="1" baseline="-25000"/>
              <a:t>MIN</a:t>
            </a:r>
            <a:r>
              <a:rPr lang="en-US" b="1"/>
              <a:t> = { [q] | q </a:t>
            </a:r>
            <a:r>
              <a:rPr lang="en-US" b="1">
                <a:sym typeface="Symbol" pitchFamily="18" charset="2"/>
              </a:rPr>
              <a:t> F }</a:t>
            </a:r>
          </a:p>
        </p:txBody>
      </p:sp>
      <p:sp>
        <p:nvSpPr>
          <p:cNvPr id="508943" name="Text Box 15"/>
          <p:cNvSpPr txBox="1">
            <a:spLocks noChangeArrowheads="1"/>
          </p:cNvSpPr>
          <p:nvPr/>
        </p:nvSpPr>
        <p:spPr bwMode="auto">
          <a:xfrm>
            <a:off x="2384425" y="5329238"/>
            <a:ext cx="42146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ym typeface="Symbol" pitchFamily="18" charset="2"/>
              </a:rPr>
              <a:t>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( [q</a:t>
            </a:r>
            <a:r>
              <a:rPr lang="en-US" b="1" dirty="0" smtClean="0">
                <a:sym typeface="Symbol" pitchFamily="18" charset="2"/>
              </a:rPr>
              <a:t>],  </a:t>
            </a:r>
            <a:r>
              <a:rPr lang="en-US" b="1" dirty="0">
                <a:sym typeface="Symbol" pitchFamily="18" charset="2"/>
              </a:rPr>
              <a:t>) = [ ( q</a:t>
            </a:r>
            <a:r>
              <a:rPr lang="en-US" b="1" dirty="0" smtClean="0">
                <a:sym typeface="Symbol" pitchFamily="18" charset="2"/>
              </a:rPr>
              <a:t>,  </a:t>
            </a:r>
            <a:r>
              <a:rPr lang="en-US" b="1" dirty="0">
                <a:sym typeface="Symbol" pitchFamily="18" charset="2"/>
              </a:rPr>
              <a:t>) ]</a:t>
            </a:r>
          </a:p>
        </p:txBody>
      </p:sp>
      <p:sp>
        <p:nvSpPr>
          <p:cNvPr id="508944" name="Text Box 16"/>
          <p:cNvSpPr txBox="1">
            <a:spLocks noChangeArrowheads="1"/>
          </p:cNvSpPr>
          <p:nvPr/>
        </p:nvSpPr>
        <p:spPr bwMode="auto">
          <a:xfrm>
            <a:off x="1312863" y="5924550"/>
            <a:ext cx="60753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5050"/>
                </a:solidFill>
              </a:rPr>
              <a:t>Must show </a:t>
            </a:r>
            <a:r>
              <a:rPr lang="en-US" b="1">
                <a:solidFill>
                  <a:srgbClr val="FF5050"/>
                </a:solidFill>
                <a:sym typeface="Symbol" pitchFamily="18" charset="2"/>
              </a:rPr>
              <a:t></a:t>
            </a:r>
            <a:r>
              <a:rPr lang="en-US" b="1" baseline="-25000">
                <a:solidFill>
                  <a:srgbClr val="FF5050"/>
                </a:solidFill>
                <a:sym typeface="Symbol" pitchFamily="18" charset="2"/>
              </a:rPr>
              <a:t>MIN </a:t>
            </a:r>
            <a:r>
              <a:rPr lang="en-US" b="1">
                <a:solidFill>
                  <a:srgbClr val="FF5050"/>
                </a:solidFill>
                <a:sym typeface="Symbol" pitchFamily="18" charset="2"/>
              </a:rPr>
              <a:t> is well defined!</a:t>
            </a:r>
            <a:endParaRPr lang="en-US" b="1" baseline="-25000">
              <a:solidFill>
                <a:srgbClr val="FF5050"/>
              </a:solidFill>
              <a:sym typeface="Symbol" pitchFamily="18" charset="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21444" y="3801734"/>
            <a:ext cx="67457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Define:</a:t>
            </a:r>
            <a:r>
              <a:rPr lang="en-US" b="1" dirty="0" smtClean="0"/>
              <a:t> M</a:t>
            </a:r>
            <a:r>
              <a:rPr lang="en-US" b="1" baseline="-25000" dirty="0" smtClean="0"/>
              <a:t>MIN</a:t>
            </a:r>
            <a:r>
              <a:rPr lang="en-US" b="1" dirty="0" smtClean="0"/>
              <a:t> </a:t>
            </a:r>
            <a:r>
              <a:rPr lang="en-US" b="1" dirty="0"/>
              <a:t>= (Q</a:t>
            </a:r>
            <a:r>
              <a:rPr lang="en-US" b="1" baseline="-25000" dirty="0"/>
              <a:t>MIN</a:t>
            </a:r>
            <a:r>
              <a:rPr lang="en-US" b="1" dirty="0"/>
              <a:t>, </a:t>
            </a:r>
            <a:r>
              <a:rPr lang="el-GR" b="1" dirty="0"/>
              <a:t>Σ</a:t>
            </a:r>
            <a:r>
              <a:rPr lang="en-US" b="1" dirty="0"/>
              <a:t>, </a:t>
            </a:r>
            <a:r>
              <a:rPr lang="en-US" b="1" dirty="0">
                <a:sym typeface="Symbol" pitchFamily="18" charset="2"/>
              </a:rPr>
              <a:t>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, q</a:t>
            </a:r>
            <a:r>
              <a:rPr lang="en-US" b="1" baseline="-25000" dirty="0">
                <a:sym typeface="Symbol" pitchFamily="18" charset="2"/>
              </a:rPr>
              <a:t>0 MIN</a:t>
            </a:r>
            <a:r>
              <a:rPr lang="en-US" b="1" dirty="0">
                <a:sym typeface="Symbol" pitchFamily="18" charset="2"/>
              </a:rPr>
              <a:t>, F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9" grpId="0"/>
      <p:bldP spid="508940" grpId="0"/>
      <p:bldP spid="508942" grpId="0"/>
      <p:bldP spid="508943" grpId="0"/>
      <p:bldP spid="508944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977900" y="0"/>
            <a:ext cx="3562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Algorithm</a:t>
            </a:r>
            <a:r>
              <a:rPr lang="en-US" b="1" dirty="0"/>
              <a:t> MINIMIZE</a:t>
            </a:r>
          </a:p>
        </p:txBody>
      </p:sp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977900" y="685800"/>
            <a:ext cx="23987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Input: </a:t>
            </a:r>
            <a:r>
              <a:rPr lang="en-US" b="1" dirty="0"/>
              <a:t>DFA M</a:t>
            </a:r>
          </a:p>
        </p:txBody>
      </p:sp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977900" y="1371600"/>
            <a:ext cx="3138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Output: </a:t>
            </a:r>
            <a:r>
              <a:rPr lang="en-US" b="1" dirty="0"/>
              <a:t>DFA M</a:t>
            </a:r>
            <a:r>
              <a:rPr lang="en-US" b="1" baseline="-25000" dirty="0"/>
              <a:t>MIN</a:t>
            </a:r>
            <a:endParaRPr lang="en-US" b="1" dirty="0"/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968375" y="2008188"/>
            <a:ext cx="72310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(1) Remove all inaccessible states from M</a:t>
            </a:r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985838" y="2654300"/>
            <a:ext cx="77708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(2) Apply Table-Filling algorithm to </a:t>
            </a:r>
            <a:r>
              <a:rPr lang="en-US" b="1" dirty="0" smtClean="0"/>
              <a:t>get: </a:t>
            </a:r>
            <a:endParaRPr lang="en-US" b="1" dirty="0"/>
          </a:p>
          <a:p>
            <a:r>
              <a:rPr lang="en-US" b="1" dirty="0"/>
              <a:t>E</a:t>
            </a:r>
            <a:r>
              <a:rPr lang="en-US" b="1" baseline="-25000" dirty="0"/>
              <a:t>M</a:t>
            </a:r>
            <a:r>
              <a:rPr lang="en-US" b="1" dirty="0"/>
              <a:t> = { [q</a:t>
            </a:r>
            <a:r>
              <a:rPr lang="en-US" b="1" dirty="0">
                <a:sym typeface="Symbol" pitchFamily="18" charset="2"/>
              </a:rPr>
              <a:t>] | q is an accessible state of M }</a:t>
            </a:r>
          </a:p>
        </p:txBody>
      </p:sp>
      <p:sp>
        <p:nvSpPr>
          <p:cNvPr id="545799" name="Text Box 7"/>
          <p:cNvSpPr txBox="1">
            <a:spLocks noChangeArrowheads="1"/>
          </p:cNvSpPr>
          <p:nvPr/>
        </p:nvSpPr>
        <p:spPr bwMode="auto">
          <a:xfrm>
            <a:off x="1221444" y="3801734"/>
            <a:ext cx="67457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Define:</a:t>
            </a:r>
            <a:r>
              <a:rPr lang="en-US" b="1" dirty="0" smtClean="0"/>
              <a:t> M</a:t>
            </a:r>
            <a:r>
              <a:rPr lang="en-US" b="1" baseline="-25000" dirty="0" smtClean="0"/>
              <a:t>MIN</a:t>
            </a:r>
            <a:r>
              <a:rPr lang="en-US" b="1" dirty="0" smtClean="0"/>
              <a:t> </a:t>
            </a:r>
            <a:r>
              <a:rPr lang="en-US" b="1" dirty="0"/>
              <a:t>= (Q</a:t>
            </a:r>
            <a:r>
              <a:rPr lang="en-US" b="1" baseline="-25000" dirty="0"/>
              <a:t>MIN</a:t>
            </a:r>
            <a:r>
              <a:rPr lang="en-US" b="1" dirty="0"/>
              <a:t>, </a:t>
            </a:r>
            <a:r>
              <a:rPr lang="el-GR" b="1" dirty="0"/>
              <a:t>Σ</a:t>
            </a:r>
            <a:r>
              <a:rPr lang="en-US" b="1" dirty="0"/>
              <a:t>, </a:t>
            </a:r>
            <a:r>
              <a:rPr lang="en-US" b="1" dirty="0">
                <a:sym typeface="Symbol" pitchFamily="18" charset="2"/>
              </a:rPr>
              <a:t>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, q</a:t>
            </a:r>
            <a:r>
              <a:rPr lang="en-US" b="1" baseline="-25000" dirty="0">
                <a:sym typeface="Symbol" pitchFamily="18" charset="2"/>
              </a:rPr>
              <a:t>0 MIN</a:t>
            </a:r>
            <a:r>
              <a:rPr lang="en-US" b="1" dirty="0">
                <a:sym typeface="Symbol" pitchFamily="18" charset="2"/>
              </a:rPr>
              <a:t>, F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)</a:t>
            </a:r>
          </a:p>
        </p:txBody>
      </p:sp>
      <p:sp>
        <p:nvSpPr>
          <p:cNvPr id="545800" name="Text Box 8"/>
          <p:cNvSpPr txBox="1">
            <a:spLocks noChangeArrowheads="1"/>
          </p:cNvSpPr>
          <p:nvPr/>
        </p:nvSpPr>
        <p:spPr bwMode="auto">
          <a:xfrm>
            <a:off x="852488" y="4491038"/>
            <a:ext cx="73707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Q</a:t>
            </a:r>
            <a:r>
              <a:rPr lang="en-US" b="1" baseline="-25000" dirty="0"/>
              <a:t>MIN</a:t>
            </a:r>
            <a:r>
              <a:rPr lang="en-US" b="1" dirty="0"/>
              <a:t> = E</a:t>
            </a:r>
            <a:r>
              <a:rPr lang="en-US" b="1" baseline="-25000" dirty="0"/>
              <a:t>M</a:t>
            </a:r>
            <a:r>
              <a:rPr lang="en-US" b="1" dirty="0"/>
              <a:t>,  q</a:t>
            </a:r>
            <a:r>
              <a:rPr lang="en-US" b="1" baseline="-25000" dirty="0"/>
              <a:t>0 MIN</a:t>
            </a:r>
            <a:r>
              <a:rPr lang="en-US" b="1" dirty="0"/>
              <a:t> = [q</a:t>
            </a:r>
            <a:r>
              <a:rPr lang="en-US" b="1" baseline="-25000" dirty="0"/>
              <a:t>0</a:t>
            </a:r>
            <a:r>
              <a:rPr lang="en-US" b="1" dirty="0"/>
              <a:t>],  F</a:t>
            </a:r>
            <a:r>
              <a:rPr lang="en-US" b="1" baseline="-25000" dirty="0"/>
              <a:t>MIN</a:t>
            </a:r>
            <a:r>
              <a:rPr lang="en-US" b="1" dirty="0"/>
              <a:t> = { [q] | q </a:t>
            </a:r>
            <a:r>
              <a:rPr lang="en-US" b="1" dirty="0">
                <a:sym typeface="Symbol" pitchFamily="18" charset="2"/>
              </a:rPr>
              <a:t> F }</a:t>
            </a:r>
          </a:p>
        </p:txBody>
      </p:sp>
      <p:sp>
        <p:nvSpPr>
          <p:cNvPr id="545801" name="Text Box 9"/>
          <p:cNvSpPr txBox="1">
            <a:spLocks noChangeArrowheads="1"/>
          </p:cNvSpPr>
          <p:nvPr/>
        </p:nvSpPr>
        <p:spPr bwMode="auto">
          <a:xfrm>
            <a:off x="2384425" y="5329238"/>
            <a:ext cx="42146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ym typeface="Symbol" pitchFamily="18" charset="2"/>
              </a:rPr>
              <a:t>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( [q</a:t>
            </a:r>
            <a:r>
              <a:rPr lang="en-US" b="1" dirty="0" smtClean="0">
                <a:sym typeface="Symbol" pitchFamily="18" charset="2"/>
              </a:rPr>
              <a:t>],  </a:t>
            </a:r>
            <a:r>
              <a:rPr lang="en-US" b="1" dirty="0">
                <a:sym typeface="Symbol" pitchFamily="18" charset="2"/>
              </a:rPr>
              <a:t>) = [ ( q</a:t>
            </a:r>
            <a:r>
              <a:rPr lang="en-US" b="1" dirty="0" smtClean="0">
                <a:sym typeface="Symbol" pitchFamily="18" charset="2"/>
              </a:rPr>
              <a:t>,  </a:t>
            </a:r>
            <a:r>
              <a:rPr lang="en-US" b="1" dirty="0">
                <a:sym typeface="Symbol" pitchFamily="18" charset="2"/>
              </a:rPr>
              <a:t>) ]</a:t>
            </a:r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1312863" y="5924550"/>
            <a:ext cx="60753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Claim: M</a:t>
            </a:r>
            <a:r>
              <a:rPr lang="en-US" b="1" baseline="-25000">
                <a:solidFill>
                  <a:srgbClr val="FFFF00"/>
                </a:solidFill>
              </a:rPr>
              <a:t>MIN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 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893" name="Group 61"/>
          <p:cNvGrpSpPr>
            <a:grpSpLocks/>
          </p:cNvGrpSpPr>
          <p:nvPr/>
        </p:nvGrpSpPr>
        <p:grpSpPr bwMode="auto">
          <a:xfrm>
            <a:off x="3136900" y="2947988"/>
            <a:ext cx="5006975" cy="2716212"/>
            <a:chOff x="1976" y="1857"/>
            <a:chExt cx="3154" cy="1711"/>
          </a:xfrm>
        </p:grpSpPr>
        <p:sp>
          <p:nvSpPr>
            <p:cNvPr id="504864" name="Oval 32"/>
            <p:cNvSpPr>
              <a:spLocks noChangeArrowheads="1"/>
            </p:cNvSpPr>
            <p:nvPr/>
          </p:nvSpPr>
          <p:spPr bwMode="auto">
            <a:xfrm>
              <a:off x="4498" y="2816"/>
              <a:ext cx="632" cy="624"/>
            </a:xfrm>
            <a:prstGeom prst="ellips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4865" name="Oval 33"/>
            <p:cNvSpPr>
              <a:spLocks noChangeArrowheads="1"/>
            </p:cNvSpPr>
            <p:nvPr/>
          </p:nvSpPr>
          <p:spPr bwMode="auto">
            <a:xfrm>
              <a:off x="2536" y="2704"/>
              <a:ext cx="856" cy="864"/>
            </a:xfrm>
            <a:prstGeom prst="ellips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4866" name="Oval 34"/>
            <p:cNvSpPr>
              <a:spLocks noChangeArrowheads="1"/>
            </p:cNvSpPr>
            <p:nvPr/>
          </p:nvSpPr>
          <p:spPr bwMode="auto">
            <a:xfrm>
              <a:off x="2650" y="2824"/>
              <a:ext cx="632" cy="624"/>
            </a:xfrm>
            <a:prstGeom prst="ellips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4867" name="Line 35"/>
            <p:cNvSpPr>
              <a:spLocks noChangeShapeType="1"/>
            </p:cNvSpPr>
            <p:nvPr/>
          </p:nvSpPr>
          <p:spPr bwMode="auto">
            <a:xfrm>
              <a:off x="3488" y="3200"/>
              <a:ext cx="94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4868" name="Text Box 36"/>
            <p:cNvSpPr txBox="1">
              <a:spLocks noChangeArrowheads="1"/>
            </p:cNvSpPr>
            <p:nvPr/>
          </p:nvSpPr>
          <p:spPr bwMode="auto">
            <a:xfrm>
              <a:off x="3840" y="320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504869" name="Line 37"/>
            <p:cNvSpPr>
              <a:spLocks noChangeShapeType="1"/>
            </p:cNvSpPr>
            <p:nvPr/>
          </p:nvSpPr>
          <p:spPr bwMode="auto">
            <a:xfrm>
              <a:off x="3488" y="3064"/>
              <a:ext cx="94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4870" name="Text Box 38"/>
            <p:cNvSpPr txBox="1">
              <a:spLocks noChangeArrowheads="1"/>
            </p:cNvSpPr>
            <p:nvPr/>
          </p:nvSpPr>
          <p:spPr bwMode="auto">
            <a:xfrm>
              <a:off x="3832" y="272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504871" name="AutoShape 39"/>
            <p:cNvSpPr>
              <a:spLocks noChangeArrowheads="1"/>
            </p:cNvSpPr>
            <p:nvPr/>
          </p:nvSpPr>
          <p:spPr bwMode="auto">
            <a:xfrm>
              <a:off x="4544" y="2336"/>
              <a:ext cx="496" cy="664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4872" name="Text Box 40"/>
            <p:cNvSpPr txBox="1">
              <a:spLocks noChangeArrowheads="1"/>
            </p:cNvSpPr>
            <p:nvPr/>
          </p:nvSpPr>
          <p:spPr bwMode="auto">
            <a:xfrm>
              <a:off x="4664" y="200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504873" name="AutoShape 41"/>
            <p:cNvSpPr>
              <a:spLocks noChangeArrowheads="1"/>
            </p:cNvSpPr>
            <p:nvPr/>
          </p:nvSpPr>
          <p:spPr bwMode="auto">
            <a:xfrm>
              <a:off x="2704" y="2192"/>
              <a:ext cx="496" cy="664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FFFF00"/>
            </a:soli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4874" name="Text Box 42"/>
            <p:cNvSpPr txBox="1">
              <a:spLocks noChangeArrowheads="1"/>
            </p:cNvSpPr>
            <p:nvPr/>
          </p:nvSpPr>
          <p:spPr bwMode="auto">
            <a:xfrm>
              <a:off x="2824" y="1857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504875" name="Line 43"/>
            <p:cNvSpPr>
              <a:spLocks noChangeShapeType="1"/>
            </p:cNvSpPr>
            <p:nvPr/>
          </p:nvSpPr>
          <p:spPr bwMode="auto">
            <a:xfrm>
              <a:off x="1976" y="3152"/>
              <a:ext cx="4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04881" name="Group 49"/>
          <p:cNvGrpSpPr>
            <a:grpSpLocks/>
          </p:cNvGrpSpPr>
          <p:nvPr/>
        </p:nvGrpSpPr>
        <p:grpSpPr bwMode="auto">
          <a:xfrm>
            <a:off x="584200" y="1054100"/>
            <a:ext cx="6453188" cy="5156200"/>
            <a:chOff x="264" y="360"/>
            <a:chExt cx="4065" cy="3248"/>
          </a:xfrm>
        </p:grpSpPr>
        <p:sp>
          <p:nvSpPr>
            <p:cNvPr id="504838" name="Oval 6"/>
            <p:cNvSpPr>
              <a:spLocks noChangeArrowheads="1"/>
            </p:cNvSpPr>
            <p:nvPr/>
          </p:nvSpPr>
          <p:spPr bwMode="auto">
            <a:xfrm>
              <a:off x="2818" y="472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4839" name="Oval 7"/>
            <p:cNvSpPr>
              <a:spLocks noChangeArrowheads="1"/>
            </p:cNvSpPr>
            <p:nvPr/>
          </p:nvSpPr>
          <p:spPr bwMode="auto">
            <a:xfrm>
              <a:off x="2704" y="360"/>
              <a:ext cx="856" cy="86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4840" name="Line 8"/>
            <p:cNvSpPr>
              <a:spLocks noChangeShapeType="1"/>
            </p:cNvSpPr>
            <p:nvPr/>
          </p:nvSpPr>
          <p:spPr bwMode="auto">
            <a:xfrm>
              <a:off x="1672" y="752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4843" name="Oval 11"/>
            <p:cNvSpPr>
              <a:spLocks noChangeArrowheads="1"/>
            </p:cNvSpPr>
            <p:nvPr/>
          </p:nvSpPr>
          <p:spPr bwMode="auto">
            <a:xfrm>
              <a:off x="720" y="360"/>
              <a:ext cx="856" cy="86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4844" name="Oval 12"/>
            <p:cNvSpPr>
              <a:spLocks noChangeArrowheads="1"/>
            </p:cNvSpPr>
            <p:nvPr/>
          </p:nvSpPr>
          <p:spPr bwMode="auto">
            <a:xfrm>
              <a:off x="834" y="480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4845" name="Oval 13"/>
            <p:cNvSpPr>
              <a:spLocks noChangeArrowheads="1"/>
            </p:cNvSpPr>
            <p:nvPr/>
          </p:nvSpPr>
          <p:spPr bwMode="auto">
            <a:xfrm>
              <a:off x="834" y="2152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04847" name="Line 15"/>
            <p:cNvSpPr>
              <a:spLocks noChangeShapeType="1"/>
            </p:cNvSpPr>
            <p:nvPr/>
          </p:nvSpPr>
          <p:spPr bwMode="auto">
            <a:xfrm>
              <a:off x="1232" y="1320"/>
              <a:ext cx="0" cy="7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4848" name="Line 16"/>
            <p:cNvSpPr>
              <a:spLocks noChangeShapeType="1"/>
            </p:cNvSpPr>
            <p:nvPr/>
          </p:nvSpPr>
          <p:spPr bwMode="auto">
            <a:xfrm>
              <a:off x="1072" y="1312"/>
              <a:ext cx="0" cy="7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4852" name="Line 20"/>
            <p:cNvSpPr>
              <a:spLocks noChangeShapeType="1"/>
            </p:cNvSpPr>
            <p:nvPr/>
          </p:nvSpPr>
          <p:spPr bwMode="auto">
            <a:xfrm flipH="1">
              <a:off x="1496" y="1208"/>
              <a:ext cx="1152" cy="9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4853" name="Text Box 21"/>
            <p:cNvSpPr txBox="1">
              <a:spLocks noChangeArrowheads="1"/>
            </p:cNvSpPr>
            <p:nvPr/>
          </p:nvSpPr>
          <p:spPr bwMode="auto">
            <a:xfrm>
              <a:off x="1248" y="148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04854" name="Text Box 22"/>
            <p:cNvSpPr txBox="1">
              <a:spLocks noChangeArrowheads="1"/>
            </p:cNvSpPr>
            <p:nvPr/>
          </p:nvSpPr>
          <p:spPr bwMode="auto">
            <a:xfrm>
              <a:off x="808" y="152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04855" name="Text Box 23"/>
            <p:cNvSpPr txBox="1">
              <a:spLocks noChangeArrowheads="1"/>
            </p:cNvSpPr>
            <p:nvPr/>
          </p:nvSpPr>
          <p:spPr bwMode="auto">
            <a:xfrm>
              <a:off x="1928" y="1297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04858" name="Text Box 26"/>
            <p:cNvSpPr txBox="1">
              <a:spLocks noChangeArrowheads="1"/>
            </p:cNvSpPr>
            <p:nvPr/>
          </p:nvSpPr>
          <p:spPr bwMode="auto">
            <a:xfrm>
              <a:off x="1960" y="42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04861" name="Line 29"/>
            <p:cNvSpPr>
              <a:spLocks noChangeShapeType="1"/>
            </p:cNvSpPr>
            <p:nvPr/>
          </p:nvSpPr>
          <p:spPr bwMode="auto">
            <a:xfrm>
              <a:off x="264" y="752"/>
              <a:ext cx="35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4876" name="AutoShape 44"/>
            <p:cNvSpPr>
              <a:spLocks noChangeArrowheads="1"/>
            </p:cNvSpPr>
            <p:nvPr/>
          </p:nvSpPr>
          <p:spPr bwMode="auto">
            <a:xfrm rot="10800000">
              <a:off x="920" y="2616"/>
              <a:ext cx="496" cy="664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4877" name="Text Box 45"/>
            <p:cNvSpPr txBox="1">
              <a:spLocks noChangeArrowheads="1"/>
            </p:cNvSpPr>
            <p:nvPr/>
          </p:nvSpPr>
          <p:spPr bwMode="auto">
            <a:xfrm>
              <a:off x="1040" y="328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04878" name="AutoShape 46"/>
            <p:cNvSpPr>
              <a:spLocks noChangeArrowheads="1"/>
            </p:cNvSpPr>
            <p:nvPr/>
          </p:nvSpPr>
          <p:spPr bwMode="auto">
            <a:xfrm rot="5400000">
              <a:off x="3480" y="448"/>
              <a:ext cx="496" cy="664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4879" name="Text Box 47"/>
            <p:cNvSpPr txBox="1">
              <a:spLocks noChangeArrowheads="1"/>
            </p:cNvSpPr>
            <p:nvPr/>
          </p:nvSpPr>
          <p:spPr bwMode="auto">
            <a:xfrm>
              <a:off x="4088" y="58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</p:grpSp>
      <p:sp>
        <p:nvSpPr>
          <p:cNvPr id="504882" name="Text Box 50"/>
          <p:cNvSpPr txBox="1">
            <a:spLocks noChangeArrowheads="1"/>
          </p:cNvSpPr>
          <p:nvPr/>
        </p:nvSpPr>
        <p:spPr bwMode="auto">
          <a:xfrm>
            <a:off x="1714500" y="14112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04883" name="Text Box 51"/>
          <p:cNvSpPr txBox="1">
            <a:spLocks noChangeArrowheads="1"/>
          </p:cNvSpPr>
          <p:nvPr/>
        </p:nvSpPr>
        <p:spPr bwMode="auto">
          <a:xfrm>
            <a:off x="4851400" y="14112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04884" name="Text Box 52"/>
          <p:cNvSpPr txBox="1">
            <a:spLocks noChangeArrowheads="1"/>
          </p:cNvSpPr>
          <p:nvPr/>
        </p:nvSpPr>
        <p:spPr bwMode="auto">
          <a:xfrm>
            <a:off x="1727200" y="40909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2</a:t>
            </a:r>
          </a:p>
        </p:txBody>
      </p:sp>
      <p:sp>
        <p:nvSpPr>
          <p:cNvPr id="504892" name="Text Box 60"/>
          <p:cNvSpPr txBox="1">
            <a:spLocks noChangeArrowheads="1"/>
          </p:cNvSpPr>
          <p:nvPr/>
        </p:nvSpPr>
        <p:spPr bwMode="auto">
          <a:xfrm>
            <a:off x="3314700" y="185738"/>
            <a:ext cx="264687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MINIMIZE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6" name="Oval 4"/>
          <p:cNvSpPr>
            <a:spLocks noChangeArrowheads="1"/>
          </p:cNvSpPr>
          <p:nvPr/>
        </p:nvSpPr>
        <p:spPr bwMode="auto">
          <a:xfrm>
            <a:off x="5286375" y="32385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077" name="Line 5"/>
          <p:cNvSpPr>
            <a:spLocks noChangeShapeType="1"/>
          </p:cNvSpPr>
          <p:nvPr/>
        </p:nvSpPr>
        <p:spPr bwMode="auto">
          <a:xfrm flipH="1">
            <a:off x="2247900" y="1346200"/>
            <a:ext cx="7493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078" name="AutoShape 6"/>
          <p:cNvSpPr>
            <a:spLocks noChangeArrowheads="1"/>
          </p:cNvSpPr>
          <p:nvPr/>
        </p:nvSpPr>
        <p:spPr bwMode="auto">
          <a:xfrm>
            <a:off x="1079500" y="2032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079" name="Text Box 7"/>
          <p:cNvSpPr txBox="1">
            <a:spLocks noChangeArrowheads="1"/>
          </p:cNvSpPr>
          <p:nvPr/>
        </p:nvSpPr>
        <p:spPr bwMode="auto">
          <a:xfrm>
            <a:off x="673100" y="2809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15080" name="AutoShape 8"/>
          <p:cNvSpPr>
            <a:spLocks noChangeArrowheads="1"/>
          </p:cNvSpPr>
          <p:nvPr/>
        </p:nvSpPr>
        <p:spPr bwMode="auto">
          <a:xfrm>
            <a:off x="5321300" y="1524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081" name="Text Box 9"/>
          <p:cNvSpPr txBox="1">
            <a:spLocks noChangeArrowheads="1"/>
          </p:cNvSpPr>
          <p:nvPr/>
        </p:nvSpPr>
        <p:spPr bwMode="auto">
          <a:xfrm>
            <a:off x="4953000" y="3317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15082" name="Line 10"/>
          <p:cNvSpPr>
            <a:spLocks noChangeShapeType="1"/>
          </p:cNvSpPr>
          <p:nvPr/>
        </p:nvSpPr>
        <p:spPr bwMode="auto">
          <a:xfrm>
            <a:off x="342900" y="1447800"/>
            <a:ext cx="571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083" name="Text Box 11"/>
          <p:cNvSpPr txBox="1">
            <a:spLocks noChangeArrowheads="1"/>
          </p:cNvSpPr>
          <p:nvPr/>
        </p:nvSpPr>
        <p:spPr bwMode="auto">
          <a:xfrm>
            <a:off x="2349500" y="16017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15084" name="Oval 12"/>
          <p:cNvSpPr>
            <a:spLocks noChangeArrowheads="1"/>
          </p:cNvSpPr>
          <p:nvPr/>
        </p:nvSpPr>
        <p:spPr bwMode="auto">
          <a:xfrm>
            <a:off x="1028700" y="9779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085" name="Oval 13"/>
          <p:cNvSpPr>
            <a:spLocks noChangeArrowheads="1"/>
          </p:cNvSpPr>
          <p:nvPr/>
        </p:nvSpPr>
        <p:spPr bwMode="auto">
          <a:xfrm>
            <a:off x="3157538" y="9906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086" name="Oval 14"/>
          <p:cNvSpPr>
            <a:spLocks noChangeArrowheads="1"/>
          </p:cNvSpPr>
          <p:nvPr/>
        </p:nvSpPr>
        <p:spPr bwMode="auto">
          <a:xfrm>
            <a:off x="7416800" y="1892300"/>
            <a:ext cx="1358900" cy="1371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087" name="Oval 15"/>
          <p:cNvSpPr>
            <a:spLocks noChangeArrowheads="1"/>
          </p:cNvSpPr>
          <p:nvPr/>
        </p:nvSpPr>
        <p:spPr bwMode="auto">
          <a:xfrm>
            <a:off x="7594600" y="20828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088" name="Line 16"/>
          <p:cNvSpPr>
            <a:spLocks noChangeShapeType="1"/>
          </p:cNvSpPr>
          <p:nvPr/>
        </p:nvSpPr>
        <p:spPr bwMode="auto">
          <a:xfrm flipH="1" flipV="1">
            <a:off x="2222500" y="1574800"/>
            <a:ext cx="736600" cy="12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089" name="Text Box 17"/>
          <p:cNvSpPr txBox="1">
            <a:spLocks noChangeArrowheads="1"/>
          </p:cNvSpPr>
          <p:nvPr/>
        </p:nvSpPr>
        <p:spPr bwMode="auto">
          <a:xfrm>
            <a:off x="2336800" y="8270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15090" name="Line 18"/>
          <p:cNvSpPr>
            <a:spLocks noChangeShapeType="1"/>
          </p:cNvSpPr>
          <p:nvPr/>
        </p:nvSpPr>
        <p:spPr bwMode="auto">
          <a:xfrm flipH="1" flipV="1">
            <a:off x="4000500" y="2032000"/>
            <a:ext cx="11811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091" name="Line 19"/>
          <p:cNvSpPr>
            <a:spLocks noChangeShapeType="1"/>
          </p:cNvSpPr>
          <p:nvPr/>
        </p:nvSpPr>
        <p:spPr bwMode="auto">
          <a:xfrm flipH="1">
            <a:off x="6388100" y="2578100"/>
            <a:ext cx="927100" cy="8763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092" name="Text Box 20"/>
          <p:cNvSpPr txBox="1">
            <a:spLocks noChangeArrowheads="1"/>
          </p:cNvSpPr>
          <p:nvPr/>
        </p:nvSpPr>
        <p:spPr bwMode="auto">
          <a:xfrm>
            <a:off x="6680200" y="30495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15093" name="AutoShape 21"/>
          <p:cNvSpPr>
            <a:spLocks noChangeArrowheads="1"/>
          </p:cNvSpPr>
          <p:nvPr/>
        </p:nvSpPr>
        <p:spPr bwMode="auto">
          <a:xfrm>
            <a:off x="7670800" y="10287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094" name="Text Box 22"/>
          <p:cNvSpPr txBox="1">
            <a:spLocks noChangeArrowheads="1"/>
          </p:cNvSpPr>
          <p:nvPr/>
        </p:nvSpPr>
        <p:spPr bwMode="auto">
          <a:xfrm>
            <a:off x="7713663" y="496888"/>
            <a:ext cx="679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0,1</a:t>
            </a:r>
          </a:p>
        </p:txBody>
      </p:sp>
      <p:sp>
        <p:nvSpPr>
          <p:cNvPr id="515095" name="Text Box 23"/>
          <p:cNvSpPr txBox="1">
            <a:spLocks noChangeArrowheads="1"/>
          </p:cNvSpPr>
          <p:nvPr/>
        </p:nvSpPr>
        <p:spPr bwMode="auto">
          <a:xfrm>
            <a:off x="4508500" y="22113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15100" name="Text Box 28"/>
          <p:cNvSpPr txBox="1">
            <a:spLocks noChangeArrowheads="1"/>
          </p:cNvSpPr>
          <p:nvPr/>
        </p:nvSpPr>
        <p:spPr bwMode="auto">
          <a:xfrm>
            <a:off x="1244600" y="11445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5101" name="Text Box 29"/>
          <p:cNvSpPr txBox="1">
            <a:spLocks noChangeArrowheads="1"/>
          </p:cNvSpPr>
          <p:nvPr/>
        </p:nvSpPr>
        <p:spPr bwMode="auto">
          <a:xfrm>
            <a:off x="3397250" y="11445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5102" name="Text Box 30"/>
          <p:cNvSpPr txBox="1">
            <a:spLocks noChangeArrowheads="1"/>
          </p:cNvSpPr>
          <p:nvPr/>
        </p:nvSpPr>
        <p:spPr bwMode="auto">
          <a:xfrm>
            <a:off x="5524500" y="3392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15103" name="Text Box 31"/>
          <p:cNvSpPr txBox="1">
            <a:spLocks noChangeArrowheads="1"/>
          </p:cNvSpPr>
          <p:nvPr/>
        </p:nvSpPr>
        <p:spPr bwMode="auto">
          <a:xfrm>
            <a:off x="7810500" y="22240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5</a:t>
            </a:r>
          </a:p>
        </p:txBody>
      </p:sp>
      <p:sp>
        <p:nvSpPr>
          <p:cNvPr id="515109" name="Oval 37"/>
          <p:cNvSpPr>
            <a:spLocks noChangeArrowheads="1"/>
          </p:cNvSpPr>
          <p:nvPr/>
        </p:nvSpPr>
        <p:spPr bwMode="auto">
          <a:xfrm>
            <a:off x="5299075" y="9525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110" name="Text Box 38"/>
          <p:cNvSpPr txBox="1">
            <a:spLocks noChangeArrowheads="1"/>
          </p:cNvSpPr>
          <p:nvPr/>
        </p:nvSpPr>
        <p:spPr bwMode="auto">
          <a:xfrm>
            <a:off x="5537200" y="1106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4</a:t>
            </a:r>
          </a:p>
        </p:txBody>
      </p:sp>
      <p:sp>
        <p:nvSpPr>
          <p:cNvPr id="515111" name="Line 39"/>
          <p:cNvSpPr>
            <a:spLocks noChangeShapeType="1"/>
          </p:cNvSpPr>
          <p:nvPr/>
        </p:nvSpPr>
        <p:spPr bwMode="auto">
          <a:xfrm flipH="1">
            <a:off x="5791200" y="2082800"/>
            <a:ext cx="0" cy="965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112" name="Text Box 40"/>
          <p:cNvSpPr txBox="1">
            <a:spLocks noChangeArrowheads="1"/>
          </p:cNvSpPr>
          <p:nvPr/>
        </p:nvSpPr>
        <p:spPr bwMode="auto">
          <a:xfrm>
            <a:off x="5397500" y="23510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15113" name="Line 41"/>
          <p:cNvSpPr>
            <a:spLocks noChangeShapeType="1"/>
          </p:cNvSpPr>
          <p:nvPr/>
        </p:nvSpPr>
        <p:spPr bwMode="auto">
          <a:xfrm flipH="1" flipV="1">
            <a:off x="6388100" y="1752600"/>
            <a:ext cx="86360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5114" name="Text Box 42"/>
          <p:cNvSpPr txBox="1">
            <a:spLocks noChangeArrowheads="1"/>
          </p:cNvSpPr>
          <p:nvPr/>
        </p:nvSpPr>
        <p:spPr bwMode="auto">
          <a:xfrm>
            <a:off x="6604000" y="14747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15115" name="Oval 43"/>
          <p:cNvSpPr>
            <a:spLocks noChangeArrowheads="1"/>
          </p:cNvSpPr>
          <p:nvPr/>
        </p:nvSpPr>
        <p:spPr bwMode="auto">
          <a:xfrm>
            <a:off x="3193503" y="2872828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116" name="Text Box 44"/>
          <p:cNvSpPr txBox="1">
            <a:spLocks noChangeArrowheads="1"/>
          </p:cNvSpPr>
          <p:nvPr/>
        </p:nvSpPr>
        <p:spPr bwMode="auto">
          <a:xfrm>
            <a:off x="3447393" y="3074112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q</a:t>
            </a:r>
            <a:r>
              <a:rPr lang="en-US" b="1" baseline="-25000" dirty="0"/>
              <a:t>2</a:t>
            </a:r>
          </a:p>
        </p:txBody>
      </p:sp>
      <p:sp>
        <p:nvSpPr>
          <p:cNvPr id="515117" name="Line 45"/>
          <p:cNvSpPr>
            <a:spLocks noChangeShapeType="1"/>
          </p:cNvSpPr>
          <p:nvPr/>
        </p:nvSpPr>
        <p:spPr bwMode="auto">
          <a:xfrm>
            <a:off x="3619499" y="2133600"/>
            <a:ext cx="45719" cy="68842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5118" name="Text Box 46"/>
          <p:cNvSpPr txBox="1">
            <a:spLocks noChangeArrowheads="1"/>
          </p:cNvSpPr>
          <p:nvPr/>
        </p:nvSpPr>
        <p:spPr bwMode="auto">
          <a:xfrm>
            <a:off x="2808835" y="2361599"/>
            <a:ext cx="679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0,1</a:t>
            </a:r>
          </a:p>
        </p:txBody>
      </p:sp>
      <p:sp>
        <p:nvSpPr>
          <p:cNvPr id="515119" name="Rectangle 47"/>
          <p:cNvSpPr>
            <a:spLocks noChangeArrowheads="1"/>
          </p:cNvSpPr>
          <p:nvPr/>
        </p:nvSpPr>
        <p:spPr bwMode="auto">
          <a:xfrm>
            <a:off x="1003300" y="2362200"/>
            <a:ext cx="792163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20" name="Rectangle 48"/>
          <p:cNvSpPr>
            <a:spLocks noChangeArrowheads="1"/>
          </p:cNvSpPr>
          <p:nvPr/>
        </p:nvSpPr>
        <p:spPr bwMode="auto">
          <a:xfrm>
            <a:off x="1003300" y="31369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21" name="Rectangle 49"/>
          <p:cNvSpPr>
            <a:spLocks noChangeArrowheads="1"/>
          </p:cNvSpPr>
          <p:nvPr/>
        </p:nvSpPr>
        <p:spPr bwMode="auto">
          <a:xfrm>
            <a:off x="1003300" y="39116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22" name="Rectangle 50"/>
          <p:cNvSpPr>
            <a:spLocks noChangeArrowheads="1"/>
          </p:cNvSpPr>
          <p:nvPr/>
        </p:nvSpPr>
        <p:spPr bwMode="auto">
          <a:xfrm>
            <a:off x="1795463" y="3136900"/>
            <a:ext cx="790575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23" name="Rectangle 51"/>
          <p:cNvSpPr>
            <a:spLocks noChangeArrowheads="1"/>
          </p:cNvSpPr>
          <p:nvPr/>
        </p:nvSpPr>
        <p:spPr bwMode="auto">
          <a:xfrm>
            <a:off x="1795463" y="39116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24" name="Rectangle 52"/>
          <p:cNvSpPr>
            <a:spLocks noChangeArrowheads="1"/>
          </p:cNvSpPr>
          <p:nvPr/>
        </p:nvSpPr>
        <p:spPr bwMode="auto">
          <a:xfrm>
            <a:off x="2586038" y="39116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25" name="Text Box 53"/>
          <p:cNvSpPr txBox="1">
            <a:spLocks noChangeArrowheads="1"/>
          </p:cNvSpPr>
          <p:nvPr/>
        </p:nvSpPr>
        <p:spPr bwMode="auto">
          <a:xfrm>
            <a:off x="330200" y="24145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5126" name="Text Box 54"/>
          <p:cNvSpPr txBox="1">
            <a:spLocks noChangeArrowheads="1"/>
          </p:cNvSpPr>
          <p:nvPr/>
        </p:nvSpPr>
        <p:spPr bwMode="auto">
          <a:xfrm>
            <a:off x="1066800" y="61991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15127" name="Text Box 55"/>
          <p:cNvSpPr txBox="1">
            <a:spLocks noChangeArrowheads="1"/>
          </p:cNvSpPr>
          <p:nvPr/>
        </p:nvSpPr>
        <p:spPr bwMode="auto">
          <a:xfrm>
            <a:off x="1898650" y="61991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5128" name="Text Box 56"/>
          <p:cNvSpPr txBox="1">
            <a:spLocks noChangeArrowheads="1"/>
          </p:cNvSpPr>
          <p:nvPr/>
        </p:nvSpPr>
        <p:spPr bwMode="auto">
          <a:xfrm>
            <a:off x="330200" y="322103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15129" name="Text Box 57"/>
          <p:cNvSpPr txBox="1">
            <a:spLocks noChangeArrowheads="1"/>
          </p:cNvSpPr>
          <p:nvPr/>
        </p:nvSpPr>
        <p:spPr bwMode="auto">
          <a:xfrm>
            <a:off x="330200" y="4027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15130" name="Text Box 58"/>
          <p:cNvSpPr txBox="1">
            <a:spLocks noChangeArrowheads="1"/>
          </p:cNvSpPr>
          <p:nvPr/>
        </p:nvSpPr>
        <p:spPr bwMode="auto">
          <a:xfrm>
            <a:off x="2730500" y="61991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15131" name="Rectangle 59"/>
          <p:cNvSpPr>
            <a:spLocks noChangeArrowheads="1"/>
          </p:cNvSpPr>
          <p:nvPr/>
        </p:nvSpPr>
        <p:spPr bwMode="auto">
          <a:xfrm>
            <a:off x="1003300" y="46863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32" name="Rectangle 60"/>
          <p:cNvSpPr>
            <a:spLocks noChangeArrowheads="1"/>
          </p:cNvSpPr>
          <p:nvPr/>
        </p:nvSpPr>
        <p:spPr bwMode="auto">
          <a:xfrm>
            <a:off x="1795463" y="46863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33" name="Rectangle 61"/>
          <p:cNvSpPr>
            <a:spLocks noChangeArrowheads="1"/>
          </p:cNvSpPr>
          <p:nvPr/>
        </p:nvSpPr>
        <p:spPr bwMode="auto">
          <a:xfrm>
            <a:off x="2586038" y="4686300"/>
            <a:ext cx="792162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34" name="Rectangle 62"/>
          <p:cNvSpPr>
            <a:spLocks noChangeArrowheads="1"/>
          </p:cNvSpPr>
          <p:nvPr/>
        </p:nvSpPr>
        <p:spPr bwMode="auto">
          <a:xfrm>
            <a:off x="3373438" y="46863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35" name="Text Box 63"/>
          <p:cNvSpPr txBox="1">
            <a:spLocks noChangeArrowheads="1"/>
          </p:cNvSpPr>
          <p:nvPr/>
        </p:nvSpPr>
        <p:spPr bwMode="auto">
          <a:xfrm>
            <a:off x="3517900" y="62118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4</a:t>
            </a:r>
          </a:p>
        </p:txBody>
      </p:sp>
      <p:sp>
        <p:nvSpPr>
          <p:cNvPr id="515136" name="Text Box 64"/>
          <p:cNvSpPr txBox="1">
            <a:spLocks noChangeArrowheads="1"/>
          </p:cNvSpPr>
          <p:nvPr/>
        </p:nvSpPr>
        <p:spPr bwMode="auto">
          <a:xfrm>
            <a:off x="317500" y="47259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4</a:t>
            </a:r>
          </a:p>
        </p:txBody>
      </p:sp>
      <p:sp>
        <p:nvSpPr>
          <p:cNvPr id="515137" name="Text Box 65"/>
          <p:cNvSpPr txBox="1">
            <a:spLocks noChangeArrowheads="1"/>
          </p:cNvSpPr>
          <p:nvPr/>
        </p:nvSpPr>
        <p:spPr bwMode="auto">
          <a:xfrm>
            <a:off x="1965325" y="40655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5138" name="Text Box 66"/>
          <p:cNvSpPr txBox="1">
            <a:spLocks noChangeArrowheads="1"/>
          </p:cNvSpPr>
          <p:nvPr/>
        </p:nvSpPr>
        <p:spPr bwMode="auto">
          <a:xfrm>
            <a:off x="2771775" y="5627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5139" name="Text Box 67"/>
          <p:cNvSpPr txBox="1">
            <a:spLocks noChangeArrowheads="1"/>
          </p:cNvSpPr>
          <p:nvPr/>
        </p:nvSpPr>
        <p:spPr bwMode="auto">
          <a:xfrm>
            <a:off x="1190625" y="5627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5140" name="Text Box 68"/>
          <p:cNvSpPr txBox="1">
            <a:spLocks noChangeArrowheads="1"/>
          </p:cNvSpPr>
          <p:nvPr/>
        </p:nvSpPr>
        <p:spPr bwMode="auto">
          <a:xfrm>
            <a:off x="1965325" y="47894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5141" name="Rectangle 69"/>
          <p:cNvSpPr>
            <a:spLocks noChangeArrowheads="1"/>
          </p:cNvSpPr>
          <p:nvPr/>
        </p:nvSpPr>
        <p:spPr bwMode="auto">
          <a:xfrm>
            <a:off x="1003300" y="54610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42" name="Rectangle 70"/>
          <p:cNvSpPr>
            <a:spLocks noChangeArrowheads="1"/>
          </p:cNvSpPr>
          <p:nvPr/>
        </p:nvSpPr>
        <p:spPr bwMode="auto">
          <a:xfrm>
            <a:off x="1795463" y="54610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43" name="Rectangle 71"/>
          <p:cNvSpPr>
            <a:spLocks noChangeArrowheads="1"/>
          </p:cNvSpPr>
          <p:nvPr/>
        </p:nvSpPr>
        <p:spPr bwMode="auto">
          <a:xfrm>
            <a:off x="3373438" y="5461000"/>
            <a:ext cx="792162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44" name="Rectangle 72"/>
          <p:cNvSpPr>
            <a:spLocks noChangeArrowheads="1"/>
          </p:cNvSpPr>
          <p:nvPr/>
        </p:nvSpPr>
        <p:spPr bwMode="auto">
          <a:xfrm>
            <a:off x="4160838" y="54610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45" name="Text Box 73"/>
          <p:cNvSpPr txBox="1">
            <a:spLocks noChangeArrowheads="1"/>
          </p:cNvSpPr>
          <p:nvPr/>
        </p:nvSpPr>
        <p:spPr bwMode="auto">
          <a:xfrm>
            <a:off x="1965325" y="5627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5146" name="Text Box 74"/>
          <p:cNvSpPr txBox="1">
            <a:spLocks noChangeArrowheads="1"/>
          </p:cNvSpPr>
          <p:nvPr/>
        </p:nvSpPr>
        <p:spPr bwMode="auto">
          <a:xfrm>
            <a:off x="3559175" y="5627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5147" name="Rectangle 75"/>
          <p:cNvSpPr>
            <a:spLocks noChangeArrowheads="1"/>
          </p:cNvSpPr>
          <p:nvPr/>
        </p:nvSpPr>
        <p:spPr bwMode="auto">
          <a:xfrm>
            <a:off x="2590800" y="54610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48" name="Text Box 76"/>
          <p:cNvSpPr txBox="1">
            <a:spLocks noChangeArrowheads="1"/>
          </p:cNvSpPr>
          <p:nvPr/>
        </p:nvSpPr>
        <p:spPr bwMode="auto">
          <a:xfrm>
            <a:off x="4305300" y="62118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5</a:t>
            </a:r>
          </a:p>
        </p:txBody>
      </p:sp>
      <p:sp>
        <p:nvSpPr>
          <p:cNvPr id="515149" name="Text Box 77"/>
          <p:cNvSpPr txBox="1">
            <a:spLocks noChangeArrowheads="1"/>
          </p:cNvSpPr>
          <p:nvPr/>
        </p:nvSpPr>
        <p:spPr bwMode="auto">
          <a:xfrm>
            <a:off x="317500" y="54752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5</a:t>
            </a:r>
          </a:p>
        </p:txBody>
      </p:sp>
      <p:sp>
        <p:nvSpPr>
          <p:cNvPr id="515150" name="Oval 78"/>
          <p:cNvSpPr>
            <a:spLocks noChangeArrowheads="1"/>
          </p:cNvSpPr>
          <p:nvPr/>
        </p:nvSpPr>
        <p:spPr bwMode="auto">
          <a:xfrm>
            <a:off x="7594600" y="2082800"/>
            <a:ext cx="1003300" cy="990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151" name="Oval 79"/>
          <p:cNvSpPr>
            <a:spLocks noChangeArrowheads="1"/>
          </p:cNvSpPr>
          <p:nvPr/>
        </p:nvSpPr>
        <p:spPr bwMode="auto">
          <a:xfrm>
            <a:off x="1028700" y="977900"/>
            <a:ext cx="1003300" cy="990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152" name="Text Box 80"/>
          <p:cNvSpPr txBox="1">
            <a:spLocks noChangeArrowheads="1"/>
          </p:cNvSpPr>
          <p:nvPr/>
        </p:nvSpPr>
        <p:spPr bwMode="auto">
          <a:xfrm>
            <a:off x="1190625" y="40655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5153" name="Text Box 81"/>
          <p:cNvSpPr txBox="1">
            <a:spLocks noChangeArrowheads="1"/>
          </p:cNvSpPr>
          <p:nvPr/>
        </p:nvSpPr>
        <p:spPr bwMode="auto">
          <a:xfrm>
            <a:off x="1190625" y="47894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15154" name="Oval 82"/>
          <p:cNvSpPr>
            <a:spLocks noChangeArrowheads="1"/>
          </p:cNvSpPr>
          <p:nvPr/>
        </p:nvSpPr>
        <p:spPr bwMode="auto">
          <a:xfrm>
            <a:off x="5283200" y="3238500"/>
            <a:ext cx="1003300" cy="990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155" name="Oval 83"/>
          <p:cNvSpPr>
            <a:spLocks noChangeArrowheads="1"/>
          </p:cNvSpPr>
          <p:nvPr/>
        </p:nvSpPr>
        <p:spPr bwMode="auto">
          <a:xfrm>
            <a:off x="3162300" y="990600"/>
            <a:ext cx="1003300" cy="990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156" name="Text Box 84"/>
          <p:cNvSpPr txBox="1">
            <a:spLocks noChangeArrowheads="1"/>
          </p:cNvSpPr>
          <p:nvPr/>
        </p:nvSpPr>
        <p:spPr bwMode="auto">
          <a:xfrm>
            <a:off x="1190625" y="32527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5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5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5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5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1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15" grpId="0" animBg="1"/>
      <p:bldP spid="515116" grpId="0"/>
      <p:bldP spid="515117" grpId="0" animBg="1"/>
      <p:bldP spid="515118" grpId="0"/>
      <p:bldP spid="515119" grpId="0" animBg="1"/>
      <p:bldP spid="515120" grpId="0" animBg="1"/>
      <p:bldP spid="515121" grpId="0" animBg="1"/>
      <p:bldP spid="515122" grpId="0" animBg="1"/>
      <p:bldP spid="515123" grpId="0" animBg="1"/>
      <p:bldP spid="515124" grpId="0" animBg="1"/>
      <p:bldP spid="515125" grpId="0"/>
      <p:bldP spid="515126" grpId="0"/>
      <p:bldP spid="515127" grpId="0"/>
      <p:bldP spid="515128" grpId="0"/>
      <p:bldP spid="515129" grpId="0"/>
      <p:bldP spid="515130" grpId="0"/>
      <p:bldP spid="515131" grpId="0" animBg="1"/>
      <p:bldP spid="515132" grpId="0" animBg="1"/>
      <p:bldP spid="515133" grpId="0" animBg="1"/>
      <p:bldP spid="515134" grpId="0" animBg="1"/>
      <p:bldP spid="515135" grpId="0"/>
      <p:bldP spid="515136" grpId="0"/>
      <p:bldP spid="515137" grpId="0"/>
      <p:bldP spid="515138" grpId="0"/>
      <p:bldP spid="515139" grpId="0"/>
      <p:bldP spid="515140" grpId="0"/>
      <p:bldP spid="515141" grpId="0" animBg="1"/>
      <p:bldP spid="515142" grpId="0" animBg="1"/>
      <p:bldP spid="515143" grpId="0" animBg="1"/>
      <p:bldP spid="515144" grpId="0" animBg="1"/>
      <p:bldP spid="515145" grpId="0"/>
      <p:bldP spid="515146" grpId="0"/>
      <p:bldP spid="515147" grpId="0" animBg="1"/>
      <p:bldP spid="515148" grpId="0"/>
      <p:bldP spid="515149" grpId="0"/>
      <p:bldP spid="515150" grpId="0" animBg="1"/>
      <p:bldP spid="515150" grpId="1" animBg="1"/>
      <p:bldP spid="515151" grpId="0" animBg="1"/>
      <p:bldP spid="515151" grpId="1" animBg="1"/>
      <p:bldP spid="515152" grpId="0"/>
      <p:bldP spid="515153" grpId="0"/>
      <p:bldP spid="515154" grpId="0" animBg="1"/>
      <p:bldP spid="515155" grpId="0" animBg="1"/>
      <p:bldP spid="515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2"/>
          <p:cNvSpPr txBox="1">
            <a:spLocks noChangeArrowheads="1"/>
          </p:cNvSpPr>
          <p:nvPr/>
        </p:nvSpPr>
        <p:spPr bwMode="auto">
          <a:xfrm>
            <a:off x="2403475" y="223838"/>
            <a:ext cx="4451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IS THIS </a:t>
            </a:r>
            <a:r>
              <a:rPr lang="en-US" sz="3600">
                <a:latin typeface="Arial Black" pitchFamily="34" charset="0"/>
              </a:rPr>
              <a:t>MINIMAL?</a:t>
            </a:r>
          </a:p>
        </p:txBody>
      </p:sp>
      <p:grpSp>
        <p:nvGrpSpPr>
          <p:cNvPr id="491523" name="Group 3"/>
          <p:cNvGrpSpPr>
            <a:grpSpLocks/>
          </p:cNvGrpSpPr>
          <p:nvPr/>
        </p:nvGrpSpPr>
        <p:grpSpPr bwMode="auto">
          <a:xfrm>
            <a:off x="1816100" y="1460500"/>
            <a:ext cx="4876800" cy="3848100"/>
            <a:chOff x="1144" y="920"/>
            <a:chExt cx="3072" cy="2424"/>
          </a:xfrm>
        </p:grpSpPr>
        <p:grpSp>
          <p:nvGrpSpPr>
            <p:cNvPr id="491524" name="Group 4"/>
            <p:cNvGrpSpPr>
              <a:grpSpLocks/>
            </p:cNvGrpSpPr>
            <p:nvPr/>
          </p:nvGrpSpPr>
          <p:grpSpPr bwMode="auto">
            <a:xfrm>
              <a:off x="3360" y="920"/>
              <a:ext cx="856" cy="864"/>
              <a:chOff x="3304" y="1056"/>
              <a:chExt cx="856" cy="864"/>
            </a:xfrm>
          </p:grpSpPr>
          <p:sp>
            <p:nvSpPr>
              <p:cNvPr id="491525" name="Oval 5"/>
              <p:cNvSpPr>
                <a:spLocks noChangeArrowheads="1"/>
              </p:cNvSpPr>
              <p:nvPr/>
            </p:nvSpPr>
            <p:spPr bwMode="auto">
              <a:xfrm>
                <a:off x="3418" y="116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526" name="Oval 6"/>
              <p:cNvSpPr>
                <a:spLocks noChangeArrowheads="1"/>
              </p:cNvSpPr>
              <p:nvPr/>
            </p:nvSpPr>
            <p:spPr bwMode="auto">
              <a:xfrm>
                <a:off x="3304" y="105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91527" name="Line 7"/>
            <p:cNvSpPr>
              <a:spLocks noChangeShapeType="1"/>
            </p:cNvSpPr>
            <p:nvPr/>
          </p:nvSpPr>
          <p:spPr bwMode="auto">
            <a:xfrm>
              <a:off x="2320" y="1312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91528" name="Group 8"/>
            <p:cNvGrpSpPr>
              <a:grpSpLocks/>
            </p:cNvGrpSpPr>
            <p:nvPr/>
          </p:nvGrpSpPr>
          <p:grpSpPr bwMode="auto">
            <a:xfrm>
              <a:off x="3360" y="2480"/>
              <a:ext cx="856" cy="864"/>
              <a:chOff x="3288" y="2616"/>
              <a:chExt cx="856" cy="864"/>
            </a:xfrm>
          </p:grpSpPr>
          <p:sp>
            <p:nvSpPr>
              <p:cNvPr id="491529" name="Oval 9"/>
              <p:cNvSpPr>
                <a:spLocks noChangeArrowheads="1"/>
              </p:cNvSpPr>
              <p:nvPr/>
            </p:nvSpPr>
            <p:spPr bwMode="auto">
              <a:xfrm>
                <a:off x="3402" y="272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530" name="Oval 10"/>
              <p:cNvSpPr>
                <a:spLocks noChangeArrowheads="1"/>
              </p:cNvSpPr>
              <p:nvPr/>
            </p:nvSpPr>
            <p:spPr bwMode="auto">
              <a:xfrm>
                <a:off x="3288" y="261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91531" name="Oval 11"/>
            <p:cNvSpPr>
              <a:spLocks noChangeArrowheads="1"/>
            </p:cNvSpPr>
            <p:nvPr/>
          </p:nvSpPr>
          <p:spPr bwMode="auto">
            <a:xfrm>
              <a:off x="1562" y="1040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1532" name="Oval 12"/>
            <p:cNvSpPr>
              <a:spLocks noChangeArrowheads="1"/>
            </p:cNvSpPr>
            <p:nvPr/>
          </p:nvSpPr>
          <p:spPr bwMode="auto">
            <a:xfrm>
              <a:off x="1562" y="2600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1533" name="Line 13"/>
            <p:cNvSpPr>
              <a:spLocks noChangeShapeType="1"/>
            </p:cNvSpPr>
            <p:nvPr/>
          </p:nvSpPr>
          <p:spPr bwMode="auto">
            <a:xfrm>
              <a:off x="2312" y="2904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534" name="Line 14"/>
            <p:cNvSpPr>
              <a:spLocks noChangeShapeType="1"/>
            </p:cNvSpPr>
            <p:nvPr/>
          </p:nvSpPr>
          <p:spPr bwMode="auto">
            <a:xfrm>
              <a:off x="1960" y="1768"/>
              <a:ext cx="0" cy="7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535" name="Line 15"/>
            <p:cNvSpPr>
              <a:spLocks noChangeShapeType="1"/>
            </p:cNvSpPr>
            <p:nvPr/>
          </p:nvSpPr>
          <p:spPr bwMode="auto">
            <a:xfrm>
              <a:off x="1800" y="1760"/>
              <a:ext cx="0" cy="7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536" name="Line 16"/>
            <p:cNvSpPr>
              <a:spLocks noChangeShapeType="1"/>
            </p:cNvSpPr>
            <p:nvPr/>
          </p:nvSpPr>
          <p:spPr bwMode="auto">
            <a:xfrm>
              <a:off x="3904" y="1864"/>
              <a:ext cx="0" cy="5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537" name="Line 17"/>
            <p:cNvSpPr>
              <a:spLocks noChangeShapeType="1"/>
            </p:cNvSpPr>
            <p:nvPr/>
          </p:nvSpPr>
          <p:spPr bwMode="auto">
            <a:xfrm>
              <a:off x="3744" y="1856"/>
              <a:ext cx="0" cy="5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538" name="Line 18"/>
            <p:cNvSpPr>
              <a:spLocks noChangeShapeType="1"/>
            </p:cNvSpPr>
            <p:nvPr/>
          </p:nvSpPr>
          <p:spPr bwMode="auto">
            <a:xfrm flipH="1" flipV="1">
              <a:off x="2192" y="1664"/>
              <a:ext cx="1152" cy="9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539" name="Line 19"/>
            <p:cNvSpPr>
              <a:spLocks noChangeShapeType="1"/>
            </p:cNvSpPr>
            <p:nvPr/>
          </p:nvSpPr>
          <p:spPr bwMode="auto">
            <a:xfrm flipH="1">
              <a:off x="2176" y="1672"/>
              <a:ext cx="1152" cy="9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540" name="Text Box 20"/>
            <p:cNvSpPr txBox="1">
              <a:spLocks noChangeArrowheads="1"/>
            </p:cNvSpPr>
            <p:nvPr/>
          </p:nvSpPr>
          <p:spPr bwMode="auto">
            <a:xfrm>
              <a:off x="1976" y="192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491541" name="Text Box 21"/>
            <p:cNvSpPr txBox="1">
              <a:spLocks noChangeArrowheads="1"/>
            </p:cNvSpPr>
            <p:nvPr/>
          </p:nvSpPr>
          <p:spPr bwMode="auto">
            <a:xfrm>
              <a:off x="1552" y="1977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491542" name="Text Box 22"/>
            <p:cNvSpPr txBox="1">
              <a:spLocks noChangeArrowheads="1"/>
            </p:cNvSpPr>
            <p:nvPr/>
          </p:nvSpPr>
          <p:spPr bwMode="auto">
            <a:xfrm>
              <a:off x="2816" y="160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491543" name="Text Box 23"/>
            <p:cNvSpPr txBox="1">
              <a:spLocks noChangeArrowheads="1"/>
            </p:cNvSpPr>
            <p:nvPr/>
          </p:nvSpPr>
          <p:spPr bwMode="auto">
            <a:xfrm>
              <a:off x="2984" y="204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491544" name="Text Box 24"/>
            <p:cNvSpPr txBox="1">
              <a:spLocks noChangeArrowheads="1"/>
            </p:cNvSpPr>
            <p:nvPr/>
          </p:nvSpPr>
          <p:spPr bwMode="auto">
            <a:xfrm>
              <a:off x="2600" y="291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491545" name="Text Box 25"/>
            <p:cNvSpPr txBox="1">
              <a:spLocks noChangeArrowheads="1"/>
            </p:cNvSpPr>
            <p:nvPr/>
          </p:nvSpPr>
          <p:spPr bwMode="auto">
            <a:xfrm>
              <a:off x="2680" y="98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491546" name="Text Box 26"/>
            <p:cNvSpPr txBox="1">
              <a:spLocks noChangeArrowheads="1"/>
            </p:cNvSpPr>
            <p:nvPr/>
          </p:nvSpPr>
          <p:spPr bwMode="auto">
            <a:xfrm>
              <a:off x="3928" y="191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491547" name="Text Box 27"/>
            <p:cNvSpPr txBox="1">
              <a:spLocks noChangeArrowheads="1"/>
            </p:cNvSpPr>
            <p:nvPr/>
          </p:nvSpPr>
          <p:spPr bwMode="auto">
            <a:xfrm>
              <a:off x="3480" y="202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491548" name="Line 28"/>
            <p:cNvSpPr>
              <a:spLocks noChangeShapeType="1"/>
            </p:cNvSpPr>
            <p:nvPr/>
          </p:nvSpPr>
          <p:spPr bwMode="auto">
            <a:xfrm>
              <a:off x="1144" y="1312"/>
              <a:ext cx="35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91549" name="Text Box 29"/>
          <p:cNvSpPr txBox="1">
            <a:spLocks noChangeArrowheads="1"/>
          </p:cNvSpPr>
          <p:nvPr/>
        </p:nvSpPr>
        <p:spPr bwMode="auto">
          <a:xfrm>
            <a:off x="4022725" y="808038"/>
            <a:ext cx="946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Arial Black" pitchFamily="34" charset="0"/>
              </a:rPr>
              <a:t>NO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Oval 2"/>
          <p:cNvSpPr>
            <a:spLocks noChangeArrowheads="1"/>
          </p:cNvSpPr>
          <p:nvPr/>
        </p:nvSpPr>
        <p:spPr bwMode="auto">
          <a:xfrm>
            <a:off x="5286375" y="32385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27" name="Line 3"/>
          <p:cNvSpPr>
            <a:spLocks noChangeShapeType="1"/>
          </p:cNvSpPr>
          <p:nvPr/>
        </p:nvSpPr>
        <p:spPr bwMode="auto">
          <a:xfrm flipH="1">
            <a:off x="2247900" y="1346200"/>
            <a:ext cx="7493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8628" name="AutoShape 4"/>
          <p:cNvSpPr>
            <a:spLocks noChangeArrowheads="1"/>
          </p:cNvSpPr>
          <p:nvPr/>
        </p:nvSpPr>
        <p:spPr bwMode="auto">
          <a:xfrm>
            <a:off x="1079500" y="2032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29" name="Text Box 5"/>
          <p:cNvSpPr txBox="1">
            <a:spLocks noChangeArrowheads="1"/>
          </p:cNvSpPr>
          <p:nvPr/>
        </p:nvSpPr>
        <p:spPr bwMode="auto">
          <a:xfrm>
            <a:off x="673100" y="2809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38630" name="AutoShape 6"/>
          <p:cNvSpPr>
            <a:spLocks noChangeArrowheads="1"/>
          </p:cNvSpPr>
          <p:nvPr/>
        </p:nvSpPr>
        <p:spPr bwMode="auto">
          <a:xfrm>
            <a:off x="5321300" y="1524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4953000" y="3317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342900" y="1447800"/>
            <a:ext cx="571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8633" name="Text Box 9"/>
          <p:cNvSpPr txBox="1">
            <a:spLocks noChangeArrowheads="1"/>
          </p:cNvSpPr>
          <p:nvPr/>
        </p:nvSpPr>
        <p:spPr bwMode="auto">
          <a:xfrm>
            <a:off x="2349500" y="16017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38634" name="Oval 10"/>
          <p:cNvSpPr>
            <a:spLocks noChangeArrowheads="1"/>
          </p:cNvSpPr>
          <p:nvPr/>
        </p:nvSpPr>
        <p:spPr bwMode="auto">
          <a:xfrm>
            <a:off x="1028700" y="9779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35" name="Oval 11"/>
          <p:cNvSpPr>
            <a:spLocks noChangeArrowheads="1"/>
          </p:cNvSpPr>
          <p:nvPr/>
        </p:nvSpPr>
        <p:spPr bwMode="auto">
          <a:xfrm>
            <a:off x="3157538" y="9906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36" name="Oval 12"/>
          <p:cNvSpPr>
            <a:spLocks noChangeArrowheads="1"/>
          </p:cNvSpPr>
          <p:nvPr/>
        </p:nvSpPr>
        <p:spPr bwMode="auto">
          <a:xfrm>
            <a:off x="7416800" y="1892300"/>
            <a:ext cx="1358900" cy="1371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37" name="Oval 13"/>
          <p:cNvSpPr>
            <a:spLocks noChangeArrowheads="1"/>
          </p:cNvSpPr>
          <p:nvPr/>
        </p:nvSpPr>
        <p:spPr bwMode="auto">
          <a:xfrm>
            <a:off x="7594600" y="20828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38" name="Line 14"/>
          <p:cNvSpPr>
            <a:spLocks noChangeShapeType="1"/>
          </p:cNvSpPr>
          <p:nvPr/>
        </p:nvSpPr>
        <p:spPr bwMode="auto">
          <a:xfrm flipH="1" flipV="1">
            <a:off x="2222500" y="1574800"/>
            <a:ext cx="736600" cy="12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8639" name="Text Box 15"/>
          <p:cNvSpPr txBox="1">
            <a:spLocks noChangeArrowheads="1"/>
          </p:cNvSpPr>
          <p:nvPr/>
        </p:nvSpPr>
        <p:spPr bwMode="auto">
          <a:xfrm>
            <a:off x="2336800" y="8270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38640" name="Line 16"/>
          <p:cNvSpPr>
            <a:spLocks noChangeShapeType="1"/>
          </p:cNvSpPr>
          <p:nvPr/>
        </p:nvSpPr>
        <p:spPr bwMode="auto">
          <a:xfrm flipH="1" flipV="1">
            <a:off x="4000500" y="2032000"/>
            <a:ext cx="1181100" cy="144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8643" name="AutoShape 19"/>
          <p:cNvSpPr>
            <a:spLocks noChangeArrowheads="1"/>
          </p:cNvSpPr>
          <p:nvPr/>
        </p:nvSpPr>
        <p:spPr bwMode="auto">
          <a:xfrm>
            <a:off x="7670800" y="1028700"/>
            <a:ext cx="787400" cy="1054100"/>
          </a:xfrm>
          <a:custGeom>
            <a:avLst/>
            <a:gdLst>
              <a:gd name="G0" fmla="+- 219534 0 0"/>
              <a:gd name="G1" fmla="+- 9977963 0 0"/>
              <a:gd name="G2" fmla="+- 219534 0 9977963"/>
              <a:gd name="G3" fmla="+- 10800 0 0"/>
              <a:gd name="G4" fmla="+- 0 0 2195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99 0 0"/>
              <a:gd name="G9" fmla="+- 0 0 9977963"/>
              <a:gd name="G10" fmla="+- 8899 0 2700"/>
              <a:gd name="G11" fmla="cos G10 219534"/>
              <a:gd name="G12" fmla="sin G10 219534"/>
              <a:gd name="G13" fmla="cos 13500 219534"/>
              <a:gd name="G14" fmla="sin 13500 219534"/>
              <a:gd name="G15" fmla="+- G11 10800 0"/>
              <a:gd name="G16" fmla="+- G12 10800 0"/>
              <a:gd name="G17" fmla="+- G13 10800 0"/>
              <a:gd name="G18" fmla="+- G14 10800 0"/>
              <a:gd name="G19" fmla="*/ 8899 1 2"/>
              <a:gd name="G20" fmla="+- G19 5400 0"/>
              <a:gd name="G21" fmla="cos G20 219534"/>
              <a:gd name="G22" fmla="sin G20 219534"/>
              <a:gd name="G23" fmla="+- G21 10800 0"/>
              <a:gd name="G24" fmla="+- G12 G23 G22"/>
              <a:gd name="G25" fmla="+- G22 G23 G11"/>
              <a:gd name="G26" fmla="cos 10800 219534"/>
              <a:gd name="G27" fmla="sin 10800 219534"/>
              <a:gd name="G28" fmla="cos 8899 219534"/>
              <a:gd name="G29" fmla="sin 8899 2195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977963"/>
              <a:gd name="G36" fmla="sin G34 9977963"/>
              <a:gd name="G37" fmla="+/ 9977963 2195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99 G39"/>
              <a:gd name="G43" fmla="sin 8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517 w 21600"/>
              <a:gd name="T5" fmla="*/ 243 h 21600"/>
              <a:gd name="T6" fmla="*/ 2082 w 21600"/>
              <a:gd name="T7" fmla="*/ 15386 h 21600"/>
              <a:gd name="T8" fmla="*/ 8919 w 21600"/>
              <a:gd name="T9" fmla="*/ 2101 h 21600"/>
              <a:gd name="T10" fmla="*/ 24276 w 21600"/>
              <a:gd name="T11" fmla="*/ 11588 h 21600"/>
              <a:gd name="T12" fmla="*/ 20420 w 21600"/>
              <a:gd name="T13" fmla="*/ 15020 h 21600"/>
              <a:gd name="T14" fmla="*/ 16988 w 21600"/>
              <a:gd name="T15" fmla="*/ 1116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44" name="Text Box 20"/>
          <p:cNvSpPr txBox="1">
            <a:spLocks noChangeArrowheads="1"/>
          </p:cNvSpPr>
          <p:nvPr/>
        </p:nvSpPr>
        <p:spPr bwMode="auto">
          <a:xfrm>
            <a:off x="7713663" y="496888"/>
            <a:ext cx="679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0,1</a:t>
            </a:r>
          </a:p>
        </p:txBody>
      </p:sp>
      <p:sp>
        <p:nvSpPr>
          <p:cNvPr id="538645" name="Text Box 21"/>
          <p:cNvSpPr txBox="1">
            <a:spLocks noChangeArrowheads="1"/>
          </p:cNvSpPr>
          <p:nvPr/>
        </p:nvSpPr>
        <p:spPr bwMode="auto">
          <a:xfrm>
            <a:off x="4508500" y="22113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38646" name="Text Box 22"/>
          <p:cNvSpPr txBox="1">
            <a:spLocks noChangeArrowheads="1"/>
          </p:cNvSpPr>
          <p:nvPr/>
        </p:nvSpPr>
        <p:spPr bwMode="auto">
          <a:xfrm>
            <a:off x="1244600" y="11445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38647" name="Text Box 23"/>
          <p:cNvSpPr txBox="1">
            <a:spLocks noChangeArrowheads="1"/>
          </p:cNvSpPr>
          <p:nvPr/>
        </p:nvSpPr>
        <p:spPr bwMode="auto">
          <a:xfrm>
            <a:off x="3397250" y="11445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38648" name="Text Box 24"/>
          <p:cNvSpPr txBox="1">
            <a:spLocks noChangeArrowheads="1"/>
          </p:cNvSpPr>
          <p:nvPr/>
        </p:nvSpPr>
        <p:spPr bwMode="auto">
          <a:xfrm>
            <a:off x="5524500" y="3392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38649" name="Text Box 25"/>
          <p:cNvSpPr txBox="1">
            <a:spLocks noChangeArrowheads="1"/>
          </p:cNvSpPr>
          <p:nvPr/>
        </p:nvSpPr>
        <p:spPr bwMode="auto">
          <a:xfrm>
            <a:off x="7810500" y="22240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5</a:t>
            </a:r>
          </a:p>
        </p:txBody>
      </p:sp>
      <p:sp>
        <p:nvSpPr>
          <p:cNvPr id="538650" name="Oval 26"/>
          <p:cNvSpPr>
            <a:spLocks noChangeArrowheads="1"/>
          </p:cNvSpPr>
          <p:nvPr/>
        </p:nvSpPr>
        <p:spPr bwMode="auto">
          <a:xfrm>
            <a:off x="5299075" y="9525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51" name="Text Box 27"/>
          <p:cNvSpPr txBox="1">
            <a:spLocks noChangeArrowheads="1"/>
          </p:cNvSpPr>
          <p:nvPr/>
        </p:nvSpPr>
        <p:spPr bwMode="auto">
          <a:xfrm>
            <a:off x="5537200" y="1106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4</a:t>
            </a:r>
          </a:p>
        </p:txBody>
      </p:sp>
      <p:sp>
        <p:nvSpPr>
          <p:cNvPr id="538652" name="Line 28"/>
          <p:cNvSpPr>
            <a:spLocks noChangeShapeType="1"/>
          </p:cNvSpPr>
          <p:nvPr/>
        </p:nvSpPr>
        <p:spPr bwMode="auto">
          <a:xfrm flipH="1">
            <a:off x="5791200" y="2082800"/>
            <a:ext cx="0" cy="965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8653" name="Text Box 29"/>
          <p:cNvSpPr txBox="1">
            <a:spLocks noChangeArrowheads="1"/>
          </p:cNvSpPr>
          <p:nvPr/>
        </p:nvSpPr>
        <p:spPr bwMode="auto">
          <a:xfrm>
            <a:off x="5397500" y="23510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0</a:t>
            </a:r>
          </a:p>
        </p:txBody>
      </p:sp>
      <p:sp>
        <p:nvSpPr>
          <p:cNvPr id="538654" name="Line 30"/>
          <p:cNvSpPr>
            <a:spLocks noChangeShapeType="1"/>
          </p:cNvSpPr>
          <p:nvPr/>
        </p:nvSpPr>
        <p:spPr bwMode="auto">
          <a:xfrm flipH="1" flipV="1">
            <a:off x="6388100" y="1752600"/>
            <a:ext cx="86360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8655" name="Text Box 31"/>
          <p:cNvSpPr txBox="1">
            <a:spLocks noChangeArrowheads="1"/>
          </p:cNvSpPr>
          <p:nvPr/>
        </p:nvSpPr>
        <p:spPr bwMode="auto">
          <a:xfrm>
            <a:off x="6604000" y="14747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538660" name="Rectangle 36"/>
          <p:cNvSpPr>
            <a:spLocks noChangeArrowheads="1"/>
          </p:cNvSpPr>
          <p:nvPr/>
        </p:nvSpPr>
        <p:spPr bwMode="auto">
          <a:xfrm>
            <a:off x="1003300" y="2362200"/>
            <a:ext cx="792163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61" name="Rectangle 37"/>
          <p:cNvSpPr>
            <a:spLocks noChangeArrowheads="1"/>
          </p:cNvSpPr>
          <p:nvPr/>
        </p:nvSpPr>
        <p:spPr bwMode="auto">
          <a:xfrm>
            <a:off x="1003300" y="31369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62" name="Rectangle 38"/>
          <p:cNvSpPr>
            <a:spLocks noChangeArrowheads="1"/>
          </p:cNvSpPr>
          <p:nvPr/>
        </p:nvSpPr>
        <p:spPr bwMode="auto">
          <a:xfrm>
            <a:off x="1003300" y="39116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63" name="Rectangle 39"/>
          <p:cNvSpPr>
            <a:spLocks noChangeArrowheads="1"/>
          </p:cNvSpPr>
          <p:nvPr/>
        </p:nvSpPr>
        <p:spPr bwMode="auto">
          <a:xfrm>
            <a:off x="1795463" y="3136900"/>
            <a:ext cx="790575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64" name="Rectangle 40"/>
          <p:cNvSpPr>
            <a:spLocks noChangeArrowheads="1"/>
          </p:cNvSpPr>
          <p:nvPr/>
        </p:nvSpPr>
        <p:spPr bwMode="auto">
          <a:xfrm>
            <a:off x="1795463" y="39116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65" name="Rectangle 41"/>
          <p:cNvSpPr>
            <a:spLocks noChangeArrowheads="1"/>
          </p:cNvSpPr>
          <p:nvPr/>
        </p:nvSpPr>
        <p:spPr bwMode="auto">
          <a:xfrm>
            <a:off x="2586038" y="39116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66" name="Text Box 42"/>
          <p:cNvSpPr txBox="1">
            <a:spLocks noChangeArrowheads="1"/>
          </p:cNvSpPr>
          <p:nvPr/>
        </p:nvSpPr>
        <p:spPr bwMode="auto">
          <a:xfrm>
            <a:off x="330200" y="24145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38667" name="Text Box 43"/>
          <p:cNvSpPr txBox="1">
            <a:spLocks noChangeArrowheads="1"/>
          </p:cNvSpPr>
          <p:nvPr/>
        </p:nvSpPr>
        <p:spPr bwMode="auto">
          <a:xfrm>
            <a:off x="1066800" y="61991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0</a:t>
            </a:r>
          </a:p>
        </p:txBody>
      </p:sp>
      <p:sp>
        <p:nvSpPr>
          <p:cNvPr id="538668" name="Text Box 44"/>
          <p:cNvSpPr txBox="1">
            <a:spLocks noChangeArrowheads="1"/>
          </p:cNvSpPr>
          <p:nvPr/>
        </p:nvSpPr>
        <p:spPr bwMode="auto">
          <a:xfrm>
            <a:off x="1898650" y="61991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38669" name="Text Box 45"/>
          <p:cNvSpPr txBox="1">
            <a:spLocks noChangeArrowheads="1"/>
          </p:cNvSpPr>
          <p:nvPr/>
        </p:nvSpPr>
        <p:spPr bwMode="auto">
          <a:xfrm>
            <a:off x="330200" y="322103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1</a:t>
            </a:r>
          </a:p>
        </p:txBody>
      </p:sp>
      <p:sp>
        <p:nvSpPr>
          <p:cNvPr id="538670" name="Text Box 46"/>
          <p:cNvSpPr txBox="1">
            <a:spLocks noChangeArrowheads="1"/>
          </p:cNvSpPr>
          <p:nvPr/>
        </p:nvSpPr>
        <p:spPr bwMode="auto">
          <a:xfrm>
            <a:off x="330200" y="40274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38671" name="Text Box 47"/>
          <p:cNvSpPr txBox="1">
            <a:spLocks noChangeArrowheads="1"/>
          </p:cNvSpPr>
          <p:nvPr/>
        </p:nvSpPr>
        <p:spPr bwMode="auto">
          <a:xfrm>
            <a:off x="2730500" y="61991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3</a:t>
            </a:r>
          </a:p>
        </p:txBody>
      </p:sp>
      <p:sp>
        <p:nvSpPr>
          <p:cNvPr id="538672" name="Rectangle 48"/>
          <p:cNvSpPr>
            <a:spLocks noChangeArrowheads="1"/>
          </p:cNvSpPr>
          <p:nvPr/>
        </p:nvSpPr>
        <p:spPr bwMode="auto">
          <a:xfrm>
            <a:off x="1003300" y="46863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73" name="Rectangle 49"/>
          <p:cNvSpPr>
            <a:spLocks noChangeArrowheads="1"/>
          </p:cNvSpPr>
          <p:nvPr/>
        </p:nvSpPr>
        <p:spPr bwMode="auto">
          <a:xfrm>
            <a:off x="1795463" y="46863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74" name="Rectangle 50"/>
          <p:cNvSpPr>
            <a:spLocks noChangeArrowheads="1"/>
          </p:cNvSpPr>
          <p:nvPr/>
        </p:nvSpPr>
        <p:spPr bwMode="auto">
          <a:xfrm>
            <a:off x="2586038" y="4686300"/>
            <a:ext cx="792162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75" name="Rectangle 51"/>
          <p:cNvSpPr>
            <a:spLocks noChangeArrowheads="1"/>
          </p:cNvSpPr>
          <p:nvPr/>
        </p:nvSpPr>
        <p:spPr bwMode="auto">
          <a:xfrm>
            <a:off x="3373438" y="46863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76" name="Text Box 52"/>
          <p:cNvSpPr txBox="1">
            <a:spLocks noChangeArrowheads="1"/>
          </p:cNvSpPr>
          <p:nvPr/>
        </p:nvSpPr>
        <p:spPr bwMode="auto">
          <a:xfrm>
            <a:off x="3517900" y="62118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4</a:t>
            </a:r>
          </a:p>
        </p:txBody>
      </p:sp>
      <p:sp>
        <p:nvSpPr>
          <p:cNvPr id="538677" name="Text Box 53"/>
          <p:cNvSpPr txBox="1">
            <a:spLocks noChangeArrowheads="1"/>
          </p:cNvSpPr>
          <p:nvPr/>
        </p:nvSpPr>
        <p:spPr bwMode="auto">
          <a:xfrm>
            <a:off x="317500" y="47259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4</a:t>
            </a:r>
          </a:p>
        </p:txBody>
      </p:sp>
      <p:sp>
        <p:nvSpPr>
          <p:cNvPr id="538678" name="Text Box 54"/>
          <p:cNvSpPr txBox="1">
            <a:spLocks noChangeArrowheads="1"/>
          </p:cNvSpPr>
          <p:nvPr/>
        </p:nvSpPr>
        <p:spPr bwMode="auto">
          <a:xfrm>
            <a:off x="1965325" y="40655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79" name="Text Box 55"/>
          <p:cNvSpPr txBox="1">
            <a:spLocks noChangeArrowheads="1"/>
          </p:cNvSpPr>
          <p:nvPr/>
        </p:nvSpPr>
        <p:spPr bwMode="auto">
          <a:xfrm>
            <a:off x="2771775" y="5627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80" name="Text Box 56"/>
          <p:cNvSpPr txBox="1">
            <a:spLocks noChangeArrowheads="1"/>
          </p:cNvSpPr>
          <p:nvPr/>
        </p:nvSpPr>
        <p:spPr bwMode="auto">
          <a:xfrm>
            <a:off x="1190625" y="5627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81" name="Text Box 57"/>
          <p:cNvSpPr txBox="1">
            <a:spLocks noChangeArrowheads="1"/>
          </p:cNvSpPr>
          <p:nvPr/>
        </p:nvSpPr>
        <p:spPr bwMode="auto">
          <a:xfrm>
            <a:off x="1965325" y="47894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82" name="Rectangle 58"/>
          <p:cNvSpPr>
            <a:spLocks noChangeArrowheads="1"/>
          </p:cNvSpPr>
          <p:nvPr/>
        </p:nvSpPr>
        <p:spPr bwMode="auto">
          <a:xfrm>
            <a:off x="1003300" y="54610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83" name="Rectangle 59"/>
          <p:cNvSpPr>
            <a:spLocks noChangeArrowheads="1"/>
          </p:cNvSpPr>
          <p:nvPr/>
        </p:nvSpPr>
        <p:spPr bwMode="auto">
          <a:xfrm>
            <a:off x="1795463" y="5461000"/>
            <a:ext cx="790575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84" name="Rectangle 60"/>
          <p:cNvSpPr>
            <a:spLocks noChangeArrowheads="1"/>
          </p:cNvSpPr>
          <p:nvPr/>
        </p:nvSpPr>
        <p:spPr bwMode="auto">
          <a:xfrm>
            <a:off x="3373438" y="5461000"/>
            <a:ext cx="792162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85" name="Rectangle 61"/>
          <p:cNvSpPr>
            <a:spLocks noChangeArrowheads="1"/>
          </p:cNvSpPr>
          <p:nvPr/>
        </p:nvSpPr>
        <p:spPr bwMode="auto">
          <a:xfrm>
            <a:off x="4160838" y="5461000"/>
            <a:ext cx="792162" cy="774700"/>
          </a:xfrm>
          <a:prstGeom prst="rect">
            <a:avLst/>
          </a:prstGeom>
          <a:solidFill>
            <a:schemeClr val="bg2"/>
          </a:soli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86" name="Text Box 62"/>
          <p:cNvSpPr txBox="1">
            <a:spLocks noChangeArrowheads="1"/>
          </p:cNvSpPr>
          <p:nvPr/>
        </p:nvSpPr>
        <p:spPr bwMode="auto">
          <a:xfrm>
            <a:off x="1965325" y="5627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87" name="Text Box 63"/>
          <p:cNvSpPr txBox="1">
            <a:spLocks noChangeArrowheads="1"/>
          </p:cNvSpPr>
          <p:nvPr/>
        </p:nvSpPr>
        <p:spPr bwMode="auto">
          <a:xfrm>
            <a:off x="3559175" y="56276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88" name="Rectangle 64"/>
          <p:cNvSpPr>
            <a:spLocks noChangeArrowheads="1"/>
          </p:cNvSpPr>
          <p:nvPr/>
        </p:nvSpPr>
        <p:spPr bwMode="auto">
          <a:xfrm>
            <a:off x="2590800" y="5461000"/>
            <a:ext cx="792163" cy="7747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8689" name="Text Box 65"/>
          <p:cNvSpPr txBox="1">
            <a:spLocks noChangeArrowheads="1"/>
          </p:cNvSpPr>
          <p:nvPr/>
        </p:nvSpPr>
        <p:spPr bwMode="auto">
          <a:xfrm>
            <a:off x="4305300" y="62118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5</a:t>
            </a:r>
          </a:p>
        </p:txBody>
      </p:sp>
      <p:sp>
        <p:nvSpPr>
          <p:cNvPr id="538690" name="Text Box 66"/>
          <p:cNvSpPr txBox="1">
            <a:spLocks noChangeArrowheads="1"/>
          </p:cNvSpPr>
          <p:nvPr/>
        </p:nvSpPr>
        <p:spPr bwMode="auto">
          <a:xfrm>
            <a:off x="317500" y="547528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 baseline="-25000"/>
              <a:t>5</a:t>
            </a:r>
          </a:p>
        </p:txBody>
      </p:sp>
      <p:sp>
        <p:nvSpPr>
          <p:cNvPr id="538691" name="Oval 67"/>
          <p:cNvSpPr>
            <a:spLocks noChangeArrowheads="1"/>
          </p:cNvSpPr>
          <p:nvPr/>
        </p:nvSpPr>
        <p:spPr bwMode="auto">
          <a:xfrm>
            <a:off x="7594600" y="20828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92" name="Oval 68"/>
          <p:cNvSpPr>
            <a:spLocks noChangeArrowheads="1"/>
          </p:cNvSpPr>
          <p:nvPr/>
        </p:nvSpPr>
        <p:spPr bwMode="auto">
          <a:xfrm>
            <a:off x="1028700" y="9779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93" name="Text Box 69"/>
          <p:cNvSpPr txBox="1">
            <a:spLocks noChangeArrowheads="1"/>
          </p:cNvSpPr>
          <p:nvPr/>
        </p:nvSpPr>
        <p:spPr bwMode="auto">
          <a:xfrm>
            <a:off x="1190625" y="40655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	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94" name="Text Box 70"/>
          <p:cNvSpPr txBox="1">
            <a:spLocks noChangeArrowheads="1"/>
          </p:cNvSpPr>
          <p:nvPr/>
        </p:nvSpPr>
        <p:spPr bwMode="auto">
          <a:xfrm>
            <a:off x="1190625" y="47894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95" name="Oval 71"/>
          <p:cNvSpPr>
            <a:spLocks noChangeArrowheads="1"/>
          </p:cNvSpPr>
          <p:nvPr/>
        </p:nvSpPr>
        <p:spPr bwMode="auto">
          <a:xfrm>
            <a:off x="5283200" y="32385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96" name="Oval 72"/>
          <p:cNvSpPr>
            <a:spLocks noChangeArrowheads="1"/>
          </p:cNvSpPr>
          <p:nvPr/>
        </p:nvSpPr>
        <p:spPr bwMode="auto">
          <a:xfrm>
            <a:off x="3162300" y="990600"/>
            <a:ext cx="1003300" cy="990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97" name="Text Box 73"/>
          <p:cNvSpPr txBox="1">
            <a:spLocks noChangeArrowheads="1"/>
          </p:cNvSpPr>
          <p:nvPr/>
        </p:nvSpPr>
        <p:spPr bwMode="auto">
          <a:xfrm>
            <a:off x="1190625" y="3252788"/>
            <a:ext cx="44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	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38698" name="Oval 74"/>
          <p:cNvSpPr>
            <a:spLocks noChangeArrowheads="1"/>
          </p:cNvSpPr>
          <p:nvPr/>
        </p:nvSpPr>
        <p:spPr bwMode="auto">
          <a:xfrm>
            <a:off x="5075238" y="722313"/>
            <a:ext cx="1430337" cy="3582987"/>
          </a:xfrm>
          <a:prstGeom prst="ellipse">
            <a:avLst/>
          </a:prstGeom>
          <a:noFill/>
          <a:ln w="57150" algn="ctr">
            <a:solidFill>
              <a:srgbClr val="FF505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490538" y="339725"/>
            <a:ext cx="8328025" cy="528638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*</a:t>
            </a:r>
            <a:r>
              <a:rPr lang="en-US" b="1"/>
              <a:t>M</a:t>
            </a:r>
            <a:r>
              <a:rPr lang="en-US" b="1" baseline="-25000"/>
              <a:t>MIN</a:t>
            </a:r>
            <a:r>
              <a:rPr lang="en-US" b="1"/>
              <a:t> is the </a:t>
            </a:r>
            <a:r>
              <a:rPr lang="en-US" b="1">
                <a:solidFill>
                  <a:srgbClr val="FFFF00"/>
                </a:solidFill>
              </a:rPr>
              <a:t>unique</a:t>
            </a:r>
            <a:r>
              <a:rPr lang="en-US" b="1"/>
              <a:t> minimal DFA equivalent to M</a:t>
            </a:r>
          </a:p>
        </p:txBody>
      </p:sp>
      <p:sp>
        <p:nvSpPr>
          <p:cNvPr id="539651" name="Text Box 3"/>
          <p:cNvSpPr txBox="1">
            <a:spLocks noChangeArrowheads="1"/>
          </p:cNvSpPr>
          <p:nvPr/>
        </p:nvSpPr>
        <p:spPr bwMode="auto">
          <a:xfrm>
            <a:off x="495300" y="920750"/>
            <a:ext cx="80486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Suppose M</a:t>
            </a:r>
            <a:r>
              <a:rPr lang="en-US" b="1">
                <a:sym typeface="Symbol" pitchFamily="18" charset="2"/>
              </a:rPr>
              <a:t>M</a:t>
            </a:r>
            <a:r>
              <a:rPr lang="en-US" b="1" baseline="-25000">
                <a:sym typeface="Symbol" pitchFamily="18" charset="2"/>
              </a:rPr>
              <a:t>MIN</a:t>
            </a:r>
            <a:r>
              <a:rPr lang="en-US" b="1">
                <a:sym typeface="Symbol" pitchFamily="18" charset="2"/>
              </a:rPr>
              <a:t>, </a:t>
            </a:r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and</a:t>
            </a:r>
            <a:r>
              <a:rPr lang="en-US" b="1">
                <a:sym typeface="Symbol" pitchFamily="18" charset="2"/>
              </a:rPr>
              <a:t> M has no inaccessible states </a:t>
            </a:r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and</a:t>
            </a:r>
            <a:r>
              <a:rPr lang="en-US" b="1">
                <a:sym typeface="Symbol" pitchFamily="18" charset="2"/>
              </a:rPr>
              <a:t> is irreducible </a:t>
            </a:r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501650" y="1995488"/>
            <a:ext cx="82978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Claim:</a:t>
            </a:r>
            <a:r>
              <a:rPr lang="en-US" b="1"/>
              <a:t> There exists a 1-1 onto correspondence (</a:t>
            </a:r>
            <a:r>
              <a:rPr lang="en-US"/>
              <a:t>preserving transitions</a:t>
            </a:r>
            <a:r>
              <a:rPr lang="en-US" b="1"/>
              <a:t>)</a:t>
            </a:r>
            <a:r>
              <a:rPr lang="en-US"/>
              <a:t> </a:t>
            </a:r>
            <a:r>
              <a:rPr lang="en-US" b="1"/>
              <a:t>between M</a:t>
            </a:r>
            <a:r>
              <a:rPr lang="en-US" b="1">
                <a:sym typeface="Symbol" pitchFamily="18" charset="2"/>
              </a:rPr>
              <a:t></a:t>
            </a:r>
            <a:r>
              <a:rPr lang="en-US" b="1"/>
              <a:t> and M</a:t>
            </a:r>
            <a:r>
              <a:rPr lang="en-US" b="1" baseline="-25000"/>
              <a:t>MIN</a:t>
            </a:r>
          </a:p>
        </p:txBody>
      </p:sp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504825" y="3065463"/>
            <a:ext cx="7362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Proof:</a:t>
            </a:r>
            <a:r>
              <a:rPr lang="en-US" b="1"/>
              <a:t> We will construct a map recursively</a:t>
            </a:r>
          </a:p>
        </p:txBody>
      </p:sp>
      <p:sp>
        <p:nvSpPr>
          <p:cNvPr id="539654" name="Text Box 6"/>
          <p:cNvSpPr txBox="1">
            <a:spLocks noChangeArrowheads="1"/>
          </p:cNvSpPr>
          <p:nvPr/>
        </p:nvSpPr>
        <p:spPr bwMode="auto">
          <a:xfrm>
            <a:off x="1233488" y="3654425"/>
            <a:ext cx="40592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Base Case: q</a:t>
            </a:r>
            <a:r>
              <a:rPr lang="en-US" b="1" baseline="-25000"/>
              <a:t>0 MIN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US" b="1">
                <a:cs typeface="Arial" charset="0"/>
              </a:rPr>
              <a:t> q</a:t>
            </a:r>
            <a:r>
              <a:rPr lang="en-US" b="1" baseline="-25000">
                <a:cs typeface="Arial" charset="0"/>
              </a:rPr>
              <a:t>0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39655" name="Text Box 7"/>
          <p:cNvSpPr txBox="1">
            <a:spLocks noChangeArrowheads="1"/>
          </p:cNvSpPr>
          <p:nvPr/>
        </p:nvSpPr>
        <p:spPr bwMode="auto">
          <a:xfrm>
            <a:off x="1233488" y="4259263"/>
            <a:ext cx="2876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Recursive Step:</a:t>
            </a:r>
          </a:p>
        </p:txBody>
      </p:sp>
      <p:sp>
        <p:nvSpPr>
          <p:cNvPr id="539656" name="Text Box 8"/>
          <p:cNvSpPr txBox="1">
            <a:spLocks noChangeArrowheads="1"/>
          </p:cNvSpPr>
          <p:nvPr/>
        </p:nvSpPr>
        <p:spPr bwMode="auto">
          <a:xfrm>
            <a:off x="4157663" y="4306888"/>
            <a:ext cx="1574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If p </a:t>
            </a:r>
            <a:r>
              <a:rPr lang="en-US" b="1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US" b="1">
                <a:cs typeface="Arial" charset="0"/>
              </a:rPr>
              <a:t> p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39657" name="Text Box 9"/>
          <p:cNvSpPr txBox="1">
            <a:spLocks noChangeArrowheads="1"/>
          </p:cNvSpPr>
          <p:nvPr/>
        </p:nvSpPr>
        <p:spPr bwMode="auto">
          <a:xfrm>
            <a:off x="4467225" y="5454650"/>
            <a:ext cx="401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</a:p>
        </p:txBody>
      </p:sp>
      <p:grpSp>
        <p:nvGrpSpPr>
          <p:cNvPr id="539658" name="Group 10"/>
          <p:cNvGrpSpPr>
            <a:grpSpLocks/>
          </p:cNvGrpSpPr>
          <p:nvPr/>
        </p:nvGrpSpPr>
        <p:grpSpPr bwMode="auto">
          <a:xfrm>
            <a:off x="4686300" y="4848225"/>
            <a:ext cx="403225" cy="714375"/>
            <a:chOff x="1672" y="3462"/>
            <a:chExt cx="254" cy="450"/>
          </a:xfrm>
        </p:grpSpPr>
        <p:sp>
          <p:nvSpPr>
            <p:cNvPr id="539659" name="Line 11"/>
            <p:cNvSpPr>
              <a:spLocks noChangeShapeType="1"/>
            </p:cNvSpPr>
            <p:nvPr/>
          </p:nvSpPr>
          <p:spPr bwMode="auto">
            <a:xfrm>
              <a:off x="1672" y="3472"/>
              <a:ext cx="0" cy="4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9660" name="Text Box 12"/>
            <p:cNvSpPr txBox="1">
              <a:spLocks noChangeArrowheads="1"/>
            </p:cNvSpPr>
            <p:nvPr/>
          </p:nvSpPr>
          <p:spPr bwMode="auto">
            <a:xfrm>
              <a:off x="1675" y="3462"/>
              <a:ext cx="2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</a:t>
              </a:r>
            </a:p>
          </p:txBody>
        </p:sp>
      </p:grpSp>
      <p:grpSp>
        <p:nvGrpSpPr>
          <p:cNvPr id="539661" name="Group 13"/>
          <p:cNvGrpSpPr>
            <a:grpSpLocks/>
          </p:cNvGrpSpPr>
          <p:nvPr/>
        </p:nvGrpSpPr>
        <p:grpSpPr bwMode="auto">
          <a:xfrm>
            <a:off x="5448300" y="4848225"/>
            <a:ext cx="403225" cy="714375"/>
            <a:chOff x="1672" y="3462"/>
            <a:chExt cx="254" cy="450"/>
          </a:xfrm>
        </p:grpSpPr>
        <p:sp>
          <p:nvSpPr>
            <p:cNvPr id="539662" name="Line 14"/>
            <p:cNvSpPr>
              <a:spLocks noChangeShapeType="1"/>
            </p:cNvSpPr>
            <p:nvPr/>
          </p:nvSpPr>
          <p:spPr bwMode="auto">
            <a:xfrm>
              <a:off x="1672" y="3472"/>
              <a:ext cx="0" cy="4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9663" name="Text Box 15"/>
            <p:cNvSpPr txBox="1">
              <a:spLocks noChangeArrowheads="1"/>
            </p:cNvSpPr>
            <p:nvPr/>
          </p:nvSpPr>
          <p:spPr bwMode="auto">
            <a:xfrm>
              <a:off x="1675" y="3462"/>
              <a:ext cx="2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</a:t>
              </a:r>
            </a:p>
          </p:txBody>
        </p:sp>
      </p:grpSp>
      <p:sp>
        <p:nvSpPr>
          <p:cNvPr id="539664" name="Text Box 16"/>
          <p:cNvSpPr txBox="1">
            <a:spLocks noChangeArrowheads="1"/>
          </p:cNvSpPr>
          <p:nvPr/>
        </p:nvSpPr>
        <p:spPr bwMode="auto">
          <a:xfrm>
            <a:off x="5249863" y="5454650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39665" name="Text Box 17"/>
          <p:cNvSpPr txBox="1">
            <a:spLocks noChangeArrowheads="1"/>
          </p:cNvSpPr>
          <p:nvPr/>
        </p:nvSpPr>
        <p:spPr bwMode="auto">
          <a:xfrm>
            <a:off x="6015038" y="4924425"/>
            <a:ext cx="2208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Then q </a:t>
            </a:r>
            <a:r>
              <a:rPr lang="en-US" b="1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US" b="1">
                <a:cs typeface="Arial" charset="0"/>
              </a:rPr>
              <a:t> 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9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9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 animBg="1"/>
      <p:bldP spid="539651" grpId="0"/>
      <p:bldP spid="539651" grpId="1"/>
      <p:bldP spid="539652" grpId="0"/>
      <p:bldP spid="539652" grpId="1"/>
      <p:bldP spid="539653" grpId="0"/>
      <p:bldP spid="539653" grpId="1"/>
      <p:bldP spid="539654" grpId="0"/>
      <p:bldP spid="539655" grpId="0"/>
      <p:bldP spid="539656" grpId="0"/>
      <p:bldP spid="539657" grpId="0"/>
      <p:bldP spid="539664" grpId="0"/>
      <p:bldP spid="5396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490538" y="339725"/>
            <a:ext cx="8328025" cy="528638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*</a:t>
            </a:r>
            <a:r>
              <a:rPr lang="en-US" b="1"/>
              <a:t>M</a:t>
            </a:r>
            <a:r>
              <a:rPr lang="en-US" b="1" baseline="-25000"/>
              <a:t>MIN</a:t>
            </a:r>
            <a:r>
              <a:rPr lang="en-US" b="1"/>
              <a:t> is the </a:t>
            </a:r>
            <a:r>
              <a:rPr lang="en-US" b="1">
                <a:solidFill>
                  <a:srgbClr val="FFFF00"/>
                </a:solidFill>
              </a:rPr>
              <a:t>unique</a:t>
            </a:r>
            <a:r>
              <a:rPr lang="en-US" b="1"/>
              <a:t> minimal DFA equivalent to 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" y="920750"/>
            <a:ext cx="804862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Claim: </a:t>
            </a:r>
            <a:r>
              <a:rPr lang="en-US" b="1" dirty="0" smtClean="0"/>
              <a:t>Suppose </a:t>
            </a:r>
            <a:r>
              <a:rPr lang="en-US" b="1" dirty="0"/>
              <a:t>M</a:t>
            </a:r>
            <a:r>
              <a:rPr lang="en-US" b="1" dirty="0">
                <a:sym typeface="Symbol" pitchFamily="18" charset="2"/>
              </a:rPr>
              <a:t>M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,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and</a:t>
            </a:r>
            <a:r>
              <a:rPr lang="en-US" b="1" dirty="0">
                <a:sym typeface="Symbol" pitchFamily="18" charset="2"/>
              </a:rPr>
              <a:t> M has no inaccessible states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and</a:t>
            </a:r>
            <a:r>
              <a:rPr lang="en-US" b="1" dirty="0">
                <a:sym typeface="Symbol" pitchFamily="18" charset="2"/>
              </a:rPr>
              <a:t> is </a:t>
            </a:r>
            <a:r>
              <a:rPr lang="en-US" b="1" dirty="0" smtClean="0">
                <a:sym typeface="Symbol" pitchFamily="18" charset="2"/>
              </a:rPr>
              <a:t>irreducible. Then t</a:t>
            </a:r>
            <a:r>
              <a:rPr lang="en-US" b="1" dirty="0" smtClean="0"/>
              <a:t>here is a </a:t>
            </a:r>
            <a:r>
              <a:rPr lang="en-US" b="1" i="1" dirty="0" err="1" smtClean="0">
                <a:solidFill>
                  <a:srgbClr val="FF3300"/>
                </a:solidFill>
              </a:rPr>
              <a:t>bijection</a:t>
            </a:r>
            <a:r>
              <a:rPr lang="en-US" b="1" i="1" dirty="0" smtClean="0">
                <a:solidFill>
                  <a:srgbClr val="FF3300"/>
                </a:solidFill>
              </a:rPr>
              <a:t> that preserves transitions</a:t>
            </a:r>
            <a:r>
              <a:rPr lang="en-US" b="1" dirty="0" smtClean="0"/>
              <a:t> between M</a:t>
            </a:r>
            <a:r>
              <a:rPr lang="en-US" b="1" dirty="0" smtClean="0">
                <a:sym typeface="Symbol" pitchFamily="18" charset="2"/>
              </a:rPr>
              <a:t></a:t>
            </a:r>
            <a:r>
              <a:rPr lang="en-US" b="1" dirty="0" smtClean="0"/>
              <a:t> and M</a:t>
            </a:r>
            <a:r>
              <a:rPr lang="en-US" b="1" baseline="-25000" dirty="0" smtClean="0"/>
              <a:t>MIN</a:t>
            </a:r>
            <a:endParaRPr lang="en-US" b="1" dirty="0">
              <a:sym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490538" y="339725"/>
            <a:ext cx="8328025" cy="528638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*</a:t>
            </a:r>
            <a:r>
              <a:rPr lang="en-US" b="1"/>
              <a:t>M</a:t>
            </a:r>
            <a:r>
              <a:rPr lang="en-US" b="1" baseline="-25000"/>
              <a:t>MIN</a:t>
            </a:r>
            <a:r>
              <a:rPr lang="en-US" b="1"/>
              <a:t> is the </a:t>
            </a:r>
            <a:r>
              <a:rPr lang="en-US" b="1">
                <a:solidFill>
                  <a:srgbClr val="FFFF00"/>
                </a:solidFill>
              </a:rPr>
              <a:t>unique</a:t>
            </a:r>
            <a:r>
              <a:rPr lang="en-US" b="1"/>
              <a:t> minimal DFA equivalent to M</a:t>
            </a:r>
          </a:p>
        </p:txBody>
      </p:sp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495300" y="920750"/>
            <a:ext cx="804862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Claim: </a:t>
            </a:r>
            <a:r>
              <a:rPr lang="en-US" b="1" dirty="0" smtClean="0"/>
              <a:t>Suppose </a:t>
            </a:r>
            <a:r>
              <a:rPr lang="en-US" b="1" dirty="0"/>
              <a:t>M</a:t>
            </a:r>
            <a:r>
              <a:rPr lang="en-US" b="1" dirty="0">
                <a:sym typeface="Symbol" pitchFamily="18" charset="2"/>
              </a:rPr>
              <a:t>M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,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and</a:t>
            </a:r>
            <a:r>
              <a:rPr lang="en-US" b="1" dirty="0">
                <a:sym typeface="Symbol" pitchFamily="18" charset="2"/>
              </a:rPr>
              <a:t> M has no inaccessible states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and</a:t>
            </a:r>
            <a:r>
              <a:rPr lang="en-US" b="1" dirty="0">
                <a:sym typeface="Symbol" pitchFamily="18" charset="2"/>
              </a:rPr>
              <a:t> is </a:t>
            </a:r>
            <a:r>
              <a:rPr lang="en-US" b="1" dirty="0" smtClean="0">
                <a:sym typeface="Symbol" pitchFamily="18" charset="2"/>
              </a:rPr>
              <a:t>irreducible. Then t</a:t>
            </a:r>
            <a:r>
              <a:rPr lang="en-US" b="1" dirty="0" smtClean="0"/>
              <a:t>here is a </a:t>
            </a:r>
            <a:r>
              <a:rPr lang="en-US" b="1" i="1" dirty="0" err="1" smtClean="0">
                <a:solidFill>
                  <a:srgbClr val="FF3300"/>
                </a:solidFill>
              </a:rPr>
              <a:t>bijection</a:t>
            </a:r>
            <a:r>
              <a:rPr lang="en-US" b="1" i="1" dirty="0" smtClean="0">
                <a:solidFill>
                  <a:srgbClr val="FF3300"/>
                </a:solidFill>
              </a:rPr>
              <a:t> that preserves transitions</a:t>
            </a:r>
            <a:r>
              <a:rPr lang="en-US" b="1" dirty="0" smtClean="0"/>
              <a:t> between M</a:t>
            </a:r>
            <a:r>
              <a:rPr lang="en-US" b="1" dirty="0" smtClean="0">
                <a:sym typeface="Symbol" pitchFamily="18" charset="2"/>
              </a:rPr>
              <a:t></a:t>
            </a:r>
            <a:r>
              <a:rPr lang="en-US" b="1" dirty="0" smtClean="0"/>
              <a:t> and M</a:t>
            </a:r>
            <a:r>
              <a:rPr lang="en-US" b="1" baseline="-25000" dirty="0" smtClean="0"/>
              <a:t>MIN</a:t>
            </a:r>
            <a:endParaRPr lang="en-US" b="1" dirty="0">
              <a:sym typeface="Symbol" pitchFamily="18" charset="2"/>
            </a:endParaRPr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633413" y="3494088"/>
            <a:ext cx="72564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6901" name="Text Box 21"/>
          <p:cNvSpPr txBox="1">
            <a:spLocks noChangeArrowheads="1"/>
          </p:cNvSpPr>
          <p:nvPr/>
        </p:nvSpPr>
        <p:spPr bwMode="auto">
          <a:xfrm>
            <a:off x="299284" y="3098854"/>
            <a:ext cx="8478837" cy="2840038"/>
          </a:xfrm>
          <a:prstGeom prst="rect">
            <a:avLst/>
          </a:prstGeom>
          <a:noFill/>
          <a:ln w="9525" algn="ctr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5050"/>
                </a:solidFill>
              </a:rPr>
              <a:t>Note:</a:t>
            </a:r>
            <a:r>
              <a:rPr lang="en-US" sz="2400" dirty="0" smtClean="0"/>
              <a:t> </a:t>
            </a:r>
            <a:r>
              <a:rPr lang="en-US" sz="2400" dirty="0"/>
              <a:t>If </a:t>
            </a:r>
            <a:r>
              <a:rPr lang="en-US" sz="2400" b="1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/>
              <a:t>is minimal, then </a:t>
            </a:r>
            <a:r>
              <a:rPr lang="en-US" sz="2400" b="1" dirty="0">
                <a:sym typeface="Symbol" pitchFamily="18" charset="2"/>
              </a:rPr>
              <a:t>M</a:t>
            </a:r>
            <a:r>
              <a:rPr lang="en-US" sz="2400" dirty="0"/>
              <a:t> has no inaccessible states and is irreducible. (So </a:t>
            </a:r>
            <a:r>
              <a:rPr lang="en-US" sz="2400" dirty="0" smtClean="0"/>
              <a:t>the Claim </a:t>
            </a:r>
            <a:r>
              <a:rPr lang="en-US" sz="2400" dirty="0"/>
              <a:t>implies </a:t>
            </a:r>
            <a:r>
              <a:rPr lang="en-US" sz="2400" dirty="0" smtClean="0">
                <a:solidFill>
                  <a:srgbClr val="FFFF00"/>
                </a:solidFill>
              </a:rPr>
              <a:t>*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Corollary to the Claim:</a:t>
            </a:r>
            <a:r>
              <a:rPr lang="en-US" sz="2400" dirty="0" smtClean="0"/>
              <a:t> If </a:t>
            </a:r>
            <a:r>
              <a:rPr lang="en-US" sz="2400" b="1" dirty="0">
                <a:sym typeface="Symbol" pitchFamily="18" charset="2"/>
              </a:rPr>
              <a:t>M</a:t>
            </a:r>
            <a:r>
              <a:rPr lang="en-US" sz="2400" dirty="0"/>
              <a:t> has no inaccessible states and is irreducible, then </a:t>
            </a:r>
            <a:r>
              <a:rPr lang="en-US" sz="2400" b="1" dirty="0">
                <a:sym typeface="Symbol" pitchFamily="18" charset="2"/>
              </a:rPr>
              <a:t>M</a:t>
            </a:r>
            <a:r>
              <a:rPr lang="en-US" sz="2400" dirty="0"/>
              <a:t> is minimal.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Proof: </a:t>
            </a:r>
            <a:r>
              <a:rPr lang="en-US" sz="2400" dirty="0"/>
              <a:t>Let </a:t>
            </a:r>
            <a:r>
              <a:rPr lang="en-US" sz="2400" b="1" dirty="0" err="1"/>
              <a:t>M</a:t>
            </a:r>
            <a:r>
              <a:rPr lang="en-US" sz="2400" b="1" baseline="30000" dirty="0" err="1"/>
              <a:t>min</a:t>
            </a:r>
            <a:r>
              <a:rPr lang="en-US" sz="2400" b="1" baseline="30000" dirty="0"/>
              <a:t> </a:t>
            </a:r>
            <a:r>
              <a:rPr lang="en-US" sz="2400" b="1" dirty="0" smtClean="0">
                <a:sym typeface="Symbol" pitchFamily="18" charset="2"/>
              </a:rPr>
              <a:t> M </a:t>
            </a:r>
            <a:r>
              <a:rPr lang="en-US" sz="2400" dirty="0" smtClean="0">
                <a:sym typeface="Symbol" pitchFamily="18" charset="2"/>
              </a:rPr>
              <a:t>be </a:t>
            </a:r>
            <a:r>
              <a:rPr lang="en-US" sz="2400" dirty="0">
                <a:sym typeface="Symbol" pitchFamily="18" charset="2"/>
              </a:rPr>
              <a:t>minimal. Then </a:t>
            </a:r>
            <a:r>
              <a:rPr lang="en-US" sz="2400" b="1" dirty="0" err="1"/>
              <a:t>M</a:t>
            </a:r>
            <a:r>
              <a:rPr lang="en-US" sz="2400" b="1" baseline="30000" dirty="0" err="1"/>
              <a:t>min</a:t>
            </a:r>
            <a:r>
              <a:rPr lang="en-US" sz="2400" b="1" baseline="30000" dirty="0"/>
              <a:t> </a:t>
            </a:r>
            <a:r>
              <a:rPr lang="en-US" sz="2400" b="1" dirty="0">
                <a:sym typeface="Symbol" pitchFamily="18" charset="2"/>
              </a:rPr>
              <a:t> M</a:t>
            </a:r>
            <a:r>
              <a:rPr lang="en-US" sz="2400" b="1" baseline="-25000" dirty="0">
                <a:sym typeface="Symbol" pitchFamily="18" charset="2"/>
              </a:rPr>
              <a:t>MIN</a:t>
            </a:r>
            <a:endParaRPr lang="en-US" sz="2400" baseline="30000" dirty="0"/>
          </a:p>
          <a:p>
            <a:pPr>
              <a:spcBef>
                <a:spcPct val="50000"/>
              </a:spcBef>
            </a:pPr>
            <a:r>
              <a:rPr lang="en-US" sz="2400" dirty="0"/>
              <a:t>So, by Claim, both </a:t>
            </a:r>
            <a:r>
              <a:rPr lang="en-US" sz="2400" b="1" dirty="0" err="1"/>
              <a:t>M</a:t>
            </a:r>
            <a:r>
              <a:rPr lang="en-US" sz="2400" b="1" baseline="30000" dirty="0" err="1"/>
              <a:t>min</a:t>
            </a:r>
            <a:r>
              <a:rPr lang="en-US" sz="2400" b="1" baseline="30000" dirty="0"/>
              <a:t> </a:t>
            </a:r>
            <a:r>
              <a:rPr lang="en-US" sz="2400" b="1" dirty="0"/>
              <a:t>and M are </a:t>
            </a:r>
            <a:r>
              <a:rPr lang="en-US" sz="2400" dirty="0"/>
              <a:t>isomorphic</a:t>
            </a:r>
            <a:r>
              <a:rPr lang="en-US" sz="2400" b="1" dirty="0"/>
              <a:t> to </a:t>
            </a:r>
            <a:r>
              <a:rPr lang="en-US" sz="2400" b="1" dirty="0">
                <a:sym typeface="Symbol" pitchFamily="18" charset="2"/>
              </a:rPr>
              <a:t>M</a:t>
            </a:r>
            <a:r>
              <a:rPr lang="en-US" sz="2400" b="1" baseline="-25000" dirty="0">
                <a:sym typeface="Symbol" pitchFamily="18" charset="2"/>
              </a:rPr>
              <a:t>MIN</a:t>
            </a:r>
          </a:p>
        </p:txBody>
      </p:sp>
      <p:sp>
        <p:nvSpPr>
          <p:cNvPr id="506902" name="Text Box 22"/>
          <p:cNvSpPr txBox="1">
            <a:spLocks noChangeArrowheads="1"/>
          </p:cNvSpPr>
          <p:nvPr/>
        </p:nvSpPr>
        <p:spPr bwMode="auto">
          <a:xfrm>
            <a:off x="1411316" y="6090914"/>
            <a:ext cx="6445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5050"/>
                </a:solidFill>
              </a:rPr>
              <a:t>NOT TRUE for NFAs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533854" y="2717121"/>
            <a:ext cx="754398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Proof:</a:t>
            </a:r>
            <a:r>
              <a:rPr lang="en-US" b="1" dirty="0"/>
              <a:t> </a:t>
            </a:r>
            <a:r>
              <a:rPr lang="en-US" b="1" dirty="0" smtClean="0"/>
              <a:t>We construct </a:t>
            </a:r>
            <a:r>
              <a:rPr lang="en-US" b="1" dirty="0"/>
              <a:t>a map </a:t>
            </a:r>
            <a:r>
              <a:rPr lang="en-US" b="1" dirty="0" smtClean="0"/>
              <a:t>from M</a:t>
            </a:r>
            <a:r>
              <a:rPr lang="en-US" b="1" baseline="-25000" dirty="0" smtClean="0"/>
              <a:t>MIN  </a:t>
            </a:r>
            <a:r>
              <a:rPr lang="en-US" b="1" dirty="0" smtClean="0"/>
              <a:t>to M</a:t>
            </a:r>
            <a:r>
              <a:rPr lang="en-US" b="1" dirty="0" smtClean="0">
                <a:sym typeface="Symbol" pitchFamily="18" charset="2"/>
              </a:rPr>
              <a:t>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recursively</a:t>
            </a:r>
            <a:endParaRPr lang="en-US" b="1" dirty="0"/>
          </a:p>
        </p:txBody>
      </p:sp>
      <p:sp>
        <p:nvSpPr>
          <p:cNvPr id="542726" name="Text Box 6"/>
          <p:cNvSpPr txBox="1">
            <a:spLocks noChangeArrowheads="1"/>
          </p:cNvSpPr>
          <p:nvPr/>
        </p:nvSpPr>
        <p:spPr bwMode="auto">
          <a:xfrm>
            <a:off x="1233488" y="3654425"/>
            <a:ext cx="40592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Base Case: q</a:t>
            </a:r>
            <a:r>
              <a:rPr lang="en-US" b="1" baseline="-25000" dirty="0"/>
              <a:t>0 MIN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q</a:t>
            </a:r>
            <a:r>
              <a:rPr lang="en-US" b="1" baseline="-25000" dirty="0">
                <a:cs typeface="Arial" charset="0"/>
              </a:rPr>
              <a:t>0</a:t>
            </a:r>
            <a:r>
              <a:rPr lang="en-US" b="1" dirty="0">
                <a:sym typeface="Symbol" pitchFamily="18" charset="2"/>
              </a:rPr>
              <a:t></a:t>
            </a:r>
          </a:p>
        </p:txBody>
      </p: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1233488" y="4259263"/>
            <a:ext cx="2876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Recursive Step:</a:t>
            </a:r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4157663" y="4306888"/>
            <a:ext cx="1574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If p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US" b="1" dirty="0">
                <a:cs typeface="Arial" charset="0"/>
              </a:rPr>
              <a:t> p</a:t>
            </a:r>
            <a:r>
              <a:rPr lang="en-US" b="1" dirty="0">
                <a:sym typeface="Symbol" pitchFamily="18" charset="2"/>
              </a:rPr>
              <a:t></a:t>
            </a:r>
          </a:p>
        </p:txBody>
      </p:sp>
      <p:sp>
        <p:nvSpPr>
          <p:cNvPr id="542729" name="Text Box 9"/>
          <p:cNvSpPr txBox="1">
            <a:spLocks noChangeArrowheads="1"/>
          </p:cNvSpPr>
          <p:nvPr/>
        </p:nvSpPr>
        <p:spPr bwMode="auto">
          <a:xfrm>
            <a:off x="4467225" y="5454650"/>
            <a:ext cx="4016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</a:p>
        </p:txBody>
      </p:sp>
      <p:grpSp>
        <p:nvGrpSpPr>
          <p:cNvPr id="542730" name="Group 10"/>
          <p:cNvGrpSpPr>
            <a:grpSpLocks/>
          </p:cNvGrpSpPr>
          <p:nvPr/>
        </p:nvGrpSpPr>
        <p:grpSpPr bwMode="auto">
          <a:xfrm>
            <a:off x="4686300" y="4848225"/>
            <a:ext cx="403225" cy="714375"/>
            <a:chOff x="1672" y="3462"/>
            <a:chExt cx="254" cy="450"/>
          </a:xfrm>
        </p:grpSpPr>
        <p:sp>
          <p:nvSpPr>
            <p:cNvPr id="542731" name="Line 11"/>
            <p:cNvSpPr>
              <a:spLocks noChangeShapeType="1"/>
            </p:cNvSpPr>
            <p:nvPr/>
          </p:nvSpPr>
          <p:spPr bwMode="auto">
            <a:xfrm>
              <a:off x="1672" y="3472"/>
              <a:ext cx="0" cy="4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2732" name="Text Box 12"/>
            <p:cNvSpPr txBox="1">
              <a:spLocks noChangeArrowheads="1"/>
            </p:cNvSpPr>
            <p:nvPr/>
          </p:nvSpPr>
          <p:spPr bwMode="auto">
            <a:xfrm>
              <a:off x="1675" y="3462"/>
              <a:ext cx="2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</a:t>
              </a:r>
            </a:p>
          </p:txBody>
        </p:sp>
      </p:grpSp>
      <p:grpSp>
        <p:nvGrpSpPr>
          <p:cNvPr id="542733" name="Group 13"/>
          <p:cNvGrpSpPr>
            <a:grpSpLocks/>
          </p:cNvGrpSpPr>
          <p:nvPr/>
        </p:nvGrpSpPr>
        <p:grpSpPr bwMode="auto">
          <a:xfrm>
            <a:off x="5448300" y="4848225"/>
            <a:ext cx="403225" cy="714375"/>
            <a:chOff x="1672" y="3462"/>
            <a:chExt cx="254" cy="450"/>
          </a:xfrm>
        </p:grpSpPr>
        <p:sp>
          <p:nvSpPr>
            <p:cNvPr id="542734" name="Line 14"/>
            <p:cNvSpPr>
              <a:spLocks noChangeShapeType="1"/>
            </p:cNvSpPr>
            <p:nvPr/>
          </p:nvSpPr>
          <p:spPr bwMode="auto">
            <a:xfrm>
              <a:off x="1672" y="3472"/>
              <a:ext cx="0" cy="44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2735" name="Text Box 15"/>
            <p:cNvSpPr txBox="1">
              <a:spLocks noChangeArrowheads="1"/>
            </p:cNvSpPr>
            <p:nvPr/>
          </p:nvSpPr>
          <p:spPr bwMode="auto">
            <a:xfrm>
              <a:off x="1675" y="3462"/>
              <a:ext cx="2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</a:t>
              </a:r>
            </a:p>
          </p:txBody>
        </p:sp>
      </p:grpSp>
      <p:sp>
        <p:nvSpPr>
          <p:cNvPr id="542736" name="Text Box 16"/>
          <p:cNvSpPr txBox="1">
            <a:spLocks noChangeArrowheads="1"/>
          </p:cNvSpPr>
          <p:nvPr/>
        </p:nvSpPr>
        <p:spPr bwMode="auto">
          <a:xfrm>
            <a:off x="5249863" y="5454650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42737" name="Text Box 17"/>
          <p:cNvSpPr txBox="1">
            <a:spLocks noChangeArrowheads="1"/>
          </p:cNvSpPr>
          <p:nvPr/>
        </p:nvSpPr>
        <p:spPr bwMode="auto">
          <a:xfrm>
            <a:off x="6015038" y="4924425"/>
            <a:ext cx="22082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Then q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US" b="1" dirty="0">
                <a:cs typeface="Arial" charset="0"/>
              </a:rPr>
              <a:t> q</a:t>
            </a:r>
            <a:r>
              <a:rPr lang="en-US" b="1" dirty="0">
                <a:sym typeface="Symbol" pitchFamily="18" charset="2"/>
              </a:rPr>
              <a:t></a:t>
            </a:r>
          </a:p>
        </p:txBody>
      </p:sp>
      <p:sp>
        <p:nvSpPr>
          <p:cNvPr id="542738" name="Text Box 18"/>
          <p:cNvSpPr txBox="1">
            <a:spLocks noChangeArrowheads="1"/>
          </p:cNvSpPr>
          <p:nvPr/>
        </p:nvSpPr>
        <p:spPr bwMode="auto">
          <a:xfrm>
            <a:off x="490538" y="339725"/>
            <a:ext cx="8328025" cy="528638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*</a:t>
            </a:r>
            <a:r>
              <a:rPr lang="en-US" b="1"/>
              <a:t>M</a:t>
            </a:r>
            <a:r>
              <a:rPr lang="en-US" b="1" baseline="-25000"/>
              <a:t>MIN</a:t>
            </a:r>
            <a:r>
              <a:rPr lang="en-US" b="1"/>
              <a:t> is the </a:t>
            </a:r>
            <a:r>
              <a:rPr lang="en-US" b="1">
                <a:solidFill>
                  <a:srgbClr val="FFFF00"/>
                </a:solidFill>
              </a:rPr>
              <a:t>unique</a:t>
            </a:r>
            <a:r>
              <a:rPr lang="en-US" b="1"/>
              <a:t> minimal DFA equivalent to M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95300" y="920750"/>
            <a:ext cx="804862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Claim: </a:t>
            </a:r>
            <a:r>
              <a:rPr lang="en-US" b="1" dirty="0" smtClean="0"/>
              <a:t>Suppose </a:t>
            </a:r>
            <a:r>
              <a:rPr lang="en-US" b="1" dirty="0"/>
              <a:t>M</a:t>
            </a:r>
            <a:r>
              <a:rPr lang="en-US" b="1" dirty="0">
                <a:sym typeface="Symbol" pitchFamily="18" charset="2"/>
              </a:rPr>
              <a:t>M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,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and</a:t>
            </a:r>
            <a:r>
              <a:rPr lang="en-US" b="1" dirty="0">
                <a:sym typeface="Symbol" pitchFamily="18" charset="2"/>
              </a:rPr>
              <a:t> M has no inaccessible states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and</a:t>
            </a:r>
            <a:r>
              <a:rPr lang="en-US" b="1" dirty="0">
                <a:sym typeface="Symbol" pitchFamily="18" charset="2"/>
              </a:rPr>
              <a:t> is </a:t>
            </a:r>
            <a:r>
              <a:rPr lang="en-US" b="1" dirty="0" smtClean="0">
                <a:sym typeface="Symbol" pitchFamily="18" charset="2"/>
              </a:rPr>
              <a:t>irreducible. Then </a:t>
            </a:r>
            <a:r>
              <a:rPr lang="en-US" b="1" dirty="0">
                <a:sym typeface="Symbol" pitchFamily="18" charset="2"/>
              </a:rPr>
              <a:t>t</a:t>
            </a:r>
            <a:r>
              <a:rPr lang="en-US" b="1" dirty="0" smtClean="0"/>
              <a:t>here is a </a:t>
            </a:r>
            <a:r>
              <a:rPr lang="en-US" b="1" i="1" dirty="0" err="1" smtClean="0">
                <a:solidFill>
                  <a:srgbClr val="FF3300"/>
                </a:solidFill>
              </a:rPr>
              <a:t>bijection</a:t>
            </a:r>
            <a:r>
              <a:rPr lang="en-US" b="1" i="1" dirty="0" smtClean="0">
                <a:solidFill>
                  <a:srgbClr val="FF3300"/>
                </a:solidFill>
              </a:rPr>
              <a:t> that preserves transitions</a:t>
            </a:r>
            <a:r>
              <a:rPr lang="en-US" b="1" dirty="0" smtClean="0"/>
              <a:t> between M</a:t>
            </a:r>
            <a:r>
              <a:rPr lang="en-US" b="1" dirty="0" smtClean="0">
                <a:sym typeface="Symbol" pitchFamily="18" charset="2"/>
              </a:rPr>
              <a:t></a:t>
            </a:r>
            <a:r>
              <a:rPr lang="en-US" b="1" dirty="0" smtClean="0"/>
              <a:t> and M</a:t>
            </a:r>
            <a:r>
              <a:rPr lang="en-US" b="1" baseline="-25000" dirty="0" smtClean="0"/>
              <a:t>MIN</a:t>
            </a:r>
            <a:endParaRPr lang="en-US" b="1" dirty="0">
              <a:sym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1"/>
      <p:bldP spid="542726" grpId="0"/>
      <p:bldP spid="542727" grpId="0"/>
      <p:bldP spid="542728" grpId="0"/>
      <p:bldP spid="542729" grpId="0"/>
      <p:bldP spid="542736" grpId="0"/>
      <p:bldP spid="5427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114" name="Group 18"/>
          <p:cNvGrpSpPr>
            <a:grpSpLocks/>
          </p:cNvGrpSpPr>
          <p:nvPr/>
        </p:nvGrpSpPr>
        <p:grpSpPr bwMode="auto">
          <a:xfrm>
            <a:off x="1233488" y="3654425"/>
            <a:ext cx="6989762" cy="2319338"/>
            <a:chOff x="777" y="2302"/>
            <a:chExt cx="4403" cy="1461"/>
          </a:xfrm>
        </p:grpSpPr>
        <p:sp>
          <p:nvSpPr>
            <p:cNvPr id="516102" name="Text Box 6"/>
            <p:cNvSpPr txBox="1">
              <a:spLocks noChangeArrowheads="1"/>
            </p:cNvSpPr>
            <p:nvPr/>
          </p:nvSpPr>
          <p:spPr bwMode="auto">
            <a:xfrm>
              <a:off x="777" y="2302"/>
              <a:ext cx="255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Base Case: q</a:t>
              </a:r>
              <a:r>
                <a:rPr lang="en-US" b="1" baseline="-25000"/>
                <a:t>0 MIN</a:t>
              </a:r>
              <a:r>
                <a:rPr lang="en-US" b="1"/>
                <a:t> </a:t>
              </a:r>
              <a:r>
                <a:rPr lang="en-US" b="1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>
                  <a:cs typeface="Arial" charset="0"/>
                </a:rPr>
                <a:t> q</a:t>
              </a:r>
              <a:r>
                <a:rPr lang="en-US" b="1" baseline="-25000">
                  <a:cs typeface="Arial" charset="0"/>
                </a:rPr>
                <a:t>0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16103" name="Text Box 7"/>
            <p:cNvSpPr txBox="1">
              <a:spLocks noChangeArrowheads="1"/>
            </p:cNvSpPr>
            <p:nvPr/>
          </p:nvSpPr>
          <p:spPr bwMode="auto">
            <a:xfrm>
              <a:off x="777" y="2683"/>
              <a:ext cx="181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Recursive Step:</a:t>
              </a:r>
            </a:p>
          </p:txBody>
        </p:sp>
        <p:sp>
          <p:nvSpPr>
            <p:cNvPr id="516104" name="Text Box 8"/>
            <p:cNvSpPr txBox="1">
              <a:spLocks noChangeArrowheads="1"/>
            </p:cNvSpPr>
            <p:nvPr/>
          </p:nvSpPr>
          <p:spPr bwMode="auto">
            <a:xfrm>
              <a:off x="2619" y="2713"/>
              <a:ext cx="99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If p </a:t>
              </a:r>
              <a:r>
                <a:rPr lang="en-US" b="1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>
                  <a:cs typeface="Arial" charset="0"/>
                </a:rPr>
                <a:t> p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16105" name="Text Box 9"/>
            <p:cNvSpPr txBox="1">
              <a:spLocks noChangeArrowheads="1"/>
            </p:cNvSpPr>
            <p:nvPr/>
          </p:nvSpPr>
          <p:spPr bwMode="auto">
            <a:xfrm>
              <a:off x="2814" y="3436"/>
              <a:ext cx="25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q</a:t>
              </a:r>
            </a:p>
          </p:txBody>
        </p:sp>
        <p:grpSp>
          <p:nvGrpSpPr>
            <p:cNvPr id="516106" name="Group 10"/>
            <p:cNvGrpSpPr>
              <a:grpSpLocks/>
            </p:cNvGrpSpPr>
            <p:nvPr/>
          </p:nvGrpSpPr>
          <p:grpSpPr bwMode="auto">
            <a:xfrm>
              <a:off x="2952" y="3054"/>
              <a:ext cx="254" cy="450"/>
              <a:chOff x="1672" y="3462"/>
              <a:chExt cx="254" cy="450"/>
            </a:xfrm>
          </p:grpSpPr>
          <p:sp>
            <p:nvSpPr>
              <p:cNvPr id="516107" name="Line 11"/>
              <p:cNvSpPr>
                <a:spLocks noChangeShapeType="1"/>
              </p:cNvSpPr>
              <p:nvPr/>
            </p:nvSpPr>
            <p:spPr bwMode="auto">
              <a:xfrm>
                <a:off x="1672" y="3472"/>
                <a:ext cx="0" cy="4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6108" name="Text Box 12"/>
              <p:cNvSpPr txBox="1">
                <a:spLocks noChangeArrowheads="1"/>
              </p:cNvSpPr>
              <p:nvPr/>
            </p:nvSpPr>
            <p:spPr bwMode="auto">
              <a:xfrm>
                <a:off x="1675" y="3462"/>
                <a:ext cx="25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ym typeface="Symbol" pitchFamily="18" charset="2"/>
                  </a:rPr>
                  <a:t></a:t>
                </a:r>
              </a:p>
            </p:txBody>
          </p:sp>
        </p:grpSp>
        <p:grpSp>
          <p:nvGrpSpPr>
            <p:cNvPr id="516109" name="Group 13"/>
            <p:cNvGrpSpPr>
              <a:grpSpLocks/>
            </p:cNvGrpSpPr>
            <p:nvPr/>
          </p:nvGrpSpPr>
          <p:grpSpPr bwMode="auto">
            <a:xfrm>
              <a:off x="3432" y="3054"/>
              <a:ext cx="254" cy="450"/>
              <a:chOff x="1672" y="3462"/>
              <a:chExt cx="254" cy="450"/>
            </a:xfrm>
          </p:grpSpPr>
          <p:sp>
            <p:nvSpPr>
              <p:cNvPr id="516110" name="Line 14"/>
              <p:cNvSpPr>
                <a:spLocks noChangeShapeType="1"/>
              </p:cNvSpPr>
              <p:nvPr/>
            </p:nvSpPr>
            <p:spPr bwMode="auto">
              <a:xfrm>
                <a:off x="1672" y="3472"/>
                <a:ext cx="0" cy="4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6111" name="Text Box 15"/>
              <p:cNvSpPr txBox="1">
                <a:spLocks noChangeArrowheads="1"/>
              </p:cNvSpPr>
              <p:nvPr/>
            </p:nvSpPr>
            <p:spPr bwMode="auto">
              <a:xfrm>
                <a:off x="1675" y="3462"/>
                <a:ext cx="25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ym typeface="Symbol" pitchFamily="18" charset="2"/>
                  </a:rPr>
                  <a:t></a:t>
                </a:r>
              </a:p>
            </p:txBody>
          </p:sp>
        </p:grpSp>
        <p:sp>
          <p:nvSpPr>
            <p:cNvPr id="516112" name="Text Box 16"/>
            <p:cNvSpPr txBox="1">
              <a:spLocks noChangeArrowheads="1"/>
            </p:cNvSpPr>
            <p:nvPr/>
          </p:nvSpPr>
          <p:spPr bwMode="auto">
            <a:xfrm>
              <a:off x="3307" y="3436"/>
              <a:ext cx="30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q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16113" name="Text Box 17"/>
            <p:cNvSpPr txBox="1">
              <a:spLocks noChangeArrowheads="1"/>
            </p:cNvSpPr>
            <p:nvPr/>
          </p:nvSpPr>
          <p:spPr bwMode="auto">
            <a:xfrm>
              <a:off x="3789" y="3102"/>
              <a:ext cx="13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Then q </a:t>
              </a:r>
              <a:r>
                <a:rPr lang="en-US" b="1" dirty="0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 dirty="0">
                  <a:cs typeface="Arial" charset="0"/>
                </a:rPr>
                <a:t> q</a:t>
              </a:r>
              <a:r>
                <a:rPr lang="en-US" b="1" dirty="0"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516115" name="Text Box 19"/>
          <p:cNvSpPr txBox="1">
            <a:spLocks noChangeArrowheads="1"/>
          </p:cNvSpPr>
          <p:nvPr/>
        </p:nvSpPr>
        <p:spPr bwMode="auto">
          <a:xfrm>
            <a:off x="595313" y="2643188"/>
            <a:ext cx="32702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We need to prove:</a:t>
            </a:r>
          </a:p>
        </p:txBody>
      </p:sp>
      <p:sp>
        <p:nvSpPr>
          <p:cNvPr id="516116" name="Text Box 20"/>
          <p:cNvSpPr txBox="1">
            <a:spLocks noChangeArrowheads="1"/>
          </p:cNvSpPr>
          <p:nvPr/>
        </p:nvSpPr>
        <p:spPr bwMode="auto">
          <a:xfrm>
            <a:off x="1101725" y="3227388"/>
            <a:ext cx="54673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The map is </a:t>
            </a:r>
            <a:r>
              <a:rPr lang="en-US" b="1">
                <a:solidFill>
                  <a:srgbClr val="FFFF00"/>
                </a:solidFill>
              </a:rPr>
              <a:t>defined</a:t>
            </a:r>
            <a:r>
              <a:rPr lang="en-US" b="1"/>
              <a:t> everywhere</a:t>
            </a:r>
          </a:p>
        </p:txBody>
      </p:sp>
      <p:sp>
        <p:nvSpPr>
          <p:cNvPr id="516117" name="Text Box 21"/>
          <p:cNvSpPr txBox="1">
            <a:spLocks noChangeArrowheads="1"/>
          </p:cNvSpPr>
          <p:nvPr/>
        </p:nvSpPr>
        <p:spPr bwMode="auto">
          <a:xfrm>
            <a:off x="1101725" y="3729038"/>
            <a:ext cx="4178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The map is </a:t>
            </a:r>
            <a:r>
              <a:rPr lang="en-US" b="1">
                <a:solidFill>
                  <a:srgbClr val="FFFF00"/>
                </a:solidFill>
              </a:rPr>
              <a:t>well defined</a:t>
            </a:r>
          </a:p>
        </p:txBody>
      </p:sp>
      <p:sp>
        <p:nvSpPr>
          <p:cNvPr id="516118" name="Text Box 22"/>
          <p:cNvSpPr txBox="1">
            <a:spLocks noChangeArrowheads="1"/>
          </p:cNvSpPr>
          <p:nvPr/>
        </p:nvSpPr>
        <p:spPr bwMode="auto">
          <a:xfrm>
            <a:off x="1101725" y="4230688"/>
            <a:ext cx="39020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The map is a </a:t>
            </a:r>
            <a:r>
              <a:rPr lang="en-US" b="1">
                <a:solidFill>
                  <a:srgbClr val="FFFF00"/>
                </a:solidFill>
              </a:rPr>
              <a:t>bijection</a:t>
            </a:r>
          </a:p>
        </p:txBody>
      </p:sp>
      <p:sp>
        <p:nvSpPr>
          <p:cNvPr id="516119" name="Text Box 23"/>
          <p:cNvSpPr txBox="1">
            <a:spLocks noChangeArrowheads="1"/>
          </p:cNvSpPr>
          <p:nvPr/>
        </p:nvSpPr>
        <p:spPr bwMode="auto">
          <a:xfrm>
            <a:off x="1089025" y="3095625"/>
            <a:ext cx="63801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That is, for all q </a:t>
            </a:r>
            <a:r>
              <a:rPr lang="en-US" b="1" dirty="0">
                <a:sym typeface="Symbol" pitchFamily="18" charset="2"/>
              </a:rPr>
              <a:t> M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 </a:t>
            </a:r>
            <a:endParaRPr lang="en-US" b="1" dirty="0" smtClean="0">
              <a:sym typeface="Symbol" pitchFamily="18" charset="2"/>
            </a:endParaRPr>
          </a:p>
          <a:p>
            <a:r>
              <a:rPr lang="en-US" b="1" dirty="0" smtClean="0">
                <a:sym typeface="Symbol" pitchFamily="18" charset="2"/>
              </a:rPr>
              <a:t>there </a:t>
            </a:r>
            <a:r>
              <a:rPr lang="en-US" b="1" dirty="0">
                <a:sym typeface="Symbol" pitchFamily="18" charset="2"/>
              </a:rPr>
              <a:t>is a </a:t>
            </a:r>
            <a:r>
              <a:rPr lang="en-US" b="1" dirty="0" smtClean="0">
                <a:sym typeface="Symbol" pitchFamily="18" charset="2"/>
              </a:rPr>
              <a:t>q</a:t>
            </a:r>
            <a:r>
              <a:rPr lang="en-US" b="1" dirty="0">
                <a:sym typeface="Symbol" pitchFamily="18" charset="2"/>
              </a:rPr>
              <a:t>  M such that </a:t>
            </a:r>
            <a:r>
              <a:rPr lang="en-US" b="1" dirty="0"/>
              <a:t>q </a:t>
            </a:r>
            <a:r>
              <a:rPr lang="en-US" b="1" dirty="0">
                <a:solidFill>
                  <a:srgbClr val="FFFF00"/>
                </a:solidFill>
              </a:rPr>
              <a:t>→</a:t>
            </a:r>
            <a:r>
              <a:rPr lang="en-US" b="1" dirty="0"/>
              <a:t> q</a:t>
            </a:r>
            <a:r>
              <a:rPr lang="en-US" b="1" dirty="0">
                <a:sym typeface="Symbol" pitchFamily="18" charset="2"/>
              </a:rPr>
              <a:t></a:t>
            </a:r>
          </a:p>
        </p:txBody>
      </p:sp>
      <p:sp>
        <p:nvSpPr>
          <p:cNvPr id="516120" name="Text Box 24"/>
          <p:cNvSpPr txBox="1">
            <a:spLocks noChangeArrowheads="1"/>
          </p:cNvSpPr>
          <p:nvPr/>
        </p:nvSpPr>
        <p:spPr bwMode="auto">
          <a:xfrm>
            <a:off x="1089025" y="4187825"/>
            <a:ext cx="6815111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If q </a:t>
            </a:r>
            <a:r>
              <a:rPr lang="en-US" b="1" dirty="0">
                <a:sym typeface="Symbol" pitchFamily="18" charset="2"/>
              </a:rPr>
              <a:t> M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, there is </a:t>
            </a:r>
            <a:r>
              <a:rPr lang="en-US" b="1" dirty="0" smtClean="0">
                <a:sym typeface="Symbol" pitchFamily="18" charset="2"/>
              </a:rPr>
              <a:t>a string w </a:t>
            </a:r>
            <a:r>
              <a:rPr lang="en-US" b="1" dirty="0">
                <a:sym typeface="Symbol" pitchFamily="18" charset="2"/>
              </a:rPr>
              <a:t>such that 	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(q</a:t>
            </a:r>
            <a:r>
              <a:rPr lang="en-US" b="1" baseline="-25000" dirty="0">
                <a:sym typeface="Symbol" pitchFamily="18" charset="2"/>
              </a:rPr>
              <a:t>0 </a:t>
            </a:r>
            <a:r>
              <a:rPr lang="en-US" b="1" baseline="-25000" dirty="0" err="1">
                <a:sym typeface="Symbol" pitchFamily="18" charset="2"/>
              </a:rPr>
              <a:t>MIN</a:t>
            </a:r>
            <a:r>
              <a:rPr lang="en-US" b="1" dirty="0" err="1">
                <a:sym typeface="Symbol" pitchFamily="18" charset="2"/>
              </a:rPr>
              <a:t>,w</a:t>
            </a:r>
            <a:r>
              <a:rPr lang="en-US" b="1" dirty="0">
                <a:sym typeface="Symbol" pitchFamily="18" charset="2"/>
              </a:rPr>
              <a:t>) = q</a:t>
            </a:r>
          </a:p>
        </p:txBody>
      </p:sp>
      <p:sp>
        <p:nvSpPr>
          <p:cNvPr id="516121" name="Text Box 25"/>
          <p:cNvSpPr txBox="1">
            <a:spLocks noChangeArrowheads="1"/>
          </p:cNvSpPr>
          <p:nvPr/>
        </p:nvSpPr>
        <p:spPr bwMode="auto">
          <a:xfrm>
            <a:off x="2012950" y="44862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Eurostile" pitchFamily="34" charset="0"/>
              </a:rPr>
              <a:t>^</a:t>
            </a:r>
          </a:p>
        </p:txBody>
      </p:sp>
      <p:sp>
        <p:nvSpPr>
          <p:cNvPr id="516122" name="Text Box 26"/>
          <p:cNvSpPr txBox="1">
            <a:spLocks noChangeArrowheads="1"/>
          </p:cNvSpPr>
          <p:nvPr/>
        </p:nvSpPr>
        <p:spPr bwMode="auto">
          <a:xfrm>
            <a:off x="1089025" y="5432425"/>
            <a:ext cx="593170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ym typeface="Symbol" pitchFamily="18" charset="2"/>
              </a:rPr>
              <a:t>Let q = (q</a:t>
            </a:r>
            <a:r>
              <a:rPr lang="en-US" b="1" baseline="-25000" dirty="0">
                <a:sym typeface="Symbol" pitchFamily="18" charset="2"/>
              </a:rPr>
              <a:t>0</a:t>
            </a:r>
            <a:r>
              <a:rPr lang="en-US" b="1" dirty="0">
                <a:sym typeface="Symbol" pitchFamily="18" charset="2"/>
              </a:rPr>
              <a:t>,w</a:t>
            </a:r>
            <a:r>
              <a:rPr lang="en-US" b="1" dirty="0" smtClean="0">
                <a:sym typeface="Symbol" pitchFamily="18" charset="2"/>
              </a:rPr>
              <a:t>).  q will map to q </a:t>
            </a:r>
            <a:endParaRPr lang="en-US" b="1" dirty="0">
              <a:sym typeface="Symbol" pitchFamily="18" charset="2"/>
            </a:endParaRPr>
          </a:p>
        </p:txBody>
      </p:sp>
      <p:sp>
        <p:nvSpPr>
          <p:cNvPr id="516123" name="Text Box 27"/>
          <p:cNvSpPr txBox="1">
            <a:spLocks noChangeArrowheads="1"/>
          </p:cNvSpPr>
          <p:nvPr/>
        </p:nvSpPr>
        <p:spPr bwMode="auto">
          <a:xfrm>
            <a:off x="2444750" y="52863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Eurostile" pitchFamily="34" charset="0"/>
              </a:rPr>
              <a:t>^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22222E-6 L 6.11111E-6 -0.50926 " pathEditMode="relative" ptsTypes="AA">
                                      <p:cBhvr>
                                        <p:cTn id="6" dur="1000" fill="hold"/>
                                        <p:tgtEl>
                                          <p:spTgt spid="516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37 " pathEditMode="relative" ptsTypes="AA">
                                      <p:cBhvr>
                                        <p:cTn id="37" dur="500" fill="hold"/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6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16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6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6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6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5" grpId="0"/>
      <p:bldP spid="516115" grpId="1"/>
      <p:bldP spid="516116" grpId="0"/>
      <p:bldP spid="516116" grpId="1"/>
      <p:bldP spid="516116" grpId="2"/>
      <p:bldP spid="516117" grpId="0"/>
      <p:bldP spid="516117" grpId="1"/>
      <p:bldP spid="516118" grpId="0"/>
      <p:bldP spid="516118" grpId="1"/>
      <p:bldP spid="516119" grpId="0"/>
      <p:bldP spid="516119" grpId="1"/>
      <p:bldP spid="516120" grpId="0"/>
      <p:bldP spid="516120" grpId="1"/>
      <p:bldP spid="516121" grpId="0"/>
      <p:bldP spid="516121" grpId="1"/>
      <p:bldP spid="516122" grpId="0"/>
      <p:bldP spid="516122" grpId="1"/>
      <p:bldP spid="516123" grpId="0"/>
      <p:bldP spid="51612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22" name="Group 2"/>
          <p:cNvGrpSpPr>
            <a:grpSpLocks/>
          </p:cNvGrpSpPr>
          <p:nvPr/>
        </p:nvGrpSpPr>
        <p:grpSpPr bwMode="auto">
          <a:xfrm>
            <a:off x="1233488" y="149225"/>
            <a:ext cx="6989762" cy="2319338"/>
            <a:chOff x="777" y="2302"/>
            <a:chExt cx="4403" cy="1461"/>
          </a:xfrm>
        </p:grpSpPr>
        <p:sp>
          <p:nvSpPr>
            <p:cNvPr id="517123" name="Text Box 3"/>
            <p:cNvSpPr txBox="1">
              <a:spLocks noChangeArrowheads="1"/>
            </p:cNvSpPr>
            <p:nvPr/>
          </p:nvSpPr>
          <p:spPr bwMode="auto">
            <a:xfrm>
              <a:off x="777" y="2302"/>
              <a:ext cx="255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Base Case: q</a:t>
              </a:r>
              <a:r>
                <a:rPr lang="en-US" b="1" baseline="-25000"/>
                <a:t>0 MIN</a:t>
              </a:r>
              <a:r>
                <a:rPr lang="en-US" b="1"/>
                <a:t> </a:t>
              </a:r>
              <a:r>
                <a:rPr lang="en-US" b="1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>
                  <a:cs typeface="Arial" charset="0"/>
                </a:rPr>
                <a:t> q</a:t>
              </a:r>
              <a:r>
                <a:rPr lang="en-US" b="1" baseline="-25000">
                  <a:cs typeface="Arial" charset="0"/>
                </a:rPr>
                <a:t>0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17124" name="Text Box 4"/>
            <p:cNvSpPr txBox="1">
              <a:spLocks noChangeArrowheads="1"/>
            </p:cNvSpPr>
            <p:nvPr/>
          </p:nvSpPr>
          <p:spPr bwMode="auto">
            <a:xfrm>
              <a:off x="777" y="2683"/>
              <a:ext cx="181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Recursive Step:</a:t>
              </a:r>
            </a:p>
          </p:txBody>
        </p:sp>
        <p:sp>
          <p:nvSpPr>
            <p:cNvPr id="517125" name="Text Box 5"/>
            <p:cNvSpPr txBox="1">
              <a:spLocks noChangeArrowheads="1"/>
            </p:cNvSpPr>
            <p:nvPr/>
          </p:nvSpPr>
          <p:spPr bwMode="auto">
            <a:xfrm>
              <a:off x="2619" y="2713"/>
              <a:ext cx="99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If p </a:t>
              </a:r>
              <a:r>
                <a:rPr lang="en-US" b="1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>
                  <a:cs typeface="Arial" charset="0"/>
                </a:rPr>
                <a:t> p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17126" name="Text Box 6"/>
            <p:cNvSpPr txBox="1">
              <a:spLocks noChangeArrowheads="1"/>
            </p:cNvSpPr>
            <p:nvPr/>
          </p:nvSpPr>
          <p:spPr bwMode="auto">
            <a:xfrm>
              <a:off x="2814" y="3436"/>
              <a:ext cx="25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q</a:t>
              </a:r>
            </a:p>
          </p:txBody>
        </p:sp>
        <p:grpSp>
          <p:nvGrpSpPr>
            <p:cNvPr id="517127" name="Group 7"/>
            <p:cNvGrpSpPr>
              <a:grpSpLocks/>
            </p:cNvGrpSpPr>
            <p:nvPr/>
          </p:nvGrpSpPr>
          <p:grpSpPr bwMode="auto">
            <a:xfrm>
              <a:off x="2952" y="3054"/>
              <a:ext cx="254" cy="450"/>
              <a:chOff x="1672" y="3462"/>
              <a:chExt cx="254" cy="450"/>
            </a:xfrm>
          </p:grpSpPr>
          <p:sp>
            <p:nvSpPr>
              <p:cNvPr id="517128" name="Line 8"/>
              <p:cNvSpPr>
                <a:spLocks noChangeShapeType="1"/>
              </p:cNvSpPr>
              <p:nvPr/>
            </p:nvSpPr>
            <p:spPr bwMode="auto">
              <a:xfrm>
                <a:off x="1672" y="3472"/>
                <a:ext cx="0" cy="4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7129" name="Text Box 9"/>
              <p:cNvSpPr txBox="1">
                <a:spLocks noChangeArrowheads="1"/>
              </p:cNvSpPr>
              <p:nvPr/>
            </p:nvSpPr>
            <p:spPr bwMode="auto">
              <a:xfrm>
                <a:off x="1675" y="3462"/>
                <a:ext cx="25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ym typeface="Symbol" pitchFamily="18" charset="2"/>
                  </a:rPr>
                  <a:t></a:t>
                </a:r>
              </a:p>
            </p:txBody>
          </p:sp>
        </p:grpSp>
        <p:grpSp>
          <p:nvGrpSpPr>
            <p:cNvPr id="517130" name="Group 10"/>
            <p:cNvGrpSpPr>
              <a:grpSpLocks/>
            </p:cNvGrpSpPr>
            <p:nvPr/>
          </p:nvGrpSpPr>
          <p:grpSpPr bwMode="auto">
            <a:xfrm>
              <a:off x="3432" y="3054"/>
              <a:ext cx="254" cy="450"/>
              <a:chOff x="1672" y="3462"/>
              <a:chExt cx="254" cy="450"/>
            </a:xfrm>
          </p:grpSpPr>
          <p:sp>
            <p:nvSpPr>
              <p:cNvPr id="517131" name="Line 11"/>
              <p:cNvSpPr>
                <a:spLocks noChangeShapeType="1"/>
              </p:cNvSpPr>
              <p:nvPr/>
            </p:nvSpPr>
            <p:spPr bwMode="auto">
              <a:xfrm>
                <a:off x="1672" y="3472"/>
                <a:ext cx="0" cy="4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7132" name="Text Box 12"/>
              <p:cNvSpPr txBox="1">
                <a:spLocks noChangeArrowheads="1"/>
              </p:cNvSpPr>
              <p:nvPr/>
            </p:nvSpPr>
            <p:spPr bwMode="auto">
              <a:xfrm>
                <a:off x="1675" y="3462"/>
                <a:ext cx="25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ym typeface="Symbol" pitchFamily="18" charset="2"/>
                  </a:rPr>
                  <a:t></a:t>
                </a:r>
              </a:p>
            </p:txBody>
          </p:sp>
        </p:grpSp>
        <p:sp>
          <p:nvSpPr>
            <p:cNvPr id="517133" name="Text Box 13"/>
            <p:cNvSpPr txBox="1">
              <a:spLocks noChangeArrowheads="1"/>
            </p:cNvSpPr>
            <p:nvPr/>
          </p:nvSpPr>
          <p:spPr bwMode="auto">
            <a:xfrm>
              <a:off x="3307" y="3436"/>
              <a:ext cx="30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q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17134" name="Text Box 14"/>
            <p:cNvSpPr txBox="1">
              <a:spLocks noChangeArrowheads="1"/>
            </p:cNvSpPr>
            <p:nvPr/>
          </p:nvSpPr>
          <p:spPr bwMode="auto">
            <a:xfrm>
              <a:off x="3789" y="3102"/>
              <a:ext cx="13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Then q </a:t>
              </a:r>
              <a:r>
                <a:rPr lang="en-US" b="1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>
                  <a:cs typeface="Arial" charset="0"/>
                </a:rPr>
                <a:t> q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517137" name="Text Box 17"/>
          <p:cNvSpPr txBox="1">
            <a:spLocks noChangeArrowheads="1"/>
          </p:cNvSpPr>
          <p:nvPr/>
        </p:nvSpPr>
        <p:spPr bwMode="auto">
          <a:xfrm>
            <a:off x="549275" y="2509838"/>
            <a:ext cx="4178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The map is well defined</a:t>
            </a:r>
          </a:p>
        </p:txBody>
      </p:sp>
      <p:sp>
        <p:nvSpPr>
          <p:cNvPr id="517144" name="Text Box 24"/>
          <p:cNvSpPr txBox="1">
            <a:spLocks noChangeArrowheads="1"/>
          </p:cNvSpPr>
          <p:nvPr/>
        </p:nvSpPr>
        <p:spPr bwMode="auto">
          <a:xfrm>
            <a:off x="549275" y="3044825"/>
            <a:ext cx="69754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Suppose there exist q</a:t>
            </a:r>
            <a:r>
              <a:rPr lang="en-US" b="1">
                <a:sym typeface="Symbol" pitchFamily="18" charset="2"/>
              </a:rPr>
              <a:t> and q such that </a:t>
            </a:r>
          </a:p>
          <a:p>
            <a:r>
              <a:rPr lang="en-US" b="1">
                <a:sym typeface="Symbol" pitchFamily="18" charset="2"/>
              </a:rPr>
              <a:t>q </a:t>
            </a:r>
            <a:r>
              <a:rPr lang="en-US" b="1">
                <a:solidFill>
                  <a:srgbClr val="FFFF00"/>
                </a:solidFill>
              </a:rPr>
              <a:t>→</a:t>
            </a:r>
            <a:r>
              <a:rPr lang="en-US" b="1"/>
              <a:t> q</a:t>
            </a:r>
            <a:r>
              <a:rPr lang="en-US" b="1">
                <a:sym typeface="Symbol" pitchFamily="18" charset="2"/>
              </a:rPr>
              <a:t> and q </a:t>
            </a:r>
            <a:r>
              <a:rPr lang="en-US" b="1">
                <a:solidFill>
                  <a:srgbClr val="FFFF00"/>
                </a:solidFill>
              </a:rPr>
              <a:t>→</a:t>
            </a:r>
            <a:r>
              <a:rPr lang="en-US" b="1"/>
              <a:t> q</a:t>
            </a:r>
            <a:r>
              <a:rPr lang="en-US" b="1">
                <a:sym typeface="Symbol" pitchFamily="18" charset="2"/>
              </a:rPr>
              <a:t></a:t>
            </a:r>
          </a:p>
        </p:txBody>
      </p:sp>
      <p:sp>
        <p:nvSpPr>
          <p:cNvPr id="517145" name="Text Box 25"/>
          <p:cNvSpPr txBox="1">
            <a:spLocks noChangeArrowheads="1"/>
          </p:cNvSpPr>
          <p:nvPr/>
        </p:nvSpPr>
        <p:spPr bwMode="auto">
          <a:xfrm>
            <a:off x="549275" y="4060825"/>
            <a:ext cx="79597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We show that q</a:t>
            </a:r>
            <a:r>
              <a:rPr lang="en-US" b="1" dirty="0">
                <a:sym typeface="Symbol" pitchFamily="18" charset="2"/>
              </a:rPr>
              <a:t> and q are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indistinguishable</a:t>
            </a:r>
            <a:r>
              <a:rPr lang="en-US" b="1" dirty="0">
                <a:sym typeface="Symbol" pitchFamily="18" charset="2"/>
              </a:rPr>
              <a:t>, </a:t>
            </a:r>
          </a:p>
          <a:p>
            <a:r>
              <a:rPr lang="en-US" b="1" dirty="0">
                <a:sym typeface="Symbol" pitchFamily="18" charset="2"/>
              </a:rPr>
              <a:t>so it must be that </a:t>
            </a:r>
            <a:r>
              <a:rPr lang="en-US" b="1" dirty="0"/>
              <a:t>q</a:t>
            </a:r>
            <a:r>
              <a:rPr lang="en-US" b="1" dirty="0">
                <a:sym typeface="Symbol" pitchFamily="18" charset="2"/>
              </a:rPr>
              <a:t> = q</a:t>
            </a:r>
            <a:r>
              <a:rPr lang="en-US" b="1" dirty="0" smtClean="0">
                <a:sym typeface="Symbol" pitchFamily="18" charset="2"/>
              </a:rPr>
              <a:t>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7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7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926 " pathEditMode="relative" ptsTypes="AA">
                                      <p:cBhvr>
                                        <p:cTn id="30" dur="1000" fill="hold"/>
                                        <p:tgtEl>
                                          <p:spTgt spid="517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37" grpId="0"/>
      <p:bldP spid="517137" grpId="1"/>
      <p:bldP spid="517144" grpId="0"/>
      <p:bldP spid="517144" grpId="1"/>
      <p:bldP spid="517145" grpId="0"/>
      <p:bldP spid="51714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4" name="Line 4"/>
          <p:cNvSpPr>
            <a:spLocks noChangeShapeType="1"/>
          </p:cNvSpPr>
          <p:nvPr/>
        </p:nvSpPr>
        <p:spPr bwMode="auto">
          <a:xfrm>
            <a:off x="4457700" y="2667000"/>
            <a:ext cx="25400" cy="398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1673225" y="2595563"/>
            <a:ext cx="1123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M</a:t>
            </a:r>
            <a:r>
              <a:rPr lang="en-US" sz="3600" b="1" baseline="-25000"/>
              <a:t>MIN</a:t>
            </a:r>
          </a:p>
        </p:txBody>
      </p:sp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6423025" y="2595563"/>
            <a:ext cx="6778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M</a:t>
            </a:r>
            <a:r>
              <a:rPr lang="en-US" sz="3600" b="1">
                <a:sym typeface="Symbol" pitchFamily="18" charset="2"/>
              </a:rPr>
              <a:t>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549275" y="352425"/>
            <a:ext cx="69754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Suppose there exist q</a:t>
            </a:r>
            <a:r>
              <a:rPr lang="en-US" b="1">
                <a:sym typeface="Symbol" pitchFamily="18" charset="2"/>
              </a:rPr>
              <a:t> and q such that </a:t>
            </a:r>
          </a:p>
          <a:p>
            <a:r>
              <a:rPr lang="en-US" b="1">
                <a:sym typeface="Symbol" pitchFamily="18" charset="2"/>
              </a:rPr>
              <a:t>q </a:t>
            </a:r>
            <a:r>
              <a:rPr lang="en-US" b="1">
                <a:solidFill>
                  <a:srgbClr val="FFFF00"/>
                </a:solidFill>
              </a:rPr>
              <a:t>→</a:t>
            </a:r>
            <a:r>
              <a:rPr lang="en-US" b="1"/>
              <a:t> q</a:t>
            </a:r>
            <a:r>
              <a:rPr lang="en-US" b="1">
                <a:sym typeface="Symbol" pitchFamily="18" charset="2"/>
              </a:rPr>
              <a:t> and q </a:t>
            </a:r>
            <a:r>
              <a:rPr lang="en-US" b="1">
                <a:solidFill>
                  <a:srgbClr val="FFFF00"/>
                </a:solidFill>
              </a:rPr>
              <a:t>→</a:t>
            </a:r>
            <a:r>
              <a:rPr lang="en-US" b="1"/>
              <a:t> q</a:t>
            </a:r>
            <a:r>
              <a:rPr lang="en-US" b="1">
                <a:sym typeface="Symbol" pitchFamily="18" charset="2"/>
              </a:rPr>
              <a:t></a:t>
            </a:r>
          </a:p>
        </p:txBody>
      </p:sp>
      <p:sp>
        <p:nvSpPr>
          <p:cNvPr id="527371" name="Oval 11"/>
          <p:cNvSpPr>
            <a:spLocks noChangeArrowheads="1"/>
          </p:cNvSpPr>
          <p:nvPr/>
        </p:nvSpPr>
        <p:spPr bwMode="auto">
          <a:xfrm rot="-5400000">
            <a:off x="52641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72" name="Line 12"/>
          <p:cNvSpPr>
            <a:spLocks noChangeShapeType="1"/>
          </p:cNvSpPr>
          <p:nvPr/>
        </p:nvSpPr>
        <p:spPr bwMode="auto">
          <a:xfrm rot="-5400000">
            <a:off x="56134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373" name="Oval 13"/>
          <p:cNvSpPr>
            <a:spLocks noChangeArrowheads="1"/>
          </p:cNvSpPr>
          <p:nvPr/>
        </p:nvSpPr>
        <p:spPr bwMode="auto">
          <a:xfrm rot="-5400000">
            <a:off x="58483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74" name="Line 14"/>
          <p:cNvSpPr>
            <a:spLocks noChangeShapeType="1"/>
          </p:cNvSpPr>
          <p:nvPr/>
        </p:nvSpPr>
        <p:spPr bwMode="auto">
          <a:xfrm rot="-5400000">
            <a:off x="61849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375" name="Oval 15"/>
          <p:cNvSpPr>
            <a:spLocks noChangeArrowheads="1"/>
          </p:cNvSpPr>
          <p:nvPr/>
        </p:nvSpPr>
        <p:spPr bwMode="auto">
          <a:xfrm rot="-5400000">
            <a:off x="64198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76" name="Text Box 16"/>
          <p:cNvSpPr txBox="1">
            <a:spLocks noChangeArrowheads="1"/>
          </p:cNvSpPr>
          <p:nvPr/>
        </p:nvSpPr>
        <p:spPr bwMode="auto">
          <a:xfrm>
            <a:off x="6818313" y="4079875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27379" name="Line 19"/>
          <p:cNvSpPr>
            <a:spLocks noChangeShapeType="1"/>
          </p:cNvSpPr>
          <p:nvPr/>
        </p:nvSpPr>
        <p:spPr bwMode="auto">
          <a:xfrm rot="-5400000">
            <a:off x="67564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380" name="Oval 20"/>
          <p:cNvSpPr>
            <a:spLocks noChangeArrowheads="1"/>
          </p:cNvSpPr>
          <p:nvPr/>
        </p:nvSpPr>
        <p:spPr bwMode="auto">
          <a:xfrm rot="-5400000">
            <a:off x="69913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81" name="Text Box 21"/>
          <p:cNvSpPr txBox="1">
            <a:spLocks noChangeArrowheads="1"/>
          </p:cNvSpPr>
          <p:nvPr/>
        </p:nvSpPr>
        <p:spPr bwMode="auto">
          <a:xfrm>
            <a:off x="5978525" y="351948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u</a:t>
            </a:r>
          </a:p>
        </p:txBody>
      </p:sp>
      <p:sp>
        <p:nvSpPr>
          <p:cNvPr id="527382" name="Text Box 22"/>
          <p:cNvSpPr txBox="1">
            <a:spLocks noChangeArrowheads="1"/>
          </p:cNvSpPr>
          <p:nvPr/>
        </p:nvSpPr>
        <p:spPr bwMode="auto">
          <a:xfrm>
            <a:off x="4975225" y="4137025"/>
            <a:ext cx="623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  <a:r>
              <a:rPr lang="en-US" b="1" baseline="-25000">
                <a:sym typeface="Symbol" pitchFamily="18" charset="2"/>
              </a:rPr>
              <a:t>0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27383" name="Oval 23"/>
          <p:cNvSpPr>
            <a:spLocks noChangeArrowheads="1"/>
          </p:cNvSpPr>
          <p:nvPr/>
        </p:nvSpPr>
        <p:spPr bwMode="auto">
          <a:xfrm rot="-5400000">
            <a:off x="5302250" y="55943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84" name="Line 24"/>
          <p:cNvSpPr>
            <a:spLocks noChangeShapeType="1"/>
          </p:cNvSpPr>
          <p:nvPr/>
        </p:nvSpPr>
        <p:spPr bwMode="auto">
          <a:xfrm rot="-5400000">
            <a:off x="5651500" y="54483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385" name="Oval 25"/>
          <p:cNvSpPr>
            <a:spLocks noChangeArrowheads="1"/>
          </p:cNvSpPr>
          <p:nvPr/>
        </p:nvSpPr>
        <p:spPr bwMode="auto">
          <a:xfrm rot="-5400000">
            <a:off x="5886450" y="55943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86" name="Line 26"/>
          <p:cNvSpPr>
            <a:spLocks noChangeShapeType="1"/>
          </p:cNvSpPr>
          <p:nvPr/>
        </p:nvSpPr>
        <p:spPr bwMode="auto">
          <a:xfrm rot="-5400000">
            <a:off x="6223000" y="54483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387" name="Oval 27"/>
          <p:cNvSpPr>
            <a:spLocks noChangeArrowheads="1"/>
          </p:cNvSpPr>
          <p:nvPr/>
        </p:nvSpPr>
        <p:spPr bwMode="auto">
          <a:xfrm rot="-5400000">
            <a:off x="6457950" y="55943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88" name="Text Box 28"/>
          <p:cNvSpPr txBox="1">
            <a:spLocks noChangeArrowheads="1"/>
          </p:cNvSpPr>
          <p:nvPr/>
        </p:nvSpPr>
        <p:spPr bwMode="auto">
          <a:xfrm>
            <a:off x="6813550" y="5629275"/>
            <a:ext cx="5762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>
                <a:sym typeface="Symbol" pitchFamily="18" charset="2"/>
              </a:rPr>
              <a:t></a:t>
            </a:r>
          </a:p>
        </p:txBody>
      </p:sp>
      <p:sp>
        <p:nvSpPr>
          <p:cNvPr id="527391" name="Line 31"/>
          <p:cNvSpPr>
            <a:spLocks noChangeShapeType="1"/>
          </p:cNvSpPr>
          <p:nvPr/>
        </p:nvSpPr>
        <p:spPr bwMode="auto">
          <a:xfrm rot="-5400000">
            <a:off x="6794500" y="54483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392" name="Oval 32"/>
          <p:cNvSpPr>
            <a:spLocks noChangeArrowheads="1"/>
          </p:cNvSpPr>
          <p:nvPr/>
        </p:nvSpPr>
        <p:spPr bwMode="auto">
          <a:xfrm rot="-5400000">
            <a:off x="7029450" y="55943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93" name="Text Box 33"/>
          <p:cNvSpPr txBox="1">
            <a:spLocks noChangeArrowheads="1"/>
          </p:cNvSpPr>
          <p:nvPr/>
        </p:nvSpPr>
        <p:spPr bwMode="auto">
          <a:xfrm>
            <a:off x="5940425" y="50688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v</a:t>
            </a:r>
          </a:p>
        </p:txBody>
      </p:sp>
      <p:sp>
        <p:nvSpPr>
          <p:cNvPr id="527394" name="Text Box 34"/>
          <p:cNvSpPr txBox="1">
            <a:spLocks noChangeArrowheads="1"/>
          </p:cNvSpPr>
          <p:nvPr/>
        </p:nvSpPr>
        <p:spPr bwMode="auto">
          <a:xfrm>
            <a:off x="5013325" y="5686425"/>
            <a:ext cx="623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  <a:r>
              <a:rPr lang="en-US" b="1" baseline="-25000">
                <a:sym typeface="Symbol" pitchFamily="18" charset="2"/>
              </a:rPr>
              <a:t>0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27395" name="Oval 35"/>
          <p:cNvSpPr>
            <a:spLocks noChangeArrowheads="1"/>
          </p:cNvSpPr>
          <p:nvPr/>
        </p:nvSpPr>
        <p:spPr bwMode="auto">
          <a:xfrm rot="-5400000">
            <a:off x="565150" y="4057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396" name="Line 36"/>
          <p:cNvSpPr>
            <a:spLocks noChangeShapeType="1"/>
          </p:cNvSpPr>
          <p:nvPr/>
        </p:nvSpPr>
        <p:spPr bwMode="auto">
          <a:xfrm rot="-5400000">
            <a:off x="914400" y="3911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397" name="Oval 37"/>
          <p:cNvSpPr>
            <a:spLocks noChangeArrowheads="1"/>
          </p:cNvSpPr>
          <p:nvPr/>
        </p:nvSpPr>
        <p:spPr bwMode="auto">
          <a:xfrm rot="-5400000">
            <a:off x="1149350" y="4057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00" name="Text Box 40"/>
          <p:cNvSpPr txBox="1">
            <a:spLocks noChangeArrowheads="1"/>
          </p:cNvSpPr>
          <p:nvPr/>
        </p:nvSpPr>
        <p:spPr bwMode="auto">
          <a:xfrm>
            <a:off x="2162175" y="409733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endParaRPr lang="en-US" b="1">
              <a:sym typeface="Symbol" pitchFamily="18" charset="2"/>
            </a:endParaRPr>
          </a:p>
        </p:txBody>
      </p:sp>
      <p:sp>
        <p:nvSpPr>
          <p:cNvPr id="527401" name="Line 41"/>
          <p:cNvSpPr>
            <a:spLocks noChangeShapeType="1"/>
          </p:cNvSpPr>
          <p:nvPr/>
        </p:nvSpPr>
        <p:spPr bwMode="auto">
          <a:xfrm rot="-5400000">
            <a:off x="1485900" y="3911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02" name="Oval 42"/>
          <p:cNvSpPr>
            <a:spLocks noChangeArrowheads="1"/>
          </p:cNvSpPr>
          <p:nvPr/>
        </p:nvSpPr>
        <p:spPr bwMode="auto">
          <a:xfrm rot="-5400000">
            <a:off x="1720850" y="4057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03" name="Line 43"/>
          <p:cNvSpPr>
            <a:spLocks noChangeShapeType="1"/>
          </p:cNvSpPr>
          <p:nvPr/>
        </p:nvSpPr>
        <p:spPr bwMode="auto">
          <a:xfrm rot="-5400000">
            <a:off x="2057400" y="3911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04" name="Oval 44"/>
          <p:cNvSpPr>
            <a:spLocks noChangeArrowheads="1"/>
          </p:cNvSpPr>
          <p:nvPr/>
        </p:nvSpPr>
        <p:spPr bwMode="auto">
          <a:xfrm rot="-5400000">
            <a:off x="2292350" y="4057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05" name="Text Box 45"/>
          <p:cNvSpPr txBox="1">
            <a:spLocks noChangeArrowheads="1"/>
          </p:cNvSpPr>
          <p:nvPr/>
        </p:nvSpPr>
        <p:spPr bwMode="auto">
          <a:xfrm>
            <a:off x="1228725" y="353218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u</a:t>
            </a:r>
          </a:p>
        </p:txBody>
      </p:sp>
      <p:sp>
        <p:nvSpPr>
          <p:cNvPr id="527406" name="Text Box 46"/>
          <p:cNvSpPr txBox="1">
            <a:spLocks noChangeArrowheads="1"/>
          </p:cNvSpPr>
          <p:nvPr/>
        </p:nvSpPr>
        <p:spPr bwMode="auto">
          <a:xfrm>
            <a:off x="276225" y="4154488"/>
            <a:ext cx="1046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  <a:r>
              <a:rPr lang="en-US" b="1" baseline="-25000">
                <a:sym typeface="Symbol" pitchFamily="18" charset="2"/>
              </a:rPr>
              <a:t>0 MIN</a:t>
            </a:r>
            <a:endParaRPr lang="en-US" b="1">
              <a:sym typeface="Symbol" pitchFamily="18" charset="2"/>
            </a:endParaRPr>
          </a:p>
        </p:txBody>
      </p:sp>
      <p:sp>
        <p:nvSpPr>
          <p:cNvPr id="527407" name="Oval 47"/>
          <p:cNvSpPr>
            <a:spLocks noChangeArrowheads="1"/>
          </p:cNvSpPr>
          <p:nvPr/>
        </p:nvSpPr>
        <p:spPr bwMode="auto">
          <a:xfrm rot="-5400000">
            <a:off x="6032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08" name="Line 48"/>
          <p:cNvSpPr>
            <a:spLocks noChangeShapeType="1"/>
          </p:cNvSpPr>
          <p:nvPr/>
        </p:nvSpPr>
        <p:spPr bwMode="auto">
          <a:xfrm rot="-5400000">
            <a:off x="951706" y="5487194"/>
            <a:ext cx="1588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09" name="Oval 49"/>
          <p:cNvSpPr>
            <a:spLocks noChangeArrowheads="1"/>
          </p:cNvSpPr>
          <p:nvPr/>
        </p:nvSpPr>
        <p:spPr bwMode="auto">
          <a:xfrm rot="-5400000">
            <a:off x="11874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12" name="Text Box 52"/>
          <p:cNvSpPr txBox="1">
            <a:spLocks noChangeArrowheads="1"/>
          </p:cNvSpPr>
          <p:nvPr/>
        </p:nvSpPr>
        <p:spPr bwMode="auto">
          <a:xfrm>
            <a:off x="2212975" y="567213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endParaRPr lang="en-US" b="1">
              <a:sym typeface="Symbol" pitchFamily="18" charset="2"/>
            </a:endParaRPr>
          </a:p>
        </p:txBody>
      </p:sp>
      <p:sp>
        <p:nvSpPr>
          <p:cNvPr id="527413" name="Line 53"/>
          <p:cNvSpPr>
            <a:spLocks noChangeShapeType="1"/>
          </p:cNvSpPr>
          <p:nvPr/>
        </p:nvSpPr>
        <p:spPr bwMode="auto">
          <a:xfrm rot="-5400000">
            <a:off x="1535906" y="5487194"/>
            <a:ext cx="1588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14" name="Oval 54"/>
          <p:cNvSpPr>
            <a:spLocks noChangeArrowheads="1"/>
          </p:cNvSpPr>
          <p:nvPr/>
        </p:nvSpPr>
        <p:spPr bwMode="auto">
          <a:xfrm rot="-5400000">
            <a:off x="17716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15" name="Line 55"/>
          <p:cNvSpPr>
            <a:spLocks noChangeShapeType="1"/>
          </p:cNvSpPr>
          <p:nvPr/>
        </p:nvSpPr>
        <p:spPr bwMode="auto">
          <a:xfrm rot="-5400000">
            <a:off x="2107406" y="5487194"/>
            <a:ext cx="1588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16" name="Oval 56"/>
          <p:cNvSpPr>
            <a:spLocks noChangeArrowheads="1"/>
          </p:cNvSpPr>
          <p:nvPr/>
        </p:nvSpPr>
        <p:spPr bwMode="auto">
          <a:xfrm rot="-5400000">
            <a:off x="23431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17" name="Text Box 57"/>
          <p:cNvSpPr txBox="1">
            <a:spLocks noChangeArrowheads="1"/>
          </p:cNvSpPr>
          <p:nvPr/>
        </p:nvSpPr>
        <p:spPr bwMode="auto">
          <a:xfrm>
            <a:off x="1254125" y="51069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v</a:t>
            </a:r>
          </a:p>
        </p:txBody>
      </p:sp>
      <p:sp>
        <p:nvSpPr>
          <p:cNvPr id="527418" name="Text Box 58"/>
          <p:cNvSpPr txBox="1">
            <a:spLocks noChangeArrowheads="1"/>
          </p:cNvSpPr>
          <p:nvPr/>
        </p:nvSpPr>
        <p:spPr bwMode="auto">
          <a:xfrm>
            <a:off x="314325" y="5729288"/>
            <a:ext cx="1046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  <a:r>
              <a:rPr lang="en-US" b="1" baseline="-25000">
                <a:sym typeface="Symbol" pitchFamily="18" charset="2"/>
              </a:rPr>
              <a:t>0 MIN</a:t>
            </a:r>
            <a:endParaRPr lang="en-US" b="1">
              <a:sym typeface="Symbol" pitchFamily="18" charset="2"/>
            </a:endParaRPr>
          </a:p>
        </p:txBody>
      </p:sp>
      <p:sp>
        <p:nvSpPr>
          <p:cNvPr id="527419" name="Text Box 59"/>
          <p:cNvSpPr txBox="1">
            <a:spLocks noChangeArrowheads="1"/>
          </p:cNvSpPr>
          <p:nvPr/>
        </p:nvSpPr>
        <p:spPr bwMode="auto">
          <a:xfrm>
            <a:off x="536575" y="1508125"/>
            <a:ext cx="693972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Suppose </a:t>
            </a:r>
            <a:r>
              <a:rPr lang="en-US" b="1" dirty="0">
                <a:sym typeface="Symbol" pitchFamily="18" charset="2"/>
              </a:rPr>
              <a:t>q and q are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distinguishable</a:t>
            </a:r>
            <a:endParaRPr lang="en-US" b="1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527420" name="Line 60"/>
          <p:cNvSpPr>
            <a:spLocks noChangeShapeType="1"/>
          </p:cNvSpPr>
          <p:nvPr/>
        </p:nvSpPr>
        <p:spPr bwMode="auto">
          <a:xfrm rot="-5400000">
            <a:off x="73406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21" name="Oval 61"/>
          <p:cNvSpPr>
            <a:spLocks noChangeArrowheads="1"/>
          </p:cNvSpPr>
          <p:nvPr/>
        </p:nvSpPr>
        <p:spPr bwMode="auto">
          <a:xfrm rot="-5400000">
            <a:off x="75755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22" name="Line 62"/>
          <p:cNvSpPr>
            <a:spLocks noChangeShapeType="1"/>
          </p:cNvSpPr>
          <p:nvPr/>
        </p:nvSpPr>
        <p:spPr bwMode="auto">
          <a:xfrm rot="-5400000">
            <a:off x="79121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23" name="Oval 63"/>
          <p:cNvSpPr>
            <a:spLocks noChangeArrowheads="1"/>
          </p:cNvSpPr>
          <p:nvPr/>
        </p:nvSpPr>
        <p:spPr bwMode="auto">
          <a:xfrm rot="-5400000">
            <a:off x="81470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24" name="Text Box 64"/>
          <p:cNvSpPr txBox="1">
            <a:spLocks noChangeArrowheads="1"/>
          </p:cNvSpPr>
          <p:nvPr/>
        </p:nvSpPr>
        <p:spPr bwMode="auto">
          <a:xfrm>
            <a:off x="7388225" y="3532188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27425" name="Text Box 65"/>
          <p:cNvSpPr txBox="1">
            <a:spLocks noChangeArrowheads="1"/>
          </p:cNvSpPr>
          <p:nvPr/>
        </p:nvSpPr>
        <p:spPr bwMode="auto">
          <a:xfrm rot="5400000">
            <a:off x="7794625" y="3836988"/>
            <a:ext cx="13731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Accept</a:t>
            </a:r>
          </a:p>
        </p:txBody>
      </p:sp>
      <p:sp>
        <p:nvSpPr>
          <p:cNvPr id="527426" name="Line 66"/>
          <p:cNvSpPr>
            <a:spLocks noChangeShapeType="1"/>
          </p:cNvSpPr>
          <p:nvPr/>
        </p:nvSpPr>
        <p:spPr bwMode="auto">
          <a:xfrm rot="-5400000">
            <a:off x="7391400" y="5435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27" name="Oval 67"/>
          <p:cNvSpPr>
            <a:spLocks noChangeArrowheads="1"/>
          </p:cNvSpPr>
          <p:nvPr/>
        </p:nvSpPr>
        <p:spPr bwMode="auto">
          <a:xfrm rot="-5400000">
            <a:off x="7626350" y="5581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28" name="Line 68"/>
          <p:cNvSpPr>
            <a:spLocks noChangeShapeType="1"/>
          </p:cNvSpPr>
          <p:nvPr/>
        </p:nvSpPr>
        <p:spPr bwMode="auto">
          <a:xfrm rot="-5400000">
            <a:off x="7962900" y="5435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29" name="Oval 69"/>
          <p:cNvSpPr>
            <a:spLocks noChangeArrowheads="1"/>
          </p:cNvSpPr>
          <p:nvPr/>
        </p:nvSpPr>
        <p:spPr bwMode="auto">
          <a:xfrm rot="-5400000">
            <a:off x="8197850" y="5581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30" name="Text Box 70"/>
          <p:cNvSpPr txBox="1">
            <a:spLocks noChangeArrowheads="1"/>
          </p:cNvSpPr>
          <p:nvPr/>
        </p:nvSpPr>
        <p:spPr bwMode="auto">
          <a:xfrm>
            <a:off x="7439025" y="5068888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27431" name="Text Box 71"/>
          <p:cNvSpPr txBox="1">
            <a:spLocks noChangeArrowheads="1"/>
          </p:cNvSpPr>
          <p:nvPr/>
        </p:nvSpPr>
        <p:spPr bwMode="auto">
          <a:xfrm rot="5400000">
            <a:off x="7943056" y="5569745"/>
            <a:ext cx="1254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Reject</a:t>
            </a:r>
          </a:p>
        </p:txBody>
      </p:sp>
      <p:sp>
        <p:nvSpPr>
          <p:cNvPr id="527432" name="Line 72"/>
          <p:cNvSpPr>
            <a:spLocks noChangeShapeType="1"/>
          </p:cNvSpPr>
          <p:nvPr/>
        </p:nvSpPr>
        <p:spPr bwMode="auto">
          <a:xfrm rot="-5400000">
            <a:off x="2679700" y="54864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33" name="Oval 73"/>
          <p:cNvSpPr>
            <a:spLocks noChangeArrowheads="1"/>
          </p:cNvSpPr>
          <p:nvPr/>
        </p:nvSpPr>
        <p:spPr bwMode="auto">
          <a:xfrm rot="-5400000">
            <a:off x="29146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34" name="Line 74"/>
          <p:cNvSpPr>
            <a:spLocks noChangeShapeType="1"/>
          </p:cNvSpPr>
          <p:nvPr/>
        </p:nvSpPr>
        <p:spPr bwMode="auto">
          <a:xfrm rot="-5400000">
            <a:off x="3251200" y="54864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35" name="Oval 75"/>
          <p:cNvSpPr>
            <a:spLocks noChangeArrowheads="1"/>
          </p:cNvSpPr>
          <p:nvPr/>
        </p:nvSpPr>
        <p:spPr bwMode="auto">
          <a:xfrm rot="-5400000">
            <a:off x="34861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36" name="Text Box 76"/>
          <p:cNvSpPr txBox="1">
            <a:spLocks noChangeArrowheads="1"/>
          </p:cNvSpPr>
          <p:nvPr/>
        </p:nvSpPr>
        <p:spPr bwMode="auto">
          <a:xfrm>
            <a:off x="2727325" y="5119688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27437" name="Text Box 77"/>
          <p:cNvSpPr txBox="1">
            <a:spLocks noChangeArrowheads="1"/>
          </p:cNvSpPr>
          <p:nvPr/>
        </p:nvSpPr>
        <p:spPr bwMode="auto">
          <a:xfrm rot="5400000">
            <a:off x="3231356" y="5620545"/>
            <a:ext cx="1254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Reject</a:t>
            </a:r>
          </a:p>
        </p:txBody>
      </p:sp>
      <p:sp>
        <p:nvSpPr>
          <p:cNvPr id="527438" name="Line 78"/>
          <p:cNvSpPr>
            <a:spLocks noChangeShapeType="1"/>
          </p:cNvSpPr>
          <p:nvPr/>
        </p:nvSpPr>
        <p:spPr bwMode="auto">
          <a:xfrm rot="-5400000">
            <a:off x="26289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39" name="Oval 79"/>
          <p:cNvSpPr>
            <a:spLocks noChangeArrowheads="1"/>
          </p:cNvSpPr>
          <p:nvPr/>
        </p:nvSpPr>
        <p:spPr bwMode="auto">
          <a:xfrm rot="-5400000">
            <a:off x="28638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40" name="Line 80"/>
          <p:cNvSpPr>
            <a:spLocks noChangeShapeType="1"/>
          </p:cNvSpPr>
          <p:nvPr/>
        </p:nvSpPr>
        <p:spPr bwMode="auto">
          <a:xfrm rot="-5400000">
            <a:off x="32004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7441" name="Oval 81"/>
          <p:cNvSpPr>
            <a:spLocks noChangeArrowheads="1"/>
          </p:cNvSpPr>
          <p:nvPr/>
        </p:nvSpPr>
        <p:spPr bwMode="auto">
          <a:xfrm rot="-5400000">
            <a:off x="34353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7442" name="Text Box 82"/>
          <p:cNvSpPr txBox="1">
            <a:spLocks noChangeArrowheads="1"/>
          </p:cNvSpPr>
          <p:nvPr/>
        </p:nvSpPr>
        <p:spPr bwMode="auto">
          <a:xfrm>
            <a:off x="2676525" y="3532188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27443" name="Text Box 83"/>
          <p:cNvSpPr txBox="1">
            <a:spLocks noChangeArrowheads="1"/>
          </p:cNvSpPr>
          <p:nvPr/>
        </p:nvSpPr>
        <p:spPr bwMode="auto">
          <a:xfrm rot="5400000">
            <a:off x="3121025" y="3813176"/>
            <a:ext cx="13731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Accept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82306" y="4726983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3300"/>
                </a:solidFill>
              </a:rPr>
              <a:t>Contradiction!</a:t>
            </a:r>
            <a:endParaRPr lang="en-US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2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2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2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2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2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2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2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2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2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2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2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2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2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4" grpId="0" animBg="1"/>
      <p:bldP spid="527365" grpId="0"/>
      <p:bldP spid="527366" grpId="0"/>
      <p:bldP spid="527371" grpId="0" animBg="1"/>
      <p:bldP spid="527372" grpId="0" animBg="1"/>
      <p:bldP spid="527373" grpId="0" animBg="1"/>
      <p:bldP spid="527374" grpId="0" animBg="1"/>
      <p:bldP spid="527375" grpId="0" animBg="1"/>
      <p:bldP spid="527376" grpId="0"/>
      <p:bldP spid="527379" grpId="0" animBg="1"/>
      <p:bldP spid="527380" grpId="0" animBg="1"/>
      <p:bldP spid="527381" grpId="0"/>
      <p:bldP spid="527382" grpId="0"/>
      <p:bldP spid="527383" grpId="0" animBg="1"/>
      <p:bldP spid="527384" grpId="0" animBg="1"/>
      <p:bldP spid="527385" grpId="0" animBg="1"/>
      <p:bldP spid="527386" grpId="0" animBg="1"/>
      <p:bldP spid="527387" grpId="0" animBg="1"/>
      <p:bldP spid="527388" grpId="0"/>
      <p:bldP spid="527391" grpId="0" animBg="1"/>
      <p:bldP spid="527392" grpId="0" animBg="1"/>
      <p:bldP spid="527393" grpId="0"/>
      <p:bldP spid="527394" grpId="0"/>
      <p:bldP spid="527395" grpId="0" animBg="1"/>
      <p:bldP spid="527396" grpId="0" animBg="1"/>
      <p:bldP spid="527397" grpId="0" animBg="1"/>
      <p:bldP spid="527400" grpId="0"/>
      <p:bldP spid="527401" grpId="0" animBg="1"/>
      <p:bldP spid="527402" grpId="0" animBg="1"/>
      <p:bldP spid="527403" grpId="0" animBg="1"/>
      <p:bldP spid="527404" grpId="0" animBg="1"/>
      <p:bldP spid="527405" grpId="0"/>
      <p:bldP spid="527406" grpId="0"/>
      <p:bldP spid="527407" grpId="0" animBg="1"/>
      <p:bldP spid="527408" grpId="0" animBg="1"/>
      <p:bldP spid="527409" grpId="0" animBg="1"/>
      <p:bldP spid="527412" grpId="0"/>
      <p:bldP spid="527413" grpId="0" animBg="1"/>
      <p:bldP spid="527414" grpId="0" animBg="1"/>
      <p:bldP spid="527415" grpId="0" animBg="1"/>
      <p:bldP spid="527416" grpId="0" animBg="1"/>
      <p:bldP spid="527417" grpId="0"/>
      <p:bldP spid="527418" grpId="0"/>
      <p:bldP spid="527419" grpId="0"/>
      <p:bldP spid="527420" grpId="0" animBg="1"/>
      <p:bldP spid="527421" grpId="0" animBg="1"/>
      <p:bldP spid="527422" grpId="0" animBg="1"/>
      <p:bldP spid="527423" grpId="0" animBg="1"/>
      <p:bldP spid="527424" grpId="0"/>
      <p:bldP spid="527425" grpId="0"/>
      <p:bldP spid="527426" grpId="0" animBg="1"/>
      <p:bldP spid="527427" grpId="0" animBg="1"/>
      <p:bldP spid="527428" grpId="0" animBg="1"/>
      <p:bldP spid="527429" grpId="0" animBg="1"/>
      <p:bldP spid="527430" grpId="0"/>
      <p:bldP spid="527431" grpId="0"/>
      <p:bldP spid="527432" grpId="0" animBg="1"/>
      <p:bldP spid="527433" grpId="0" animBg="1"/>
      <p:bldP spid="527434" grpId="0" animBg="1"/>
      <p:bldP spid="527435" grpId="0" animBg="1"/>
      <p:bldP spid="527436" grpId="0"/>
      <p:bldP spid="527437" grpId="0"/>
      <p:bldP spid="527438" grpId="0" animBg="1"/>
      <p:bldP spid="527439" grpId="0" animBg="1"/>
      <p:bldP spid="527440" grpId="0" animBg="1"/>
      <p:bldP spid="527441" grpId="0" animBg="1"/>
      <p:bldP spid="527442" grpId="0"/>
      <p:bldP spid="527443" grpId="0"/>
      <p:bldP spid="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194" name="Group 2"/>
          <p:cNvGrpSpPr>
            <a:grpSpLocks/>
          </p:cNvGrpSpPr>
          <p:nvPr/>
        </p:nvGrpSpPr>
        <p:grpSpPr bwMode="auto">
          <a:xfrm>
            <a:off x="1233488" y="149225"/>
            <a:ext cx="6989762" cy="2319338"/>
            <a:chOff x="777" y="2302"/>
            <a:chExt cx="4403" cy="1461"/>
          </a:xfrm>
        </p:grpSpPr>
        <p:sp>
          <p:nvSpPr>
            <p:cNvPr id="520195" name="Text Box 3"/>
            <p:cNvSpPr txBox="1">
              <a:spLocks noChangeArrowheads="1"/>
            </p:cNvSpPr>
            <p:nvPr/>
          </p:nvSpPr>
          <p:spPr bwMode="auto">
            <a:xfrm>
              <a:off x="777" y="2302"/>
              <a:ext cx="255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Base Case: q</a:t>
              </a:r>
              <a:r>
                <a:rPr lang="en-US" b="1" baseline="-25000"/>
                <a:t>0 MIN</a:t>
              </a:r>
              <a:r>
                <a:rPr lang="en-US" b="1"/>
                <a:t> </a:t>
              </a:r>
              <a:r>
                <a:rPr lang="en-US" b="1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>
                  <a:cs typeface="Arial" charset="0"/>
                </a:rPr>
                <a:t> q</a:t>
              </a:r>
              <a:r>
                <a:rPr lang="en-US" b="1" baseline="-25000">
                  <a:cs typeface="Arial" charset="0"/>
                </a:rPr>
                <a:t>0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20196" name="Text Box 4"/>
            <p:cNvSpPr txBox="1">
              <a:spLocks noChangeArrowheads="1"/>
            </p:cNvSpPr>
            <p:nvPr/>
          </p:nvSpPr>
          <p:spPr bwMode="auto">
            <a:xfrm>
              <a:off x="777" y="2683"/>
              <a:ext cx="181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Recursive Step:</a:t>
              </a:r>
            </a:p>
          </p:txBody>
        </p:sp>
        <p:sp>
          <p:nvSpPr>
            <p:cNvPr id="520197" name="Text Box 5"/>
            <p:cNvSpPr txBox="1">
              <a:spLocks noChangeArrowheads="1"/>
            </p:cNvSpPr>
            <p:nvPr/>
          </p:nvSpPr>
          <p:spPr bwMode="auto">
            <a:xfrm>
              <a:off x="2619" y="2713"/>
              <a:ext cx="99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If p </a:t>
              </a:r>
              <a:r>
                <a:rPr lang="en-US" b="1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>
                  <a:cs typeface="Arial" charset="0"/>
                </a:rPr>
                <a:t> p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20198" name="Text Box 6"/>
            <p:cNvSpPr txBox="1">
              <a:spLocks noChangeArrowheads="1"/>
            </p:cNvSpPr>
            <p:nvPr/>
          </p:nvSpPr>
          <p:spPr bwMode="auto">
            <a:xfrm>
              <a:off x="2814" y="3436"/>
              <a:ext cx="25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q</a:t>
              </a:r>
            </a:p>
          </p:txBody>
        </p:sp>
        <p:grpSp>
          <p:nvGrpSpPr>
            <p:cNvPr id="520199" name="Group 7"/>
            <p:cNvGrpSpPr>
              <a:grpSpLocks/>
            </p:cNvGrpSpPr>
            <p:nvPr/>
          </p:nvGrpSpPr>
          <p:grpSpPr bwMode="auto">
            <a:xfrm>
              <a:off x="2952" y="3054"/>
              <a:ext cx="254" cy="450"/>
              <a:chOff x="1672" y="3462"/>
              <a:chExt cx="254" cy="450"/>
            </a:xfrm>
          </p:grpSpPr>
          <p:sp>
            <p:nvSpPr>
              <p:cNvPr id="520200" name="Line 8"/>
              <p:cNvSpPr>
                <a:spLocks noChangeShapeType="1"/>
              </p:cNvSpPr>
              <p:nvPr/>
            </p:nvSpPr>
            <p:spPr bwMode="auto">
              <a:xfrm>
                <a:off x="1672" y="3472"/>
                <a:ext cx="0" cy="4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01" name="Text Box 9"/>
              <p:cNvSpPr txBox="1">
                <a:spLocks noChangeArrowheads="1"/>
              </p:cNvSpPr>
              <p:nvPr/>
            </p:nvSpPr>
            <p:spPr bwMode="auto">
              <a:xfrm>
                <a:off x="1675" y="3462"/>
                <a:ext cx="25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ym typeface="Symbol" pitchFamily="18" charset="2"/>
                  </a:rPr>
                  <a:t></a:t>
                </a:r>
              </a:p>
            </p:txBody>
          </p:sp>
        </p:grpSp>
        <p:grpSp>
          <p:nvGrpSpPr>
            <p:cNvPr id="520202" name="Group 10"/>
            <p:cNvGrpSpPr>
              <a:grpSpLocks/>
            </p:cNvGrpSpPr>
            <p:nvPr/>
          </p:nvGrpSpPr>
          <p:grpSpPr bwMode="auto">
            <a:xfrm>
              <a:off x="3432" y="3054"/>
              <a:ext cx="254" cy="450"/>
              <a:chOff x="1672" y="3462"/>
              <a:chExt cx="254" cy="450"/>
            </a:xfrm>
          </p:grpSpPr>
          <p:sp>
            <p:nvSpPr>
              <p:cNvPr id="520203" name="Line 11"/>
              <p:cNvSpPr>
                <a:spLocks noChangeShapeType="1"/>
              </p:cNvSpPr>
              <p:nvPr/>
            </p:nvSpPr>
            <p:spPr bwMode="auto">
              <a:xfrm>
                <a:off x="1672" y="3472"/>
                <a:ext cx="0" cy="4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04" name="Text Box 12"/>
              <p:cNvSpPr txBox="1">
                <a:spLocks noChangeArrowheads="1"/>
              </p:cNvSpPr>
              <p:nvPr/>
            </p:nvSpPr>
            <p:spPr bwMode="auto">
              <a:xfrm>
                <a:off x="1675" y="3462"/>
                <a:ext cx="25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ym typeface="Symbol" pitchFamily="18" charset="2"/>
                  </a:rPr>
                  <a:t></a:t>
                </a:r>
              </a:p>
            </p:txBody>
          </p:sp>
        </p:grpSp>
        <p:sp>
          <p:nvSpPr>
            <p:cNvPr id="520205" name="Text Box 13"/>
            <p:cNvSpPr txBox="1">
              <a:spLocks noChangeArrowheads="1"/>
            </p:cNvSpPr>
            <p:nvPr/>
          </p:nvSpPr>
          <p:spPr bwMode="auto">
            <a:xfrm>
              <a:off x="3307" y="3436"/>
              <a:ext cx="30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q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  <p:sp>
          <p:nvSpPr>
            <p:cNvPr id="520206" name="Text Box 14"/>
            <p:cNvSpPr txBox="1">
              <a:spLocks noChangeArrowheads="1"/>
            </p:cNvSpPr>
            <p:nvPr/>
          </p:nvSpPr>
          <p:spPr bwMode="auto">
            <a:xfrm>
              <a:off x="3789" y="3102"/>
              <a:ext cx="13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Then q </a:t>
              </a:r>
              <a:r>
                <a:rPr lang="en-US" b="1">
                  <a:solidFill>
                    <a:srgbClr val="FFFF00"/>
                  </a:solidFill>
                  <a:cs typeface="Arial" charset="0"/>
                </a:rPr>
                <a:t>→</a:t>
              </a:r>
              <a:r>
                <a:rPr lang="en-US" b="1">
                  <a:cs typeface="Arial" charset="0"/>
                </a:rPr>
                <a:t> q</a:t>
              </a:r>
              <a:r>
                <a:rPr lang="en-US" b="1"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520207" name="Text Box 15"/>
          <p:cNvSpPr txBox="1">
            <a:spLocks noChangeArrowheads="1"/>
          </p:cNvSpPr>
          <p:nvPr/>
        </p:nvSpPr>
        <p:spPr bwMode="auto">
          <a:xfrm>
            <a:off x="549275" y="2509838"/>
            <a:ext cx="29402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map is onto</a:t>
            </a:r>
          </a:p>
        </p:txBody>
      </p:sp>
      <p:sp>
        <p:nvSpPr>
          <p:cNvPr id="520210" name="Text Box 18"/>
          <p:cNvSpPr txBox="1">
            <a:spLocks noChangeArrowheads="1"/>
          </p:cNvSpPr>
          <p:nvPr/>
        </p:nvSpPr>
        <p:spPr bwMode="auto">
          <a:xfrm>
            <a:off x="1089025" y="3095625"/>
            <a:ext cx="63801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For all q</a:t>
            </a:r>
            <a:r>
              <a:rPr lang="en-US" b="1">
                <a:sym typeface="Symbol" pitchFamily="18" charset="2"/>
              </a:rPr>
              <a:t>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 M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ym typeface="Symbol" pitchFamily="18" charset="2"/>
              </a:rPr>
              <a:t>there is a q  M</a:t>
            </a:r>
            <a:r>
              <a:rPr lang="en-US" b="1" baseline="-25000">
                <a:sym typeface="Symbol" pitchFamily="18" charset="2"/>
              </a:rPr>
              <a:t>MIN</a:t>
            </a:r>
            <a:r>
              <a:rPr lang="en-US" b="1">
                <a:sym typeface="Symbol" pitchFamily="18" charset="2"/>
              </a:rPr>
              <a:t> such that </a:t>
            </a:r>
            <a:r>
              <a:rPr lang="en-US" b="1"/>
              <a:t>q </a:t>
            </a:r>
            <a:r>
              <a:rPr lang="en-US" b="1">
                <a:solidFill>
                  <a:srgbClr val="FFFF00"/>
                </a:solidFill>
              </a:rPr>
              <a:t>→</a:t>
            </a:r>
            <a:r>
              <a:rPr lang="en-US" b="1"/>
              <a:t> 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20211" name="Text Box 19"/>
          <p:cNvSpPr txBox="1">
            <a:spLocks noChangeArrowheads="1"/>
          </p:cNvSpPr>
          <p:nvPr/>
        </p:nvSpPr>
        <p:spPr bwMode="auto">
          <a:xfrm>
            <a:off x="1089025" y="4187825"/>
            <a:ext cx="54784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If q</a:t>
            </a:r>
            <a:r>
              <a:rPr lang="en-US" b="1">
                <a:sym typeface="Symbol" pitchFamily="18" charset="2"/>
              </a:rPr>
              <a:t>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 M, there is w such that 	(q</a:t>
            </a:r>
            <a:r>
              <a:rPr lang="en-US" b="1" baseline="-25000">
                <a:sym typeface="Symbol" pitchFamily="18" charset="2"/>
              </a:rPr>
              <a:t>0</a:t>
            </a:r>
            <a:r>
              <a:rPr lang="en-US" b="1">
                <a:sym typeface="Symbol" pitchFamily="18" charset="2"/>
              </a:rPr>
              <a:t>,w) = q</a:t>
            </a:r>
          </a:p>
        </p:txBody>
      </p:sp>
      <p:sp>
        <p:nvSpPr>
          <p:cNvPr id="520212" name="Text Box 20"/>
          <p:cNvSpPr txBox="1">
            <a:spLocks noChangeArrowheads="1"/>
          </p:cNvSpPr>
          <p:nvPr/>
        </p:nvSpPr>
        <p:spPr bwMode="auto">
          <a:xfrm>
            <a:off x="2012950" y="44862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Eurostile" pitchFamily="34" charset="0"/>
              </a:rPr>
              <a:t>^</a:t>
            </a:r>
          </a:p>
        </p:txBody>
      </p:sp>
      <p:sp>
        <p:nvSpPr>
          <p:cNvPr id="520213" name="Text Box 21"/>
          <p:cNvSpPr txBox="1">
            <a:spLocks noChangeArrowheads="1"/>
          </p:cNvSpPr>
          <p:nvPr/>
        </p:nvSpPr>
        <p:spPr bwMode="auto">
          <a:xfrm>
            <a:off x="1089025" y="5432425"/>
            <a:ext cx="5478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ym typeface="Symbol" pitchFamily="18" charset="2"/>
              </a:rPr>
              <a:t>Let q = </a:t>
            </a:r>
            <a:r>
              <a:rPr lang="en-US" b="1" baseline="-25000" dirty="0">
                <a:sym typeface="Symbol" pitchFamily="18" charset="2"/>
              </a:rPr>
              <a:t>MIN</a:t>
            </a:r>
            <a:r>
              <a:rPr lang="en-US" b="1" dirty="0">
                <a:sym typeface="Symbol" pitchFamily="18" charset="2"/>
              </a:rPr>
              <a:t>(q</a:t>
            </a:r>
            <a:r>
              <a:rPr lang="en-US" b="1" baseline="-25000" dirty="0">
                <a:sym typeface="Symbol" pitchFamily="18" charset="2"/>
              </a:rPr>
              <a:t>0 </a:t>
            </a:r>
            <a:r>
              <a:rPr lang="en-US" b="1" baseline="-25000" dirty="0" err="1">
                <a:sym typeface="Symbol" pitchFamily="18" charset="2"/>
              </a:rPr>
              <a:t>MIN</a:t>
            </a:r>
            <a:r>
              <a:rPr lang="en-US" b="1" dirty="0" err="1">
                <a:sym typeface="Symbol" pitchFamily="18" charset="2"/>
              </a:rPr>
              <a:t>,w</a:t>
            </a:r>
            <a:r>
              <a:rPr lang="en-US" b="1" dirty="0">
                <a:sym typeface="Symbol" pitchFamily="18" charset="2"/>
              </a:rPr>
              <a:t>) </a:t>
            </a:r>
          </a:p>
        </p:txBody>
      </p:sp>
      <p:sp>
        <p:nvSpPr>
          <p:cNvPr id="520214" name="Text Box 22"/>
          <p:cNvSpPr txBox="1">
            <a:spLocks noChangeArrowheads="1"/>
          </p:cNvSpPr>
          <p:nvPr/>
        </p:nvSpPr>
        <p:spPr bwMode="auto">
          <a:xfrm>
            <a:off x="2355850" y="52863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Eurostile" pitchFamily="34" charset="0"/>
              </a:rPr>
              <a:t>^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10" grpId="0"/>
      <p:bldP spid="520211" grpId="0"/>
      <p:bldP spid="520212" grpId="0"/>
      <p:bldP spid="520213" grpId="0"/>
      <p:bldP spid="5202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Line 2"/>
          <p:cNvSpPr>
            <a:spLocks noChangeShapeType="1"/>
          </p:cNvSpPr>
          <p:nvPr/>
        </p:nvSpPr>
        <p:spPr bwMode="auto">
          <a:xfrm>
            <a:off x="4457700" y="2667000"/>
            <a:ext cx="25400" cy="3987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1673225" y="2595563"/>
            <a:ext cx="1123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M</a:t>
            </a:r>
            <a:r>
              <a:rPr lang="en-US" sz="3600" b="1" baseline="-25000"/>
              <a:t>MIN</a:t>
            </a:r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6423025" y="2595563"/>
            <a:ext cx="6778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M</a:t>
            </a:r>
            <a:r>
              <a:rPr lang="en-US" sz="3600" b="1">
                <a:sym typeface="Symbol" pitchFamily="18" charset="2"/>
              </a:rPr>
              <a:t>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563563" y="933450"/>
            <a:ext cx="787587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Suppose there </a:t>
            </a:r>
            <a:r>
              <a:rPr lang="en-US" b="1" dirty="0" smtClean="0"/>
              <a:t>are distinct </a:t>
            </a:r>
            <a:r>
              <a:rPr lang="en-US" b="1" dirty="0"/>
              <a:t>p</a:t>
            </a:r>
            <a:r>
              <a:rPr lang="en-US" b="1" dirty="0">
                <a:sym typeface="Symbol" pitchFamily="18" charset="2"/>
              </a:rPr>
              <a:t> and q such that </a:t>
            </a:r>
          </a:p>
          <a:p>
            <a:r>
              <a:rPr lang="en-US" b="1" dirty="0">
                <a:sym typeface="Symbol" pitchFamily="18" charset="2"/>
              </a:rPr>
              <a:t>p </a:t>
            </a:r>
            <a:r>
              <a:rPr lang="en-US" b="1" dirty="0">
                <a:solidFill>
                  <a:srgbClr val="FFFF00"/>
                </a:solidFill>
              </a:rPr>
              <a:t>→</a:t>
            </a:r>
            <a:r>
              <a:rPr lang="en-US" b="1" dirty="0"/>
              <a:t> q</a:t>
            </a:r>
            <a:r>
              <a:rPr lang="en-US" b="1" dirty="0">
                <a:sym typeface="Symbol" pitchFamily="18" charset="2"/>
              </a:rPr>
              <a:t> and q </a:t>
            </a:r>
            <a:r>
              <a:rPr lang="en-US" b="1" dirty="0">
                <a:solidFill>
                  <a:srgbClr val="FFFF00"/>
                </a:solidFill>
              </a:rPr>
              <a:t>→</a:t>
            </a:r>
            <a:r>
              <a:rPr lang="en-US" b="1" dirty="0"/>
              <a:t> q</a:t>
            </a:r>
            <a:r>
              <a:rPr lang="en-US" b="1" dirty="0">
                <a:sym typeface="Symbol" pitchFamily="18" charset="2"/>
              </a:rPr>
              <a:t></a:t>
            </a:r>
          </a:p>
        </p:txBody>
      </p:sp>
      <p:sp>
        <p:nvSpPr>
          <p:cNvPr id="528390" name="Oval 6"/>
          <p:cNvSpPr>
            <a:spLocks noChangeArrowheads="1"/>
          </p:cNvSpPr>
          <p:nvPr/>
        </p:nvSpPr>
        <p:spPr bwMode="auto">
          <a:xfrm rot="-5400000">
            <a:off x="52641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391" name="Line 7"/>
          <p:cNvSpPr>
            <a:spLocks noChangeShapeType="1"/>
          </p:cNvSpPr>
          <p:nvPr/>
        </p:nvSpPr>
        <p:spPr bwMode="auto">
          <a:xfrm rot="-5400000">
            <a:off x="56134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392" name="Oval 8"/>
          <p:cNvSpPr>
            <a:spLocks noChangeArrowheads="1"/>
          </p:cNvSpPr>
          <p:nvPr/>
        </p:nvSpPr>
        <p:spPr bwMode="auto">
          <a:xfrm rot="-5400000">
            <a:off x="58483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393" name="Line 9"/>
          <p:cNvSpPr>
            <a:spLocks noChangeShapeType="1"/>
          </p:cNvSpPr>
          <p:nvPr/>
        </p:nvSpPr>
        <p:spPr bwMode="auto">
          <a:xfrm rot="-5400000">
            <a:off x="61849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394" name="Oval 10"/>
          <p:cNvSpPr>
            <a:spLocks noChangeArrowheads="1"/>
          </p:cNvSpPr>
          <p:nvPr/>
        </p:nvSpPr>
        <p:spPr bwMode="auto">
          <a:xfrm rot="-5400000">
            <a:off x="64198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395" name="Text Box 11"/>
          <p:cNvSpPr txBox="1">
            <a:spLocks noChangeArrowheads="1"/>
          </p:cNvSpPr>
          <p:nvPr/>
        </p:nvSpPr>
        <p:spPr bwMode="auto">
          <a:xfrm>
            <a:off x="6818313" y="4079875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28396" name="Line 12"/>
          <p:cNvSpPr>
            <a:spLocks noChangeShapeType="1"/>
          </p:cNvSpPr>
          <p:nvPr/>
        </p:nvSpPr>
        <p:spPr bwMode="auto">
          <a:xfrm rot="-5400000">
            <a:off x="67564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397" name="Oval 13"/>
          <p:cNvSpPr>
            <a:spLocks noChangeArrowheads="1"/>
          </p:cNvSpPr>
          <p:nvPr/>
        </p:nvSpPr>
        <p:spPr bwMode="auto">
          <a:xfrm rot="-5400000">
            <a:off x="69913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398" name="Text Box 14"/>
          <p:cNvSpPr txBox="1">
            <a:spLocks noChangeArrowheads="1"/>
          </p:cNvSpPr>
          <p:nvPr/>
        </p:nvSpPr>
        <p:spPr bwMode="auto">
          <a:xfrm>
            <a:off x="5978525" y="351948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u</a:t>
            </a:r>
          </a:p>
        </p:txBody>
      </p:sp>
      <p:sp>
        <p:nvSpPr>
          <p:cNvPr id="528399" name="Text Box 15"/>
          <p:cNvSpPr txBox="1">
            <a:spLocks noChangeArrowheads="1"/>
          </p:cNvSpPr>
          <p:nvPr/>
        </p:nvSpPr>
        <p:spPr bwMode="auto">
          <a:xfrm>
            <a:off x="4975225" y="4137025"/>
            <a:ext cx="623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  <a:r>
              <a:rPr lang="en-US" b="1" baseline="-25000">
                <a:sym typeface="Symbol" pitchFamily="18" charset="2"/>
              </a:rPr>
              <a:t>0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28400" name="Oval 16"/>
          <p:cNvSpPr>
            <a:spLocks noChangeArrowheads="1"/>
          </p:cNvSpPr>
          <p:nvPr/>
        </p:nvSpPr>
        <p:spPr bwMode="auto">
          <a:xfrm rot="-5400000">
            <a:off x="5302250" y="55943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01" name="Line 17"/>
          <p:cNvSpPr>
            <a:spLocks noChangeShapeType="1"/>
          </p:cNvSpPr>
          <p:nvPr/>
        </p:nvSpPr>
        <p:spPr bwMode="auto">
          <a:xfrm rot="-5400000">
            <a:off x="5651500" y="54483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02" name="Oval 18"/>
          <p:cNvSpPr>
            <a:spLocks noChangeArrowheads="1"/>
          </p:cNvSpPr>
          <p:nvPr/>
        </p:nvSpPr>
        <p:spPr bwMode="auto">
          <a:xfrm rot="-5400000">
            <a:off x="5886450" y="55943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03" name="Line 19"/>
          <p:cNvSpPr>
            <a:spLocks noChangeShapeType="1"/>
          </p:cNvSpPr>
          <p:nvPr/>
        </p:nvSpPr>
        <p:spPr bwMode="auto">
          <a:xfrm rot="-5400000">
            <a:off x="6223000" y="54483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04" name="Oval 20"/>
          <p:cNvSpPr>
            <a:spLocks noChangeArrowheads="1"/>
          </p:cNvSpPr>
          <p:nvPr/>
        </p:nvSpPr>
        <p:spPr bwMode="auto">
          <a:xfrm rot="-5400000">
            <a:off x="6457950" y="55943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05" name="Text Box 21"/>
          <p:cNvSpPr txBox="1">
            <a:spLocks noChangeArrowheads="1"/>
          </p:cNvSpPr>
          <p:nvPr/>
        </p:nvSpPr>
        <p:spPr bwMode="auto">
          <a:xfrm>
            <a:off x="6856413" y="5629275"/>
            <a:ext cx="488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28406" name="Line 22"/>
          <p:cNvSpPr>
            <a:spLocks noChangeShapeType="1"/>
          </p:cNvSpPr>
          <p:nvPr/>
        </p:nvSpPr>
        <p:spPr bwMode="auto">
          <a:xfrm rot="-5400000">
            <a:off x="6794500" y="54483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07" name="Oval 23"/>
          <p:cNvSpPr>
            <a:spLocks noChangeArrowheads="1"/>
          </p:cNvSpPr>
          <p:nvPr/>
        </p:nvSpPr>
        <p:spPr bwMode="auto">
          <a:xfrm rot="-5400000">
            <a:off x="7029450" y="55943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08" name="Text Box 24"/>
          <p:cNvSpPr txBox="1">
            <a:spLocks noChangeArrowheads="1"/>
          </p:cNvSpPr>
          <p:nvPr/>
        </p:nvSpPr>
        <p:spPr bwMode="auto">
          <a:xfrm>
            <a:off x="5940425" y="50688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v</a:t>
            </a:r>
          </a:p>
        </p:txBody>
      </p:sp>
      <p:sp>
        <p:nvSpPr>
          <p:cNvPr id="528409" name="Text Box 25"/>
          <p:cNvSpPr txBox="1">
            <a:spLocks noChangeArrowheads="1"/>
          </p:cNvSpPr>
          <p:nvPr/>
        </p:nvSpPr>
        <p:spPr bwMode="auto">
          <a:xfrm>
            <a:off x="5013325" y="5686425"/>
            <a:ext cx="623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  <a:r>
              <a:rPr lang="en-US" b="1" baseline="-25000">
                <a:sym typeface="Symbol" pitchFamily="18" charset="2"/>
              </a:rPr>
              <a:t>0</a:t>
            </a:r>
            <a:r>
              <a:rPr lang="en-US" b="1">
                <a:sym typeface="Symbol" pitchFamily="18" charset="2"/>
              </a:rPr>
              <a:t></a:t>
            </a:r>
          </a:p>
        </p:txBody>
      </p:sp>
      <p:sp>
        <p:nvSpPr>
          <p:cNvPr id="528410" name="Oval 26"/>
          <p:cNvSpPr>
            <a:spLocks noChangeArrowheads="1"/>
          </p:cNvSpPr>
          <p:nvPr/>
        </p:nvSpPr>
        <p:spPr bwMode="auto">
          <a:xfrm rot="-5400000">
            <a:off x="565150" y="4057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11" name="Line 27"/>
          <p:cNvSpPr>
            <a:spLocks noChangeShapeType="1"/>
          </p:cNvSpPr>
          <p:nvPr/>
        </p:nvSpPr>
        <p:spPr bwMode="auto">
          <a:xfrm rot="-5400000">
            <a:off x="914400" y="3911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12" name="Oval 28"/>
          <p:cNvSpPr>
            <a:spLocks noChangeArrowheads="1"/>
          </p:cNvSpPr>
          <p:nvPr/>
        </p:nvSpPr>
        <p:spPr bwMode="auto">
          <a:xfrm rot="-5400000">
            <a:off x="1149350" y="4057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13" name="Text Box 29"/>
          <p:cNvSpPr txBox="1">
            <a:spLocks noChangeArrowheads="1"/>
          </p:cNvSpPr>
          <p:nvPr/>
        </p:nvSpPr>
        <p:spPr bwMode="auto">
          <a:xfrm>
            <a:off x="2162175" y="409733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p</a:t>
            </a:r>
            <a:endParaRPr lang="en-US" b="1">
              <a:sym typeface="Symbol" pitchFamily="18" charset="2"/>
            </a:endParaRPr>
          </a:p>
        </p:txBody>
      </p:sp>
      <p:sp>
        <p:nvSpPr>
          <p:cNvPr id="528414" name="Line 30"/>
          <p:cNvSpPr>
            <a:spLocks noChangeShapeType="1"/>
          </p:cNvSpPr>
          <p:nvPr/>
        </p:nvSpPr>
        <p:spPr bwMode="auto">
          <a:xfrm rot="-5400000">
            <a:off x="1485900" y="3911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15" name="Oval 31"/>
          <p:cNvSpPr>
            <a:spLocks noChangeArrowheads="1"/>
          </p:cNvSpPr>
          <p:nvPr/>
        </p:nvSpPr>
        <p:spPr bwMode="auto">
          <a:xfrm rot="-5400000">
            <a:off x="1720850" y="4057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16" name="Line 32"/>
          <p:cNvSpPr>
            <a:spLocks noChangeShapeType="1"/>
          </p:cNvSpPr>
          <p:nvPr/>
        </p:nvSpPr>
        <p:spPr bwMode="auto">
          <a:xfrm rot="-5400000">
            <a:off x="2057400" y="3911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17" name="Oval 33"/>
          <p:cNvSpPr>
            <a:spLocks noChangeArrowheads="1"/>
          </p:cNvSpPr>
          <p:nvPr/>
        </p:nvSpPr>
        <p:spPr bwMode="auto">
          <a:xfrm rot="-5400000">
            <a:off x="2292350" y="4057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18" name="Text Box 34"/>
          <p:cNvSpPr txBox="1">
            <a:spLocks noChangeArrowheads="1"/>
          </p:cNvSpPr>
          <p:nvPr/>
        </p:nvSpPr>
        <p:spPr bwMode="auto">
          <a:xfrm>
            <a:off x="1228725" y="353218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u</a:t>
            </a:r>
          </a:p>
        </p:txBody>
      </p:sp>
      <p:sp>
        <p:nvSpPr>
          <p:cNvPr id="528419" name="Text Box 35"/>
          <p:cNvSpPr txBox="1">
            <a:spLocks noChangeArrowheads="1"/>
          </p:cNvSpPr>
          <p:nvPr/>
        </p:nvSpPr>
        <p:spPr bwMode="auto">
          <a:xfrm>
            <a:off x="276225" y="4154488"/>
            <a:ext cx="1046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  <a:r>
              <a:rPr lang="en-US" b="1" baseline="-25000">
                <a:sym typeface="Symbol" pitchFamily="18" charset="2"/>
              </a:rPr>
              <a:t>0 MIN</a:t>
            </a:r>
            <a:endParaRPr lang="en-US" b="1">
              <a:sym typeface="Symbol" pitchFamily="18" charset="2"/>
            </a:endParaRPr>
          </a:p>
        </p:txBody>
      </p:sp>
      <p:sp>
        <p:nvSpPr>
          <p:cNvPr id="528420" name="Oval 36"/>
          <p:cNvSpPr>
            <a:spLocks noChangeArrowheads="1"/>
          </p:cNvSpPr>
          <p:nvPr/>
        </p:nvSpPr>
        <p:spPr bwMode="auto">
          <a:xfrm rot="-5400000">
            <a:off x="6032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21" name="Line 37"/>
          <p:cNvSpPr>
            <a:spLocks noChangeShapeType="1"/>
          </p:cNvSpPr>
          <p:nvPr/>
        </p:nvSpPr>
        <p:spPr bwMode="auto">
          <a:xfrm rot="-5400000">
            <a:off x="951706" y="5487194"/>
            <a:ext cx="1588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22" name="Oval 38"/>
          <p:cNvSpPr>
            <a:spLocks noChangeArrowheads="1"/>
          </p:cNvSpPr>
          <p:nvPr/>
        </p:nvSpPr>
        <p:spPr bwMode="auto">
          <a:xfrm rot="-5400000">
            <a:off x="11874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23" name="Text Box 39"/>
          <p:cNvSpPr txBox="1">
            <a:spLocks noChangeArrowheads="1"/>
          </p:cNvSpPr>
          <p:nvPr/>
        </p:nvSpPr>
        <p:spPr bwMode="auto">
          <a:xfrm>
            <a:off x="2212975" y="567213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</a:t>
            </a:r>
            <a:endParaRPr lang="en-US" b="1">
              <a:sym typeface="Symbol" pitchFamily="18" charset="2"/>
            </a:endParaRPr>
          </a:p>
        </p:txBody>
      </p:sp>
      <p:sp>
        <p:nvSpPr>
          <p:cNvPr id="528424" name="Line 40"/>
          <p:cNvSpPr>
            <a:spLocks noChangeShapeType="1"/>
          </p:cNvSpPr>
          <p:nvPr/>
        </p:nvSpPr>
        <p:spPr bwMode="auto">
          <a:xfrm rot="-5400000">
            <a:off x="1535906" y="5487194"/>
            <a:ext cx="1588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25" name="Oval 41"/>
          <p:cNvSpPr>
            <a:spLocks noChangeArrowheads="1"/>
          </p:cNvSpPr>
          <p:nvPr/>
        </p:nvSpPr>
        <p:spPr bwMode="auto">
          <a:xfrm rot="-5400000">
            <a:off x="17716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26" name="Line 42"/>
          <p:cNvSpPr>
            <a:spLocks noChangeShapeType="1"/>
          </p:cNvSpPr>
          <p:nvPr/>
        </p:nvSpPr>
        <p:spPr bwMode="auto">
          <a:xfrm rot="-5400000">
            <a:off x="2107406" y="5487194"/>
            <a:ext cx="1588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27" name="Oval 43"/>
          <p:cNvSpPr>
            <a:spLocks noChangeArrowheads="1"/>
          </p:cNvSpPr>
          <p:nvPr/>
        </p:nvSpPr>
        <p:spPr bwMode="auto">
          <a:xfrm rot="-5400000">
            <a:off x="23431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28" name="Text Box 44"/>
          <p:cNvSpPr txBox="1">
            <a:spLocks noChangeArrowheads="1"/>
          </p:cNvSpPr>
          <p:nvPr/>
        </p:nvSpPr>
        <p:spPr bwMode="auto">
          <a:xfrm>
            <a:off x="1254125" y="5106988"/>
            <a:ext cx="3825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v</a:t>
            </a:r>
          </a:p>
        </p:txBody>
      </p:sp>
      <p:sp>
        <p:nvSpPr>
          <p:cNvPr id="528429" name="Text Box 45"/>
          <p:cNvSpPr txBox="1">
            <a:spLocks noChangeArrowheads="1"/>
          </p:cNvSpPr>
          <p:nvPr/>
        </p:nvSpPr>
        <p:spPr bwMode="auto">
          <a:xfrm>
            <a:off x="314325" y="5729288"/>
            <a:ext cx="1046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  <a:r>
              <a:rPr lang="en-US" b="1" baseline="-25000">
                <a:sym typeface="Symbol" pitchFamily="18" charset="2"/>
              </a:rPr>
              <a:t>0 MIN</a:t>
            </a:r>
            <a:endParaRPr lang="en-US" b="1">
              <a:sym typeface="Symbol" pitchFamily="18" charset="2"/>
            </a:endParaRPr>
          </a:p>
        </p:txBody>
      </p:sp>
      <p:sp>
        <p:nvSpPr>
          <p:cNvPr id="528430" name="Text Box 46"/>
          <p:cNvSpPr txBox="1">
            <a:spLocks noChangeArrowheads="1"/>
          </p:cNvSpPr>
          <p:nvPr/>
        </p:nvSpPr>
        <p:spPr bwMode="auto">
          <a:xfrm>
            <a:off x="536575" y="1939925"/>
            <a:ext cx="64556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Suppose </a:t>
            </a:r>
            <a:r>
              <a:rPr lang="en-US" b="1" dirty="0">
                <a:sym typeface="Symbol" pitchFamily="18" charset="2"/>
              </a:rPr>
              <a:t>p and q are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distinguishable</a:t>
            </a:r>
            <a:endParaRPr lang="en-US" b="1" dirty="0">
              <a:sym typeface="Symbol" pitchFamily="18" charset="2"/>
            </a:endParaRPr>
          </a:p>
        </p:txBody>
      </p:sp>
      <p:sp>
        <p:nvSpPr>
          <p:cNvPr id="528431" name="Line 47"/>
          <p:cNvSpPr>
            <a:spLocks noChangeShapeType="1"/>
          </p:cNvSpPr>
          <p:nvPr/>
        </p:nvSpPr>
        <p:spPr bwMode="auto">
          <a:xfrm rot="-5400000">
            <a:off x="73406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32" name="Oval 48"/>
          <p:cNvSpPr>
            <a:spLocks noChangeArrowheads="1"/>
          </p:cNvSpPr>
          <p:nvPr/>
        </p:nvSpPr>
        <p:spPr bwMode="auto">
          <a:xfrm rot="-5400000">
            <a:off x="75755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33" name="Line 49"/>
          <p:cNvSpPr>
            <a:spLocks noChangeShapeType="1"/>
          </p:cNvSpPr>
          <p:nvPr/>
        </p:nvSpPr>
        <p:spPr bwMode="auto">
          <a:xfrm rot="-5400000">
            <a:off x="79121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34" name="Oval 50"/>
          <p:cNvSpPr>
            <a:spLocks noChangeArrowheads="1"/>
          </p:cNvSpPr>
          <p:nvPr/>
        </p:nvSpPr>
        <p:spPr bwMode="auto">
          <a:xfrm rot="-5400000">
            <a:off x="81470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35" name="Text Box 51"/>
          <p:cNvSpPr txBox="1">
            <a:spLocks noChangeArrowheads="1"/>
          </p:cNvSpPr>
          <p:nvPr/>
        </p:nvSpPr>
        <p:spPr bwMode="auto">
          <a:xfrm>
            <a:off x="7388225" y="3532188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28436" name="Text Box 52"/>
          <p:cNvSpPr txBox="1">
            <a:spLocks noChangeArrowheads="1"/>
          </p:cNvSpPr>
          <p:nvPr/>
        </p:nvSpPr>
        <p:spPr bwMode="auto">
          <a:xfrm rot="5400000">
            <a:off x="7794625" y="3836988"/>
            <a:ext cx="13731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Accept</a:t>
            </a:r>
          </a:p>
        </p:txBody>
      </p:sp>
      <p:sp>
        <p:nvSpPr>
          <p:cNvPr id="528437" name="Line 53"/>
          <p:cNvSpPr>
            <a:spLocks noChangeShapeType="1"/>
          </p:cNvSpPr>
          <p:nvPr/>
        </p:nvSpPr>
        <p:spPr bwMode="auto">
          <a:xfrm rot="-5400000">
            <a:off x="7391400" y="5435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38" name="Oval 54"/>
          <p:cNvSpPr>
            <a:spLocks noChangeArrowheads="1"/>
          </p:cNvSpPr>
          <p:nvPr/>
        </p:nvSpPr>
        <p:spPr bwMode="auto">
          <a:xfrm rot="-5400000">
            <a:off x="7626350" y="5581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39" name="Line 55"/>
          <p:cNvSpPr>
            <a:spLocks noChangeShapeType="1"/>
          </p:cNvSpPr>
          <p:nvPr/>
        </p:nvSpPr>
        <p:spPr bwMode="auto">
          <a:xfrm rot="-5400000">
            <a:off x="7962900" y="54356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40" name="Oval 56"/>
          <p:cNvSpPr>
            <a:spLocks noChangeArrowheads="1"/>
          </p:cNvSpPr>
          <p:nvPr/>
        </p:nvSpPr>
        <p:spPr bwMode="auto">
          <a:xfrm rot="-5400000">
            <a:off x="8197850" y="55816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41" name="Text Box 57"/>
          <p:cNvSpPr txBox="1">
            <a:spLocks noChangeArrowheads="1"/>
          </p:cNvSpPr>
          <p:nvPr/>
        </p:nvSpPr>
        <p:spPr bwMode="auto">
          <a:xfrm>
            <a:off x="7439025" y="5068888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28442" name="Text Box 58"/>
          <p:cNvSpPr txBox="1">
            <a:spLocks noChangeArrowheads="1"/>
          </p:cNvSpPr>
          <p:nvPr/>
        </p:nvSpPr>
        <p:spPr bwMode="auto">
          <a:xfrm rot="5400000">
            <a:off x="7943056" y="5569745"/>
            <a:ext cx="1254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Reject</a:t>
            </a:r>
          </a:p>
        </p:txBody>
      </p:sp>
      <p:sp>
        <p:nvSpPr>
          <p:cNvPr id="528443" name="Line 59"/>
          <p:cNvSpPr>
            <a:spLocks noChangeShapeType="1"/>
          </p:cNvSpPr>
          <p:nvPr/>
        </p:nvSpPr>
        <p:spPr bwMode="auto">
          <a:xfrm rot="-5400000">
            <a:off x="2679700" y="54864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44" name="Oval 60"/>
          <p:cNvSpPr>
            <a:spLocks noChangeArrowheads="1"/>
          </p:cNvSpPr>
          <p:nvPr/>
        </p:nvSpPr>
        <p:spPr bwMode="auto">
          <a:xfrm rot="-5400000">
            <a:off x="29146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45" name="Line 61"/>
          <p:cNvSpPr>
            <a:spLocks noChangeShapeType="1"/>
          </p:cNvSpPr>
          <p:nvPr/>
        </p:nvSpPr>
        <p:spPr bwMode="auto">
          <a:xfrm rot="-5400000">
            <a:off x="3251200" y="54864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46" name="Oval 62"/>
          <p:cNvSpPr>
            <a:spLocks noChangeArrowheads="1"/>
          </p:cNvSpPr>
          <p:nvPr/>
        </p:nvSpPr>
        <p:spPr bwMode="auto">
          <a:xfrm rot="-5400000">
            <a:off x="3486150" y="5632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47" name="Text Box 63"/>
          <p:cNvSpPr txBox="1">
            <a:spLocks noChangeArrowheads="1"/>
          </p:cNvSpPr>
          <p:nvPr/>
        </p:nvSpPr>
        <p:spPr bwMode="auto">
          <a:xfrm>
            <a:off x="2727325" y="5119688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28448" name="Text Box 64"/>
          <p:cNvSpPr txBox="1">
            <a:spLocks noChangeArrowheads="1"/>
          </p:cNvSpPr>
          <p:nvPr/>
        </p:nvSpPr>
        <p:spPr bwMode="auto">
          <a:xfrm rot="5400000">
            <a:off x="3231356" y="5620545"/>
            <a:ext cx="1254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Reject</a:t>
            </a:r>
          </a:p>
        </p:txBody>
      </p:sp>
      <p:sp>
        <p:nvSpPr>
          <p:cNvPr id="528449" name="Line 65"/>
          <p:cNvSpPr>
            <a:spLocks noChangeShapeType="1"/>
          </p:cNvSpPr>
          <p:nvPr/>
        </p:nvSpPr>
        <p:spPr bwMode="auto">
          <a:xfrm rot="-5400000">
            <a:off x="26289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50" name="Oval 66"/>
          <p:cNvSpPr>
            <a:spLocks noChangeArrowheads="1"/>
          </p:cNvSpPr>
          <p:nvPr/>
        </p:nvSpPr>
        <p:spPr bwMode="auto">
          <a:xfrm rot="-5400000">
            <a:off x="28638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51" name="Line 67"/>
          <p:cNvSpPr>
            <a:spLocks noChangeShapeType="1"/>
          </p:cNvSpPr>
          <p:nvPr/>
        </p:nvSpPr>
        <p:spPr bwMode="auto">
          <a:xfrm rot="-5400000">
            <a:off x="3200400" y="3898900"/>
            <a:ext cx="0" cy="393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8452" name="Oval 68"/>
          <p:cNvSpPr>
            <a:spLocks noChangeArrowheads="1"/>
          </p:cNvSpPr>
          <p:nvPr/>
        </p:nvSpPr>
        <p:spPr bwMode="auto">
          <a:xfrm rot="-5400000">
            <a:off x="3435350" y="40449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8453" name="Text Box 69"/>
          <p:cNvSpPr txBox="1">
            <a:spLocks noChangeArrowheads="1"/>
          </p:cNvSpPr>
          <p:nvPr/>
        </p:nvSpPr>
        <p:spPr bwMode="auto">
          <a:xfrm>
            <a:off x="2676525" y="3532188"/>
            <a:ext cx="460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28454" name="Text Box 70"/>
          <p:cNvSpPr txBox="1">
            <a:spLocks noChangeArrowheads="1"/>
          </p:cNvSpPr>
          <p:nvPr/>
        </p:nvSpPr>
        <p:spPr bwMode="auto">
          <a:xfrm rot="5400000">
            <a:off x="3121025" y="3813176"/>
            <a:ext cx="13731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Accept</a:t>
            </a:r>
          </a:p>
        </p:txBody>
      </p:sp>
      <p:sp>
        <p:nvSpPr>
          <p:cNvPr id="528455" name="Text Box 71"/>
          <p:cNvSpPr txBox="1">
            <a:spLocks noChangeArrowheads="1"/>
          </p:cNvSpPr>
          <p:nvPr/>
        </p:nvSpPr>
        <p:spPr bwMode="auto">
          <a:xfrm>
            <a:off x="446088" y="252413"/>
            <a:ext cx="26821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map is 1-1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14821" y="4711485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3300"/>
                </a:solidFill>
              </a:rPr>
              <a:t>Contradiction!</a:t>
            </a:r>
            <a:endParaRPr lang="en-US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2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2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2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2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2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2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2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2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2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nimBg="1"/>
      <p:bldP spid="528387" grpId="0"/>
      <p:bldP spid="528388" grpId="0"/>
      <p:bldP spid="528389" grpId="0"/>
      <p:bldP spid="528390" grpId="0" animBg="1"/>
      <p:bldP spid="528391" grpId="0" animBg="1"/>
      <p:bldP spid="528392" grpId="0" animBg="1"/>
      <p:bldP spid="528393" grpId="0" animBg="1"/>
      <p:bldP spid="528394" grpId="0" animBg="1"/>
      <p:bldP spid="528395" grpId="0"/>
      <p:bldP spid="528396" grpId="0" animBg="1"/>
      <p:bldP spid="528397" grpId="0" animBg="1"/>
      <p:bldP spid="528398" grpId="0"/>
      <p:bldP spid="528399" grpId="0"/>
      <p:bldP spid="528400" grpId="0" animBg="1"/>
      <p:bldP spid="528401" grpId="0" animBg="1"/>
      <p:bldP spid="528402" grpId="0" animBg="1"/>
      <p:bldP spid="528403" grpId="0" animBg="1"/>
      <p:bldP spid="528404" grpId="0" animBg="1"/>
      <p:bldP spid="528405" grpId="0"/>
      <p:bldP spid="528406" grpId="0" animBg="1"/>
      <p:bldP spid="528407" grpId="0" animBg="1"/>
      <p:bldP spid="528408" grpId="0"/>
      <p:bldP spid="528409" grpId="0"/>
      <p:bldP spid="528410" grpId="0" animBg="1"/>
      <p:bldP spid="528411" grpId="0" animBg="1"/>
      <p:bldP spid="528412" grpId="0" animBg="1"/>
      <p:bldP spid="528413" grpId="0"/>
      <p:bldP spid="528414" grpId="0" animBg="1"/>
      <p:bldP spid="528415" grpId="0" animBg="1"/>
      <p:bldP spid="528416" grpId="0" animBg="1"/>
      <p:bldP spid="528417" grpId="0" animBg="1"/>
      <p:bldP spid="528418" grpId="0"/>
      <p:bldP spid="528419" grpId="0"/>
      <p:bldP spid="528420" grpId="0" animBg="1"/>
      <p:bldP spid="528421" grpId="0" animBg="1"/>
      <p:bldP spid="528422" grpId="0" animBg="1"/>
      <p:bldP spid="528423" grpId="0"/>
      <p:bldP spid="528424" grpId="0" animBg="1"/>
      <p:bldP spid="528425" grpId="0" animBg="1"/>
      <p:bldP spid="528426" grpId="0" animBg="1"/>
      <p:bldP spid="528427" grpId="0" animBg="1"/>
      <p:bldP spid="528428" grpId="0"/>
      <p:bldP spid="528429" grpId="0"/>
      <p:bldP spid="528430" grpId="0"/>
      <p:bldP spid="528431" grpId="0" animBg="1"/>
      <p:bldP spid="528432" grpId="0" animBg="1"/>
      <p:bldP spid="528433" grpId="0" animBg="1"/>
      <p:bldP spid="528434" grpId="0" animBg="1"/>
      <p:bldP spid="528435" grpId="0"/>
      <p:bldP spid="528436" grpId="0"/>
      <p:bldP spid="528437" grpId="0" animBg="1"/>
      <p:bldP spid="528438" grpId="0" animBg="1"/>
      <p:bldP spid="528439" grpId="0" animBg="1"/>
      <p:bldP spid="528440" grpId="0" animBg="1"/>
      <p:bldP spid="528441" grpId="0"/>
      <p:bldP spid="528442" grpId="0"/>
      <p:bldP spid="528443" grpId="0" animBg="1"/>
      <p:bldP spid="528444" grpId="0" animBg="1"/>
      <p:bldP spid="528445" grpId="0" animBg="1"/>
      <p:bldP spid="528446" grpId="0" animBg="1"/>
      <p:bldP spid="528447" grpId="0"/>
      <p:bldP spid="528448" grpId="0"/>
      <p:bldP spid="528449" grpId="0" animBg="1"/>
      <p:bldP spid="528450" grpId="0" animBg="1"/>
      <p:bldP spid="528451" grpId="0" animBg="1"/>
      <p:bldP spid="528452" grpId="0" animBg="1"/>
      <p:bldP spid="528453" grpId="0"/>
      <p:bldP spid="528454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2403475" y="223838"/>
            <a:ext cx="4451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/>
              <a:t>IS THIS </a:t>
            </a:r>
            <a:r>
              <a:rPr lang="en-US" sz="3600">
                <a:latin typeface="Arial Black" pitchFamily="34" charset="0"/>
              </a:rPr>
              <a:t>MINIMAL?</a:t>
            </a:r>
          </a:p>
        </p:txBody>
      </p:sp>
      <p:grpSp>
        <p:nvGrpSpPr>
          <p:cNvPr id="531486" name="Group 30"/>
          <p:cNvGrpSpPr>
            <a:grpSpLocks/>
          </p:cNvGrpSpPr>
          <p:nvPr/>
        </p:nvGrpSpPr>
        <p:grpSpPr bwMode="auto">
          <a:xfrm>
            <a:off x="1714500" y="1462088"/>
            <a:ext cx="5054600" cy="2728912"/>
            <a:chOff x="2104" y="2601"/>
            <a:chExt cx="3184" cy="1719"/>
          </a:xfrm>
        </p:grpSpPr>
        <p:grpSp>
          <p:nvGrpSpPr>
            <p:cNvPr id="531487" name="Group 31"/>
            <p:cNvGrpSpPr>
              <a:grpSpLocks/>
            </p:cNvGrpSpPr>
            <p:nvPr/>
          </p:nvGrpSpPr>
          <p:grpSpPr bwMode="auto">
            <a:xfrm>
              <a:off x="4432" y="3456"/>
              <a:ext cx="856" cy="864"/>
              <a:chOff x="3288" y="2616"/>
              <a:chExt cx="856" cy="864"/>
            </a:xfrm>
          </p:grpSpPr>
          <p:sp>
            <p:nvSpPr>
              <p:cNvPr id="531488" name="Oval 32"/>
              <p:cNvSpPr>
                <a:spLocks noChangeArrowheads="1"/>
              </p:cNvSpPr>
              <p:nvPr/>
            </p:nvSpPr>
            <p:spPr bwMode="auto">
              <a:xfrm>
                <a:off x="3402" y="272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1489" name="Oval 33"/>
              <p:cNvSpPr>
                <a:spLocks noChangeArrowheads="1"/>
              </p:cNvSpPr>
              <p:nvPr/>
            </p:nvSpPr>
            <p:spPr bwMode="auto">
              <a:xfrm>
                <a:off x="3288" y="261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31490" name="Oval 34"/>
            <p:cNvSpPr>
              <a:spLocks noChangeArrowheads="1"/>
            </p:cNvSpPr>
            <p:nvPr/>
          </p:nvSpPr>
          <p:spPr bwMode="auto">
            <a:xfrm>
              <a:off x="2634" y="3576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1491" name="Line 35"/>
            <p:cNvSpPr>
              <a:spLocks noChangeShapeType="1"/>
            </p:cNvSpPr>
            <p:nvPr/>
          </p:nvSpPr>
          <p:spPr bwMode="auto">
            <a:xfrm>
              <a:off x="3384" y="3952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1492" name="Text Box 36"/>
            <p:cNvSpPr txBox="1">
              <a:spLocks noChangeArrowheads="1"/>
            </p:cNvSpPr>
            <p:nvPr/>
          </p:nvSpPr>
          <p:spPr bwMode="auto">
            <a:xfrm>
              <a:off x="3736" y="396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31493" name="Line 37"/>
            <p:cNvSpPr>
              <a:spLocks noChangeShapeType="1"/>
            </p:cNvSpPr>
            <p:nvPr/>
          </p:nvSpPr>
          <p:spPr bwMode="auto">
            <a:xfrm>
              <a:off x="3384" y="3816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1494" name="Text Box 38"/>
            <p:cNvSpPr txBox="1">
              <a:spLocks noChangeArrowheads="1"/>
            </p:cNvSpPr>
            <p:nvPr/>
          </p:nvSpPr>
          <p:spPr bwMode="auto">
            <a:xfrm>
              <a:off x="3728" y="347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31495" name="AutoShape 39"/>
            <p:cNvSpPr>
              <a:spLocks noChangeArrowheads="1"/>
            </p:cNvSpPr>
            <p:nvPr/>
          </p:nvSpPr>
          <p:spPr bwMode="auto">
            <a:xfrm>
              <a:off x="4592" y="2936"/>
              <a:ext cx="496" cy="664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1496" name="Text Box 40"/>
            <p:cNvSpPr txBox="1">
              <a:spLocks noChangeArrowheads="1"/>
            </p:cNvSpPr>
            <p:nvPr/>
          </p:nvSpPr>
          <p:spPr bwMode="auto">
            <a:xfrm>
              <a:off x="4712" y="260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31497" name="AutoShape 41"/>
            <p:cNvSpPr>
              <a:spLocks noChangeArrowheads="1"/>
            </p:cNvSpPr>
            <p:nvPr/>
          </p:nvSpPr>
          <p:spPr bwMode="auto">
            <a:xfrm>
              <a:off x="2688" y="3088"/>
              <a:ext cx="496" cy="664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1498" name="Text Box 42"/>
            <p:cNvSpPr txBox="1">
              <a:spLocks noChangeArrowheads="1"/>
            </p:cNvSpPr>
            <p:nvPr/>
          </p:nvSpPr>
          <p:spPr bwMode="auto">
            <a:xfrm>
              <a:off x="2808" y="275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531499" name="Line 43"/>
            <p:cNvSpPr>
              <a:spLocks noChangeShapeType="1"/>
            </p:cNvSpPr>
            <p:nvPr/>
          </p:nvSpPr>
          <p:spPr bwMode="auto">
            <a:xfrm>
              <a:off x="2104" y="3904"/>
              <a:ext cx="46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711200" y="2159000"/>
            <a:ext cx="7926388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Arial Black" pitchFamily="34" charset="0"/>
              </a:rPr>
              <a:t>How </a:t>
            </a:r>
            <a:r>
              <a:rPr lang="en-US" sz="3600" dirty="0" smtClean="0">
                <a:latin typeface="Arial Black" pitchFamily="34" charset="0"/>
              </a:rPr>
              <a:t>can </a:t>
            </a:r>
            <a:r>
              <a:rPr lang="en-US" sz="3600" dirty="0">
                <a:latin typeface="Arial Black" pitchFamily="34" charset="0"/>
              </a:rPr>
              <a:t>we </a:t>
            </a:r>
            <a:r>
              <a:rPr lang="en-US" sz="3600" dirty="0" smtClean="0">
                <a:latin typeface="Arial Black" pitchFamily="34" charset="0"/>
              </a:rPr>
              <a:t>prove that </a:t>
            </a:r>
            <a:r>
              <a:rPr lang="en-US" sz="3600" dirty="0">
                <a:latin typeface="Arial Black" pitchFamily="34" charset="0"/>
              </a:rPr>
              <a:t>two regular expressions are equivalent?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20" name="Picture 4" descr="scan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-398463"/>
            <a:ext cx="7599362" cy="87661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 descr="sca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8925" y="-4560888"/>
            <a:ext cx="11407775" cy="13158788"/>
          </a:xfrm>
          <a:prstGeom prst="rect">
            <a:avLst/>
          </a:prstGeom>
          <a:noFill/>
        </p:spPr>
      </p:pic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960438" y="228600"/>
            <a:ext cx="8183562" cy="4191000"/>
          </a:xfrm>
          <a:prstGeom prst="rect">
            <a:avLst/>
          </a:prstGeom>
          <a:noFill/>
          <a:ln w="38100" algn="ctr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700088" y="2043113"/>
            <a:ext cx="7753350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7200">
                <a:latin typeface="Arial Black" pitchFamily="34" charset="0"/>
              </a:rPr>
              <a:t>WWW.FLAC.WS</a:t>
            </a:r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768350" y="3232150"/>
            <a:ext cx="75660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Finish </a:t>
            </a:r>
            <a:r>
              <a:rPr lang="en-US" b="1" dirty="0" smtClean="0">
                <a:solidFill>
                  <a:srgbClr val="FFFF00"/>
                </a:solidFill>
              </a:rPr>
              <a:t>reviewing </a:t>
            </a:r>
            <a:r>
              <a:rPr lang="en-US" b="1" dirty="0">
                <a:solidFill>
                  <a:srgbClr val="FFFF00"/>
                </a:solidFill>
              </a:rPr>
              <a:t>Chapter 1 of the book </a:t>
            </a:r>
            <a:r>
              <a:rPr lang="en-US" b="1" dirty="0" smtClean="0">
                <a:solidFill>
                  <a:srgbClr val="FFFF00"/>
                </a:solidFill>
              </a:rPr>
              <a:t>and read </a:t>
            </a:r>
            <a:r>
              <a:rPr lang="en-US" b="1" dirty="0">
                <a:solidFill>
                  <a:srgbClr val="FFFF00"/>
                </a:solidFill>
              </a:rPr>
              <a:t>2.1 &amp; 2.2 for next time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Box 2"/>
          <p:cNvSpPr txBox="1">
            <a:spLocks noChangeArrowheads="1"/>
          </p:cNvSpPr>
          <p:nvPr/>
        </p:nvSpPr>
        <p:spPr bwMode="auto">
          <a:xfrm>
            <a:off x="3346450" y="1417638"/>
            <a:ext cx="2724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THEOREM</a:t>
            </a: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1042988" y="2049463"/>
            <a:ext cx="7331075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/>
              <a:t>For every regular language L, there exists a </a:t>
            </a:r>
            <a:r>
              <a:rPr lang="en-US" b="1" dirty="0" smtClean="0">
                <a:solidFill>
                  <a:srgbClr val="FFFF00"/>
                </a:solidFill>
              </a:rPr>
              <a:t>UNIQUE</a:t>
            </a:r>
            <a:r>
              <a:rPr lang="en-US" b="1" dirty="0" smtClean="0"/>
              <a:t> </a:t>
            </a:r>
            <a:r>
              <a:rPr lang="en-US" b="1" dirty="0"/>
              <a:t>(up to re-labeling of the states) minimal DFA M such that L = L(M)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2028825" y="249238"/>
            <a:ext cx="5187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 Black" pitchFamily="34" charset="0"/>
              </a:rPr>
              <a:t>NOT TRUE</a:t>
            </a:r>
            <a:r>
              <a:rPr lang="en-US" sz="3600"/>
              <a:t> FOR NFAs</a:t>
            </a:r>
          </a:p>
        </p:txBody>
      </p:sp>
      <p:grpSp>
        <p:nvGrpSpPr>
          <p:cNvPr id="529437" name="Group 29"/>
          <p:cNvGrpSpPr>
            <a:grpSpLocks/>
          </p:cNvGrpSpPr>
          <p:nvPr/>
        </p:nvGrpSpPr>
        <p:grpSpPr bwMode="auto">
          <a:xfrm>
            <a:off x="1714500" y="979488"/>
            <a:ext cx="5054600" cy="2728912"/>
            <a:chOff x="1080" y="617"/>
            <a:chExt cx="3184" cy="1719"/>
          </a:xfrm>
        </p:grpSpPr>
        <p:grpSp>
          <p:nvGrpSpPr>
            <p:cNvPr id="529414" name="Group 6"/>
            <p:cNvGrpSpPr>
              <a:grpSpLocks/>
            </p:cNvGrpSpPr>
            <p:nvPr/>
          </p:nvGrpSpPr>
          <p:grpSpPr bwMode="auto">
            <a:xfrm>
              <a:off x="3408" y="1472"/>
              <a:ext cx="856" cy="864"/>
              <a:chOff x="3288" y="2616"/>
              <a:chExt cx="856" cy="864"/>
            </a:xfrm>
          </p:grpSpPr>
          <p:sp>
            <p:nvSpPr>
              <p:cNvPr id="529415" name="Oval 7"/>
              <p:cNvSpPr>
                <a:spLocks noChangeArrowheads="1"/>
              </p:cNvSpPr>
              <p:nvPr/>
            </p:nvSpPr>
            <p:spPr bwMode="auto">
              <a:xfrm>
                <a:off x="3402" y="272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16" name="Oval 8"/>
              <p:cNvSpPr>
                <a:spLocks noChangeArrowheads="1"/>
              </p:cNvSpPr>
              <p:nvPr/>
            </p:nvSpPr>
            <p:spPr bwMode="auto">
              <a:xfrm>
                <a:off x="3288" y="261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9417" name="Oval 9"/>
            <p:cNvSpPr>
              <a:spLocks noChangeArrowheads="1"/>
            </p:cNvSpPr>
            <p:nvPr/>
          </p:nvSpPr>
          <p:spPr bwMode="auto">
            <a:xfrm>
              <a:off x="1610" y="1592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9418" name="Line 10"/>
            <p:cNvSpPr>
              <a:spLocks noChangeShapeType="1"/>
            </p:cNvSpPr>
            <p:nvPr/>
          </p:nvSpPr>
          <p:spPr bwMode="auto">
            <a:xfrm>
              <a:off x="2360" y="1904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9419" name="Text Box 11"/>
            <p:cNvSpPr txBox="1">
              <a:spLocks noChangeArrowheads="1"/>
            </p:cNvSpPr>
            <p:nvPr/>
          </p:nvSpPr>
          <p:spPr bwMode="auto">
            <a:xfrm>
              <a:off x="2672" y="1913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29422" name="AutoShape 14"/>
            <p:cNvSpPr>
              <a:spLocks noChangeArrowheads="1"/>
            </p:cNvSpPr>
            <p:nvPr/>
          </p:nvSpPr>
          <p:spPr bwMode="auto">
            <a:xfrm>
              <a:off x="3568" y="952"/>
              <a:ext cx="496" cy="664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9423" name="Text Box 15"/>
            <p:cNvSpPr txBox="1">
              <a:spLocks noChangeArrowheads="1"/>
            </p:cNvSpPr>
            <p:nvPr/>
          </p:nvSpPr>
          <p:spPr bwMode="auto">
            <a:xfrm>
              <a:off x="3688" y="617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29426" name="Line 18"/>
            <p:cNvSpPr>
              <a:spLocks noChangeShapeType="1"/>
            </p:cNvSpPr>
            <p:nvPr/>
          </p:nvSpPr>
          <p:spPr bwMode="auto">
            <a:xfrm>
              <a:off x="1080" y="1920"/>
              <a:ext cx="46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29436" name="Group 28"/>
          <p:cNvGrpSpPr>
            <a:grpSpLocks/>
          </p:cNvGrpSpPr>
          <p:nvPr/>
        </p:nvGrpSpPr>
        <p:grpSpPr bwMode="auto">
          <a:xfrm>
            <a:off x="1739900" y="4014788"/>
            <a:ext cx="5054600" cy="2309812"/>
            <a:chOff x="1096" y="2529"/>
            <a:chExt cx="3184" cy="1455"/>
          </a:xfrm>
        </p:grpSpPr>
        <p:grpSp>
          <p:nvGrpSpPr>
            <p:cNvPr id="529427" name="Group 19"/>
            <p:cNvGrpSpPr>
              <a:grpSpLocks/>
            </p:cNvGrpSpPr>
            <p:nvPr/>
          </p:nvGrpSpPr>
          <p:grpSpPr bwMode="auto">
            <a:xfrm>
              <a:off x="3424" y="3120"/>
              <a:ext cx="856" cy="864"/>
              <a:chOff x="3288" y="2616"/>
              <a:chExt cx="856" cy="864"/>
            </a:xfrm>
          </p:grpSpPr>
          <p:sp>
            <p:nvSpPr>
              <p:cNvPr id="529428" name="Oval 20"/>
              <p:cNvSpPr>
                <a:spLocks noChangeArrowheads="1"/>
              </p:cNvSpPr>
              <p:nvPr/>
            </p:nvSpPr>
            <p:spPr bwMode="auto">
              <a:xfrm>
                <a:off x="3402" y="2728"/>
                <a:ext cx="632" cy="62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9429" name="Oval 21"/>
              <p:cNvSpPr>
                <a:spLocks noChangeArrowheads="1"/>
              </p:cNvSpPr>
              <p:nvPr/>
            </p:nvSpPr>
            <p:spPr bwMode="auto">
              <a:xfrm>
                <a:off x="3288" y="2616"/>
                <a:ext cx="856" cy="864"/>
              </a:xfrm>
              <a:prstGeom prst="ellipse">
                <a:avLst/>
              </a:prstGeom>
              <a:noFill/>
              <a:ln w="762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9430" name="Oval 22"/>
            <p:cNvSpPr>
              <a:spLocks noChangeArrowheads="1"/>
            </p:cNvSpPr>
            <p:nvPr/>
          </p:nvSpPr>
          <p:spPr bwMode="auto">
            <a:xfrm>
              <a:off x="1626" y="3240"/>
              <a:ext cx="632" cy="624"/>
            </a:xfrm>
            <a:prstGeom prst="ellipse">
              <a:avLst/>
            </a:prstGeom>
            <a:noFill/>
            <a:ln w="762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9431" name="Line 23"/>
            <p:cNvSpPr>
              <a:spLocks noChangeShapeType="1"/>
            </p:cNvSpPr>
            <p:nvPr/>
          </p:nvSpPr>
          <p:spPr bwMode="auto">
            <a:xfrm>
              <a:off x="2376" y="3552"/>
              <a:ext cx="9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9432" name="Text Box 24"/>
            <p:cNvSpPr txBox="1">
              <a:spLocks noChangeArrowheads="1"/>
            </p:cNvSpPr>
            <p:nvPr/>
          </p:nvSpPr>
          <p:spPr bwMode="auto">
            <a:xfrm>
              <a:off x="2688" y="356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29433" name="AutoShape 25"/>
            <p:cNvSpPr>
              <a:spLocks noChangeArrowheads="1"/>
            </p:cNvSpPr>
            <p:nvPr/>
          </p:nvSpPr>
          <p:spPr bwMode="auto">
            <a:xfrm>
              <a:off x="1688" y="2720"/>
              <a:ext cx="496" cy="664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9434" name="Text Box 26"/>
            <p:cNvSpPr txBox="1">
              <a:spLocks noChangeArrowheads="1"/>
            </p:cNvSpPr>
            <p:nvPr/>
          </p:nvSpPr>
          <p:spPr bwMode="auto">
            <a:xfrm>
              <a:off x="2112" y="2529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0</a:t>
              </a:r>
            </a:p>
          </p:txBody>
        </p:sp>
        <p:sp>
          <p:nvSpPr>
            <p:cNvPr id="529435" name="Line 27"/>
            <p:cNvSpPr>
              <a:spLocks noChangeShapeType="1"/>
            </p:cNvSpPr>
            <p:nvPr/>
          </p:nvSpPr>
          <p:spPr bwMode="auto">
            <a:xfrm>
              <a:off x="1096" y="3568"/>
              <a:ext cx="46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2784475" y="261938"/>
            <a:ext cx="3584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EXTENDING </a:t>
            </a:r>
            <a:r>
              <a:rPr lang="en-US" sz="3600">
                <a:latin typeface="Arial Black" pitchFamily="34" charset="0"/>
                <a:sym typeface="Symbol" pitchFamily="18" charset="2"/>
              </a:rPr>
              <a:t>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398462" y="1063625"/>
            <a:ext cx="7567901" cy="111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</a:pPr>
            <a:r>
              <a:rPr lang="en-US" b="1" dirty="0"/>
              <a:t>Given DFA M = (Q, </a:t>
            </a:r>
            <a:r>
              <a:rPr lang="el-GR" b="1" dirty="0"/>
              <a:t>Σ</a:t>
            </a:r>
            <a:r>
              <a:rPr lang="en-US" b="1" dirty="0"/>
              <a:t>, </a:t>
            </a:r>
            <a:r>
              <a:rPr lang="en-US" b="1" dirty="0">
                <a:sym typeface="Symbol" pitchFamily="18" charset="2"/>
              </a:rPr>
              <a:t>, q</a:t>
            </a:r>
            <a:r>
              <a:rPr lang="en-US" b="1" baseline="-25000" dirty="0">
                <a:sym typeface="Symbol" pitchFamily="18" charset="2"/>
              </a:rPr>
              <a:t>0</a:t>
            </a:r>
            <a:r>
              <a:rPr lang="en-US" b="1" dirty="0">
                <a:sym typeface="Symbol" pitchFamily="18" charset="2"/>
              </a:rPr>
              <a:t>, F) extend </a:t>
            </a:r>
            <a:r>
              <a:rPr lang="en-US" b="1" dirty="0" smtClean="0">
                <a:sym typeface="Symbol" pitchFamily="18" charset="2"/>
              </a:rPr>
              <a:t> to</a:t>
            </a:r>
            <a:endParaRPr lang="en-US" b="1" dirty="0">
              <a:sym typeface="Symbol" pitchFamily="18" charset="2"/>
            </a:endParaRPr>
          </a:p>
          <a:p>
            <a:pPr>
              <a:spcAft>
                <a:spcPct val="40000"/>
              </a:spcAft>
            </a:pP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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: Q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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Σ</a:t>
            </a:r>
            <a:r>
              <a:rPr lang="en-US" b="1" dirty="0">
                <a:solidFill>
                  <a:srgbClr val="FFFF00"/>
                </a:solidFill>
              </a:rPr>
              <a:t>* → Q</a:t>
            </a:r>
            <a:r>
              <a:rPr lang="en-US" b="1" dirty="0"/>
              <a:t> as follows:</a:t>
            </a:r>
            <a:r>
              <a:rPr lang="en-US" b="1" dirty="0">
                <a:sym typeface="Symbol" pitchFamily="18" charset="2"/>
              </a:rPr>
              <a:t> 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1409700" y="2487613"/>
            <a:ext cx="15859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(q, </a:t>
            </a:r>
            <a:r>
              <a:rPr lang="el-GR" b="1">
                <a:cs typeface="Arial" charset="0"/>
                <a:sym typeface="Symbol" pitchFamily="18" charset="2"/>
              </a:rPr>
              <a:t>ε</a:t>
            </a:r>
            <a:r>
              <a:rPr lang="en-US" b="1">
                <a:cs typeface="Arial" charset="0"/>
                <a:sym typeface="Symbol" pitchFamily="18" charset="2"/>
              </a:rPr>
              <a:t>) </a:t>
            </a:r>
            <a:r>
              <a:rPr lang="en-US" b="1">
                <a:sym typeface="Symbol" pitchFamily="18" charset="2"/>
              </a:rPr>
              <a:t>=</a:t>
            </a:r>
            <a:r>
              <a:rPr lang="en-US">
                <a:sym typeface="Symbol" pitchFamily="18" charset="2"/>
              </a:rPr>
              <a:t> </a:t>
            </a:r>
            <a:endParaRPr lang="el-GR">
              <a:sym typeface="Symbol" pitchFamily="18" charset="2"/>
            </a:endParaRP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1409700" y="3101975"/>
            <a:ext cx="1533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(q, </a:t>
            </a:r>
            <a:r>
              <a:rPr lang="el-GR" b="1" dirty="0">
                <a:cs typeface="Arial" charset="0"/>
                <a:sym typeface="Symbol" pitchFamily="18" charset="2"/>
              </a:rPr>
              <a:t></a:t>
            </a:r>
            <a:r>
              <a:rPr lang="en-US" b="1" dirty="0">
                <a:cs typeface="Arial" charset="0"/>
                <a:sym typeface="Symbol" pitchFamily="18" charset="2"/>
              </a:rPr>
              <a:t>) =</a:t>
            </a:r>
            <a:endParaRPr lang="el-GR" b="1" dirty="0">
              <a:sym typeface="Symbol" pitchFamily="18" charset="2"/>
            </a:endParaRPr>
          </a:p>
        </p:txBody>
      </p:sp>
      <p:sp>
        <p:nvSpPr>
          <p:cNvPr id="494602" name="Text Box 10"/>
          <p:cNvSpPr txBox="1">
            <a:spLocks noChangeArrowheads="1"/>
          </p:cNvSpPr>
          <p:nvPr/>
        </p:nvSpPr>
        <p:spPr bwMode="auto">
          <a:xfrm>
            <a:off x="1409700" y="3717925"/>
            <a:ext cx="652294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(q, </a:t>
            </a:r>
            <a:r>
              <a:rPr lang="el-GR" b="1" dirty="0" smtClean="0"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/>
              <a:t>1 </a:t>
            </a:r>
            <a:r>
              <a:rPr lang="en-US" b="1" dirty="0" smtClean="0"/>
              <a:t>…</a:t>
            </a:r>
            <a:r>
              <a:rPr lang="el-GR" b="1" dirty="0" smtClean="0"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/>
              <a:t>k+1</a:t>
            </a:r>
            <a:r>
              <a:rPr lang="en-US" b="1" dirty="0" smtClean="0"/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) = </a:t>
            </a:r>
            <a:r>
              <a:rPr lang="en-US" b="1" dirty="0">
                <a:sym typeface="Symbol" pitchFamily="18" charset="2"/>
              </a:rPr>
              <a:t>(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(q, </a:t>
            </a:r>
            <a:r>
              <a:rPr lang="el-GR" b="1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>
                <a:solidFill>
                  <a:srgbClr val="FFFF00"/>
                </a:solidFill>
              </a:rPr>
              <a:t>1 </a:t>
            </a:r>
            <a:r>
              <a:rPr lang="en-US" b="1" dirty="0" smtClean="0">
                <a:solidFill>
                  <a:srgbClr val="FFFF00"/>
                </a:solidFill>
              </a:rPr>
              <a:t>…</a:t>
            </a:r>
            <a:r>
              <a:rPr lang="el-GR" b="1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>
                <a:solidFill>
                  <a:srgbClr val="FFFF00"/>
                </a:solidFill>
              </a:rPr>
              <a:t>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)</a:t>
            </a:r>
            <a:r>
              <a:rPr lang="en-US" b="1" dirty="0">
                <a:cs typeface="Arial" charset="0"/>
                <a:sym typeface="Symbol" pitchFamily="18" charset="2"/>
              </a:rPr>
              <a:t>, </a:t>
            </a:r>
            <a:r>
              <a:rPr lang="el-GR" b="1" dirty="0" smtClean="0"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/>
              <a:t>k+1</a:t>
            </a:r>
            <a:r>
              <a:rPr lang="en-US" b="1" dirty="0" smtClean="0"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) </a:t>
            </a:r>
            <a:endParaRPr lang="el-GR" b="1" dirty="0">
              <a:cs typeface="Arial" charset="0"/>
              <a:sym typeface="Symbol" pitchFamily="18" charset="2"/>
            </a:endParaRPr>
          </a:p>
        </p:txBody>
      </p:sp>
      <p:sp>
        <p:nvSpPr>
          <p:cNvPr id="494603" name="Text Box 11"/>
          <p:cNvSpPr txBox="1">
            <a:spLocks noChangeArrowheads="1"/>
          </p:cNvSpPr>
          <p:nvPr/>
        </p:nvSpPr>
        <p:spPr bwMode="auto">
          <a:xfrm>
            <a:off x="413905" y="1501776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Eurostile" pitchFamily="34" charset="0"/>
              </a:rPr>
              <a:t>^</a:t>
            </a:r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1428750" y="23526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Eurostile" pitchFamily="34" charset="0"/>
              </a:rPr>
              <a:t>^</a:t>
            </a:r>
          </a:p>
        </p:txBody>
      </p:sp>
      <p:sp>
        <p:nvSpPr>
          <p:cNvPr id="494605" name="Text Box 13"/>
          <p:cNvSpPr txBox="1">
            <a:spLocks noChangeArrowheads="1"/>
          </p:cNvSpPr>
          <p:nvPr/>
        </p:nvSpPr>
        <p:spPr bwMode="auto">
          <a:xfrm>
            <a:off x="1428750" y="29749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Eurostile" pitchFamily="34" charset="0"/>
              </a:rPr>
              <a:t>^</a:t>
            </a:r>
          </a:p>
        </p:txBody>
      </p:sp>
      <p:sp>
        <p:nvSpPr>
          <p:cNvPr id="494606" name="Text Box 14"/>
          <p:cNvSpPr txBox="1">
            <a:spLocks noChangeArrowheads="1"/>
          </p:cNvSpPr>
          <p:nvPr/>
        </p:nvSpPr>
        <p:spPr bwMode="auto">
          <a:xfrm>
            <a:off x="1428750" y="35845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  <p:sp>
        <p:nvSpPr>
          <p:cNvPr id="494607" name="Text Box 15"/>
          <p:cNvSpPr txBox="1">
            <a:spLocks noChangeArrowheads="1"/>
          </p:cNvSpPr>
          <p:nvPr/>
        </p:nvSpPr>
        <p:spPr bwMode="auto">
          <a:xfrm>
            <a:off x="4531053" y="3525267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Eurostile" pitchFamily="34" charset="0"/>
              </a:rPr>
              <a:t>^</a:t>
            </a:r>
          </a:p>
        </p:txBody>
      </p:sp>
      <p:sp>
        <p:nvSpPr>
          <p:cNvPr id="494608" name="Text Box 16"/>
          <p:cNvSpPr txBox="1">
            <a:spLocks noChangeArrowheads="1"/>
          </p:cNvSpPr>
          <p:nvPr/>
        </p:nvSpPr>
        <p:spPr bwMode="auto">
          <a:xfrm>
            <a:off x="450418" y="5333134"/>
            <a:ext cx="84248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EBF7FF"/>
                </a:solidFill>
                <a:cs typeface="Arial" charset="0"/>
                <a:sym typeface="Symbol" pitchFamily="18" charset="2"/>
              </a:rPr>
              <a:t>String </a:t>
            </a:r>
            <a:r>
              <a:rPr lang="en-US" b="1" dirty="0" smtClean="0"/>
              <a:t>w </a:t>
            </a:r>
            <a:r>
              <a:rPr lang="en-US" b="1" dirty="0" smtClean="0">
                <a:sym typeface="Symbol" pitchFamily="18" charset="2"/>
              </a:rPr>
              <a:t> </a:t>
            </a:r>
            <a:r>
              <a:rPr lang="el-GR" b="1" dirty="0" smtClean="0">
                <a:cs typeface="Arial" charset="0"/>
                <a:sym typeface="Symbol" pitchFamily="18" charset="2"/>
              </a:rPr>
              <a:t>Σ</a:t>
            </a:r>
            <a:r>
              <a:rPr lang="en-US" b="1" dirty="0" smtClean="0">
                <a:cs typeface="Arial" charset="0"/>
                <a:sym typeface="Symbol" pitchFamily="18" charset="2"/>
              </a:rPr>
              <a:t>* </a:t>
            </a:r>
            <a:r>
              <a:rPr lang="en-US" b="1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distinguishes </a:t>
            </a:r>
            <a:r>
              <a:rPr lang="en-US" b="1" dirty="0" smtClean="0">
                <a:cs typeface="Arial" charset="0"/>
                <a:sym typeface="Symbol" pitchFamily="18" charset="2"/>
              </a:rPr>
              <a:t> states q</a:t>
            </a:r>
            <a:r>
              <a:rPr lang="en-US" b="1" baseline="-25000" dirty="0" smtClean="0">
                <a:cs typeface="Arial" charset="0"/>
                <a:sym typeface="Symbol" pitchFamily="18" charset="2"/>
              </a:rPr>
              <a:t>1</a:t>
            </a:r>
            <a:r>
              <a:rPr lang="en-US" b="1" dirty="0" smtClean="0">
                <a:cs typeface="Arial" charset="0"/>
                <a:sym typeface="Symbol" pitchFamily="18" charset="2"/>
              </a:rPr>
              <a:t> and q</a:t>
            </a:r>
            <a:r>
              <a:rPr lang="en-US" b="1" baseline="-25000" dirty="0" smtClean="0">
                <a:cs typeface="Arial" charset="0"/>
                <a:sym typeface="Symbol" pitchFamily="18" charset="2"/>
              </a:rPr>
              <a:t>2</a:t>
            </a:r>
            <a:r>
              <a:rPr lang="en-US" b="1" dirty="0" smtClean="0">
                <a:cs typeface="Arial" charset="0"/>
                <a:sym typeface="Symbol" pitchFamily="18" charset="2"/>
              </a:rPr>
              <a:t>  </a:t>
            </a:r>
            <a:r>
              <a:rPr lang="en-US" b="1" dirty="0" err="1" smtClean="0">
                <a:cs typeface="Arial" charset="0"/>
                <a:sym typeface="Symbol" pitchFamily="18" charset="2"/>
              </a:rPr>
              <a:t>iff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94609" name="Text Box 17"/>
          <p:cNvSpPr txBox="1">
            <a:spLocks noChangeArrowheads="1"/>
          </p:cNvSpPr>
          <p:nvPr/>
        </p:nvSpPr>
        <p:spPr bwMode="auto">
          <a:xfrm>
            <a:off x="2206192" y="5914304"/>
            <a:ext cx="48656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(q</a:t>
            </a:r>
            <a:r>
              <a:rPr lang="en-US" b="1" baseline="-25000" dirty="0">
                <a:sym typeface="Symbol" pitchFamily="18" charset="2"/>
              </a:rPr>
              <a:t>1</a:t>
            </a:r>
            <a:r>
              <a:rPr lang="en-US" b="1" dirty="0">
                <a:sym typeface="Symbol" pitchFamily="18" charset="2"/>
              </a:rPr>
              <a:t>, </a:t>
            </a:r>
            <a:r>
              <a:rPr lang="en-US" b="1" dirty="0">
                <a:cs typeface="Arial" charset="0"/>
                <a:sym typeface="Symbol" pitchFamily="18" charset="2"/>
              </a:rPr>
              <a:t>w)  F    </a:t>
            </a:r>
            <a:r>
              <a:rPr lang="en-US" b="1" dirty="0">
                <a:sym typeface="Symbol" pitchFamily="18" charset="2"/>
              </a:rPr>
              <a:t>(q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, </a:t>
            </a:r>
            <a:r>
              <a:rPr lang="en-US" b="1" dirty="0">
                <a:cs typeface="Arial" charset="0"/>
                <a:sym typeface="Symbol" pitchFamily="18" charset="2"/>
              </a:rPr>
              <a:t>w)  F </a:t>
            </a:r>
          </a:p>
        </p:txBody>
      </p:sp>
      <p:sp>
        <p:nvSpPr>
          <p:cNvPr id="494610" name="Text Box 18"/>
          <p:cNvSpPr txBox="1">
            <a:spLocks noChangeArrowheads="1"/>
          </p:cNvSpPr>
          <p:nvPr/>
        </p:nvSpPr>
        <p:spPr bwMode="auto">
          <a:xfrm>
            <a:off x="2245447" y="5763491"/>
            <a:ext cx="342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  <p:sp>
        <p:nvSpPr>
          <p:cNvPr id="494611" name="Text Box 19"/>
          <p:cNvSpPr txBox="1">
            <a:spLocks noChangeArrowheads="1"/>
          </p:cNvSpPr>
          <p:nvPr/>
        </p:nvSpPr>
        <p:spPr bwMode="auto">
          <a:xfrm>
            <a:off x="4889935" y="5746895"/>
            <a:ext cx="3444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  <p:sp>
        <p:nvSpPr>
          <p:cNvPr id="494614" name="Text Box 22"/>
          <p:cNvSpPr txBox="1">
            <a:spLocks noChangeArrowheads="1"/>
          </p:cNvSpPr>
          <p:nvPr/>
        </p:nvSpPr>
        <p:spPr bwMode="auto">
          <a:xfrm>
            <a:off x="2905125" y="249078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</a:p>
        </p:txBody>
      </p:sp>
      <p:sp>
        <p:nvSpPr>
          <p:cNvPr id="494615" name="Text Box 23"/>
          <p:cNvSpPr txBox="1">
            <a:spLocks noChangeArrowheads="1"/>
          </p:cNvSpPr>
          <p:nvPr/>
        </p:nvSpPr>
        <p:spPr bwMode="auto">
          <a:xfrm>
            <a:off x="2905125" y="3121025"/>
            <a:ext cx="12271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(q, </a:t>
            </a:r>
            <a:r>
              <a:rPr lang="el-GR" b="1">
                <a:sym typeface="Symbol" pitchFamily="18" charset="2"/>
              </a:rPr>
              <a:t></a:t>
            </a:r>
            <a:r>
              <a:rPr lang="en-US" b="1">
                <a:sym typeface="Symbol" pitchFamily="18" charset="2"/>
              </a:rPr>
              <a:t>)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052205" y="4374283"/>
            <a:ext cx="3529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Eurostile" pitchFamily="34" charset="0"/>
              </a:rPr>
              <a:t>^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0629" y="4533515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sym typeface="Symbol" pitchFamily="18" charset="2"/>
              </a:rPr>
              <a:t>Note: (q</a:t>
            </a:r>
            <a:r>
              <a:rPr lang="en-US" b="1" baseline="-25000" dirty="0" smtClean="0">
                <a:solidFill>
                  <a:srgbClr val="92D050"/>
                </a:solidFill>
                <a:sym typeface="Symbol" pitchFamily="18" charset="2"/>
              </a:rPr>
              <a:t>0</a:t>
            </a:r>
            <a:r>
              <a:rPr lang="en-US" b="1" dirty="0" smtClean="0">
                <a:solidFill>
                  <a:srgbClr val="92D050"/>
                </a:solidFill>
                <a:sym typeface="Symbol" pitchFamily="18" charset="2"/>
              </a:rPr>
              <a:t>, w) </a:t>
            </a:r>
            <a:r>
              <a:rPr lang="en-US" b="1" dirty="0" smtClean="0">
                <a:solidFill>
                  <a:srgbClr val="92D050"/>
                </a:solidFill>
                <a:cs typeface="Arial" charset="0"/>
                <a:sym typeface="Symbol" pitchFamily="18" charset="2"/>
              </a:rPr>
              <a:t> </a:t>
            </a:r>
            <a:r>
              <a:rPr lang="en-US" b="1" dirty="0" smtClean="0">
                <a:solidFill>
                  <a:srgbClr val="92D050"/>
                </a:solidFill>
                <a:sym typeface="Symbol" pitchFamily="18" charset="2"/>
              </a:rPr>
              <a:t>F  </a:t>
            </a:r>
            <a:r>
              <a:rPr lang="en-US" b="1" dirty="0" smtClean="0">
                <a:solidFill>
                  <a:srgbClr val="92D050"/>
                </a:solidFill>
                <a:cs typeface="Arial" charset="0"/>
                <a:sym typeface="Symbol" pitchFamily="18" charset="2"/>
              </a:rPr>
              <a:t>  M accepts w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00" grpId="0"/>
      <p:bldP spid="494601" grpId="0"/>
      <p:bldP spid="494602" grpId="0"/>
      <p:bldP spid="494604" grpId="0"/>
      <p:bldP spid="494605" grpId="0"/>
      <p:bldP spid="494606" grpId="0"/>
      <p:bldP spid="494607" grpId="0"/>
      <p:bldP spid="494608" grpId="0"/>
      <p:bldP spid="494609" grpId="0"/>
      <p:bldP spid="494610" grpId="0"/>
      <p:bldP spid="494611" grpId="0"/>
      <p:bldP spid="494614" grpId="0"/>
      <p:bldP spid="4946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2784475" y="261938"/>
            <a:ext cx="3584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 Black" pitchFamily="34" charset="0"/>
              </a:rPr>
              <a:t>EXTENDING </a:t>
            </a:r>
            <a:r>
              <a:rPr lang="en-US" sz="3600">
                <a:latin typeface="Arial Black" pitchFamily="34" charset="0"/>
                <a:sym typeface="Symbol" pitchFamily="18" charset="2"/>
              </a:rPr>
              <a:t></a:t>
            </a: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398462" y="1063625"/>
            <a:ext cx="7567901" cy="111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</a:pPr>
            <a:r>
              <a:rPr lang="en-US" b="1" dirty="0"/>
              <a:t>Given DFA M = (Q, </a:t>
            </a:r>
            <a:r>
              <a:rPr lang="el-GR" b="1" dirty="0"/>
              <a:t>Σ</a:t>
            </a:r>
            <a:r>
              <a:rPr lang="en-US" b="1" dirty="0"/>
              <a:t>, </a:t>
            </a:r>
            <a:r>
              <a:rPr lang="en-US" b="1" dirty="0">
                <a:sym typeface="Symbol" pitchFamily="18" charset="2"/>
              </a:rPr>
              <a:t>, q</a:t>
            </a:r>
            <a:r>
              <a:rPr lang="en-US" b="1" baseline="-25000" dirty="0">
                <a:sym typeface="Symbol" pitchFamily="18" charset="2"/>
              </a:rPr>
              <a:t>0</a:t>
            </a:r>
            <a:r>
              <a:rPr lang="en-US" b="1" dirty="0">
                <a:sym typeface="Symbol" pitchFamily="18" charset="2"/>
              </a:rPr>
              <a:t>, F) extend </a:t>
            </a:r>
            <a:r>
              <a:rPr lang="en-US" b="1" dirty="0" smtClean="0">
                <a:sym typeface="Symbol" pitchFamily="18" charset="2"/>
              </a:rPr>
              <a:t> to</a:t>
            </a:r>
            <a:endParaRPr lang="en-US" b="1" dirty="0">
              <a:sym typeface="Symbol" pitchFamily="18" charset="2"/>
            </a:endParaRPr>
          </a:p>
          <a:p>
            <a:pPr>
              <a:spcAft>
                <a:spcPct val="40000"/>
              </a:spcAft>
            </a:pP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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: Q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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Σ</a:t>
            </a:r>
            <a:r>
              <a:rPr lang="en-US" b="1" dirty="0">
                <a:solidFill>
                  <a:srgbClr val="FFFF00"/>
                </a:solidFill>
              </a:rPr>
              <a:t>* → Q</a:t>
            </a:r>
            <a:r>
              <a:rPr lang="en-US" b="1" dirty="0"/>
              <a:t> as follows:</a:t>
            </a:r>
            <a:r>
              <a:rPr lang="en-US" b="1" dirty="0">
                <a:sym typeface="Symbol" pitchFamily="18" charset="2"/>
              </a:rPr>
              <a:t> 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1409700" y="2487613"/>
            <a:ext cx="15859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(q, </a:t>
            </a:r>
            <a:r>
              <a:rPr lang="el-GR" b="1">
                <a:cs typeface="Arial" charset="0"/>
                <a:sym typeface="Symbol" pitchFamily="18" charset="2"/>
              </a:rPr>
              <a:t>ε</a:t>
            </a:r>
            <a:r>
              <a:rPr lang="en-US" b="1">
                <a:cs typeface="Arial" charset="0"/>
                <a:sym typeface="Symbol" pitchFamily="18" charset="2"/>
              </a:rPr>
              <a:t>) </a:t>
            </a:r>
            <a:r>
              <a:rPr lang="en-US" b="1">
                <a:sym typeface="Symbol" pitchFamily="18" charset="2"/>
              </a:rPr>
              <a:t>=</a:t>
            </a:r>
            <a:r>
              <a:rPr lang="en-US">
                <a:sym typeface="Symbol" pitchFamily="18" charset="2"/>
              </a:rPr>
              <a:t> </a:t>
            </a:r>
            <a:endParaRPr lang="el-GR">
              <a:sym typeface="Symbol" pitchFamily="18" charset="2"/>
            </a:endParaRP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1409700" y="3101975"/>
            <a:ext cx="1533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(q, </a:t>
            </a:r>
            <a:r>
              <a:rPr lang="el-GR" b="1" dirty="0">
                <a:cs typeface="Arial" charset="0"/>
                <a:sym typeface="Symbol" pitchFamily="18" charset="2"/>
              </a:rPr>
              <a:t></a:t>
            </a:r>
            <a:r>
              <a:rPr lang="en-US" b="1" dirty="0">
                <a:cs typeface="Arial" charset="0"/>
                <a:sym typeface="Symbol" pitchFamily="18" charset="2"/>
              </a:rPr>
              <a:t>) =</a:t>
            </a:r>
            <a:endParaRPr lang="el-GR" b="1" dirty="0">
              <a:sym typeface="Symbol" pitchFamily="18" charset="2"/>
            </a:endParaRPr>
          </a:p>
        </p:txBody>
      </p:sp>
      <p:sp>
        <p:nvSpPr>
          <p:cNvPr id="494602" name="Text Box 10"/>
          <p:cNvSpPr txBox="1">
            <a:spLocks noChangeArrowheads="1"/>
          </p:cNvSpPr>
          <p:nvPr/>
        </p:nvSpPr>
        <p:spPr bwMode="auto">
          <a:xfrm>
            <a:off x="1409700" y="3717925"/>
            <a:ext cx="652294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(q, </a:t>
            </a:r>
            <a:r>
              <a:rPr lang="el-GR" b="1" dirty="0" smtClean="0"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/>
              <a:t>1 </a:t>
            </a:r>
            <a:r>
              <a:rPr lang="en-US" b="1" dirty="0" smtClean="0"/>
              <a:t>…</a:t>
            </a:r>
            <a:r>
              <a:rPr lang="el-GR" b="1" dirty="0" smtClean="0"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/>
              <a:t>k+1</a:t>
            </a:r>
            <a:r>
              <a:rPr lang="en-US" b="1" dirty="0" smtClean="0"/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) = </a:t>
            </a:r>
            <a:r>
              <a:rPr lang="en-US" b="1" dirty="0">
                <a:sym typeface="Symbol" pitchFamily="18" charset="2"/>
              </a:rPr>
              <a:t>(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(q, </a:t>
            </a:r>
            <a:r>
              <a:rPr lang="el-GR" b="1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>
                <a:solidFill>
                  <a:srgbClr val="FFFF00"/>
                </a:solidFill>
              </a:rPr>
              <a:t>1 </a:t>
            </a:r>
            <a:r>
              <a:rPr lang="en-US" b="1" dirty="0" smtClean="0">
                <a:solidFill>
                  <a:srgbClr val="FFFF00"/>
                </a:solidFill>
              </a:rPr>
              <a:t>…</a:t>
            </a:r>
            <a:r>
              <a:rPr lang="el-GR" b="1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>
                <a:solidFill>
                  <a:srgbClr val="FFFF00"/>
                </a:solidFill>
              </a:rPr>
              <a:t>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  <a:cs typeface="Arial" charset="0"/>
                <a:sym typeface="Symbol" pitchFamily="18" charset="2"/>
              </a:rPr>
              <a:t>)</a:t>
            </a:r>
            <a:r>
              <a:rPr lang="en-US" b="1" dirty="0">
                <a:cs typeface="Arial" charset="0"/>
                <a:sym typeface="Symbol" pitchFamily="18" charset="2"/>
              </a:rPr>
              <a:t>, </a:t>
            </a:r>
            <a:r>
              <a:rPr lang="el-GR" b="1" dirty="0" smtClean="0">
                <a:cs typeface="Arial" charset="0"/>
                <a:sym typeface="Symbol" pitchFamily="18" charset="2"/>
              </a:rPr>
              <a:t></a:t>
            </a:r>
            <a:r>
              <a:rPr lang="en-US" b="1" baseline="-25000" dirty="0" smtClean="0"/>
              <a:t>k+1</a:t>
            </a:r>
            <a:r>
              <a:rPr lang="en-US" b="1" dirty="0" smtClean="0"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) </a:t>
            </a:r>
            <a:endParaRPr lang="el-GR" b="1" dirty="0">
              <a:cs typeface="Arial" charset="0"/>
              <a:sym typeface="Symbol" pitchFamily="18" charset="2"/>
            </a:endParaRPr>
          </a:p>
        </p:txBody>
      </p:sp>
      <p:sp>
        <p:nvSpPr>
          <p:cNvPr id="494603" name="Text Box 11"/>
          <p:cNvSpPr txBox="1">
            <a:spLocks noChangeArrowheads="1"/>
          </p:cNvSpPr>
          <p:nvPr/>
        </p:nvSpPr>
        <p:spPr bwMode="auto">
          <a:xfrm>
            <a:off x="413905" y="1501776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Eurostile" pitchFamily="34" charset="0"/>
              </a:rPr>
              <a:t>^</a:t>
            </a:r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1428750" y="23526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Eurostile" pitchFamily="34" charset="0"/>
              </a:rPr>
              <a:t>^</a:t>
            </a:r>
          </a:p>
        </p:txBody>
      </p:sp>
      <p:sp>
        <p:nvSpPr>
          <p:cNvPr id="494605" name="Text Box 13"/>
          <p:cNvSpPr txBox="1">
            <a:spLocks noChangeArrowheads="1"/>
          </p:cNvSpPr>
          <p:nvPr/>
        </p:nvSpPr>
        <p:spPr bwMode="auto">
          <a:xfrm>
            <a:off x="1428750" y="29749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Eurostile" pitchFamily="34" charset="0"/>
              </a:rPr>
              <a:t>^</a:t>
            </a:r>
          </a:p>
        </p:txBody>
      </p:sp>
      <p:sp>
        <p:nvSpPr>
          <p:cNvPr id="494606" name="Text Box 14"/>
          <p:cNvSpPr txBox="1">
            <a:spLocks noChangeArrowheads="1"/>
          </p:cNvSpPr>
          <p:nvPr/>
        </p:nvSpPr>
        <p:spPr bwMode="auto">
          <a:xfrm>
            <a:off x="1428750" y="3584575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  <p:sp>
        <p:nvSpPr>
          <p:cNvPr id="494607" name="Text Box 15"/>
          <p:cNvSpPr txBox="1">
            <a:spLocks noChangeArrowheads="1"/>
          </p:cNvSpPr>
          <p:nvPr/>
        </p:nvSpPr>
        <p:spPr bwMode="auto">
          <a:xfrm>
            <a:off x="4531053" y="3525267"/>
            <a:ext cx="342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Eurostile" pitchFamily="34" charset="0"/>
              </a:rPr>
              <a:t>^</a:t>
            </a:r>
          </a:p>
        </p:txBody>
      </p:sp>
      <p:sp>
        <p:nvSpPr>
          <p:cNvPr id="494608" name="Text Box 16"/>
          <p:cNvSpPr txBox="1">
            <a:spLocks noChangeArrowheads="1"/>
          </p:cNvSpPr>
          <p:nvPr/>
        </p:nvSpPr>
        <p:spPr bwMode="auto">
          <a:xfrm>
            <a:off x="450418" y="5333134"/>
            <a:ext cx="84248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EBF7FF"/>
                </a:solidFill>
                <a:cs typeface="Arial" charset="0"/>
                <a:sym typeface="Symbol" pitchFamily="18" charset="2"/>
              </a:rPr>
              <a:t>String </a:t>
            </a:r>
            <a:r>
              <a:rPr lang="en-US" b="1" dirty="0" smtClean="0"/>
              <a:t>w </a:t>
            </a:r>
            <a:r>
              <a:rPr lang="en-US" b="1" dirty="0" smtClean="0">
                <a:sym typeface="Symbol" pitchFamily="18" charset="2"/>
              </a:rPr>
              <a:t> </a:t>
            </a:r>
            <a:r>
              <a:rPr lang="el-GR" b="1" dirty="0" smtClean="0">
                <a:cs typeface="Arial" charset="0"/>
                <a:sym typeface="Symbol" pitchFamily="18" charset="2"/>
              </a:rPr>
              <a:t>Σ</a:t>
            </a:r>
            <a:r>
              <a:rPr lang="en-US" b="1" dirty="0" smtClean="0">
                <a:cs typeface="Arial" charset="0"/>
                <a:sym typeface="Symbol" pitchFamily="18" charset="2"/>
              </a:rPr>
              <a:t>* </a:t>
            </a:r>
            <a:r>
              <a:rPr lang="en-US" b="1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distinguishes </a:t>
            </a:r>
            <a:r>
              <a:rPr lang="en-US" b="1" dirty="0" smtClean="0">
                <a:cs typeface="Arial" charset="0"/>
                <a:sym typeface="Symbol" pitchFamily="18" charset="2"/>
              </a:rPr>
              <a:t> states q</a:t>
            </a:r>
            <a:r>
              <a:rPr lang="en-US" b="1" baseline="-25000" dirty="0" smtClean="0">
                <a:cs typeface="Arial" charset="0"/>
                <a:sym typeface="Symbol" pitchFamily="18" charset="2"/>
              </a:rPr>
              <a:t>1</a:t>
            </a:r>
            <a:r>
              <a:rPr lang="en-US" b="1" dirty="0" smtClean="0">
                <a:cs typeface="Arial" charset="0"/>
                <a:sym typeface="Symbol" pitchFamily="18" charset="2"/>
              </a:rPr>
              <a:t> and q</a:t>
            </a:r>
            <a:r>
              <a:rPr lang="en-US" b="1" baseline="-25000" dirty="0" smtClean="0">
                <a:cs typeface="Arial" charset="0"/>
                <a:sym typeface="Symbol" pitchFamily="18" charset="2"/>
              </a:rPr>
              <a:t>2</a:t>
            </a:r>
            <a:r>
              <a:rPr lang="en-US" b="1" dirty="0" smtClean="0">
                <a:cs typeface="Arial" charset="0"/>
                <a:sym typeface="Symbol" pitchFamily="18" charset="2"/>
              </a:rPr>
              <a:t>  </a:t>
            </a:r>
            <a:r>
              <a:rPr lang="en-US" b="1" dirty="0" err="1" smtClean="0">
                <a:cs typeface="Arial" charset="0"/>
                <a:sym typeface="Symbol" pitchFamily="18" charset="2"/>
              </a:rPr>
              <a:t>iff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94614" name="Text Box 22"/>
          <p:cNvSpPr txBox="1">
            <a:spLocks noChangeArrowheads="1"/>
          </p:cNvSpPr>
          <p:nvPr/>
        </p:nvSpPr>
        <p:spPr bwMode="auto">
          <a:xfrm>
            <a:off x="2905125" y="2490788"/>
            <a:ext cx="4016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q</a:t>
            </a:r>
          </a:p>
        </p:txBody>
      </p:sp>
      <p:sp>
        <p:nvSpPr>
          <p:cNvPr id="494615" name="Text Box 23"/>
          <p:cNvSpPr txBox="1">
            <a:spLocks noChangeArrowheads="1"/>
          </p:cNvSpPr>
          <p:nvPr/>
        </p:nvSpPr>
        <p:spPr bwMode="auto">
          <a:xfrm>
            <a:off x="2905125" y="3121025"/>
            <a:ext cx="12271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(q, </a:t>
            </a:r>
            <a:r>
              <a:rPr lang="el-GR" b="1">
                <a:sym typeface="Symbol" pitchFamily="18" charset="2"/>
              </a:rPr>
              <a:t></a:t>
            </a:r>
            <a:r>
              <a:rPr lang="en-US" b="1">
                <a:sym typeface="Symbol" pitchFamily="18" charset="2"/>
              </a:rPr>
              <a:t>)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052205" y="4374283"/>
            <a:ext cx="3529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Eurostile" pitchFamily="34" charset="0"/>
              </a:rPr>
              <a:t>^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0629" y="4533515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sym typeface="Symbol" pitchFamily="18" charset="2"/>
              </a:rPr>
              <a:t>Note: (q</a:t>
            </a:r>
            <a:r>
              <a:rPr lang="en-US" b="1" baseline="-25000" dirty="0" smtClean="0">
                <a:solidFill>
                  <a:srgbClr val="92D050"/>
                </a:solidFill>
                <a:sym typeface="Symbol" pitchFamily="18" charset="2"/>
              </a:rPr>
              <a:t>0</a:t>
            </a:r>
            <a:r>
              <a:rPr lang="en-US" b="1" dirty="0" smtClean="0">
                <a:solidFill>
                  <a:srgbClr val="92D050"/>
                </a:solidFill>
                <a:sym typeface="Symbol" pitchFamily="18" charset="2"/>
              </a:rPr>
              <a:t>, w) </a:t>
            </a:r>
            <a:r>
              <a:rPr lang="en-US" b="1" dirty="0" smtClean="0">
                <a:solidFill>
                  <a:srgbClr val="92D050"/>
                </a:solidFill>
                <a:cs typeface="Arial" charset="0"/>
                <a:sym typeface="Symbol" pitchFamily="18" charset="2"/>
              </a:rPr>
              <a:t> </a:t>
            </a:r>
            <a:r>
              <a:rPr lang="en-US" b="1" dirty="0" smtClean="0">
                <a:solidFill>
                  <a:srgbClr val="92D050"/>
                </a:solidFill>
                <a:sym typeface="Symbol" pitchFamily="18" charset="2"/>
              </a:rPr>
              <a:t>F  </a:t>
            </a:r>
            <a:r>
              <a:rPr lang="en-US" b="1" dirty="0" smtClean="0">
                <a:solidFill>
                  <a:srgbClr val="92D050"/>
                </a:solidFill>
                <a:cs typeface="Arial" charset="0"/>
                <a:sym typeface="Symbol" pitchFamily="18" charset="2"/>
              </a:rPr>
              <a:t>  M accepts w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18069" y="5967057"/>
            <a:ext cx="79961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exactly ONE of </a:t>
            </a:r>
            <a:r>
              <a:rPr lang="en-US" b="1" dirty="0">
                <a:sym typeface="Symbol" pitchFamily="18" charset="2"/>
              </a:rPr>
              <a:t>(q</a:t>
            </a:r>
            <a:r>
              <a:rPr lang="en-US" b="1" baseline="-25000" dirty="0">
                <a:sym typeface="Symbol" pitchFamily="18" charset="2"/>
              </a:rPr>
              <a:t>1</a:t>
            </a:r>
            <a:r>
              <a:rPr lang="en-US" b="1" dirty="0">
                <a:sym typeface="Symbol" pitchFamily="18" charset="2"/>
              </a:rPr>
              <a:t>, </a:t>
            </a:r>
            <a:r>
              <a:rPr lang="en-US" b="1" dirty="0">
                <a:cs typeface="Arial" charset="0"/>
                <a:sym typeface="Symbol" pitchFamily="18" charset="2"/>
              </a:rPr>
              <a:t>w</a:t>
            </a:r>
            <a:r>
              <a:rPr lang="en-US" b="1" dirty="0" smtClean="0">
                <a:cs typeface="Arial" charset="0"/>
                <a:sym typeface="Symbol" pitchFamily="18" charset="2"/>
              </a:rPr>
              <a:t>), </a:t>
            </a:r>
            <a:r>
              <a:rPr lang="en-US" b="1" dirty="0" smtClean="0">
                <a:sym typeface="Symbol" pitchFamily="18" charset="2"/>
              </a:rPr>
              <a:t></a:t>
            </a:r>
            <a:r>
              <a:rPr lang="en-US" b="1" dirty="0">
                <a:sym typeface="Symbol" pitchFamily="18" charset="2"/>
              </a:rPr>
              <a:t>(q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, </a:t>
            </a:r>
            <a:r>
              <a:rPr lang="en-US" b="1" dirty="0">
                <a:cs typeface="Arial" charset="0"/>
                <a:sym typeface="Symbol" pitchFamily="18" charset="2"/>
              </a:rPr>
              <a:t>w) </a:t>
            </a:r>
            <a:r>
              <a:rPr lang="en-US" b="1" dirty="0" smtClean="0">
                <a:cs typeface="Arial" charset="0"/>
                <a:sym typeface="Symbol" pitchFamily="18" charset="2"/>
              </a:rPr>
              <a:t>is a final state</a:t>
            </a:r>
            <a:endParaRPr lang="en-US" b="1" dirty="0">
              <a:cs typeface="Arial" charset="0"/>
              <a:sym typeface="Symbol" pitchFamily="18" charset="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159847" y="5798660"/>
            <a:ext cx="342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573412" y="5799649"/>
            <a:ext cx="3444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Eurostile" pitchFamily="34" charset="0"/>
              </a:rPr>
              <a:t>^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1082675" y="1114425"/>
            <a:ext cx="662072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Fix M = (Q, </a:t>
            </a:r>
            <a:r>
              <a:rPr lang="el-GR" b="1" dirty="0"/>
              <a:t>Σ</a:t>
            </a:r>
            <a:r>
              <a:rPr lang="en-US" b="1" dirty="0"/>
              <a:t>, </a:t>
            </a:r>
            <a:r>
              <a:rPr lang="en-US" b="1" dirty="0">
                <a:sym typeface="Symbol" pitchFamily="18" charset="2"/>
              </a:rPr>
              <a:t>, q</a:t>
            </a:r>
            <a:r>
              <a:rPr lang="en-US" b="1" baseline="-25000" dirty="0">
                <a:sym typeface="Symbol" pitchFamily="18" charset="2"/>
              </a:rPr>
              <a:t>0</a:t>
            </a:r>
            <a:r>
              <a:rPr lang="en-US" b="1" dirty="0">
                <a:sym typeface="Symbol" pitchFamily="18" charset="2"/>
              </a:rPr>
              <a:t>, F) and let p, </a:t>
            </a:r>
            <a:r>
              <a:rPr lang="en-US" b="1" dirty="0" smtClean="0">
                <a:sym typeface="Symbol" pitchFamily="18" charset="2"/>
              </a:rPr>
              <a:t>q </a:t>
            </a:r>
            <a:r>
              <a:rPr lang="en-US" b="1" dirty="0">
                <a:sym typeface="Symbol" pitchFamily="18" charset="2"/>
              </a:rPr>
              <a:t> Q </a:t>
            </a: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700768" y="1804988"/>
            <a:ext cx="23391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DEFINITION:</a:t>
            </a:r>
            <a:endParaRPr lang="en-US" b="1" dirty="0"/>
          </a:p>
        </p:txBody>
      </p:sp>
      <p:grpSp>
        <p:nvGrpSpPr>
          <p:cNvPr id="533510" name="Group 6"/>
          <p:cNvGrpSpPr>
            <a:grpSpLocks/>
          </p:cNvGrpSpPr>
          <p:nvPr/>
        </p:nvGrpSpPr>
        <p:grpSpPr bwMode="auto">
          <a:xfrm>
            <a:off x="560388" y="2422526"/>
            <a:ext cx="8229600" cy="3970339"/>
            <a:chOff x="981" y="2489"/>
            <a:chExt cx="4571" cy="2501"/>
          </a:xfrm>
        </p:grpSpPr>
        <p:sp>
          <p:nvSpPr>
            <p:cNvPr id="533511" name="Text Box 7"/>
            <p:cNvSpPr txBox="1">
              <a:spLocks noChangeArrowheads="1"/>
            </p:cNvSpPr>
            <p:nvPr/>
          </p:nvSpPr>
          <p:spPr bwMode="auto">
            <a:xfrm>
              <a:off x="981" y="2489"/>
              <a:ext cx="4571" cy="2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dirty="0"/>
                <a:t>p </a:t>
              </a:r>
              <a:r>
                <a:rPr lang="en-US" b="1" dirty="0" smtClean="0"/>
                <a:t>is </a:t>
              </a:r>
              <a:r>
                <a:rPr lang="en-US" b="1" i="1" dirty="0">
                  <a:solidFill>
                    <a:srgbClr val="FFFF00"/>
                  </a:solidFill>
                </a:rPr>
                <a:t>distinguishable</a:t>
              </a:r>
              <a:r>
                <a:rPr lang="en-US" b="1" dirty="0"/>
                <a:t> from q </a:t>
              </a:r>
              <a:r>
                <a:rPr lang="en-US" b="1" dirty="0" smtClean="0"/>
                <a:t> </a:t>
              </a:r>
            </a:p>
            <a:p>
              <a:r>
                <a:rPr lang="en-US" b="1" dirty="0"/>
                <a:t> 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iff</a:t>
              </a:r>
              <a:r>
                <a:rPr lang="en-US" b="1" dirty="0" smtClean="0"/>
                <a:t> </a:t>
              </a:r>
            </a:p>
            <a:p>
              <a:r>
                <a:rPr lang="en-US" b="1" dirty="0" smtClean="0"/>
                <a:t>there </a:t>
              </a:r>
              <a:r>
                <a:rPr lang="en-US" b="1" dirty="0"/>
                <a:t>is a w </a:t>
              </a:r>
              <a:r>
                <a:rPr lang="en-US" b="1" dirty="0">
                  <a:sym typeface="Symbol" pitchFamily="18" charset="2"/>
                </a:rPr>
                <a:t> </a:t>
              </a:r>
              <a:r>
                <a:rPr lang="el-GR" b="1" dirty="0">
                  <a:sym typeface="Symbol" pitchFamily="18" charset="2"/>
                </a:rPr>
                <a:t>Σ</a:t>
              </a:r>
              <a:r>
                <a:rPr lang="en-US" b="1" dirty="0">
                  <a:sym typeface="Symbol" pitchFamily="18" charset="2"/>
                </a:rPr>
                <a:t>*  that </a:t>
              </a:r>
              <a:r>
                <a:rPr lang="en-US" b="1" dirty="0" smtClean="0">
                  <a:sym typeface="Symbol" pitchFamily="18" charset="2"/>
                </a:rPr>
                <a:t>distinguishes </a:t>
              </a:r>
              <a:r>
                <a:rPr lang="en-US" b="1" dirty="0">
                  <a:sym typeface="Symbol" pitchFamily="18" charset="2"/>
                </a:rPr>
                <a:t>p </a:t>
              </a:r>
              <a:r>
                <a:rPr lang="en-US" b="1" dirty="0" smtClean="0">
                  <a:sym typeface="Symbol" pitchFamily="18" charset="2"/>
                </a:rPr>
                <a:t>and </a:t>
              </a:r>
              <a:r>
                <a:rPr lang="en-US" b="1" dirty="0">
                  <a:sym typeface="Symbol" pitchFamily="18" charset="2"/>
                </a:rPr>
                <a:t>q </a:t>
              </a:r>
            </a:p>
            <a:p>
              <a:endParaRPr lang="en-US" b="1" dirty="0">
                <a:sym typeface="Symbol" pitchFamily="18" charset="2"/>
              </a:endParaRPr>
            </a:p>
            <a:p>
              <a:r>
                <a:rPr lang="en-US" b="1" dirty="0"/>
                <a:t>p is </a:t>
              </a:r>
              <a:r>
                <a:rPr lang="en-US" b="1" i="1" dirty="0">
                  <a:solidFill>
                    <a:srgbClr val="FFFF00"/>
                  </a:solidFill>
                </a:rPr>
                <a:t>indistinguishable</a:t>
              </a:r>
              <a:r>
                <a:rPr lang="en-US" b="1" dirty="0"/>
                <a:t> from q  </a:t>
              </a:r>
              <a:endParaRPr lang="en-US" b="1" dirty="0" smtClean="0"/>
            </a:p>
            <a:p>
              <a:r>
                <a:rPr lang="en-US" b="1" dirty="0"/>
                <a:t> 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iff</a:t>
              </a:r>
              <a:r>
                <a:rPr lang="en-US" b="1" dirty="0" smtClean="0"/>
                <a:t> </a:t>
              </a:r>
            </a:p>
            <a:p>
              <a:r>
                <a:rPr lang="en-US" b="1" dirty="0" smtClean="0"/>
                <a:t>p </a:t>
              </a:r>
              <a:r>
                <a:rPr lang="en-US" b="1" dirty="0"/>
                <a:t>is </a:t>
              </a:r>
              <a:r>
                <a:rPr lang="en-US" b="1" dirty="0">
                  <a:solidFill>
                    <a:srgbClr val="FFFF00"/>
                  </a:solidFill>
                </a:rPr>
                <a:t>not </a:t>
              </a:r>
              <a:r>
                <a:rPr lang="en-US" b="1" dirty="0"/>
                <a:t>distinguishable </a:t>
              </a:r>
              <a:r>
                <a:rPr lang="en-US" b="1" dirty="0" smtClean="0"/>
                <a:t>from q</a:t>
              </a:r>
            </a:p>
            <a:p>
              <a:r>
                <a:rPr lang="en-US" b="1" dirty="0"/>
                <a:t>  </a:t>
              </a:r>
              <a:r>
                <a:rPr lang="en-US" b="1" dirty="0" err="1" smtClean="0"/>
                <a:t>iff</a:t>
              </a:r>
              <a:endParaRPr lang="en-US" b="1" dirty="0" smtClean="0"/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for all w </a:t>
              </a:r>
              <a:r>
                <a:rPr lang="en-US" b="1" dirty="0" smtClean="0">
                  <a:solidFill>
                    <a:srgbClr val="FFFF00"/>
                  </a:solidFill>
                  <a:sym typeface="Symbol" pitchFamily="18" charset="2"/>
                </a:rPr>
                <a:t> </a:t>
              </a:r>
              <a:r>
                <a:rPr lang="el-GR" b="1" dirty="0" smtClean="0">
                  <a:solidFill>
                    <a:srgbClr val="FFFF00"/>
                  </a:solidFill>
                  <a:cs typeface="Arial" charset="0"/>
                  <a:sym typeface="Symbol" pitchFamily="18" charset="2"/>
                </a:rPr>
                <a:t>Σ</a:t>
              </a:r>
              <a:r>
                <a:rPr lang="en-US" b="1" dirty="0" smtClean="0">
                  <a:solidFill>
                    <a:srgbClr val="FFFF00"/>
                  </a:solidFill>
                  <a:cs typeface="Arial" charset="0"/>
                  <a:sym typeface="Symbol" pitchFamily="18" charset="2"/>
                </a:rPr>
                <a:t>*</a:t>
              </a:r>
              <a:r>
                <a:rPr lang="en-US" b="1" dirty="0" smtClean="0">
                  <a:solidFill>
                    <a:srgbClr val="FFFF00"/>
                  </a:solidFill>
                </a:rPr>
                <a:t>, </a:t>
              </a:r>
              <a:r>
                <a:rPr lang="en-US" b="1" dirty="0" smtClean="0">
                  <a:solidFill>
                    <a:srgbClr val="FFFF00"/>
                  </a:solidFill>
                  <a:sym typeface="Symbol" pitchFamily="18" charset="2"/>
                </a:rPr>
                <a:t>(p, w)  F </a:t>
              </a:r>
              <a:r>
                <a:rPr lang="en-US" b="1" dirty="0" smtClean="0">
                  <a:solidFill>
                    <a:srgbClr val="FFFF00"/>
                  </a:solidFill>
                  <a:cs typeface="Arial" charset="0"/>
                  <a:sym typeface="Symbol" pitchFamily="18" charset="2"/>
                </a:rPr>
                <a:t></a:t>
              </a:r>
              <a:r>
                <a:rPr lang="en-US" b="1" dirty="0" smtClean="0">
                  <a:solidFill>
                    <a:srgbClr val="FFFF00"/>
                  </a:solidFill>
                  <a:sym typeface="Wingdings" pitchFamily="2" charset="2"/>
                </a:rPr>
                <a:t> </a:t>
              </a:r>
              <a:r>
                <a:rPr lang="en-US" b="1" dirty="0" smtClean="0">
                  <a:solidFill>
                    <a:srgbClr val="FFFF00"/>
                  </a:solidFill>
                  <a:sym typeface="Symbol" pitchFamily="18" charset="2"/>
                </a:rPr>
                <a:t>(</a:t>
              </a:r>
              <a:r>
                <a:rPr lang="en-US" b="1" dirty="0">
                  <a:solidFill>
                    <a:srgbClr val="FFFF00"/>
                  </a:solidFill>
                  <a:sym typeface="Symbol" pitchFamily="18" charset="2"/>
                </a:rPr>
                <a:t>q</a:t>
              </a:r>
              <a:r>
                <a:rPr lang="en-US" b="1" dirty="0" smtClean="0">
                  <a:solidFill>
                    <a:srgbClr val="FFFF00"/>
                  </a:solidFill>
                  <a:sym typeface="Symbol" pitchFamily="18" charset="2"/>
                </a:rPr>
                <a:t>, w)  F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533512" name="Text Box 8"/>
            <p:cNvSpPr txBox="1">
              <a:spLocks noChangeArrowheads="1"/>
            </p:cNvSpPr>
            <p:nvPr/>
          </p:nvSpPr>
          <p:spPr bwMode="auto">
            <a:xfrm>
              <a:off x="1215" y="2497"/>
              <a:ext cx="9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907598" y="5672536"/>
            <a:ext cx="342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Eurostile" pitchFamily="34" charset="0"/>
              </a:rPr>
              <a:t>^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225129" y="5688301"/>
            <a:ext cx="342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Eurostile" pitchFamily="34" charset="0"/>
              </a:rPr>
              <a:t>^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2E20R2E20WILLIAMS@8QH5XYNFUVWXY5L9" val="29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25827</TotalTime>
  <Words>3752</Words>
  <Application>Microsoft PowerPoint</Application>
  <PresentationFormat>On-screen Show (4:3)</PresentationFormat>
  <Paragraphs>664</Paragraphs>
  <Slides>43</Slides>
  <Notes>37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CMR10</vt:lpstr>
      <vt:lpstr>CMMI10</vt:lpstr>
      <vt:lpstr>Symbol</vt:lpstr>
      <vt:lpstr>Eurostile</vt:lpstr>
      <vt:lpstr>Wingdings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von Ahn and Williams</dc:creator>
  <cp:lastModifiedBy>Richard Ryan Williams</cp:lastModifiedBy>
  <cp:revision>718</cp:revision>
  <dcterms:created xsi:type="dcterms:W3CDTF">2001-11-04T03:48:12Z</dcterms:created>
  <dcterms:modified xsi:type="dcterms:W3CDTF">2008-01-24T17:16:46Z</dcterms:modified>
</cp:coreProperties>
</file>