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6" r:id="rId2"/>
    <p:sldId id="314" r:id="rId3"/>
    <p:sldId id="312" r:id="rId4"/>
    <p:sldId id="313" r:id="rId5"/>
    <p:sldId id="311" r:id="rId6"/>
    <p:sldId id="315" r:id="rId7"/>
    <p:sldId id="316" r:id="rId8"/>
    <p:sldId id="319" r:id="rId9"/>
    <p:sldId id="320" r:id="rId10"/>
    <p:sldId id="317" r:id="rId11"/>
    <p:sldId id="338" r:id="rId12"/>
    <p:sldId id="332" r:id="rId13"/>
    <p:sldId id="333" r:id="rId14"/>
    <p:sldId id="334" r:id="rId15"/>
    <p:sldId id="335" r:id="rId16"/>
    <p:sldId id="336" r:id="rId17"/>
    <p:sldId id="337" r:id="rId18"/>
    <p:sldId id="321" r:id="rId19"/>
    <p:sldId id="329" r:id="rId20"/>
    <p:sldId id="330" r:id="rId21"/>
    <p:sldId id="327" r:id="rId22"/>
    <p:sldId id="331" r:id="rId23"/>
    <p:sldId id="280" r:id="rId24"/>
    <p:sldId id="281" r:id="rId25"/>
    <p:sldId id="282" r:id="rId26"/>
    <p:sldId id="283" r:id="rId27"/>
    <p:sldId id="284" r:id="rId28"/>
    <p:sldId id="286" r:id="rId29"/>
    <p:sldId id="288" r:id="rId30"/>
    <p:sldId id="289" r:id="rId31"/>
    <p:sldId id="285" r:id="rId32"/>
    <p:sldId id="305" r:id="rId33"/>
    <p:sldId id="306" r:id="rId34"/>
    <p:sldId id="307" r:id="rId35"/>
    <p:sldId id="290" r:id="rId36"/>
    <p:sldId id="292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39" r:id="rId46"/>
    <p:sldId id="302" r:id="rId47"/>
    <p:sldId id="304" r:id="rId48"/>
    <p:sldId id="303" r:id="rId49"/>
    <p:sldId id="308" r:id="rId50"/>
    <p:sldId id="309" r:id="rId51"/>
    <p:sldId id="310" r:id="rId52"/>
    <p:sldId id="279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7FF"/>
    <a:srgbClr val="99CCFF"/>
    <a:srgbClr val="CCFFFF"/>
    <a:srgbClr val="FFFF00"/>
    <a:srgbClr val="FF9966"/>
    <a:srgbClr val="CC9900"/>
    <a:srgbClr val="CCCC00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320" autoAdjust="0"/>
  </p:normalViewPr>
  <p:slideViewPr>
    <p:cSldViewPr snapToGrid="0">
      <p:cViewPr varScale="1">
        <p:scale>
          <a:sx n="79" d="100"/>
          <a:sy n="79" d="100"/>
        </p:scale>
        <p:origin x="-22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518BD2C-F23B-45E1-A77B-A60F432AD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7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7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7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91FE3DA-4B02-406D-8469-9143615C7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C7475-BAF8-4839-A68C-48EDD6DD139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55C873-A370-48B0-AC6C-4C8E70353FA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A2D9F7-3CD6-4D1D-BA84-229301F07262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8342E-1002-48BE-B738-32E8A776E19E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EE8116-84A8-4BFD-A7EA-62DABC9E28F9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6EE5F2-E5E6-47D7-932A-E99F9B4591F2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283E05-0C02-4847-B86C-DC671CDE416A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4ADD5F-2E4E-423E-8F15-BFE03C462B50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0C2FB3-5FCF-4895-8048-9B9E7977A9F0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B0D59F-3471-422C-972E-779CB973986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D71D78-B7D9-4280-BAE3-13630D224282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3063E-5139-4AED-8FC2-5EE32DFDD63D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748D5-45AA-44B3-BC40-7703A83B926C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E77CE5-6A22-4C5B-B73E-A36D684EA785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36A34-4C29-411D-ADE7-4CC22257EBEA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45B7E5-367A-4EEE-98FA-B28A94310A6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44EB9-E796-466D-91E3-64195BFDDAB5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85DA1F-F973-4830-8D63-C8A92585E844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4D6A84-B089-4F4A-B3F9-91496761A91C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66F3A6-7933-497F-AC42-E2D05F2A8ECE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D3756A-AEFF-4A5C-ADFF-A6090B4F5CB0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16FC46-A5F9-4892-9E72-A7A79EA9D98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DFF56D-49D1-4E6B-965D-FBCCF2E74C58}" type="slidenum">
              <a:rPr lang="en-US" smtClean="0"/>
              <a:pPr/>
              <a:t>49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EB1D3-608E-4D87-9F5E-C925607A3C4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EE71B-446E-42A8-9A25-3F3655E638F9}" type="slidenum">
              <a:rPr lang="en-US" smtClean="0"/>
              <a:pPr/>
              <a:t>51</a:t>
            </a:fld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B1F1C1-31EA-48A6-92A4-393CCBB7E708}" type="slidenum">
              <a:rPr lang="en-US" smtClean="0"/>
              <a:pPr/>
              <a:t>52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B13AC8-0A09-4A82-9911-88223D937C6C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71C0B8-82D8-4A82-A2C0-4D7D0734BF38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8BAE5-8A5D-4951-B375-6B84164DE43A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E61E3-487A-479E-80E1-FAA1075BB52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346075" y="2728913"/>
            <a:ext cx="86074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000">
                <a:latin typeface="Arial Black" pitchFamily="34" charset="0"/>
              </a:rPr>
              <a:t>FORMAL LANGUAGES, AUTOMATA AND COMPUTABILITY</a:t>
            </a:r>
          </a:p>
        </p:txBody>
      </p:sp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2322513" y="1060450"/>
            <a:ext cx="4654550" cy="155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9600">
                <a:solidFill>
                  <a:srgbClr val="FFFF00"/>
                </a:solidFill>
                <a:latin typeface="Arial Black" pitchFamily="34" charset="0"/>
              </a:rPr>
              <a:t>15-453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Text Box 2"/>
          <p:cNvSpPr txBox="1">
            <a:spLocks noChangeArrowheads="1"/>
          </p:cNvSpPr>
          <p:nvPr/>
        </p:nvSpPr>
        <p:spPr bwMode="auto">
          <a:xfrm>
            <a:off x="255588" y="1544638"/>
            <a:ext cx="4719637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CLAIM: 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</a:t>
            </a:r>
            <a:r>
              <a:rPr lang="en-US">
                <a:sym typeface="Symbol" pitchFamily="18" charset="2"/>
              </a:rPr>
              <a:t> </a:t>
            </a:r>
            <a:r>
              <a:rPr lang="en-US" b="1"/>
              <a:t>ALL</a:t>
            </a:r>
            <a:r>
              <a:rPr lang="en-US" b="1" baseline="-25000"/>
              <a:t>PDA</a:t>
            </a:r>
          </a:p>
        </p:txBody>
      </p:sp>
      <p:sp>
        <p:nvSpPr>
          <p:cNvPr id="720899" name="Text Box 3"/>
          <p:cNvSpPr txBox="1">
            <a:spLocks noChangeArrowheads="1"/>
          </p:cNvSpPr>
          <p:nvPr/>
        </p:nvSpPr>
        <p:spPr bwMode="auto">
          <a:xfrm>
            <a:off x="0" y="3492500"/>
            <a:ext cx="9234488" cy="116998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f: (M,w) </a:t>
            </a:r>
            <a:r>
              <a:rPr lang="en-US" b="1">
                <a:sym typeface="Symbol" pitchFamily="18" charset="2"/>
              </a:rPr>
              <a:t> P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 </a:t>
            </a:r>
            <a:r>
              <a:rPr lang="en-US" sz="2400">
                <a:sym typeface="Symbol" pitchFamily="18" charset="2"/>
              </a:rPr>
              <a:t>where</a:t>
            </a:r>
            <a:r>
              <a:rPr lang="en-US" b="1">
                <a:sym typeface="Symbol" pitchFamily="18" charset="2"/>
              </a:rPr>
              <a:t>    </a:t>
            </a:r>
          </a:p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P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(s) = accept </a:t>
            </a:r>
            <a:r>
              <a:rPr lang="en-US" sz="2000">
                <a:sym typeface="Symbol" pitchFamily="18" charset="2"/>
              </a:rPr>
              <a:t>iff</a:t>
            </a:r>
            <a:r>
              <a:rPr lang="en-US" sz="2400" b="1">
                <a:sym typeface="Symbol" pitchFamily="18" charset="2"/>
              </a:rPr>
              <a:t> s  </a:t>
            </a:r>
            <a:r>
              <a:rPr lang="en-US" sz="2400">
                <a:sym typeface="Symbol" pitchFamily="18" charset="2"/>
              </a:rPr>
              <a:t>is </a:t>
            </a:r>
            <a:r>
              <a:rPr lang="en-US" sz="2400" b="1">
                <a:sym typeface="Symbol" pitchFamily="18" charset="2"/>
              </a:rPr>
              <a:t>NOT </a:t>
            </a:r>
            <a:r>
              <a:rPr lang="en-US" sz="2400">
                <a:sym typeface="Symbol" pitchFamily="18" charset="2"/>
              </a:rPr>
              <a:t>an accepting computation of</a:t>
            </a:r>
            <a:r>
              <a:rPr lang="en-US" b="1">
                <a:sym typeface="Symbol" pitchFamily="18" charset="2"/>
              </a:rPr>
              <a:t> M(w)</a:t>
            </a:r>
            <a:endParaRPr lang="en-US" b="1" baseline="30000">
              <a:sym typeface="Symbol" pitchFamily="18" charset="2"/>
            </a:endParaRPr>
          </a:p>
        </p:txBody>
      </p:sp>
      <p:sp>
        <p:nvSpPr>
          <p:cNvPr id="720900" name="Text Box 4"/>
          <p:cNvSpPr txBox="1">
            <a:spLocks noChangeArrowheads="1"/>
          </p:cNvSpPr>
          <p:nvPr/>
        </p:nvSpPr>
        <p:spPr bwMode="auto">
          <a:xfrm>
            <a:off x="449263" y="5245100"/>
            <a:ext cx="6819900" cy="52863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(M, w ) </a:t>
            </a:r>
            <a:r>
              <a:rPr lang="en-US" b="1">
                <a:sym typeface="Symbol" pitchFamily="18" charset="2"/>
              </a:rPr>
              <a:t></a:t>
            </a:r>
            <a:r>
              <a:rPr lang="en-US"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</a:t>
            </a:r>
            <a:r>
              <a:rPr lang="en-US">
                <a:sym typeface="Symbol" pitchFamily="18" charset="2"/>
              </a:rPr>
              <a:t>P</a:t>
            </a:r>
            <a:r>
              <a:rPr lang="en-US" baseline="-25000">
                <a:sym typeface="Symbol" pitchFamily="18" charset="2"/>
              </a:rPr>
              <a:t>w</a:t>
            </a:r>
            <a:r>
              <a:rPr lang="en-US">
                <a:sym typeface="Symbol" pitchFamily="18" charset="2"/>
              </a:rPr>
              <a:t>  </a:t>
            </a:r>
            <a:r>
              <a:rPr lang="en-US" b="1"/>
              <a:t>ALL</a:t>
            </a:r>
            <a:r>
              <a:rPr lang="en-US" b="1" baseline="-25000"/>
              <a:t>PDA</a:t>
            </a:r>
            <a:r>
              <a:rPr lang="en-US" b="1"/>
              <a:t> 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4527550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/>
              <a:t> = { (M,w) | M is a TM that accepts string w }</a:t>
            </a:r>
          </a:p>
        </p:txBody>
      </p:sp>
      <p:sp>
        <p:nvSpPr>
          <p:cNvPr id="33798" name="Text Box 7"/>
          <p:cNvSpPr txBox="1">
            <a:spLocks noChangeArrowheads="1"/>
          </p:cNvSpPr>
          <p:nvPr/>
        </p:nvSpPr>
        <p:spPr bwMode="auto">
          <a:xfrm>
            <a:off x="809625" y="692150"/>
            <a:ext cx="833437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ALL</a:t>
            </a:r>
            <a:r>
              <a:rPr lang="en-US" b="1" baseline="-25000"/>
              <a:t>PDA</a:t>
            </a:r>
            <a:r>
              <a:rPr lang="en-US" b="1"/>
              <a:t> = { P | P is a PDA and L(P) = </a:t>
            </a:r>
            <a:r>
              <a:rPr lang="el-GR" b="1"/>
              <a:t>Σ</a:t>
            </a:r>
            <a:r>
              <a:rPr lang="en-US" b="1"/>
              <a:t>* }</a:t>
            </a:r>
          </a:p>
          <a:p>
            <a:endParaRPr lang="en-US" b="1"/>
          </a:p>
        </p:txBody>
      </p:sp>
      <p:sp>
        <p:nvSpPr>
          <p:cNvPr id="720904" name="Text Box 8"/>
          <p:cNvSpPr txBox="1">
            <a:spLocks noChangeArrowheads="1"/>
          </p:cNvSpPr>
          <p:nvPr/>
        </p:nvSpPr>
        <p:spPr bwMode="auto">
          <a:xfrm>
            <a:off x="211138" y="2366963"/>
            <a:ext cx="5770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CONSTRUCT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</a:t>
            </a:r>
          </a:p>
        </p:txBody>
      </p:sp>
      <p:sp>
        <p:nvSpPr>
          <p:cNvPr id="33800" name="Rectangle 10"/>
          <p:cNvSpPr>
            <a:spLocks noChangeArrowheads="1"/>
          </p:cNvSpPr>
          <p:nvPr/>
        </p:nvSpPr>
        <p:spPr bwMode="auto">
          <a:xfrm>
            <a:off x="8243888" y="2084388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1" name="Rectangle 11"/>
          <p:cNvSpPr>
            <a:spLocks noChangeArrowheads="1"/>
          </p:cNvSpPr>
          <p:nvPr/>
        </p:nvSpPr>
        <p:spPr bwMode="auto">
          <a:xfrm>
            <a:off x="8080375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20909" name="Text Box 13"/>
          <p:cNvSpPr txBox="1">
            <a:spLocks noChangeArrowheads="1"/>
          </p:cNvSpPr>
          <p:nvPr/>
        </p:nvSpPr>
        <p:spPr bwMode="auto">
          <a:xfrm>
            <a:off x="4886325" y="1589088"/>
            <a:ext cx="3192463" cy="588962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</a:t>
            </a:r>
            <a:r>
              <a:rPr lang="en-US"/>
              <a:t>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/>
              <a:t>ALL</a:t>
            </a:r>
            <a:r>
              <a:rPr lang="en-US" b="1" baseline="-25000"/>
              <a:t>PDA</a:t>
            </a:r>
          </a:p>
        </p:txBody>
      </p:sp>
      <p:sp>
        <p:nvSpPr>
          <p:cNvPr id="720910" name="Text Box 14"/>
          <p:cNvSpPr txBox="1">
            <a:spLocks noChangeArrowheads="1"/>
          </p:cNvSpPr>
          <p:nvPr/>
        </p:nvSpPr>
        <p:spPr bwMode="auto">
          <a:xfrm>
            <a:off x="496888" y="6132513"/>
            <a:ext cx="6819900" cy="528637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(M, w )</a:t>
            </a:r>
            <a:r>
              <a:rPr lang="en-US" b="1">
                <a:sym typeface="Symbol" pitchFamily="18" charset="2"/>
              </a:rPr>
              <a:t>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</a:t>
            </a:r>
            <a:r>
              <a:rPr lang="en-US">
                <a:sym typeface="Symbol" pitchFamily="18" charset="2"/>
              </a:rPr>
              <a:t>P</a:t>
            </a:r>
            <a:r>
              <a:rPr lang="en-US" baseline="-25000">
                <a:sym typeface="Symbol" pitchFamily="18" charset="2"/>
              </a:rPr>
              <a:t>w</a:t>
            </a:r>
            <a:r>
              <a:rPr lang="en-US">
                <a:sym typeface="Symbol" pitchFamily="18" charset="2"/>
              </a:rPr>
              <a:t>  </a:t>
            </a:r>
            <a:r>
              <a:rPr lang="en-US" b="1">
                <a:sym typeface="Symbol" pitchFamily="18" charset="2"/>
              </a:rPr>
              <a:t></a:t>
            </a:r>
            <a:r>
              <a:rPr lang="en-US">
                <a:sym typeface="Symbol" pitchFamily="18" charset="2"/>
              </a:rPr>
              <a:t> </a:t>
            </a:r>
            <a:r>
              <a:rPr lang="en-US" b="1"/>
              <a:t>ALL</a:t>
            </a:r>
            <a:r>
              <a:rPr lang="en-US" b="1" baseline="-25000"/>
              <a:t>PDA</a:t>
            </a:r>
            <a:r>
              <a:rPr lang="en-US" b="1"/>
              <a:t>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898" grpId="0"/>
      <p:bldP spid="720899" grpId="0" animBg="1"/>
      <p:bldP spid="720900" grpId="0" animBg="1"/>
      <p:bldP spid="720904" grpId="0"/>
      <p:bldP spid="720909" grpId="0" animBg="1"/>
      <p:bldP spid="7209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"/>
          <p:cNvSpPr txBox="1">
            <a:spLocks noChangeArrowheads="1"/>
          </p:cNvSpPr>
          <p:nvPr/>
        </p:nvSpPr>
        <p:spPr bwMode="auto">
          <a:xfrm>
            <a:off x="1339850" y="138113"/>
            <a:ext cx="6483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/>
              <a:t>COMPUTATION </a:t>
            </a:r>
            <a:r>
              <a:rPr lang="en-US" sz="3600">
                <a:latin typeface="Arial Black" pitchFamily="34" charset="0"/>
              </a:rPr>
              <a:t>HISTORIES</a:t>
            </a: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427038" y="592138"/>
            <a:ext cx="817562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b="1"/>
              <a:t>An </a:t>
            </a:r>
            <a:r>
              <a:rPr lang="en-US" b="1">
                <a:solidFill>
                  <a:srgbClr val="FFFF00"/>
                </a:solidFill>
              </a:rPr>
              <a:t>accepting computation history</a:t>
            </a:r>
            <a:r>
              <a:rPr lang="en-US" b="1"/>
              <a:t> is a sequence of configurations C</a:t>
            </a:r>
            <a:r>
              <a:rPr lang="en-US" b="1" baseline="-25000"/>
              <a:t>1</a:t>
            </a:r>
            <a:r>
              <a:rPr lang="en-US" b="1"/>
              <a:t>,C</a:t>
            </a:r>
            <a:r>
              <a:rPr lang="en-US" b="1" baseline="-25000"/>
              <a:t>2</a:t>
            </a:r>
            <a:r>
              <a:rPr lang="en-US" b="1"/>
              <a:t>,…,C</a:t>
            </a:r>
            <a:r>
              <a:rPr lang="en-US" b="1" baseline="-25000"/>
              <a:t>k</a:t>
            </a:r>
            <a:r>
              <a:rPr lang="en-US" b="1"/>
              <a:t>, where</a:t>
            </a: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547688" y="3046413"/>
            <a:ext cx="8175625" cy="2613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b="1">
                <a:solidFill>
                  <a:srgbClr val="969696"/>
                </a:solidFill>
              </a:rPr>
              <a:t>An </a:t>
            </a:r>
            <a:r>
              <a:rPr lang="en-US" b="1">
                <a:solidFill>
                  <a:srgbClr val="CCCC00"/>
                </a:solidFill>
              </a:rPr>
              <a:t>rejecting computation</a:t>
            </a:r>
            <a:r>
              <a:rPr lang="en-US" b="1">
                <a:solidFill>
                  <a:srgbClr val="969696"/>
                </a:solidFill>
              </a:rPr>
              <a:t> history is a sequence of configurations C</a:t>
            </a:r>
            <a:r>
              <a:rPr lang="en-US" b="1" baseline="-25000">
                <a:solidFill>
                  <a:srgbClr val="969696"/>
                </a:solidFill>
              </a:rPr>
              <a:t>1</a:t>
            </a:r>
            <a:r>
              <a:rPr lang="en-US" b="1">
                <a:solidFill>
                  <a:srgbClr val="969696"/>
                </a:solidFill>
              </a:rPr>
              <a:t>,C</a:t>
            </a:r>
            <a:r>
              <a:rPr lang="en-US" b="1" baseline="-25000">
                <a:solidFill>
                  <a:srgbClr val="969696"/>
                </a:solidFill>
              </a:rPr>
              <a:t>2</a:t>
            </a:r>
            <a:r>
              <a:rPr lang="en-US" b="1">
                <a:solidFill>
                  <a:srgbClr val="969696"/>
                </a:solidFill>
              </a:rPr>
              <a:t>,…,C</a:t>
            </a:r>
            <a:r>
              <a:rPr lang="en-US" b="1" baseline="-25000">
                <a:solidFill>
                  <a:srgbClr val="969696"/>
                </a:solidFill>
              </a:rPr>
              <a:t>k</a:t>
            </a:r>
            <a:r>
              <a:rPr lang="en-US" b="1">
                <a:solidFill>
                  <a:srgbClr val="969696"/>
                </a:solidFill>
              </a:rPr>
              <a:t>, where</a:t>
            </a:r>
          </a:p>
          <a:p>
            <a:pPr>
              <a:spcBef>
                <a:spcPct val="30000"/>
              </a:spcBef>
            </a:pPr>
            <a:r>
              <a:rPr lang="en-US" b="1">
                <a:solidFill>
                  <a:srgbClr val="969696"/>
                </a:solidFill>
              </a:rPr>
              <a:t> 	1. C</a:t>
            </a:r>
            <a:r>
              <a:rPr lang="en-US" b="1" baseline="-25000">
                <a:solidFill>
                  <a:srgbClr val="969696"/>
                </a:solidFill>
              </a:rPr>
              <a:t>1</a:t>
            </a:r>
            <a:r>
              <a:rPr lang="en-US" b="1">
                <a:solidFill>
                  <a:srgbClr val="969696"/>
                </a:solidFill>
              </a:rPr>
              <a:t> is the start configuration, </a:t>
            </a:r>
          </a:p>
          <a:p>
            <a:pPr>
              <a:spcBef>
                <a:spcPct val="30000"/>
              </a:spcBef>
            </a:pPr>
            <a:r>
              <a:rPr lang="en-US" b="1">
                <a:solidFill>
                  <a:srgbClr val="969696"/>
                </a:solidFill>
              </a:rPr>
              <a:t>	2. C</a:t>
            </a:r>
            <a:r>
              <a:rPr lang="en-US" b="1" baseline="-25000">
                <a:solidFill>
                  <a:srgbClr val="969696"/>
                </a:solidFill>
              </a:rPr>
              <a:t>k</a:t>
            </a:r>
            <a:r>
              <a:rPr lang="en-US" b="1">
                <a:solidFill>
                  <a:srgbClr val="969696"/>
                </a:solidFill>
              </a:rPr>
              <a:t> is a rejecting configuration, </a:t>
            </a:r>
          </a:p>
          <a:p>
            <a:pPr>
              <a:spcBef>
                <a:spcPct val="30000"/>
              </a:spcBef>
            </a:pPr>
            <a:r>
              <a:rPr lang="en-US" b="1">
                <a:solidFill>
                  <a:srgbClr val="969696"/>
                </a:solidFill>
              </a:rPr>
              <a:t>	3. Each C</a:t>
            </a:r>
            <a:r>
              <a:rPr lang="en-US" b="1" baseline="-25000">
                <a:solidFill>
                  <a:srgbClr val="969696"/>
                </a:solidFill>
              </a:rPr>
              <a:t>i</a:t>
            </a:r>
            <a:r>
              <a:rPr lang="en-US" b="1">
                <a:solidFill>
                  <a:srgbClr val="969696"/>
                </a:solidFill>
              </a:rPr>
              <a:t> follows from C</a:t>
            </a:r>
            <a:r>
              <a:rPr lang="en-US" b="1" baseline="-25000">
                <a:solidFill>
                  <a:srgbClr val="969696"/>
                </a:solidFill>
              </a:rPr>
              <a:t>i-1</a:t>
            </a:r>
            <a:endParaRPr lang="en-US" b="1">
              <a:solidFill>
                <a:srgbClr val="969696"/>
              </a:solidFill>
            </a:endParaRP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1471613" y="2557463"/>
            <a:ext cx="47037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en-US" b="1"/>
              <a:t>3. Each C</a:t>
            </a:r>
            <a:r>
              <a:rPr lang="en-US" b="1" baseline="-25000"/>
              <a:t>i</a:t>
            </a:r>
            <a:r>
              <a:rPr lang="en-US" b="1"/>
              <a:t> follows from C</a:t>
            </a:r>
            <a:r>
              <a:rPr lang="en-US" b="1" baseline="-25000"/>
              <a:t>i-1</a:t>
            </a:r>
            <a:endParaRPr lang="en-US"/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1471613" y="2060575"/>
            <a:ext cx="61150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2. C</a:t>
            </a:r>
            <a:r>
              <a:rPr lang="en-US" b="1" baseline="-25000"/>
              <a:t>k</a:t>
            </a:r>
            <a:r>
              <a:rPr lang="en-US" b="1"/>
              <a:t> is an accepting configuration,</a:t>
            </a: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1471613" y="1565275"/>
            <a:ext cx="5441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en-US" b="1"/>
              <a:t>1. C</a:t>
            </a:r>
            <a:r>
              <a:rPr lang="en-US" b="1" baseline="-25000"/>
              <a:t>1</a:t>
            </a:r>
            <a:r>
              <a:rPr lang="en-US" b="1"/>
              <a:t> is the start configuration, </a:t>
            </a:r>
            <a:endParaRPr lang="en-US"/>
          </a:p>
        </p:txBody>
      </p:sp>
      <p:sp>
        <p:nvSpPr>
          <p:cNvPr id="746504" name="Text Box 8"/>
          <p:cNvSpPr txBox="1">
            <a:spLocks noChangeArrowheads="1"/>
          </p:cNvSpPr>
          <p:nvPr/>
        </p:nvSpPr>
        <p:spPr bwMode="auto">
          <a:xfrm>
            <a:off x="211138" y="5902325"/>
            <a:ext cx="8932862" cy="955675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M accepts w </a:t>
            </a:r>
            <a:r>
              <a:rPr lang="en-US" b="1">
                <a:solidFill>
                  <a:srgbClr val="FFFF00"/>
                </a:solidFill>
              </a:rPr>
              <a:t>if and only if</a:t>
            </a:r>
            <a:r>
              <a:rPr lang="en-US" b="1"/>
              <a:t> there exists an accepting computation history that starts with C</a:t>
            </a:r>
            <a:r>
              <a:rPr lang="en-US" b="1" baseline="-25000"/>
              <a:t>1</a:t>
            </a:r>
            <a:r>
              <a:rPr lang="en-US" b="1"/>
              <a:t>=q</a:t>
            </a:r>
            <a:r>
              <a:rPr lang="en-US" b="1" baseline="-25000"/>
              <a:t>0</a:t>
            </a:r>
            <a:r>
              <a:rPr lang="en-US" b="1"/>
              <a:t>w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650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ChangeArrowheads="1"/>
          </p:cNvSpPr>
          <p:nvPr/>
        </p:nvSpPr>
        <p:spPr bwMode="auto">
          <a:xfrm>
            <a:off x="898525" y="1368425"/>
            <a:ext cx="7970838" cy="163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b="1"/>
              <a:t>1. Do not start with C</a:t>
            </a:r>
            <a:r>
              <a:rPr lang="en-US" b="1" baseline="-25000"/>
              <a:t>1</a:t>
            </a:r>
          </a:p>
          <a:p>
            <a:pPr>
              <a:spcBef>
                <a:spcPct val="30000"/>
              </a:spcBef>
            </a:pPr>
            <a:r>
              <a:rPr lang="en-US" b="1"/>
              <a:t>2. Do not end with an accepting configuration</a:t>
            </a:r>
          </a:p>
          <a:p>
            <a:pPr>
              <a:spcBef>
                <a:spcPct val="30000"/>
              </a:spcBef>
            </a:pPr>
            <a:r>
              <a:rPr lang="en-US" b="1"/>
              <a:t>3. Where some C</a:t>
            </a:r>
            <a:r>
              <a:rPr lang="en-US" b="1" baseline="-25000"/>
              <a:t>i</a:t>
            </a:r>
            <a:r>
              <a:rPr lang="en-US" b="1"/>
              <a:t> does not properly yield C</a:t>
            </a:r>
            <a:r>
              <a:rPr lang="en-US" b="1" baseline="-25000"/>
              <a:t>i+1</a:t>
            </a:r>
          </a:p>
        </p:txBody>
      </p:sp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395288" y="295275"/>
            <a:ext cx="811847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 will recognize all strings </a:t>
            </a:r>
            <a:r>
              <a:rPr lang="en-US" b="1">
                <a:solidFill>
                  <a:srgbClr val="FFFF00"/>
                </a:solidFill>
              </a:rPr>
              <a:t>(read as sequences of configurations)</a:t>
            </a:r>
            <a:r>
              <a:rPr lang="en-US" b="1"/>
              <a:t> that: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206625" y="4637088"/>
            <a:ext cx="1174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sz="2400" b="1">
                <a:cs typeface="Arial" charset="0"/>
              </a:rPr>
              <a:t>ε</a:t>
            </a:r>
            <a:r>
              <a:rPr lang="en-US" sz="2400" b="1">
                <a:cs typeface="Arial" charset="0"/>
              </a:rPr>
              <a:t>,</a:t>
            </a:r>
            <a:r>
              <a:rPr lang="el-GR" sz="2400" b="1">
                <a:cs typeface="Arial" charset="0"/>
              </a:rPr>
              <a:t>ε</a:t>
            </a:r>
            <a:r>
              <a:rPr lang="en-US" sz="2400" b="1">
                <a:cs typeface="Arial" charset="0"/>
              </a:rPr>
              <a:t> → </a:t>
            </a:r>
            <a:r>
              <a:rPr lang="el-GR" sz="2400" b="1">
                <a:cs typeface="Arial" charset="0"/>
              </a:rPr>
              <a:t>ε</a:t>
            </a:r>
            <a:endParaRPr lang="en-US" sz="2400" b="1">
              <a:cs typeface="Arial" charset="0"/>
            </a:endParaRPr>
          </a:p>
        </p:txBody>
      </p:sp>
      <p:sp>
        <p:nvSpPr>
          <p:cNvPr id="740357" name="Line 5"/>
          <p:cNvSpPr>
            <a:spLocks noChangeShapeType="1"/>
          </p:cNvSpPr>
          <p:nvPr/>
        </p:nvSpPr>
        <p:spPr bwMode="auto">
          <a:xfrm>
            <a:off x="4451350" y="3438525"/>
            <a:ext cx="1588" cy="5302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0358" name="Line 6"/>
          <p:cNvSpPr>
            <a:spLocks noChangeShapeType="1"/>
          </p:cNvSpPr>
          <p:nvPr/>
        </p:nvSpPr>
        <p:spPr bwMode="auto">
          <a:xfrm flipH="1">
            <a:off x="2533650" y="4748213"/>
            <a:ext cx="1536700" cy="842962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0359" name="Oval 7"/>
          <p:cNvSpPr>
            <a:spLocks noChangeArrowheads="1"/>
          </p:cNvSpPr>
          <p:nvPr/>
        </p:nvSpPr>
        <p:spPr bwMode="auto">
          <a:xfrm>
            <a:off x="4103688" y="4079875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0360" name="Line 8"/>
          <p:cNvSpPr>
            <a:spLocks noChangeShapeType="1"/>
          </p:cNvSpPr>
          <p:nvPr/>
        </p:nvSpPr>
        <p:spPr bwMode="auto">
          <a:xfrm>
            <a:off x="4819650" y="4754563"/>
            <a:ext cx="1536700" cy="842962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0361" name="Line 9"/>
          <p:cNvSpPr>
            <a:spLocks noChangeShapeType="1"/>
          </p:cNvSpPr>
          <p:nvPr/>
        </p:nvSpPr>
        <p:spPr bwMode="auto">
          <a:xfrm>
            <a:off x="4457700" y="4914900"/>
            <a:ext cx="1588" cy="10858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0362" name="Text Box 10"/>
          <p:cNvSpPr txBox="1">
            <a:spLocks noChangeArrowheads="1"/>
          </p:cNvSpPr>
          <p:nvPr/>
        </p:nvSpPr>
        <p:spPr bwMode="auto">
          <a:xfrm>
            <a:off x="5486400" y="4637088"/>
            <a:ext cx="1174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sz="2400" b="1">
                <a:cs typeface="Arial" charset="0"/>
              </a:rPr>
              <a:t>ε</a:t>
            </a:r>
            <a:r>
              <a:rPr lang="en-US" sz="2400" b="1">
                <a:cs typeface="Arial" charset="0"/>
              </a:rPr>
              <a:t>,</a:t>
            </a:r>
            <a:r>
              <a:rPr lang="el-GR" sz="2400" b="1">
                <a:cs typeface="Arial" charset="0"/>
              </a:rPr>
              <a:t>ε</a:t>
            </a:r>
            <a:r>
              <a:rPr lang="en-US" sz="2400" b="1">
                <a:cs typeface="Arial" charset="0"/>
              </a:rPr>
              <a:t> → </a:t>
            </a:r>
            <a:r>
              <a:rPr lang="el-GR" sz="2400" b="1">
                <a:cs typeface="Arial" charset="0"/>
              </a:rPr>
              <a:t>ε</a:t>
            </a:r>
            <a:endParaRPr lang="en-US" sz="2400" b="1">
              <a:cs typeface="Arial" charset="0"/>
            </a:endParaRP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4478338" y="5334000"/>
            <a:ext cx="1174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sz="2400" b="1">
                <a:cs typeface="Arial" charset="0"/>
              </a:rPr>
              <a:t>ε</a:t>
            </a:r>
            <a:r>
              <a:rPr lang="en-US" sz="2400" b="1">
                <a:cs typeface="Arial" charset="0"/>
              </a:rPr>
              <a:t>,</a:t>
            </a:r>
            <a:r>
              <a:rPr lang="el-GR" sz="2400" b="1">
                <a:cs typeface="Arial" charset="0"/>
              </a:rPr>
              <a:t>ε</a:t>
            </a:r>
            <a:r>
              <a:rPr lang="en-US" sz="2400" b="1">
                <a:cs typeface="Arial" charset="0"/>
              </a:rPr>
              <a:t> → </a:t>
            </a:r>
            <a:r>
              <a:rPr lang="el-GR" sz="2400" b="1">
                <a:cs typeface="Arial" charset="0"/>
              </a:rPr>
              <a:t>ε</a:t>
            </a:r>
            <a:endParaRPr lang="en-US" sz="2400" b="1">
              <a:cs typeface="Arial" charset="0"/>
            </a:endParaRPr>
          </a:p>
        </p:txBody>
      </p:sp>
      <p:sp>
        <p:nvSpPr>
          <p:cNvPr id="37899" name="Text Box 12"/>
          <p:cNvSpPr txBox="1">
            <a:spLocks noChangeArrowheads="1"/>
          </p:cNvSpPr>
          <p:nvPr/>
        </p:nvSpPr>
        <p:spPr bwMode="auto">
          <a:xfrm>
            <a:off x="973138" y="6121400"/>
            <a:ext cx="67849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37900" name="Text Box 13"/>
          <p:cNvSpPr txBox="1">
            <a:spLocks noChangeArrowheads="1"/>
          </p:cNvSpPr>
          <p:nvPr/>
        </p:nvSpPr>
        <p:spPr bwMode="auto">
          <a:xfrm>
            <a:off x="1530350" y="6215063"/>
            <a:ext cx="51689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/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471488" y="6102350"/>
            <a:ext cx="77422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Non-deterministic</a:t>
            </a:r>
            <a:r>
              <a:rPr lang="en-US" b="1"/>
              <a:t> checks for 1, 2, and 3.</a:t>
            </a:r>
            <a:r>
              <a:rPr lang="en-US"/>
              <a:t>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4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4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4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4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4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4" grpId="0"/>
      <p:bldP spid="740356" grpId="0"/>
      <p:bldP spid="740357" grpId="0" animBg="1"/>
      <p:bldP spid="740358" grpId="0" animBg="1"/>
      <p:bldP spid="740359" grpId="0" animBg="1"/>
      <p:bldP spid="740360" grpId="0" animBg="1"/>
      <p:bldP spid="740361" grpId="0" animBg="1"/>
      <p:bldP spid="740362" grpId="0"/>
      <p:bldP spid="740363" grpId="0"/>
      <p:bldP spid="740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Line 2"/>
          <p:cNvSpPr>
            <a:spLocks noChangeShapeType="1"/>
          </p:cNvSpPr>
          <p:nvPr/>
        </p:nvSpPr>
        <p:spPr bwMode="auto">
          <a:xfrm flipV="1">
            <a:off x="2374900" y="3163888"/>
            <a:ext cx="16129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38" name="Text Box 3"/>
          <p:cNvSpPr txBox="1">
            <a:spLocks noChangeArrowheads="1"/>
          </p:cNvSpPr>
          <p:nvPr/>
        </p:nvSpPr>
        <p:spPr bwMode="auto">
          <a:xfrm>
            <a:off x="2263775" y="3211513"/>
            <a:ext cx="14874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0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901700" y="3163888"/>
            <a:ext cx="558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40" name="Oval 5"/>
          <p:cNvSpPr>
            <a:spLocks noChangeArrowheads="1"/>
          </p:cNvSpPr>
          <p:nvPr/>
        </p:nvSpPr>
        <p:spPr bwMode="auto">
          <a:xfrm>
            <a:off x="1546225" y="281305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1" name="Oval 6"/>
          <p:cNvSpPr>
            <a:spLocks noChangeArrowheads="1"/>
          </p:cNvSpPr>
          <p:nvPr/>
        </p:nvSpPr>
        <p:spPr bwMode="auto">
          <a:xfrm>
            <a:off x="4098925" y="281305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2" name="Line 7"/>
          <p:cNvSpPr>
            <a:spLocks noChangeShapeType="1"/>
          </p:cNvSpPr>
          <p:nvPr/>
        </p:nvSpPr>
        <p:spPr bwMode="auto">
          <a:xfrm flipH="1" flipV="1">
            <a:off x="1893888" y="3660775"/>
            <a:ext cx="1587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43" name="Text Box 8"/>
          <p:cNvSpPr txBox="1">
            <a:spLocks noChangeArrowheads="1"/>
          </p:cNvSpPr>
          <p:nvPr/>
        </p:nvSpPr>
        <p:spPr bwMode="auto">
          <a:xfrm>
            <a:off x="209550" y="4235450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44" name="Text Box 9"/>
          <p:cNvSpPr txBox="1">
            <a:spLocks noChangeArrowheads="1"/>
          </p:cNvSpPr>
          <p:nvPr/>
        </p:nvSpPr>
        <p:spPr bwMode="auto">
          <a:xfrm>
            <a:off x="3910013" y="5108575"/>
            <a:ext cx="11699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accept</a:t>
            </a:r>
          </a:p>
        </p:txBody>
      </p:sp>
      <p:grpSp>
        <p:nvGrpSpPr>
          <p:cNvPr id="39945" name="Group 10"/>
          <p:cNvGrpSpPr>
            <a:grpSpLocks/>
          </p:cNvGrpSpPr>
          <p:nvPr/>
        </p:nvGrpSpPr>
        <p:grpSpPr bwMode="auto">
          <a:xfrm>
            <a:off x="1181100" y="5078413"/>
            <a:ext cx="1425575" cy="701675"/>
            <a:chOff x="2349" y="2604"/>
            <a:chExt cx="898" cy="442"/>
          </a:xfrm>
        </p:grpSpPr>
        <p:sp>
          <p:nvSpPr>
            <p:cNvPr id="39981" name="Oval 11"/>
            <p:cNvSpPr>
              <a:spLocks noChangeArrowheads="1"/>
            </p:cNvSpPr>
            <p:nvPr/>
          </p:nvSpPr>
          <p:spPr bwMode="auto">
            <a:xfrm>
              <a:off x="2349" y="2604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82" name="Text Box 12"/>
            <p:cNvSpPr txBox="1">
              <a:spLocks noChangeArrowheads="1"/>
            </p:cNvSpPr>
            <p:nvPr/>
          </p:nvSpPr>
          <p:spPr bwMode="auto">
            <a:xfrm>
              <a:off x="2462" y="2613"/>
              <a:ext cx="66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reject</a:t>
              </a:r>
            </a:p>
          </p:txBody>
        </p:sp>
      </p:grpSp>
      <p:sp>
        <p:nvSpPr>
          <p:cNvPr id="39946" name="Line 13"/>
          <p:cNvSpPr>
            <a:spLocks noChangeShapeType="1"/>
          </p:cNvSpPr>
          <p:nvPr/>
        </p:nvSpPr>
        <p:spPr bwMode="auto">
          <a:xfrm flipV="1">
            <a:off x="4929188" y="3195638"/>
            <a:ext cx="18923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47" name="Text Box 14"/>
          <p:cNvSpPr txBox="1">
            <a:spLocks noChangeArrowheads="1"/>
          </p:cNvSpPr>
          <p:nvPr/>
        </p:nvSpPr>
        <p:spPr bwMode="auto">
          <a:xfrm>
            <a:off x="5060950" y="3257550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48" name="Oval 15"/>
          <p:cNvSpPr>
            <a:spLocks noChangeArrowheads="1"/>
          </p:cNvSpPr>
          <p:nvPr/>
        </p:nvSpPr>
        <p:spPr bwMode="auto">
          <a:xfrm>
            <a:off x="3773488" y="5075238"/>
            <a:ext cx="1425575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9" name="Text Box 16"/>
          <p:cNvSpPr txBox="1">
            <a:spLocks noChangeArrowheads="1"/>
          </p:cNvSpPr>
          <p:nvPr/>
        </p:nvSpPr>
        <p:spPr bwMode="auto">
          <a:xfrm>
            <a:off x="384175" y="3802063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50" name="Oval 17"/>
          <p:cNvSpPr>
            <a:spLocks noChangeArrowheads="1"/>
          </p:cNvSpPr>
          <p:nvPr/>
        </p:nvSpPr>
        <p:spPr bwMode="auto">
          <a:xfrm>
            <a:off x="6942138" y="2813050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51" name="Oval 18"/>
          <p:cNvSpPr>
            <a:spLocks noChangeArrowheads="1"/>
          </p:cNvSpPr>
          <p:nvPr/>
        </p:nvSpPr>
        <p:spPr bwMode="auto">
          <a:xfrm>
            <a:off x="5535613" y="957263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52" name="Oval 19"/>
          <p:cNvSpPr>
            <a:spLocks noChangeArrowheads="1"/>
          </p:cNvSpPr>
          <p:nvPr/>
        </p:nvSpPr>
        <p:spPr bwMode="auto">
          <a:xfrm>
            <a:off x="6942138" y="5067300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53" name="Text Box 20"/>
          <p:cNvSpPr txBox="1">
            <a:spLocks noChangeArrowheads="1"/>
          </p:cNvSpPr>
          <p:nvPr/>
        </p:nvSpPr>
        <p:spPr bwMode="auto">
          <a:xfrm>
            <a:off x="2803525" y="4002088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54" name="Line 21"/>
          <p:cNvSpPr>
            <a:spLocks noChangeShapeType="1"/>
          </p:cNvSpPr>
          <p:nvPr/>
        </p:nvSpPr>
        <p:spPr bwMode="auto">
          <a:xfrm flipH="1" flipV="1">
            <a:off x="4473575" y="3625850"/>
            <a:ext cx="1588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55" name="Line 22"/>
          <p:cNvSpPr>
            <a:spLocks noChangeShapeType="1"/>
          </p:cNvSpPr>
          <p:nvPr/>
        </p:nvSpPr>
        <p:spPr bwMode="auto">
          <a:xfrm flipV="1">
            <a:off x="4687888" y="1711325"/>
            <a:ext cx="823912" cy="102076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56" name="AutoShape 23"/>
          <p:cNvSpPr>
            <a:spLocks noChangeArrowheads="1"/>
          </p:cNvSpPr>
          <p:nvPr/>
        </p:nvSpPr>
        <p:spPr bwMode="auto">
          <a:xfrm rot="5075175">
            <a:off x="7512051" y="2616200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57" name="AutoShape 24"/>
          <p:cNvSpPr>
            <a:spLocks noChangeArrowheads="1"/>
          </p:cNvSpPr>
          <p:nvPr/>
        </p:nvSpPr>
        <p:spPr bwMode="auto">
          <a:xfrm rot="5400000">
            <a:off x="6122988" y="846137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58" name="AutoShape 25"/>
          <p:cNvSpPr>
            <a:spLocks noChangeArrowheads="1"/>
          </p:cNvSpPr>
          <p:nvPr/>
        </p:nvSpPr>
        <p:spPr bwMode="auto">
          <a:xfrm rot="-1739745">
            <a:off x="3789363" y="2300288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59" name="Text Box 26"/>
          <p:cNvSpPr txBox="1">
            <a:spLocks noChangeArrowheads="1"/>
          </p:cNvSpPr>
          <p:nvPr/>
        </p:nvSpPr>
        <p:spPr bwMode="auto">
          <a:xfrm>
            <a:off x="2441575" y="2093913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60" name="Text Box 27"/>
          <p:cNvSpPr txBox="1">
            <a:spLocks noChangeArrowheads="1"/>
          </p:cNvSpPr>
          <p:nvPr/>
        </p:nvSpPr>
        <p:spPr bwMode="auto">
          <a:xfrm>
            <a:off x="6691313" y="557213"/>
            <a:ext cx="13509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39961" name="Text Box 28"/>
          <p:cNvSpPr txBox="1">
            <a:spLocks noChangeArrowheads="1"/>
          </p:cNvSpPr>
          <p:nvPr/>
        </p:nvSpPr>
        <p:spPr bwMode="auto">
          <a:xfrm>
            <a:off x="6691313" y="211138"/>
            <a:ext cx="13509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39962" name="Text Box 29"/>
          <p:cNvSpPr txBox="1">
            <a:spLocks noChangeArrowheads="1"/>
          </p:cNvSpPr>
          <p:nvPr/>
        </p:nvSpPr>
        <p:spPr bwMode="auto">
          <a:xfrm>
            <a:off x="7758113" y="2235200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63" name="Text Box 30"/>
          <p:cNvSpPr txBox="1">
            <a:spLocks noChangeArrowheads="1"/>
          </p:cNvSpPr>
          <p:nvPr/>
        </p:nvSpPr>
        <p:spPr bwMode="auto">
          <a:xfrm>
            <a:off x="6537325" y="1754188"/>
            <a:ext cx="1554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39964" name="Text Box 31"/>
          <p:cNvSpPr txBox="1">
            <a:spLocks noChangeArrowheads="1"/>
          </p:cNvSpPr>
          <p:nvPr/>
        </p:nvSpPr>
        <p:spPr bwMode="auto">
          <a:xfrm>
            <a:off x="3667125" y="1576388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65" name="Line 32"/>
          <p:cNvSpPr>
            <a:spLocks noChangeShapeType="1"/>
          </p:cNvSpPr>
          <p:nvPr/>
        </p:nvSpPr>
        <p:spPr bwMode="auto">
          <a:xfrm flipH="1" flipV="1">
            <a:off x="7421563" y="3657600"/>
            <a:ext cx="1587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66" name="Line 33"/>
          <p:cNvSpPr>
            <a:spLocks noChangeShapeType="1"/>
          </p:cNvSpPr>
          <p:nvPr/>
        </p:nvSpPr>
        <p:spPr bwMode="auto">
          <a:xfrm flipH="1" flipV="1">
            <a:off x="7188200" y="3636963"/>
            <a:ext cx="1588" cy="1271587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67" name="Text Box 34"/>
          <p:cNvSpPr txBox="1">
            <a:spLocks noChangeArrowheads="1"/>
          </p:cNvSpPr>
          <p:nvPr/>
        </p:nvSpPr>
        <p:spPr bwMode="auto">
          <a:xfrm>
            <a:off x="5700713" y="4221163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68" name="Text Box 35"/>
          <p:cNvSpPr txBox="1">
            <a:spLocks noChangeArrowheads="1"/>
          </p:cNvSpPr>
          <p:nvPr/>
        </p:nvSpPr>
        <p:spPr bwMode="auto">
          <a:xfrm>
            <a:off x="7483475" y="397668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69" name="Freeform 36"/>
          <p:cNvSpPr>
            <a:spLocks/>
          </p:cNvSpPr>
          <p:nvPr/>
        </p:nvSpPr>
        <p:spPr bwMode="auto">
          <a:xfrm>
            <a:off x="2370138" y="5786438"/>
            <a:ext cx="4638675" cy="733425"/>
          </a:xfrm>
          <a:custGeom>
            <a:avLst/>
            <a:gdLst>
              <a:gd name="T0" fmla="*/ 2147483647 w 2922"/>
              <a:gd name="T1" fmla="*/ 0 h 462"/>
              <a:gd name="T2" fmla="*/ 2147483647 w 2922"/>
              <a:gd name="T3" fmla="*/ 1156752604 h 462"/>
              <a:gd name="T4" fmla="*/ 0 w 2922"/>
              <a:gd name="T5" fmla="*/ 42843451 h 462"/>
              <a:gd name="T6" fmla="*/ 0 60000 65536"/>
              <a:gd name="T7" fmla="*/ 0 60000 65536"/>
              <a:gd name="T8" fmla="*/ 0 60000 65536"/>
              <a:gd name="T9" fmla="*/ 0 w 2922"/>
              <a:gd name="T10" fmla="*/ 0 h 462"/>
              <a:gd name="T11" fmla="*/ 2922 w 2922"/>
              <a:gd name="T12" fmla="*/ 462 h 4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2" h="462">
                <a:moveTo>
                  <a:pt x="2922" y="0"/>
                </a:moveTo>
                <a:cubicBezTo>
                  <a:pt x="2339" y="228"/>
                  <a:pt x="1756" y="456"/>
                  <a:pt x="1269" y="459"/>
                </a:cubicBezTo>
                <a:cubicBezTo>
                  <a:pt x="782" y="462"/>
                  <a:pt x="211" y="91"/>
                  <a:pt x="0" y="17"/>
                </a:cubicBezTo>
              </a:path>
            </a:pathLst>
          </a:cu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970" name="Text Box 37"/>
          <p:cNvSpPr txBox="1">
            <a:spLocks noChangeArrowheads="1"/>
          </p:cNvSpPr>
          <p:nvPr/>
        </p:nvSpPr>
        <p:spPr bwMode="auto">
          <a:xfrm>
            <a:off x="5524500" y="6270625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71" name="AutoShape 38"/>
          <p:cNvSpPr>
            <a:spLocks noChangeArrowheads="1"/>
          </p:cNvSpPr>
          <p:nvPr/>
        </p:nvSpPr>
        <p:spPr bwMode="auto">
          <a:xfrm rot="6917158">
            <a:off x="7451726" y="5219700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72" name="Text Box 39"/>
          <p:cNvSpPr txBox="1">
            <a:spLocks noChangeArrowheads="1"/>
          </p:cNvSpPr>
          <p:nvPr/>
        </p:nvSpPr>
        <p:spPr bwMode="auto">
          <a:xfrm>
            <a:off x="7632700" y="595153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39973" name="Line 40"/>
          <p:cNvSpPr>
            <a:spLocks noChangeShapeType="1"/>
          </p:cNvSpPr>
          <p:nvPr/>
        </p:nvSpPr>
        <p:spPr bwMode="auto">
          <a:xfrm>
            <a:off x="6194425" y="1704975"/>
            <a:ext cx="823913" cy="102076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1417" name="Text Box 41"/>
          <p:cNvSpPr txBox="1">
            <a:spLocks noChangeArrowheads="1"/>
          </p:cNvSpPr>
          <p:nvPr/>
        </p:nvSpPr>
        <p:spPr bwMode="auto">
          <a:xfrm>
            <a:off x="698500" y="561975"/>
            <a:ext cx="27225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FF00"/>
                </a:solidFill>
              </a:rPr>
              <a:t>{ 0   | n </a:t>
            </a:r>
            <a:r>
              <a:rPr lang="en-US" sz="3600" b="1">
                <a:solidFill>
                  <a:srgbClr val="FFFF00"/>
                </a:solidFill>
                <a:cs typeface="Arial" charset="0"/>
              </a:rPr>
              <a:t>≥ 0 }</a:t>
            </a:r>
          </a:p>
        </p:txBody>
      </p:sp>
      <p:sp>
        <p:nvSpPr>
          <p:cNvPr id="741418" name="Text Box 42"/>
          <p:cNvSpPr txBox="1">
            <a:spLocks noChangeArrowheads="1"/>
          </p:cNvSpPr>
          <p:nvPr/>
        </p:nvSpPr>
        <p:spPr bwMode="auto">
          <a:xfrm>
            <a:off x="1274763" y="438150"/>
            <a:ext cx="5302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2</a:t>
            </a:r>
            <a:r>
              <a:rPr lang="en-US" b="1" baseline="30000">
                <a:solidFill>
                  <a:srgbClr val="FFFF00"/>
                </a:solidFill>
              </a:rPr>
              <a:t>n</a:t>
            </a:r>
          </a:p>
        </p:txBody>
      </p:sp>
      <p:sp>
        <p:nvSpPr>
          <p:cNvPr id="39976" name="Text Box 43"/>
          <p:cNvSpPr txBox="1">
            <a:spLocks noChangeArrowheads="1"/>
          </p:cNvSpPr>
          <p:nvPr/>
        </p:nvSpPr>
        <p:spPr bwMode="auto">
          <a:xfrm>
            <a:off x="1652588" y="286543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0</a:t>
            </a:r>
          </a:p>
        </p:txBody>
      </p:sp>
      <p:sp>
        <p:nvSpPr>
          <p:cNvPr id="39977" name="Text Box 44"/>
          <p:cNvSpPr txBox="1">
            <a:spLocks noChangeArrowheads="1"/>
          </p:cNvSpPr>
          <p:nvPr/>
        </p:nvSpPr>
        <p:spPr bwMode="auto">
          <a:xfrm>
            <a:off x="4217988" y="288448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1</a:t>
            </a:r>
          </a:p>
        </p:txBody>
      </p:sp>
      <p:sp>
        <p:nvSpPr>
          <p:cNvPr id="39978" name="Text Box 45"/>
          <p:cNvSpPr txBox="1">
            <a:spLocks noChangeArrowheads="1"/>
          </p:cNvSpPr>
          <p:nvPr/>
        </p:nvSpPr>
        <p:spPr bwMode="auto">
          <a:xfrm>
            <a:off x="5629275" y="103663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2</a:t>
            </a:r>
          </a:p>
        </p:txBody>
      </p:sp>
      <p:sp>
        <p:nvSpPr>
          <p:cNvPr id="39979" name="Text Box 46"/>
          <p:cNvSpPr txBox="1">
            <a:spLocks noChangeArrowheads="1"/>
          </p:cNvSpPr>
          <p:nvPr/>
        </p:nvSpPr>
        <p:spPr bwMode="auto">
          <a:xfrm>
            <a:off x="7067550" y="2911475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3</a:t>
            </a:r>
          </a:p>
        </p:txBody>
      </p:sp>
      <p:sp>
        <p:nvSpPr>
          <p:cNvPr id="39980" name="Text Box 47"/>
          <p:cNvSpPr txBox="1">
            <a:spLocks noChangeArrowheads="1"/>
          </p:cNvSpPr>
          <p:nvPr/>
        </p:nvSpPr>
        <p:spPr bwMode="auto">
          <a:xfrm>
            <a:off x="7062788" y="5159375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4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1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417" grpId="0"/>
      <p:bldP spid="7414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2402" name="Group 2"/>
          <p:cNvGrpSpPr>
            <a:grpSpLocks/>
          </p:cNvGrpSpPr>
          <p:nvPr/>
        </p:nvGrpSpPr>
        <p:grpSpPr bwMode="auto">
          <a:xfrm>
            <a:off x="209550" y="211138"/>
            <a:ext cx="8934450" cy="6516687"/>
            <a:chOff x="132" y="133"/>
            <a:chExt cx="5628" cy="4105"/>
          </a:xfrm>
        </p:grpSpPr>
        <p:sp>
          <p:nvSpPr>
            <p:cNvPr id="41995" name="Line 3"/>
            <p:cNvSpPr>
              <a:spLocks noChangeShapeType="1"/>
            </p:cNvSpPr>
            <p:nvPr/>
          </p:nvSpPr>
          <p:spPr bwMode="auto">
            <a:xfrm flipV="1">
              <a:off x="1496" y="1993"/>
              <a:ext cx="1016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1996" name="Text Box 4"/>
            <p:cNvSpPr txBox="1">
              <a:spLocks noChangeArrowheads="1"/>
            </p:cNvSpPr>
            <p:nvPr/>
          </p:nvSpPr>
          <p:spPr bwMode="auto">
            <a:xfrm>
              <a:off x="1426" y="2023"/>
              <a:ext cx="937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cs typeface="Arial" charset="0"/>
                </a:rPr>
                <a:t>0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1997" name="Line 5"/>
            <p:cNvSpPr>
              <a:spLocks noChangeShapeType="1"/>
            </p:cNvSpPr>
            <p:nvPr/>
          </p:nvSpPr>
          <p:spPr bwMode="auto">
            <a:xfrm>
              <a:off x="568" y="1993"/>
              <a:ext cx="352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1998" name="Oval 6"/>
            <p:cNvSpPr>
              <a:spLocks noChangeArrowheads="1"/>
            </p:cNvSpPr>
            <p:nvPr/>
          </p:nvSpPr>
          <p:spPr bwMode="auto">
            <a:xfrm>
              <a:off x="974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999" name="Oval 7"/>
            <p:cNvSpPr>
              <a:spLocks noChangeArrowheads="1"/>
            </p:cNvSpPr>
            <p:nvPr/>
          </p:nvSpPr>
          <p:spPr bwMode="auto">
            <a:xfrm>
              <a:off x="2582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00" name="Line 8"/>
            <p:cNvSpPr>
              <a:spLocks noChangeShapeType="1"/>
            </p:cNvSpPr>
            <p:nvPr/>
          </p:nvSpPr>
          <p:spPr bwMode="auto">
            <a:xfrm flipH="1" flipV="1">
              <a:off x="1193" y="2306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01" name="Text Box 9"/>
            <p:cNvSpPr txBox="1">
              <a:spLocks noChangeArrowheads="1"/>
            </p:cNvSpPr>
            <p:nvPr/>
          </p:nvSpPr>
          <p:spPr bwMode="auto">
            <a:xfrm>
              <a:off x="132" y="2668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02" name="Text Box 10"/>
            <p:cNvSpPr txBox="1">
              <a:spLocks noChangeArrowheads="1"/>
            </p:cNvSpPr>
            <p:nvPr/>
          </p:nvSpPr>
          <p:spPr bwMode="auto">
            <a:xfrm>
              <a:off x="2463" y="3218"/>
              <a:ext cx="737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accept</a:t>
              </a:r>
            </a:p>
          </p:txBody>
        </p:sp>
        <p:grpSp>
          <p:nvGrpSpPr>
            <p:cNvPr id="42003" name="Group 11"/>
            <p:cNvGrpSpPr>
              <a:grpSpLocks/>
            </p:cNvGrpSpPr>
            <p:nvPr/>
          </p:nvGrpSpPr>
          <p:grpSpPr bwMode="auto">
            <a:xfrm>
              <a:off x="744" y="3199"/>
              <a:ext cx="898" cy="442"/>
              <a:chOff x="2349" y="2604"/>
              <a:chExt cx="898" cy="442"/>
            </a:xfrm>
          </p:grpSpPr>
          <p:sp>
            <p:nvSpPr>
              <p:cNvPr id="42039" name="Oval 12"/>
              <p:cNvSpPr>
                <a:spLocks noChangeArrowheads="1"/>
              </p:cNvSpPr>
              <p:nvPr/>
            </p:nvSpPr>
            <p:spPr bwMode="auto">
              <a:xfrm>
                <a:off x="2349" y="2604"/>
                <a:ext cx="898" cy="442"/>
              </a:xfrm>
              <a:prstGeom prst="ellipse">
                <a:avLst/>
              </a:prstGeom>
              <a:noFill/>
              <a:ln w="762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040" name="Text Box 13"/>
              <p:cNvSpPr txBox="1">
                <a:spLocks noChangeArrowheads="1"/>
              </p:cNvSpPr>
              <p:nvPr/>
            </p:nvSpPr>
            <p:spPr bwMode="auto">
              <a:xfrm>
                <a:off x="2462" y="2613"/>
                <a:ext cx="660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q</a:t>
                </a:r>
                <a:r>
                  <a:rPr lang="en-US" b="1" baseline="-25000"/>
                  <a:t>reject</a:t>
                </a:r>
              </a:p>
            </p:txBody>
          </p:sp>
        </p:grpSp>
        <p:sp>
          <p:nvSpPr>
            <p:cNvPr id="42004" name="Line 14"/>
            <p:cNvSpPr>
              <a:spLocks noChangeShapeType="1"/>
            </p:cNvSpPr>
            <p:nvPr/>
          </p:nvSpPr>
          <p:spPr bwMode="auto">
            <a:xfrm flipV="1">
              <a:off x="3105" y="2013"/>
              <a:ext cx="1192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05" name="Text Box 15"/>
            <p:cNvSpPr txBox="1">
              <a:spLocks noChangeArrowheads="1"/>
            </p:cNvSpPr>
            <p:nvPr/>
          </p:nvSpPr>
          <p:spPr bwMode="auto">
            <a:xfrm>
              <a:off x="3188" y="2052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06" name="Oval 16"/>
            <p:cNvSpPr>
              <a:spLocks noChangeArrowheads="1"/>
            </p:cNvSpPr>
            <p:nvPr/>
          </p:nvSpPr>
          <p:spPr bwMode="auto">
            <a:xfrm>
              <a:off x="2377" y="3197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07" name="Text Box 17"/>
            <p:cNvSpPr txBox="1">
              <a:spLocks noChangeArrowheads="1"/>
            </p:cNvSpPr>
            <p:nvPr/>
          </p:nvSpPr>
          <p:spPr bwMode="auto">
            <a:xfrm>
              <a:off x="242" y="2395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08" name="Oval 18"/>
            <p:cNvSpPr>
              <a:spLocks noChangeArrowheads="1"/>
            </p:cNvSpPr>
            <p:nvPr/>
          </p:nvSpPr>
          <p:spPr bwMode="auto">
            <a:xfrm>
              <a:off x="4373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09" name="Oval 19"/>
            <p:cNvSpPr>
              <a:spLocks noChangeArrowheads="1"/>
            </p:cNvSpPr>
            <p:nvPr/>
          </p:nvSpPr>
          <p:spPr bwMode="auto">
            <a:xfrm>
              <a:off x="3487" y="603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10" name="Oval 20"/>
            <p:cNvSpPr>
              <a:spLocks noChangeArrowheads="1"/>
            </p:cNvSpPr>
            <p:nvPr/>
          </p:nvSpPr>
          <p:spPr bwMode="auto">
            <a:xfrm>
              <a:off x="4373" y="319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11" name="Text Box 21"/>
            <p:cNvSpPr txBox="1">
              <a:spLocks noChangeArrowheads="1"/>
            </p:cNvSpPr>
            <p:nvPr/>
          </p:nvSpPr>
          <p:spPr bwMode="auto">
            <a:xfrm>
              <a:off x="1766" y="2521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12" name="Line 22"/>
            <p:cNvSpPr>
              <a:spLocks noChangeShapeType="1"/>
            </p:cNvSpPr>
            <p:nvPr/>
          </p:nvSpPr>
          <p:spPr bwMode="auto">
            <a:xfrm flipH="1" flipV="1">
              <a:off x="2818" y="2284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13" name="Line 23"/>
            <p:cNvSpPr>
              <a:spLocks noChangeShapeType="1"/>
            </p:cNvSpPr>
            <p:nvPr/>
          </p:nvSpPr>
          <p:spPr bwMode="auto">
            <a:xfrm flipV="1">
              <a:off x="2953" y="1078"/>
              <a:ext cx="519" cy="643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14" name="AutoShape 24"/>
            <p:cNvSpPr>
              <a:spLocks noChangeArrowheads="1"/>
            </p:cNvSpPr>
            <p:nvPr/>
          </p:nvSpPr>
          <p:spPr bwMode="auto">
            <a:xfrm rot="5075175">
              <a:off x="4732" y="1648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15" name="AutoShape 25"/>
            <p:cNvSpPr>
              <a:spLocks noChangeArrowheads="1"/>
            </p:cNvSpPr>
            <p:nvPr/>
          </p:nvSpPr>
          <p:spPr bwMode="auto">
            <a:xfrm rot="5400000">
              <a:off x="3857" y="533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16" name="AutoShape 26"/>
            <p:cNvSpPr>
              <a:spLocks noChangeArrowheads="1"/>
            </p:cNvSpPr>
            <p:nvPr/>
          </p:nvSpPr>
          <p:spPr bwMode="auto">
            <a:xfrm rot="-1739745">
              <a:off x="2387" y="1449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17" name="Text Box 27"/>
            <p:cNvSpPr txBox="1">
              <a:spLocks noChangeArrowheads="1"/>
            </p:cNvSpPr>
            <p:nvPr/>
          </p:nvSpPr>
          <p:spPr bwMode="auto">
            <a:xfrm>
              <a:off x="1538" y="131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18" name="Text Box 28"/>
            <p:cNvSpPr txBox="1">
              <a:spLocks noChangeArrowheads="1"/>
            </p:cNvSpPr>
            <p:nvPr/>
          </p:nvSpPr>
          <p:spPr bwMode="auto">
            <a:xfrm>
              <a:off x="4215" y="351"/>
              <a:ext cx="85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42019" name="Text Box 29"/>
            <p:cNvSpPr txBox="1">
              <a:spLocks noChangeArrowheads="1"/>
            </p:cNvSpPr>
            <p:nvPr/>
          </p:nvSpPr>
          <p:spPr bwMode="auto">
            <a:xfrm>
              <a:off x="4215" y="133"/>
              <a:ext cx="85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42020" name="Text Box 30"/>
            <p:cNvSpPr txBox="1">
              <a:spLocks noChangeArrowheads="1"/>
            </p:cNvSpPr>
            <p:nvPr/>
          </p:nvSpPr>
          <p:spPr bwMode="auto">
            <a:xfrm>
              <a:off x="4887" y="1408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21" name="Text Box 31"/>
            <p:cNvSpPr txBox="1">
              <a:spLocks noChangeArrowheads="1"/>
            </p:cNvSpPr>
            <p:nvPr/>
          </p:nvSpPr>
          <p:spPr bwMode="auto">
            <a:xfrm>
              <a:off x="4118" y="1105"/>
              <a:ext cx="979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42022" name="Text Box 32"/>
            <p:cNvSpPr txBox="1">
              <a:spLocks noChangeArrowheads="1"/>
            </p:cNvSpPr>
            <p:nvPr/>
          </p:nvSpPr>
          <p:spPr bwMode="auto">
            <a:xfrm>
              <a:off x="2310" y="993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23" name="Line 33"/>
            <p:cNvSpPr>
              <a:spLocks noChangeShapeType="1"/>
            </p:cNvSpPr>
            <p:nvPr/>
          </p:nvSpPr>
          <p:spPr bwMode="auto">
            <a:xfrm flipH="1" flipV="1">
              <a:off x="4675" y="2304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24" name="Line 34"/>
            <p:cNvSpPr>
              <a:spLocks noChangeShapeType="1"/>
            </p:cNvSpPr>
            <p:nvPr/>
          </p:nvSpPr>
          <p:spPr bwMode="auto">
            <a:xfrm flipH="1" flipV="1">
              <a:off x="4528" y="2291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25" name="Text Box 35"/>
            <p:cNvSpPr txBox="1">
              <a:spLocks noChangeArrowheads="1"/>
            </p:cNvSpPr>
            <p:nvPr/>
          </p:nvSpPr>
          <p:spPr bwMode="auto">
            <a:xfrm>
              <a:off x="3591" y="265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26" name="Text Box 36"/>
            <p:cNvSpPr txBox="1">
              <a:spLocks noChangeArrowheads="1"/>
            </p:cNvSpPr>
            <p:nvPr/>
          </p:nvSpPr>
          <p:spPr bwMode="auto">
            <a:xfrm>
              <a:off x="4714" y="2505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27" name="Freeform 37"/>
            <p:cNvSpPr>
              <a:spLocks/>
            </p:cNvSpPr>
            <p:nvPr/>
          </p:nvSpPr>
          <p:spPr bwMode="auto">
            <a:xfrm>
              <a:off x="1493" y="3645"/>
              <a:ext cx="2922" cy="462"/>
            </a:xfrm>
            <a:custGeom>
              <a:avLst/>
              <a:gdLst>
                <a:gd name="T0" fmla="*/ 2922 w 2922"/>
                <a:gd name="T1" fmla="*/ 0 h 462"/>
                <a:gd name="T2" fmla="*/ 1269 w 2922"/>
                <a:gd name="T3" fmla="*/ 459 h 462"/>
                <a:gd name="T4" fmla="*/ 0 w 2922"/>
                <a:gd name="T5" fmla="*/ 17 h 462"/>
                <a:gd name="T6" fmla="*/ 0 60000 65536"/>
                <a:gd name="T7" fmla="*/ 0 60000 65536"/>
                <a:gd name="T8" fmla="*/ 0 60000 65536"/>
                <a:gd name="T9" fmla="*/ 0 w 2922"/>
                <a:gd name="T10" fmla="*/ 0 h 462"/>
                <a:gd name="T11" fmla="*/ 2922 w 2922"/>
                <a:gd name="T12" fmla="*/ 462 h 4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22" h="462">
                  <a:moveTo>
                    <a:pt x="2922" y="0"/>
                  </a:moveTo>
                  <a:cubicBezTo>
                    <a:pt x="2339" y="228"/>
                    <a:pt x="1756" y="456"/>
                    <a:pt x="1269" y="459"/>
                  </a:cubicBezTo>
                  <a:cubicBezTo>
                    <a:pt x="782" y="462"/>
                    <a:pt x="211" y="91"/>
                    <a:pt x="0" y="17"/>
                  </a:cubicBezTo>
                </a:path>
              </a:pathLst>
            </a:cu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2028" name="Text Box 38"/>
            <p:cNvSpPr txBox="1">
              <a:spLocks noChangeArrowheads="1"/>
            </p:cNvSpPr>
            <p:nvPr/>
          </p:nvSpPr>
          <p:spPr bwMode="auto">
            <a:xfrm>
              <a:off x="3480" y="3950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29" name="AutoShape 39"/>
            <p:cNvSpPr>
              <a:spLocks noChangeArrowheads="1"/>
            </p:cNvSpPr>
            <p:nvPr/>
          </p:nvSpPr>
          <p:spPr bwMode="auto">
            <a:xfrm rot="6917158">
              <a:off x="4694" y="3288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30" name="Text Box 40"/>
            <p:cNvSpPr txBox="1">
              <a:spLocks noChangeArrowheads="1"/>
            </p:cNvSpPr>
            <p:nvPr/>
          </p:nvSpPr>
          <p:spPr bwMode="auto">
            <a:xfrm>
              <a:off x="4808" y="374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42031" name="Line 41"/>
            <p:cNvSpPr>
              <a:spLocks noChangeShapeType="1"/>
            </p:cNvSpPr>
            <p:nvPr/>
          </p:nvSpPr>
          <p:spPr bwMode="auto">
            <a:xfrm>
              <a:off x="3902" y="1074"/>
              <a:ext cx="519" cy="643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32" name="Text Box 42"/>
            <p:cNvSpPr txBox="1">
              <a:spLocks noChangeArrowheads="1"/>
            </p:cNvSpPr>
            <p:nvPr/>
          </p:nvSpPr>
          <p:spPr bwMode="auto">
            <a:xfrm>
              <a:off x="440" y="354"/>
              <a:ext cx="1715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600" b="1">
                  <a:solidFill>
                    <a:srgbClr val="FFFF00"/>
                  </a:solidFill>
                </a:rPr>
                <a:t>{ 0   | n </a:t>
              </a:r>
              <a:r>
                <a:rPr lang="en-US" sz="3600" b="1">
                  <a:solidFill>
                    <a:srgbClr val="FFFF00"/>
                  </a:solidFill>
                  <a:cs typeface="Arial" charset="0"/>
                </a:rPr>
                <a:t>≥ 0 }</a:t>
              </a:r>
            </a:p>
          </p:txBody>
        </p:sp>
        <p:sp>
          <p:nvSpPr>
            <p:cNvPr id="42033" name="Text Box 43"/>
            <p:cNvSpPr txBox="1">
              <a:spLocks noChangeArrowheads="1"/>
            </p:cNvSpPr>
            <p:nvPr/>
          </p:nvSpPr>
          <p:spPr bwMode="auto">
            <a:xfrm>
              <a:off x="803" y="276"/>
              <a:ext cx="33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 b="1" baseline="30000">
                  <a:solidFill>
                    <a:srgbClr val="FFFF00"/>
                  </a:solidFill>
                </a:rPr>
                <a:t>n</a:t>
              </a:r>
            </a:p>
          </p:txBody>
        </p:sp>
        <p:sp>
          <p:nvSpPr>
            <p:cNvPr id="42034" name="Text Box 44"/>
            <p:cNvSpPr txBox="1">
              <a:spLocks noChangeArrowheads="1"/>
            </p:cNvSpPr>
            <p:nvPr/>
          </p:nvSpPr>
          <p:spPr bwMode="auto">
            <a:xfrm>
              <a:off x="1041" y="1805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0</a:t>
              </a:r>
            </a:p>
          </p:txBody>
        </p:sp>
        <p:sp>
          <p:nvSpPr>
            <p:cNvPr id="42035" name="Text Box 45"/>
            <p:cNvSpPr txBox="1">
              <a:spLocks noChangeArrowheads="1"/>
            </p:cNvSpPr>
            <p:nvPr/>
          </p:nvSpPr>
          <p:spPr bwMode="auto">
            <a:xfrm>
              <a:off x="2657" y="1817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1</a:t>
              </a:r>
            </a:p>
          </p:txBody>
        </p:sp>
        <p:sp>
          <p:nvSpPr>
            <p:cNvPr id="42036" name="Text Box 46"/>
            <p:cNvSpPr txBox="1">
              <a:spLocks noChangeArrowheads="1"/>
            </p:cNvSpPr>
            <p:nvPr/>
          </p:nvSpPr>
          <p:spPr bwMode="auto">
            <a:xfrm>
              <a:off x="3546" y="653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</a:p>
          </p:txBody>
        </p:sp>
        <p:sp>
          <p:nvSpPr>
            <p:cNvPr id="42037" name="Text Box 47"/>
            <p:cNvSpPr txBox="1">
              <a:spLocks noChangeArrowheads="1"/>
            </p:cNvSpPr>
            <p:nvPr/>
          </p:nvSpPr>
          <p:spPr bwMode="auto">
            <a:xfrm>
              <a:off x="4452" y="1834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</a:p>
          </p:txBody>
        </p:sp>
        <p:sp>
          <p:nvSpPr>
            <p:cNvPr id="42038" name="Text Box 48"/>
            <p:cNvSpPr txBox="1">
              <a:spLocks noChangeArrowheads="1"/>
            </p:cNvSpPr>
            <p:nvPr/>
          </p:nvSpPr>
          <p:spPr bwMode="auto">
            <a:xfrm>
              <a:off x="4449" y="3250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4</a:t>
              </a:r>
            </a:p>
          </p:txBody>
        </p:sp>
      </p:grpSp>
      <p:sp>
        <p:nvSpPr>
          <p:cNvPr id="742449" name="Text Box 49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>
                <a:solidFill>
                  <a:srgbClr val="FFFF00"/>
                </a:solidFill>
              </a:rPr>
              <a:t>0000</a:t>
            </a:r>
          </a:p>
        </p:txBody>
      </p:sp>
      <p:sp>
        <p:nvSpPr>
          <p:cNvPr id="742450" name="Text Box 50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1</a:t>
            </a:r>
            <a:r>
              <a:rPr lang="en-US" b="1"/>
              <a:t>000</a:t>
            </a:r>
          </a:p>
        </p:txBody>
      </p:sp>
      <p:sp>
        <p:nvSpPr>
          <p:cNvPr id="742451" name="Text Box 51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</a:p>
        </p:txBody>
      </p:sp>
      <p:sp>
        <p:nvSpPr>
          <p:cNvPr id="742452" name="Text Box 52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742453" name="Text Box 53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742454" name="Text Box 54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742455" name="Text Box 55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742456" name="Text Box 56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742457" name="Text Box 57"/>
          <p:cNvSpPr txBox="1">
            <a:spLocks noChangeArrowheads="1"/>
          </p:cNvSpPr>
          <p:nvPr/>
        </p:nvSpPr>
        <p:spPr bwMode="auto">
          <a:xfrm>
            <a:off x="6973888" y="502920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0x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742402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67808E-7 L -0.18264 -0.17183 " pathEditMode="relative" ptsTypes="AA">
                                      <p:cBhvr>
                                        <p:cTn id="8" dur="500" fill="hold"/>
                                        <p:tgtEl>
                                          <p:spTgt spid="742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2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4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4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4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4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449" grpId="0"/>
      <p:bldP spid="742450" grpId="0"/>
      <p:bldP spid="742451" grpId="0"/>
      <p:bldP spid="742452" grpId="0"/>
      <p:bldP spid="742453" grpId="0"/>
      <p:bldP spid="742454" grpId="0"/>
      <p:bldP spid="742455" grpId="0"/>
      <p:bldP spid="742456" grpId="0"/>
      <p:bldP spid="7424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2"/>
          <p:cNvSpPr txBox="1">
            <a:spLocks noChangeArrowheads="1"/>
          </p:cNvSpPr>
          <p:nvPr/>
        </p:nvSpPr>
        <p:spPr bwMode="auto">
          <a:xfrm>
            <a:off x="1819275" y="1050925"/>
            <a:ext cx="55070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 recognizes all strings except:</a:t>
            </a:r>
          </a:p>
        </p:txBody>
      </p:sp>
      <p:sp>
        <p:nvSpPr>
          <p:cNvPr id="44034" name="Text Box 3"/>
          <p:cNvSpPr txBox="1">
            <a:spLocks noChangeArrowheads="1"/>
          </p:cNvSpPr>
          <p:nvPr/>
        </p:nvSpPr>
        <p:spPr bwMode="auto">
          <a:xfrm>
            <a:off x="814388" y="2092325"/>
            <a:ext cx="76374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/>
              <a:t>#C</a:t>
            </a:r>
            <a:r>
              <a:rPr lang="en-US" sz="3600" b="1" baseline="-25000"/>
              <a:t>1</a:t>
            </a:r>
            <a:r>
              <a:rPr lang="en-US" sz="3600" b="1"/>
              <a:t># 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2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#C</a:t>
            </a:r>
            <a:r>
              <a:rPr lang="en-US" sz="3600" b="1" baseline="-25000"/>
              <a:t>3 </a:t>
            </a:r>
            <a:r>
              <a:rPr lang="en-US" sz="3600" b="1"/>
              <a:t>#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4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#C</a:t>
            </a:r>
            <a:r>
              <a:rPr lang="en-US" sz="3600" b="1" baseline="-25000"/>
              <a:t>5 </a:t>
            </a:r>
            <a:r>
              <a:rPr lang="en-US" sz="3600" b="1"/>
              <a:t>#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6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#….# C</a:t>
            </a:r>
            <a:r>
              <a:rPr lang="en-US" sz="3600" b="1" baseline="-25000"/>
              <a:t>k</a:t>
            </a:r>
          </a:p>
        </p:txBody>
      </p:sp>
      <p:sp>
        <p:nvSpPr>
          <p:cNvPr id="743428" name="Text Box 4"/>
          <p:cNvSpPr txBox="1">
            <a:spLocks noChangeArrowheads="1"/>
          </p:cNvSpPr>
          <p:nvPr/>
        </p:nvSpPr>
        <p:spPr bwMode="auto">
          <a:xfrm>
            <a:off x="0" y="3235325"/>
            <a:ext cx="9144000" cy="3262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If k is odd, put</a:t>
            </a:r>
            <a:r>
              <a:rPr lang="en-US" sz="3200"/>
              <a:t> </a:t>
            </a:r>
            <a:r>
              <a:rPr lang="en-US" sz="3200" b="1"/>
              <a:t>C</a:t>
            </a:r>
            <a:r>
              <a:rPr lang="en-US" sz="3200" b="1" baseline="-25000"/>
              <a:t>k </a:t>
            </a:r>
            <a:r>
              <a:rPr lang="en-US" sz="3200" b="1"/>
              <a:t>on stack and see if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k+1</a:t>
            </a:r>
            <a:r>
              <a:rPr lang="en-US" sz="3200" b="1" baseline="30000">
                <a:solidFill>
                  <a:srgbClr val="FFFF00"/>
                </a:solidFill>
              </a:rPr>
              <a:t>R</a:t>
            </a:r>
            <a:r>
              <a:rPr lang="en-US" sz="3200" b="1"/>
              <a:t> follows properly:</a:t>
            </a:r>
          </a:p>
          <a:p>
            <a:pPr algn="ctr">
              <a:spcBef>
                <a:spcPct val="50000"/>
              </a:spcBef>
            </a:pPr>
            <a:r>
              <a:rPr lang="en-US" sz="3200" b="1"/>
              <a:t>For example, </a:t>
            </a:r>
          </a:p>
          <a:p>
            <a:pPr algn="ctr">
              <a:spcBef>
                <a:spcPct val="50000"/>
              </a:spcBef>
            </a:pPr>
            <a:r>
              <a:rPr lang="en-US" sz="3200" b="1"/>
              <a:t>If =u</a:t>
            </a:r>
            <a:r>
              <a:rPr lang="en-US" sz="3200" b="1">
                <a:solidFill>
                  <a:srgbClr val="FF5050"/>
                </a:solidFill>
              </a:rPr>
              <a:t>a</a:t>
            </a:r>
            <a:r>
              <a:rPr lang="en-US" sz="3200" b="1"/>
              <a:t>q</a:t>
            </a:r>
            <a:r>
              <a:rPr lang="en-US" sz="3200" b="1" baseline="-25000"/>
              <a:t>i</a:t>
            </a:r>
            <a:r>
              <a:rPr lang="en-US" sz="3200" b="1">
                <a:solidFill>
                  <a:srgbClr val="FF5050"/>
                </a:solidFill>
              </a:rPr>
              <a:t>b</a:t>
            </a:r>
            <a:r>
              <a:rPr lang="en-US" sz="3200" b="1"/>
              <a:t>v and </a:t>
            </a:r>
            <a:r>
              <a:rPr lang="en-US" b="1">
                <a:sym typeface="Symbol" pitchFamily="18" charset="2"/>
              </a:rPr>
              <a:t></a:t>
            </a:r>
            <a:r>
              <a:rPr lang="en-US"/>
              <a:t> </a:t>
            </a:r>
            <a:r>
              <a:rPr lang="en-US" sz="3200" b="1"/>
              <a:t>(q</a:t>
            </a:r>
            <a:r>
              <a:rPr lang="en-US" sz="3200" b="1" baseline="-25000"/>
              <a:t>i</a:t>
            </a:r>
            <a:r>
              <a:rPr lang="en-US" sz="3200" b="1"/>
              <a:t>,</a:t>
            </a:r>
            <a:r>
              <a:rPr lang="en-US" sz="3200" b="1">
                <a:solidFill>
                  <a:srgbClr val="FF5050"/>
                </a:solidFill>
              </a:rPr>
              <a:t>b</a:t>
            </a:r>
            <a:r>
              <a:rPr lang="en-US" sz="3200" b="1"/>
              <a:t>) = (q</a:t>
            </a:r>
            <a:r>
              <a:rPr lang="en-US" sz="3200" b="1" baseline="-25000"/>
              <a:t>j</a:t>
            </a:r>
            <a:r>
              <a:rPr lang="en-US" sz="3200" b="1"/>
              <a:t>,</a:t>
            </a:r>
            <a:r>
              <a:rPr lang="en-US" sz="3200" b="1">
                <a:solidFill>
                  <a:srgbClr val="FF5050"/>
                </a:solidFill>
              </a:rPr>
              <a:t>c</a:t>
            </a:r>
            <a:r>
              <a:rPr lang="en-US" sz="3200" b="1"/>
              <a:t>,</a:t>
            </a:r>
            <a:r>
              <a:rPr lang="en-US" sz="3200" b="1">
                <a:solidFill>
                  <a:srgbClr val="FFFF00"/>
                </a:solidFill>
              </a:rPr>
              <a:t>R</a:t>
            </a:r>
            <a:r>
              <a:rPr lang="en-US" sz="3200" b="1"/>
              <a:t>), </a:t>
            </a:r>
          </a:p>
          <a:p>
            <a:pPr algn="ctr">
              <a:spcBef>
                <a:spcPct val="50000"/>
              </a:spcBef>
            </a:pPr>
            <a:r>
              <a:rPr lang="en-US" sz="3200" b="1"/>
              <a:t>then C</a:t>
            </a:r>
            <a:r>
              <a:rPr lang="en-US" sz="3200" b="1" baseline="-25000"/>
              <a:t>k</a:t>
            </a:r>
            <a:r>
              <a:rPr lang="en-US" sz="3200" b="1"/>
              <a:t> properly yields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k+1 </a:t>
            </a:r>
            <a:r>
              <a:rPr lang="en-US" b="1">
                <a:sym typeface="Symbol" pitchFamily="18" charset="2"/>
              </a:rPr>
              <a:t></a:t>
            </a:r>
            <a:r>
              <a:rPr lang="en-US"/>
              <a:t> 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k+1</a:t>
            </a:r>
            <a:r>
              <a:rPr lang="en-US" sz="3200" b="1"/>
              <a:t> = u</a:t>
            </a:r>
            <a:r>
              <a:rPr lang="en-US" sz="3200" b="1">
                <a:solidFill>
                  <a:srgbClr val="FF0000"/>
                </a:solidFill>
              </a:rPr>
              <a:t>ac</a:t>
            </a:r>
            <a:r>
              <a:rPr lang="en-US" sz="3200" b="1"/>
              <a:t>q</a:t>
            </a:r>
            <a:r>
              <a:rPr lang="en-US" sz="3200" b="1" baseline="-25000"/>
              <a:t>j</a:t>
            </a:r>
            <a:r>
              <a:rPr lang="en-US" sz="3200" b="1"/>
              <a:t>v</a:t>
            </a:r>
          </a:p>
        </p:txBody>
      </p:sp>
      <p:sp>
        <p:nvSpPr>
          <p:cNvPr id="743429" name="Oval 5"/>
          <p:cNvSpPr>
            <a:spLocks noChangeArrowheads="1"/>
          </p:cNvSpPr>
          <p:nvPr/>
        </p:nvSpPr>
        <p:spPr bwMode="auto">
          <a:xfrm>
            <a:off x="2730500" y="5145088"/>
            <a:ext cx="604838" cy="752475"/>
          </a:xfrm>
          <a:prstGeom prst="ellips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3430" name="Oval 6"/>
          <p:cNvSpPr>
            <a:spLocks noChangeArrowheads="1"/>
          </p:cNvSpPr>
          <p:nvPr/>
        </p:nvSpPr>
        <p:spPr bwMode="auto">
          <a:xfrm>
            <a:off x="7883525" y="5854700"/>
            <a:ext cx="693738" cy="752475"/>
          </a:xfrm>
          <a:prstGeom prst="ellips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3428" grpId="0" uiExpand="1" build="p"/>
      <p:bldP spid="743429" grpId="0" animBg="1"/>
      <p:bldP spid="7434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2"/>
          <p:cNvSpPr txBox="1">
            <a:spLocks noChangeArrowheads="1"/>
          </p:cNvSpPr>
          <p:nvPr/>
        </p:nvSpPr>
        <p:spPr bwMode="auto">
          <a:xfrm>
            <a:off x="1819275" y="1050925"/>
            <a:ext cx="55070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 recognizes all strings except:</a:t>
            </a:r>
          </a:p>
        </p:txBody>
      </p:sp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814388" y="2092325"/>
            <a:ext cx="76374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/>
              <a:t>#C</a:t>
            </a:r>
            <a:r>
              <a:rPr lang="en-US" sz="3600" b="1" baseline="-25000"/>
              <a:t>1</a:t>
            </a:r>
            <a:r>
              <a:rPr lang="en-US" sz="3600" b="1"/>
              <a:t># 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2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#C</a:t>
            </a:r>
            <a:r>
              <a:rPr lang="en-US" sz="3600" b="1" baseline="-25000"/>
              <a:t>3 </a:t>
            </a:r>
            <a:r>
              <a:rPr lang="en-US" sz="3600" b="1"/>
              <a:t>#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4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#C</a:t>
            </a:r>
            <a:r>
              <a:rPr lang="en-US" sz="3600" b="1" baseline="-25000"/>
              <a:t>5 </a:t>
            </a:r>
            <a:r>
              <a:rPr lang="en-US" sz="3600" b="1"/>
              <a:t>#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6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#….# C</a:t>
            </a:r>
            <a:r>
              <a:rPr lang="en-US" sz="3600" b="1" baseline="-25000"/>
              <a:t>k</a:t>
            </a:r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0" y="3235325"/>
            <a:ext cx="9144000" cy="3262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If k is odd, put</a:t>
            </a:r>
            <a:r>
              <a:rPr lang="en-US" sz="3200"/>
              <a:t> </a:t>
            </a:r>
            <a:r>
              <a:rPr lang="en-US" sz="3200" b="1"/>
              <a:t>C</a:t>
            </a:r>
            <a:r>
              <a:rPr lang="en-US" sz="3200" b="1" baseline="-25000"/>
              <a:t>k </a:t>
            </a:r>
            <a:r>
              <a:rPr lang="en-US" sz="3200" b="1"/>
              <a:t>on stack and see if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k+1</a:t>
            </a:r>
            <a:r>
              <a:rPr lang="en-US" sz="3200" b="1" baseline="30000">
                <a:solidFill>
                  <a:srgbClr val="FFFF00"/>
                </a:solidFill>
              </a:rPr>
              <a:t>R</a:t>
            </a:r>
            <a:r>
              <a:rPr lang="en-US" sz="3200" b="1"/>
              <a:t> follows properly:</a:t>
            </a:r>
          </a:p>
          <a:p>
            <a:pPr algn="ctr">
              <a:spcBef>
                <a:spcPct val="50000"/>
              </a:spcBef>
            </a:pPr>
            <a:endParaRPr lang="en-US" sz="3200" b="1"/>
          </a:p>
          <a:p>
            <a:pPr algn="ctr">
              <a:spcBef>
                <a:spcPct val="50000"/>
              </a:spcBef>
            </a:pPr>
            <a:r>
              <a:rPr lang="en-US" sz="3200" b="1"/>
              <a:t>If =u</a:t>
            </a:r>
            <a:r>
              <a:rPr lang="en-US" sz="3200" b="1">
                <a:solidFill>
                  <a:srgbClr val="FF5050"/>
                </a:solidFill>
              </a:rPr>
              <a:t>a</a:t>
            </a:r>
            <a:r>
              <a:rPr lang="en-US" sz="3200" b="1"/>
              <a:t>q</a:t>
            </a:r>
            <a:r>
              <a:rPr lang="en-US" sz="3200" b="1" baseline="-25000"/>
              <a:t>i</a:t>
            </a:r>
            <a:r>
              <a:rPr lang="en-US" sz="3200" b="1">
                <a:solidFill>
                  <a:srgbClr val="FF5050"/>
                </a:solidFill>
              </a:rPr>
              <a:t>b</a:t>
            </a:r>
            <a:r>
              <a:rPr lang="en-US" sz="3200" b="1"/>
              <a:t>v and </a:t>
            </a:r>
            <a:r>
              <a:rPr lang="en-US" b="1">
                <a:sym typeface="Symbol" pitchFamily="18" charset="2"/>
              </a:rPr>
              <a:t></a:t>
            </a:r>
            <a:r>
              <a:rPr lang="en-US"/>
              <a:t> </a:t>
            </a:r>
            <a:r>
              <a:rPr lang="en-US" sz="3200" b="1"/>
              <a:t>(q</a:t>
            </a:r>
            <a:r>
              <a:rPr lang="en-US" sz="3200" b="1" baseline="-25000"/>
              <a:t>i</a:t>
            </a:r>
            <a:r>
              <a:rPr lang="en-US" sz="3200" b="1"/>
              <a:t>,</a:t>
            </a:r>
            <a:r>
              <a:rPr lang="en-US" sz="3200" b="1">
                <a:solidFill>
                  <a:srgbClr val="FF5050"/>
                </a:solidFill>
              </a:rPr>
              <a:t>b</a:t>
            </a:r>
            <a:r>
              <a:rPr lang="en-US" sz="3200" b="1"/>
              <a:t>) = (q</a:t>
            </a:r>
            <a:r>
              <a:rPr lang="en-US" sz="3200" b="1" baseline="-25000"/>
              <a:t>j</a:t>
            </a:r>
            <a:r>
              <a:rPr lang="en-US" sz="3200" b="1"/>
              <a:t>,</a:t>
            </a:r>
            <a:r>
              <a:rPr lang="en-US" sz="3200" b="1">
                <a:solidFill>
                  <a:srgbClr val="FF5050"/>
                </a:solidFill>
              </a:rPr>
              <a:t>c</a:t>
            </a:r>
            <a:r>
              <a:rPr lang="en-US" sz="3200" b="1"/>
              <a:t>,</a:t>
            </a:r>
            <a:r>
              <a:rPr lang="en-US" sz="3200" b="1">
                <a:solidFill>
                  <a:srgbClr val="FFFF00"/>
                </a:solidFill>
              </a:rPr>
              <a:t>L</a:t>
            </a:r>
            <a:r>
              <a:rPr lang="en-US" sz="3200" b="1"/>
              <a:t>), </a:t>
            </a:r>
          </a:p>
          <a:p>
            <a:pPr algn="ctr">
              <a:spcBef>
                <a:spcPct val="50000"/>
              </a:spcBef>
            </a:pPr>
            <a:r>
              <a:rPr lang="en-US" sz="3200" b="1"/>
              <a:t>then C</a:t>
            </a:r>
            <a:r>
              <a:rPr lang="en-US" sz="3200" b="1" baseline="-25000"/>
              <a:t>k</a:t>
            </a:r>
            <a:r>
              <a:rPr lang="en-US" sz="3200" b="1"/>
              <a:t> properly yields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k+1 </a:t>
            </a:r>
            <a:r>
              <a:rPr lang="en-US" b="1">
                <a:sym typeface="Symbol" pitchFamily="18" charset="2"/>
              </a:rPr>
              <a:t></a:t>
            </a:r>
            <a:r>
              <a:rPr lang="en-US"/>
              <a:t> 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k+1</a:t>
            </a:r>
            <a:r>
              <a:rPr lang="en-US" sz="3200" b="1"/>
              <a:t> = uq</a:t>
            </a:r>
            <a:r>
              <a:rPr lang="en-US" sz="3200" b="1" baseline="-25000"/>
              <a:t>j</a:t>
            </a:r>
            <a:r>
              <a:rPr lang="en-US" sz="3200" b="1">
                <a:solidFill>
                  <a:srgbClr val="FF5050"/>
                </a:solidFill>
              </a:rPr>
              <a:t>ac</a:t>
            </a:r>
            <a:r>
              <a:rPr lang="en-US" sz="3200" b="1"/>
              <a:t>v</a:t>
            </a:r>
          </a:p>
        </p:txBody>
      </p:sp>
      <p:sp>
        <p:nvSpPr>
          <p:cNvPr id="744453" name="Oval 5"/>
          <p:cNvSpPr>
            <a:spLocks noChangeArrowheads="1"/>
          </p:cNvSpPr>
          <p:nvPr/>
        </p:nvSpPr>
        <p:spPr bwMode="auto">
          <a:xfrm>
            <a:off x="2420938" y="5130800"/>
            <a:ext cx="900112" cy="752475"/>
          </a:xfrm>
          <a:prstGeom prst="ellips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4454" name="Oval 6"/>
          <p:cNvSpPr>
            <a:spLocks noChangeArrowheads="1"/>
          </p:cNvSpPr>
          <p:nvPr/>
        </p:nvSpPr>
        <p:spPr bwMode="auto">
          <a:xfrm>
            <a:off x="7691438" y="5927725"/>
            <a:ext cx="958850" cy="930275"/>
          </a:xfrm>
          <a:prstGeom prst="ellips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453" grpId="0" animBg="1"/>
      <p:bldP spid="7444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1819275" y="1050925"/>
            <a:ext cx="55070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 recognizes all strings except:</a:t>
            </a:r>
          </a:p>
        </p:txBody>
      </p:sp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814388" y="2092325"/>
            <a:ext cx="76374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/>
              <a:t>#C</a:t>
            </a:r>
            <a:r>
              <a:rPr lang="en-US" sz="3600" b="1" baseline="-25000"/>
              <a:t>1</a:t>
            </a:r>
            <a:r>
              <a:rPr lang="en-US" sz="3600" b="1"/>
              <a:t># 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2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#C</a:t>
            </a:r>
            <a:r>
              <a:rPr lang="en-US" sz="3600" b="1" baseline="-25000"/>
              <a:t>3 </a:t>
            </a:r>
            <a:r>
              <a:rPr lang="en-US" sz="3600" b="1"/>
              <a:t>#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4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#C</a:t>
            </a:r>
            <a:r>
              <a:rPr lang="en-US" sz="3600" b="1" baseline="-25000"/>
              <a:t>5 </a:t>
            </a:r>
            <a:r>
              <a:rPr lang="en-US" sz="3600" b="1"/>
              <a:t>#</a:t>
            </a:r>
            <a:r>
              <a:rPr lang="en-US" sz="3600" b="1">
                <a:solidFill>
                  <a:srgbClr val="FFFF00"/>
                </a:solidFill>
              </a:rPr>
              <a:t>C</a:t>
            </a:r>
            <a:r>
              <a:rPr lang="en-US" sz="3600" b="1" baseline="-25000">
                <a:solidFill>
                  <a:srgbClr val="FFFF00"/>
                </a:solidFill>
              </a:rPr>
              <a:t>6</a:t>
            </a:r>
            <a:r>
              <a:rPr lang="en-US" sz="3600" b="1" baseline="30000">
                <a:solidFill>
                  <a:srgbClr val="FFFF00"/>
                </a:solidFill>
              </a:rPr>
              <a:t>R</a:t>
            </a:r>
            <a:r>
              <a:rPr lang="en-US" sz="3600" b="1" baseline="30000"/>
              <a:t> </a:t>
            </a:r>
            <a:r>
              <a:rPr lang="en-US" sz="3600" b="1"/>
              <a:t>#….# C</a:t>
            </a:r>
            <a:r>
              <a:rPr lang="en-US" sz="3600" b="1" baseline="-25000"/>
              <a:t>k</a:t>
            </a:r>
          </a:p>
        </p:txBody>
      </p:sp>
      <p:sp>
        <p:nvSpPr>
          <p:cNvPr id="48131" name="Text Box 4"/>
          <p:cNvSpPr txBox="1">
            <a:spLocks noChangeArrowheads="1"/>
          </p:cNvSpPr>
          <p:nvPr/>
        </p:nvSpPr>
        <p:spPr bwMode="auto">
          <a:xfrm>
            <a:off x="0" y="3235325"/>
            <a:ext cx="9144000" cy="1798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If </a:t>
            </a:r>
            <a:r>
              <a:rPr lang="en-US" sz="3200" b="1">
                <a:solidFill>
                  <a:srgbClr val="FF0000"/>
                </a:solidFill>
              </a:rPr>
              <a:t>k is even</a:t>
            </a:r>
            <a:r>
              <a:rPr lang="en-US" sz="3200" b="1"/>
              <a:t>, put</a:t>
            </a:r>
            <a:r>
              <a:rPr lang="en-US" sz="3200"/>
              <a:t> </a:t>
            </a:r>
            <a:r>
              <a:rPr lang="en-US" sz="3200" b="1">
                <a:solidFill>
                  <a:srgbClr val="FFFF00"/>
                </a:solidFill>
              </a:rPr>
              <a:t>C</a:t>
            </a:r>
            <a:r>
              <a:rPr lang="en-US" sz="3200" b="1" baseline="-25000">
                <a:solidFill>
                  <a:srgbClr val="FFFF00"/>
                </a:solidFill>
              </a:rPr>
              <a:t>k</a:t>
            </a:r>
            <a:r>
              <a:rPr lang="en-US" sz="3200" b="1" baseline="30000">
                <a:solidFill>
                  <a:srgbClr val="FFFF00"/>
                </a:solidFill>
              </a:rPr>
              <a:t>R</a:t>
            </a:r>
            <a:r>
              <a:rPr lang="en-US" sz="3200" b="1" baseline="-25000"/>
              <a:t> </a:t>
            </a:r>
            <a:r>
              <a:rPr lang="en-US" sz="3200" b="1"/>
              <a:t>on stack and see if C</a:t>
            </a:r>
            <a:r>
              <a:rPr lang="en-US" sz="3200" b="1" baseline="-25000"/>
              <a:t>k+1</a:t>
            </a:r>
            <a:r>
              <a:rPr lang="en-US" sz="3200" b="1"/>
              <a:t> follows properly.</a:t>
            </a:r>
          </a:p>
          <a:p>
            <a:pPr algn="ctr">
              <a:spcBef>
                <a:spcPct val="50000"/>
              </a:spcBef>
            </a:pPr>
            <a:endParaRPr lang="en-US" sz="3200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4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</a:p>
        </p:txBody>
      </p:sp>
      <p:sp>
        <p:nvSpPr>
          <p:cNvPr id="50178" name="Text Box 5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1</a:t>
            </a:r>
            <a:r>
              <a:rPr lang="en-US" b="1"/>
              <a:t>000</a:t>
            </a:r>
          </a:p>
        </p:txBody>
      </p:sp>
      <p:sp>
        <p:nvSpPr>
          <p:cNvPr id="50179" name="Text Box 6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</a:p>
        </p:txBody>
      </p:sp>
      <p:sp>
        <p:nvSpPr>
          <p:cNvPr id="50180" name="Text Box 7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50181" name="Text Box 8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50182" name="Text Box 9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50183" name="Text Box 10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50184" name="Text Box 11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728076" name="Text Box 12"/>
          <p:cNvSpPr txBox="1">
            <a:spLocks noChangeArrowheads="1"/>
          </p:cNvSpPr>
          <p:nvPr/>
        </p:nvSpPr>
        <p:spPr bwMode="auto">
          <a:xfrm>
            <a:off x="0" y="5341938"/>
            <a:ext cx="914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000q</a:t>
            </a:r>
            <a:r>
              <a:rPr lang="en-US" b="1" baseline="-25000">
                <a:solidFill>
                  <a:srgbClr val="FF5050"/>
                </a:solidFill>
              </a:rPr>
              <a:t>1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0q</a:t>
            </a:r>
            <a:r>
              <a:rPr lang="en-US" b="1" baseline="-25000">
                <a:solidFill>
                  <a:srgbClr val="FF5050"/>
                </a:solidFill>
              </a:rPr>
              <a:t>4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0x 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 ... </a:t>
            </a:r>
            <a:r>
              <a:rPr lang="en-US" b="1">
                <a:solidFill>
                  <a:srgbClr val="FFFF00"/>
                </a:solidFill>
              </a:rPr>
              <a:t>#</a:t>
            </a:r>
          </a:p>
        </p:txBody>
      </p:sp>
      <p:graphicFrame>
        <p:nvGraphicFramePr>
          <p:cNvPr id="728292" name="Group 228"/>
          <p:cNvGraphicFramePr>
            <a:graphicFrameLocks noGrp="1"/>
          </p:cNvGraphicFramePr>
          <p:nvPr/>
        </p:nvGraphicFramePr>
        <p:xfrm>
          <a:off x="2230438" y="573088"/>
          <a:ext cx="2895600" cy="642937"/>
        </p:xfrm>
        <a:graphic>
          <a:graphicData uri="http://schemas.openxmlformats.org/drawingml/2006/table">
            <a:tbl>
              <a:tblPr/>
              <a:tblGrid>
                <a:gridCol w="554037"/>
                <a:gridCol w="552450"/>
                <a:gridCol w="555625"/>
                <a:gridCol w="558800"/>
                <a:gridCol w="674688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8288" name="Group 224"/>
          <p:cNvGraphicFramePr>
            <a:graphicFrameLocks noGrp="1"/>
          </p:cNvGraphicFramePr>
          <p:nvPr/>
        </p:nvGraphicFramePr>
        <p:xfrm>
          <a:off x="625475" y="1408113"/>
          <a:ext cx="698500" cy="2605087"/>
        </p:xfrm>
        <a:graphic>
          <a:graphicData uri="http://schemas.openxmlformats.org/drawingml/2006/table">
            <a:tbl>
              <a:tblPr/>
              <a:tblGrid>
                <a:gridCol w="69850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14" name="Oval 225"/>
          <p:cNvSpPr>
            <a:spLocks noChangeArrowheads="1"/>
          </p:cNvSpPr>
          <p:nvPr/>
        </p:nvSpPr>
        <p:spPr bwMode="auto">
          <a:xfrm>
            <a:off x="6567488" y="315913"/>
            <a:ext cx="2038350" cy="1363662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28290" name="Oval 226"/>
          <p:cNvSpPr>
            <a:spLocks noChangeArrowheads="1"/>
          </p:cNvSpPr>
          <p:nvPr/>
        </p:nvSpPr>
        <p:spPr bwMode="auto">
          <a:xfrm>
            <a:off x="511175" y="5216525"/>
            <a:ext cx="2862263" cy="1006475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28291" name="Oval 227"/>
          <p:cNvSpPr>
            <a:spLocks noChangeArrowheads="1"/>
          </p:cNvSpPr>
          <p:nvPr/>
        </p:nvSpPr>
        <p:spPr bwMode="auto">
          <a:xfrm>
            <a:off x="6937375" y="869950"/>
            <a:ext cx="1441450" cy="733425"/>
          </a:xfrm>
          <a:prstGeom prst="ellipse">
            <a:avLst/>
          </a:prstGeom>
          <a:noFill/>
          <a:ln w="38100" algn="ctr">
            <a:solidFill>
              <a:srgbClr val="FF505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728293" name="Text Box 229"/>
          <p:cNvSpPr txBox="1">
            <a:spLocks noChangeArrowheads="1"/>
          </p:cNvSpPr>
          <p:nvPr/>
        </p:nvSpPr>
        <p:spPr bwMode="auto">
          <a:xfrm>
            <a:off x="1693863" y="2413000"/>
            <a:ext cx="24590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ODD</a:t>
            </a:r>
          </a:p>
        </p:txBody>
      </p:sp>
      <p:sp>
        <p:nvSpPr>
          <p:cNvPr id="728294" name="Line 230"/>
          <p:cNvSpPr>
            <a:spLocks noChangeShapeType="1"/>
          </p:cNvSpPr>
          <p:nvPr/>
        </p:nvSpPr>
        <p:spPr bwMode="auto">
          <a:xfrm flipH="1">
            <a:off x="3043238" y="704850"/>
            <a:ext cx="3852862" cy="19034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0219" name="Text Box 232"/>
          <p:cNvSpPr txBox="1">
            <a:spLocks noChangeArrowheads="1"/>
          </p:cNvSpPr>
          <p:nvPr/>
        </p:nvSpPr>
        <p:spPr bwMode="auto">
          <a:xfrm>
            <a:off x="7543800" y="4821238"/>
            <a:ext cx="303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: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076" grpId="0"/>
      <p:bldP spid="728290" grpId="0" animBg="1"/>
      <p:bldP spid="728291" grpId="0" animBg="1"/>
      <p:bldP spid="728293" grpId="0"/>
      <p:bldP spid="72829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q</a:t>
            </a:r>
            <a:r>
              <a:rPr lang="en-US" b="1" baseline="-25000">
                <a:solidFill>
                  <a:srgbClr val="FFFF00"/>
                </a:solidFill>
              </a:rPr>
              <a:t>0</a:t>
            </a:r>
            <a:r>
              <a:rPr lang="en-US" b="1">
                <a:solidFill>
                  <a:srgbClr val="FFFF00"/>
                </a:solidFill>
              </a:rPr>
              <a:t>0</a:t>
            </a:r>
            <a:r>
              <a:rPr lang="en-US" b="1"/>
              <a:t>000</a:t>
            </a: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q</a:t>
            </a:r>
            <a:r>
              <a:rPr lang="en-US" b="1" baseline="-25000">
                <a:solidFill>
                  <a:srgbClr val="FFFF00"/>
                </a:solidFill>
              </a:rPr>
              <a:t>1</a:t>
            </a:r>
            <a:r>
              <a:rPr lang="en-US" b="1"/>
              <a:t>000</a:t>
            </a: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52229" name="Text Box 6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52230" name="Text Box 7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52231" name="Text Box 8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52232" name="Text Box 9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52233" name="Text Box 10"/>
          <p:cNvSpPr txBox="1">
            <a:spLocks noChangeArrowheads="1"/>
          </p:cNvSpPr>
          <p:nvPr/>
        </p:nvSpPr>
        <p:spPr bwMode="auto">
          <a:xfrm>
            <a:off x="0" y="5341938"/>
            <a:ext cx="914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000q</a:t>
            </a:r>
            <a:r>
              <a:rPr lang="en-US" b="1" baseline="-25000">
                <a:solidFill>
                  <a:srgbClr val="FF5050"/>
                </a:solidFill>
              </a:rPr>
              <a:t>1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0q</a:t>
            </a:r>
            <a:r>
              <a:rPr lang="en-US" b="1" baseline="-25000">
                <a:solidFill>
                  <a:srgbClr val="FF5050"/>
                </a:solidFill>
              </a:rPr>
              <a:t>4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0x 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 ... </a:t>
            </a:r>
            <a:r>
              <a:rPr lang="en-US" b="1">
                <a:solidFill>
                  <a:srgbClr val="FFFF00"/>
                </a:solidFill>
              </a:rPr>
              <a:t>#</a:t>
            </a:r>
          </a:p>
        </p:txBody>
      </p:sp>
      <p:graphicFrame>
        <p:nvGraphicFramePr>
          <p:cNvPr id="736267" name="Group 11"/>
          <p:cNvGraphicFramePr>
            <a:graphicFrameLocks noGrp="1"/>
          </p:cNvGraphicFramePr>
          <p:nvPr/>
        </p:nvGraphicFramePr>
        <p:xfrm>
          <a:off x="2230438" y="573088"/>
          <a:ext cx="2895600" cy="642937"/>
        </p:xfrm>
        <a:graphic>
          <a:graphicData uri="http://schemas.openxmlformats.org/drawingml/2006/table">
            <a:tbl>
              <a:tblPr/>
              <a:tblGrid>
                <a:gridCol w="554037"/>
                <a:gridCol w="552450"/>
                <a:gridCol w="555625"/>
                <a:gridCol w="558800"/>
                <a:gridCol w="674688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6283" name="Group 27"/>
          <p:cNvGraphicFramePr>
            <a:graphicFrameLocks noGrp="1"/>
          </p:cNvGraphicFramePr>
          <p:nvPr/>
        </p:nvGraphicFramePr>
        <p:xfrm>
          <a:off x="625475" y="1408113"/>
          <a:ext cx="698500" cy="2605087"/>
        </p:xfrm>
        <a:graphic>
          <a:graphicData uri="http://schemas.openxmlformats.org/drawingml/2006/table">
            <a:tbl>
              <a:tblPr/>
              <a:tblGrid>
                <a:gridCol w="69850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62" name="Oval 41"/>
          <p:cNvSpPr>
            <a:spLocks noChangeArrowheads="1"/>
          </p:cNvSpPr>
          <p:nvPr/>
        </p:nvSpPr>
        <p:spPr bwMode="auto">
          <a:xfrm>
            <a:off x="6567488" y="315913"/>
            <a:ext cx="2038350" cy="1363662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63" name="Oval 42"/>
          <p:cNvSpPr>
            <a:spLocks noChangeArrowheads="1"/>
          </p:cNvSpPr>
          <p:nvPr/>
        </p:nvSpPr>
        <p:spPr bwMode="auto">
          <a:xfrm>
            <a:off x="511175" y="5216525"/>
            <a:ext cx="2862263" cy="1006475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64" name="Oval 43"/>
          <p:cNvSpPr>
            <a:spLocks noChangeArrowheads="1"/>
          </p:cNvSpPr>
          <p:nvPr/>
        </p:nvSpPr>
        <p:spPr bwMode="auto">
          <a:xfrm>
            <a:off x="6937375" y="869950"/>
            <a:ext cx="1441450" cy="733425"/>
          </a:xfrm>
          <a:prstGeom prst="ellipse">
            <a:avLst/>
          </a:prstGeom>
          <a:noFill/>
          <a:ln w="38100" algn="ctr">
            <a:solidFill>
              <a:srgbClr val="FF505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2265" name="Text Box 44"/>
          <p:cNvSpPr txBox="1">
            <a:spLocks noChangeArrowheads="1"/>
          </p:cNvSpPr>
          <p:nvPr/>
        </p:nvSpPr>
        <p:spPr bwMode="auto">
          <a:xfrm>
            <a:off x="1693863" y="2413000"/>
            <a:ext cx="24590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ODD</a:t>
            </a:r>
          </a:p>
        </p:txBody>
      </p:sp>
      <p:sp>
        <p:nvSpPr>
          <p:cNvPr id="52266" name="Line 45"/>
          <p:cNvSpPr>
            <a:spLocks noChangeShapeType="1"/>
          </p:cNvSpPr>
          <p:nvPr/>
        </p:nvSpPr>
        <p:spPr bwMode="auto">
          <a:xfrm flipH="1">
            <a:off x="3043238" y="704850"/>
            <a:ext cx="3852862" cy="19034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267" name="Text Box 48"/>
          <p:cNvSpPr txBox="1">
            <a:spLocks noChangeArrowheads="1"/>
          </p:cNvSpPr>
          <p:nvPr/>
        </p:nvSpPr>
        <p:spPr bwMode="auto">
          <a:xfrm>
            <a:off x="7543800" y="4821238"/>
            <a:ext cx="303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/>
              <a:t> = { (M,w) | M is a TM that accepts string w }</a:t>
            </a:r>
          </a:p>
        </p:txBody>
      </p:sp>
      <p:sp>
        <p:nvSpPr>
          <p:cNvPr id="717827" name="Text Box 3"/>
          <p:cNvSpPr txBox="1">
            <a:spLocks noChangeArrowheads="1"/>
          </p:cNvSpPr>
          <p:nvPr/>
        </p:nvSpPr>
        <p:spPr bwMode="auto">
          <a:xfrm>
            <a:off x="0" y="692150"/>
            <a:ext cx="914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HALT</a:t>
            </a:r>
            <a:r>
              <a:rPr lang="en-US" b="1" baseline="-25000"/>
              <a:t>TM</a:t>
            </a:r>
            <a:r>
              <a:rPr lang="en-US" b="1"/>
              <a:t> = { (M,w) | M is a TM that halts on string w }</a:t>
            </a:r>
          </a:p>
        </p:txBody>
      </p:sp>
      <p:sp>
        <p:nvSpPr>
          <p:cNvPr id="717828" name="Text Box 4"/>
          <p:cNvSpPr txBox="1">
            <a:spLocks noChangeArrowheads="1"/>
          </p:cNvSpPr>
          <p:nvPr/>
        </p:nvSpPr>
        <p:spPr bwMode="auto">
          <a:xfrm>
            <a:off x="674688" y="1409700"/>
            <a:ext cx="61245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</a:t>
            </a:r>
            <a:r>
              <a:rPr lang="en-US" b="1" baseline="-25000"/>
              <a:t>TM</a:t>
            </a:r>
            <a:r>
              <a:rPr lang="en-US" b="1"/>
              <a:t> = { M | M is a TM and L(M) = </a:t>
            </a:r>
            <a:r>
              <a:rPr lang="en-US" b="1">
                <a:sym typeface="Symbol" pitchFamily="18" charset="2"/>
              </a:rPr>
              <a:t></a:t>
            </a:r>
            <a:r>
              <a:rPr lang="en-US" b="1"/>
              <a:t> }</a:t>
            </a:r>
          </a:p>
        </p:txBody>
      </p:sp>
      <p:sp>
        <p:nvSpPr>
          <p:cNvPr id="717829" name="Text Box 5"/>
          <p:cNvSpPr txBox="1">
            <a:spLocks noChangeArrowheads="1"/>
          </p:cNvSpPr>
          <p:nvPr/>
        </p:nvSpPr>
        <p:spPr bwMode="auto">
          <a:xfrm>
            <a:off x="179388" y="2216150"/>
            <a:ext cx="76977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REG</a:t>
            </a:r>
            <a:r>
              <a:rPr lang="en-US" b="1" baseline="-25000"/>
              <a:t>TM</a:t>
            </a:r>
            <a:r>
              <a:rPr lang="en-US" b="1"/>
              <a:t> = { M | M is a TM and L(M) is regular}</a:t>
            </a:r>
          </a:p>
        </p:txBody>
      </p:sp>
      <p:sp>
        <p:nvSpPr>
          <p:cNvPr id="717830" name="Text Box 6"/>
          <p:cNvSpPr txBox="1">
            <a:spLocks noChangeArrowheads="1"/>
          </p:cNvSpPr>
          <p:nvPr/>
        </p:nvSpPr>
        <p:spPr bwMode="auto">
          <a:xfrm>
            <a:off x="314325" y="4056063"/>
            <a:ext cx="72517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ALL</a:t>
            </a:r>
            <a:r>
              <a:rPr lang="en-US" b="1" baseline="-25000"/>
              <a:t>PDA</a:t>
            </a:r>
            <a:r>
              <a:rPr lang="en-US" b="1"/>
              <a:t> = { P | P is a PDA and L(P) = </a:t>
            </a:r>
            <a:r>
              <a:rPr lang="el-GR" b="1"/>
              <a:t>Σ</a:t>
            </a:r>
            <a:r>
              <a:rPr lang="en-US" b="1"/>
              <a:t>* }</a:t>
            </a:r>
          </a:p>
        </p:txBody>
      </p:sp>
      <p:sp>
        <p:nvSpPr>
          <p:cNvPr id="717833" name="Text Box 9"/>
          <p:cNvSpPr txBox="1">
            <a:spLocks noChangeArrowheads="1"/>
          </p:cNvSpPr>
          <p:nvPr/>
        </p:nvSpPr>
        <p:spPr bwMode="auto">
          <a:xfrm>
            <a:off x="331788" y="3043238"/>
            <a:ext cx="82375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FF00"/>
                </a:solidFill>
              </a:rPr>
              <a:t>EQ</a:t>
            </a:r>
            <a:r>
              <a:rPr lang="en-US" b="1" baseline="-25000">
                <a:solidFill>
                  <a:srgbClr val="FFFF00"/>
                </a:solidFill>
              </a:rPr>
              <a:t>TM</a:t>
            </a:r>
            <a:r>
              <a:rPr lang="en-US" b="1">
                <a:solidFill>
                  <a:srgbClr val="FFFF00"/>
                </a:solidFill>
              </a:rPr>
              <a:t> = {( M, N) | M, N are TMs and L(M) =L(N)}</a:t>
            </a:r>
          </a:p>
        </p:txBody>
      </p:sp>
      <p:sp>
        <p:nvSpPr>
          <p:cNvPr id="717834" name="Rectangle 10"/>
          <p:cNvSpPr>
            <a:spLocks noChangeArrowheads="1"/>
          </p:cNvSpPr>
          <p:nvPr/>
        </p:nvSpPr>
        <p:spPr bwMode="auto">
          <a:xfrm>
            <a:off x="1304925" y="5006975"/>
            <a:ext cx="5618163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4000" b="1"/>
              <a:t>ALL UNDECIDABLE</a:t>
            </a:r>
          </a:p>
        </p:txBody>
      </p:sp>
      <p:sp>
        <p:nvSpPr>
          <p:cNvPr id="717835" name="Text Box 11"/>
          <p:cNvSpPr txBox="1">
            <a:spLocks noChangeArrowheads="1"/>
          </p:cNvSpPr>
          <p:nvPr/>
        </p:nvSpPr>
        <p:spPr bwMode="auto">
          <a:xfrm>
            <a:off x="1482725" y="5695950"/>
            <a:ext cx="57118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Use Reductions to Prove</a:t>
            </a:r>
          </a:p>
        </p:txBody>
      </p:sp>
      <p:sp>
        <p:nvSpPr>
          <p:cNvPr id="717836" name="Text Box 12"/>
          <p:cNvSpPr txBox="1">
            <a:spLocks noChangeArrowheads="1"/>
          </p:cNvSpPr>
          <p:nvPr/>
        </p:nvSpPr>
        <p:spPr bwMode="auto">
          <a:xfrm>
            <a:off x="1049338" y="6326188"/>
            <a:ext cx="70754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Which are SEMI-DECIDABLE?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27" grpId="0"/>
      <p:bldP spid="717828" grpId="0"/>
      <p:bldP spid="717829" grpId="0"/>
      <p:bldP spid="717830" grpId="0"/>
      <p:bldP spid="717833" grpId="0"/>
      <p:bldP spid="717834" grpId="0"/>
      <p:bldP spid="717835" grpId="0"/>
      <p:bldP spid="71783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2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q</a:t>
            </a:r>
            <a:r>
              <a:rPr lang="en-US" b="1" baseline="-25000">
                <a:solidFill>
                  <a:srgbClr val="FFFF00"/>
                </a:solidFill>
              </a:rPr>
              <a:t>0</a:t>
            </a:r>
            <a:r>
              <a:rPr lang="en-US" b="1">
                <a:solidFill>
                  <a:srgbClr val="FFFF00"/>
                </a:solidFill>
              </a:rPr>
              <a:t>0</a:t>
            </a:r>
            <a:r>
              <a:rPr lang="en-US" b="1"/>
              <a:t>000</a:t>
            </a:r>
          </a:p>
        </p:txBody>
      </p:sp>
      <p:sp>
        <p:nvSpPr>
          <p:cNvPr id="54274" name="Text Box 3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q</a:t>
            </a:r>
            <a:r>
              <a:rPr lang="en-US" b="1" baseline="-25000">
                <a:solidFill>
                  <a:srgbClr val="FFFF00"/>
                </a:solidFill>
              </a:rPr>
              <a:t>1</a:t>
            </a:r>
            <a:r>
              <a:rPr lang="en-US" b="1"/>
              <a:t>000</a:t>
            </a:r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54277" name="Text Box 6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54278" name="Text Box 7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54279" name="Text Box 8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54280" name="Text Box 9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54281" name="Text Box 10"/>
          <p:cNvSpPr txBox="1">
            <a:spLocks noChangeArrowheads="1"/>
          </p:cNvSpPr>
          <p:nvPr/>
        </p:nvSpPr>
        <p:spPr bwMode="auto">
          <a:xfrm>
            <a:off x="0" y="5341938"/>
            <a:ext cx="914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000q</a:t>
            </a:r>
            <a:r>
              <a:rPr lang="en-US" b="1" baseline="-25000">
                <a:solidFill>
                  <a:srgbClr val="FF5050"/>
                </a:solidFill>
              </a:rPr>
              <a:t>1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0q</a:t>
            </a:r>
            <a:r>
              <a:rPr lang="en-US" b="1" baseline="-25000">
                <a:solidFill>
                  <a:srgbClr val="FF5050"/>
                </a:solidFill>
              </a:rPr>
              <a:t>4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0x 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 ... </a:t>
            </a:r>
            <a:r>
              <a:rPr lang="en-US" b="1">
                <a:solidFill>
                  <a:srgbClr val="FFFF00"/>
                </a:solidFill>
              </a:rPr>
              <a:t>#</a:t>
            </a:r>
          </a:p>
        </p:txBody>
      </p:sp>
      <p:graphicFrame>
        <p:nvGraphicFramePr>
          <p:cNvPr id="737291" name="Group 11"/>
          <p:cNvGraphicFramePr>
            <a:graphicFrameLocks noGrp="1"/>
          </p:cNvGraphicFramePr>
          <p:nvPr/>
        </p:nvGraphicFramePr>
        <p:xfrm>
          <a:off x="2230438" y="573088"/>
          <a:ext cx="2895600" cy="642937"/>
        </p:xfrm>
        <a:graphic>
          <a:graphicData uri="http://schemas.openxmlformats.org/drawingml/2006/table">
            <a:tbl>
              <a:tblPr/>
              <a:tblGrid>
                <a:gridCol w="554037"/>
                <a:gridCol w="552450"/>
                <a:gridCol w="555625"/>
                <a:gridCol w="558800"/>
                <a:gridCol w="674688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7307" name="Group 27"/>
          <p:cNvGraphicFramePr>
            <a:graphicFrameLocks noGrp="1"/>
          </p:cNvGraphicFramePr>
          <p:nvPr/>
        </p:nvGraphicFramePr>
        <p:xfrm>
          <a:off x="625475" y="1408113"/>
          <a:ext cx="698500" cy="2605087"/>
        </p:xfrm>
        <a:graphic>
          <a:graphicData uri="http://schemas.openxmlformats.org/drawingml/2006/table">
            <a:tbl>
              <a:tblPr/>
              <a:tblGrid>
                <a:gridCol w="69850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10" name="Oval 41"/>
          <p:cNvSpPr>
            <a:spLocks noChangeArrowheads="1"/>
          </p:cNvSpPr>
          <p:nvPr/>
        </p:nvSpPr>
        <p:spPr bwMode="auto">
          <a:xfrm>
            <a:off x="6567488" y="315913"/>
            <a:ext cx="2038350" cy="1363662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311" name="Oval 42"/>
          <p:cNvSpPr>
            <a:spLocks noChangeArrowheads="1"/>
          </p:cNvSpPr>
          <p:nvPr/>
        </p:nvSpPr>
        <p:spPr bwMode="auto">
          <a:xfrm>
            <a:off x="511175" y="5216525"/>
            <a:ext cx="2862263" cy="1006475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312" name="Oval 43"/>
          <p:cNvSpPr>
            <a:spLocks noChangeArrowheads="1"/>
          </p:cNvSpPr>
          <p:nvPr/>
        </p:nvSpPr>
        <p:spPr bwMode="auto">
          <a:xfrm>
            <a:off x="6937375" y="869950"/>
            <a:ext cx="1441450" cy="733425"/>
          </a:xfrm>
          <a:prstGeom prst="ellipse">
            <a:avLst/>
          </a:prstGeom>
          <a:noFill/>
          <a:ln w="38100" algn="ctr">
            <a:solidFill>
              <a:srgbClr val="FF505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4313" name="Text Box 44"/>
          <p:cNvSpPr txBox="1">
            <a:spLocks noChangeArrowheads="1"/>
          </p:cNvSpPr>
          <p:nvPr/>
        </p:nvSpPr>
        <p:spPr bwMode="auto">
          <a:xfrm>
            <a:off x="1693863" y="2413000"/>
            <a:ext cx="24590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ODD</a:t>
            </a:r>
          </a:p>
        </p:txBody>
      </p:sp>
      <p:sp>
        <p:nvSpPr>
          <p:cNvPr id="54314" name="Line 45"/>
          <p:cNvSpPr>
            <a:spLocks noChangeShapeType="1"/>
          </p:cNvSpPr>
          <p:nvPr/>
        </p:nvSpPr>
        <p:spPr bwMode="auto">
          <a:xfrm flipH="1">
            <a:off x="3043238" y="704850"/>
            <a:ext cx="3852862" cy="19034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315" name="Text Box 47"/>
          <p:cNvSpPr txBox="1">
            <a:spLocks noChangeArrowheads="1"/>
          </p:cNvSpPr>
          <p:nvPr/>
        </p:nvSpPr>
        <p:spPr bwMode="auto">
          <a:xfrm>
            <a:off x="7543800" y="4821238"/>
            <a:ext cx="303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2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</a:p>
        </p:txBody>
      </p:sp>
      <p:sp>
        <p:nvSpPr>
          <p:cNvPr id="56322" name="Text Box 3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1</a:t>
            </a:r>
            <a:r>
              <a:rPr lang="en-US" b="1"/>
              <a:t>000</a:t>
            </a:r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56325" name="Text Box 6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56326" name="Text Box 7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56327" name="Text Box 8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56328" name="Text Box 9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56329" name="Text Box 10"/>
          <p:cNvSpPr txBox="1">
            <a:spLocks noChangeArrowheads="1"/>
          </p:cNvSpPr>
          <p:nvPr/>
        </p:nvSpPr>
        <p:spPr bwMode="auto">
          <a:xfrm>
            <a:off x="0" y="5341938"/>
            <a:ext cx="914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000q</a:t>
            </a:r>
            <a:r>
              <a:rPr lang="en-US" b="1" baseline="-25000">
                <a:solidFill>
                  <a:srgbClr val="FF5050"/>
                </a:solidFill>
              </a:rPr>
              <a:t>1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0q</a:t>
            </a:r>
            <a:r>
              <a:rPr lang="en-US" b="1" baseline="-25000">
                <a:solidFill>
                  <a:srgbClr val="FF5050"/>
                </a:solidFill>
              </a:rPr>
              <a:t>4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0x 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 ... </a:t>
            </a:r>
            <a:r>
              <a:rPr lang="en-US" b="1">
                <a:solidFill>
                  <a:srgbClr val="FFFF00"/>
                </a:solidFill>
              </a:rPr>
              <a:t>#</a:t>
            </a:r>
          </a:p>
        </p:txBody>
      </p:sp>
      <p:graphicFrame>
        <p:nvGraphicFramePr>
          <p:cNvPr id="734258" name="Group 50"/>
          <p:cNvGraphicFramePr>
            <a:graphicFrameLocks noGrp="1"/>
          </p:cNvGraphicFramePr>
          <p:nvPr/>
        </p:nvGraphicFramePr>
        <p:xfrm>
          <a:off x="2230438" y="573088"/>
          <a:ext cx="2895600" cy="642937"/>
        </p:xfrm>
        <a:graphic>
          <a:graphicData uri="http://schemas.openxmlformats.org/drawingml/2006/table">
            <a:tbl>
              <a:tblPr/>
              <a:tblGrid>
                <a:gridCol w="554037"/>
                <a:gridCol w="552450"/>
                <a:gridCol w="555625"/>
                <a:gridCol w="544513"/>
                <a:gridCol w="688975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4261" name="Group 53"/>
          <p:cNvGraphicFramePr>
            <a:graphicFrameLocks noGrp="1"/>
          </p:cNvGraphicFramePr>
          <p:nvPr/>
        </p:nvGraphicFramePr>
        <p:xfrm>
          <a:off x="625475" y="1408113"/>
          <a:ext cx="698500" cy="2605087"/>
        </p:xfrm>
        <a:graphic>
          <a:graphicData uri="http://schemas.openxmlformats.org/drawingml/2006/table">
            <a:tbl>
              <a:tblPr/>
              <a:tblGrid>
                <a:gridCol w="69850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58" name="Oval 41"/>
          <p:cNvSpPr>
            <a:spLocks noChangeArrowheads="1"/>
          </p:cNvSpPr>
          <p:nvPr/>
        </p:nvSpPr>
        <p:spPr bwMode="auto">
          <a:xfrm>
            <a:off x="6642100" y="869950"/>
            <a:ext cx="2038350" cy="1363663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59" name="Oval 42"/>
          <p:cNvSpPr>
            <a:spLocks noChangeArrowheads="1"/>
          </p:cNvSpPr>
          <p:nvPr/>
        </p:nvSpPr>
        <p:spPr bwMode="auto">
          <a:xfrm>
            <a:off x="1935163" y="5157788"/>
            <a:ext cx="2862262" cy="1006475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60" name="Oval 43"/>
          <p:cNvSpPr>
            <a:spLocks noChangeArrowheads="1"/>
          </p:cNvSpPr>
          <p:nvPr/>
        </p:nvSpPr>
        <p:spPr bwMode="auto">
          <a:xfrm>
            <a:off x="6937375" y="869950"/>
            <a:ext cx="1441450" cy="733425"/>
          </a:xfrm>
          <a:prstGeom prst="ellipse">
            <a:avLst/>
          </a:prstGeom>
          <a:noFill/>
          <a:ln w="38100" algn="ctr">
            <a:solidFill>
              <a:srgbClr val="FF505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6361" name="Text Box 54"/>
          <p:cNvSpPr txBox="1">
            <a:spLocks noChangeArrowheads="1"/>
          </p:cNvSpPr>
          <p:nvPr/>
        </p:nvSpPr>
        <p:spPr bwMode="auto">
          <a:xfrm>
            <a:off x="1693863" y="2413000"/>
            <a:ext cx="24590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EVEN</a:t>
            </a:r>
          </a:p>
        </p:txBody>
      </p:sp>
      <p:sp>
        <p:nvSpPr>
          <p:cNvPr id="56362" name="Line 55"/>
          <p:cNvSpPr>
            <a:spLocks noChangeShapeType="1"/>
          </p:cNvSpPr>
          <p:nvPr/>
        </p:nvSpPr>
        <p:spPr bwMode="auto">
          <a:xfrm flipH="1">
            <a:off x="3043238" y="1258888"/>
            <a:ext cx="3852862" cy="134937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63" name="Line 56"/>
          <p:cNvSpPr>
            <a:spLocks noChangeShapeType="1"/>
          </p:cNvSpPr>
          <p:nvPr/>
        </p:nvSpPr>
        <p:spPr bwMode="auto">
          <a:xfrm flipH="1" flipV="1">
            <a:off x="2038350" y="3057525"/>
            <a:ext cx="330200" cy="226377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64" name="Text Box 57"/>
          <p:cNvSpPr txBox="1">
            <a:spLocks noChangeArrowheads="1"/>
          </p:cNvSpPr>
          <p:nvPr/>
        </p:nvSpPr>
        <p:spPr bwMode="auto">
          <a:xfrm>
            <a:off x="7543800" y="4821238"/>
            <a:ext cx="303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q</a:t>
            </a:r>
            <a:r>
              <a:rPr lang="en-US" b="1" baseline="-25000">
                <a:solidFill>
                  <a:srgbClr val="FFFF00"/>
                </a:solidFill>
              </a:rPr>
              <a:t>1</a:t>
            </a:r>
            <a:r>
              <a:rPr lang="en-US" b="1">
                <a:solidFill>
                  <a:srgbClr val="FFFF00"/>
                </a:solidFill>
              </a:rPr>
              <a:t>0</a:t>
            </a:r>
            <a:r>
              <a:rPr lang="en-US" b="1"/>
              <a:t>00</a:t>
            </a:r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x</a:t>
            </a:r>
            <a:r>
              <a:rPr lang="en-US" b="1">
                <a:solidFill>
                  <a:srgbClr val="FFFF00"/>
                </a:solidFill>
              </a:rPr>
              <a:t>q</a:t>
            </a:r>
            <a:r>
              <a:rPr lang="en-US" b="1" baseline="-25000">
                <a:solidFill>
                  <a:srgbClr val="FFFF00"/>
                </a:solidFill>
              </a:rPr>
              <a:t>3</a:t>
            </a:r>
            <a:r>
              <a:rPr lang="en-US" b="1"/>
              <a:t>00</a:t>
            </a:r>
          </a:p>
        </p:txBody>
      </p:sp>
      <p:sp>
        <p:nvSpPr>
          <p:cNvPr id="58372" name="Text Box 5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58373" name="Text Box 6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58374" name="Text Box 7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58375" name="Text Box 8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58376" name="Text Box 9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58377" name="Text Box 10"/>
          <p:cNvSpPr txBox="1">
            <a:spLocks noChangeArrowheads="1"/>
          </p:cNvSpPr>
          <p:nvPr/>
        </p:nvSpPr>
        <p:spPr bwMode="auto">
          <a:xfrm>
            <a:off x="0" y="5341938"/>
            <a:ext cx="914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000q</a:t>
            </a:r>
            <a:r>
              <a:rPr lang="en-US" b="1" baseline="-25000">
                <a:solidFill>
                  <a:srgbClr val="FF5050"/>
                </a:solidFill>
              </a:rPr>
              <a:t>1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olidFill>
                  <a:srgbClr val="FF5050"/>
                </a:solidFill>
              </a:rPr>
              <a:t>0q</a:t>
            </a:r>
            <a:r>
              <a:rPr lang="en-US" b="1" baseline="-25000">
                <a:solidFill>
                  <a:srgbClr val="FF5050"/>
                </a:solidFill>
              </a:rPr>
              <a:t>4</a:t>
            </a:r>
            <a:r>
              <a:rPr lang="en-US" b="1">
                <a:solidFill>
                  <a:srgbClr val="FF5050"/>
                </a:solidFill>
                <a:sym typeface="Wingdings" pitchFamily="2" charset="2"/>
              </a:rPr>
              <a:t>0x 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 ... </a:t>
            </a:r>
            <a:r>
              <a:rPr lang="en-US" b="1">
                <a:solidFill>
                  <a:srgbClr val="FFFF00"/>
                </a:solidFill>
              </a:rPr>
              <a:t>#</a:t>
            </a:r>
          </a:p>
        </p:txBody>
      </p:sp>
      <p:graphicFrame>
        <p:nvGraphicFramePr>
          <p:cNvPr id="738331" name="Group 27"/>
          <p:cNvGraphicFramePr>
            <a:graphicFrameLocks noGrp="1"/>
          </p:cNvGraphicFramePr>
          <p:nvPr/>
        </p:nvGraphicFramePr>
        <p:xfrm>
          <a:off x="625475" y="1408113"/>
          <a:ext cx="698500" cy="2605087"/>
        </p:xfrm>
        <a:graphic>
          <a:graphicData uri="http://schemas.openxmlformats.org/drawingml/2006/table">
            <a:tbl>
              <a:tblPr/>
              <a:tblGrid>
                <a:gridCol w="69850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92" name="Oval 41"/>
          <p:cNvSpPr>
            <a:spLocks noChangeArrowheads="1"/>
          </p:cNvSpPr>
          <p:nvPr/>
        </p:nvSpPr>
        <p:spPr bwMode="auto">
          <a:xfrm>
            <a:off x="6642100" y="869950"/>
            <a:ext cx="2038350" cy="1363663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93" name="Oval 42"/>
          <p:cNvSpPr>
            <a:spLocks noChangeArrowheads="1"/>
          </p:cNvSpPr>
          <p:nvPr/>
        </p:nvSpPr>
        <p:spPr bwMode="auto">
          <a:xfrm>
            <a:off x="1935163" y="5157788"/>
            <a:ext cx="2862262" cy="1006475"/>
          </a:xfrm>
          <a:prstGeom prst="ellips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94" name="Oval 43"/>
          <p:cNvSpPr>
            <a:spLocks noChangeArrowheads="1"/>
          </p:cNvSpPr>
          <p:nvPr/>
        </p:nvSpPr>
        <p:spPr bwMode="auto">
          <a:xfrm>
            <a:off x="6937375" y="869950"/>
            <a:ext cx="1441450" cy="733425"/>
          </a:xfrm>
          <a:prstGeom prst="ellipse">
            <a:avLst/>
          </a:prstGeom>
          <a:noFill/>
          <a:ln w="38100" algn="ctr">
            <a:solidFill>
              <a:srgbClr val="FF505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8395" name="Text Box 44"/>
          <p:cNvSpPr txBox="1">
            <a:spLocks noChangeArrowheads="1"/>
          </p:cNvSpPr>
          <p:nvPr/>
        </p:nvSpPr>
        <p:spPr bwMode="auto">
          <a:xfrm>
            <a:off x="1693863" y="2413000"/>
            <a:ext cx="24590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EVEN</a:t>
            </a:r>
          </a:p>
        </p:txBody>
      </p:sp>
      <p:graphicFrame>
        <p:nvGraphicFramePr>
          <p:cNvPr id="738365" name="Group 61"/>
          <p:cNvGraphicFramePr>
            <a:graphicFrameLocks noGrp="1"/>
          </p:cNvGraphicFramePr>
          <p:nvPr/>
        </p:nvGraphicFramePr>
        <p:xfrm>
          <a:off x="2230438" y="573088"/>
          <a:ext cx="2895600" cy="642937"/>
        </p:xfrm>
        <a:graphic>
          <a:graphicData uri="http://schemas.openxmlformats.org/drawingml/2006/table">
            <a:tbl>
              <a:tblPr/>
              <a:tblGrid>
                <a:gridCol w="554037"/>
                <a:gridCol w="552450"/>
                <a:gridCol w="555625"/>
                <a:gridCol w="544513"/>
                <a:gridCol w="688975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sym typeface="Wingdings" pitchFamily="2" charset="2"/>
                        </a:rPr>
                        <a:t>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8410" name="Line 77"/>
          <p:cNvSpPr>
            <a:spLocks noChangeShapeType="1"/>
          </p:cNvSpPr>
          <p:nvPr/>
        </p:nvSpPr>
        <p:spPr bwMode="auto">
          <a:xfrm flipH="1">
            <a:off x="3043238" y="1258888"/>
            <a:ext cx="3852862" cy="134937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411" name="Line 78"/>
          <p:cNvSpPr>
            <a:spLocks noChangeShapeType="1"/>
          </p:cNvSpPr>
          <p:nvPr/>
        </p:nvSpPr>
        <p:spPr bwMode="auto">
          <a:xfrm flipH="1" flipV="1">
            <a:off x="2038350" y="3057525"/>
            <a:ext cx="330200" cy="226377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412" name="Text Box 79"/>
          <p:cNvSpPr txBox="1">
            <a:spLocks noChangeArrowheads="1"/>
          </p:cNvSpPr>
          <p:nvPr/>
        </p:nvSpPr>
        <p:spPr bwMode="auto">
          <a:xfrm>
            <a:off x="7543800" y="4821238"/>
            <a:ext cx="3032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2"/>
          <p:cNvSpPr txBox="1">
            <a:spLocks noChangeArrowheads="1"/>
          </p:cNvSpPr>
          <p:nvPr/>
        </p:nvSpPr>
        <p:spPr bwMode="auto">
          <a:xfrm>
            <a:off x="742950" y="1717675"/>
            <a:ext cx="7996238" cy="1409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600">
                <a:latin typeface="Arial Black" pitchFamily="34" charset="0"/>
              </a:rPr>
              <a:t>THE POST CORRESPONDENCE PROBLEM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7"/>
          <p:cNvSpPr txBox="1">
            <a:spLocks noChangeArrowheads="1"/>
          </p:cNvSpPr>
          <p:nvPr/>
        </p:nvSpPr>
        <p:spPr bwMode="auto">
          <a:xfrm>
            <a:off x="2695575" y="239713"/>
            <a:ext cx="3790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/>
              <a:t>THE PCP </a:t>
            </a:r>
            <a:r>
              <a:rPr lang="en-US" sz="3600">
                <a:latin typeface="Arial Black" pitchFamily="34" charset="0"/>
              </a:rPr>
              <a:t>GAME</a:t>
            </a:r>
          </a:p>
        </p:txBody>
      </p:sp>
      <p:grpSp>
        <p:nvGrpSpPr>
          <p:cNvPr id="62466" name="Group 9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62492" name="Rectangle 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93" name="Line 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94" name="Text Box 6"/>
            <p:cNvSpPr txBox="1">
              <a:spLocks noChangeArrowheads="1"/>
            </p:cNvSpPr>
            <p:nvPr/>
          </p:nvSpPr>
          <p:spPr bwMode="auto">
            <a:xfrm>
              <a:off x="766" y="1015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ba</a:t>
              </a:r>
            </a:p>
          </p:txBody>
        </p:sp>
        <p:sp>
          <p:nvSpPr>
            <p:cNvPr id="62495" name="Text Box 8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2467" name="Group 10"/>
          <p:cNvGrpSpPr>
            <a:grpSpLocks/>
          </p:cNvGrpSpPr>
          <p:nvPr/>
        </p:nvGrpSpPr>
        <p:grpSpPr bwMode="auto">
          <a:xfrm>
            <a:off x="3336925" y="1149350"/>
            <a:ext cx="1120775" cy="1630363"/>
            <a:chOff x="603" y="913"/>
            <a:chExt cx="706" cy="1027"/>
          </a:xfrm>
        </p:grpSpPr>
        <p:sp>
          <p:nvSpPr>
            <p:cNvPr id="62488" name="Rectangle 11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89" name="Line 12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90" name="Text Box 13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2491" name="Text Box 14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  <p:grpSp>
        <p:nvGrpSpPr>
          <p:cNvPr id="62468" name="Group 15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62484" name="Rectangle 16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85" name="Line 17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6" name="Text Box 18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62487" name="Text Box 19"/>
            <p:cNvSpPr txBox="1">
              <a:spLocks noChangeArrowheads="1"/>
            </p:cNvSpPr>
            <p:nvPr/>
          </p:nvSpPr>
          <p:spPr bwMode="auto">
            <a:xfrm>
              <a:off x="698" y="1512"/>
              <a:ext cx="51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bcb</a:t>
              </a:r>
            </a:p>
          </p:txBody>
        </p:sp>
      </p:grpSp>
      <p:grpSp>
        <p:nvGrpSpPr>
          <p:cNvPr id="62469" name="Group 20"/>
          <p:cNvGrpSpPr>
            <a:grpSpLocks/>
          </p:cNvGrpSpPr>
          <p:nvPr/>
        </p:nvGrpSpPr>
        <p:grpSpPr bwMode="auto">
          <a:xfrm>
            <a:off x="6496050" y="1149350"/>
            <a:ext cx="1120775" cy="1630363"/>
            <a:chOff x="603" y="913"/>
            <a:chExt cx="706" cy="1027"/>
          </a:xfrm>
        </p:grpSpPr>
        <p:sp>
          <p:nvSpPr>
            <p:cNvPr id="62480" name="Rectangle 21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81" name="Line 22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2" name="Text Box 23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62483" name="Text Box 24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79961" name="Group 25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62476" name="Rectangle 26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77" name="Line 27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78" name="Text Box 28"/>
            <p:cNvSpPr txBox="1">
              <a:spLocks noChangeArrowheads="1"/>
            </p:cNvSpPr>
            <p:nvPr/>
          </p:nvSpPr>
          <p:spPr bwMode="auto">
            <a:xfrm>
              <a:off x="766" y="1015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ba</a:t>
              </a:r>
            </a:p>
          </p:txBody>
        </p:sp>
        <p:sp>
          <p:nvSpPr>
            <p:cNvPr id="62479" name="Text Box 29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79966" name="Group 30"/>
          <p:cNvGrpSpPr>
            <a:grpSpLocks/>
          </p:cNvGrpSpPr>
          <p:nvPr/>
        </p:nvGrpSpPr>
        <p:grpSpPr bwMode="auto">
          <a:xfrm>
            <a:off x="3336925" y="1149350"/>
            <a:ext cx="1120775" cy="1630363"/>
            <a:chOff x="603" y="913"/>
            <a:chExt cx="706" cy="1027"/>
          </a:xfrm>
        </p:grpSpPr>
        <p:sp>
          <p:nvSpPr>
            <p:cNvPr id="62472" name="Rectangle 31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473" name="Line 32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74" name="Text Box 33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2475" name="Text Box 34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2.53469E-6 L 0.00433 0.4172 " pathEditMode="relative" ptsTypes="AA">
                                      <p:cBhvr>
                                        <p:cTn id="6" dur="1000" fill="hold"/>
                                        <p:tgtEl>
                                          <p:spTgt spid="679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46 L 0.3408 0.41674 " pathEditMode="relative" ptsTypes="AA">
                                      <p:cBhvr>
                                        <p:cTn id="10" dur="1000" fill="hold"/>
                                        <p:tgtEl>
                                          <p:spTgt spid="679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1003" name="Group 43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64544" name="Rectangle 4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45" name="Line 4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46" name="Text Box 46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4547" name="Text Box 47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  <p:grpSp>
        <p:nvGrpSpPr>
          <p:cNvPr id="64514" name="Group 3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64540" name="Rectangle 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41" name="Line 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42" name="Text Box 6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aaa</a:t>
              </a:r>
            </a:p>
          </p:txBody>
        </p:sp>
        <p:sp>
          <p:nvSpPr>
            <p:cNvPr id="64543" name="Text Box 7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4515" name="Group 8"/>
          <p:cNvGrpSpPr>
            <a:grpSpLocks/>
          </p:cNvGrpSpPr>
          <p:nvPr/>
        </p:nvGrpSpPr>
        <p:grpSpPr bwMode="auto">
          <a:xfrm>
            <a:off x="3336925" y="1149350"/>
            <a:ext cx="1120775" cy="1630363"/>
            <a:chOff x="603" y="913"/>
            <a:chExt cx="706" cy="1027"/>
          </a:xfrm>
        </p:grpSpPr>
        <p:sp>
          <p:nvSpPr>
            <p:cNvPr id="64536" name="Rectangle 9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37" name="Line 10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38" name="Text Box 11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4539" name="Text Box 12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</p:grpSp>
      <p:grpSp>
        <p:nvGrpSpPr>
          <p:cNvPr id="64516" name="Group 13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64532" name="Rectangle 1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33" name="Line 1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34" name="Text Box 16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4535" name="Text Box 17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  <p:grpSp>
        <p:nvGrpSpPr>
          <p:cNvPr id="64517" name="Group 18"/>
          <p:cNvGrpSpPr>
            <a:grpSpLocks/>
          </p:cNvGrpSpPr>
          <p:nvPr/>
        </p:nvGrpSpPr>
        <p:grpSpPr bwMode="auto">
          <a:xfrm>
            <a:off x="6496050" y="1149350"/>
            <a:ext cx="1120775" cy="1630363"/>
            <a:chOff x="603" y="913"/>
            <a:chExt cx="706" cy="1027"/>
          </a:xfrm>
        </p:grpSpPr>
        <p:sp>
          <p:nvSpPr>
            <p:cNvPr id="64528" name="Rectangle 19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29" name="Line 20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30" name="Text Box 21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  <p:sp>
          <p:nvSpPr>
            <p:cNvPr id="64531" name="Text Box 22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80993" name="Group 33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64524" name="Rectangle 3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25" name="Line 3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26" name="Text Box 36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aaa</a:t>
              </a:r>
            </a:p>
          </p:txBody>
        </p:sp>
        <p:sp>
          <p:nvSpPr>
            <p:cNvPr id="64527" name="Text Box 37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80998" name="Group 38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64520" name="Rectangle 39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21" name="Line 40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22" name="Text Box 41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4523" name="Text Box 42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46 L 0.09722 0.39338 " pathEditMode="relative" ptsTypes="AA">
                                      <p:cBhvr>
                                        <p:cTn id="6" dur="1000" fill="hold"/>
                                        <p:tgtEl>
                                          <p:spTgt spid="6809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2858E-6 L -0.08698 0.39176 " pathEditMode="relative" ptsTypes="AA">
                                      <p:cBhvr>
                                        <p:cTn id="10" dur="1000" fill="hold"/>
                                        <p:tgtEl>
                                          <p:spTgt spid="6810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67345E-6 L 0.0783 0.39384 " pathEditMode="relative" ptsTypes="AA">
                                      <p:cBhvr>
                                        <p:cTn id="14" dur="1000" fill="hold"/>
                                        <p:tgtEl>
                                          <p:spTgt spid="6809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2026" name="Group 42"/>
          <p:cNvGrpSpPr>
            <a:grpSpLocks/>
          </p:cNvGrpSpPr>
          <p:nvPr/>
        </p:nvGrpSpPr>
        <p:grpSpPr bwMode="auto">
          <a:xfrm>
            <a:off x="3336925" y="1144588"/>
            <a:ext cx="1120775" cy="1630362"/>
            <a:chOff x="603" y="913"/>
            <a:chExt cx="706" cy="1027"/>
          </a:xfrm>
        </p:grpSpPr>
        <p:sp>
          <p:nvSpPr>
            <p:cNvPr id="66602" name="Rectangle 4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603" name="Line 4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604" name="Text Box 4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6605" name="Text Box 46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66598" name="Rectangle 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99" name="Line 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600" name="Text Box 5"/>
            <p:cNvSpPr txBox="1">
              <a:spLocks noChangeArrowheads="1"/>
            </p:cNvSpPr>
            <p:nvPr/>
          </p:nvSpPr>
          <p:spPr bwMode="auto">
            <a:xfrm>
              <a:off x="772" y="1015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</a:t>
              </a:r>
            </a:p>
          </p:txBody>
        </p:sp>
        <p:sp>
          <p:nvSpPr>
            <p:cNvPr id="66601" name="Text Box 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6563" name="Group 7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66594" name="Rectangle 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95" name="Line 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96" name="Text Box 10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66597" name="Text Box 11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</a:t>
              </a:r>
            </a:p>
          </p:txBody>
        </p:sp>
      </p:grpSp>
      <p:grpSp>
        <p:nvGrpSpPr>
          <p:cNvPr id="66564" name="Group 12"/>
          <p:cNvGrpSpPr>
            <a:grpSpLocks/>
          </p:cNvGrpSpPr>
          <p:nvPr/>
        </p:nvGrpSpPr>
        <p:grpSpPr bwMode="auto">
          <a:xfrm>
            <a:off x="3336925" y="1144588"/>
            <a:ext cx="1120775" cy="1630362"/>
            <a:chOff x="603" y="913"/>
            <a:chExt cx="706" cy="1027"/>
          </a:xfrm>
        </p:grpSpPr>
        <p:sp>
          <p:nvSpPr>
            <p:cNvPr id="66590" name="Rectangle 1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91" name="Line 1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92" name="Text Box 1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6593" name="Text Box 16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  <p:grpSp>
        <p:nvGrpSpPr>
          <p:cNvPr id="66565" name="Group 22"/>
          <p:cNvGrpSpPr>
            <a:grpSpLocks/>
          </p:cNvGrpSpPr>
          <p:nvPr/>
        </p:nvGrpSpPr>
        <p:grpSpPr bwMode="auto">
          <a:xfrm>
            <a:off x="6496050" y="1149350"/>
            <a:ext cx="1120775" cy="1630363"/>
            <a:chOff x="603" y="913"/>
            <a:chExt cx="706" cy="1027"/>
          </a:xfrm>
        </p:grpSpPr>
        <p:sp>
          <p:nvSpPr>
            <p:cNvPr id="66586" name="Rectangle 2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87" name="Line 2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88" name="Text Box 25"/>
            <p:cNvSpPr txBox="1">
              <a:spLocks noChangeArrowheads="1"/>
            </p:cNvSpPr>
            <p:nvPr/>
          </p:nvSpPr>
          <p:spPr bwMode="auto">
            <a:xfrm>
              <a:off x="704" y="1015"/>
              <a:ext cx="50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abc</a:t>
              </a:r>
            </a:p>
          </p:txBody>
        </p:sp>
        <p:sp>
          <p:nvSpPr>
            <p:cNvPr id="66589" name="Text Box 2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</p:grpSp>
      <p:grpSp>
        <p:nvGrpSpPr>
          <p:cNvPr id="682021" name="Group 37"/>
          <p:cNvGrpSpPr>
            <a:grpSpLocks/>
          </p:cNvGrpSpPr>
          <p:nvPr/>
        </p:nvGrpSpPr>
        <p:grpSpPr bwMode="auto">
          <a:xfrm>
            <a:off x="3336925" y="1144588"/>
            <a:ext cx="1120775" cy="1630362"/>
            <a:chOff x="603" y="913"/>
            <a:chExt cx="706" cy="1027"/>
          </a:xfrm>
        </p:grpSpPr>
        <p:sp>
          <p:nvSpPr>
            <p:cNvPr id="66582" name="Rectangle 3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83" name="Line 3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84" name="Text Box 40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6585" name="Text Box 41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  <p:grpSp>
        <p:nvGrpSpPr>
          <p:cNvPr id="682031" name="Group 47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66578" name="Rectangle 4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79" name="Line 4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80" name="Text Box 50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66581" name="Text Box 51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</a:t>
              </a:r>
            </a:p>
          </p:txBody>
        </p:sp>
      </p:grpSp>
      <p:grpSp>
        <p:nvGrpSpPr>
          <p:cNvPr id="682036" name="Group 52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66574" name="Rectangle 5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75" name="Line 5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76" name="Text Box 55"/>
            <p:cNvSpPr txBox="1">
              <a:spLocks noChangeArrowheads="1"/>
            </p:cNvSpPr>
            <p:nvPr/>
          </p:nvSpPr>
          <p:spPr bwMode="auto">
            <a:xfrm>
              <a:off x="772" y="1015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</a:t>
              </a:r>
            </a:p>
          </p:txBody>
        </p:sp>
        <p:sp>
          <p:nvSpPr>
            <p:cNvPr id="66577" name="Text Box 5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82041" name="Group 57"/>
          <p:cNvGrpSpPr>
            <a:grpSpLocks/>
          </p:cNvGrpSpPr>
          <p:nvPr/>
        </p:nvGrpSpPr>
        <p:grpSpPr bwMode="auto">
          <a:xfrm>
            <a:off x="6496050" y="1149350"/>
            <a:ext cx="1120775" cy="1630363"/>
            <a:chOff x="603" y="913"/>
            <a:chExt cx="706" cy="1027"/>
          </a:xfrm>
        </p:grpSpPr>
        <p:sp>
          <p:nvSpPr>
            <p:cNvPr id="66570" name="Rectangle 5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6571" name="Line 5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572" name="Text Box 60"/>
            <p:cNvSpPr txBox="1">
              <a:spLocks noChangeArrowheads="1"/>
            </p:cNvSpPr>
            <p:nvPr/>
          </p:nvSpPr>
          <p:spPr bwMode="auto">
            <a:xfrm>
              <a:off x="704" y="1015"/>
              <a:ext cx="50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abc</a:t>
              </a:r>
            </a:p>
          </p:txBody>
        </p:sp>
        <p:sp>
          <p:nvSpPr>
            <p:cNvPr id="66573" name="Text Box 61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046 L -0.26615 0.41952 " pathEditMode="relative" ptsTypes="AA">
                                      <p:cBhvr>
                                        <p:cTn id="6" dur="1000" fill="hold"/>
                                        <p:tgtEl>
                                          <p:spTgt spid="682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5.06938E-6 L 0.08629 0.41789 " pathEditMode="relative" ptsTypes="AA">
                                      <p:cBhvr>
                                        <p:cTn id="10" dur="1000" fill="hold"/>
                                        <p:tgtEl>
                                          <p:spTgt spid="682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092 L -0.08212 0.4209 " pathEditMode="relative" ptsTypes="AA">
                                      <p:cBhvr>
                                        <p:cTn id="14" dur="1000" fill="hold"/>
                                        <p:tgtEl>
                                          <p:spTgt spid="682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1.12858E-6 L 0.27065 0.4179 " pathEditMode="relative" ptsTypes="AA">
                                      <p:cBhvr>
                                        <p:cTn id="18" dur="1000" fill="hold"/>
                                        <p:tgtEl>
                                          <p:spTgt spid="682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92 L 0.10208 0.41882 " pathEditMode="relative" ptsTypes="AA">
                                      <p:cBhvr>
                                        <p:cTn id="22" dur="1000" fill="hold"/>
                                        <p:tgtEl>
                                          <p:spTgt spid="6820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09" name="Group 2"/>
          <p:cNvGrpSpPr>
            <a:grpSpLocks/>
          </p:cNvGrpSpPr>
          <p:nvPr/>
        </p:nvGrpSpPr>
        <p:grpSpPr bwMode="auto">
          <a:xfrm>
            <a:off x="4037013" y="1144588"/>
            <a:ext cx="1120775" cy="1630362"/>
            <a:chOff x="603" y="913"/>
            <a:chExt cx="706" cy="1027"/>
          </a:xfrm>
        </p:grpSpPr>
        <p:sp>
          <p:nvSpPr>
            <p:cNvPr id="68621" name="Rectangle 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22" name="Line 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8623" name="Text Box 5"/>
            <p:cNvSpPr txBox="1">
              <a:spLocks noChangeArrowheads="1"/>
            </p:cNvSpPr>
            <p:nvPr/>
          </p:nvSpPr>
          <p:spPr bwMode="auto">
            <a:xfrm>
              <a:off x="772" y="1015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</a:t>
              </a:r>
            </a:p>
          </p:txBody>
        </p:sp>
        <p:sp>
          <p:nvSpPr>
            <p:cNvPr id="68624" name="Text Box 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8610" name="Group 7"/>
          <p:cNvGrpSpPr>
            <a:grpSpLocks/>
          </p:cNvGrpSpPr>
          <p:nvPr/>
        </p:nvGrpSpPr>
        <p:grpSpPr bwMode="auto">
          <a:xfrm>
            <a:off x="5616575" y="1149350"/>
            <a:ext cx="1120775" cy="1630363"/>
            <a:chOff x="603" y="913"/>
            <a:chExt cx="706" cy="1027"/>
          </a:xfrm>
        </p:grpSpPr>
        <p:sp>
          <p:nvSpPr>
            <p:cNvPr id="68617" name="Rectangle 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18" name="Line 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8619" name="Text Box 10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acc</a:t>
              </a:r>
            </a:p>
          </p:txBody>
        </p:sp>
        <p:sp>
          <p:nvSpPr>
            <p:cNvPr id="68620" name="Text Box 11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</a:t>
              </a:r>
            </a:p>
          </p:txBody>
        </p:sp>
      </p:grpSp>
      <p:grpSp>
        <p:nvGrpSpPr>
          <p:cNvPr id="68611" name="Group 12"/>
          <p:cNvGrpSpPr>
            <a:grpSpLocks/>
          </p:cNvGrpSpPr>
          <p:nvPr/>
        </p:nvGrpSpPr>
        <p:grpSpPr bwMode="auto">
          <a:xfrm>
            <a:off x="2457450" y="1149350"/>
            <a:ext cx="1120775" cy="1630363"/>
            <a:chOff x="603" y="913"/>
            <a:chExt cx="706" cy="1027"/>
          </a:xfrm>
        </p:grpSpPr>
        <p:sp>
          <p:nvSpPr>
            <p:cNvPr id="68613" name="Rectangle 1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14" name="Line 1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8615" name="Text Box 15"/>
            <p:cNvSpPr txBox="1">
              <a:spLocks noChangeArrowheads="1"/>
            </p:cNvSpPr>
            <p:nvPr/>
          </p:nvSpPr>
          <p:spPr bwMode="auto">
            <a:xfrm>
              <a:off x="704" y="1015"/>
              <a:ext cx="50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abc</a:t>
              </a:r>
            </a:p>
          </p:txBody>
        </p:sp>
        <p:sp>
          <p:nvSpPr>
            <p:cNvPr id="68616" name="Text Box 16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  <p:sp>
        <p:nvSpPr>
          <p:cNvPr id="684079" name="AutoShape 47"/>
          <p:cNvSpPr>
            <a:spLocks noChangeArrowheads="1"/>
          </p:cNvSpPr>
          <p:nvPr/>
        </p:nvSpPr>
        <p:spPr bwMode="auto">
          <a:xfrm>
            <a:off x="2774950" y="168275"/>
            <a:ext cx="3727450" cy="38258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913" y="16907"/>
                </a:moveTo>
                <a:cubicBezTo>
                  <a:pt x="19373" y="15207"/>
                  <a:pt x="20176" y="13040"/>
                  <a:pt x="20176" y="10800"/>
                </a:cubicBezTo>
                <a:cubicBezTo>
                  <a:pt x="20176" y="5621"/>
                  <a:pt x="15978" y="1424"/>
                  <a:pt x="10800" y="1424"/>
                </a:cubicBezTo>
                <a:cubicBezTo>
                  <a:pt x="8559" y="1423"/>
                  <a:pt x="6392" y="2226"/>
                  <a:pt x="4692" y="3686"/>
                </a:cubicBezTo>
                <a:close/>
                <a:moveTo>
                  <a:pt x="3686" y="4692"/>
                </a:moveTo>
                <a:cubicBezTo>
                  <a:pt x="2226" y="6392"/>
                  <a:pt x="1424" y="8559"/>
                  <a:pt x="1424" y="10799"/>
                </a:cubicBezTo>
                <a:cubicBezTo>
                  <a:pt x="1424" y="15978"/>
                  <a:pt x="5621" y="20176"/>
                  <a:pt x="10800" y="20176"/>
                </a:cubicBezTo>
                <a:cubicBezTo>
                  <a:pt x="13040" y="20176"/>
                  <a:pt x="15207" y="19373"/>
                  <a:pt x="16907" y="17913"/>
                </a:cubicBezTo>
                <a:close/>
              </a:path>
            </a:pathLst>
          </a:cu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07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4"/>
          <p:cNvSpPr txBox="1">
            <a:spLocks noChangeArrowheads="1"/>
          </p:cNvSpPr>
          <p:nvPr/>
        </p:nvSpPr>
        <p:spPr bwMode="auto">
          <a:xfrm>
            <a:off x="2344738" y="1508125"/>
            <a:ext cx="46037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GENERAL</a:t>
            </a:r>
            <a:r>
              <a:rPr lang="en-US" sz="3600"/>
              <a:t> RULE #1</a:t>
            </a:r>
          </a:p>
        </p:txBody>
      </p:sp>
      <p:sp>
        <p:nvSpPr>
          <p:cNvPr id="70658" name="Text Box 5"/>
          <p:cNvSpPr txBox="1">
            <a:spLocks noChangeArrowheads="1"/>
          </p:cNvSpPr>
          <p:nvPr/>
        </p:nvSpPr>
        <p:spPr bwMode="auto">
          <a:xfrm>
            <a:off x="287338" y="2262188"/>
            <a:ext cx="871855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If every top string is longer than the corresponding bottom one, there can’t be a match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5" name="Group 2"/>
          <p:cNvGrpSpPr>
            <a:grpSpLocks/>
          </p:cNvGrpSpPr>
          <p:nvPr/>
        </p:nvGrpSpPr>
        <p:grpSpPr bwMode="auto">
          <a:xfrm>
            <a:off x="5621338" y="1149350"/>
            <a:ext cx="1120775" cy="1630363"/>
            <a:chOff x="603" y="913"/>
            <a:chExt cx="706" cy="1027"/>
          </a:xfrm>
        </p:grpSpPr>
        <p:sp>
          <p:nvSpPr>
            <p:cNvPr id="72731" name="Rectangle 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32" name="Line 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733" name="Text Box 5"/>
            <p:cNvSpPr txBox="1">
              <a:spLocks noChangeArrowheads="1"/>
            </p:cNvSpPr>
            <p:nvPr/>
          </p:nvSpPr>
          <p:spPr bwMode="auto">
            <a:xfrm>
              <a:off x="704" y="1015"/>
              <a:ext cx="50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aab</a:t>
              </a:r>
            </a:p>
          </p:txBody>
        </p:sp>
        <p:sp>
          <p:nvSpPr>
            <p:cNvPr id="72734" name="Text Box 6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  <p:grpSp>
        <p:nvGrpSpPr>
          <p:cNvPr id="72706" name="Group 7"/>
          <p:cNvGrpSpPr>
            <a:grpSpLocks/>
          </p:cNvGrpSpPr>
          <p:nvPr/>
        </p:nvGrpSpPr>
        <p:grpSpPr bwMode="auto">
          <a:xfrm>
            <a:off x="2525713" y="1149350"/>
            <a:ext cx="1120775" cy="1630363"/>
            <a:chOff x="603" y="913"/>
            <a:chExt cx="706" cy="1027"/>
          </a:xfrm>
        </p:grpSpPr>
        <p:sp>
          <p:nvSpPr>
            <p:cNvPr id="72727" name="Rectangle 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28" name="Line 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729" name="Text Box 10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acc</a:t>
              </a:r>
            </a:p>
          </p:txBody>
        </p:sp>
        <p:sp>
          <p:nvSpPr>
            <p:cNvPr id="72730" name="Text Box 11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72707" name="Group 12"/>
          <p:cNvGrpSpPr>
            <a:grpSpLocks/>
          </p:cNvGrpSpPr>
          <p:nvPr/>
        </p:nvGrpSpPr>
        <p:grpSpPr bwMode="auto">
          <a:xfrm>
            <a:off x="4073525" y="1149350"/>
            <a:ext cx="1120775" cy="1630363"/>
            <a:chOff x="603" y="913"/>
            <a:chExt cx="706" cy="1027"/>
          </a:xfrm>
        </p:grpSpPr>
        <p:sp>
          <p:nvSpPr>
            <p:cNvPr id="72723" name="Rectangle 1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24" name="Line 1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725" name="Text Box 15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72726" name="Text Box 16"/>
            <p:cNvSpPr txBox="1">
              <a:spLocks noChangeArrowheads="1"/>
            </p:cNvSpPr>
            <p:nvPr/>
          </p:nvSpPr>
          <p:spPr bwMode="auto">
            <a:xfrm>
              <a:off x="828" y="1512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</p:grpSp>
      <p:grpSp>
        <p:nvGrpSpPr>
          <p:cNvPr id="72708" name="Group 22"/>
          <p:cNvGrpSpPr>
            <a:grpSpLocks/>
          </p:cNvGrpSpPr>
          <p:nvPr/>
        </p:nvGrpSpPr>
        <p:grpSpPr bwMode="auto">
          <a:xfrm>
            <a:off x="7169150" y="1149350"/>
            <a:ext cx="1120775" cy="1630363"/>
            <a:chOff x="603" y="913"/>
            <a:chExt cx="706" cy="1027"/>
          </a:xfrm>
        </p:grpSpPr>
        <p:sp>
          <p:nvSpPr>
            <p:cNvPr id="72719" name="Rectangle 2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20" name="Line 2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721" name="Text Box 2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  <p:sp>
          <p:nvSpPr>
            <p:cNvPr id="72722" name="Text Box 2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72709" name="Group 37"/>
          <p:cNvGrpSpPr>
            <a:grpSpLocks/>
          </p:cNvGrpSpPr>
          <p:nvPr/>
        </p:nvGrpSpPr>
        <p:grpSpPr bwMode="auto">
          <a:xfrm>
            <a:off x="979488" y="1149350"/>
            <a:ext cx="1120775" cy="1630363"/>
            <a:chOff x="603" y="913"/>
            <a:chExt cx="706" cy="1027"/>
          </a:xfrm>
        </p:grpSpPr>
        <p:sp>
          <p:nvSpPr>
            <p:cNvPr id="72715" name="Rectangle 3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16" name="Line 3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717" name="Text Box 40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caa</a:t>
              </a:r>
            </a:p>
          </p:txBody>
        </p:sp>
        <p:sp>
          <p:nvSpPr>
            <p:cNvPr id="72718" name="Text Box 41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688170" name="Group 42"/>
          <p:cNvGrpSpPr>
            <a:grpSpLocks/>
          </p:cNvGrpSpPr>
          <p:nvPr/>
        </p:nvGrpSpPr>
        <p:grpSpPr bwMode="auto">
          <a:xfrm>
            <a:off x="4073525" y="1149350"/>
            <a:ext cx="1120775" cy="1630363"/>
            <a:chOff x="603" y="913"/>
            <a:chExt cx="706" cy="1027"/>
          </a:xfrm>
        </p:grpSpPr>
        <p:sp>
          <p:nvSpPr>
            <p:cNvPr id="72711" name="Rectangle 4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12" name="Line 4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713" name="Text Box 45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72714" name="Text Box 46"/>
            <p:cNvSpPr txBox="1">
              <a:spLocks noChangeArrowheads="1"/>
            </p:cNvSpPr>
            <p:nvPr/>
          </p:nvSpPr>
          <p:spPr bwMode="auto">
            <a:xfrm>
              <a:off x="828" y="1512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67345E-6 L 1.66667E-6 0.41327 " pathEditMode="relative" ptsTypes="AA">
                                      <p:cBhvr>
                                        <p:cTn id="6" dur="1000" fill="hold"/>
                                        <p:tgtEl>
                                          <p:spTgt spid="688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val 2"/>
          <p:cNvSpPr>
            <a:spLocks noChangeArrowheads="1"/>
          </p:cNvSpPr>
          <p:nvPr/>
        </p:nvSpPr>
        <p:spPr bwMode="auto">
          <a:xfrm>
            <a:off x="2081213" y="1447800"/>
            <a:ext cx="1577975" cy="3486150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58" name="Oval 3"/>
          <p:cNvSpPr>
            <a:spLocks noChangeArrowheads="1"/>
          </p:cNvSpPr>
          <p:nvPr/>
        </p:nvSpPr>
        <p:spPr bwMode="auto">
          <a:xfrm>
            <a:off x="5491163" y="1320800"/>
            <a:ext cx="1577975" cy="3486150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923925" y="1125538"/>
            <a:ext cx="7121525" cy="4584700"/>
          </a:xfrm>
          <a:prstGeom prst="rect">
            <a:avLst/>
          </a:prstGeom>
          <a:noFill/>
          <a:ln w="76200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2617788" y="1638300"/>
            <a:ext cx="441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6045200" y="1624013"/>
            <a:ext cx="441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B</a:t>
            </a:r>
          </a:p>
        </p:txBody>
      </p:sp>
      <p:sp>
        <p:nvSpPr>
          <p:cNvPr id="19462" name="Oval 7"/>
          <p:cNvSpPr>
            <a:spLocks noChangeArrowheads="1"/>
          </p:cNvSpPr>
          <p:nvPr/>
        </p:nvSpPr>
        <p:spPr bwMode="auto">
          <a:xfrm>
            <a:off x="2744788" y="2820988"/>
            <a:ext cx="158750" cy="160337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3" name="Oval 8"/>
          <p:cNvSpPr>
            <a:spLocks noChangeArrowheads="1"/>
          </p:cNvSpPr>
          <p:nvPr/>
        </p:nvSpPr>
        <p:spPr bwMode="auto">
          <a:xfrm>
            <a:off x="6130925" y="2820988"/>
            <a:ext cx="158750" cy="160337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4" name="Oval 9"/>
          <p:cNvSpPr>
            <a:spLocks noChangeArrowheads="1"/>
          </p:cNvSpPr>
          <p:nvPr/>
        </p:nvSpPr>
        <p:spPr bwMode="auto">
          <a:xfrm>
            <a:off x="2771775" y="5319713"/>
            <a:ext cx="158750" cy="160337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5" name="Oval 10"/>
          <p:cNvSpPr>
            <a:spLocks noChangeArrowheads="1"/>
          </p:cNvSpPr>
          <p:nvPr/>
        </p:nvSpPr>
        <p:spPr bwMode="auto">
          <a:xfrm>
            <a:off x="6183313" y="5319713"/>
            <a:ext cx="158750" cy="160337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6" name="Freeform 11"/>
          <p:cNvSpPr>
            <a:spLocks/>
          </p:cNvSpPr>
          <p:nvPr/>
        </p:nvSpPr>
        <p:spPr bwMode="auto">
          <a:xfrm>
            <a:off x="3008313" y="2339975"/>
            <a:ext cx="3074987" cy="468313"/>
          </a:xfrm>
          <a:custGeom>
            <a:avLst/>
            <a:gdLst>
              <a:gd name="T0" fmla="*/ 0 w 1937"/>
              <a:gd name="T1" fmla="*/ 743447572 h 295"/>
              <a:gd name="T2" fmla="*/ 2147483647 w 1937"/>
              <a:gd name="T3" fmla="*/ 7561271 h 295"/>
              <a:gd name="T4" fmla="*/ 2147483647 w 1937"/>
              <a:gd name="T5" fmla="*/ 700604094 h 295"/>
              <a:gd name="T6" fmla="*/ 0 60000 65536"/>
              <a:gd name="T7" fmla="*/ 0 60000 65536"/>
              <a:gd name="T8" fmla="*/ 0 60000 65536"/>
              <a:gd name="T9" fmla="*/ 0 w 1937"/>
              <a:gd name="T10" fmla="*/ 0 h 295"/>
              <a:gd name="T11" fmla="*/ 1937 w 1937"/>
              <a:gd name="T12" fmla="*/ 295 h 2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7" h="295">
                <a:moveTo>
                  <a:pt x="0" y="295"/>
                </a:moveTo>
                <a:cubicBezTo>
                  <a:pt x="322" y="150"/>
                  <a:pt x="645" y="6"/>
                  <a:pt x="968" y="3"/>
                </a:cubicBezTo>
                <a:cubicBezTo>
                  <a:pt x="1291" y="0"/>
                  <a:pt x="1776" y="232"/>
                  <a:pt x="1937" y="278"/>
                </a:cubicBezTo>
              </a:path>
            </a:pathLst>
          </a:cu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467" name="Freeform 12"/>
          <p:cNvSpPr>
            <a:spLocks/>
          </p:cNvSpPr>
          <p:nvPr/>
        </p:nvSpPr>
        <p:spPr bwMode="auto">
          <a:xfrm>
            <a:off x="2936875" y="4835525"/>
            <a:ext cx="3074988" cy="468313"/>
          </a:xfrm>
          <a:custGeom>
            <a:avLst/>
            <a:gdLst>
              <a:gd name="T0" fmla="*/ 0 w 1937"/>
              <a:gd name="T1" fmla="*/ 743447572 h 295"/>
              <a:gd name="T2" fmla="*/ 2147483647 w 1937"/>
              <a:gd name="T3" fmla="*/ 7561271 h 295"/>
              <a:gd name="T4" fmla="*/ 2147483647 w 1937"/>
              <a:gd name="T5" fmla="*/ 700604094 h 295"/>
              <a:gd name="T6" fmla="*/ 0 60000 65536"/>
              <a:gd name="T7" fmla="*/ 0 60000 65536"/>
              <a:gd name="T8" fmla="*/ 0 60000 65536"/>
              <a:gd name="T9" fmla="*/ 0 w 1937"/>
              <a:gd name="T10" fmla="*/ 0 h 295"/>
              <a:gd name="T11" fmla="*/ 1937 w 1937"/>
              <a:gd name="T12" fmla="*/ 295 h 2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7" h="295">
                <a:moveTo>
                  <a:pt x="0" y="295"/>
                </a:moveTo>
                <a:cubicBezTo>
                  <a:pt x="322" y="150"/>
                  <a:pt x="645" y="6"/>
                  <a:pt x="968" y="3"/>
                </a:cubicBezTo>
                <a:cubicBezTo>
                  <a:pt x="1291" y="0"/>
                  <a:pt x="1776" y="232"/>
                  <a:pt x="1937" y="278"/>
                </a:cubicBezTo>
              </a:path>
            </a:pathLst>
          </a:cu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468" name="Text Box 13"/>
          <p:cNvSpPr txBox="1">
            <a:spLocks noChangeArrowheads="1"/>
          </p:cNvSpPr>
          <p:nvPr/>
        </p:nvSpPr>
        <p:spPr bwMode="auto">
          <a:xfrm>
            <a:off x="4622800" y="1752600"/>
            <a:ext cx="3032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19469" name="Text Box 14"/>
          <p:cNvSpPr txBox="1">
            <a:spLocks noChangeArrowheads="1"/>
          </p:cNvSpPr>
          <p:nvPr/>
        </p:nvSpPr>
        <p:spPr bwMode="auto">
          <a:xfrm>
            <a:off x="4703763" y="4057650"/>
            <a:ext cx="3032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19470" name="Text Box 15"/>
          <p:cNvSpPr txBox="1">
            <a:spLocks noChangeArrowheads="1"/>
          </p:cNvSpPr>
          <p:nvPr/>
        </p:nvSpPr>
        <p:spPr bwMode="auto">
          <a:xfrm>
            <a:off x="1042988" y="0"/>
            <a:ext cx="6973887" cy="989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Let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 be a </a:t>
            </a:r>
            <a:r>
              <a:rPr lang="en-US" b="1">
                <a:solidFill>
                  <a:srgbClr val="FFFF00"/>
                </a:solidFill>
              </a:rPr>
              <a:t>computable function</a:t>
            </a:r>
          </a:p>
          <a:p>
            <a:pPr>
              <a:spcBef>
                <a:spcPct val="10000"/>
              </a:spcBef>
            </a:pPr>
            <a:r>
              <a:rPr lang="en-US" b="1"/>
              <a:t> such that w </a:t>
            </a:r>
            <a:r>
              <a:rPr lang="en-US" b="1">
                <a:sym typeface="Symbol" pitchFamily="18" charset="2"/>
              </a:rPr>
              <a:t> A  f(w)  B</a:t>
            </a:r>
          </a:p>
        </p:txBody>
      </p:sp>
      <p:sp>
        <p:nvSpPr>
          <p:cNvPr id="715794" name="Text Box 18"/>
          <p:cNvSpPr txBox="1">
            <a:spLocks noChangeArrowheads="1"/>
          </p:cNvSpPr>
          <p:nvPr/>
        </p:nvSpPr>
        <p:spPr bwMode="auto">
          <a:xfrm>
            <a:off x="1360488" y="5791200"/>
            <a:ext cx="688975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Say:</a:t>
            </a:r>
            <a:r>
              <a:rPr lang="en-US" sz="3200" b="1">
                <a:solidFill>
                  <a:srgbClr val="FFFF00"/>
                </a:solidFill>
              </a:rPr>
              <a:t> A is mapping reducible to B; </a:t>
            </a:r>
            <a:r>
              <a:rPr lang="en-US" sz="3200" b="1"/>
              <a:t>Write:</a:t>
            </a:r>
            <a:r>
              <a:rPr lang="en-US" sz="3200" b="1">
                <a:solidFill>
                  <a:srgbClr val="FFFF00"/>
                </a:solidFill>
              </a:rPr>
              <a:t> A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B</a:t>
            </a:r>
            <a:r>
              <a:rPr lang="en-US" sz="3200" b="1">
                <a:sym typeface="Symbol" pitchFamily="18" charset="2"/>
              </a:rPr>
              <a:t> </a:t>
            </a:r>
          </a:p>
        </p:txBody>
      </p:sp>
      <p:sp>
        <p:nvSpPr>
          <p:cNvPr id="19472" name="Line 19"/>
          <p:cNvSpPr>
            <a:spLocks noChangeShapeType="1"/>
          </p:cNvSpPr>
          <p:nvPr/>
        </p:nvSpPr>
        <p:spPr bwMode="auto">
          <a:xfrm>
            <a:off x="4592638" y="2127250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473" name="Line 22"/>
          <p:cNvSpPr>
            <a:spLocks noChangeShapeType="1"/>
          </p:cNvSpPr>
          <p:nvPr/>
        </p:nvSpPr>
        <p:spPr bwMode="auto">
          <a:xfrm>
            <a:off x="4572000" y="1382713"/>
            <a:ext cx="42863" cy="4421187"/>
          </a:xfrm>
          <a:prstGeom prst="line">
            <a:avLst/>
          </a:prstGeom>
          <a:noFill/>
          <a:ln w="9525" cap="rnd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4" name="Text Box 23"/>
          <p:cNvSpPr txBox="1">
            <a:spLocks noChangeArrowheads="1"/>
          </p:cNvSpPr>
          <p:nvPr/>
        </p:nvSpPr>
        <p:spPr bwMode="auto">
          <a:xfrm>
            <a:off x="1382713" y="1489075"/>
            <a:ext cx="7651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3200" b="1"/>
              <a:t>Σ</a:t>
            </a:r>
            <a:r>
              <a:rPr lang="en-US" sz="3200" b="1"/>
              <a:t>*</a:t>
            </a:r>
          </a:p>
        </p:txBody>
      </p:sp>
      <p:sp>
        <p:nvSpPr>
          <p:cNvPr id="19475" name="Text Box 24"/>
          <p:cNvSpPr txBox="1">
            <a:spLocks noChangeArrowheads="1"/>
          </p:cNvSpPr>
          <p:nvPr/>
        </p:nvSpPr>
        <p:spPr bwMode="auto">
          <a:xfrm>
            <a:off x="7188200" y="1511300"/>
            <a:ext cx="87312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3200" b="1"/>
              <a:t>Σ</a:t>
            </a:r>
            <a:r>
              <a:rPr lang="en-US" sz="3200" b="1"/>
              <a:t>*</a:t>
            </a:r>
          </a:p>
        </p:txBody>
      </p:sp>
      <p:sp>
        <p:nvSpPr>
          <p:cNvPr id="715801" name="Text Box 25"/>
          <p:cNvSpPr txBox="1">
            <a:spLocks noChangeArrowheads="1"/>
          </p:cNvSpPr>
          <p:nvPr/>
        </p:nvSpPr>
        <p:spPr bwMode="auto">
          <a:xfrm>
            <a:off x="4586288" y="6324600"/>
            <a:ext cx="4557712" cy="588963"/>
          </a:xfrm>
          <a:prstGeom prst="rect">
            <a:avLst/>
          </a:prstGeom>
          <a:noFill/>
          <a:ln w="9525" algn="ctr">
            <a:solidFill>
              <a:srgbClr val="FF5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Also, </a:t>
            </a:r>
            <a:r>
              <a:rPr lang="en-US" b="1">
                <a:sym typeface="Symbol" pitchFamily="18" charset="2"/>
              </a:rPr>
              <a:t></a:t>
            </a:r>
            <a:r>
              <a:rPr lang="en-US"/>
              <a:t> </a:t>
            </a:r>
            <a:r>
              <a:rPr lang="en-US" sz="3200" b="1">
                <a:solidFill>
                  <a:srgbClr val="FFFF00"/>
                </a:solidFill>
              </a:rPr>
              <a:t>A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</a:t>
            </a:r>
            <a:r>
              <a:rPr lang="en-US"/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B</a:t>
            </a:r>
            <a:r>
              <a:rPr lang="en-US" sz="3200" b="1">
                <a:sym typeface="Symbol" pitchFamily="18" charset="2"/>
              </a:rPr>
              <a:t>, why?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5794" grpId="0"/>
      <p:bldP spid="71580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2"/>
          <p:cNvSpPr txBox="1">
            <a:spLocks noChangeArrowheads="1"/>
          </p:cNvSpPr>
          <p:nvPr/>
        </p:nvSpPr>
        <p:spPr bwMode="auto">
          <a:xfrm>
            <a:off x="2284413" y="1508125"/>
            <a:ext cx="46037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GENERAL</a:t>
            </a:r>
            <a:r>
              <a:rPr lang="en-US" sz="3600"/>
              <a:t> RULE #2</a:t>
            </a:r>
          </a:p>
        </p:txBody>
      </p:sp>
      <p:sp>
        <p:nvSpPr>
          <p:cNvPr id="74754" name="Text Box 3"/>
          <p:cNvSpPr txBox="1">
            <a:spLocks noChangeArrowheads="1"/>
          </p:cNvSpPr>
          <p:nvPr/>
        </p:nvSpPr>
        <p:spPr bwMode="auto">
          <a:xfrm>
            <a:off x="200025" y="2262188"/>
            <a:ext cx="8774113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If there is a domino with the same string on the top and on the bottom, there is a match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4"/>
          <p:cNvSpPr txBox="1">
            <a:spLocks noChangeArrowheads="1"/>
          </p:cNvSpPr>
          <p:nvPr/>
        </p:nvSpPr>
        <p:spPr bwMode="auto">
          <a:xfrm>
            <a:off x="246063" y="1670050"/>
            <a:ext cx="87185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/>
              <a:t>POST CORRESPONDENCE </a:t>
            </a:r>
            <a:r>
              <a:rPr lang="en-US" sz="3600">
                <a:latin typeface="Arial Black" pitchFamily="34" charset="0"/>
              </a:rPr>
              <a:t>PROBLEM</a:t>
            </a:r>
          </a:p>
        </p:txBody>
      </p:sp>
      <p:sp>
        <p:nvSpPr>
          <p:cNvPr id="76802" name="Text Box 6"/>
          <p:cNvSpPr txBox="1">
            <a:spLocks noChangeArrowheads="1"/>
          </p:cNvSpPr>
          <p:nvPr/>
        </p:nvSpPr>
        <p:spPr bwMode="auto">
          <a:xfrm>
            <a:off x="419100" y="2311400"/>
            <a:ext cx="83724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Given a collection of dominos, is there a match?</a:t>
            </a: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534988" y="2832100"/>
            <a:ext cx="81407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PCP = { P | P is a set of dominos with a match }</a:t>
            </a:r>
          </a:p>
        </p:txBody>
      </p:sp>
      <p:sp>
        <p:nvSpPr>
          <p:cNvPr id="685064" name="Text Box 8"/>
          <p:cNvSpPr txBox="1">
            <a:spLocks noChangeArrowheads="1"/>
          </p:cNvSpPr>
          <p:nvPr/>
        </p:nvSpPr>
        <p:spPr bwMode="auto">
          <a:xfrm>
            <a:off x="2319338" y="3613150"/>
            <a:ext cx="4578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FF00"/>
                </a:solidFill>
              </a:rPr>
              <a:t>PCP is </a:t>
            </a:r>
            <a:r>
              <a:rPr lang="en-US" sz="3600" b="1" i="1">
                <a:solidFill>
                  <a:srgbClr val="FFFF00"/>
                </a:solidFill>
              </a:rPr>
              <a:t>undecidable</a:t>
            </a:r>
            <a:r>
              <a:rPr lang="en-US" sz="3600" b="1">
                <a:solidFill>
                  <a:srgbClr val="FFFF00"/>
                </a:solidFill>
              </a:rPr>
              <a:t>!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063" grpId="0"/>
      <p:bldP spid="68506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4"/>
          <p:cNvSpPr txBox="1">
            <a:spLocks noChangeArrowheads="1"/>
          </p:cNvSpPr>
          <p:nvPr/>
        </p:nvSpPr>
        <p:spPr bwMode="auto">
          <a:xfrm>
            <a:off x="2532063" y="1812925"/>
            <a:ext cx="4171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THE FPCP</a:t>
            </a:r>
            <a:r>
              <a:rPr lang="en-US" sz="3600"/>
              <a:t> GAME</a:t>
            </a:r>
          </a:p>
        </p:txBody>
      </p:sp>
      <p:sp>
        <p:nvSpPr>
          <p:cNvPr id="78850" name="Text Box 5"/>
          <p:cNvSpPr txBox="1">
            <a:spLocks noChangeArrowheads="1"/>
          </p:cNvSpPr>
          <p:nvPr/>
        </p:nvSpPr>
        <p:spPr bwMode="auto">
          <a:xfrm>
            <a:off x="557213" y="2667000"/>
            <a:ext cx="77517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… is just like the PCP game except that a </a:t>
            </a:r>
            <a:r>
              <a:rPr lang="en-US" b="1">
                <a:solidFill>
                  <a:srgbClr val="FFFF00"/>
                </a:solidFill>
              </a:rPr>
              <a:t>match has to start with the first domino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7586" name="Group 2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80929" name="Rectangle 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30" name="Line 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1" name="Text Box 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80932" name="Text Box 6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  <p:grpSp>
        <p:nvGrpSpPr>
          <p:cNvPr id="80898" name="Group 7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80925" name="Rectangle 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26" name="Line 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27" name="Text Box 10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aaa</a:t>
              </a:r>
            </a:p>
          </p:txBody>
        </p:sp>
        <p:sp>
          <p:nvSpPr>
            <p:cNvPr id="80928" name="Text Box 11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80899" name="Group 12"/>
          <p:cNvGrpSpPr>
            <a:grpSpLocks/>
          </p:cNvGrpSpPr>
          <p:nvPr/>
        </p:nvGrpSpPr>
        <p:grpSpPr bwMode="auto">
          <a:xfrm>
            <a:off x="3336925" y="1149350"/>
            <a:ext cx="1120775" cy="1630363"/>
            <a:chOff x="603" y="913"/>
            <a:chExt cx="706" cy="1027"/>
          </a:xfrm>
        </p:grpSpPr>
        <p:sp>
          <p:nvSpPr>
            <p:cNvPr id="80921" name="Rectangle 1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22" name="Line 1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23" name="Text Box 1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80924" name="Text Box 1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</p:grpSp>
      <p:grpSp>
        <p:nvGrpSpPr>
          <p:cNvPr id="80900" name="Group 17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80917" name="Rectangle 1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18" name="Line 1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19" name="Text Box 20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80920" name="Text Box 21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  <p:grpSp>
        <p:nvGrpSpPr>
          <p:cNvPr id="80901" name="Group 22"/>
          <p:cNvGrpSpPr>
            <a:grpSpLocks/>
          </p:cNvGrpSpPr>
          <p:nvPr/>
        </p:nvGrpSpPr>
        <p:grpSpPr bwMode="auto">
          <a:xfrm>
            <a:off x="6496050" y="1149350"/>
            <a:ext cx="1120775" cy="1630363"/>
            <a:chOff x="603" y="913"/>
            <a:chExt cx="706" cy="1027"/>
          </a:xfrm>
        </p:grpSpPr>
        <p:sp>
          <p:nvSpPr>
            <p:cNvPr id="80913" name="Rectangle 2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14" name="Line 2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15" name="Text Box 2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c</a:t>
              </a:r>
            </a:p>
          </p:txBody>
        </p:sp>
        <p:sp>
          <p:nvSpPr>
            <p:cNvPr id="80916" name="Text Box 26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707611" name="Group 27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80909" name="Rectangle 2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10" name="Line 2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11" name="Text Box 30"/>
            <p:cNvSpPr txBox="1">
              <a:spLocks noChangeArrowheads="1"/>
            </p:cNvSpPr>
            <p:nvPr/>
          </p:nvSpPr>
          <p:spPr bwMode="auto">
            <a:xfrm>
              <a:off x="710" y="1015"/>
              <a:ext cx="4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aaa</a:t>
              </a:r>
            </a:p>
          </p:txBody>
        </p:sp>
        <p:sp>
          <p:nvSpPr>
            <p:cNvPr id="80912" name="Text Box 31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707616" name="Group 32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80905" name="Rectangle 33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0906" name="Line 34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07" name="Text Box 35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80908" name="Text Box 36"/>
            <p:cNvSpPr txBox="1">
              <a:spLocks noChangeArrowheads="1"/>
            </p:cNvSpPr>
            <p:nvPr/>
          </p:nvSpPr>
          <p:spPr bwMode="auto">
            <a:xfrm>
              <a:off x="772" y="1512"/>
              <a:ext cx="36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aa</a:t>
              </a:r>
            </a:p>
          </p:txBody>
        </p:sp>
      </p:grpSp>
      <p:sp>
        <p:nvSpPr>
          <p:cNvPr id="80904" name="Text Box 37"/>
          <p:cNvSpPr txBox="1">
            <a:spLocks noChangeArrowheads="1"/>
          </p:cNvSpPr>
          <p:nvPr/>
        </p:nvSpPr>
        <p:spPr bwMode="auto">
          <a:xfrm>
            <a:off x="3971925" y="204788"/>
            <a:ext cx="1504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solidFill>
                  <a:srgbClr val="FFFF00"/>
                </a:solidFill>
                <a:latin typeface="Arial Black" pitchFamily="34" charset="0"/>
              </a:rPr>
              <a:t>F</a:t>
            </a:r>
            <a:r>
              <a:rPr lang="en-US" sz="3600">
                <a:latin typeface="Arial Black" pitchFamily="34" charset="0"/>
              </a:rPr>
              <a:t>PCP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46 L 0.09722 0.39338 " pathEditMode="relative" ptsTypes="AA">
                                      <p:cBhvr>
                                        <p:cTn id="6" dur="1000" fill="hold"/>
                                        <p:tgtEl>
                                          <p:spTgt spid="707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2858E-6 L -0.08698 0.39176 " pathEditMode="relative" ptsTypes="AA">
                                      <p:cBhvr>
                                        <p:cTn id="10" dur="1000" fill="hold"/>
                                        <p:tgtEl>
                                          <p:spTgt spid="707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67345E-6 L 0.0783 0.39384 " pathEditMode="relative" ptsTypes="AA">
                                      <p:cBhvr>
                                        <p:cTn id="14" dur="1000" fill="hold"/>
                                        <p:tgtEl>
                                          <p:spTgt spid="7076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5" name="Group 3"/>
          <p:cNvGrpSpPr>
            <a:grpSpLocks/>
          </p:cNvGrpSpPr>
          <p:nvPr/>
        </p:nvGrpSpPr>
        <p:grpSpPr bwMode="auto">
          <a:xfrm>
            <a:off x="1757363" y="1149350"/>
            <a:ext cx="1120775" cy="1630363"/>
            <a:chOff x="603" y="913"/>
            <a:chExt cx="706" cy="1027"/>
          </a:xfrm>
        </p:grpSpPr>
        <p:sp>
          <p:nvSpPr>
            <p:cNvPr id="82963" name="Rectangle 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964" name="Line 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965" name="Text Box 6"/>
            <p:cNvSpPr txBox="1">
              <a:spLocks noChangeArrowheads="1"/>
            </p:cNvSpPr>
            <p:nvPr/>
          </p:nvSpPr>
          <p:spPr bwMode="auto">
            <a:xfrm>
              <a:off x="766" y="1015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ba</a:t>
              </a:r>
            </a:p>
          </p:txBody>
        </p:sp>
        <p:sp>
          <p:nvSpPr>
            <p:cNvPr id="82966" name="Text Box 7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grpSp>
        <p:nvGrpSpPr>
          <p:cNvPr id="82946" name="Group 8"/>
          <p:cNvGrpSpPr>
            <a:grpSpLocks/>
          </p:cNvGrpSpPr>
          <p:nvPr/>
        </p:nvGrpSpPr>
        <p:grpSpPr bwMode="auto">
          <a:xfrm>
            <a:off x="3336925" y="1149350"/>
            <a:ext cx="1120775" cy="1630363"/>
            <a:chOff x="603" y="913"/>
            <a:chExt cx="706" cy="1027"/>
          </a:xfrm>
        </p:grpSpPr>
        <p:sp>
          <p:nvSpPr>
            <p:cNvPr id="82959" name="Rectangle 9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960" name="Line 10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961" name="Text Box 11"/>
            <p:cNvSpPr txBox="1">
              <a:spLocks noChangeArrowheads="1"/>
            </p:cNvSpPr>
            <p:nvPr/>
          </p:nvSpPr>
          <p:spPr bwMode="auto">
            <a:xfrm>
              <a:off x="834" y="1015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82962" name="Text Box 12"/>
            <p:cNvSpPr txBox="1">
              <a:spLocks noChangeArrowheads="1"/>
            </p:cNvSpPr>
            <p:nvPr/>
          </p:nvSpPr>
          <p:spPr bwMode="auto">
            <a:xfrm>
              <a:off x="766" y="1512"/>
              <a:ext cx="3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ab</a:t>
              </a:r>
            </a:p>
          </p:txBody>
        </p:sp>
      </p:grpSp>
      <p:grpSp>
        <p:nvGrpSpPr>
          <p:cNvPr id="82947" name="Group 13"/>
          <p:cNvGrpSpPr>
            <a:grpSpLocks/>
          </p:cNvGrpSpPr>
          <p:nvPr/>
        </p:nvGrpSpPr>
        <p:grpSpPr bwMode="auto">
          <a:xfrm>
            <a:off x="4916488" y="1149350"/>
            <a:ext cx="1120775" cy="1630363"/>
            <a:chOff x="603" y="913"/>
            <a:chExt cx="706" cy="1027"/>
          </a:xfrm>
        </p:grpSpPr>
        <p:sp>
          <p:nvSpPr>
            <p:cNvPr id="82955" name="Rectangle 14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956" name="Line 15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957" name="Text Box 16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82958" name="Text Box 17"/>
            <p:cNvSpPr txBox="1">
              <a:spLocks noChangeArrowheads="1"/>
            </p:cNvSpPr>
            <p:nvPr/>
          </p:nvSpPr>
          <p:spPr bwMode="auto">
            <a:xfrm>
              <a:off x="698" y="1512"/>
              <a:ext cx="51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bcb</a:t>
              </a:r>
            </a:p>
          </p:txBody>
        </p:sp>
      </p:grpSp>
      <p:grpSp>
        <p:nvGrpSpPr>
          <p:cNvPr id="82948" name="Group 18"/>
          <p:cNvGrpSpPr>
            <a:grpSpLocks/>
          </p:cNvGrpSpPr>
          <p:nvPr/>
        </p:nvGrpSpPr>
        <p:grpSpPr bwMode="auto">
          <a:xfrm>
            <a:off x="6496050" y="1149350"/>
            <a:ext cx="1120775" cy="1630363"/>
            <a:chOff x="603" y="913"/>
            <a:chExt cx="706" cy="1027"/>
          </a:xfrm>
        </p:grpSpPr>
        <p:sp>
          <p:nvSpPr>
            <p:cNvPr id="82951" name="Rectangle 19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952" name="Line 20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953" name="Text Box 21"/>
            <p:cNvSpPr txBox="1">
              <a:spLocks noChangeArrowheads="1"/>
            </p:cNvSpPr>
            <p:nvPr/>
          </p:nvSpPr>
          <p:spPr bwMode="auto">
            <a:xfrm>
              <a:off x="828" y="1015"/>
              <a:ext cx="2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</a:p>
          </p:txBody>
        </p:sp>
        <p:sp>
          <p:nvSpPr>
            <p:cNvPr id="82954" name="Text Box 22"/>
            <p:cNvSpPr txBox="1">
              <a:spLocks noChangeArrowheads="1"/>
            </p:cNvSpPr>
            <p:nvPr/>
          </p:nvSpPr>
          <p:spPr bwMode="auto">
            <a:xfrm>
              <a:off x="834" y="151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sp>
        <p:nvSpPr>
          <p:cNvPr id="82949" name="Text Box 33"/>
          <p:cNvSpPr txBox="1">
            <a:spLocks noChangeArrowheads="1"/>
          </p:cNvSpPr>
          <p:nvPr/>
        </p:nvSpPr>
        <p:spPr bwMode="auto">
          <a:xfrm>
            <a:off x="3971925" y="204788"/>
            <a:ext cx="1504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solidFill>
                  <a:srgbClr val="FFFF00"/>
                </a:solidFill>
                <a:latin typeface="Arial Black" pitchFamily="34" charset="0"/>
              </a:rPr>
              <a:t>F</a:t>
            </a:r>
            <a:r>
              <a:rPr lang="en-US" sz="3600">
                <a:latin typeface="Arial Black" pitchFamily="34" charset="0"/>
              </a:rPr>
              <a:t>PCP</a:t>
            </a:r>
          </a:p>
        </p:txBody>
      </p:sp>
      <p:sp>
        <p:nvSpPr>
          <p:cNvPr id="708642" name="AutoShape 34"/>
          <p:cNvSpPr>
            <a:spLocks noChangeArrowheads="1"/>
          </p:cNvSpPr>
          <p:nvPr/>
        </p:nvSpPr>
        <p:spPr bwMode="auto">
          <a:xfrm>
            <a:off x="3271838" y="823913"/>
            <a:ext cx="2879725" cy="28860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913" y="16907"/>
                </a:moveTo>
                <a:cubicBezTo>
                  <a:pt x="19373" y="15207"/>
                  <a:pt x="20176" y="13040"/>
                  <a:pt x="20176" y="10800"/>
                </a:cubicBezTo>
                <a:cubicBezTo>
                  <a:pt x="20176" y="5621"/>
                  <a:pt x="15978" y="1424"/>
                  <a:pt x="10800" y="1424"/>
                </a:cubicBezTo>
                <a:cubicBezTo>
                  <a:pt x="8559" y="1423"/>
                  <a:pt x="6392" y="2226"/>
                  <a:pt x="4692" y="3686"/>
                </a:cubicBezTo>
                <a:close/>
                <a:moveTo>
                  <a:pt x="3686" y="4692"/>
                </a:moveTo>
                <a:cubicBezTo>
                  <a:pt x="2226" y="6392"/>
                  <a:pt x="1424" y="8559"/>
                  <a:pt x="1424" y="10799"/>
                </a:cubicBezTo>
                <a:cubicBezTo>
                  <a:pt x="1424" y="15978"/>
                  <a:pt x="5621" y="20176"/>
                  <a:pt x="10800" y="20176"/>
                </a:cubicBezTo>
                <a:cubicBezTo>
                  <a:pt x="13040" y="20176"/>
                  <a:pt x="15207" y="19373"/>
                  <a:pt x="16907" y="17913"/>
                </a:cubicBezTo>
                <a:close/>
              </a:path>
            </a:pathLst>
          </a:cu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4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4"/>
          <p:cNvSpPr txBox="1">
            <a:spLocks noChangeArrowheads="1"/>
          </p:cNvSpPr>
          <p:nvPr/>
        </p:nvSpPr>
        <p:spPr bwMode="auto">
          <a:xfrm>
            <a:off x="1022350" y="2058988"/>
            <a:ext cx="54244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FF00"/>
                </a:solidFill>
              </a:rPr>
              <a:t>Theorem:</a:t>
            </a:r>
            <a:r>
              <a:rPr lang="en-US" b="1"/>
              <a:t> </a:t>
            </a:r>
            <a:r>
              <a:rPr lang="en-US" b="1">
                <a:solidFill>
                  <a:srgbClr val="FFFF00"/>
                </a:solidFill>
              </a:rPr>
              <a:t>F</a:t>
            </a:r>
            <a:r>
              <a:rPr lang="en-US" b="1"/>
              <a:t>PCP is undecidable</a:t>
            </a:r>
          </a:p>
        </p:txBody>
      </p:sp>
      <p:sp>
        <p:nvSpPr>
          <p:cNvPr id="690181" name="Text Box 5"/>
          <p:cNvSpPr txBox="1">
            <a:spLocks noChangeArrowheads="1"/>
          </p:cNvSpPr>
          <p:nvPr/>
        </p:nvSpPr>
        <p:spPr bwMode="auto">
          <a:xfrm>
            <a:off x="1022350" y="2759075"/>
            <a:ext cx="12319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Proof:</a:t>
            </a:r>
          </a:p>
        </p:txBody>
      </p:sp>
      <p:sp>
        <p:nvSpPr>
          <p:cNvPr id="690182" name="Text Box 6"/>
          <p:cNvSpPr txBox="1">
            <a:spLocks noChangeArrowheads="1"/>
          </p:cNvSpPr>
          <p:nvPr/>
        </p:nvSpPr>
        <p:spPr bwMode="auto">
          <a:xfrm>
            <a:off x="2239963" y="2759075"/>
            <a:ext cx="5940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Assume machine C decides </a:t>
            </a:r>
            <a:r>
              <a:rPr lang="en-US" b="1">
                <a:solidFill>
                  <a:srgbClr val="FFFF00"/>
                </a:solidFill>
              </a:rPr>
              <a:t>F</a:t>
            </a:r>
            <a:r>
              <a:rPr lang="en-US" b="1"/>
              <a:t>PCP</a:t>
            </a:r>
          </a:p>
        </p:txBody>
      </p:sp>
      <p:sp>
        <p:nvSpPr>
          <p:cNvPr id="690183" name="Text Box 7"/>
          <p:cNvSpPr txBox="1">
            <a:spLocks noChangeArrowheads="1"/>
          </p:cNvSpPr>
          <p:nvPr/>
        </p:nvSpPr>
        <p:spPr bwMode="auto">
          <a:xfrm>
            <a:off x="1022350" y="3459163"/>
            <a:ext cx="70754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We will show how to use C to decide </a:t>
            </a:r>
            <a:r>
              <a:rPr lang="en-US" b="1">
                <a:solidFill>
                  <a:srgbClr val="FFFF00"/>
                </a:solidFill>
              </a:rPr>
              <a:t>A</a:t>
            </a:r>
            <a:r>
              <a:rPr lang="en-US" b="1" baseline="-25000">
                <a:solidFill>
                  <a:srgbClr val="FFFF00"/>
                </a:solidFill>
              </a:rPr>
              <a:t>TM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0181" grpId="0"/>
      <p:bldP spid="690182" grpId="0"/>
      <p:bldP spid="69018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32" name="Text Box 8"/>
          <p:cNvSpPr txBox="1">
            <a:spLocks noChangeArrowheads="1"/>
          </p:cNvSpPr>
          <p:nvPr/>
        </p:nvSpPr>
        <p:spPr bwMode="auto">
          <a:xfrm>
            <a:off x="5813425" y="5521325"/>
            <a:ext cx="279558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 has a match?</a:t>
            </a:r>
            <a:endParaRPr lang="en-US" b="1">
              <a:sym typeface="Symbol" pitchFamily="18" charset="2"/>
            </a:endParaRPr>
          </a:p>
        </p:txBody>
      </p:sp>
      <p:sp>
        <p:nvSpPr>
          <p:cNvPr id="87042" name="Rectangle 3"/>
          <p:cNvSpPr>
            <a:spLocks noChangeArrowheads="1"/>
          </p:cNvSpPr>
          <p:nvPr/>
        </p:nvSpPr>
        <p:spPr bwMode="auto">
          <a:xfrm>
            <a:off x="6611938" y="3795713"/>
            <a:ext cx="1181100" cy="1165225"/>
          </a:xfrm>
          <a:prstGeom prst="rect">
            <a:avLst/>
          </a:prstGeom>
          <a:noFill/>
          <a:ln w="76200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7043" name="Text Box 4"/>
          <p:cNvSpPr txBox="1">
            <a:spLocks noChangeArrowheads="1"/>
          </p:cNvSpPr>
          <p:nvPr/>
        </p:nvSpPr>
        <p:spPr bwMode="auto">
          <a:xfrm>
            <a:off x="6937375" y="4025900"/>
            <a:ext cx="514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/>
              <a:t>C</a:t>
            </a:r>
          </a:p>
        </p:txBody>
      </p:sp>
      <p:sp>
        <p:nvSpPr>
          <p:cNvPr id="87044" name="Line 5"/>
          <p:cNvSpPr>
            <a:spLocks noChangeShapeType="1"/>
          </p:cNvSpPr>
          <p:nvPr/>
        </p:nvSpPr>
        <p:spPr bwMode="auto">
          <a:xfrm>
            <a:off x="7200900" y="3190875"/>
            <a:ext cx="0" cy="477838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7045" name="Line 6"/>
          <p:cNvSpPr>
            <a:spLocks noChangeShapeType="1"/>
          </p:cNvSpPr>
          <p:nvPr/>
        </p:nvSpPr>
        <p:spPr bwMode="auto">
          <a:xfrm>
            <a:off x="7200900" y="5097463"/>
            <a:ext cx="0" cy="47783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692259" name="Group 35"/>
          <p:cNvGrpSpPr>
            <a:grpSpLocks/>
          </p:cNvGrpSpPr>
          <p:nvPr/>
        </p:nvGrpSpPr>
        <p:grpSpPr bwMode="auto">
          <a:xfrm>
            <a:off x="6199188" y="1952625"/>
            <a:ext cx="2803525" cy="1060450"/>
            <a:chOff x="3625" y="1230"/>
            <a:chExt cx="1766" cy="668"/>
          </a:xfrm>
        </p:grpSpPr>
        <p:grpSp>
          <p:nvGrpSpPr>
            <p:cNvPr id="87050" name="Group 23"/>
            <p:cNvGrpSpPr>
              <a:grpSpLocks/>
            </p:cNvGrpSpPr>
            <p:nvPr/>
          </p:nvGrpSpPr>
          <p:grpSpPr bwMode="auto">
            <a:xfrm>
              <a:off x="3625" y="1230"/>
              <a:ext cx="397" cy="668"/>
              <a:chOff x="1273" y="1060"/>
              <a:chExt cx="397" cy="668"/>
            </a:xfrm>
          </p:grpSpPr>
          <p:sp>
            <p:nvSpPr>
              <p:cNvPr id="87062" name="Rectangle 19"/>
              <p:cNvSpPr>
                <a:spLocks noChangeArrowheads="1"/>
              </p:cNvSpPr>
              <p:nvPr/>
            </p:nvSpPr>
            <p:spPr bwMode="auto">
              <a:xfrm>
                <a:off x="1273" y="1060"/>
                <a:ext cx="397" cy="668"/>
              </a:xfrm>
              <a:prstGeom prst="rect">
                <a:avLst/>
              </a:prstGeom>
              <a:noFill/>
              <a:ln w="3810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063" name="Line 20"/>
              <p:cNvSpPr>
                <a:spLocks noChangeShapeType="1"/>
              </p:cNvSpPr>
              <p:nvPr/>
            </p:nvSpPr>
            <p:spPr bwMode="auto">
              <a:xfrm>
                <a:off x="1316" y="1410"/>
                <a:ext cx="31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064" name="Text Box 21"/>
              <p:cNvSpPr txBox="1">
                <a:spLocks noChangeArrowheads="1"/>
              </p:cNvSpPr>
              <p:nvPr/>
            </p:nvSpPr>
            <p:spPr bwMode="auto">
              <a:xfrm>
                <a:off x="1280" y="1084"/>
                <a:ext cx="383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/>
                  <a:t>caa</a:t>
                </a:r>
              </a:p>
            </p:txBody>
          </p:sp>
          <p:sp>
            <p:nvSpPr>
              <p:cNvPr id="87065" name="Text Box 22"/>
              <p:cNvSpPr txBox="1">
                <a:spLocks noChangeArrowheads="1"/>
              </p:cNvSpPr>
              <p:nvPr/>
            </p:nvSpPr>
            <p:spPr bwMode="auto">
              <a:xfrm>
                <a:off x="1368" y="1424"/>
                <a:ext cx="205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/>
                  <a:t>c</a:t>
                </a:r>
              </a:p>
            </p:txBody>
          </p:sp>
        </p:grpSp>
        <p:grpSp>
          <p:nvGrpSpPr>
            <p:cNvPr id="87051" name="Group 24"/>
            <p:cNvGrpSpPr>
              <a:grpSpLocks/>
            </p:cNvGrpSpPr>
            <p:nvPr/>
          </p:nvGrpSpPr>
          <p:grpSpPr bwMode="auto">
            <a:xfrm>
              <a:off x="4100" y="1230"/>
              <a:ext cx="397" cy="668"/>
              <a:chOff x="1273" y="1060"/>
              <a:chExt cx="397" cy="668"/>
            </a:xfrm>
          </p:grpSpPr>
          <p:sp>
            <p:nvSpPr>
              <p:cNvPr id="87058" name="Rectangle 25"/>
              <p:cNvSpPr>
                <a:spLocks noChangeArrowheads="1"/>
              </p:cNvSpPr>
              <p:nvPr/>
            </p:nvSpPr>
            <p:spPr bwMode="auto">
              <a:xfrm>
                <a:off x="1273" y="1060"/>
                <a:ext cx="397" cy="668"/>
              </a:xfrm>
              <a:prstGeom prst="rect">
                <a:avLst/>
              </a:prstGeom>
              <a:noFill/>
              <a:ln w="3810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059" name="Line 26"/>
              <p:cNvSpPr>
                <a:spLocks noChangeShapeType="1"/>
              </p:cNvSpPr>
              <p:nvPr/>
            </p:nvSpPr>
            <p:spPr bwMode="auto">
              <a:xfrm>
                <a:off x="1316" y="1410"/>
                <a:ext cx="31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060" name="Text Box 27"/>
              <p:cNvSpPr txBox="1">
                <a:spLocks noChangeArrowheads="1"/>
              </p:cNvSpPr>
              <p:nvPr/>
            </p:nvSpPr>
            <p:spPr bwMode="auto">
              <a:xfrm>
                <a:off x="1275" y="1084"/>
                <a:ext cx="392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/>
                  <a:t>aba</a:t>
                </a:r>
              </a:p>
            </p:txBody>
          </p:sp>
          <p:sp>
            <p:nvSpPr>
              <p:cNvPr id="87061" name="Text Box 28"/>
              <p:cNvSpPr txBox="1">
                <a:spLocks noChangeArrowheads="1"/>
              </p:cNvSpPr>
              <p:nvPr/>
            </p:nvSpPr>
            <p:spPr bwMode="auto">
              <a:xfrm>
                <a:off x="1314" y="1424"/>
                <a:ext cx="312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/>
                  <a:t>bb</a:t>
                </a:r>
              </a:p>
            </p:txBody>
          </p:sp>
        </p:grpSp>
        <p:grpSp>
          <p:nvGrpSpPr>
            <p:cNvPr id="87052" name="Group 29"/>
            <p:cNvGrpSpPr>
              <a:grpSpLocks/>
            </p:cNvGrpSpPr>
            <p:nvPr/>
          </p:nvGrpSpPr>
          <p:grpSpPr bwMode="auto">
            <a:xfrm>
              <a:off x="4994" y="1230"/>
              <a:ext cx="397" cy="668"/>
              <a:chOff x="1273" y="1060"/>
              <a:chExt cx="397" cy="668"/>
            </a:xfrm>
          </p:grpSpPr>
          <p:sp>
            <p:nvSpPr>
              <p:cNvPr id="87054" name="Rectangle 30"/>
              <p:cNvSpPr>
                <a:spLocks noChangeArrowheads="1"/>
              </p:cNvSpPr>
              <p:nvPr/>
            </p:nvSpPr>
            <p:spPr bwMode="auto">
              <a:xfrm>
                <a:off x="1273" y="1060"/>
                <a:ext cx="397" cy="668"/>
              </a:xfrm>
              <a:prstGeom prst="rect">
                <a:avLst/>
              </a:prstGeom>
              <a:noFill/>
              <a:ln w="3810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055" name="Line 31"/>
              <p:cNvSpPr>
                <a:spLocks noChangeShapeType="1"/>
              </p:cNvSpPr>
              <p:nvPr/>
            </p:nvSpPr>
            <p:spPr bwMode="auto">
              <a:xfrm>
                <a:off x="1316" y="1410"/>
                <a:ext cx="31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056" name="Text Box 32"/>
              <p:cNvSpPr txBox="1">
                <a:spLocks noChangeArrowheads="1"/>
              </p:cNvSpPr>
              <p:nvPr/>
            </p:nvSpPr>
            <p:spPr bwMode="auto">
              <a:xfrm>
                <a:off x="1368" y="1084"/>
                <a:ext cx="205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/>
                  <a:t>a</a:t>
                </a:r>
              </a:p>
            </p:txBody>
          </p:sp>
          <p:sp>
            <p:nvSpPr>
              <p:cNvPr id="87057" name="Text Box 33"/>
              <p:cNvSpPr txBox="1">
                <a:spLocks noChangeArrowheads="1"/>
              </p:cNvSpPr>
              <p:nvPr/>
            </p:nvSpPr>
            <p:spPr bwMode="auto">
              <a:xfrm>
                <a:off x="1363" y="1424"/>
                <a:ext cx="214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="1"/>
                  <a:t>d</a:t>
                </a:r>
              </a:p>
            </p:txBody>
          </p:sp>
        </p:grpSp>
        <p:sp>
          <p:nvSpPr>
            <p:cNvPr id="87053" name="Text Box 34"/>
            <p:cNvSpPr txBox="1">
              <a:spLocks noChangeArrowheads="1"/>
            </p:cNvSpPr>
            <p:nvPr/>
          </p:nvSpPr>
          <p:spPr bwMode="auto">
            <a:xfrm>
              <a:off x="4575" y="1400"/>
              <a:ext cx="34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…</a:t>
              </a:r>
            </a:p>
          </p:txBody>
        </p:sp>
      </p:grpSp>
      <p:sp>
        <p:nvSpPr>
          <p:cNvPr id="692260" name="Text Box 36"/>
          <p:cNvSpPr txBox="1">
            <a:spLocks noChangeArrowheads="1"/>
          </p:cNvSpPr>
          <p:nvPr/>
        </p:nvSpPr>
        <p:spPr bwMode="auto">
          <a:xfrm>
            <a:off x="193675" y="417513"/>
            <a:ext cx="21812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Given (M,w)</a:t>
            </a:r>
          </a:p>
        </p:txBody>
      </p:sp>
      <p:sp>
        <p:nvSpPr>
          <p:cNvPr id="692261" name="Text Box 37"/>
          <p:cNvSpPr txBox="1">
            <a:spLocks noChangeArrowheads="1"/>
          </p:cNvSpPr>
          <p:nvPr/>
        </p:nvSpPr>
        <p:spPr bwMode="auto">
          <a:xfrm>
            <a:off x="193675" y="1071563"/>
            <a:ext cx="5099050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we will construct a set of dominos P where a match is an accepting computation history for M on w</a:t>
            </a:r>
          </a:p>
        </p:txBody>
      </p:sp>
      <p:sp>
        <p:nvSpPr>
          <p:cNvPr id="692262" name="Text Box 38"/>
          <p:cNvSpPr txBox="1">
            <a:spLocks noChangeArrowheads="1"/>
          </p:cNvSpPr>
          <p:nvPr/>
        </p:nvSpPr>
        <p:spPr bwMode="auto">
          <a:xfrm>
            <a:off x="5353050" y="2219325"/>
            <a:ext cx="7270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P =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9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9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32" grpId="0"/>
      <p:bldP spid="692260" grpId="0"/>
      <p:bldP spid="692261" grpId="0"/>
      <p:bldP spid="69226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Line 2"/>
          <p:cNvSpPr>
            <a:spLocks noChangeShapeType="1"/>
          </p:cNvSpPr>
          <p:nvPr/>
        </p:nvSpPr>
        <p:spPr bwMode="auto">
          <a:xfrm flipV="1">
            <a:off x="2374900" y="3163888"/>
            <a:ext cx="16129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0" name="Text Box 3"/>
          <p:cNvSpPr txBox="1">
            <a:spLocks noChangeArrowheads="1"/>
          </p:cNvSpPr>
          <p:nvPr/>
        </p:nvSpPr>
        <p:spPr bwMode="auto">
          <a:xfrm>
            <a:off x="2263775" y="3211513"/>
            <a:ext cx="14874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0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091" name="Line 4"/>
          <p:cNvSpPr>
            <a:spLocks noChangeShapeType="1"/>
          </p:cNvSpPr>
          <p:nvPr/>
        </p:nvSpPr>
        <p:spPr bwMode="auto">
          <a:xfrm>
            <a:off x="901700" y="3163888"/>
            <a:ext cx="558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2" name="Oval 5"/>
          <p:cNvSpPr>
            <a:spLocks noChangeArrowheads="1"/>
          </p:cNvSpPr>
          <p:nvPr/>
        </p:nvSpPr>
        <p:spPr bwMode="auto">
          <a:xfrm>
            <a:off x="1546225" y="281305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093" name="Oval 6"/>
          <p:cNvSpPr>
            <a:spLocks noChangeArrowheads="1"/>
          </p:cNvSpPr>
          <p:nvPr/>
        </p:nvSpPr>
        <p:spPr bwMode="auto">
          <a:xfrm>
            <a:off x="4098925" y="281305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094" name="Line 7"/>
          <p:cNvSpPr>
            <a:spLocks noChangeShapeType="1"/>
          </p:cNvSpPr>
          <p:nvPr/>
        </p:nvSpPr>
        <p:spPr bwMode="auto">
          <a:xfrm flipH="1" flipV="1">
            <a:off x="1893888" y="3660775"/>
            <a:ext cx="1587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5" name="Text Box 8"/>
          <p:cNvSpPr txBox="1">
            <a:spLocks noChangeArrowheads="1"/>
          </p:cNvSpPr>
          <p:nvPr/>
        </p:nvSpPr>
        <p:spPr bwMode="auto">
          <a:xfrm>
            <a:off x="209550" y="4235450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096" name="Text Box 9"/>
          <p:cNvSpPr txBox="1">
            <a:spLocks noChangeArrowheads="1"/>
          </p:cNvSpPr>
          <p:nvPr/>
        </p:nvSpPr>
        <p:spPr bwMode="auto">
          <a:xfrm>
            <a:off x="3910013" y="5108575"/>
            <a:ext cx="11699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accept</a:t>
            </a:r>
          </a:p>
        </p:txBody>
      </p:sp>
      <p:grpSp>
        <p:nvGrpSpPr>
          <p:cNvPr id="89097" name="Group 10"/>
          <p:cNvGrpSpPr>
            <a:grpSpLocks/>
          </p:cNvGrpSpPr>
          <p:nvPr/>
        </p:nvGrpSpPr>
        <p:grpSpPr bwMode="auto">
          <a:xfrm>
            <a:off x="1181100" y="5078413"/>
            <a:ext cx="1425575" cy="701675"/>
            <a:chOff x="2349" y="2604"/>
            <a:chExt cx="898" cy="442"/>
          </a:xfrm>
        </p:grpSpPr>
        <p:sp>
          <p:nvSpPr>
            <p:cNvPr id="89133" name="Oval 11"/>
            <p:cNvSpPr>
              <a:spLocks noChangeArrowheads="1"/>
            </p:cNvSpPr>
            <p:nvPr/>
          </p:nvSpPr>
          <p:spPr bwMode="auto">
            <a:xfrm>
              <a:off x="2349" y="2604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9134" name="Text Box 12"/>
            <p:cNvSpPr txBox="1">
              <a:spLocks noChangeArrowheads="1"/>
            </p:cNvSpPr>
            <p:nvPr/>
          </p:nvSpPr>
          <p:spPr bwMode="auto">
            <a:xfrm>
              <a:off x="2462" y="2613"/>
              <a:ext cx="66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reject</a:t>
              </a:r>
            </a:p>
          </p:txBody>
        </p:sp>
      </p:grpSp>
      <p:sp>
        <p:nvSpPr>
          <p:cNvPr id="89098" name="Line 13"/>
          <p:cNvSpPr>
            <a:spLocks noChangeShapeType="1"/>
          </p:cNvSpPr>
          <p:nvPr/>
        </p:nvSpPr>
        <p:spPr bwMode="auto">
          <a:xfrm flipV="1">
            <a:off x="4929188" y="3195638"/>
            <a:ext cx="18923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9" name="Text Box 14"/>
          <p:cNvSpPr txBox="1">
            <a:spLocks noChangeArrowheads="1"/>
          </p:cNvSpPr>
          <p:nvPr/>
        </p:nvSpPr>
        <p:spPr bwMode="auto">
          <a:xfrm>
            <a:off x="5060950" y="3257550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00" name="Oval 15"/>
          <p:cNvSpPr>
            <a:spLocks noChangeArrowheads="1"/>
          </p:cNvSpPr>
          <p:nvPr/>
        </p:nvSpPr>
        <p:spPr bwMode="auto">
          <a:xfrm>
            <a:off x="3773488" y="5075238"/>
            <a:ext cx="1425575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01" name="Text Box 16"/>
          <p:cNvSpPr txBox="1">
            <a:spLocks noChangeArrowheads="1"/>
          </p:cNvSpPr>
          <p:nvPr/>
        </p:nvSpPr>
        <p:spPr bwMode="auto">
          <a:xfrm>
            <a:off x="384175" y="3802063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02" name="Oval 17"/>
          <p:cNvSpPr>
            <a:spLocks noChangeArrowheads="1"/>
          </p:cNvSpPr>
          <p:nvPr/>
        </p:nvSpPr>
        <p:spPr bwMode="auto">
          <a:xfrm>
            <a:off x="6942138" y="2813050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03" name="Oval 18"/>
          <p:cNvSpPr>
            <a:spLocks noChangeArrowheads="1"/>
          </p:cNvSpPr>
          <p:nvPr/>
        </p:nvSpPr>
        <p:spPr bwMode="auto">
          <a:xfrm>
            <a:off x="5535613" y="957263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04" name="Oval 19"/>
          <p:cNvSpPr>
            <a:spLocks noChangeArrowheads="1"/>
          </p:cNvSpPr>
          <p:nvPr/>
        </p:nvSpPr>
        <p:spPr bwMode="auto">
          <a:xfrm>
            <a:off x="6942138" y="5067300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05" name="Text Box 20"/>
          <p:cNvSpPr txBox="1">
            <a:spLocks noChangeArrowheads="1"/>
          </p:cNvSpPr>
          <p:nvPr/>
        </p:nvSpPr>
        <p:spPr bwMode="auto">
          <a:xfrm>
            <a:off x="2803525" y="4002088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06" name="Line 21"/>
          <p:cNvSpPr>
            <a:spLocks noChangeShapeType="1"/>
          </p:cNvSpPr>
          <p:nvPr/>
        </p:nvSpPr>
        <p:spPr bwMode="auto">
          <a:xfrm flipH="1" flipV="1">
            <a:off x="4473575" y="3625850"/>
            <a:ext cx="1588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07" name="Line 22"/>
          <p:cNvSpPr>
            <a:spLocks noChangeShapeType="1"/>
          </p:cNvSpPr>
          <p:nvPr/>
        </p:nvSpPr>
        <p:spPr bwMode="auto">
          <a:xfrm flipV="1">
            <a:off x="4687888" y="1711325"/>
            <a:ext cx="823912" cy="102076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08" name="AutoShape 23"/>
          <p:cNvSpPr>
            <a:spLocks noChangeArrowheads="1"/>
          </p:cNvSpPr>
          <p:nvPr/>
        </p:nvSpPr>
        <p:spPr bwMode="auto">
          <a:xfrm rot="5075175">
            <a:off x="7512051" y="2616200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09" name="AutoShape 24"/>
          <p:cNvSpPr>
            <a:spLocks noChangeArrowheads="1"/>
          </p:cNvSpPr>
          <p:nvPr/>
        </p:nvSpPr>
        <p:spPr bwMode="auto">
          <a:xfrm rot="5400000">
            <a:off x="6122988" y="846137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10" name="AutoShape 25"/>
          <p:cNvSpPr>
            <a:spLocks noChangeArrowheads="1"/>
          </p:cNvSpPr>
          <p:nvPr/>
        </p:nvSpPr>
        <p:spPr bwMode="auto">
          <a:xfrm rot="-1739745">
            <a:off x="3789363" y="2300288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11" name="Text Box 26"/>
          <p:cNvSpPr txBox="1">
            <a:spLocks noChangeArrowheads="1"/>
          </p:cNvSpPr>
          <p:nvPr/>
        </p:nvSpPr>
        <p:spPr bwMode="auto">
          <a:xfrm>
            <a:off x="2441575" y="2093913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12" name="Text Box 27"/>
          <p:cNvSpPr txBox="1">
            <a:spLocks noChangeArrowheads="1"/>
          </p:cNvSpPr>
          <p:nvPr/>
        </p:nvSpPr>
        <p:spPr bwMode="auto">
          <a:xfrm>
            <a:off x="6691313" y="557213"/>
            <a:ext cx="13509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89113" name="Text Box 28"/>
          <p:cNvSpPr txBox="1">
            <a:spLocks noChangeArrowheads="1"/>
          </p:cNvSpPr>
          <p:nvPr/>
        </p:nvSpPr>
        <p:spPr bwMode="auto">
          <a:xfrm>
            <a:off x="6691313" y="211138"/>
            <a:ext cx="13509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89114" name="Text Box 29"/>
          <p:cNvSpPr txBox="1">
            <a:spLocks noChangeArrowheads="1"/>
          </p:cNvSpPr>
          <p:nvPr/>
        </p:nvSpPr>
        <p:spPr bwMode="auto">
          <a:xfrm>
            <a:off x="7758113" y="2235200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15" name="Text Box 30"/>
          <p:cNvSpPr txBox="1">
            <a:spLocks noChangeArrowheads="1"/>
          </p:cNvSpPr>
          <p:nvPr/>
        </p:nvSpPr>
        <p:spPr bwMode="auto">
          <a:xfrm>
            <a:off x="6537325" y="1754188"/>
            <a:ext cx="1554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89116" name="Text Box 31"/>
          <p:cNvSpPr txBox="1">
            <a:spLocks noChangeArrowheads="1"/>
          </p:cNvSpPr>
          <p:nvPr/>
        </p:nvSpPr>
        <p:spPr bwMode="auto">
          <a:xfrm>
            <a:off x="3667125" y="1576388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17" name="Line 32"/>
          <p:cNvSpPr>
            <a:spLocks noChangeShapeType="1"/>
          </p:cNvSpPr>
          <p:nvPr/>
        </p:nvSpPr>
        <p:spPr bwMode="auto">
          <a:xfrm flipH="1" flipV="1">
            <a:off x="7421563" y="3657600"/>
            <a:ext cx="1587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18" name="Line 33"/>
          <p:cNvSpPr>
            <a:spLocks noChangeShapeType="1"/>
          </p:cNvSpPr>
          <p:nvPr/>
        </p:nvSpPr>
        <p:spPr bwMode="auto">
          <a:xfrm flipH="1" flipV="1">
            <a:off x="7188200" y="3636963"/>
            <a:ext cx="1588" cy="1271587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19" name="Text Box 34"/>
          <p:cNvSpPr txBox="1">
            <a:spLocks noChangeArrowheads="1"/>
          </p:cNvSpPr>
          <p:nvPr/>
        </p:nvSpPr>
        <p:spPr bwMode="auto">
          <a:xfrm>
            <a:off x="5700713" y="4221163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20" name="Text Box 35"/>
          <p:cNvSpPr txBox="1">
            <a:spLocks noChangeArrowheads="1"/>
          </p:cNvSpPr>
          <p:nvPr/>
        </p:nvSpPr>
        <p:spPr bwMode="auto">
          <a:xfrm>
            <a:off x="7483475" y="397668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21" name="Freeform 36"/>
          <p:cNvSpPr>
            <a:spLocks/>
          </p:cNvSpPr>
          <p:nvPr/>
        </p:nvSpPr>
        <p:spPr bwMode="auto">
          <a:xfrm>
            <a:off x="2370138" y="5786438"/>
            <a:ext cx="4638675" cy="733425"/>
          </a:xfrm>
          <a:custGeom>
            <a:avLst/>
            <a:gdLst>
              <a:gd name="T0" fmla="*/ 2147483647 w 2922"/>
              <a:gd name="T1" fmla="*/ 0 h 462"/>
              <a:gd name="T2" fmla="*/ 2147483647 w 2922"/>
              <a:gd name="T3" fmla="*/ 1156752604 h 462"/>
              <a:gd name="T4" fmla="*/ 0 w 2922"/>
              <a:gd name="T5" fmla="*/ 42843451 h 462"/>
              <a:gd name="T6" fmla="*/ 0 60000 65536"/>
              <a:gd name="T7" fmla="*/ 0 60000 65536"/>
              <a:gd name="T8" fmla="*/ 0 60000 65536"/>
              <a:gd name="T9" fmla="*/ 0 w 2922"/>
              <a:gd name="T10" fmla="*/ 0 h 462"/>
              <a:gd name="T11" fmla="*/ 2922 w 2922"/>
              <a:gd name="T12" fmla="*/ 462 h 4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2" h="462">
                <a:moveTo>
                  <a:pt x="2922" y="0"/>
                </a:moveTo>
                <a:cubicBezTo>
                  <a:pt x="2339" y="228"/>
                  <a:pt x="1756" y="456"/>
                  <a:pt x="1269" y="459"/>
                </a:cubicBezTo>
                <a:cubicBezTo>
                  <a:pt x="782" y="462"/>
                  <a:pt x="211" y="91"/>
                  <a:pt x="0" y="17"/>
                </a:cubicBezTo>
              </a:path>
            </a:pathLst>
          </a:cu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22" name="Text Box 37"/>
          <p:cNvSpPr txBox="1">
            <a:spLocks noChangeArrowheads="1"/>
          </p:cNvSpPr>
          <p:nvPr/>
        </p:nvSpPr>
        <p:spPr bwMode="auto">
          <a:xfrm>
            <a:off x="5524500" y="6270625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23" name="AutoShape 38"/>
          <p:cNvSpPr>
            <a:spLocks noChangeArrowheads="1"/>
          </p:cNvSpPr>
          <p:nvPr/>
        </p:nvSpPr>
        <p:spPr bwMode="auto">
          <a:xfrm rot="6917158">
            <a:off x="7451726" y="5219700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9124" name="Text Box 39"/>
          <p:cNvSpPr txBox="1">
            <a:spLocks noChangeArrowheads="1"/>
          </p:cNvSpPr>
          <p:nvPr/>
        </p:nvSpPr>
        <p:spPr bwMode="auto">
          <a:xfrm>
            <a:off x="7632700" y="595153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89125" name="Line 40"/>
          <p:cNvSpPr>
            <a:spLocks noChangeShapeType="1"/>
          </p:cNvSpPr>
          <p:nvPr/>
        </p:nvSpPr>
        <p:spPr bwMode="auto">
          <a:xfrm>
            <a:off x="6194425" y="1704975"/>
            <a:ext cx="823913" cy="102076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126" name="Text Box 41"/>
          <p:cNvSpPr txBox="1">
            <a:spLocks noChangeArrowheads="1"/>
          </p:cNvSpPr>
          <p:nvPr/>
        </p:nvSpPr>
        <p:spPr bwMode="auto">
          <a:xfrm>
            <a:off x="698500" y="561975"/>
            <a:ext cx="27225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FF00"/>
                </a:solidFill>
              </a:rPr>
              <a:t>{ 0   | n </a:t>
            </a:r>
            <a:r>
              <a:rPr lang="en-US" sz="3600" b="1">
                <a:solidFill>
                  <a:srgbClr val="FFFF00"/>
                </a:solidFill>
                <a:cs typeface="Arial" charset="0"/>
              </a:rPr>
              <a:t>≥ 0 }</a:t>
            </a:r>
          </a:p>
        </p:txBody>
      </p:sp>
      <p:sp>
        <p:nvSpPr>
          <p:cNvPr id="89127" name="Text Box 42"/>
          <p:cNvSpPr txBox="1">
            <a:spLocks noChangeArrowheads="1"/>
          </p:cNvSpPr>
          <p:nvPr/>
        </p:nvSpPr>
        <p:spPr bwMode="auto">
          <a:xfrm>
            <a:off x="1274763" y="438150"/>
            <a:ext cx="5302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2</a:t>
            </a:r>
            <a:r>
              <a:rPr lang="en-US" b="1" baseline="30000">
                <a:solidFill>
                  <a:srgbClr val="FFFF00"/>
                </a:solidFill>
              </a:rPr>
              <a:t>n</a:t>
            </a:r>
          </a:p>
        </p:txBody>
      </p:sp>
      <p:sp>
        <p:nvSpPr>
          <p:cNvPr id="89128" name="Text Box 43"/>
          <p:cNvSpPr txBox="1">
            <a:spLocks noChangeArrowheads="1"/>
          </p:cNvSpPr>
          <p:nvPr/>
        </p:nvSpPr>
        <p:spPr bwMode="auto">
          <a:xfrm>
            <a:off x="1652588" y="286543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0</a:t>
            </a:r>
          </a:p>
        </p:txBody>
      </p:sp>
      <p:sp>
        <p:nvSpPr>
          <p:cNvPr id="89129" name="Text Box 44"/>
          <p:cNvSpPr txBox="1">
            <a:spLocks noChangeArrowheads="1"/>
          </p:cNvSpPr>
          <p:nvPr/>
        </p:nvSpPr>
        <p:spPr bwMode="auto">
          <a:xfrm>
            <a:off x="4217988" y="288448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1</a:t>
            </a:r>
          </a:p>
        </p:txBody>
      </p:sp>
      <p:sp>
        <p:nvSpPr>
          <p:cNvPr id="89130" name="Text Box 45"/>
          <p:cNvSpPr txBox="1">
            <a:spLocks noChangeArrowheads="1"/>
          </p:cNvSpPr>
          <p:nvPr/>
        </p:nvSpPr>
        <p:spPr bwMode="auto">
          <a:xfrm>
            <a:off x="5629275" y="103663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2</a:t>
            </a:r>
          </a:p>
        </p:txBody>
      </p:sp>
      <p:sp>
        <p:nvSpPr>
          <p:cNvPr id="89131" name="Text Box 46"/>
          <p:cNvSpPr txBox="1">
            <a:spLocks noChangeArrowheads="1"/>
          </p:cNvSpPr>
          <p:nvPr/>
        </p:nvSpPr>
        <p:spPr bwMode="auto">
          <a:xfrm>
            <a:off x="7067550" y="2911475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3</a:t>
            </a:r>
          </a:p>
        </p:txBody>
      </p:sp>
      <p:sp>
        <p:nvSpPr>
          <p:cNvPr id="89132" name="Text Box 47"/>
          <p:cNvSpPr txBox="1">
            <a:spLocks noChangeArrowheads="1"/>
          </p:cNvSpPr>
          <p:nvPr/>
        </p:nvSpPr>
        <p:spPr bwMode="auto">
          <a:xfrm>
            <a:off x="7062788" y="5159375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4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5298" name="Group 2"/>
          <p:cNvGrpSpPr>
            <a:grpSpLocks/>
          </p:cNvGrpSpPr>
          <p:nvPr/>
        </p:nvGrpSpPr>
        <p:grpSpPr bwMode="auto">
          <a:xfrm>
            <a:off x="209550" y="211138"/>
            <a:ext cx="8934450" cy="6516687"/>
            <a:chOff x="132" y="133"/>
            <a:chExt cx="5628" cy="4105"/>
          </a:xfrm>
        </p:grpSpPr>
        <p:sp>
          <p:nvSpPr>
            <p:cNvPr id="91149" name="Line 3"/>
            <p:cNvSpPr>
              <a:spLocks noChangeShapeType="1"/>
            </p:cNvSpPr>
            <p:nvPr/>
          </p:nvSpPr>
          <p:spPr bwMode="auto">
            <a:xfrm flipV="1">
              <a:off x="1496" y="1993"/>
              <a:ext cx="1016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50" name="Text Box 4"/>
            <p:cNvSpPr txBox="1">
              <a:spLocks noChangeArrowheads="1"/>
            </p:cNvSpPr>
            <p:nvPr/>
          </p:nvSpPr>
          <p:spPr bwMode="auto">
            <a:xfrm>
              <a:off x="1426" y="2023"/>
              <a:ext cx="937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cs typeface="Arial" charset="0"/>
                </a:rPr>
                <a:t>0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51" name="Line 5"/>
            <p:cNvSpPr>
              <a:spLocks noChangeShapeType="1"/>
            </p:cNvSpPr>
            <p:nvPr/>
          </p:nvSpPr>
          <p:spPr bwMode="auto">
            <a:xfrm>
              <a:off x="568" y="1993"/>
              <a:ext cx="352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52" name="Oval 6"/>
            <p:cNvSpPr>
              <a:spLocks noChangeArrowheads="1"/>
            </p:cNvSpPr>
            <p:nvPr/>
          </p:nvSpPr>
          <p:spPr bwMode="auto">
            <a:xfrm>
              <a:off x="974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53" name="Oval 7"/>
            <p:cNvSpPr>
              <a:spLocks noChangeArrowheads="1"/>
            </p:cNvSpPr>
            <p:nvPr/>
          </p:nvSpPr>
          <p:spPr bwMode="auto">
            <a:xfrm>
              <a:off x="2582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54" name="Line 8"/>
            <p:cNvSpPr>
              <a:spLocks noChangeShapeType="1"/>
            </p:cNvSpPr>
            <p:nvPr/>
          </p:nvSpPr>
          <p:spPr bwMode="auto">
            <a:xfrm flipH="1" flipV="1">
              <a:off x="1193" y="2306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55" name="Text Box 9"/>
            <p:cNvSpPr txBox="1">
              <a:spLocks noChangeArrowheads="1"/>
            </p:cNvSpPr>
            <p:nvPr/>
          </p:nvSpPr>
          <p:spPr bwMode="auto">
            <a:xfrm>
              <a:off x="132" y="2668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56" name="Text Box 10"/>
            <p:cNvSpPr txBox="1">
              <a:spLocks noChangeArrowheads="1"/>
            </p:cNvSpPr>
            <p:nvPr/>
          </p:nvSpPr>
          <p:spPr bwMode="auto">
            <a:xfrm>
              <a:off x="2463" y="3218"/>
              <a:ext cx="737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accept</a:t>
              </a:r>
            </a:p>
          </p:txBody>
        </p:sp>
        <p:grpSp>
          <p:nvGrpSpPr>
            <p:cNvPr id="91157" name="Group 11"/>
            <p:cNvGrpSpPr>
              <a:grpSpLocks/>
            </p:cNvGrpSpPr>
            <p:nvPr/>
          </p:nvGrpSpPr>
          <p:grpSpPr bwMode="auto">
            <a:xfrm>
              <a:off x="744" y="3199"/>
              <a:ext cx="898" cy="442"/>
              <a:chOff x="2349" y="2604"/>
              <a:chExt cx="898" cy="442"/>
            </a:xfrm>
          </p:grpSpPr>
          <p:sp>
            <p:nvSpPr>
              <p:cNvPr id="91193" name="Oval 12"/>
              <p:cNvSpPr>
                <a:spLocks noChangeArrowheads="1"/>
              </p:cNvSpPr>
              <p:nvPr/>
            </p:nvSpPr>
            <p:spPr bwMode="auto">
              <a:xfrm>
                <a:off x="2349" y="2604"/>
                <a:ext cx="898" cy="442"/>
              </a:xfrm>
              <a:prstGeom prst="ellipse">
                <a:avLst/>
              </a:prstGeom>
              <a:noFill/>
              <a:ln w="762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1194" name="Text Box 13"/>
              <p:cNvSpPr txBox="1">
                <a:spLocks noChangeArrowheads="1"/>
              </p:cNvSpPr>
              <p:nvPr/>
            </p:nvSpPr>
            <p:spPr bwMode="auto">
              <a:xfrm>
                <a:off x="2462" y="2613"/>
                <a:ext cx="660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q</a:t>
                </a:r>
                <a:r>
                  <a:rPr lang="en-US" b="1" baseline="-25000"/>
                  <a:t>reject</a:t>
                </a:r>
              </a:p>
            </p:txBody>
          </p:sp>
        </p:grpSp>
        <p:sp>
          <p:nvSpPr>
            <p:cNvPr id="91158" name="Line 14"/>
            <p:cNvSpPr>
              <a:spLocks noChangeShapeType="1"/>
            </p:cNvSpPr>
            <p:nvPr/>
          </p:nvSpPr>
          <p:spPr bwMode="auto">
            <a:xfrm flipV="1">
              <a:off x="3105" y="2013"/>
              <a:ext cx="1192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59" name="Text Box 15"/>
            <p:cNvSpPr txBox="1">
              <a:spLocks noChangeArrowheads="1"/>
            </p:cNvSpPr>
            <p:nvPr/>
          </p:nvSpPr>
          <p:spPr bwMode="auto">
            <a:xfrm>
              <a:off x="3188" y="2052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60" name="Oval 16"/>
            <p:cNvSpPr>
              <a:spLocks noChangeArrowheads="1"/>
            </p:cNvSpPr>
            <p:nvPr/>
          </p:nvSpPr>
          <p:spPr bwMode="auto">
            <a:xfrm>
              <a:off x="2377" y="3197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61" name="Text Box 17"/>
            <p:cNvSpPr txBox="1">
              <a:spLocks noChangeArrowheads="1"/>
            </p:cNvSpPr>
            <p:nvPr/>
          </p:nvSpPr>
          <p:spPr bwMode="auto">
            <a:xfrm>
              <a:off x="242" y="2395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62" name="Oval 18"/>
            <p:cNvSpPr>
              <a:spLocks noChangeArrowheads="1"/>
            </p:cNvSpPr>
            <p:nvPr/>
          </p:nvSpPr>
          <p:spPr bwMode="auto">
            <a:xfrm>
              <a:off x="4373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63" name="Oval 19"/>
            <p:cNvSpPr>
              <a:spLocks noChangeArrowheads="1"/>
            </p:cNvSpPr>
            <p:nvPr/>
          </p:nvSpPr>
          <p:spPr bwMode="auto">
            <a:xfrm>
              <a:off x="3487" y="603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64" name="Oval 20"/>
            <p:cNvSpPr>
              <a:spLocks noChangeArrowheads="1"/>
            </p:cNvSpPr>
            <p:nvPr/>
          </p:nvSpPr>
          <p:spPr bwMode="auto">
            <a:xfrm>
              <a:off x="4373" y="319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65" name="Text Box 21"/>
            <p:cNvSpPr txBox="1">
              <a:spLocks noChangeArrowheads="1"/>
            </p:cNvSpPr>
            <p:nvPr/>
          </p:nvSpPr>
          <p:spPr bwMode="auto">
            <a:xfrm>
              <a:off x="1766" y="2521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66" name="Line 22"/>
            <p:cNvSpPr>
              <a:spLocks noChangeShapeType="1"/>
            </p:cNvSpPr>
            <p:nvPr/>
          </p:nvSpPr>
          <p:spPr bwMode="auto">
            <a:xfrm flipH="1" flipV="1">
              <a:off x="2818" y="2284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67" name="Line 23"/>
            <p:cNvSpPr>
              <a:spLocks noChangeShapeType="1"/>
            </p:cNvSpPr>
            <p:nvPr/>
          </p:nvSpPr>
          <p:spPr bwMode="auto">
            <a:xfrm flipV="1">
              <a:off x="2953" y="1078"/>
              <a:ext cx="519" cy="643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68" name="AutoShape 24"/>
            <p:cNvSpPr>
              <a:spLocks noChangeArrowheads="1"/>
            </p:cNvSpPr>
            <p:nvPr/>
          </p:nvSpPr>
          <p:spPr bwMode="auto">
            <a:xfrm rot="5075175">
              <a:off x="4732" y="1648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69" name="AutoShape 25"/>
            <p:cNvSpPr>
              <a:spLocks noChangeArrowheads="1"/>
            </p:cNvSpPr>
            <p:nvPr/>
          </p:nvSpPr>
          <p:spPr bwMode="auto">
            <a:xfrm rot="5400000">
              <a:off x="3857" y="533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70" name="AutoShape 26"/>
            <p:cNvSpPr>
              <a:spLocks noChangeArrowheads="1"/>
            </p:cNvSpPr>
            <p:nvPr/>
          </p:nvSpPr>
          <p:spPr bwMode="auto">
            <a:xfrm rot="-1739745">
              <a:off x="2387" y="1449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71" name="Text Box 27"/>
            <p:cNvSpPr txBox="1">
              <a:spLocks noChangeArrowheads="1"/>
            </p:cNvSpPr>
            <p:nvPr/>
          </p:nvSpPr>
          <p:spPr bwMode="auto">
            <a:xfrm>
              <a:off x="1538" y="131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72" name="Text Box 28"/>
            <p:cNvSpPr txBox="1">
              <a:spLocks noChangeArrowheads="1"/>
            </p:cNvSpPr>
            <p:nvPr/>
          </p:nvSpPr>
          <p:spPr bwMode="auto">
            <a:xfrm>
              <a:off x="4215" y="351"/>
              <a:ext cx="85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91173" name="Text Box 29"/>
            <p:cNvSpPr txBox="1">
              <a:spLocks noChangeArrowheads="1"/>
            </p:cNvSpPr>
            <p:nvPr/>
          </p:nvSpPr>
          <p:spPr bwMode="auto">
            <a:xfrm>
              <a:off x="4215" y="133"/>
              <a:ext cx="85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91174" name="Text Box 30"/>
            <p:cNvSpPr txBox="1">
              <a:spLocks noChangeArrowheads="1"/>
            </p:cNvSpPr>
            <p:nvPr/>
          </p:nvSpPr>
          <p:spPr bwMode="auto">
            <a:xfrm>
              <a:off x="4887" y="1408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75" name="Text Box 31"/>
            <p:cNvSpPr txBox="1">
              <a:spLocks noChangeArrowheads="1"/>
            </p:cNvSpPr>
            <p:nvPr/>
          </p:nvSpPr>
          <p:spPr bwMode="auto">
            <a:xfrm>
              <a:off x="4118" y="1105"/>
              <a:ext cx="979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91176" name="Text Box 32"/>
            <p:cNvSpPr txBox="1">
              <a:spLocks noChangeArrowheads="1"/>
            </p:cNvSpPr>
            <p:nvPr/>
          </p:nvSpPr>
          <p:spPr bwMode="auto">
            <a:xfrm>
              <a:off x="2310" y="993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77" name="Line 33"/>
            <p:cNvSpPr>
              <a:spLocks noChangeShapeType="1"/>
            </p:cNvSpPr>
            <p:nvPr/>
          </p:nvSpPr>
          <p:spPr bwMode="auto">
            <a:xfrm flipH="1" flipV="1">
              <a:off x="4675" y="2304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78" name="Line 34"/>
            <p:cNvSpPr>
              <a:spLocks noChangeShapeType="1"/>
            </p:cNvSpPr>
            <p:nvPr/>
          </p:nvSpPr>
          <p:spPr bwMode="auto">
            <a:xfrm flipH="1" flipV="1">
              <a:off x="4528" y="2291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79" name="Text Box 35"/>
            <p:cNvSpPr txBox="1">
              <a:spLocks noChangeArrowheads="1"/>
            </p:cNvSpPr>
            <p:nvPr/>
          </p:nvSpPr>
          <p:spPr bwMode="auto">
            <a:xfrm>
              <a:off x="3591" y="265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80" name="Text Box 36"/>
            <p:cNvSpPr txBox="1">
              <a:spLocks noChangeArrowheads="1"/>
            </p:cNvSpPr>
            <p:nvPr/>
          </p:nvSpPr>
          <p:spPr bwMode="auto">
            <a:xfrm>
              <a:off x="4714" y="2505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81" name="Freeform 37"/>
            <p:cNvSpPr>
              <a:spLocks/>
            </p:cNvSpPr>
            <p:nvPr/>
          </p:nvSpPr>
          <p:spPr bwMode="auto">
            <a:xfrm>
              <a:off x="1493" y="3645"/>
              <a:ext cx="2922" cy="462"/>
            </a:xfrm>
            <a:custGeom>
              <a:avLst/>
              <a:gdLst>
                <a:gd name="T0" fmla="*/ 2922 w 2922"/>
                <a:gd name="T1" fmla="*/ 0 h 462"/>
                <a:gd name="T2" fmla="*/ 1269 w 2922"/>
                <a:gd name="T3" fmla="*/ 459 h 462"/>
                <a:gd name="T4" fmla="*/ 0 w 2922"/>
                <a:gd name="T5" fmla="*/ 17 h 462"/>
                <a:gd name="T6" fmla="*/ 0 60000 65536"/>
                <a:gd name="T7" fmla="*/ 0 60000 65536"/>
                <a:gd name="T8" fmla="*/ 0 60000 65536"/>
                <a:gd name="T9" fmla="*/ 0 w 2922"/>
                <a:gd name="T10" fmla="*/ 0 h 462"/>
                <a:gd name="T11" fmla="*/ 2922 w 2922"/>
                <a:gd name="T12" fmla="*/ 462 h 4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22" h="462">
                  <a:moveTo>
                    <a:pt x="2922" y="0"/>
                  </a:moveTo>
                  <a:cubicBezTo>
                    <a:pt x="2339" y="228"/>
                    <a:pt x="1756" y="456"/>
                    <a:pt x="1269" y="459"/>
                  </a:cubicBezTo>
                  <a:cubicBezTo>
                    <a:pt x="782" y="462"/>
                    <a:pt x="211" y="91"/>
                    <a:pt x="0" y="17"/>
                  </a:cubicBezTo>
                </a:path>
              </a:pathLst>
            </a:cu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1182" name="Text Box 38"/>
            <p:cNvSpPr txBox="1">
              <a:spLocks noChangeArrowheads="1"/>
            </p:cNvSpPr>
            <p:nvPr/>
          </p:nvSpPr>
          <p:spPr bwMode="auto">
            <a:xfrm>
              <a:off x="3480" y="3950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83" name="AutoShape 39"/>
            <p:cNvSpPr>
              <a:spLocks noChangeArrowheads="1"/>
            </p:cNvSpPr>
            <p:nvPr/>
          </p:nvSpPr>
          <p:spPr bwMode="auto">
            <a:xfrm rot="6917158">
              <a:off x="4694" y="3288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1184" name="Text Box 40"/>
            <p:cNvSpPr txBox="1">
              <a:spLocks noChangeArrowheads="1"/>
            </p:cNvSpPr>
            <p:nvPr/>
          </p:nvSpPr>
          <p:spPr bwMode="auto">
            <a:xfrm>
              <a:off x="4808" y="374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91185" name="Line 41"/>
            <p:cNvSpPr>
              <a:spLocks noChangeShapeType="1"/>
            </p:cNvSpPr>
            <p:nvPr/>
          </p:nvSpPr>
          <p:spPr bwMode="auto">
            <a:xfrm>
              <a:off x="3902" y="1074"/>
              <a:ext cx="519" cy="643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186" name="Text Box 42"/>
            <p:cNvSpPr txBox="1">
              <a:spLocks noChangeArrowheads="1"/>
            </p:cNvSpPr>
            <p:nvPr/>
          </p:nvSpPr>
          <p:spPr bwMode="auto">
            <a:xfrm>
              <a:off x="440" y="354"/>
              <a:ext cx="1715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600" b="1">
                  <a:solidFill>
                    <a:srgbClr val="FFFF00"/>
                  </a:solidFill>
                </a:rPr>
                <a:t>{ 0   | n </a:t>
              </a:r>
              <a:r>
                <a:rPr lang="en-US" sz="3600" b="1">
                  <a:solidFill>
                    <a:srgbClr val="FFFF00"/>
                  </a:solidFill>
                  <a:cs typeface="Arial" charset="0"/>
                </a:rPr>
                <a:t>≥ 0 }</a:t>
              </a:r>
            </a:p>
          </p:txBody>
        </p:sp>
        <p:sp>
          <p:nvSpPr>
            <p:cNvPr id="91187" name="Text Box 43"/>
            <p:cNvSpPr txBox="1">
              <a:spLocks noChangeArrowheads="1"/>
            </p:cNvSpPr>
            <p:nvPr/>
          </p:nvSpPr>
          <p:spPr bwMode="auto">
            <a:xfrm>
              <a:off x="803" y="276"/>
              <a:ext cx="33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 b="1" baseline="30000">
                  <a:solidFill>
                    <a:srgbClr val="FFFF00"/>
                  </a:solidFill>
                </a:rPr>
                <a:t>n</a:t>
              </a:r>
            </a:p>
          </p:txBody>
        </p:sp>
        <p:sp>
          <p:nvSpPr>
            <p:cNvPr id="91188" name="Text Box 44"/>
            <p:cNvSpPr txBox="1">
              <a:spLocks noChangeArrowheads="1"/>
            </p:cNvSpPr>
            <p:nvPr/>
          </p:nvSpPr>
          <p:spPr bwMode="auto">
            <a:xfrm>
              <a:off x="1041" y="1805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0</a:t>
              </a:r>
            </a:p>
          </p:txBody>
        </p:sp>
        <p:sp>
          <p:nvSpPr>
            <p:cNvPr id="91189" name="Text Box 45"/>
            <p:cNvSpPr txBox="1">
              <a:spLocks noChangeArrowheads="1"/>
            </p:cNvSpPr>
            <p:nvPr/>
          </p:nvSpPr>
          <p:spPr bwMode="auto">
            <a:xfrm>
              <a:off x="2657" y="1817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1</a:t>
              </a:r>
            </a:p>
          </p:txBody>
        </p:sp>
        <p:sp>
          <p:nvSpPr>
            <p:cNvPr id="91190" name="Text Box 46"/>
            <p:cNvSpPr txBox="1">
              <a:spLocks noChangeArrowheads="1"/>
            </p:cNvSpPr>
            <p:nvPr/>
          </p:nvSpPr>
          <p:spPr bwMode="auto">
            <a:xfrm>
              <a:off x="3546" y="653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</a:p>
          </p:txBody>
        </p:sp>
        <p:sp>
          <p:nvSpPr>
            <p:cNvPr id="91191" name="Text Box 47"/>
            <p:cNvSpPr txBox="1">
              <a:spLocks noChangeArrowheads="1"/>
            </p:cNvSpPr>
            <p:nvPr/>
          </p:nvSpPr>
          <p:spPr bwMode="auto">
            <a:xfrm>
              <a:off x="4452" y="1834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</a:p>
          </p:txBody>
        </p:sp>
        <p:sp>
          <p:nvSpPr>
            <p:cNvPr id="91192" name="Text Box 48"/>
            <p:cNvSpPr txBox="1">
              <a:spLocks noChangeArrowheads="1"/>
            </p:cNvSpPr>
            <p:nvPr/>
          </p:nvSpPr>
          <p:spPr bwMode="auto">
            <a:xfrm>
              <a:off x="4449" y="3250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4</a:t>
              </a:r>
            </a:p>
          </p:txBody>
        </p:sp>
      </p:grpSp>
      <p:sp>
        <p:nvSpPr>
          <p:cNvPr id="695345" name="Text Box 49"/>
          <p:cNvSpPr txBox="1">
            <a:spLocks noChangeArrowheads="1"/>
          </p:cNvSpPr>
          <p:nvPr/>
        </p:nvSpPr>
        <p:spPr bwMode="auto">
          <a:xfrm>
            <a:off x="6973888" y="349250"/>
            <a:ext cx="13303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>
                <a:solidFill>
                  <a:srgbClr val="FFFF00"/>
                </a:solidFill>
              </a:rPr>
              <a:t>0000</a:t>
            </a:r>
          </a:p>
        </p:txBody>
      </p:sp>
      <p:sp>
        <p:nvSpPr>
          <p:cNvPr id="695346" name="Text Box 50"/>
          <p:cNvSpPr txBox="1">
            <a:spLocks noChangeArrowheads="1"/>
          </p:cNvSpPr>
          <p:nvPr/>
        </p:nvSpPr>
        <p:spPr bwMode="auto">
          <a:xfrm>
            <a:off x="6973888" y="93345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1</a:t>
            </a:r>
            <a:r>
              <a:rPr lang="en-US" b="1"/>
              <a:t>000</a:t>
            </a:r>
          </a:p>
        </p:txBody>
      </p:sp>
      <p:sp>
        <p:nvSpPr>
          <p:cNvPr id="695347" name="Text Box 51"/>
          <p:cNvSpPr txBox="1">
            <a:spLocks noChangeArrowheads="1"/>
          </p:cNvSpPr>
          <p:nvPr/>
        </p:nvSpPr>
        <p:spPr bwMode="auto">
          <a:xfrm>
            <a:off x="6973888" y="15192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</a:p>
        </p:txBody>
      </p:sp>
      <p:sp>
        <p:nvSpPr>
          <p:cNvPr id="695348" name="Text Box 52"/>
          <p:cNvSpPr txBox="1">
            <a:spLocks noChangeArrowheads="1"/>
          </p:cNvSpPr>
          <p:nvPr/>
        </p:nvSpPr>
        <p:spPr bwMode="auto">
          <a:xfrm>
            <a:off x="6973888" y="2103438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</a:p>
        </p:txBody>
      </p:sp>
      <p:sp>
        <p:nvSpPr>
          <p:cNvPr id="695349" name="Text Box 53"/>
          <p:cNvSpPr txBox="1">
            <a:spLocks noChangeArrowheads="1"/>
          </p:cNvSpPr>
          <p:nvPr/>
        </p:nvSpPr>
        <p:spPr bwMode="auto">
          <a:xfrm>
            <a:off x="6973888" y="26892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endParaRPr lang="en-US" b="1"/>
          </a:p>
        </p:txBody>
      </p:sp>
      <p:sp>
        <p:nvSpPr>
          <p:cNvPr id="695350" name="Text Box 54"/>
          <p:cNvSpPr txBox="1">
            <a:spLocks noChangeArrowheads="1"/>
          </p:cNvSpPr>
          <p:nvPr/>
        </p:nvSpPr>
        <p:spPr bwMode="auto">
          <a:xfrm>
            <a:off x="6973888" y="3273425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</a:t>
            </a:r>
          </a:p>
        </p:txBody>
      </p:sp>
      <p:sp>
        <p:nvSpPr>
          <p:cNvPr id="695351" name="Text Box 55"/>
          <p:cNvSpPr txBox="1">
            <a:spLocks noChangeArrowheads="1"/>
          </p:cNvSpPr>
          <p:nvPr/>
        </p:nvSpPr>
        <p:spPr bwMode="auto">
          <a:xfrm>
            <a:off x="6973888" y="38592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0x</a:t>
            </a:r>
          </a:p>
        </p:txBody>
      </p:sp>
      <p:sp>
        <p:nvSpPr>
          <p:cNvPr id="695352" name="Text Box 56"/>
          <p:cNvSpPr txBox="1">
            <a:spLocks noChangeArrowheads="1"/>
          </p:cNvSpPr>
          <p:nvPr/>
        </p:nvSpPr>
        <p:spPr bwMode="auto">
          <a:xfrm>
            <a:off x="6973888" y="4443413"/>
            <a:ext cx="14493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/>
              <a:t>x0x</a:t>
            </a:r>
          </a:p>
        </p:txBody>
      </p:sp>
      <p:sp>
        <p:nvSpPr>
          <p:cNvPr id="695353" name="Text Box 57"/>
          <p:cNvSpPr txBox="1">
            <a:spLocks noChangeArrowheads="1"/>
          </p:cNvSpPr>
          <p:nvPr/>
        </p:nvSpPr>
        <p:spPr bwMode="auto">
          <a:xfrm>
            <a:off x="6973888" y="5029200"/>
            <a:ext cx="14493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2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0x</a:t>
            </a:r>
          </a:p>
        </p:txBody>
      </p:sp>
      <p:sp>
        <p:nvSpPr>
          <p:cNvPr id="695354" name="Text Box 58"/>
          <p:cNvSpPr txBox="1">
            <a:spLocks noChangeArrowheads="1"/>
          </p:cNvSpPr>
          <p:nvPr/>
        </p:nvSpPr>
        <p:spPr bwMode="auto">
          <a:xfrm>
            <a:off x="7589838" y="5572125"/>
            <a:ext cx="3032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:</a:t>
            </a:r>
          </a:p>
        </p:txBody>
      </p:sp>
      <p:sp>
        <p:nvSpPr>
          <p:cNvPr id="695355" name="Text Box 59"/>
          <p:cNvSpPr txBox="1">
            <a:spLocks noChangeArrowheads="1"/>
          </p:cNvSpPr>
          <p:nvPr/>
        </p:nvSpPr>
        <p:spPr bwMode="auto">
          <a:xfrm>
            <a:off x="485775" y="5341938"/>
            <a:ext cx="827246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q</a:t>
            </a:r>
            <a:r>
              <a:rPr lang="en-US" b="1" baseline="-25000"/>
              <a:t>0</a:t>
            </a:r>
            <a:r>
              <a:rPr lang="en-US" b="1"/>
              <a:t>0000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</a:t>
            </a:r>
            <a:r>
              <a:rPr lang="en-US" b="1"/>
              <a:t>q</a:t>
            </a:r>
            <a:r>
              <a:rPr lang="en-US" b="1" baseline="-25000"/>
              <a:t>1</a:t>
            </a:r>
            <a:r>
              <a:rPr lang="en-US" b="1"/>
              <a:t>000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/>
              <a:t>00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</a:t>
            </a:r>
            <a:r>
              <a:rPr lang="en-US" b="1"/>
              <a:t>q</a:t>
            </a:r>
            <a:r>
              <a:rPr lang="en-US" b="1" baseline="-25000"/>
              <a:t>4</a:t>
            </a:r>
            <a:r>
              <a:rPr lang="en-US" b="1"/>
              <a:t>0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>
                <a:sym typeface="Wingdings" pitchFamily="2" charset="2"/>
              </a:rPr>
              <a:t>x0x</a:t>
            </a:r>
            <a:r>
              <a:rPr lang="en-US" b="1"/>
              <a:t>q</a:t>
            </a:r>
            <a:r>
              <a:rPr lang="en-US" b="1" baseline="-25000"/>
              <a:t>3</a:t>
            </a:r>
            <a:r>
              <a:rPr lang="en-US" b="1">
                <a:solidFill>
                  <a:srgbClr val="FFFF00"/>
                </a:solidFill>
              </a:rPr>
              <a:t>#</a:t>
            </a:r>
            <a:r>
              <a:rPr lang="en-US" b="1"/>
              <a:t> ... </a:t>
            </a:r>
            <a:r>
              <a:rPr lang="en-US" b="1">
                <a:solidFill>
                  <a:srgbClr val="FFFF00"/>
                </a:solidFill>
              </a:rPr>
              <a:t>#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695298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67808E-7 L -0.18264 -0.17183 " pathEditMode="relative" ptsTypes="AA">
                                      <p:cBhvr>
                                        <p:cTn id="8" dur="500" fill="hold"/>
                                        <p:tgtEl>
                                          <p:spTgt spid="695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9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9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9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9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9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9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95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95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95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95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95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95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95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95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95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5345" grpId="0"/>
      <p:bldP spid="695345" grpId="1"/>
      <p:bldP spid="695346" grpId="0"/>
      <p:bldP spid="695346" grpId="1"/>
      <p:bldP spid="695347" grpId="0"/>
      <p:bldP spid="695347" grpId="1"/>
      <p:bldP spid="695348" grpId="0"/>
      <p:bldP spid="695348" grpId="1"/>
      <p:bldP spid="695349" grpId="0"/>
      <p:bldP spid="695349" grpId="1"/>
      <p:bldP spid="695350" grpId="0"/>
      <p:bldP spid="695350" grpId="1"/>
      <p:bldP spid="695351" grpId="0"/>
      <p:bldP spid="695351" grpId="1"/>
      <p:bldP spid="695352" grpId="0"/>
      <p:bldP spid="695352" grpId="1"/>
      <p:bldP spid="695353" grpId="0"/>
      <p:bldP spid="695353" grpId="1"/>
      <p:bldP spid="695354" grpId="0"/>
      <p:bldP spid="695354" grpId="1"/>
      <p:bldP spid="69535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ext Box 4"/>
          <p:cNvSpPr txBox="1">
            <a:spLocks noChangeArrowheads="1"/>
          </p:cNvSpPr>
          <p:nvPr/>
        </p:nvSpPr>
        <p:spPr bwMode="auto">
          <a:xfrm>
            <a:off x="795338" y="2262188"/>
            <a:ext cx="7648575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/>
              <a:t>Given (M,w), we will construct an instance </a:t>
            </a:r>
            <a:r>
              <a:rPr lang="en-US" sz="3600" b="1">
                <a:solidFill>
                  <a:srgbClr val="FFFF00"/>
                </a:solidFill>
              </a:rPr>
              <a:t>P</a:t>
            </a:r>
            <a:r>
              <a:rPr lang="en-US" sz="3600" b="1"/>
              <a:t> of </a:t>
            </a:r>
            <a:r>
              <a:rPr lang="en-US" sz="3600" b="1">
                <a:solidFill>
                  <a:srgbClr val="FFFF00"/>
                </a:solidFill>
              </a:rPr>
              <a:t>F</a:t>
            </a:r>
            <a:r>
              <a:rPr lang="en-US" sz="3600" b="1"/>
              <a:t>PCP in 7 steps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434975" y="407988"/>
            <a:ext cx="818197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FF00"/>
                </a:solidFill>
              </a:rPr>
              <a:t>Theorem:</a:t>
            </a:r>
            <a:r>
              <a:rPr lang="en-US" b="1"/>
              <a:t> If A </a:t>
            </a:r>
            <a:r>
              <a:rPr lang="en-US" b="1">
                <a:sym typeface="Symbol" pitchFamily="18" charset="2"/>
              </a:rPr>
              <a:t></a:t>
            </a:r>
            <a:r>
              <a:rPr lang="en-US" b="1" baseline="-25000">
                <a:sym typeface="Symbol" pitchFamily="18" charset="2"/>
              </a:rPr>
              <a:t>m</a:t>
            </a:r>
            <a:r>
              <a:rPr lang="en-US" b="1">
                <a:sym typeface="Symbol" pitchFamily="18" charset="2"/>
              </a:rPr>
              <a:t> B and B is  (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semi</a:t>
            </a:r>
            <a:r>
              <a:rPr lang="en-US" b="1">
                <a:sym typeface="Symbol" pitchFamily="18" charset="2"/>
              </a:rPr>
              <a:t>) decidable, then A is (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semi</a:t>
            </a:r>
            <a:r>
              <a:rPr lang="en-US" b="1">
                <a:sym typeface="Symbol" pitchFamily="18" charset="2"/>
              </a:rPr>
              <a:t>) decidable</a:t>
            </a:r>
            <a:r>
              <a:rPr lang="en-US" b="1"/>
              <a:t> </a:t>
            </a:r>
          </a:p>
        </p:txBody>
      </p:sp>
      <p:sp>
        <p:nvSpPr>
          <p:cNvPr id="716803" name="Text Box 3"/>
          <p:cNvSpPr txBox="1">
            <a:spLocks noChangeArrowheads="1"/>
          </p:cNvSpPr>
          <p:nvPr/>
        </p:nvSpPr>
        <p:spPr bwMode="auto">
          <a:xfrm>
            <a:off x="434975" y="1714500"/>
            <a:ext cx="12319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Proof:</a:t>
            </a:r>
          </a:p>
        </p:txBody>
      </p:sp>
      <p:sp>
        <p:nvSpPr>
          <p:cNvPr id="716804" name="Text Box 4"/>
          <p:cNvSpPr txBox="1">
            <a:spLocks noChangeArrowheads="1"/>
          </p:cNvSpPr>
          <p:nvPr/>
        </p:nvSpPr>
        <p:spPr bwMode="auto">
          <a:xfrm>
            <a:off x="434975" y="1708150"/>
            <a:ext cx="660082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	     Let M decide B and let </a:t>
            </a:r>
            <a:r>
              <a:rPr lang="en-US" b="1">
                <a:solidFill>
                  <a:srgbClr val="FFFF00"/>
                </a:solidFill>
              </a:rPr>
              <a:t>f</a:t>
            </a:r>
            <a:r>
              <a:rPr lang="en-US" b="1"/>
              <a:t> be a reduction from A to B </a:t>
            </a:r>
          </a:p>
        </p:txBody>
      </p:sp>
      <p:sp>
        <p:nvSpPr>
          <p:cNvPr id="716805" name="Text Box 5"/>
          <p:cNvSpPr txBox="1">
            <a:spLocks noChangeArrowheads="1"/>
          </p:cNvSpPr>
          <p:nvPr/>
        </p:nvSpPr>
        <p:spPr bwMode="auto">
          <a:xfrm>
            <a:off x="434975" y="2921000"/>
            <a:ext cx="833278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We build a machine N that decides A as follows:</a:t>
            </a:r>
          </a:p>
        </p:txBody>
      </p:sp>
      <p:sp>
        <p:nvSpPr>
          <p:cNvPr id="716806" name="Text Box 6"/>
          <p:cNvSpPr txBox="1">
            <a:spLocks noChangeArrowheads="1"/>
          </p:cNvSpPr>
          <p:nvPr/>
        </p:nvSpPr>
        <p:spPr bwMode="auto">
          <a:xfrm>
            <a:off x="1360488" y="3622675"/>
            <a:ext cx="2139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On input w:</a:t>
            </a:r>
          </a:p>
        </p:txBody>
      </p:sp>
      <p:sp>
        <p:nvSpPr>
          <p:cNvPr id="716807" name="Text Box 7"/>
          <p:cNvSpPr txBox="1">
            <a:spLocks noChangeArrowheads="1"/>
          </p:cNvSpPr>
          <p:nvPr/>
        </p:nvSpPr>
        <p:spPr bwMode="auto">
          <a:xfrm>
            <a:off x="1963738" y="4246563"/>
            <a:ext cx="2854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1. Compute </a:t>
            </a:r>
            <a:r>
              <a:rPr lang="en-US" b="1">
                <a:solidFill>
                  <a:srgbClr val="FFFF00"/>
                </a:solidFill>
              </a:rPr>
              <a:t>f</a:t>
            </a:r>
            <a:r>
              <a:rPr lang="en-US" b="1"/>
              <a:t>(w)</a:t>
            </a:r>
          </a:p>
        </p:txBody>
      </p:sp>
      <p:sp>
        <p:nvSpPr>
          <p:cNvPr id="716808" name="Text Box 8"/>
          <p:cNvSpPr txBox="1">
            <a:spLocks noChangeArrowheads="1"/>
          </p:cNvSpPr>
          <p:nvPr/>
        </p:nvSpPr>
        <p:spPr bwMode="auto">
          <a:xfrm>
            <a:off x="1963738" y="4864100"/>
            <a:ext cx="29321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2. Run M on </a:t>
            </a:r>
            <a:r>
              <a:rPr lang="en-US" b="1">
                <a:solidFill>
                  <a:srgbClr val="FFFF00"/>
                </a:solidFill>
              </a:rPr>
              <a:t>f</a:t>
            </a:r>
            <a:r>
              <a:rPr lang="en-US" b="1"/>
              <a:t>(w)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03" grpId="0"/>
      <p:bldP spid="716804" grpId="0"/>
      <p:bldP spid="716805" grpId="0"/>
      <p:bldP spid="716806" grpId="0"/>
      <p:bldP spid="716807" grpId="0"/>
      <p:bldP spid="71680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8" name="Text Box 4"/>
          <p:cNvSpPr txBox="1">
            <a:spLocks noChangeArrowheads="1"/>
          </p:cNvSpPr>
          <p:nvPr/>
        </p:nvSpPr>
        <p:spPr bwMode="auto">
          <a:xfrm>
            <a:off x="784225" y="17795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1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2598738" y="2863850"/>
            <a:ext cx="85566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Put </a:t>
            </a:r>
          </a:p>
        </p:txBody>
      </p:sp>
      <p:grpSp>
        <p:nvGrpSpPr>
          <p:cNvPr id="697350" name="Group 6"/>
          <p:cNvGrpSpPr>
            <a:grpSpLocks/>
          </p:cNvGrpSpPr>
          <p:nvPr/>
        </p:nvGrpSpPr>
        <p:grpSpPr bwMode="auto">
          <a:xfrm>
            <a:off x="3646488" y="2308225"/>
            <a:ext cx="3081337" cy="1630363"/>
            <a:chOff x="603" y="913"/>
            <a:chExt cx="706" cy="1027"/>
          </a:xfrm>
        </p:grpSpPr>
        <p:sp>
          <p:nvSpPr>
            <p:cNvPr id="95238" name="Rectangle 7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5239" name="Line 8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40" name="Text Box 9"/>
            <p:cNvSpPr txBox="1">
              <a:spLocks noChangeArrowheads="1"/>
            </p:cNvSpPr>
            <p:nvPr/>
          </p:nvSpPr>
          <p:spPr bwMode="auto">
            <a:xfrm>
              <a:off x="910" y="1015"/>
              <a:ext cx="8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  <p:sp>
          <p:nvSpPr>
            <p:cNvPr id="95241" name="Text Box 10"/>
            <p:cNvSpPr txBox="1">
              <a:spLocks noChangeArrowheads="1"/>
            </p:cNvSpPr>
            <p:nvPr/>
          </p:nvSpPr>
          <p:spPr bwMode="auto">
            <a:xfrm>
              <a:off x="665" y="1512"/>
              <a:ext cx="58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#q</a:t>
              </a:r>
              <a:r>
                <a:rPr lang="en-US" b="1" baseline="-25000"/>
                <a:t>0</a:t>
              </a:r>
              <a:r>
                <a:rPr lang="en-US" b="1"/>
                <a:t>w</a:t>
              </a:r>
              <a:r>
                <a:rPr lang="en-US" b="1" baseline="-25000"/>
                <a:t>1</a:t>
              </a:r>
              <a:r>
                <a:rPr lang="en-US" b="1"/>
                <a:t>w</a:t>
              </a:r>
              <a:r>
                <a:rPr lang="en-US" b="1" baseline="-25000"/>
                <a:t>2</a:t>
              </a:r>
              <a:r>
                <a:rPr lang="en-US" b="1"/>
                <a:t>…w</a:t>
              </a:r>
              <a:r>
                <a:rPr lang="en-US" b="1" baseline="-25000"/>
                <a:t>n</a:t>
              </a:r>
              <a:r>
                <a:rPr lang="en-US" b="1"/>
                <a:t>#</a:t>
              </a:r>
            </a:p>
          </p:txBody>
        </p:sp>
      </p:grpSp>
      <p:sp>
        <p:nvSpPr>
          <p:cNvPr id="697355" name="Text Box 11"/>
          <p:cNvSpPr txBox="1">
            <a:spLocks noChangeArrowheads="1"/>
          </p:cNvSpPr>
          <p:nvPr/>
        </p:nvSpPr>
        <p:spPr bwMode="auto">
          <a:xfrm>
            <a:off x="6934200" y="2863850"/>
            <a:ext cx="11715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into P</a:t>
            </a:r>
          </a:p>
        </p:txBody>
      </p:sp>
      <p:sp>
        <p:nvSpPr>
          <p:cNvPr id="95237" name="Text Box 12"/>
          <p:cNvSpPr txBox="1">
            <a:spLocks noChangeArrowheads="1"/>
          </p:cNvSpPr>
          <p:nvPr/>
        </p:nvSpPr>
        <p:spPr bwMode="auto">
          <a:xfrm>
            <a:off x="2428875" y="5697538"/>
            <a:ext cx="472122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START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9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348" grpId="0"/>
      <p:bldP spid="697349" grpId="0"/>
      <p:bldP spid="69735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Text Box 2"/>
          <p:cNvSpPr txBox="1">
            <a:spLocks noChangeArrowheads="1"/>
          </p:cNvSpPr>
          <p:nvPr/>
        </p:nvSpPr>
        <p:spPr bwMode="auto">
          <a:xfrm>
            <a:off x="149225" y="2936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2</a:t>
            </a:r>
          </a:p>
        </p:txBody>
      </p:sp>
      <p:sp>
        <p:nvSpPr>
          <p:cNvPr id="698379" name="Text Box 11"/>
          <p:cNvSpPr txBox="1">
            <a:spLocks noChangeArrowheads="1"/>
          </p:cNvSpPr>
          <p:nvPr/>
        </p:nvSpPr>
        <p:spPr bwMode="auto">
          <a:xfrm>
            <a:off x="639763" y="1363663"/>
            <a:ext cx="4543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Symbol" pitchFamily="18" charset="2"/>
              </a:rPr>
              <a:t>If </a:t>
            </a:r>
            <a:r>
              <a:rPr lang="en-US" b="1"/>
              <a:t>(q,a) = (p,b,</a:t>
            </a:r>
            <a:r>
              <a:rPr lang="en-US" b="1">
                <a:solidFill>
                  <a:srgbClr val="FFFF00"/>
                </a:solidFill>
              </a:rPr>
              <a:t>R</a:t>
            </a:r>
            <a:r>
              <a:rPr lang="en-US" b="1"/>
              <a:t>) then add</a:t>
            </a:r>
          </a:p>
        </p:txBody>
      </p:sp>
      <p:grpSp>
        <p:nvGrpSpPr>
          <p:cNvPr id="698385" name="Group 17"/>
          <p:cNvGrpSpPr>
            <a:grpSpLocks/>
          </p:cNvGrpSpPr>
          <p:nvPr/>
        </p:nvGrpSpPr>
        <p:grpSpPr bwMode="auto">
          <a:xfrm>
            <a:off x="5334000" y="814388"/>
            <a:ext cx="1200150" cy="1630362"/>
            <a:chOff x="603" y="913"/>
            <a:chExt cx="706" cy="1027"/>
          </a:xfrm>
        </p:grpSpPr>
        <p:sp>
          <p:nvSpPr>
            <p:cNvPr id="97293" name="Rectangle 1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7294" name="Line 1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7295" name="Text Box 20"/>
            <p:cNvSpPr txBox="1">
              <a:spLocks noChangeArrowheads="1"/>
            </p:cNvSpPr>
            <p:nvPr/>
          </p:nvSpPr>
          <p:spPr bwMode="auto">
            <a:xfrm>
              <a:off x="778" y="1015"/>
              <a:ext cx="35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qa</a:t>
              </a:r>
            </a:p>
          </p:txBody>
        </p:sp>
        <p:sp>
          <p:nvSpPr>
            <p:cNvPr id="97296" name="Text Box 21"/>
            <p:cNvSpPr txBox="1">
              <a:spLocks noChangeArrowheads="1"/>
            </p:cNvSpPr>
            <p:nvPr/>
          </p:nvSpPr>
          <p:spPr bwMode="auto">
            <a:xfrm>
              <a:off x="773" y="1512"/>
              <a:ext cx="36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bp</a:t>
              </a:r>
            </a:p>
          </p:txBody>
        </p:sp>
      </p:grpSp>
      <p:sp>
        <p:nvSpPr>
          <p:cNvPr id="698390" name="Text Box 22"/>
          <p:cNvSpPr txBox="1">
            <a:spLocks noChangeArrowheads="1"/>
          </p:cNvSpPr>
          <p:nvPr/>
        </p:nvSpPr>
        <p:spPr bwMode="auto">
          <a:xfrm>
            <a:off x="174625" y="32527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3</a:t>
            </a:r>
          </a:p>
        </p:txBody>
      </p:sp>
      <p:sp>
        <p:nvSpPr>
          <p:cNvPr id="698391" name="Text Box 23"/>
          <p:cNvSpPr txBox="1">
            <a:spLocks noChangeArrowheads="1"/>
          </p:cNvSpPr>
          <p:nvPr/>
        </p:nvSpPr>
        <p:spPr bwMode="auto">
          <a:xfrm>
            <a:off x="639763" y="4322763"/>
            <a:ext cx="45037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ym typeface="Symbol" pitchFamily="18" charset="2"/>
              </a:rPr>
              <a:t>If </a:t>
            </a:r>
            <a:r>
              <a:rPr lang="en-US" b="1"/>
              <a:t>(q,a) = (p,b,</a:t>
            </a:r>
            <a:r>
              <a:rPr lang="en-US" b="1">
                <a:solidFill>
                  <a:srgbClr val="FFFF00"/>
                </a:solidFill>
              </a:rPr>
              <a:t>L</a:t>
            </a:r>
            <a:r>
              <a:rPr lang="en-US" b="1"/>
              <a:t>) then add</a:t>
            </a:r>
          </a:p>
        </p:txBody>
      </p:sp>
      <p:grpSp>
        <p:nvGrpSpPr>
          <p:cNvPr id="698392" name="Group 24"/>
          <p:cNvGrpSpPr>
            <a:grpSpLocks/>
          </p:cNvGrpSpPr>
          <p:nvPr/>
        </p:nvGrpSpPr>
        <p:grpSpPr bwMode="auto">
          <a:xfrm>
            <a:off x="5321300" y="3773488"/>
            <a:ext cx="1200150" cy="1630362"/>
            <a:chOff x="603" y="913"/>
            <a:chExt cx="706" cy="1027"/>
          </a:xfrm>
        </p:grpSpPr>
        <p:sp>
          <p:nvSpPr>
            <p:cNvPr id="97289" name="Rectangle 25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7290" name="Line 26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7291" name="Text Box 27"/>
            <p:cNvSpPr txBox="1">
              <a:spLocks noChangeArrowheads="1"/>
            </p:cNvSpPr>
            <p:nvPr/>
          </p:nvSpPr>
          <p:spPr bwMode="auto">
            <a:xfrm>
              <a:off x="720" y="1015"/>
              <a:ext cx="469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FFFF00"/>
                  </a:solidFill>
                </a:rPr>
                <a:t>c</a:t>
              </a:r>
              <a:r>
                <a:rPr lang="en-US" b="1"/>
                <a:t>qa</a:t>
              </a:r>
            </a:p>
          </p:txBody>
        </p:sp>
        <p:sp>
          <p:nvSpPr>
            <p:cNvPr id="97292" name="Text Box 28"/>
            <p:cNvSpPr txBox="1">
              <a:spLocks noChangeArrowheads="1"/>
            </p:cNvSpPr>
            <p:nvPr/>
          </p:nvSpPr>
          <p:spPr bwMode="auto">
            <a:xfrm>
              <a:off x="715" y="1512"/>
              <a:ext cx="48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p</a:t>
              </a:r>
              <a:r>
                <a:rPr lang="en-US" b="1">
                  <a:solidFill>
                    <a:srgbClr val="FFFF00"/>
                  </a:solidFill>
                </a:rPr>
                <a:t>c</a:t>
              </a:r>
              <a:r>
                <a:rPr lang="en-US" b="1"/>
                <a:t>b</a:t>
              </a:r>
            </a:p>
          </p:txBody>
        </p:sp>
      </p:grpSp>
      <p:sp>
        <p:nvSpPr>
          <p:cNvPr id="698397" name="Text Box 29"/>
          <p:cNvSpPr txBox="1">
            <a:spLocks noChangeArrowheads="1"/>
          </p:cNvSpPr>
          <p:nvPr/>
        </p:nvSpPr>
        <p:spPr bwMode="auto">
          <a:xfrm>
            <a:off x="6704013" y="4318000"/>
            <a:ext cx="21145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 all c </a:t>
            </a:r>
            <a:r>
              <a:rPr lang="en-US" b="1">
                <a:sym typeface="Symbol" pitchFamily="18" charset="2"/>
              </a:rPr>
              <a:t> </a:t>
            </a:r>
            <a:r>
              <a:rPr lang="el-GR" b="1"/>
              <a:t>Γ</a:t>
            </a:r>
            <a:endParaRPr lang="en-US" b="1"/>
          </a:p>
        </p:txBody>
      </p:sp>
      <p:sp>
        <p:nvSpPr>
          <p:cNvPr id="97288" name="Text Box 31"/>
          <p:cNvSpPr txBox="1">
            <a:spLocks noChangeArrowheads="1"/>
          </p:cNvSpPr>
          <p:nvPr/>
        </p:nvSpPr>
        <p:spPr bwMode="auto">
          <a:xfrm>
            <a:off x="2428875" y="5832475"/>
            <a:ext cx="472122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RULES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9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9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9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8370" grpId="0"/>
      <p:bldP spid="698379" grpId="0"/>
      <p:bldP spid="698390" grpId="0"/>
      <p:bldP spid="698391" grpId="0"/>
      <p:bldP spid="69839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Line 2"/>
          <p:cNvSpPr>
            <a:spLocks noChangeShapeType="1"/>
          </p:cNvSpPr>
          <p:nvPr/>
        </p:nvSpPr>
        <p:spPr bwMode="auto">
          <a:xfrm flipV="1">
            <a:off x="2374900" y="3163888"/>
            <a:ext cx="16129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0" name="Text Box 3"/>
          <p:cNvSpPr txBox="1">
            <a:spLocks noChangeArrowheads="1"/>
          </p:cNvSpPr>
          <p:nvPr/>
        </p:nvSpPr>
        <p:spPr bwMode="auto">
          <a:xfrm>
            <a:off x="2263775" y="3211513"/>
            <a:ext cx="14874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0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31" name="Line 4"/>
          <p:cNvSpPr>
            <a:spLocks noChangeShapeType="1"/>
          </p:cNvSpPr>
          <p:nvPr/>
        </p:nvSpPr>
        <p:spPr bwMode="auto">
          <a:xfrm>
            <a:off x="901700" y="3163888"/>
            <a:ext cx="558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2" name="Oval 5"/>
          <p:cNvSpPr>
            <a:spLocks noChangeArrowheads="1"/>
          </p:cNvSpPr>
          <p:nvPr/>
        </p:nvSpPr>
        <p:spPr bwMode="auto">
          <a:xfrm>
            <a:off x="1546225" y="281305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33" name="Oval 6"/>
          <p:cNvSpPr>
            <a:spLocks noChangeArrowheads="1"/>
          </p:cNvSpPr>
          <p:nvPr/>
        </p:nvSpPr>
        <p:spPr bwMode="auto">
          <a:xfrm>
            <a:off x="4098925" y="281305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34" name="Line 7"/>
          <p:cNvSpPr>
            <a:spLocks noChangeShapeType="1"/>
          </p:cNvSpPr>
          <p:nvPr/>
        </p:nvSpPr>
        <p:spPr bwMode="auto">
          <a:xfrm flipH="1" flipV="1">
            <a:off x="1893888" y="3660775"/>
            <a:ext cx="1587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5" name="Text Box 8"/>
          <p:cNvSpPr txBox="1">
            <a:spLocks noChangeArrowheads="1"/>
          </p:cNvSpPr>
          <p:nvPr/>
        </p:nvSpPr>
        <p:spPr bwMode="auto">
          <a:xfrm>
            <a:off x="209550" y="4235450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36" name="Text Box 9"/>
          <p:cNvSpPr txBox="1">
            <a:spLocks noChangeArrowheads="1"/>
          </p:cNvSpPr>
          <p:nvPr/>
        </p:nvSpPr>
        <p:spPr bwMode="auto">
          <a:xfrm>
            <a:off x="3910013" y="5108575"/>
            <a:ext cx="116998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</a:t>
            </a:r>
            <a:r>
              <a:rPr lang="en-US" b="1" baseline="-25000"/>
              <a:t>accept</a:t>
            </a:r>
          </a:p>
        </p:txBody>
      </p:sp>
      <p:grpSp>
        <p:nvGrpSpPr>
          <p:cNvPr id="99337" name="Group 10"/>
          <p:cNvGrpSpPr>
            <a:grpSpLocks/>
          </p:cNvGrpSpPr>
          <p:nvPr/>
        </p:nvGrpSpPr>
        <p:grpSpPr bwMode="auto">
          <a:xfrm>
            <a:off x="1181100" y="5078413"/>
            <a:ext cx="1425575" cy="701675"/>
            <a:chOff x="2349" y="2604"/>
            <a:chExt cx="898" cy="442"/>
          </a:xfrm>
        </p:grpSpPr>
        <p:sp>
          <p:nvSpPr>
            <p:cNvPr id="99373" name="Oval 11"/>
            <p:cNvSpPr>
              <a:spLocks noChangeArrowheads="1"/>
            </p:cNvSpPr>
            <p:nvPr/>
          </p:nvSpPr>
          <p:spPr bwMode="auto">
            <a:xfrm>
              <a:off x="2349" y="2604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9374" name="Text Box 12"/>
            <p:cNvSpPr txBox="1">
              <a:spLocks noChangeArrowheads="1"/>
            </p:cNvSpPr>
            <p:nvPr/>
          </p:nvSpPr>
          <p:spPr bwMode="auto">
            <a:xfrm>
              <a:off x="2462" y="2613"/>
              <a:ext cx="660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reject</a:t>
              </a:r>
            </a:p>
          </p:txBody>
        </p:sp>
      </p:grpSp>
      <p:sp>
        <p:nvSpPr>
          <p:cNvPr id="99338" name="Line 13"/>
          <p:cNvSpPr>
            <a:spLocks noChangeShapeType="1"/>
          </p:cNvSpPr>
          <p:nvPr/>
        </p:nvSpPr>
        <p:spPr bwMode="auto">
          <a:xfrm flipV="1">
            <a:off x="4929188" y="3195638"/>
            <a:ext cx="18923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9" name="Text Box 14"/>
          <p:cNvSpPr txBox="1">
            <a:spLocks noChangeArrowheads="1"/>
          </p:cNvSpPr>
          <p:nvPr/>
        </p:nvSpPr>
        <p:spPr bwMode="auto">
          <a:xfrm>
            <a:off x="5060950" y="3257550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40" name="Oval 15"/>
          <p:cNvSpPr>
            <a:spLocks noChangeArrowheads="1"/>
          </p:cNvSpPr>
          <p:nvPr/>
        </p:nvSpPr>
        <p:spPr bwMode="auto">
          <a:xfrm>
            <a:off x="3773488" y="5075238"/>
            <a:ext cx="1425575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41" name="Text Box 16"/>
          <p:cNvSpPr txBox="1">
            <a:spLocks noChangeArrowheads="1"/>
          </p:cNvSpPr>
          <p:nvPr/>
        </p:nvSpPr>
        <p:spPr bwMode="auto">
          <a:xfrm>
            <a:off x="384175" y="3802063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42" name="Oval 17"/>
          <p:cNvSpPr>
            <a:spLocks noChangeArrowheads="1"/>
          </p:cNvSpPr>
          <p:nvPr/>
        </p:nvSpPr>
        <p:spPr bwMode="auto">
          <a:xfrm>
            <a:off x="6942138" y="2813050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43" name="Oval 18"/>
          <p:cNvSpPr>
            <a:spLocks noChangeArrowheads="1"/>
          </p:cNvSpPr>
          <p:nvPr/>
        </p:nvSpPr>
        <p:spPr bwMode="auto">
          <a:xfrm>
            <a:off x="5535613" y="957263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44" name="Oval 19"/>
          <p:cNvSpPr>
            <a:spLocks noChangeArrowheads="1"/>
          </p:cNvSpPr>
          <p:nvPr/>
        </p:nvSpPr>
        <p:spPr bwMode="auto">
          <a:xfrm>
            <a:off x="6942138" y="5067300"/>
            <a:ext cx="696912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45" name="Text Box 20"/>
          <p:cNvSpPr txBox="1">
            <a:spLocks noChangeArrowheads="1"/>
          </p:cNvSpPr>
          <p:nvPr/>
        </p:nvSpPr>
        <p:spPr bwMode="auto">
          <a:xfrm>
            <a:off x="2803525" y="4002088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46" name="Line 21"/>
          <p:cNvSpPr>
            <a:spLocks noChangeShapeType="1"/>
          </p:cNvSpPr>
          <p:nvPr/>
        </p:nvSpPr>
        <p:spPr bwMode="auto">
          <a:xfrm flipH="1" flipV="1">
            <a:off x="4473575" y="3625850"/>
            <a:ext cx="1588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47" name="Line 22"/>
          <p:cNvSpPr>
            <a:spLocks noChangeShapeType="1"/>
          </p:cNvSpPr>
          <p:nvPr/>
        </p:nvSpPr>
        <p:spPr bwMode="auto">
          <a:xfrm flipV="1">
            <a:off x="4687888" y="1711325"/>
            <a:ext cx="823912" cy="102076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48" name="AutoShape 23"/>
          <p:cNvSpPr>
            <a:spLocks noChangeArrowheads="1"/>
          </p:cNvSpPr>
          <p:nvPr/>
        </p:nvSpPr>
        <p:spPr bwMode="auto">
          <a:xfrm rot="5075175">
            <a:off x="7512051" y="2616200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49" name="AutoShape 24"/>
          <p:cNvSpPr>
            <a:spLocks noChangeArrowheads="1"/>
          </p:cNvSpPr>
          <p:nvPr/>
        </p:nvSpPr>
        <p:spPr bwMode="auto">
          <a:xfrm rot="5400000">
            <a:off x="6122988" y="846137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50" name="AutoShape 25"/>
          <p:cNvSpPr>
            <a:spLocks noChangeArrowheads="1"/>
          </p:cNvSpPr>
          <p:nvPr/>
        </p:nvSpPr>
        <p:spPr bwMode="auto">
          <a:xfrm rot="-1739745">
            <a:off x="3789363" y="2300288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51" name="Text Box 26"/>
          <p:cNvSpPr txBox="1">
            <a:spLocks noChangeArrowheads="1"/>
          </p:cNvSpPr>
          <p:nvPr/>
        </p:nvSpPr>
        <p:spPr bwMode="auto">
          <a:xfrm>
            <a:off x="2441575" y="2093913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52" name="Text Box 27"/>
          <p:cNvSpPr txBox="1">
            <a:spLocks noChangeArrowheads="1"/>
          </p:cNvSpPr>
          <p:nvPr/>
        </p:nvSpPr>
        <p:spPr bwMode="auto">
          <a:xfrm>
            <a:off x="6691313" y="557213"/>
            <a:ext cx="13509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99353" name="Text Box 28"/>
          <p:cNvSpPr txBox="1">
            <a:spLocks noChangeArrowheads="1"/>
          </p:cNvSpPr>
          <p:nvPr/>
        </p:nvSpPr>
        <p:spPr bwMode="auto">
          <a:xfrm>
            <a:off x="6691313" y="211138"/>
            <a:ext cx="13509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99354" name="Text Box 29"/>
          <p:cNvSpPr txBox="1">
            <a:spLocks noChangeArrowheads="1"/>
          </p:cNvSpPr>
          <p:nvPr/>
        </p:nvSpPr>
        <p:spPr bwMode="auto">
          <a:xfrm>
            <a:off x="7758113" y="2235200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55" name="Text Box 30"/>
          <p:cNvSpPr txBox="1">
            <a:spLocks noChangeArrowheads="1"/>
          </p:cNvSpPr>
          <p:nvPr/>
        </p:nvSpPr>
        <p:spPr bwMode="auto">
          <a:xfrm>
            <a:off x="6537325" y="1754188"/>
            <a:ext cx="1554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L</a:t>
            </a:r>
          </a:p>
        </p:txBody>
      </p:sp>
      <p:sp>
        <p:nvSpPr>
          <p:cNvPr id="99356" name="Text Box 31"/>
          <p:cNvSpPr txBox="1">
            <a:spLocks noChangeArrowheads="1"/>
          </p:cNvSpPr>
          <p:nvPr/>
        </p:nvSpPr>
        <p:spPr bwMode="auto">
          <a:xfrm>
            <a:off x="3667125" y="1576388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57" name="Line 32"/>
          <p:cNvSpPr>
            <a:spLocks noChangeShapeType="1"/>
          </p:cNvSpPr>
          <p:nvPr/>
        </p:nvSpPr>
        <p:spPr bwMode="auto">
          <a:xfrm flipH="1" flipV="1">
            <a:off x="7421563" y="3657600"/>
            <a:ext cx="1587" cy="1271588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58" name="Line 33"/>
          <p:cNvSpPr>
            <a:spLocks noChangeShapeType="1"/>
          </p:cNvSpPr>
          <p:nvPr/>
        </p:nvSpPr>
        <p:spPr bwMode="auto">
          <a:xfrm flipH="1" flipV="1">
            <a:off x="7188200" y="3636963"/>
            <a:ext cx="1588" cy="1271587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59" name="Text Box 34"/>
          <p:cNvSpPr txBox="1">
            <a:spLocks noChangeArrowheads="1"/>
          </p:cNvSpPr>
          <p:nvPr/>
        </p:nvSpPr>
        <p:spPr bwMode="auto">
          <a:xfrm>
            <a:off x="5700713" y="4221163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60" name="Text Box 35"/>
          <p:cNvSpPr txBox="1">
            <a:spLocks noChangeArrowheads="1"/>
          </p:cNvSpPr>
          <p:nvPr/>
        </p:nvSpPr>
        <p:spPr bwMode="auto">
          <a:xfrm>
            <a:off x="7483475" y="397668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61" name="Freeform 36"/>
          <p:cNvSpPr>
            <a:spLocks/>
          </p:cNvSpPr>
          <p:nvPr/>
        </p:nvSpPr>
        <p:spPr bwMode="auto">
          <a:xfrm>
            <a:off x="2370138" y="5786438"/>
            <a:ext cx="4638675" cy="733425"/>
          </a:xfrm>
          <a:custGeom>
            <a:avLst/>
            <a:gdLst>
              <a:gd name="T0" fmla="*/ 2147483647 w 2922"/>
              <a:gd name="T1" fmla="*/ 0 h 462"/>
              <a:gd name="T2" fmla="*/ 2147483647 w 2922"/>
              <a:gd name="T3" fmla="*/ 1156752604 h 462"/>
              <a:gd name="T4" fmla="*/ 0 w 2922"/>
              <a:gd name="T5" fmla="*/ 42843451 h 462"/>
              <a:gd name="T6" fmla="*/ 0 60000 65536"/>
              <a:gd name="T7" fmla="*/ 0 60000 65536"/>
              <a:gd name="T8" fmla="*/ 0 60000 65536"/>
              <a:gd name="T9" fmla="*/ 0 w 2922"/>
              <a:gd name="T10" fmla="*/ 0 h 462"/>
              <a:gd name="T11" fmla="*/ 2922 w 2922"/>
              <a:gd name="T12" fmla="*/ 462 h 4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2" h="462">
                <a:moveTo>
                  <a:pt x="2922" y="0"/>
                </a:moveTo>
                <a:cubicBezTo>
                  <a:pt x="2339" y="228"/>
                  <a:pt x="1756" y="456"/>
                  <a:pt x="1269" y="459"/>
                </a:cubicBezTo>
                <a:cubicBezTo>
                  <a:pt x="782" y="462"/>
                  <a:pt x="211" y="91"/>
                  <a:pt x="0" y="17"/>
                </a:cubicBezTo>
              </a:path>
            </a:pathLst>
          </a:cu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9362" name="Text Box 37"/>
          <p:cNvSpPr txBox="1">
            <a:spLocks noChangeArrowheads="1"/>
          </p:cNvSpPr>
          <p:nvPr/>
        </p:nvSpPr>
        <p:spPr bwMode="auto">
          <a:xfrm>
            <a:off x="5524500" y="6270625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63" name="AutoShape 38"/>
          <p:cNvSpPr>
            <a:spLocks noChangeArrowheads="1"/>
          </p:cNvSpPr>
          <p:nvPr/>
        </p:nvSpPr>
        <p:spPr bwMode="auto">
          <a:xfrm rot="6917158">
            <a:off x="7451726" y="5219700"/>
            <a:ext cx="641350" cy="828675"/>
          </a:xfrm>
          <a:custGeom>
            <a:avLst/>
            <a:gdLst>
              <a:gd name="T0" fmla="*/ 222951648 w 21600"/>
              <a:gd name="T1" fmla="*/ 13721975 h 21600"/>
              <a:gd name="T2" fmla="*/ 54501027 w 21600"/>
              <a:gd name="T3" fmla="*/ 868793912 h 21600"/>
              <a:gd name="T4" fmla="*/ 233474772 w 21600"/>
              <a:gd name="T5" fmla="*/ 118636254 h 21600"/>
              <a:gd name="T6" fmla="*/ 635478567 w 21600"/>
              <a:gd name="T7" fmla="*/ 654334741 h 21600"/>
              <a:gd name="T8" fmla="*/ 534539140 w 21600"/>
              <a:gd name="T9" fmla="*/ 848127992 h 21600"/>
              <a:gd name="T10" fmla="*/ 444698983 w 21600"/>
              <a:gd name="T11" fmla="*/ 63027908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683" y="11319"/>
                </a:moveTo>
                <a:cubicBezTo>
                  <a:pt x="19693" y="11146"/>
                  <a:pt x="19699" y="10973"/>
                  <a:pt x="19699" y="10800"/>
                </a:cubicBezTo>
                <a:cubicBezTo>
                  <a:pt x="19699" y="5885"/>
                  <a:pt x="15714" y="1901"/>
                  <a:pt x="10800" y="1901"/>
                </a:cubicBezTo>
                <a:cubicBezTo>
                  <a:pt x="5885" y="1901"/>
                  <a:pt x="1901" y="5885"/>
                  <a:pt x="1901" y="10800"/>
                </a:cubicBezTo>
                <a:cubicBezTo>
                  <a:pt x="1900" y="12243"/>
                  <a:pt x="2252" y="13665"/>
                  <a:pt x="2924" y="14943"/>
                </a:cubicBezTo>
                <a:lnTo>
                  <a:pt x="1241" y="15828"/>
                </a:lnTo>
                <a:cubicBezTo>
                  <a:pt x="426" y="14277"/>
                  <a:pt x="0" y="1255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10"/>
                  <a:pt x="21593" y="11220"/>
                  <a:pt x="21581" y="11431"/>
                </a:cubicBezTo>
                <a:lnTo>
                  <a:pt x="24276" y="11588"/>
                </a:lnTo>
                <a:lnTo>
                  <a:pt x="20420" y="15020"/>
                </a:lnTo>
                <a:lnTo>
                  <a:pt x="16988" y="11162"/>
                </a:lnTo>
                <a:lnTo>
                  <a:pt x="19683" y="11319"/>
                </a:lnTo>
                <a:close/>
              </a:path>
            </a:pathLst>
          </a:cu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9364" name="Text Box 39"/>
          <p:cNvSpPr txBox="1">
            <a:spLocks noChangeArrowheads="1"/>
          </p:cNvSpPr>
          <p:nvPr/>
        </p:nvSpPr>
        <p:spPr bwMode="auto">
          <a:xfrm>
            <a:off x="7632700" y="595153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x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99365" name="Line 40"/>
          <p:cNvSpPr>
            <a:spLocks noChangeShapeType="1"/>
          </p:cNvSpPr>
          <p:nvPr/>
        </p:nvSpPr>
        <p:spPr bwMode="auto">
          <a:xfrm>
            <a:off x="6194425" y="1704975"/>
            <a:ext cx="823913" cy="102076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66" name="Text Box 41"/>
          <p:cNvSpPr txBox="1">
            <a:spLocks noChangeArrowheads="1"/>
          </p:cNvSpPr>
          <p:nvPr/>
        </p:nvSpPr>
        <p:spPr bwMode="auto">
          <a:xfrm>
            <a:off x="698500" y="561975"/>
            <a:ext cx="27225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FF00"/>
                </a:solidFill>
              </a:rPr>
              <a:t>{ 0   | n </a:t>
            </a:r>
            <a:r>
              <a:rPr lang="en-US" sz="3600" b="1">
                <a:solidFill>
                  <a:srgbClr val="FFFF00"/>
                </a:solidFill>
                <a:cs typeface="Arial" charset="0"/>
              </a:rPr>
              <a:t>≥ 0 }</a:t>
            </a:r>
          </a:p>
        </p:txBody>
      </p:sp>
      <p:sp>
        <p:nvSpPr>
          <p:cNvPr id="99367" name="Text Box 42"/>
          <p:cNvSpPr txBox="1">
            <a:spLocks noChangeArrowheads="1"/>
          </p:cNvSpPr>
          <p:nvPr/>
        </p:nvSpPr>
        <p:spPr bwMode="auto">
          <a:xfrm>
            <a:off x="1274763" y="438150"/>
            <a:ext cx="5302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2</a:t>
            </a:r>
            <a:r>
              <a:rPr lang="en-US" b="1" baseline="30000">
                <a:solidFill>
                  <a:srgbClr val="FFFF00"/>
                </a:solidFill>
              </a:rPr>
              <a:t>n</a:t>
            </a:r>
          </a:p>
        </p:txBody>
      </p:sp>
      <p:sp>
        <p:nvSpPr>
          <p:cNvPr id="99368" name="Text Box 43"/>
          <p:cNvSpPr txBox="1">
            <a:spLocks noChangeArrowheads="1"/>
          </p:cNvSpPr>
          <p:nvPr/>
        </p:nvSpPr>
        <p:spPr bwMode="auto">
          <a:xfrm>
            <a:off x="1652588" y="286543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0</a:t>
            </a:r>
          </a:p>
        </p:txBody>
      </p:sp>
      <p:sp>
        <p:nvSpPr>
          <p:cNvPr id="99369" name="Text Box 44"/>
          <p:cNvSpPr txBox="1">
            <a:spLocks noChangeArrowheads="1"/>
          </p:cNvSpPr>
          <p:nvPr/>
        </p:nvSpPr>
        <p:spPr bwMode="auto">
          <a:xfrm>
            <a:off x="4217988" y="288448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1</a:t>
            </a:r>
          </a:p>
        </p:txBody>
      </p:sp>
      <p:sp>
        <p:nvSpPr>
          <p:cNvPr id="99370" name="Text Box 45"/>
          <p:cNvSpPr txBox="1">
            <a:spLocks noChangeArrowheads="1"/>
          </p:cNvSpPr>
          <p:nvPr/>
        </p:nvSpPr>
        <p:spPr bwMode="auto">
          <a:xfrm>
            <a:off x="5629275" y="1036638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2</a:t>
            </a:r>
          </a:p>
        </p:txBody>
      </p:sp>
      <p:sp>
        <p:nvSpPr>
          <p:cNvPr id="99371" name="Text Box 46"/>
          <p:cNvSpPr txBox="1">
            <a:spLocks noChangeArrowheads="1"/>
          </p:cNvSpPr>
          <p:nvPr/>
        </p:nvSpPr>
        <p:spPr bwMode="auto">
          <a:xfrm>
            <a:off x="7067550" y="2911475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3</a:t>
            </a:r>
          </a:p>
        </p:txBody>
      </p:sp>
      <p:sp>
        <p:nvSpPr>
          <p:cNvPr id="99372" name="Text Box 47"/>
          <p:cNvSpPr txBox="1">
            <a:spLocks noChangeArrowheads="1"/>
          </p:cNvSpPr>
          <p:nvPr/>
        </p:nvSpPr>
        <p:spPr bwMode="auto">
          <a:xfrm>
            <a:off x="7062788" y="5159375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4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1442" name="Group 2"/>
          <p:cNvGrpSpPr>
            <a:grpSpLocks/>
          </p:cNvGrpSpPr>
          <p:nvPr/>
        </p:nvGrpSpPr>
        <p:grpSpPr bwMode="auto">
          <a:xfrm>
            <a:off x="209550" y="211138"/>
            <a:ext cx="8934450" cy="6516687"/>
            <a:chOff x="132" y="133"/>
            <a:chExt cx="5628" cy="4105"/>
          </a:xfrm>
        </p:grpSpPr>
        <p:sp>
          <p:nvSpPr>
            <p:cNvPr id="101428" name="Line 3"/>
            <p:cNvSpPr>
              <a:spLocks noChangeShapeType="1"/>
            </p:cNvSpPr>
            <p:nvPr/>
          </p:nvSpPr>
          <p:spPr bwMode="auto">
            <a:xfrm flipV="1">
              <a:off x="1496" y="1993"/>
              <a:ext cx="1016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29" name="Text Box 4"/>
            <p:cNvSpPr txBox="1">
              <a:spLocks noChangeArrowheads="1"/>
            </p:cNvSpPr>
            <p:nvPr/>
          </p:nvSpPr>
          <p:spPr bwMode="auto">
            <a:xfrm>
              <a:off x="1426" y="2023"/>
              <a:ext cx="937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cs typeface="Arial" charset="0"/>
                </a:rPr>
                <a:t>0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30" name="Line 5"/>
            <p:cNvSpPr>
              <a:spLocks noChangeShapeType="1"/>
            </p:cNvSpPr>
            <p:nvPr/>
          </p:nvSpPr>
          <p:spPr bwMode="auto">
            <a:xfrm>
              <a:off x="568" y="1993"/>
              <a:ext cx="352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31" name="Oval 6"/>
            <p:cNvSpPr>
              <a:spLocks noChangeArrowheads="1"/>
            </p:cNvSpPr>
            <p:nvPr/>
          </p:nvSpPr>
          <p:spPr bwMode="auto">
            <a:xfrm>
              <a:off x="974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32" name="Oval 7"/>
            <p:cNvSpPr>
              <a:spLocks noChangeArrowheads="1"/>
            </p:cNvSpPr>
            <p:nvPr/>
          </p:nvSpPr>
          <p:spPr bwMode="auto">
            <a:xfrm>
              <a:off x="2582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33" name="Line 8"/>
            <p:cNvSpPr>
              <a:spLocks noChangeShapeType="1"/>
            </p:cNvSpPr>
            <p:nvPr/>
          </p:nvSpPr>
          <p:spPr bwMode="auto">
            <a:xfrm flipH="1" flipV="1">
              <a:off x="1193" y="2306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34" name="Text Box 9"/>
            <p:cNvSpPr txBox="1">
              <a:spLocks noChangeArrowheads="1"/>
            </p:cNvSpPr>
            <p:nvPr/>
          </p:nvSpPr>
          <p:spPr bwMode="auto">
            <a:xfrm>
              <a:off x="132" y="2668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35" name="Text Box 10"/>
            <p:cNvSpPr txBox="1">
              <a:spLocks noChangeArrowheads="1"/>
            </p:cNvSpPr>
            <p:nvPr/>
          </p:nvSpPr>
          <p:spPr bwMode="auto">
            <a:xfrm>
              <a:off x="2463" y="3218"/>
              <a:ext cx="737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accept</a:t>
              </a:r>
            </a:p>
          </p:txBody>
        </p:sp>
        <p:grpSp>
          <p:nvGrpSpPr>
            <p:cNvPr id="101436" name="Group 11"/>
            <p:cNvGrpSpPr>
              <a:grpSpLocks/>
            </p:cNvGrpSpPr>
            <p:nvPr/>
          </p:nvGrpSpPr>
          <p:grpSpPr bwMode="auto">
            <a:xfrm>
              <a:off x="744" y="3199"/>
              <a:ext cx="898" cy="442"/>
              <a:chOff x="2349" y="2604"/>
              <a:chExt cx="898" cy="442"/>
            </a:xfrm>
          </p:grpSpPr>
          <p:sp>
            <p:nvSpPr>
              <p:cNvPr id="101472" name="Oval 12"/>
              <p:cNvSpPr>
                <a:spLocks noChangeArrowheads="1"/>
              </p:cNvSpPr>
              <p:nvPr/>
            </p:nvSpPr>
            <p:spPr bwMode="auto">
              <a:xfrm>
                <a:off x="2349" y="2604"/>
                <a:ext cx="898" cy="442"/>
              </a:xfrm>
              <a:prstGeom prst="ellipse">
                <a:avLst/>
              </a:prstGeom>
              <a:noFill/>
              <a:ln w="762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1473" name="Text Box 13"/>
              <p:cNvSpPr txBox="1">
                <a:spLocks noChangeArrowheads="1"/>
              </p:cNvSpPr>
              <p:nvPr/>
            </p:nvSpPr>
            <p:spPr bwMode="auto">
              <a:xfrm>
                <a:off x="2462" y="2613"/>
                <a:ext cx="660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/>
                  <a:t>q</a:t>
                </a:r>
                <a:r>
                  <a:rPr lang="en-US" b="1" baseline="-25000"/>
                  <a:t>reject</a:t>
                </a:r>
              </a:p>
            </p:txBody>
          </p:sp>
        </p:grpSp>
        <p:sp>
          <p:nvSpPr>
            <p:cNvPr id="101437" name="Line 14"/>
            <p:cNvSpPr>
              <a:spLocks noChangeShapeType="1"/>
            </p:cNvSpPr>
            <p:nvPr/>
          </p:nvSpPr>
          <p:spPr bwMode="auto">
            <a:xfrm flipV="1">
              <a:off x="3105" y="2013"/>
              <a:ext cx="1192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38" name="Text Box 15"/>
            <p:cNvSpPr txBox="1">
              <a:spLocks noChangeArrowheads="1"/>
            </p:cNvSpPr>
            <p:nvPr/>
          </p:nvSpPr>
          <p:spPr bwMode="auto">
            <a:xfrm>
              <a:off x="3188" y="2052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39" name="Oval 16"/>
            <p:cNvSpPr>
              <a:spLocks noChangeArrowheads="1"/>
            </p:cNvSpPr>
            <p:nvPr/>
          </p:nvSpPr>
          <p:spPr bwMode="auto">
            <a:xfrm>
              <a:off x="2377" y="3197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40" name="Text Box 17"/>
            <p:cNvSpPr txBox="1">
              <a:spLocks noChangeArrowheads="1"/>
            </p:cNvSpPr>
            <p:nvPr/>
          </p:nvSpPr>
          <p:spPr bwMode="auto">
            <a:xfrm>
              <a:off x="242" y="2395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41" name="Oval 18"/>
            <p:cNvSpPr>
              <a:spLocks noChangeArrowheads="1"/>
            </p:cNvSpPr>
            <p:nvPr/>
          </p:nvSpPr>
          <p:spPr bwMode="auto">
            <a:xfrm>
              <a:off x="4373" y="177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42" name="Oval 19"/>
            <p:cNvSpPr>
              <a:spLocks noChangeArrowheads="1"/>
            </p:cNvSpPr>
            <p:nvPr/>
          </p:nvSpPr>
          <p:spPr bwMode="auto">
            <a:xfrm>
              <a:off x="3487" y="603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43" name="Oval 20"/>
            <p:cNvSpPr>
              <a:spLocks noChangeArrowheads="1"/>
            </p:cNvSpPr>
            <p:nvPr/>
          </p:nvSpPr>
          <p:spPr bwMode="auto">
            <a:xfrm>
              <a:off x="4373" y="3192"/>
              <a:ext cx="439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44" name="Text Box 21"/>
            <p:cNvSpPr txBox="1">
              <a:spLocks noChangeArrowheads="1"/>
            </p:cNvSpPr>
            <p:nvPr/>
          </p:nvSpPr>
          <p:spPr bwMode="auto">
            <a:xfrm>
              <a:off x="1766" y="2521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45" name="Line 22"/>
            <p:cNvSpPr>
              <a:spLocks noChangeShapeType="1"/>
            </p:cNvSpPr>
            <p:nvPr/>
          </p:nvSpPr>
          <p:spPr bwMode="auto">
            <a:xfrm flipH="1" flipV="1">
              <a:off x="2818" y="2284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46" name="Line 23"/>
            <p:cNvSpPr>
              <a:spLocks noChangeShapeType="1"/>
            </p:cNvSpPr>
            <p:nvPr/>
          </p:nvSpPr>
          <p:spPr bwMode="auto">
            <a:xfrm flipV="1">
              <a:off x="2953" y="1078"/>
              <a:ext cx="519" cy="643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47" name="AutoShape 24"/>
            <p:cNvSpPr>
              <a:spLocks noChangeArrowheads="1"/>
            </p:cNvSpPr>
            <p:nvPr/>
          </p:nvSpPr>
          <p:spPr bwMode="auto">
            <a:xfrm rot="5075175">
              <a:off x="4732" y="1648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48" name="AutoShape 25"/>
            <p:cNvSpPr>
              <a:spLocks noChangeArrowheads="1"/>
            </p:cNvSpPr>
            <p:nvPr/>
          </p:nvSpPr>
          <p:spPr bwMode="auto">
            <a:xfrm rot="5400000">
              <a:off x="3857" y="533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49" name="AutoShape 26"/>
            <p:cNvSpPr>
              <a:spLocks noChangeArrowheads="1"/>
            </p:cNvSpPr>
            <p:nvPr/>
          </p:nvSpPr>
          <p:spPr bwMode="auto">
            <a:xfrm rot="-1739745">
              <a:off x="2387" y="1449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50" name="Text Box 27"/>
            <p:cNvSpPr txBox="1">
              <a:spLocks noChangeArrowheads="1"/>
            </p:cNvSpPr>
            <p:nvPr/>
          </p:nvSpPr>
          <p:spPr bwMode="auto">
            <a:xfrm>
              <a:off x="1538" y="131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51" name="Text Box 28"/>
            <p:cNvSpPr txBox="1">
              <a:spLocks noChangeArrowheads="1"/>
            </p:cNvSpPr>
            <p:nvPr/>
          </p:nvSpPr>
          <p:spPr bwMode="auto">
            <a:xfrm>
              <a:off x="4215" y="351"/>
              <a:ext cx="85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101452" name="Text Box 29"/>
            <p:cNvSpPr txBox="1">
              <a:spLocks noChangeArrowheads="1"/>
            </p:cNvSpPr>
            <p:nvPr/>
          </p:nvSpPr>
          <p:spPr bwMode="auto">
            <a:xfrm>
              <a:off x="4215" y="133"/>
              <a:ext cx="85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101453" name="Text Box 30"/>
            <p:cNvSpPr txBox="1">
              <a:spLocks noChangeArrowheads="1"/>
            </p:cNvSpPr>
            <p:nvPr/>
          </p:nvSpPr>
          <p:spPr bwMode="auto">
            <a:xfrm>
              <a:off x="4887" y="1408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54" name="Text Box 31"/>
            <p:cNvSpPr txBox="1">
              <a:spLocks noChangeArrowheads="1"/>
            </p:cNvSpPr>
            <p:nvPr/>
          </p:nvSpPr>
          <p:spPr bwMode="auto">
            <a:xfrm>
              <a:off x="4118" y="1105"/>
              <a:ext cx="979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L</a:t>
              </a:r>
            </a:p>
          </p:txBody>
        </p:sp>
        <p:sp>
          <p:nvSpPr>
            <p:cNvPr id="101455" name="Text Box 32"/>
            <p:cNvSpPr txBox="1">
              <a:spLocks noChangeArrowheads="1"/>
            </p:cNvSpPr>
            <p:nvPr/>
          </p:nvSpPr>
          <p:spPr bwMode="auto">
            <a:xfrm>
              <a:off x="2310" y="993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56" name="Line 33"/>
            <p:cNvSpPr>
              <a:spLocks noChangeShapeType="1"/>
            </p:cNvSpPr>
            <p:nvPr/>
          </p:nvSpPr>
          <p:spPr bwMode="auto">
            <a:xfrm flipH="1" flipV="1">
              <a:off x="4675" y="2304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57" name="Line 34"/>
            <p:cNvSpPr>
              <a:spLocks noChangeShapeType="1"/>
            </p:cNvSpPr>
            <p:nvPr/>
          </p:nvSpPr>
          <p:spPr bwMode="auto">
            <a:xfrm flipH="1" flipV="1">
              <a:off x="4528" y="2291"/>
              <a:ext cx="1" cy="80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58" name="Text Box 35"/>
            <p:cNvSpPr txBox="1">
              <a:spLocks noChangeArrowheads="1"/>
            </p:cNvSpPr>
            <p:nvPr/>
          </p:nvSpPr>
          <p:spPr bwMode="auto">
            <a:xfrm>
              <a:off x="3591" y="265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59" name="Text Box 36"/>
            <p:cNvSpPr txBox="1">
              <a:spLocks noChangeArrowheads="1"/>
            </p:cNvSpPr>
            <p:nvPr/>
          </p:nvSpPr>
          <p:spPr bwMode="auto">
            <a:xfrm>
              <a:off x="4714" y="2505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0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60" name="Freeform 37"/>
            <p:cNvSpPr>
              <a:spLocks/>
            </p:cNvSpPr>
            <p:nvPr/>
          </p:nvSpPr>
          <p:spPr bwMode="auto">
            <a:xfrm>
              <a:off x="1493" y="3645"/>
              <a:ext cx="2922" cy="462"/>
            </a:xfrm>
            <a:custGeom>
              <a:avLst/>
              <a:gdLst>
                <a:gd name="T0" fmla="*/ 2922 w 2922"/>
                <a:gd name="T1" fmla="*/ 0 h 462"/>
                <a:gd name="T2" fmla="*/ 1269 w 2922"/>
                <a:gd name="T3" fmla="*/ 459 h 462"/>
                <a:gd name="T4" fmla="*/ 0 w 2922"/>
                <a:gd name="T5" fmla="*/ 17 h 462"/>
                <a:gd name="T6" fmla="*/ 0 60000 65536"/>
                <a:gd name="T7" fmla="*/ 0 60000 65536"/>
                <a:gd name="T8" fmla="*/ 0 60000 65536"/>
                <a:gd name="T9" fmla="*/ 0 w 2922"/>
                <a:gd name="T10" fmla="*/ 0 h 462"/>
                <a:gd name="T11" fmla="*/ 2922 w 2922"/>
                <a:gd name="T12" fmla="*/ 462 h 4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22" h="462">
                  <a:moveTo>
                    <a:pt x="2922" y="0"/>
                  </a:moveTo>
                  <a:cubicBezTo>
                    <a:pt x="2339" y="228"/>
                    <a:pt x="1756" y="456"/>
                    <a:pt x="1269" y="459"/>
                  </a:cubicBezTo>
                  <a:cubicBezTo>
                    <a:pt x="782" y="462"/>
                    <a:pt x="211" y="91"/>
                    <a:pt x="0" y="17"/>
                  </a:cubicBezTo>
                </a:path>
              </a:pathLst>
            </a:cu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1461" name="Text Box 38"/>
            <p:cNvSpPr txBox="1">
              <a:spLocks noChangeArrowheads="1"/>
            </p:cNvSpPr>
            <p:nvPr/>
          </p:nvSpPr>
          <p:spPr bwMode="auto">
            <a:xfrm>
              <a:off x="3480" y="3950"/>
              <a:ext cx="100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62" name="AutoShape 39"/>
            <p:cNvSpPr>
              <a:spLocks noChangeArrowheads="1"/>
            </p:cNvSpPr>
            <p:nvPr/>
          </p:nvSpPr>
          <p:spPr bwMode="auto">
            <a:xfrm rot="6917158">
              <a:off x="4694" y="3288"/>
              <a:ext cx="404" cy="5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4 w 21600"/>
                <a:gd name="T19" fmla="*/ 3145 h 21600"/>
                <a:gd name="T20" fmla="*/ 18446 w 21600"/>
                <a:gd name="T21" fmla="*/ 1845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683" y="11319"/>
                  </a:moveTo>
                  <a:cubicBezTo>
                    <a:pt x="19693" y="11146"/>
                    <a:pt x="19699" y="10973"/>
                    <a:pt x="19699" y="10800"/>
                  </a:cubicBezTo>
                  <a:cubicBezTo>
                    <a:pt x="19699" y="5885"/>
                    <a:pt x="15714" y="1901"/>
                    <a:pt x="10800" y="1901"/>
                  </a:cubicBezTo>
                  <a:cubicBezTo>
                    <a:pt x="5885" y="1901"/>
                    <a:pt x="1901" y="5885"/>
                    <a:pt x="1901" y="10800"/>
                  </a:cubicBezTo>
                  <a:cubicBezTo>
                    <a:pt x="1900" y="12243"/>
                    <a:pt x="2252" y="13665"/>
                    <a:pt x="2924" y="14943"/>
                  </a:cubicBezTo>
                  <a:lnTo>
                    <a:pt x="1241" y="15828"/>
                  </a:lnTo>
                  <a:cubicBezTo>
                    <a:pt x="426" y="14277"/>
                    <a:pt x="0" y="12552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1010"/>
                    <a:pt x="21593" y="11220"/>
                    <a:pt x="21581" y="11431"/>
                  </a:cubicBezTo>
                  <a:lnTo>
                    <a:pt x="24276" y="11588"/>
                  </a:lnTo>
                  <a:lnTo>
                    <a:pt x="20420" y="15020"/>
                  </a:lnTo>
                  <a:lnTo>
                    <a:pt x="16988" y="11162"/>
                  </a:lnTo>
                  <a:lnTo>
                    <a:pt x="19683" y="11319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63" name="Text Box 40"/>
            <p:cNvSpPr txBox="1">
              <a:spLocks noChangeArrowheads="1"/>
            </p:cNvSpPr>
            <p:nvPr/>
          </p:nvSpPr>
          <p:spPr bwMode="auto">
            <a:xfrm>
              <a:off x="4808" y="3749"/>
              <a:ext cx="87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 → </a:t>
              </a:r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>
                  <a:cs typeface="Arial" charset="0"/>
                </a:rPr>
                <a:t>, R</a:t>
              </a:r>
            </a:p>
          </p:txBody>
        </p:sp>
        <p:sp>
          <p:nvSpPr>
            <p:cNvPr id="101464" name="Line 41"/>
            <p:cNvSpPr>
              <a:spLocks noChangeShapeType="1"/>
            </p:cNvSpPr>
            <p:nvPr/>
          </p:nvSpPr>
          <p:spPr bwMode="auto">
            <a:xfrm>
              <a:off x="3902" y="1074"/>
              <a:ext cx="519" cy="643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65" name="Text Box 42"/>
            <p:cNvSpPr txBox="1">
              <a:spLocks noChangeArrowheads="1"/>
            </p:cNvSpPr>
            <p:nvPr/>
          </p:nvSpPr>
          <p:spPr bwMode="auto">
            <a:xfrm>
              <a:off x="440" y="354"/>
              <a:ext cx="1715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600" b="1">
                  <a:solidFill>
                    <a:srgbClr val="FFFF00"/>
                  </a:solidFill>
                </a:rPr>
                <a:t>{ 0   | n </a:t>
              </a:r>
              <a:r>
                <a:rPr lang="en-US" sz="3600" b="1">
                  <a:solidFill>
                    <a:srgbClr val="FFFF00"/>
                  </a:solidFill>
                  <a:cs typeface="Arial" charset="0"/>
                </a:rPr>
                <a:t>≥ 0 }</a:t>
              </a:r>
            </a:p>
          </p:txBody>
        </p:sp>
        <p:sp>
          <p:nvSpPr>
            <p:cNvPr id="101466" name="Text Box 43"/>
            <p:cNvSpPr txBox="1">
              <a:spLocks noChangeArrowheads="1"/>
            </p:cNvSpPr>
            <p:nvPr/>
          </p:nvSpPr>
          <p:spPr bwMode="auto">
            <a:xfrm>
              <a:off x="803" y="276"/>
              <a:ext cx="33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FFFF00"/>
                  </a:solidFill>
                </a:rPr>
                <a:t>2</a:t>
              </a:r>
              <a:r>
                <a:rPr lang="en-US" b="1" baseline="30000">
                  <a:solidFill>
                    <a:srgbClr val="FFFF00"/>
                  </a:solidFill>
                </a:rPr>
                <a:t>n</a:t>
              </a:r>
            </a:p>
          </p:txBody>
        </p:sp>
        <p:sp>
          <p:nvSpPr>
            <p:cNvPr id="101467" name="Text Box 44"/>
            <p:cNvSpPr txBox="1">
              <a:spLocks noChangeArrowheads="1"/>
            </p:cNvSpPr>
            <p:nvPr/>
          </p:nvSpPr>
          <p:spPr bwMode="auto">
            <a:xfrm>
              <a:off x="1041" y="1805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0</a:t>
              </a:r>
            </a:p>
          </p:txBody>
        </p:sp>
        <p:sp>
          <p:nvSpPr>
            <p:cNvPr id="101468" name="Text Box 45"/>
            <p:cNvSpPr txBox="1">
              <a:spLocks noChangeArrowheads="1"/>
            </p:cNvSpPr>
            <p:nvPr/>
          </p:nvSpPr>
          <p:spPr bwMode="auto">
            <a:xfrm>
              <a:off x="2657" y="1817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1</a:t>
              </a:r>
            </a:p>
          </p:txBody>
        </p:sp>
        <p:sp>
          <p:nvSpPr>
            <p:cNvPr id="101469" name="Text Box 46"/>
            <p:cNvSpPr txBox="1">
              <a:spLocks noChangeArrowheads="1"/>
            </p:cNvSpPr>
            <p:nvPr/>
          </p:nvSpPr>
          <p:spPr bwMode="auto">
            <a:xfrm>
              <a:off x="3546" y="653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</a:p>
          </p:txBody>
        </p:sp>
        <p:sp>
          <p:nvSpPr>
            <p:cNvPr id="101470" name="Text Box 47"/>
            <p:cNvSpPr txBox="1">
              <a:spLocks noChangeArrowheads="1"/>
            </p:cNvSpPr>
            <p:nvPr/>
          </p:nvSpPr>
          <p:spPr bwMode="auto">
            <a:xfrm>
              <a:off x="4452" y="1834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</a:p>
          </p:txBody>
        </p:sp>
        <p:sp>
          <p:nvSpPr>
            <p:cNvPr id="101471" name="Text Box 48"/>
            <p:cNvSpPr txBox="1">
              <a:spLocks noChangeArrowheads="1"/>
            </p:cNvSpPr>
            <p:nvPr/>
          </p:nvSpPr>
          <p:spPr bwMode="auto">
            <a:xfrm>
              <a:off x="4449" y="3250"/>
              <a:ext cx="3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4</a:t>
              </a:r>
            </a:p>
          </p:txBody>
        </p:sp>
      </p:grpSp>
      <p:grpSp>
        <p:nvGrpSpPr>
          <p:cNvPr id="701500" name="Group 60"/>
          <p:cNvGrpSpPr>
            <a:grpSpLocks/>
          </p:cNvGrpSpPr>
          <p:nvPr/>
        </p:nvGrpSpPr>
        <p:grpSpPr bwMode="auto">
          <a:xfrm>
            <a:off x="306388" y="5207000"/>
            <a:ext cx="1581150" cy="1392238"/>
            <a:chOff x="603" y="913"/>
            <a:chExt cx="706" cy="1027"/>
          </a:xfrm>
        </p:grpSpPr>
        <p:sp>
          <p:nvSpPr>
            <p:cNvPr id="101424" name="Rectangle 61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25" name="Line 62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26" name="Text Box 63"/>
            <p:cNvSpPr txBox="1">
              <a:spLocks noChangeArrowheads="1"/>
            </p:cNvSpPr>
            <p:nvPr/>
          </p:nvSpPr>
          <p:spPr bwMode="auto">
            <a:xfrm>
              <a:off x="890" y="1046"/>
              <a:ext cx="127" cy="3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/>
                <a:t>#</a:t>
              </a:r>
            </a:p>
          </p:txBody>
        </p:sp>
        <p:sp>
          <p:nvSpPr>
            <p:cNvPr id="101427" name="Text Box 64"/>
            <p:cNvSpPr txBox="1">
              <a:spLocks noChangeArrowheads="1"/>
            </p:cNvSpPr>
            <p:nvPr/>
          </p:nvSpPr>
          <p:spPr bwMode="auto">
            <a:xfrm>
              <a:off x="621" y="1544"/>
              <a:ext cx="670" cy="3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#q</a:t>
              </a:r>
              <a:r>
                <a:rPr lang="en-US" sz="2400" b="1" baseline="-25000"/>
                <a:t>0</a:t>
              </a:r>
              <a:r>
                <a:rPr lang="en-US" sz="2400" b="1"/>
                <a:t>0000#</a:t>
              </a:r>
            </a:p>
          </p:txBody>
        </p:sp>
      </p:grpSp>
      <p:grpSp>
        <p:nvGrpSpPr>
          <p:cNvPr id="701510" name="Group 70"/>
          <p:cNvGrpSpPr>
            <a:grpSpLocks/>
          </p:cNvGrpSpPr>
          <p:nvPr/>
        </p:nvGrpSpPr>
        <p:grpSpPr bwMode="auto">
          <a:xfrm>
            <a:off x="2181225" y="5200650"/>
            <a:ext cx="1038225" cy="1392238"/>
            <a:chOff x="1526" y="3028"/>
            <a:chExt cx="654" cy="877"/>
          </a:xfrm>
        </p:grpSpPr>
        <p:sp>
          <p:nvSpPr>
            <p:cNvPr id="101420" name="Rectangle 66"/>
            <p:cNvSpPr>
              <a:spLocks noChangeArrowheads="1"/>
            </p:cNvSpPr>
            <p:nvPr/>
          </p:nvSpPr>
          <p:spPr bwMode="auto">
            <a:xfrm>
              <a:off x="1526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21" name="Line 67"/>
            <p:cNvSpPr>
              <a:spLocks noChangeShapeType="1"/>
            </p:cNvSpPr>
            <p:nvPr/>
          </p:nvSpPr>
          <p:spPr bwMode="auto">
            <a:xfrm>
              <a:off x="1603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22" name="Text Box 68"/>
            <p:cNvSpPr txBox="1">
              <a:spLocks noChangeArrowheads="1"/>
            </p:cNvSpPr>
            <p:nvPr/>
          </p:nvSpPr>
          <p:spPr bwMode="auto">
            <a:xfrm>
              <a:off x="1575" y="3142"/>
              <a:ext cx="53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0</a:t>
              </a:r>
              <a:r>
                <a:rPr lang="en-US" sz="2400" b="1"/>
                <a:t>0</a:t>
              </a:r>
            </a:p>
          </p:txBody>
        </p:sp>
        <p:sp>
          <p:nvSpPr>
            <p:cNvPr id="101423" name="Text Box 69"/>
            <p:cNvSpPr txBox="1">
              <a:spLocks noChangeArrowheads="1"/>
            </p:cNvSpPr>
            <p:nvPr/>
          </p:nvSpPr>
          <p:spPr bwMode="auto">
            <a:xfrm>
              <a:off x="1591" y="3567"/>
              <a:ext cx="475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</a:t>
              </a:r>
              <a:r>
                <a:rPr lang="en-US" sz="2400" b="1"/>
                <a:t>q</a:t>
              </a:r>
              <a:r>
                <a:rPr lang="en-US" sz="2400" b="1" baseline="-25000"/>
                <a:t>1</a:t>
              </a:r>
            </a:p>
          </p:txBody>
        </p:sp>
      </p:grpSp>
      <p:sp>
        <p:nvSpPr>
          <p:cNvPr id="701511" name="Oval 71"/>
          <p:cNvSpPr>
            <a:spLocks noChangeArrowheads="1"/>
          </p:cNvSpPr>
          <p:nvPr/>
        </p:nvSpPr>
        <p:spPr bwMode="auto">
          <a:xfrm>
            <a:off x="1327150" y="1955800"/>
            <a:ext cx="1231900" cy="555625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1512" name="Oval 72"/>
          <p:cNvSpPr>
            <a:spLocks noChangeArrowheads="1"/>
          </p:cNvSpPr>
          <p:nvPr/>
        </p:nvSpPr>
        <p:spPr bwMode="auto">
          <a:xfrm>
            <a:off x="3081338" y="1974850"/>
            <a:ext cx="1231900" cy="555625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701513" name="Group 73"/>
          <p:cNvGrpSpPr>
            <a:grpSpLocks/>
          </p:cNvGrpSpPr>
          <p:nvPr/>
        </p:nvGrpSpPr>
        <p:grpSpPr bwMode="auto">
          <a:xfrm>
            <a:off x="3514725" y="5200650"/>
            <a:ext cx="1038225" cy="1392238"/>
            <a:chOff x="1526" y="3028"/>
            <a:chExt cx="654" cy="877"/>
          </a:xfrm>
        </p:grpSpPr>
        <p:sp>
          <p:nvSpPr>
            <p:cNvPr id="101416" name="Rectangle 74"/>
            <p:cNvSpPr>
              <a:spLocks noChangeArrowheads="1"/>
            </p:cNvSpPr>
            <p:nvPr/>
          </p:nvSpPr>
          <p:spPr bwMode="auto">
            <a:xfrm>
              <a:off x="1526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17" name="Line 75"/>
            <p:cNvSpPr>
              <a:spLocks noChangeShapeType="1"/>
            </p:cNvSpPr>
            <p:nvPr/>
          </p:nvSpPr>
          <p:spPr bwMode="auto">
            <a:xfrm>
              <a:off x="1603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18" name="Text Box 76"/>
            <p:cNvSpPr txBox="1">
              <a:spLocks noChangeArrowheads="1"/>
            </p:cNvSpPr>
            <p:nvPr/>
          </p:nvSpPr>
          <p:spPr bwMode="auto">
            <a:xfrm>
              <a:off x="1575" y="3142"/>
              <a:ext cx="53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1</a:t>
              </a:r>
              <a:r>
                <a:rPr lang="en-US" sz="2400" b="1"/>
                <a:t>0</a:t>
              </a:r>
            </a:p>
          </p:txBody>
        </p:sp>
        <p:sp>
          <p:nvSpPr>
            <p:cNvPr id="101419" name="Text Box 77"/>
            <p:cNvSpPr txBox="1">
              <a:spLocks noChangeArrowheads="1"/>
            </p:cNvSpPr>
            <p:nvPr/>
          </p:nvSpPr>
          <p:spPr bwMode="auto">
            <a:xfrm>
              <a:off x="1623" y="3567"/>
              <a:ext cx="41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>
                  <a:sym typeface="Wingdings" pitchFamily="2" charset="2"/>
                </a:rPr>
                <a:t>x</a:t>
              </a:r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</a:p>
          </p:txBody>
        </p:sp>
      </p:grpSp>
      <p:sp>
        <p:nvSpPr>
          <p:cNvPr id="701518" name="Text Box 78"/>
          <p:cNvSpPr txBox="1">
            <a:spLocks noChangeArrowheads="1"/>
          </p:cNvSpPr>
          <p:nvPr/>
        </p:nvSpPr>
        <p:spPr bwMode="auto">
          <a:xfrm>
            <a:off x="4730750" y="5734050"/>
            <a:ext cx="5397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…</a:t>
            </a:r>
          </a:p>
        </p:txBody>
      </p:sp>
      <p:sp>
        <p:nvSpPr>
          <p:cNvPr id="701519" name="Oval 79"/>
          <p:cNvSpPr>
            <a:spLocks noChangeArrowheads="1"/>
          </p:cNvSpPr>
          <p:nvPr/>
        </p:nvSpPr>
        <p:spPr bwMode="auto">
          <a:xfrm>
            <a:off x="4086225" y="1020763"/>
            <a:ext cx="1231900" cy="555625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701526" name="Group 86"/>
          <p:cNvGrpSpPr>
            <a:grpSpLocks/>
          </p:cNvGrpSpPr>
          <p:nvPr/>
        </p:nvGrpSpPr>
        <p:grpSpPr bwMode="auto">
          <a:xfrm>
            <a:off x="5432425" y="5200650"/>
            <a:ext cx="1054100" cy="1392238"/>
            <a:chOff x="3574" y="3028"/>
            <a:chExt cx="664" cy="877"/>
          </a:xfrm>
        </p:grpSpPr>
        <p:sp>
          <p:nvSpPr>
            <p:cNvPr id="101412" name="Rectangle 81"/>
            <p:cNvSpPr>
              <a:spLocks noChangeArrowheads="1"/>
            </p:cNvSpPr>
            <p:nvPr/>
          </p:nvSpPr>
          <p:spPr bwMode="auto">
            <a:xfrm>
              <a:off x="3574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13" name="Line 82"/>
            <p:cNvSpPr>
              <a:spLocks noChangeShapeType="1"/>
            </p:cNvSpPr>
            <p:nvPr/>
          </p:nvSpPr>
          <p:spPr bwMode="auto">
            <a:xfrm>
              <a:off x="3651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14" name="Text Box 83"/>
            <p:cNvSpPr txBox="1">
              <a:spLocks noChangeArrowheads="1"/>
            </p:cNvSpPr>
            <p:nvPr/>
          </p:nvSpPr>
          <p:spPr bwMode="auto">
            <a:xfrm>
              <a:off x="3575" y="3102"/>
              <a:ext cx="6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00"/>
                  </a:solidFill>
                </a:rPr>
                <a:t>0</a:t>
              </a:r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  <a:r>
                <a:rPr lang="en-US" sz="24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1415" name="Text Box 84"/>
            <p:cNvSpPr txBox="1">
              <a:spLocks noChangeArrowheads="1"/>
            </p:cNvSpPr>
            <p:nvPr/>
          </p:nvSpPr>
          <p:spPr bwMode="auto">
            <a:xfrm>
              <a:off x="3608" y="3567"/>
              <a:ext cx="58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olidFill>
                    <a:srgbClr val="FFFF00"/>
                  </a:solidFill>
                </a:rPr>
                <a:t>0</a:t>
              </a:r>
              <a:r>
                <a:rPr lang="en-US" sz="24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1527" name="Group 87"/>
          <p:cNvGrpSpPr>
            <a:grpSpLocks/>
          </p:cNvGrpSpPr>
          <p:nvPr/>
        </p:nvGrpSpPr>
        <p:grpSpPr bwMode="auto">
          <a:xfrm>
            <a:off x="6697663" y="5200650"/>
            <a:ext cx="1054100" cy="1392238"/>
            <a:chOff x="3574" y="3028"/>
            <a:chExt cx="664" cy="877"/>
          </a:xfrm>
        </p:grpSpPr>
        <p:sp>
          <p:nvSpPr>
            <p:cNvPr id="101408" name="Rectangle 88"/>
            <p:cNvSpPr>
              <a:spLocks noChangeArrowheads="1"/>
            </p:cNvSpPr>
            <p:nvPr/>
          </p:nvSpPr>
          <p:spPr bwMode="auto">
            <a:xfrm>
              <a:off x="3574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09" name="Line 89"/>
            <p:cNvSpPr>
              <a:spLocks noChangeShapeType="1"/>
            </p:cNvSpPr>
            <p:nvPr/>
          </p:nvSpPr>
          <p:spPr bwMode="auto">
            <a:xfrm>
              <a:off x="3651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10" name="Text Box 90"/>
            <p:cNvSpPr txBox="1">
              <a:spLocks noChangeArrowheads="1"/>
            </p:cNvSpPr>
            <p:nvPr/>
          </p:nvSpPr>
          <p:spPr bwMode="auto">
            <a:xfrm>
              <a:off x="3575" y="3102"/>
              <a:ext cx="6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00"/>
                  </a:solidFill>
                </a:rPr>
                <a:t>x</a:t>
              </a:r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  <a:r>
                <a:rPr lang="en-US" sz="24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1411" name="Text Box 91"/>
            <p:cNvSpPr txBox="1">
              <a:spLocks noChangeArrowheads="1"/>
            </p:cNvSpPr>
            <p:nvPr/>
          </p:nvSpPr>
          <p:spPr bwMode="auto">
            <a:xfrm>
              <a:off x="3608" y="3567"/>
              <a:ext cx="58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olidFill>
                    <a:srgbClr val="FFFF00"/>
                  </a:solidFill>
                </a:rPr>
                <a:t>x</a:t>
              </a:r>
              <a:r>
                <a:rPr lang="en-US" sz="24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1532" name="Group 92"/>
          <p:cNvGrpSpPr>
            <a:grpSpLocks/>
          </p:cNvGrpSpPr>
          <p:nvPr/>
        </p:nvGrpSpPr>
        <p:grpSpPr bwMode="auto">
          <a:xfrm>
            <a:off x="7916863" y="5200650"/>
            <a:ext cx="1122362" cy="1392238"/>
            <a:chOff x="3574" y="3028"/>
            <a:chExt cx="664" cy="877"/>
          </a:xfrm>
        </p:grpSpPr>
        <p:sp>
          <p:nvSpPr>
            <p:cNvPr id="101404" name="Rectangle 93"/>
            <p:cNvSpPr>
              <a:spLocks noChangeArrowheads="1"/>
            </p:cNvSpPr>
            <p:nvPr/>
          </p:nvSpPr>
          <p:spPr bwMode="auto">
            <a:xfrm>
              <a:off x="3574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05" name="Line 94"/>
            <p:cNvSpPr>
              <a:spLocks noChangeShapeType="1"/>
            </p:cNvSpPr>
            <p:nvPr/>
          </p:nvSpPr>
          <p:spPr bwMode="auto">
            <a:xfrm>
              <a:off x="3651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06" name="Text Box 95"/>
            <p:cNvSpPr txBox="1">
              <a:spLocks noChangeArrowheads="1"/>
            </p:cNvSpPr>
            <p:nvPr/>
          </p:nvSpPr>
          <p:spPr bwMode="auto">
            <a:xfrm>
              <a:off x="3575" y="3102"/>
              <a:ext cx="6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400" b="1"/>
                <a:t>q</a:t>
              </a:r>
              <a:r>
                <a:rPr lang="en-US" sz="2400" b="1" baseline="-25000"/>
                <a:t>3</a:t>
              </a:r>
              <a:r>
                <a:rPr lang="en-US" sz="24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1407" name="Text Box 96"/>
            <p:cNvSpPr txBox="1">
              <a:spLocks noChangeArrowheads="1"/>
            </p:cNvSpPr>
            <p:nvPr/>
          </p:nvSpPr>
          <p:spPr bwMode="auto">
            <a:xfrm>
              <a:off x="3596" y="3567"/>
              <a:ext cx="607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400" b="1">
                  <a:sym typeface="Wingdings" pitchFamily="2" charset="2"/>
                </a:rPr>
                <a:t></a:t>
              </a:r>
            </a:p>
          </p:txBody>
        </p:sp>
      </p:grpSp>
      <p:sp>
        <p:nvSpPr>
          <p:cNvPr id="701537" name="Oval 97"/>
          <p:cNvSpPr>
            <a:spLocks noChangeArrowheads="1"/>
          </p:cNvSpPr>
          <p:nvPr/>
        </p:nvSpPr>
        <p:spPr bwMode="auto">
          <a:xfrm>
            <a:off x="4214813" y="334963"/>
            <a:ext cx="1033462" cy="436562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701538" name="Group 98"/>
          <p:cNvGrpSpPr>
            <a:grpSpLocks/>
          </p:cNvGrpSpPr>
          <p:nvPr/>
        </p:nvGrpSpPr>
        <p:grpSpPr bwMode="auto">
          <a:xfrm>
            <a:off x="7631113" y="234950"/>
            <a:ext cx="1054100" cy="1392238"/>
            <a:chOff x="3574" y="3028"/>
            <a:chExt cx="664" cy="877"/>
          </a:xfrm>
        </p:grpSpPr>
        <p:sp>
          <p:nvSpPr>
            <p:cNvPr id="101400" name="Rectangle 99"/>
            <p:cNvSpPr>
              <a:spLocks noChangeArrowheads="1"/>
            </p:cNvSpPr>
            <p:nvPr/>
          </p:nvSpPr>
          <p:spPr bwMode="auto">
            <a:xfrm>
              <a:off x="3574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401" name="Line 100"/>
            <p:cNvSpPr>
              <a:spLocks noChangeShapeType="1"/>
            </p:cNvSpPr>
            <p:nvPr/>
          </p:nvSpPr>
          <p:spPr bwMode="auto">
            <a:xfrm>
              <a:off x="3651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402" name="Text Box 101"/>
            <p:cNvSpPr txBox="1">
              <a:spLocks noChangeArrowheads="1"/>
            </p:cNvSpPr>
            <p:nvPr/>
          </p:nvSpPr>
          <p:spPr bwMode="auto">
            <a:xfrm>
              <a:off x="3575" y="3102"/>
              <a:ext cx="6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00"/>
                  </a:solidFill>
                </a:rPr>
                <a:t>0</a:t>
              </a:r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1403" name="Text Box 102"/>
            <p:cNvSpPr txBox="1">
              <a:spLocks noChangeArrowheads="1"/>
            </p:cNvSpPr>
            <p:nvPr/>
          </p:nvSpPr>
          <p:spPr bwMode="auto">
            <a:xfrm>
              <a:off x="3641" y="3567"/>
              <a:ext cx="5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olidFill>
                    <a:srgbClr val="FFFF00"/>
                  </a:solidFill>
                </a:rPr>
                <a:t>0</a:t>
              </a:r>
              <a:r>
                <a:rPr lang="en-US" sz="2400" b="1"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1543" name="Group 103"/>
          <p:cNvGrpSpPr>
            <a:grpSpLocks/>
          </p:cNvGrpSpPr>
          <p:nvPr/>
        </p:nvGrpSpPr>
        <p:grpSpPr bwMode="auto">
          <a:xfrm>
            <a:off x="7631113" y="1874838"/>
            <a:ext cx="1054100" cy="1392237"/>
            <a:chOff x="3574" y="3028"/>
            <a:chExt cx="664" cy="877"/>
          </a:xfrm>
        </p:grpSpPr>
        <p:sp>
          <p:nvSpPr>
            <p:cNvPr id="101396" name="Rectangle 104"/>
            <p:cNvSpPr>
              <a:spLocks noChangeArrowheads="1"/>
            </p:cNvSpPr>
            <p:nvPr/>
          </p:nvSpPr>
          <p:spPr bwMode="auto">
            <a:xfrm>
              <a:off x="3574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397" name="Line 105"/>
            <p:cNvSpPr>
              <a:spLocks noChangeShapeType="1"/>
            </p:cNvSpPr>
            <p:nvPr/>
          </p:nvSpPr>
          <p:spPr bwMode="auto">
            <a:xfrm>
              <a:off x="3651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398" name="Text Box 106"/>
            <p:cNvSpPr txBox="1">
              <a:spLocks noChangeArrowheads="1"/>
            </p:cNvSpPr>
            <p:nvPr/>
          </p:nvSpPr>
          <p:spPr bwMode="auto">
            <a:xfrm>
              <a:off x="3575" y="3102"/>
              <a:ext cx="6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00"/>
                  </a:solidFill>
                </a:rPr>
                <a:t>x</a:t>
              </a:r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1399" name="Text Box 107"/>
            <p:cNvSpPr txBox="1">
              <a:spLocks noChangeArrowheads="1"/>
            </p:cNvSpPr>
            <p:nvPr/>
          </p:nvSpPr>
          <p:spPr bwMode="auto">
            <a:xfrm>
              <a:off x="3640" y="3567"/>
              <a:ext cx="5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olidFill>
                    <a:srgbClr val="FFFF00"/>
                  </a:solidFill>
                </a:rPr>
                <a:t>x</a:t>
              </a:r>
              <a:r>
                <a:rPr lang="en-US" sz="2400" b="1"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1548" name="Group 108"/>
          <p:cNvGrpSpPr>
            <a:grpSpLocks/>
          </p:cNvGrpSpPr>
          <p:nvPr/>
        </p:nvGrpSpPr>
        <p:grpSpPr bwMode="auto">
          <a:xfrm>
            <a:off x="7580313" y="3514725"/>
            <a:ext cx="1122362" cy="1392238"/>
            <a:chOff x="3574" y="3028"/>
            <a:chExt cx="664" cy="877"/>
          </a:xfrm>
        </p:grpSpPr>
        <p:sp>
          <p:nvSpPr>
            <p:cNvPr id="101392" name="Rectangle 109"/>
            <p:cNvSpPr>
              <a:spLocks noChangeArrowheads="1"/>
            </p:cNvSpPr>
            <p:nvPr/>
          </p:nvSpPr>
          <p:spPr bwMode="auto">
            <a:xfrm>
              <a:off x="3574" y="3028"/>
              <a:ext cx="654" cy="87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1393" name="Line 110"/>
            <p:cNvSpPr>
              <a:spLocks noChangeShapeType="1"/>
            </p:cNvSpPr>
            <p:nvPr/>
          </p:nvSpPr>
          <p:spPr bwMode="auto">
            <a:xfrm>
              <a:off x="3651" y="3467"/>
              <a:ext cx="4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394" name="Text Box 111"/>
            <p:cNvSpPr txBox="1">
              <a:spLocks noChangeArrowheads="1"/>
            </p:cNvSpPr>
            <p:nvPr/>
          </p:nvSpPr>
          <p:spPr bwMode="auto">
            <a:xfrm>
              <a:off x="3575" y="3102"/>
              <a:ext cx="66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1395" name="Text Box 112"/>
            <p:cNvSpPr txBox="1">
              <a:spLocks noChangeArrowheads="1"/>
            </p:cNvSpPr>
            <p:nvPr/>
          </p:nvSpPr>
          <p:spPr bwMode="auto">
            <a:xfrm>
              <a:off x="3626" y="3567"/>
              <a:ext cx="54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2</a:t>
              </a:r>
              <a:r>
                <a:rPr lang="en-US" sz="24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400" b="1">
                  <a:sym typeface="Wingdings" pitchFamily="2" charset="2"/>
                </a:rPr>
                <a:t>0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701442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67808E-7 L -0.18264 -0.17183 " pathEditMode="relative" ptsTypes="AA">
                                      <p:cBhvr>
                                        <p:cTn id="8" dur="500" fill="hold"/>
                                        <p:tgtEl>
                                          <p:spTgt spid="7014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0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0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0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0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0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01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0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0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01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0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0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0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0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511" grpId="0" animBg="1"/>
      <p:bldP spid="701511" grpId="1" animBg="1"/>
      <p:bldP spid="701512" grpId="0" animBg="1"/>
      <p:bldP spid="701512" grpId="1" animBg="1"/>
      <p:bldP spid="701518" grpId="0"/>
      <p:bldP spid="701519" grpId="0" animBg="1"/>
      <p:bldP spid="701519" grpId="1" animBg="1"/>
      <p:bldP spid="70153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Text Box 2"/>
          <p:cNvSpPr txBox="1">
            <a:spLocks noChangeArrowheads="1"/>
          </p:cNvSpPr>
          <p:nvPr/>
        </p:nvSpPr>
        <p:spPr bwMode="auto">
          <a:xfrm>
            <a:off x="504825" y="1793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4</a:t>
            </a:r>
          </a:p>
        </p:txBody>
      </p:sp>
      <p:sp>
        <p:nvSpPr>
          <p:cNvPr id="702467" name="Text Box 3"/>
          <p:cNvSpPr txBox="1">
            <a:spLocks noChangeArrowheads="1"/>
          </p:cNvSpPr>
          <p:nvPr/>
        </p:nvSpPr>
        <p:spPr bwMode="auto">
          <a:xfrm>
            <a:off x="2211388" y="976313"/>
            <a:ext cx="817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add</a:t>
            </a:r>
          </a:p>
        </p:txBody>
      </p:sp>
      <p:grpSp>
        <p:nvGrpSpPr>
          <p:cNvPr id="702468" name="Group 4"/>
          <p:cNvGrpSpPr>
            <a:grpSpLocks/>
          </p:cNvGrpSpPr>
          <p:nvPr/>
        </p:nvGrpSpPr>
        <p:grpSpPr bwMode="auto">
          <a:xfrm>
            <a:off x="3175000" y="420688"/>
            <a:ext cx="1200150" cy="1630362"/>
            <a:chOff x="603" y="913"/>
            <a:chExt cx="706" cy="1027"/>
          </a:xfrm>
        </p:grpSpPr>
        <p:sp>
          <p:nvSpPr>
            <p:cNvPr id="103442" name="Rectangle 5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3443" name="Line 6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4" name="Text Box 7"/>
            <p:cNvSpPr txBox="1">
              <a:spLocks noChangeArrowheads="1"/>
            </p:cNvSpPr>
            <p:nvPr/>
          </p:nvSpPr>
          <p:spPr bwMode="auto">
            <a:xfrm>
              <a:off x="841" y="1015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103445" name="Text Box 8"/>
            <p:cNvSpPr txBox="1">
              <a:spLocks noChangeArrowheads="1"/>
            </p:cNvSpPr>
            <p:nvPr/>
          </p:nvSpPr>
          <p:spPr bwMode="auto">
            <a:xfrm>
              <a:off x="842" y="1512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sp>
        <p:nvSpPr>
          <p:cNvPr id="702473" name="Text Box 9"/>
          <p:cNvSpPr txBox="1">
            <a:spLocks noChangeArrowheads="1"/>
          </p:cNvSpPr>
          <p:nvPr/>
        </p:nvSpPr>
        <p:spPr bwMode="auto">
          <a:xfrm>
            <a:off x="530225" y="24145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5</a:t>
            </a:r>
          </a:p>
        </p:txBody>
      </p:sp>
      <p:sp>
        <p:nvSpPr>
          <p:cNvPr id="702474" name="Text Box 10"/>
          <p:cNvSpPr txBox="1">
            <a:spLocks noChangeArrowheads="1"/>
          </p:cNvSpPr>
          <p:nvPr/>
        </p:nvSpPr>
        <p:spPr bwMode="auto">
          <a:xfrm>
            <a:off x="2211388" y="3197225"/>
            <a:ext cx="81756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add</a:t>
            </a:r>
          </a:p>
        </p:txBody>
      </p:sp>
      <p:grpSp>
        <p:nvGrpSpPr>
          <p:cNvPr id="702475" name="Group 11"/>
          <p:cNvGrpSpPr>
            <a:grpSpLocks/>
          </p:cNvGrpSpPr>
          <p:nvPr/>
        </p:nvGrpSpPr>
        <p:grpSpPr bwMode="auto">
          <a:xfrm>
            <a:off x="3175000" y="2670175"/>
            <a:ext cx="1200150" cy="1630363"/>
            <a:chOff x="603" y="913"/>
            <a:chExt cx="706" cy="1027"/>
          </a:xfrm>
        </p:grpSpPr>
        <p:sp>
          <p:nvSpPr>
            <p:cNvPr id="103438" name="Rectangle 12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3439" name="Line 13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0" name="Text Box 14"/>
            <p:cNvSpPr txBox="1">
              <a:spLocks noChangeArrowheads="1"/>
            </p:cNvSpPr>
            <p:nvPr/>
          </p:nvSpPr>
          <p:spPr bwMode="auto">
            <a:xfrm>
              <a:off x="841" y="1015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  <p:sp>
          <p:nvSpPr>
            <p:cNvPr id="103441" name="Text Box 15"/>
            <p:cNvSpPr txBox="1">
              <a:spLocks noChangeArrowheads="1"/>
            </p:cNvSpPr>
            <p:nvPr/>
          </p:nvSpPr>
          <p:spPr bwMode="auto">
            <a:xfrm>
              <a:off x="842" y="1512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</p:grpSp>
      <p:sp>
        <p:nvSpPr>
          <p:cNvPr id="702481" name="Text Box 17"/>
          <p:cNvSpPr txBox="1">
            <a:spLocks noChangeArrowheads="1"/>
          </p:cNvSpPr>
          <p:nvPr/>
        </p:nvSpPr>
        <p:spPr bwMode="auto">
          <a:xfrm>
            <a:off x="4602163" y="971550"/>
            <a:ext cx="21145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 all a </a:t>
            </a:r>
            <a:r>
              <a:rPr lang="en-US" b="1">
                <a:sym typeface="Symbol" pitchFamily="18" charset="2"/>
              </a:rPr>
              <a:t> </a:t>
            </a:r>
            <a:r>
              <a:rPr lang="el-GR" b="1"/>
              <a:t>Γ</a:t>
            </a:r>
            <a:endParaRPr lang="en-US" b="1"/>
          </a:p>
        </p:txBody>
      </p:sp>
      <p:grpSp>
        <p:nvGrpSpPr>
          <p:cNvPr id="702482" name="Group 18"/>
          <p:cNvGrpSpPr>
            <a:grpSpLocks/>
          </p:cNvGrpSpPr>
          <p:nvPr/>
        </p:nvGrpSpPr>
        <p:grpSpPr bwMode="auto">
          <a:xfrm>
            <a:off x="4845050" y="2670175"/>
            <a:ext cx="1200150" cy="1630363"/>
            <a:chOff x="603" y="913"/>
            <a:chExt cx="706" cy="1027"/>
          </a:xfrm>
        </p:grpSpPr>
        <p:sp>
          <p:nvSpPr>
            <p:cNvPr id="103434" name="Rectangle 19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3435" name="Line 20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36" name="Text Box 21"/>
            <p:cNvSpPr txBox="1">
              <a:spLocks noChangeArrowheads="1"/>
            </p:cNvSpPr>
            <p:nvPr/>
          </p:nvSpPr>
          <p:spPr bwMode="auto">
            <a:xfrm>
              <a:off x="841" y="1015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  <p:sp>
          <p:nvSpPr>
            <p:cNvPr id="103437" name="Text Box 22"/>
            <p:cNvSpPr txBox="1">
              <a:spLocks noChangeArrowheads="1"/>
            </p:cNvSpPr>
            <p:nvPr/>
          </p:nvSpPr>
          <p:spPr bwMode="auto">
            <a:xfrm>
              <a:off x="749" y="1512"/>
              <a:ext cx="412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</a:t>
              </a:r>
              <a:r>
                <a:rPr lang="en-US" b="1"/>
                <a:t>#</a:t>
              </a:r>
            </a:p>
          </p:txBody>
        </p:sp>
      </p:grpSp>
      <p:sp>
        <p:nvSpPr>
          <p:cNvPr id="103433" name="Text Box 36"/>
          <p:cNvSpPr txBox="1">
            <a:spLocks noChangeArrowheads="1"/>
          </p:cNvSpPr>
          <p:nvPr/>
        </p:nvSpPr>
        <p:spPr bwMode="auto">
          <a:xfrm>
            <a:off x="2428875" y="5832475"/>
            <a:ext cx="472122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CONTINUE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0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0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0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2466" grpId="0"/>
      <p:bldP spid="702467" grpId="0"/>
      <p:bldP spid="702473" grpId="0"/>
      <p:bldP spid="702474" grpId="0"/>
      <p:bldP spid="70248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ext Box 2"/>
          <p:cNvSpPr txBox="1">
            <a:spLocks noChangeArrowheads="1"/>
          </p:cNvSpPr>
          <p:nvPr/>
        </p:nvSpPr>
        <p:spPr bwMode="auto">
          <a:xfrm>
            <a:off x="504825" y="1793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4</a:t>
            </a:r>
          </a:p>
        </p:txBody>
      </p:sp>
      <p:sp>
        <p:nvSpPr>
          <p:cNvPr id="105474" name="Text Box 3"/>
          <p:cNvSpPr txBox="1">
            <a:spLocks noChangeArrowheads="1"/>
          </p:cNvSpPr>
          <p:nvPr/>
        </p:nvSpPr>
        <p:spPr bwMode="auto">
          <a:xfrm>
            <a:off x="2211388" y="976313"/>
            <a:ext cx="817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add</a:t>
            </a:r>
          </a:p>
        </p:txBody>
      </p:sp>
      <p:grpSp>
        <p:nvGrpSpPr>
          <p:cNvPr id="105475" name="Group 4"/>
          <p:cNvGrpSpPr>
            <a:grpSpLocks/>
          </p:cNvGrpSpPr>
          <p:nvPr/>
        </p:nvGrpSpPr>
        <p:grpSpPr bwMode="auto">
          <a:xfrm>
            <a:off x="3175000" y="420688"/>
            <a:ext cx="1200150" cy="1630362"/>
            <a:chOff x="603" y="913"/>
            <a:chExt cx="706" cy="1027"/>
          </a:xfrm>
        </p:grpSpPr>
        <p:sp>
          <p:nvSpPr>
            <p:cNvPr id="105502" name="Rectangle 5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503" name="Line 6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504" name="Text Box 7"/>
            <p:cNvSpPr txBox="1">
              <a:spLocks noChangeArrowheads="1"/>
            </p:cNvSpPr>
            <p:nvPr/>
          </p:nvSpPr>
          <p:spPr bwMode="auto">
            <a:xfrm>
              <a:off x="841" y="1015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105505" name="Text Box 8"/>
            <p:cNvSpPr txBox="1">
              <a:spLocks noChangeArrowheads="1"/>
            </p:cNvSpPr>
            <p:nvPr/>
          </p:nvSpPr>
          <p:spPr bwMode="auto">
            <a:xfrm>
              <a:off x="842" y="1512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</a:t>
              </a:r>
            </a:p>
          </p:txBody>
        </p:sp>
      </p:grpSp>
      <p:sp>
        <p:nvSpPr>
          <p:cNvPr id="105476" name="Text Box 9"/>
          <p:cNvSpPr txBox="1">
            <a:spLocks noChangeArrowheads="1"/>
          </p:cNvSpPr>
          <p:nvPr/>
        </p:nvSpPr>
        <p:spPr bwMode="auto">
          <a:xfrm>
            <a:off x="530225" y="24145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5</a:t>
            </a:r>
          </a:p>
        </p:txBody>
      </p:sp>
      <p:sp>
        <p:nvSpPr>
          <p:cNvPr id="105477" name="Text Box 10"/>
          <p:cNvSpPr txBox="1">
            <a:spLocks noChangeArrowheads="1"/>
          </p:cNvSpPr>
          <p:nvPr/>
        </p:nvSpPr>
        <p:spPr bwMode="auto">
          <a:xfrm>
            <a:off x="2211388" y="3197225"/>
            <a:ext cx="81756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add</a:t>
            </a:r>
          </a:p>
        </p:txBody>
      </p:sp>
      <p:grpSp>
        <p:nvGrpSpPr>
          <p:cNvPr id="105478" name="Group 11"/>
          <p:cNvGrpSpPr>
            <a:grpSpLocks/>
          </p:cNvGrpSpPr>
          <p:nvPr/>
        </p:nvGrpSpPr>
        <p:grpSpPr bwMode="auto">
          <a:xfrm>
            <a:off x="3175000" y="2670175"/>
            <a:ext cx="1200150" cy="1630363"/>
            <a:chOff x="603" y="913"/>
            <a:chExt cx="706" cy="1027"/>
          </a:xfrm>
        </p:grpSpPr>
        <p:sp>
          <p:nvSpPr>
            <p:cNvPr id="105498" name="Rectangle 12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499" name="Line 13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500" name="Text Box 14"/>
            <p:cNvSpPr txBox="1">
              <a:spLocks noChangeArrowheads="1"/>
            </p:cNvSpPr>
            <p:nvPr/>
          </p:nvSpPr>
          <p:spPr bwMode="auto">
            <a:xfrm>
              <a:off x="841" y="1015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  <p:sp>
          <p:nvSpPr>
            <p:cNvPr id="105501" name="Text Box 15"/>
            <p:cNvSpPr txBox="1">
              <a:spLocks noChangeArrowheads="1"/>
            </p:cNvSpPr>
            <p:nvPr/>
          </p:nvSpPr>
          <p:spPr bwMode="auto">
            <a:xfrm>
              <a:off x="842" y="1512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</p:grpSp>
      <p:sp>
        <p:nvSpPr>
          <p:cNvPr id="105479" name="Text Box 16"/>
          <p:cNvSpPr txBox="1">
            <a:spLocks noChangeArrowheads="1"/>
          </p:cNvSpPr>
          <p:nvPr/>
        </p:nvSpPr>
        <p:spPr bwMode="auto">
          <a:xfrm>
            <a:off x="4602163" y="971550"/>
            <a:ext cx="21145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 all a </a:t>
            </a:r>
            <a:r>
              <a:rPr lang="en-US" b="1">
                <a:sym typeface="Symbol" pitchFamily="18" charset="2"/>
              </a:rPr>
              <a:t> </a:t>
            </a:r>
            <a:r>
              <a:rPr lang="el-GR" b="1"/>
              <a:t>Γ</a:t>
            </a:r>
            <a:endParaRPr lang="en-US" b="1"/>
          </a:p>
        </p:txBody>
      </p:sp>
      <p:grpSp>
        <p:nvGrpSpPr>
          <p:cNvPr id="105480" name="Group 17"/>
          <p:cNvGrpSpPr>
            <a:grpSpLocks/>
          </p:cNvGrpSpPr>
          <p:nvPr/>
        </p:nvGrpSpPr>
        <p:grpSpPr bwMode="auto">
          <a:xfrm>
            <a:off x="4845050" y="2670175"/>
            <a:ext cx="1200150" cy="1630363"/>
            <a:chOff x="603" y="913"/>
            <a:chExt cx="706" cy="1027"/>
          </a:xfrm>
        </p:grpSpPr>
        <p:sp>
          <p:nvSpPr>
            <p:cNvPr id="105494" name="Rectangle 18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495" name="Line 19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496" name="Text Box 20"/>
            <p:cNvSpPr txBox="1">
              <a:spLocks noChangeArrowheads="1"/>
            </p:cNvSpPr>
            <p:nvPr/>
          </p:nvSpPr>
          <p:spPr bwMode="auto">
            <a:xfrm>
              <a:off x="841" y="1015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  <p:sp>
          <p:nvSpPr>
            <p:cNvPr id="105497" name="Text Box 21"/>
            <p:cNvSpPr txBox="1">
              <a:spLocks noChangeArrowheads="1"/>
            </p:cNvSpPr>
            <p:nvPr/>
          </p:nvSpPr>
          <p:spPr bwMode="auto">
            <a:xfrm>
              <a:off x="749" y="1512"/>
              <a:ext cx="412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</a:t>
              </a:r>
              <a:r>
                <a:rPr lang="en-US" b="1"/>
                <a:t>#</a:t>
              </a:r>
            </a:p>
          </p:txBody>
        </p:sp>
      </p:grpSp>
      <p:sp>
        <p:nvSpPr>
          <p:cNvPr id="748566" name="Text Box 22"/>
          <p:cNvSpPr txBox="1">
            <a:spLocks noChangeArrowheads="1"/>
          </p:cNvSpPr>
          <p:nvPr/>
        </p:nvSpPr>
        <p:spPr bwMode="auto">
          <a:xfrm>
            <a:off x="517525" y="45735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6</a:t>
            </a:r>
          </a:p>
        </p:txBody>
      </p:sp>
      <p:sp>
        <p:nvSpPr>
          <p:cNvPr id="748567" name="Text Box 23"/>
          <p:cNvSpPr txBox="1">
            <a:spLocks noChangeArrowheads="1"/>
          </p:cNvSpPr>
          <p:nvPr/>
        </p:nvSpPr>
        <p:spPr bwMode="auto">
          <a:xfrm>
            <a:off x="2198688" y="5546725"/>
            <a:ext cx="81756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add</a:t>
            </a:r>
          </a:p>
        </p:txBody>
      </p:sp>
      <p:grpSp>
        <p:nvGrpSpPr>
          <p:cNvPr id="748568" name="Group 24"/>
          <p:cNvGrpSpPr>
            <a:grpSpLocks/>
          </p:cNvGrpSpPr>
          <p:nvPr/>
        </p:nvGrpSpPr>
        <p:grpSpPr bwMode="auto">
          <a:xfrm>
            <a:off x="3163888" y="5019675"/>
            <a:ext cx="1198562" cy="1630363"/>
            <a:chOff x="603" y="913"/>
            <a:chExt cx="706" cy="1027"/>
          </a:xfrm>
        </p:grpSpPr>
        <p:sp>
          <p:nvSpPr>
            <p:cNvPr id="105490" name="Rectangle 25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491" name="Line 26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492" name="Text Box 27"/>
            <p:cNvSpPr txBox="1">
              <a:spLocks noChangeArrowheads="1"/>
            </p:cNvSpPr>
            <p:nvPr/>
          </p:nvSpPr>
          <p:spPr bwMode="auto">
            <a:xfrm>
              <a:off x="659" y="1015"/>
              <a:ext cx="592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aq</a:t>
              </a:r>
              <a:r>
                <a:rPr lang="en-US" b="1" baseline="-25000"/>
                <a:t>acc</a:t>
              </a:r>
            </a:p>
          </p:txBody>
        </p:sp>
        <p:sp>
          <p:nvSpPr>
            <p:cNvPr id="105493" name="Text Box 28"/>
            <p:cNvSpPr txBox="1">
              <a:spLocks noChangeArrowheads="1"/>
            </p:cNvSpPr>
            <p:nvPr/>
          </p:nvSpPr>
          <p:spPr bwMode="auto">
            <a:xfrm>
              <a:off x="716" y="1512"/>
              <a:ext cx="47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</a:t>
              </a:r>
            </a:p>
          </p:txBody>
        </p:sp>
      </p:grpSp>
      <p:grpSp>
        <p:nvGrpSpPr>
          <p:cNvPr id="748573" name="Group 29"/>
          <p:cNvGrpSpPr>
            <a:grpSpLocks/>
          </p:cNvGrpSpPr>
          <p:nvPr/>
        </p:nvGrpSpPr>
        <p:grpSpPr bwMode="auto">
          <a:xfrm>
            <a:off x="4832350" y="5019675"/>
            <a:ext cx="1200150" cy="1630363"/>
            <a:chOff x="603" y="913"/>
            <a:chExt cx="706" cy="1027"/>
          </a:xfrm>
        </p:grpSpPr>
        <p:sp>
          <p:nvSpPr>
            <p:cNvPr id="105486" name="Rectangle 30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5487" name="Line 31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488" name="Text Box 32"/>
            <p:cNvSpPr txBox="1">
              <a:spLocks noChangeArrowheads="1"/>
            </p:cNvSpPr>
            <p:nvPr/>
          </p:nvSpPr>
          <p:spPr bwMode="auto">
            <a:xfrm>
              <a:off x="658" y="1015"/>
              <a:ext cx="59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</a:t>
              </a:r>
              <a:r>
                <a:rPr lang="en-US" b="1"/>
                <a:t>a</a:t>
              </a:r>
            </a:p>
          </p:txBody>
        </p:sp>
        <p:sp>
          <p:nvSpPr>
            <p:cNvPr id="105489" name="Text Box 33"/>
            <p:cNvSpPr txBox="1">
              <a:spLocks noChangeArrowheads="1"/>
            </p:cNvSpPr>
            <p:nvPr/>
          </p:nvSpPr>
          <p:spPr bwMode="auto">
            <a:xfrm>
              <a:off x="717" y="1512"/>
              <a:ext cx="47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</a:t>
              </a:r>
            </a:p>
          </p:txBody>
        </p:sp>
      </p:grpSp>
      <p:sp>
        <p:nvSpPr>
          <p:cNvPr id="748578" name="Text Box 34"/>
          <p:cNvSpPr txBox="1">
            <a:spLocks noChangeArrowheads="1"/>
          </p:cNvSpPr>
          <p:nvPr/>
        </p:nvSpPr>
        <p:spPr bwMode="auto">
          <a:xfrm>
            <a:off x="6253163" y="5548313"/>
            <a:ext cx="21145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 all a </a:t>
            </a:r>
            <a:r>
              <a:rPr lang="en-US" b="1">
                <a:sym typeface="Symbol" pitchFamily="18" charset="2"/>
              </a:rPr>
              <a:t> </a:t>
            </a:r>
            <a:r>
              <a:rPr lang="el-GR" b="1"/>
              <a:t>Γ</a:t>
            </a:r>
            <a:endParaRPr lang="en-US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4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4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8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4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66" grpId="0"/>
      <p:bldP spid="748567" grpId="0"/>
      <p:bldP spid="74857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1" name="Group 146"/>
          <p:cNvGrpSpPr>
            <a:grpSpLocks/>
          </p:cNvGrpSpPr>
          <p:nvPr/>
        </p:nvGrpSpPr>
        <p:grpSpPr bwMode="auto">
          <a:xfrm>
            <a:off x="133350" y="96838"/>
            <a:ext cx="1395413" cy="1154112"/>
            <a:chOff x="94" y="61"/>
            <a:chExt cx="879" cy="727"/>
          </a:xfrm>
        </p:grpSpPr>
        <p:sp>
          <p:nvSpPr>
            <p:cNvPr id="107737" name="Rectangle 5"/>
            <p:cNvSpPr>
              <a:spLocks noChangeArrowheads="1"/>
            </p:cNvSpPr>
            <p:nvPr/>
          </p:nvSpPr>
          <p:spPr bwMode="auto">
            <a:xfrm>
              <a:off x="94" y="61"/>
              <a:ext cx="87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38" name="Line 6"/>
            <p:cNvSpPr>
              <a:spLocks noChangeShapeType="1"/>
            </p:cNvSpPr>
            <p:nvPr/>
          </p:nvSpPr>
          <p:spPr bwMode="auto">
            <a:xfrm>
              <a:off x="123" y="458"/>
              <a:ext cx="777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39" name="Text Box 7"/>
            <p:cNvSpPr txBox="1">
              <a:spLocks noChangeArrowheads="1"/>
            </p:cNvSpPr>
            <p:nvPr/>
          </p:nvSpPr>
          <p:spPr bwMode="auto">
            <a:xfrm>
              <a:off x="427" y="164"/>
              <a:ext cx="17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#</a:t>
              </a:r>
            </a:p>
          </p:txBody>
        </p:sp>
        <p:sp>
          <p:nvSpPr>
            <p:cNvPr id="107740" name="Text Box 8"/>
            <p:cNvSpPr txBox="1">
              <a:spLocks noChangeArrowheads="1"/>
            </p:cNvSpPr>
            <p:nvPr/>
          </p:nvSpPr>
          <p:spPr bwMode="auto">
            <a:xfrm>
              <a:off x="117" y="491"/>
              <a:ext cx="80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#q</a:t>
              </a:r>
              <a:r>
                <a:rPr lang="en-US" sz="2000" b="1" baseline="-25000"/>
                <a:t>0</a:t>
              </a:r>
              <a:r>
                <a:rPr lang="en-US" sz="2000" b="1"/>
                <a:t>0000#</a:t>
              </a:r>
            </a:p>
          </p:txBody>
        </p:sp>
      </p:grpSp>
      <p:grpSp>
        <p:nvGrpSpPr>
          <p:cNvPr id="703628" name="Group 140"/>
          <p:cNvGrpSpPr>
            <a:grpSpLocks/>
          </p:cNvGrpSpPr>
          <p:nvPr/>
        </p:nvGrpSpPr>
        <p:grpSpPr bwMode="auto">
          <a:xfrm>
            <a:off x="1760538" y="96838"/>
            <a:ext cx="825500" cy="1152525"/>
            <a:chOff x="1199" y="61"/>
            <a:chExt cx="520" cy="726"/>
          </a:xfrm>
        </p:grpSpPr>
        <p:sp>
          <p:nvSpPr>
            <p:cNvPr id="107733" name="Text Box 13"/>
            <p:cNvSpPr txBox="1">
              <a:spLocks noChangeArrowheads="1"/>
            </p:cNvSpPr>
            <p:nvPr/>
          </p:nvSpPr>
          <p:spPr bwMode="auto">
            <a:xfrm>
              <a:off x="1238" y="507"/>
              <a:ext cx="41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</a:p>
          </p:txBody>
        </p:sp>
        <p:sp>
          <p:nvSpPr>
            <p:cNvPr id="107734" name="Rectangle 10"/>
            <p:cNvSpPr>
              <a:spLocks noChangeArrowheads="1"/>
            </p:cNvSpPr>
            <p:nvPr/>
          </p:nvSpPr>
          <p:spPr bwMode="auto">
            <a:xfrm>
              <a:off x="1199" y="61"/>
              <a:ext cx="520" cy="726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35" name="Line 11"/>
            <p:cNvSpPr>
              <a:spLocks noChangeShapeType="1"/>
            </p:cNvSpPr>
            <p:nvPr/>
          </p:nvSpPr>
          <p:spPr bwMode="auto">
            <a:xfrm>
              <a:off x="1260" y="470"/>
              <a:ext cx="354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36" name="Text Box 12"/>
            <p:cNvSpPr txBox="1">
              <a:spLocks noChangeArrowheads="1"/>
            </p:cNvSpPr>
            <p:nvPr/>
          </p:nvSpPr>
          <p:spPr bwMode="auto">
            <a:xfrm>
              <a:off x="1224" y="167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0</a:t>
              </a:r>
              <a:r>
                <a:rPr lang="en-US" sz="2000" b="1"/>
                <a:t>0</a:t>
              </a:r>
            </a:p>
          </p:txBody>
        </p:sp>
      </p:grpSp>
      <p:grpSp>
        <p:nvGrpSpPr>
          <p:cNvPr id="703629" name="Group 141"/>
          <p:cNvGrpSpPr>
            <a:grpSpLocks/>
          </p:cNvGrpSpPr>
          <p:nvPr/>
        </p:nvGrpSpPr>
        <p:grpSpPr bwMode="auto">
          <a:xfrm>
            <a:off x="2819400" y="96838"/>
            <a:ext cx="879475" cy="1152525"/>
            <a:chOff x="2064" y="61"/>
            <a:chExt cx="554" cy="726"/>
          </a:xfrm>
        </p:grpSpPr>
        <p:sp>
          <p:nvSpPr>
            <p:cNvPr id="107729" name="Text Box 18"/>
            <p:cNvSpPr txBox="1">
              <a:spLocks noChangeArrowheads="1"/>
            </p:cNvSpPr>
            <p:nvPr/>
          </p:nvSpPr>
          <p:spPr bwMode="auto">
            <a:xfrm>
              <a:off x="2158" y="506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</a:p>
          </p:txBody>
        </p:sp>
        <p:sp>
          <p:nvSpPr>
            <p:cNvPr id="107730" name="Rectangle 15"/>
            <p:cNvSpPr>
              <a:spLocks noChangeArrowheads="1"/>
            </p:cNvSpPr>
            <p:nvPr/>
          </p:nvSpPr>
          <p:spPr bwMode="auto">
            <a:xfrm>
              <a:off x="2064" y="61"/>
              <a:ext cx="554" cy="726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31" name="Line 16"/>
            <p:cNvSpPr>
              <a:spLocks noChangeShapeType="1"/>
            </p:cNvSpPr>
            <p:nvPr/>
          </p:nvSpPr>
          <p:spPr bwMode="auto">
            <a:xfrm>
              <a:off x="2132" y="470"/>
              <a:ext cx="421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32" name="Text Box 17"/>
            <p:cNvSpPr txBox="1">
              <a:spLocks noChangeArrowheads="1"/>
            </p:cNvSpPr>
            <p:nvPr/>
          </p:nvSpPr>
          <p:spPr bwMode="auto">
            <a:xfrm>
              <a:off x="2109" y="167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  <a:r>
                <a:rPr lang="en-US" sz="2000" b="1"/>
                <a:t>0</a:t>
              </a:r>
            </a:p>
          </p:txBody>
        </p:sp>
      </p:grpSp>
      <p:grpSp>
        <p:nvGrpSpPr>
          <p:cNvPr id="703644" name="Group 156"/>
          <p:cNvGrpSpPr>
            <a:grpSpLocks/>
          </p:cNvGrpSpPr>
          <p:nvPr/>
        </p:nvGrpSpPr>
        <p:grpSpPr bwMode="auto">
          <a:xfrm>
            <a:off x="133350" y="2828925"/>
            <a:ext cx="879475" cy="1100138"/>
            <a:chOff x="5206" y="866"/>
            <a:chExt cx="554" cy="693"/>
          </a:xfrm>
        </p:grpSpPr>
        <p:sp>
          <p:nvSpPr>
            <p:cNvPr id="107725" name="Text Box 23"/>
            <p:cNvSpPr txBox="1">
              <a:spLocks noChangeArrowheads="1"/>
            </p:cNvSpPr>
            <p:nvPr/>
          </p:nvSpPr>
          <p:spPr bwMode="auto">
            <a:xfrm>
              <a:off x="5223" y="1266"/>
              <a:ext cx="50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/>
                <a:t>0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7726" name="Rectangle 20"/>
            <p:cNvSpPr>
              <a:spLocks noChangeArrowheads="1"/>
            </p:cNvSpPr>
            <p:nvPr/>
          </p:nvSpPr>
          <p:spPr bwMode="auto">
            <a:xfrm>
              <a:off x="5206" y="866"/>
              <a:ext cx="554" cy="6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27" name="Line 21"/>
            <p:cNvSpPr>
              <a:spLocks noChangeShapeType="1"/>
            </p:cNvSpPr>
            <p:nvPr/>
          </p:nvSpPr>
          <p:spPr bwMode="auto">
            <a:xfrm>
              <a:off x="5275" y="1259"/>
              <a:ext cx="405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28" name="Text Box 22"/>
            <p:cNvSpPr txBox="1">
              <a:spLocks noChangeArrowheads="1"/>
            </p:cNvSpPr>
            <p:nvPr/>
          </p:nvSpPr>
          <p:spPr bwMode="auto">
            <a:xfrm>
              <a:off x="5207" y="932"/>
              <a:ext cx="5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0q</a:t>
              </a:r>
              <a:r>
                <a:rPr lang="en-US" sz="2000" b="1" baseline="-25000"/>
                <a:t>3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3646" name="Group 158"/>
          <p:cNvGrpSpPr>
            <a:grpSpLocks/>
          </p:cNvGrpSpPr>
          <p:nvPr/>
        </p:nvGrpSpPr>
        <p:grpSpPr bwMode="auto">
          <a:xfrm>
            <a:off x="1250950" y="2803525"/>
            <a:ext cx="879475" cy="1125538"/>
            <a:chOff x="84" y="1690"/>
            <a:chExt cx="554" cy="709"/>
          </a:xfrm>
        </p:grpSpPr>
        <p:sp>
          <p:nvSpPr>
            <p:cNvPr id="107721" name="Rectangle 25"/>
            <p:cNvSpPr>
              <a:spLocks noChangeArrowheads="1"/>
            </p:cNvSpPr>
            <p:nvPr/>
          </p:nvSpPr>
          <p:spPr bwMode="auto">
            <a:xfrm>
              <a:off x="84" y="1690"/>
              <a:ext cx="554" cy="709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22" name="Line 26"/>
            <p:cNvSpPr>
              <a:spLocks noChangeShapeType="1"/>
            </p:cNvSpPr>
            <p:nvPr/>
          </p:nvSpPr>
          <p:spPr bwMode="auto">
            <a:xfrm>
              <a:off x="161" y="2087"/>
              <a:ext cx="388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23" name="Text Box 27"/>
            <p:cNvSpPr txBox="1">
              <a:spLocks noChangeArrowheads="1"/>
            </p:cNvSpPr>
            <p:nvPr/>
          </p:nvSpPr>
          <p:spPr bwMode="auto">
            <a:xfrm>
              <a:off x="85" y="1757"/>
              <a:ext cx="5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xq</a:t>
              </a:r>
              <a:r>
                <a:rPr lang="en-US" sz="2000" b="1" baseline="-25000"/>
                <a:t>3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7724" name="Text Box 28"/>
            <p:cNvSpPr txBox="1">
              <a:spLocks noChangeArrowheads="1"/>
            </p:cNvSpPr>
            <p:nvPr/>
          </p:nvSpPr>
          <p:spPr bwMode="auto">
            <a:xfrm>
              <a:off x="101" y="2110"/>
              <a:ext cx="50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/>
                <a:t>x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3647" name="Group 159"/>
          <p:cNvGrpSpPr>
            <a:grpSpLocks/>
          </p:cNvGrpSpPr>
          <p:nvPr/>
        </p:nvGrpSpPr>
        <p:grpSpPr bwMode="auto">
          <a:xfrm>
            <a:off x="2370138" y="2801938"/>
            <a:ext cx="973137" cy="1127125"/>
            <a:chOff x="852" y="1690"/>
            <a:chExt cx="613" cy="710"/>
          </a:xfrm>
        </p:grpSpPr>
        <p:sp>
          <p:nvSpPr>
            <p:cNvPr id="107717" name="Text Box 33"/>
            <p:cNvSpPr txBox="1">
              <a:spLocks noChangeArrowheads="1"/>
            </p:cNvSpPr>
            <p:nvPr/>
          </p:nvSpPr>
          <p:spPr bwMode="auto">
            <a:xfrm>
              <a:off x="871" y="2101"/>
              <a:ext cx="55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</a:t>
              </a:r>
            </a:p>
          </p:txBody>
        </p:sp>
        <p:sp>
          <p:nvSpPr>
            <p:cNvPr id="107718" name="Rectangle 30"/>
            <p:cNvSpPr>
              <a:spLocks noChangeArrowheads="1"/>
            </p:cNvSpPr>
            <p:nvPr/>
          </p:nvSpPr>
          <p:spPr bwMode="auto">
            <a:xfrm>
              <a:off x="852" y="1690"/>
              <a:ext cx="613" cy="710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19" name="Line 31"/>
            <p:cNvSpPr>
              <a:spLocks noChangeShapeType="1"/>
            </p:cNvSpPr>
            <p:nvPr/>
          </p:nvSpPr>
          <p:spPr bwMode="auto">
            <a:xfrm flipV="1">
              <a:off x="934" y="2084"/>
              <a:ext cx="436" cy="7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20" name="Text Box 32"/>
            <p:cNvSpPr txBox="1">
              <a:spLocks noChangeArrowheads="1"/>
            </p:cNvSpPr>
            <p:nvPr/>
          </p:nvSpPr>
          <p:spPr bwMode="auto">
            <a:xfrm>
              <a:off x="853" y="1758"/>
              <a:ext cx="58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3642" name="Group 154"/>
          <p:cNvGrpSpPr>
            <a:grpSpLocks/>
          </p:cNvGrpSpPr>
          <p:nvPr/>
        </p:nvGrpSpPr>
        <p:grpSpPr bwMode="auto">
          <a:xfrm>
            <a:off x="5797550" y="1495425"/>
            <a:ext cx="827088" cy="1087438"/>
            <a:chOff x="4674" y="877"/>
            <a:chExt cx="529" cy="685"/>
          </a:xfrm>
        </p:grpSpPr>
        <p:sp>
          <p:nvSpPr>
            <p:cNvPr id="107713" name="Rectangle 35"/>
            <p:cNvSpPr>
              <a:spLocks noChangeArrowheads="1"/>
            </p:cNvSpPr>
            <p:nvPr/>
          </p:nvSpPr>
          <p:spPr bwMode="auto">
            <a:xfrm>
              <a:off x="4674" y="877"/>
              <a:ext cx="529" cy="685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14" name="Line 36"/>
            <p:cNvSpPr>
              <a:spLocks noChangeShapeType="1"/>
            </p:cNvSpPr>
            <p:nvPr/>
          </p:nvSpPr>
          <p:spPr bwMode="auto">
            <a:xfrm>
              <a:off x="4751" y="1274"/>
              <a:ext cx="371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15" name="Text Box 37"/>
            <p:cNvSpPr txBox="1">
              <a:spLocks noChangeArrowheads="1"/>
            </p:cNvSpPr>
            <p:nvPr/>
          </p:nvSpPr>
          <p:spPr bwMode="auto">
            <a:xfrm>
              <a:off x="4675" y="944"/>
              <a:ext cx="47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7716" name="Text Box 38"/>
            <p:cNvSpPr txBox="1">
              <a:spLocks noChangeArrowheads="1"/>
            </p:cNvSpPr>
            <p:nvPr/>
          </p:nvSpPr>
          <p:spPr bwMode="auto">
            <a:xfrm>
              <a:off x="4699" y="1290"/>
              <a:ext cx="45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/>
                <a:t>0</a:t>
              </a:r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643" name="Group 155"/>
          <p:cNvGrpSpPr>
            <a:grpSpLocks/>
          </p:cNvGrpSpPr>
          <p:nvPr/>
        </p:nvGrpSpPr>
        <p:grpSpPr bwMode="auto">
          <a:xfrm>
            <a:off x="8232775" y="1481138"/>
            <a:ext cx="827088" cy="1101725"/>
            <a:chOff x="4732" y="866"/>
            <a:chExt cx="521" cy="694"/>
          </a:xfrm>
        </p:grpSpPr>
        <p:sp>
          <p:nvSpPr>
            <p:cNvPr id="107709" name="Rectangle 40"/>
            <p:cNvSpPr>
              <a:spLocks noChangeArrowheads="1"/>
            </p:cNvSpPr>
            <p:nvPr/>
          </p:nvSpPr>
          <p:spPr bwMode="auto">
            <a:xfrm>
              <a:off x="4732" y="866"/>
              <a:ext cx="521" cy="694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10" name="Line 41"/>
            <p:cNvSpPr>
              <a:spLocks noChangeShapeType="1"/>
            </p:cNvSpPr>
            <p:nvPr/>
          </p:nvSpPr>
          <p:spPr bwMode="auto">
            <a:xfrm>
              <a:off x="4809" y="1251"/>
              <a:ext cx="371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11" name="Text Box 42"/>
            <p:cNvSpPr txBox="1">
              <a:spLocks noChangeArrowheads="1"/>
            </p:cNvSpPr>
            <p:nvPr/>
          </p:nvSpPr>
          <p:spPr bwMode="auto">
            <a:xfrm>
              <a:off x="4733" y="931"/>
              <a:ext cx="50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7712" name="Text Box 43"/>
            <p:cNvSpPr txBox="1">
              <a:spLocks noChangeArrowheads="1"/>
            </p:cNvSpPr>
            <p:nvPr/>
          </p:nvSpPr>
          <p:spPr bwMode="auto">
            <a:xfrm>
              <a:off x="4760" y="1258"/>
              <a:ext cx="45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/>
                <a:t>x</a:t>
              </a:r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645" name="Group 157"/>
          <p:cNvGrpSpPr>
            <a:grpSpLocks/>
          </p:cNvGrpSpPr>
          <p:nvPr/>
        </p:nvGrpSpPr>
        <p:grpSpPr bwMode="auto">
          <a:xfrm>
            <a:off x="6969125" y="1482725"/>
            <a:ext cx="919163" cy="1100138"/>
            <a:chOff x="3907" y="866"/>
            <a:chExt cx="579" cy="693"/>
          </a:xfrm>
        </p:grpSpPr>
        <p:sp>
          <p:nvSpPr>
            <p:cNvPr id="107705" name="Rectangle 45"/>
            <p:cNvSpPr>
              <a:spLocks noChangeArrowheads="1"/>
            </p:cNvSpPr>
            <p:nvPr/>
          </p:nvSpPr>
          <p:spPr bwMode="auto">
            <a:xfrm>
              <a:off x="3907" y="866"/>
              <a:ext cx="579" cy="6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06" name="Line 46"/>
            <p:cNvSpPr>
              <a:spLocks noChangeShapeType="1"/>
            </p:cNvSpPr>
            <p:nvPr/>
          </p:nvSpPr>
          <p:spPr bwMode="auto">
            <a:xfrm>
              <a:off x="3989" y="1250"/>
              <a:ext cx="395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07" name="Text Box 47"/>
            <p:cNvSpPr txBox="1">
              <a:spLocks noChangeArrowheads="1"/>
            </p:cNvSpPr>
            <p:nvPr/>
          </p:nvSpPr>
          <p:spPr bwMode="auto">
            <a:xfrm>
              <a:off x="3908" y="931"/>
              <a:ext cx="54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7708" name="Text Box 48"/>
            <p:cNvSpPr txBox="1">
              <a:spLocks noChangeArrowheads="1"/>
            </p:cNvSpPr>
            <p:nvPr/>
          </p:nvSpPr>
          <p:spPr bwMode="auto">
            <a:xfrm>
              <a:off x="3921" y="1274"/>
              <a:ext cx="50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0</a:t>
              </a:r>
            </a:p>
          </p:txBody>
        </p:sp>
      </p:grpSp>
      <p:grpSp>
        <p:nvGrpSpPr>
          <p:cNvPr id="703630" name="Group 142"/>
          <p:cNvGrpSpPr>
            <a:grpSpLocks/>
          </p:cNvGrpSpPr>
          <p:nvPr/>
        </p:nvGrpSpPr>
        <p:grpSpPr bwMode="auto">
          <a:xfrm>
            <a:off x="3930650" y="96838"/>
            <a:ext cx="839788" cy="1154112"/>
            <a:chOff x="2724" y="61"/>
            <a:chExt cx="529" cy="727"/>
          </a:xfrm>
        </p:grpSpPr>
        <p:sp>
          <p:nvSpPr>
            <p:cNvPr id="107701" name="Text Box 53"/>
            <p:cNvSpPr txBox="1">
              <a:spLocks noChangeArrowheads="1"/>
            </p:cNvSpPr>
            <p:nvPr/>
          </p:nvSpPr>
          <p:spPr bwMode="auto">
            <a:xfrm>
              <a:off x="2798" y="511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</a:p>
          </p:txBody>
        </p:sp>
        <p:sp>
          <p:nvSpPr>
            <p:cNvPr id="107702" name="Rectangle 50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703" name="Line 51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704" name="Text Box 52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  <a:r>
                <a:rPr lang="en-US" sz="2000" b="1"/>
                <a:t>x</a:t>
              </a:r>
            </a:p>
          </p:txBody>
        </p:sp>
      </p:grpSp>
      <p:grpSp>
        <p:nvGrpSpPr>
          <p:cNvPr id="703631" name="Group 143"/>
          <p:cNvGrpSpPr>
            <a:grpSpLocks/>
          </p:cNvGrpSpPr>
          <p:nvPr/>
        </p:nvGrpSpPr>
        <p:grpSpPr bwMode="auto">
          <a:xfrm>
            <a:off x="5003800" y="96838"/>
            <a:ext cx="825500" cy="1152525"/>
            <a:chOff x="3489" y="61"/>
            <a:chExt cx="520" cy="726"/>
          </a:xfrm>
        </p:grpSpPr>
        <p:sp>
          <p:nvSpPr>
            <p:cNvPr id="107697" name="Rectangle 55"/>
            <p:cNvSpPr>
              <a:spLocks noChangeArrowheads="1"/>
            </p:cNvSpPr>
            <p:nvPr/>
          </p:nvSpPr>
          <p:spPr bwMode="auto">
            <a:xfrm>
              <a:off x="3489" y="61"/>
              <a:ext cx="520" cy="726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98" name="Line 56"/>
            <p:cNvSpPr>
              <a:spLocks noChangeShapeType="1"/>
            </p:cNvSpPr>
            <p:nvPr/>
          </p:nvSpPr>
          <p:spPr bwMode="auto">
            <a:xfrm>
              <a:off x="3566" y="475"/>
              <a:ext cx="363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99" name="Text Box 57"/>
            <p:cNvSpPr txBox="1">
              <a:spLocks noChangeArrowheads="1"/>
            </p:cNvSpPr>
            <p:nvPr/>
          </p:nvSpPr>
          <p:spPr bwMode="auto">
            <a:xfrm>
              <a:off x="3538" y="169"/>
              <a:ext cx="38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0</a:t>
              </a:r>
              <a:r>
                <a:rPr lang="en-US" sz="2000" b="1"/>
                <a:t>x</a:t>
              </a:r>
            </a:p>
          </p:txBody>
        </p:sp>
        <p:sp>
          <p:nvSpPr>
            <p:cNvPr id="107700" name="Text Box 58"/>
            <p:cNvSpPr txBox="1">
              <a:spLocks noChangeArrowheads="1"/>
            </p:cNvSpPr>
            <p:nvPr/>
          </p:nvSpPr>
          <p:spPr bwMode="auto">
            <a:xfrm>
              <a:off x="3611" y="511"/>
              <a:ext cx="36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  <a:r>
                <a:rPr lang="en-US" sz="2000" b="1"/>
                <a:t>q</a:t>
              </a:r>
              <a:r>
                <a:rPr lang="en-US" sz="2000" b="1" baseline="-25000"/>
                <a:t>r</a:t>
              </a:r>
            </a:p>
          </p:txBody>
        </p:sp>
      </p:grpSp>
      <p:grpSp>
        <p:nvGrpSpPr>
          <p:cNvPr id="703632" name="Group 144"/>
          <p:cNvGrpSpPr>
            <a:grpSpLocks/>
          </p:cNvGrpSpPr>
          <p:nvPr/>
        </p:nvGrpSpPr>
        <p:grpSpPr bwMode="auto">
          <a:xfrm>
            <a:off x="6007100" y="96838"/>
            <a:ext cx="944563" cy="1154112"/>
            <a:chOff x="4253" y="61"/>
            <a:chExt cx="520" cy="727"/>
          </a:xfrm>
        </p:grpSpPr>
        <p:sp>
          <p:nvSpPr>
            <p:cNvPr id="107693" name="Rectangle 60"/>
            <p:cNvSpPr>
              <a:spLocks noChangeArrowheads="1"/>
            </p:cNvSpPr>
            <p:nvPr/>
          </p:nvSpPr>
          <p:spPr bwMode="auto">
            <a:xfrm>
              <a:off x="4253" y="61"/>
              <a:ext cx="520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94" name="Line 61"/>
            <p:cNvSpPr>
              <a:spLocks noChangeShapeType="1"/>
            </p:cNvSpPr>
            <p:nvPr/>
          </p:nvSpPr>
          <p:spPr bwMode="auto">
            <a:xfrm>
              <a:off x="4314" y="475"/>
              <a:ext cx="397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95" name="Text Box 62"/>
            <p:cNvSpPr txBox="1">
              <a:spLocks noChangeArrowheads="1"/>
            </p:cNvSpPr>
            <p:nvPr/>
          </p:nvSpPr>
          <p:spPr bwMode="auto">
            <a:xfrm>
              <a:off x="4302" y="169"/>
              <a:ext cx="3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0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7696" name="Text Box 63"/>
            <p:cNvSpPr txBox="1">
              <a:spLocks noChangeArrowheads="1"/>
            </p:cNvSpPr>
            <p:nvPr/>
          </p:nvSpPr>
          <p:spPr bwMode="auto">
            <a:xfrm>
              <a:off x="4300" y="511"/>
              <a:ext cx="41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r</a:t>
              </a:r>
            </a:p>
          </p:txBody>
        </p:sp>
      </p:grpSp>
      <p:grpSp>
        <p:nvGrpSpPr>
          <p:cNvPr id="703633" name="Group 145"/>
          <p:cNvGrpSpPr>
            <a:grpSpLocks/>
          </p:cNvGrpSpPr>
          <p:nvPr/>
        </p:nvGrpSpPr>
        <p:grpSpPr bwMode="auto">
          <a:xfrm>
            <a:off x="7119938" y="96838"/>
            <a:ext cx="839787" cy="1154112"/>
            <a:chOff x="5018" y="61"/>
            <a:chExt cx="529" cy="727"/>
          </a:xfrm>
        </p:grpSpPr>
        <p:sp>
          <p:nvSpPr>
            <p:cNvPr id="107689" name="Text Box 68"/>
            <p:cNvSpPr txBox="1">
              <a:spLocks noChangeArrowheads="1"/>
            </p:cNvSpPr>
            <p:nvPr/>
          </p:nvSpPr>
          <p:spPr bwMode="auto">
            <a:xfrm>
              <a:off x="5065" y="506"/>
              <a:ext cx="41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a</a:t>
              </a:r>
            </a:p>
          </p:txBody>
        </p:sp>
        <p:sp>
          <p:nvSpPr>
            <p:cNvPr id="107690" name="Rectangle 65"/>
            <p:cNvSpPr>
              <a:spLocks noChangeArrowheads="1"/>
            </p:cNvSpPr>
            <p:nvPr/>
          </p:nvSpPr>
          <p:spPr bwMode="auto">
            <a:xfrm>
              <a:off x="5018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91" name="Line 66"/>
            <p:cNvSpPr>
              <a:spLocks noChangeShapeType="1"/>
            </p:cNvSpPr>
            <p:nvPr/>
          </p:nvSpPr>
          <p:spPr bwMode="auto">
            <a:xfrm>
              <a:off x="5095" y="471"/>
              <a:ext cx="35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92" name="Text Box 67"/>
            <p:cNvSpPr txBox="1">
              <a:spLocks noChangeArrowheads="1"/>
            </p:cNvSpPr>
            <p:nvPr/>
          </p:nvSpPr>
          <p:spPr bwMode="auto">
            <a:xfrm>
              <a:off x="5067" y="167"/>
              <a:ext cx="42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3635" name="Group 147"/>
          <p:cNvGrpSpPr>
            <a:grpSpLocks/>
          </p:cNvGrpSpPr>
          <p:nvPr/>
        </p:nvGrpSpPr>
        <p:grpSpPr bwMode="auto">
          <a:xfrm>
            <a:off x="8113713" y="109538"/>
            <a:ext cx="946150" cy="1154112"/>
            <a:chOff x="86" y="877"/>
            <a:chExt cx="546" cy="685"/>
          </a:xfrm>
        </p:grpSpPr>
        <p:sp>
          <p:nvSpPr>
            <p:cNvPr id="107685" name="Rectangle 70"/>
            <p:cNvSpPr>
              <a:spLocks noChangeArrowheads="1"/>
            </p:cNvSpPr>
            <p:nvPr/>
          </p:nvSpPr>
          <p:spPr bwMode="auto">
            <a:xfrm>
              <a:off x="86" y="877"/>
              <a:ext cx="546" cy="685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86" name="Line 71"/>
            <p:cNvSpPr>
              <a:spLocks noChangeShapeType="1"/>
            </p:cNvSpPr>
            <p:nvPr/>
          </p:nvSpPr>
          <p:spPr bwMode="auto">
            <a:xfrm>
              <a:off x="163" y="1274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87" name="Text Box 72"/>
            <p:cNvSpPr txBox="1">
              <a:spLocks noChangeArrowheads="1"/>
            </p:cNvSpPr>
            <p:nvPr/>
          </p:nvSpPr>
          <p:spPr bwMode="auto">
            <a:xfrm>
              <a:off x="135" y="981"/>
              <a:ext cx="405" cy="2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7688" name="Text Box 73"/>
            <p:cNvSpPr txBox="1">
              <a:spLocks noChangeArrowheads="1"/>
            </p:cNvSpPr>
            <p:nvPr/>
          </p:nvSpPr>
          <p:spPr bwMode="auto">
            <a:xfrm>
              <a:off x="151" y="1261"/>
              <a:ext cx="417" cy="2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</a:p>
          </p:txBody>
        </p:sp>
      </p:grpSp>
      <p:grpSp>
        <p:nvGrpSpPr>
          <p:cNvPr id="703636" name="Group 148"/>
          <p:cNvGrpSpPr>
            <a:grpSpLocks/>
          </p:cNvGrpSpPr>
          <p:nvPr/>
        </p:nvGrpSpPr>
        <p:grpSpPr bwMode="auto">
          <a:xfrm>
            <a:off x="133350" y="1497013"/>
            <a:ext cx="798513" cy="1085850"/>
            <a:chOff x="99" y="877"/>
            <a:chExt cx="503" cy="684"/>
          </a:xfrm>
        </p:grpSpPr>
        <p:sp>
          <p:nvSpPr>
            <p:cNvPr id="107681" name="Rectangle 75"/>
            <p:cNvSpPr>
              <a:spLocks noChangeArrowheads="1"/>
            </p:cNvSpPr>
            <p:nvPr/>
          </p:nvSpPr>
          <p:spPr bwMode="auto">
            <a:xfrm>
              <a:off x="99" y="877"/>
              <a:ext cx="503" cy="684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82" name="Line 76"/>
            <p:cNvSpPr>
              <a:spLocks noChangeShapeType="1"/>
            </p:cNvSpPr>
            <p:nvPr/>
          </p:nvSpPr>
          <p:spPr bwMode="auto">
            <a:xfrm>
              <a:off x="176" y="1274"/>
              <a:ext cx="355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83" name="Text Box 77"/>
            <p:cNvSpPr txBox="1">
              <a:spLocks noChangeArrowheads="1"/>
            </p:cNvSpPr>
            <p:nvPr/>
          </p:nvSpPr>
          <p:spPr bwMode="auto">
            <a:xfrm>
              <a:off x="124" y="980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  <a:r>
                <a:rPr lang="en-US" sz="2000" b="1"/>
                <a:t>x</a:t>
              </a:r>
            </a:p>
          </p:txBody>
        </p:sp>
        <p:sp>
          <p:nvSpPr>
            <p:cNvPr id="107684" name="Text Box 78"/>
            <p:cNvSpPr txBox="1">
              <a:spLocks noChangeArrowheads="1"/>
            </p:cNvSpPr>
            <p:nvPr/>
          </p:nvSpPr>
          <p:spPr bwMode="auto">
            <a:xfrm>
              <a:off x="165" y="1290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</a:p>
          </p:txBody>
        </p:sp>
      </p:grpSp>
      <p:grpSp>
        <p:nvGrpSpPr>
          <p:cNvPr id="703637" name="Group 149"/>
          <p:cNvGrpSpPr>
            <a:grpSpLocks/>
          </p:cNvGrpSpPr>
          <p:nvPr/>
        </p:nvGrpSpPr>
        <p:grpSpPr bwMode="auto">
          <a:xfrm>
            <a:off x="1274763" y="1497013"/>
            <a:ext cx="827087" cy="1085850"/>
            <a:chOff x="1611" y="877"/>
            <a:chExt cx="520" cy="684"/>
          </a:xfrm>
        </p:grpSpPr>
        <p:sp>
          <p:nvSpPr>
            <p:cNvPr id="107677" name="Rectangle 80"/>
            <p:cNvSpPr>
              <a:spLocks noChangeArrowheads="1"/>
            </p:cNvSpPr>
            <p:nvPr/>
          </p:nvSpPr>
          <p:spPr bwMode="auto">
            <a:xfrm>
              <a:off x="1611" y="877"/>
              <a:ext cx="520" cy="684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78" name="Line 81"/>
            <p:cNvSpPr>
              <a:spLocks noChangeShapeType="1"/>
            </p:cNvSpPr>
            <p:nvPr/>
          </p:nvSpPr>
          <p:spPr bwMode="auto">
            <a:xfrm>
              <a:off x="1688" y="1278"/>
              <a:ext cx="371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79" name="Text Box 82"/>
            <p:cNvSpPr txBox="1">
              <a:spLocks noChangeArrowheads="1"/>
            </p:cNvSpPr>
            <p:nvPr/>
          </p:nvSpPr>
          <p:spPr bwMode="auto">
            <a:xfrm>
              <a:off x="1660" y="981"/>
              <a:ext cx="38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  <a:r>
                <a:rPr lang="en-US" sz="2000" b="1"/>
                <a:t>0</a:t>
              </a:r>
            </a:p>
          </p:txBody>
        </p:sp>
        <p:sp>
          <p:nvSpPr>
            <p:cNvPr id="107680" name="Text Box 83"/>
            <p:cNvSpPr txBox="1">
              <a:spLocks noChangeArrowheads="1"/>
            </p:cNvSpPr>
            <p:nvPr/>
          </p:nvSpPr>
          <p:spPr bwMode="auto">
            <a:xfrm>
              <a:off x="1653" y="1295"/>
              <a:ext cx="36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0</a:t>
              </a:r>
              <a:r>
                <a:rPr lang="en-US" sz="2000" b="1"/>
                <a:t>q</a:t>
              </a:r>
              <a:r>
                <a:rPr lang="en-US" sz="2000" b="1" baseline="-25000"/>
                <a:t>4</a:t>
              </a:r>
            </a:p>
          </p:txBody>
        </p:sp>
      </p:grpSp>
      <p:grpSp>
        <p:nvGrpSpPr>
          <p:cNvPr id="703638" name="Group 150"/>
          <p:cNvGrpSpPr>
            <a:grpSpLocks/>
          </p:cNvGrpSpPr>
          <p:nvPr/>
        </p:nvGrpSpPr>
        <p:grpSpPr bwMode="auto">
          <a:xfrm>
            <a:off x="2446338" y="1497013"/>
            <a:ext cx="812800" cy="1085850"/>
            <a:chOff x="2376" y="877"/>
            <a:chExt cx="512" cy="684"/>
          </a:xfrm>
        </p:grpSpPr>
        <p:sp>
          <p:nvSpPr>
            <p:cNvPr id="107673" name="Rectangle 85"/>
            <p:cNvSpPr>
              <a:spLocks noChangeArrowheads="1"/>
            </p:cNvSpPr>
            <p:nvPr/>
          </p:nvSpPr>
          <p:spPr bwMode="auto">
            <a:xfrm>
              <a:off x="2376" y="877"/>
              <a:ext cx="512" cy="684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74" name="Line 86"/>
            <p:cNvSpPr>
              <a:spLocks noChangeShapeType="1"/>
            </p:cNvSpPr>
            <p:nvPr/>
          </p:nvSpPr>
          <p:spPr bwMode="auto">
            <a:xfrm>
              <a:off x="2453" y="1278"/>
              <a:ext cx="354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75" name="Text Box 87"/>
            <p:cNvSpPr txBox="1">
              <a:spLocks noChangeArrowheads="1"/>
            </p:cNvSpPr>
            <p:nvPr/>
          </p:nvSpPr>
          <p:spPr bwMode="auto">
            <a:xfrm>
              <a:off x="2425" y="981"/>
              <a:ext cx="3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4</a:t>
              </a:r>
              <a:r>
                <a:rPr lang="en-US" sz="2000" b="1"/>
                <a:t>0</a:t>
              </a:r>
            </a:p>
          </p:txBody>
        </p:sp>
        <p:sp>
          <p:nvSpPr>
            <p:cNvPr id="107676" name="Text Box 88"/>
            <p:cNvSpPr txBox="1">
              <a:spLocks noChangeArrowheads="1"/>
            </p:cNvSpPr>
            <p:nvPr/>
          </p:nvSpPr>
          <p:spPr bwMode="auto">
            <a:xfrm>
              <a:off x="2450" y="1295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</a:p>
          </p:txBody>
        </p:sp>
      </p:grpSp>
      <p:grpSp>
        <p:nvGrpSpPr>
          <p:cNvPr id="703639" name="Group 151"/>
          <p:cNvGrpSpPr>
            <a:grpSpLocks/>
          </p:cNvGrpSpPr>
          <p:nvPr/>
        </p:nvGrpSpPr>
        <p:grpSpPr bwMode="auto">
          <a:xfrm>
            <a:off x="3603625" y="1495425"/>
            <a:ext cx="746125" cy="1087438"/>
            <a:chOff x="3140" y="877"/>
            <a:chExt cx="512" cy="685"/>
          </a:xfrm>
        </p:grpSpPr>
        <p:sp>
          <p:nvSpPr>
            <p:cNvPr id="107669" name="Rectangle 90"/>
            <p:cNvSpPr>
              <a:spLocks noChangeArrowheads="1"/>
            </p:cNvSpPr>
            <p:nvPr/>
          </p:nvSpPr>
          <p:spPr bwMode="auto">
            <a:xfrm>
              <a:off x="3140" y="877"/>
              <a:ext cx="512" cy="685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70" name="Line 91"/>
            <p:cNvSpPr>
              <a:spLocks noChangeShapeType="1"/>
            </p:cNvSpPr>
            <p:nvPr/>
          </p:nvSpPr>
          <p:spPr bwMode="auto">
            <a:xfrm>
              <a:off x="3217" y="1278"/>
              <a:ext cx="355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71" name="Text Box 92"/>
            <p:cNvSpPr txBox="1">
              <a:spLocks noChangeArrowheads="1"/>
            </p:cNvSpPr>
            <p:nvPr/>
          </p:nvSpPr>
          <p:spPr bwMode="auto">
            <a:xfrm>
              <a:off x="3189" y="982"/>
              <a:ext cx="40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4</a:t>
              </a:r>
              <a:r>
                <a:rPr lang="en-US" sz="2000" b="1"/>
                <a:t>x</a:t>
              </a:r>
            </a:p>
          </p:txBody>
        </p:sp>
        <p:sp>
          <p:nvSpPr>
            <p:cNvPr id="107672" name="Text Box 93"/>
            <p:cNvSpPr txBox="1">
              <a:spLocks noChangeArrowheads="1"/>
            </p:cNvSpPr>
            <p:nvPr/>
          </p:nvSpPr>
          <p:spPr bwMode="auto">
            <a:xfrm>
              <a:off x="3182" y="1296"/>
              <a:ext cx="39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  <a:r>
                <a:rPr lang="en-US" sz="2000" b="1"/>
                <a:t>q</a:t>
              </a:r>
              <a:r>
                <a:rPr lang="en-US" sz="2000" b="1" baseline="-25000"/>
                <a:t>4</a:t>
              </a:r>
            </a:p>
          </p:txBody>
        </p:sp>
      </p:grpSp>
      <p:grpSp>
        <p:nvGrpSpPr>
          <p:cNvPr id="703641" name="Group 153"/>
          <p:cNvGrpSpPr>
            <a:grpSpLocks/>
          </p:cNvGrpSpPr>
          <p:nvPr/>
        </p:nvGrpSpPr>
        <p:grpSpPr bwMode="auto">
          <a:xfrm>
            <a:off x="4651375" y="1497013"/>
            <a:ext cx="852488" cy="1085850"/>
            <a:chOff x="2625" y="877"/>
            <a:chExt cx="512" cy="684"/>
          </a:xfrm>
        </p:grpSpPr>
        <p:sp>
          <p:nvSpPr>
            <p:cNvPr id="107665" name="Rectangle 95"/>
            <p:cNvSpPr>
              <a:spLocks noChangeArrowheads="1"/>
            </p:cNvSpPr>
            <p:nvPr/>
          </p:nvSpPr>
          <p:spPr bwMode="auto">
            <a:xfrm>
              <a:off x="2625" y="877"/>
              <a:ext cx="512" cy="684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66" name="Line 96"/>
            <p:cNvSpPr>
              <a:spLocks noChangeShapeType="1"/>
            </p:cNvSpPr>
            <p:nvPr/>
          </p:nvSpPr>
          <p:spPr bwMode="auto">
            <a:xfrm>
              <a:off x="2702" y="1278"/>
              <a:ext cx="363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67" name="Text Box 97"/>
            <p:cNvSpPr txBox="1">
              <a:spLocks noChangeArrowheads="1"/>
            </p:cNvSpPr>
            <p:nvPr/>
          </p:nvSpPr>
          <p:spPr bwMode="auto">
            <a:xfrm>
              <a:off x="2674" y="981"/>
              <a:ext cx="4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4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7668" name="Text Box 98"/>
            <p:cNvSpPr txBox="1">
              <a:spLocks noChangeArrowheads="1"/>
            </p:cNvSpPr>
            <p:nvPr/>
          </p:nvSpPr>
          <p:spPr bwMode="auto">
            <a:xfrm>
              <a:off x="2691" y="1295"/>
              <a:ext cx="37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r</a:t>
              </a:r>
            </a:p>
          </p:txBody>
        </p:sp>
      </p:grpSp>
      <p:grpSp>
        <p:nvGrpSpPr>
          <p:cNvPr id="703648" name="Group 160"/>
          <p:cNvGrpSpPr>
            <a:grpSpLocks/>
          </p:cNvGrpSpPr>
          <p:nvPr/>
        </p:nvGrpSpPr>
        <p:grpSpPr bwMode="auto">
          <a:xfrm>
            <a:off x="3581400" y="2801938"/>
            <a:ext cx="825500" cy="1127125"/>
            <a:chOff x="1446" y="1690"/>
            <a:chExt cx="520" cy="710"/>
          </a:xfrm>
        </p:grpSpPr>
        <p:sp>
          <p:nvSpPr>
            <p:cNvPr id="107661" name="Rectangle 100"/>
            <p:cNvSpPr>
              <a:spLocks noChangeArrowheads="1"/>
            </p:cNvSpPr>
            <p:nvPr/>
          </p:nvSpPr>
          <p:spPr bwMode="auto">
            <a:xfrm>
              <a:off x="1446" y="1690"/>
              <a:ext cx="520" cy="710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62" name="Line 101"/>
            <p:cNvSpPr>
              <a:spLocks noChangeShapeType="1"/>
            </p:cNvSpPr>
            <p:nvPr/>
          </p:nvSpPr>
          <p:spPr bwMode="auto">
            <a:xfrm>
              <a:off x="1523" y="2095"/>
              <a:ext cx="371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63" name="Text Box 102"/>
            <p:cNvSpPr txBox="1">
              <a:spLocks noChangeArrowheads="1"/>
            </p:cNvSpPr>
            <p:nvPr/>
          </p:nvSpPr>
          <p:spPr bwMode="auto">
            <a:xfrm>
              <a:off x="1447" y="1758"/>
              <a:ext cx="48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0q</a:t>
              </a:r>
              <a:r>
                <a:rPr lang="en-US" sz="2000" b="1" baseline="-25000"/>
                <a:t>3</a:t>
              </a:r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  <p:sp>
          <p:nvSpPr>
            <p:cNvPr id="107664" name="Text Box 103"/>
            <p:cNvSpPr txBox="1">
              <a:spLocks noChangeArrowheads="1"/>
            </p:cNvSpPr>
            <p:nvPr/>
          </p:nvSpPr>
          <p:spPr bwMode="auto">
            <a:xfrm>
              <a:off x="1466" y="2106"/>
              <a:ext cx="45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/>
                <a:t>0</a:t>
              </a:r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</p:grpSp>
      <p:grpSp>
        <p:nvGrpSpPr>
          <p:cNvPr id="703649" name="Group 161"/>
          <p:cNvGrpSpPr>
            <a:grpSpLocks/>
          </p:cNvGrpSpPr>
          <p:nvPr/>
        </p:nvGrpSpPr>
        <p:grpSpPr bwMode="auto">
          <a:xfrm>
            <a:off x="4646613" y="2800350"/>
            <a:ext cx="863600" cy="1128713"/>
            <a:chOff x="2445" y="1690"/>
            <a:chExt cx="544" cy="711"/>
          </a:xfrm>
        </p:grpSpPr>
        <p:sp>
          <p:nvSpPr>
            <p:cNvPr id="107657" name="Text Box 108"/>
            <p:cNvSpPr txBox="1">
              <a:spLocks noChangeArrowheads="1"/>
            </p:cNvSpPr>
            <p:nvPr/>
          </p:nvSpPr>
          <p:spPr bwMode="auto">
            <a:xfrm>
              <a:off x="2445" y="2092"/>
              <a:ext cx="51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/>
                <a:t>x</a:t>
              </a:r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  <p:sp>
          <p:nvSpPr>
            <p:cNvPr id="107658" name="Rectangle 105"/>
            <p:cNvSpPr>
              <a:spLocks noChangeArrowheads="1"/>
            </p:cNvSpPr>
            <p:nvPr/>
          </p:nvSpPr>
          <p:spPr bwMode="auto">
            <a:xfrm>
              <a:off x="2451" y="1690"/>
              <a:ext cx="538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59" name="Line 106"/>
            <p:cNvSpPr>
              <a:spLocks noChangeShapeType="1"/>
            </p:cNvSpPr>
            <p:nvPr/>
          </p:nvSpPr>
          <p:spPr bwMode="auto">
            <a:xfrm>
              <a:off x="2528" y="2096"/>
              <a:ext cx="379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60" name="Text Box 107"/>
            <p:cNvSpPr txBox="1">
              <a:spLocks noChangeArrowheads="1"/>
            </p:cNvSpPr>
            <p:nvPr/>
          </p:nvSpPr>
          <p:spPr bwMode="auto">
            <a:xfrm>
              <a:off x="2452" y="1758"/>
              <a:ext cx="46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xq</a:t>
              </a:r>
              <a:r>
                <a:rPr lang="en-US" sz="2000" b="1" baseline="-25000"/>
                <a:t>3</a:t>
              </a:r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</p:grpSp>
      <p:grpSp>
        <p:nvGrpSpPr>
          <p:cNvPr id="703655" name="Group 167"/>
          <p:cNvGrpSpPr>
            <a:grpSpLocks/>
          </p:cNvGrpSpPr>
          <p:nvPr/>
        </p:nvGrpSpPr>
        <p:grpSpPr bwMode="auto">
          <a:xfrm>
            <a:off x="5748338" y="2787650"/>
            <a:ext cx="931862" cy="1141413"/>
            <a:chOff x="2729" y="1689"/>
            <a:chExt cx="587" cy="719"/>
          </a:xfrm>
        </p:grpSpPr>
        <p:sp>
          <p:nvSpPr>
            <p:cNvPr id="107653" name="Rectangle 110"/>
            <p:cNvSpPr>
              <a:spLocks noChangeArrowheads="1"/>
            </p:cNvSpPr>
            <p:nvPr/>
          </p:nvSpPr>
          <p:spPr bwMode="auto">
            <a:xfrm>
              <a:off x="2729" y="1689"/>
              <a:ext cx="587" cy="719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54" name="Line 111"/>
            <p:cNvSpPr>
              <a:spLocks noChangeShapeType="1"/>
            </p:cNvSpPr>
            <p:nvPr/>
          </p:nvSpPr>
          <p:spPr bwMode="auto">
            <a:xfrm>
              <a:off x="2811" y="2078"/>
              <a:ext cx="429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55" name="Text Box 112"/>
            <p:cNvSpPr txBox="1">
              <a:spLocks noChangeArrowheads="1"/>
            </p:cNvSpPr>
            <p:nvPr/>
          </p:nvSpPr>
          <p:spPr bwMode="auto">
            <a:xfrm>
              <a:off x="2730" y="1755"/>
              <a:ext cx="53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3</a:t>
              </a:r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  <p:sp>
          <p:nvSpPr>
            <p:cNvPr id="107656" name="Text Box 113"/>
            <p:cNvSpPr txBox="1">
              <a:spLocks noChangeArrowheads="1"/>
            </p:cNvSpPr>
            <p:nvPr/>
          </p:nvSpPr>
          <p:spPr bwMode="auto">
            <a:xfrm>
              <a:off x="2751" y="2077"/>
              <a:ext cx="50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2</a:t>
              </a:r>
              <a:r>
                <a:rPr lang="en-US" sz="2000" b="1">
                  <a:sym typeface="Wingdings" pitchFamily="2" charset="2"/>
                </a:rPr>
                <a:t>x</a:t>
              </a:r>
            </a:p>
          </p:txBody>
        </p:sp>
      </p:grpSp>
      <p:grpSp>
        <p:nvGrpSpPr>
          <p:cNvPr id="703657" name="Group 169"/>
          <p:cNvGrpSpPr>
            <a:grpSpLocks/>
          </p:cNvGrpSpPr>
          <p:nvPr/>
        </p:nvGrpSpPr>
        <p:grpSpPr bwMode="auto">
          <a:xfrm>
            <a:off x="6919913" y="2787650"/>
            <a:ext cx="554037" cy="1141413"/>
            <a:chOff x="3420" y="1689"/>
            <a:chExt cx="349" cy="719"/>
          </a:xfrm>
        </p:grpSpPr>
        <p:sp>
          <p:nvSpPr>
            <p:cNvPr id="107649" name="Rectangle 115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50" name="Line 116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51" name="Text Box 117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  <p:sp>
          <p:nvSpPr>
            <p:cNvPr id="107652" name="Text Box 118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x</a:t>
              </a:r>
            </a:p>
          </p:txBody>
        </p:sp>
      </p:grpSp>
      <p:grpSp>
        <p:nvGrpSpPr>
          <p:cNvPr id="703674" name="Group 186"/>
          <p:cNvGrpSpPr>
            <a:grpSpLocks/>
          </p:cNvGrpSpPr>
          <p:nvPr/>
        </p:nvGrpSpPr>
        <p:grpSpPr bwMode="auto">
          <a:xfrm>
            <a:off x="958850" y="4173538"/>
            <a:ext cx="708025" cy="1143000"/>
            <a:chOff x="5261" y="1692"/>
            <a:chExt cx="446" cy="720"/>
          </a:xfrm>
        </p:grpSpPr>
        <p:sp>
          <p:nvSpPr>
            <p:cNvPr id="107645" name="Rectangle 135"/>
            <p:cNvSpPr>
              <a:spLocks noChangeArrowheads="1"/>
            </p:cNvSpPr>
            <p:nvPr/>
          </p:nvSpPr>
          <p:spPr bwMode="auto">
            <a:xfrm>
              <a:off x="5261" y="1692"/>
              <a:ext cx="446" cy="720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46" name="Line 136"/>
            <p:cNvSpPr>
              <a:spLocks noChangeShapeType="1"/>
            </p:cNvSpPr>
            <p:nvPr/>
          </p:nvSpPr>
          <p:spPr bwMode="auto">
            <a:xfrm>
              <a:off x="5343" y="2081"/>
              <a:ext cx="28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47" name="Text Box 137"/>
            <p:cNvSpPr txBox="1">
              <a:spLocks noChangeArrowheads="1"/>
            </p:cNvSpPr>
            <p:nvPr/>
          </p:nvSpPr>
          <p:spPr bwMode="auto">
            <a:xfrm>
              <a:off x="5342" y="1758"/>
              <a:ext cx="2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#</a:t>
              </a:r>
            </a:p>
          </p:txBody>
        </p:sp>
        <p:sp>
          <p:nvSpPr>
            <p:cNvPr id="107648" name="Text Box 138"/>
            <p:cNvSpPr txBox="1">
              <a:spLocks noChangeArrowheads="1"/>
            </p:cNvSpPr>
            <p:nvPr/>
          </p:nvSpPr>
          <p:spPr bwMode="auto">
            <a:xfrm>
              <a:off x="5304" y="2104"/>
              <a:ext cx="34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#</a:t>
              </a:r>
            </a:p>
          </p:txBody>
        </p:sp>
      </p:grpSp>
      <p:grpSp>
        <p:nvGrpSpPr>
          <p:cNvPr id="703658" name="Group 170"/>
          <p:cNvGrpSpPr>
            <a:grpSpLocks/>
          </p:cNvGrpSpPr>
          <p:nvPr/>
        </p:nvGrpSpPr>
        <p:grpSpPr bwMode="auto">
          <a:xfrm>
            <a:off x="8505825" y="2787650"/>
            <a:ext cx="554038" cy="1141413"/>
            <a:chOff x="3420" y="1689"/>
            <a:chExt cx="349" cy="719"/>
          </a:xfrm>
        </p:grpSpPr>
        <p:sp>
          <p:nvSpPr>
            <p:cNvPr id="107641" name="Rectangle 171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42" name="Line 172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43" name="Text Box 173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07644" name="Text Box 174"/>
            <p:cNvSpPr txBox="1">
              <a:spLocks noChangeArrowheads="1"/>
            </p:cNvSpPr>
            <p:nvPr/>
          </p:nvSpPr>
          <p:spPr bwMode="auto">
            <a:xfrm>
              <a:off x="3458" y="2096"/>
              <a:ext cx="25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3663" name="Group 175"/>
          <p:cNvGrpSpPr>
            <a:grpSpLocks/>
          </p:cNvGrpSpPr>
          <p:nvPr/>
        </p:nvGrpSpPr>
        <p:grpSpPr bwMode="auto">
          <a:xfrm>
            <a:off x="7712075" y="2787650"/>
            <a:ext cx="554038" cy="1141413"/>
            <a:chOff x="3420" y="1689"/>
            <a:chExt cx="349" cy="719"/>
          </a:xfrm>
        </p:grpSpPr>
        <p:sp>
          <p:nvSpPr>
            <p:cNvPr id="107637" name="Rectangle 176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38" name="Line 177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39" name="Text Box 178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  <p:sp>
          <p:nvSpPr>
            <p:cNvPr id="107640" name="Text Box 179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668" name="Group 180"/>
          <p:cNvGrpSpPr>
            <a:grpSpLocks/>
          </p:cNvGrpSpPr>
          <p:nvPr/>
        </p:nvGrpSpPr>
        <p:grpSpPr bwMode="auto">
          <a:xfrm>
            <a:off x="133350" y="4175125"/>
            <a:ext cx="554038" cy="1141413"/>
            <a:chOff x="3420" y="1689"/>
            <a:chExt cx="349" cy="719"/>
          </a:xfrm>
        </p:grpSpPr>
        <p:sp>
          <p:nvSpPr>
            <p:cNvPr id="107633" name="Rectangle 181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34" name="Line 182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35" name="Text Box 183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#</a:t>
              </a:r>
            </a:p>
          </p:txBody>
        </p:sp>
        <p:sp>
          <p:nvSpPr>
            <p:cNvPr id="107636" name="Text Box 184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#</a:t>
              </a:r>
            </a:p>
          </p:txBody>
        </p:sp>
      </p:grpSp>
      <p:grpSp>
        <p:nvGrpSpPr>
          <p:cNvPr id="703680" name="Group 192"/>
          <p:cNvGrpSpPr>
            <a:grpSpLocks/>
          </p:cNvGrpSpPr>
          <p:nvPr/>
        </p:nvGrpSpPr>
        <p:grpSpPr bwMode="auto">
          <a:xfrm>
            <a:off x="1938338" y="4187825"/>
            <a:ext cx="915987" cy="1128713"/>
            <a:chOff x="93" y="2516"/>
            <a:chExt cx="577" cy="711"/>
          </a:xfrm>
        </p:grpSpPr>
        <p:sp>
          <p:nvSpPr>
            <p:cNvPr id="107629" name="Text Box 188"/>
            <p:cNvSpPr txBox="1">
              <a:spLocks noChangeArrowheads="1"/>
            </p:cNvSpPr>
            <p:nvPr/>
          </p:nvSpPr>
          <p:spPr bwMode="auto">
            <a:xfrm>
              <a:off x="93" y="2918"/>
              <a:ext cx="5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</a:t>
              </a:r>
              <a:endParaRPr lang="en-US" sz="2000" b="1">
                <a:sym typeface="Wingdings" pitchFamily="2" charset="2"/>
              </a:endParaRPr>
            </a:p>
          </p:txBody>
        </p:sp>
        <p:sp>
          <p:nvSpPr>
            <p:cNvPr id="107630" name="Rectangle 189"/>
            <p:cNvSpPr>
              <a:spLocks noChangeArrowheads="1"/>
            </p:cNvSpPr>
            <p:nvPr/>
          </p:nvSpPr>
          <p:spPr bwMode="auto">
            <a:xfrm>
              <a:off x="99" y="2516"/>
              <a:ext cx="571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31" name="Line 190"/>
            <p:cNvSpPr>
              <a:spLocks noChangeShapeType="1"/>
            </p:cNvSpPr>
            <p:nvPr/>
          </p:nvSpPr>
          <p:spPr bwMode="auto">
            <a:xfrm>
              <a:off x="181" y="2922"/>
              <a:ext cx="402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32" name="Text Box 191"/>
            <p:cNvSpPr txBox="1">
              <a:spLocks noChangeArrowheads="1"/>
            </p:cNvSpPr>
            <p:nvPr/>
          </p:nvSpPr>
          <p:spPr bwMode="auto">
            <a:xfrm>
              <a:off x="124" y="2584"/>
              <a:ext cx="49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0q</a:t>
              </a:r>
              <a:r>
                <a:rPr lang="en-US" sz="2000" b="1" baseline="-25000"/>
                <a:t>acc</a:t>
              </a:r>
              <a:endParaRPr lang="en-US" sz="2000" b="1">
                <a:sym typeface="Wingdings" pitchFamily="2" charset="2"/>
              </a:endParaRPr>
            </a:p>
          </p:txBody>
        </p:sp>
      </p:grpSp>
      <p:grpSp>
        <p:nvGrpSpPr>
          <p:cNvPr id="703681" name="Group 193"/>
          <p:cNvGrpSpPr>
            <a:grpSpLocks/>
          </p:cNvGrpSpPr>
          <p:nvPr/>
        </p:nvGrpSpPr>
        <p:grpSpPr bwMode="auto">
          <a:xfrm>
            <a:off x="3127375" y="4187825"/>
            <a:ext cx="915988" cy="1128713"/>
            <a:chOff x="93" y="2516"/>
            <a:chExt cx="577" cy="711"/>
          </a:xfrm>
        </p:grpSpPr>
        <p:sp>
          <p:nvSpPr>
            <p:cNvPr id="107625" name="Text Box 194"/>
            <p:cNvSpPr txBox="1">
              <a:spLocks noChangeArrowheads="1"/>
            </p:cNvSpPr>
            <p:nvPr/>
          </p:nvSpPr>
          <p:spPr bwMode="auto">
            <a:xfrm>
              <a:off x="93" y="2918"/>
              <a:ext cx="5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</a:t>
              </a:r>
              <a:endParaRPr lang="en-US" sz="2000" b="1">
                <a:sym typeface="Wingdings" pitchFamily="2" charset="2"/>
              </a:endParaRPr>
            </a:p>
          </p:txBody>
        </p:sp>
        <p:sp>
          <p:nvSpPr>
            <p:cNvPr id="107626" name="Rectangle 195"/>
            <p:cNvSpPr>
              <a:spLocks noChangeArrowheads="1"/>
            </p:cNvSpPr>
            <p:nvPr/>
          </p:nvSpPr>
          <p:spPr bwMode="auto">
            <a:xfrm>
              <a:off x="99" y="2516"/>
              <a:ext cx="571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27" name="Line 196"/>
            <p:cNvSpPr>
              <a:spLocks noChangeShapeType="1"/>
            </p:cNvSpPr>
            <p:nvPr/>
          </p:nvSpPr>
          <p:spPr bwMode="auto">
            <a:xfrm>
              <a:off x="181" y="2922"/>
              <a:ext cx="402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28" name="Text Box 197"/>
            <p:cNvSpPr txBox="1">
              <a:spLocks noChangeArrowheads="1"/>
            </p:cNvSpPr>
            <p:nvPr/>
          </p:nvSpPr>
          <p:spPr bwMode="auto">
            <a:xfrm>
              <a:off x="124" y="2584"/>
              <a:ext cx="49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  <a:r>
                <a:rPr lang="en-US" sz="2000" b="1"/>
                <a:t>0</a:t>
              </a:r>
              <a:endParaRPr lang="en-US" sz="2000" b="1">
                <a:sym typeface="Wingdings" pitchFamily="2" charset="2"/>
              </a:endParaRPr>
            </a:p>
          </p:txBody>
        </p:sp>
      </p:grpSp>
      <p:grpSp>
        <p:nvGrpSpPr>
          <p:cNvPr id="703686" name="Group 198"/>
          <p:cNvGrpSpPr>
            <a:grpSpLocks/>
          </p:cNvGrpSpPr>
          <p:nvPr/>
        </p:nvGrpSpPr>
        <p:grpSpPr bwMode="auto">
          <a:xfrm>
            <a:off x="5503863" y="4187825"/>
            <a:ext cx="915987" cy="1128713"/>
            <a:chOff x="93" y="2516"/>
            <a:chExt cx="577" cy="711"/>
          </a:xfrm>
        </p:grpSpPr>
        <p:sp>
          <p:nvSpPr>
            <p:cNvPr id="107621" name="Text Box 199"/>
            <p:cNvSpPr txBox="1">
              <a:spLocks noChangeArrowheads="1"/>
            </p:cNvSpPr>
            <p:nvPr/>
          </p:nvSpPr>
          <p:spPr bwMode="auto">
            <a:xfrm>
              <a:off x="93" y="2918"/>
              <a:ext cx="5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</a:t>
              </a:r>
              <a:endParaRPr lang="en-US" sz="2000" b="1">
                <a:sym typeface="Wingdings" pitchFamily="2" charset="2"/>
              </a:endParaRPr>
            </a:p>
          </p:txBody>
        </p:sp>
        <p:sp>
          <p:nvSpPr>
            <p:cNvPr id="107622" name="Rectangle 200"/>
            <p:cNvSpPr>
              <a:spLocks noChangeArrowheads="1"/>
            </p:cNvSpPr>
            <p:nvPr/>
          </p:nvSpPr>
          <p:spPr bwMode="auto">
            <a:xfrm>
              <a:off x="99" y="2516"/>
              <a:ext cx="571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23" name="Line 201"/>
            <p:cNvSpPr>
              <a:spLocks noChangeShapeType="1"/>
            </p:cNvSpPr>
            <p:nvPr/>
          </p:nvSpPr>
          <p:spPr bwMode="auto">
            <a:xfrm>
              <a:off x="181" y="2922"/>
              <a:ext cx="402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24" name="Text Box 202"/>
            <p:cNvSpPr txBox="1">
              <a:spLocks noChangeArrowheads="1"/>
            </p:cNvSpPr>
            <p:nvPr/>
          </p:nvSpPr>
          <p:spPr bwMode="auto">
            <a:xfrm>
              <a:off x="124" y="2584"/>
              <a:ext cx="49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  <a:r>
                <a:rPr lang="en-US" sz="2000" b="1"/>
                <a:t>x</a:t>
              </a:r>
              <a:endParaRPr lang="en-US" sz="2000" b="1">
                <a:sym typeface="Wingdings" pitchFamily="2" charset="2"/>
              </a:endParaRPr>
            </a:p>
          </p:txBody>
        </p:sp>
      </p:grpSp>
      <p:grpSp>
        <p:nvGrpSpPr>
          <p:cNvPr id="703691" name="Group 203"/>
          <p:cNvGrpSpPr>
            <a:grpSpLocks/>
          </p:cNvGrpSpPr>
          <p:nvPr/>
        </p:nvGrpSpPr>
        <p:grpSpPr bwMode="auto">
          <a:xfrm>
            <a:off x="4314825" y="4187825"/>
            <a:ext cx="915988" cy="1128713"/>
            <a:chOff x="93" y="2516"/>
            <a:chExt cx="577" cy="711"/>
          </a:xfrm>
        </p:grpSpPr>
        <p:sp>
          <p:nvSpPr>
            <p:cNvPr id="107617" name="Text Box 204"/>
            <p:cNvSpPr txBox="1">
              <a:spLocks noChangeArrowheads="1"/>
            </p:cNvSpPr>
            <p:nvPr/>
          </p:nvSpPr>
          <p:spPr bwMode="auto">
            <a:xfrm>
              <a:off x="93" y="2918"/>
              <a:ext cx="5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</a:t>
              </a:r>
              <a:endParaRPr lang="en-US" sz="2000" b="1">
                <a:sym typeface="Wingdings" pitchFamily="2" charset="2"/>
              </a:endParaRPr>
            </a:p>
          </p:txBody>
        </p:sp>
        <p:sp>
          <p:nvSpPr>
            <p:cNvPr id="107618" name="Rectangle 205"/>
            <p:cNvSpPr>
              <a:spLocks noChangeArrowheads="1"/>
            </p:cNvSpPr>
            <p:nvPr/>
          </p:nvSpPr>
          <p:spPr bwMode="auto">
            <a:xfrm>
              <a:off x="99" y="2516"/>
              <a:ext cx="571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19" name="Line 206"/>
            <p:cNvSpPr>
              <a:spLocks noChangeShapeType="1"/>
            </p:cNvSpPr>
            <p:nvPr/>
          </p:nvSpPr>
          <p:spPr bwMode="auto">
            <a:xfrm>
              <a:off x="181" y="2922"/>
              <a:ext cx="402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20" name="Text Box 207"/>
            <p:cNvSpPr txBox="1">
              <a:spLocks noChangeArrowheads="1"/>
            </p:cNvSpPr>
            <p:nvPr/>
          </p:nvSpPr>
          <p:spPr bwMode="auto">
            <a:xfrm>
              <a:off x="124" y="2584"/>
              <a:ext cx="49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xq</a:t>
              </a:r>
              <a:r>
                <a:rPr lang="en-US" sz="2000" b="1" baseline="-25000"/>
                <a:t>acc</a:t>
              </a:r>
              <a:endParaRPr lang="en-US" sz="2000" b="1">
                <a:sym typeface="Wingdings" pitchFamily="2" charset="2"/>
              </a:endParaRPr>
            </a:p>
          </p:txBody>
        </p:sp>
      </p:grpSp>
      <p:grpSp>
        <p:nvGrpSpPr>
          <p:cNvPr id="703701" name="Group 213"/>
          <p:cNvGrpSpPr>
            <a:grpSpLocks/>
          </p:cNvGrpSpPr>
          <p:nvPr/>
        </p:nvGrpSpPr>
        <p:grpSpPr bwMode="auto">
          <a:xfrm>
            <a:off x="6691313" y="4187825"/>
            <a:ext cx="1047750" cy="1128713"/>
            <a:chOff x="93" y="2516"/>
            <a:chExt cx="577" cy="711"/>
          </a:xfrm>
        </p:grpSpPr>
        <p:sp>
          <p:nvSpPr>
            <p:cNvPr id="107613" name="Text Box 214"/>
            <p:cNvSpPr txBox="1">
              <a:spLocks noChangeArrowheads="1"/>
            </p:cNvSpPr>
            <p:nvPr/>
          </p:nvSpPr>
          <p:spPr bwMode="auto">
            <a:xfrm>
              <a:off x="93" y="2918"/>
              <a:ext cx="5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</a:t>
              </a:r>
              <a:endParaRPr lang="en-US" sz="2000" b="1">
                <a:sym typeface="Wingdings" pitchFamily="2" charset="2"/>
              </a:endParaRPr>
            </a:p>
          </p:txBody>
        </p:sp>
        <p:sp>
          <p:nvSpPr>
            <p:cNvPr id="107614" name="Rectangle 215"/>
            <p:cNvSpPr>
              <a:spLocks noChangeArrowheads="1"/>
            </p:cNvSpPr>
            <p:nvPr/>
          </p:nvSpPr>
          <p:spPr bwMode="auto">
            <a:xfrm>
              <a:off x="99" y="2516"/>
              <a:ext cx="571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15" name="Line 216"/>
            <p:cNvSpPr>
              <a:spLocks noChangeShapeType="1"/>
            </p:cNvSpPr>
            <p:nvPr/>
          </p:nvSpPr>
          <p:spPr bwMode="auto">
            <a:xfrm>
              <a:off x="181" y="2922"/>
              <a:ext cx="402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16" name="Text Box 217"/>
            <p:cNvSpPr txBox="1">
              <a:spLocks noChangeArrowheads="1"/>
            </p:cNvSpPr>
            <p:nvPr/>
          </p:nvSpPr>
          <p:spPr bwMode="auto">
            <a:xfrm>
              <a:off x="124" y="2584"/>
              <a:ext cx="49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</a:p>
          </p:txBody>
        </p:sp>
      </p:grpSp>
      <p:grpSp>
        <p:nvGrpSpPr>
          <p:cNvPr id="703706" name="Group 218"/>
          <p:cNvGrpSpPr>
            <a:grpSpLocks/>
          </p:cNvGrpSpPr>
          <p:nvPr/>
        </p:nvGrpSpPr>
        <p:grpSpPr bwMode="auto">
          <a:xfrm>
            <a:off x="8012113" y="4187825"/>
            <a:ext cx="1047750" cy="1128713"/>
            <a:chOff x="93" y="2516"/>
            <a:chExt cx="577" cy="711"/>
          </a:xfrm>
        </p:grpSpPr>
        <p:sp>
          <p:nvSpPr>
            <p:cNvPr id="107609" name="Text Box 219"/>
            <p:cNvSpPr txBox="1">
              <a:spLocks noChangeArrowheads="1"/>
            </p:cNvSpPr>
            <p:nvPr/>
          </p:nvSpPr>
          <p:spPr bwMode="auto">
            <a:xfrm>
              <a:off x="93" y="2918"/>
              <a:ext cx="5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x</a:t>
              </a:r>
              <a:endParaRPr lang="en-US" sz="2000" b="1">
                <a:sym typeface="Wingdings" pitchFamily="2" charset="2"/>
              </a:endParaRPr>
            </a:p>
          </p:txBody>
        </p:sp>
        <p:sp>
          <p:nvSpPr>
            <p:cNvPr id="107610" name="Rectangle 220"/>
            <p:cNvSpPr>
              <a:spLocks noChangeArrowheads="1"/>
            </p:cNvSpPr>
            <p:nvPr/>
          </p:nvSpPr>
          <p:spPr bwMode="auto">
            <a:xfrm>
              <a:off x="99" y="2516"/>
              <a:ext cx="571" cy="711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11" name="Line 221"/>
            <p:cNvSpPr>
              <a:spLocks noChangeShapeType="1"/>
            </p:cNvSpPr>
            <p:nvPr/>
          </p:nvSpPr>
          <p:spPr bwMode="auto">
            <a:xfrm>
              <a:off x="181" y="2922"/>
              <a:ext cx="402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12" name="Text Box 222"/>
            <p:cNvSpPr txBox="1">
              <a:spLocks noChangeArrowheads="1"/>
            </p:cNvSpPr>
            <p:nvPr/>
          </p:nvSpPr>
          <p:spPr bwMode="auto">
            <a:xfrm>
              <a:off x="124" y="2584"/>
              <a:ext cx="49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107554" name="Group 228"/>
          <p:cNvGrpSpPr>
            <a:grpSpLocks/>
          </p:cNvGrpSpPr>
          <p:nvPr/>
        </p:nvGrpSpPr>
        <p:grpSpPr bwMode="auto">
          <a:xfrm>
            <a:off x="133350" y="96838"/>
            <a:ext cx="1395413" cy="1154112"/>
            <a:chOff x="94" y="61"/>
            <a:chExt cx="879" cy="727"/>
          </a:xfrm>
        </p:grpSpPr>
        <p:sp>
          <p:nvSpPr>
            <p:cNvPr id="107605" name="Rectangle 229"/>
            <p:cNvSpPr>
              <a:spLocks noChangeArrowheads="1"/>
            </p:cNvSpPr>
            <p:nvPr/>
          </p:nvSpPr>
          <p:spPr bwMode="auto">
            <a:xfrm>
              <a:off x="94" y="61"/>
              <a:ext cx="87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06" name="Line 230"/>
            <p:cNvSpPr>
              <a:spLocks noChangeShapeType="1"/>
            </p:cNvSpPr>
            <p:nvPr/>
          </p:nvSpPr>
          <p:spPr bwMode="auto">
            <a:xfrm>
              <a:off x="123" y="458"/>
              <a:ext cx="777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07" name="Text Box 231"/>
            <p:cNvSpPr txBox="1">
              <a:spLocks noChangeArrowheads="1"/>
            </p:cNvSpPr>
            <p:nvPr/>
          </p:nvSpPr>
          <p:spPr bwMode="auto">
            <a:xfrm>
              <a:off x="427" y="164"/>
              <a:ext cx="17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#</a:t>
              </a:r>
            </a:p>
          </p:txBody>
        </p:sp>
        <p:sp>
          <p:nvSpPr>
            <p:cNvPr id="107608" name="Text Box 232"/>
            <p:cNvSpPr txBox="1">
              <a:spLocks noChangeArrowheads="1"/>
            </p:cNvSpPr>
            <p:nvPr/>
          </p:nvSpPr>
          <p:spPr bwMode="auto">
            <a:xfrm>
              <a:off x="117" y="491"/>
              <a:ext cx="80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#q</a:t>
              </a:r>
              <a:r>
                <a:rPr lang="en-US" sz="2000" b="1" baseline="-25000"/>
                <a:t>0</a:t>
              </a:r>
              <a:r>
                <a:rPr lang="en-US" sz="2000" b="1"/>
                <a:t>0000#</a:t>
              </a:r>
            </a:p>
          </p:txBody>
        </p:sp>
      </p:grpSp>
      <p:grpSp>
        <p:nvGrpSpPr>
          <p:cNvPr id="703751" name="Group 263"/>
          <p:cNvGrpSpPr>
            <a:grpSpLocks/>
          </p:cNvGrpSpPr>
          <p:nvPr/>
        </p:nvGrpSpPr>
        <p:grpSpPr bwMode="auto">
          <a:xfrm>
            <a:off x="5843588" y="5565775"/>
            <a:ext cx="554037" cy="1141413"/>
            <a:chOff x="3420" y="1689"/>
            <a:chExt cx="349" cy="719"/>
          </a:xfrm>
        </p:grpSpPr>
        <p:sp>
          <p:nvSpPr>
            <p:cNvPr id="107601" name="Rectangle 264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602" name="Line 265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03" name="Text Box 266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</a:p>
          </p:txBody>
        </p:sp>
        <p:sp>
          <p:nvSpPr>
            <p:cNvPr id="107604" name="Text Box 267"/>
            <p:cNvSpPr txBox="1">
              <a:spLocks noChangeArrowheads="1"/>
            </p:cNvSpPr>
            <p:nvPr/>
          </p:nvSpPr>
          <p:spPr bwMode="auto">
            <a:xfrm>
              <a:off x="3458" y="2096"/>
              <a:ext cx="25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3756" name="Group 268"/>
          <p:cNvGrpSpPr>
            <a:grpSpLocks/>
          </p:cNvGrpSpPr>
          <p:nvPr/>
        </p:nvGrpSpPr>
        <p:grpSpPr bwMode="auto">
          <a:xfrm>
            <a:off x="6570663" y="5565775"/>
            <a:ext cx="879475" cy="1152525"/>
            <a:chOff x="2064" y="61"/>
            <a:chExt cx="554" cy="726"/>
          </a:xfrm>
        </p:grpSpPr>
        <p:sp>
          <p:nvSpPr>
            <p:cNvPr id="107597" name="Text Box 269"/>
            <p:cNvSpPr txBox="1">
              <a:spLocks noChangeArrowheads="1"/>
            </p:cNvSpPr>
            <p:nvPr/>
          </p:nvSpPr>
          <p:spPr bwMode="auto">
            <a:xfrm>
              <a:off x="2158" y="506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x</a:t>
              </a:r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07598" name="Rectangle 270"/>
            <p:cNvSpPr>
              <a:spLocks noChangeArrowheads="1"/>
            </p:cNvSpPr>
            <p:nvPr/>
          </p:nvSpPr>
          <p:spPr bwMode="auto">
            <a:xfrm>
              <a:off x="2064" y="61"/>
              <a:ext cx="554" cy="726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99" name="Line 271"/>
            <p:cNvSpPr>
              <a:spLocks noChangeShapeType="1"/>
            </p:cNvSpPr>
            <p:nvPr/>
          </p:nvSpPr>
          <p:spPr bwMode="auto">
            <a:xfrm>
              <a:off x="2132" y="470"/>
              <a:ext cx="421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600" name="Text Box 272"/>
            <p:cNvSpPr txBox="1">
              <a:spLocks noChangeArrowheads="1"/>
            </p:cNvSpPr>
            <p:nvPr/>
          </p:nvSpPr>
          <p:spPr bwMode="auto">
            <a:xfrm>
              <a:off x="2109" y="167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1</a:t>
              </a:r>
              <a:r>
                <a:rPr lang="en-US" sz="2000" b="1">
                  <a:solidFill>
                    <a:srgbClr val="FFFF00"/>
                  </a:solidFill>
                </a:rPr>
                <a:t>0</a:t>
              </a:r>
            </a:p>
          </p:txBody>
        </p:sp>
      </p:grpSp>
      <p:grpSp>
        <p:nvGrpSpPr>
          <p:cNvPr id="703761" name="Group 273"/>
          <p:cNvGrpSpPr>
            <a:grpSpLocks/>
          </p:cNvGrpSpPr>
          <p:nvPr/>
        </p:nvGrpSpPr>
        <p:grpSpPr bwMode="auto">
          <a:xfrm>
            <a:off x="7624763" y="5565775"/>
            <a:ext cx="554037" cy="1141413"/>
            <a:chOff x="3420" y="1689"/>
            <a:chExt cx="349" cy="719"/>
          </a:xfrm>
        </p:grpSpPr>
        <p:sp>
          <p:nvSpPr>
            <p:cNvPr id="107593" name="Rectangle 274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94" name="Line 275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95" name="Text Box 276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  <p:sp>
          <p:nvSpPr>
            <p:cNvPr id="107596" name="Text Box 277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766" name="Group 278"/>
          <p:cNvGrpSpPr>
            <a:grpSpLocks/>
          </p:cNvGrpSpPr>
          <p:nvPr/>
        </p:nvGrpSpPr>
        <p:grpSpPr bwMode="auto">
          <a:xfrm>
            <a:off x="8353425" y="5565775"/>
            <a:ext cx="554038" cy="1141413"/>
            <a:chOff x="3420" y="1689"/>
            <a:chExt cx="349" cy="719"/>
          </a:xfrm>
        </p:grpSpPr>
        <p:sp>
          <p:nvSpPr>
            <p:cNvPr id="107589" name="Rectangle 279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90" name="Line 280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91" name="Text Box 281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  <p:sp>
          <p:nvSpPr>
            <p:cNvPr id="107592" name="Text Box 282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771" name="Group 283"/>
          <p:cNvGrpSpPr>
            <a:grpSpLocks/>
          </p:cNvGrpSpPr>
          <p:nvPr/>
        </p:nvGrpSpPr>
        <p:grpSpPr bwMode="auto">
          <a:xfrm>
            <a:off x="133350" y="96838"/>
            <a:ext cx="1395413" cy="1154112"/>
            <a:chOff x="94" y="61"/>
            <a:chExt cx="879" cy="727"/>
          </a:xfrm>
        </p:grpSpPr>
        <p:sp>
          <p:nvSpPr>
            <p:cNvPr id="107585" name="Rectangle 284"/>
            <p:cNvSpPr>
              <a:spLocks noChangeArrowheads="1"/>
            </p:cNvSpPr>
            <p:nvPr/>
          </p:nvSpPr>
          <p:spPr bwMode="auto">
            <a:xfrm>
              <a:off x="94" y="61"/>
              <a:ext cx="879" cy="727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86" name="Line 285"/>
            <p:cNvSpPr>
              <a:spLocks noChangeShapeType="1"/>
            </p:cNvSpPr>
            <p:nvPr/>
          </p:nvSpPr>
          <p:spPr bwMode="auto">
            <a:xfrm>
              <a:off x="123" y="458"/>
              <a:ext cx="777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87" name="Text Box 286"/>
            <p:cNvSpPr txBox="1">
              <a:spLocks noChangeArrowheads="1"/>
            </p:cNvSpPr>
            <p:nvPr/>
          </p:nvSpPr>
          <p:spPr bwMode="auto">
            <a:xfrm>
              <a:off x="427" y="164"/>
              <a:ext cx="17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  <p:sp>
          <p:nvSpPr>
            <p:cNvPr id="107588" name="Text Box 287"/>
            <p:cNvSpPr txBox="1">
              <a:spLocks noChangeArrowheads="1"/>
            </p:cNvSpPr>
            <p:nvPr/>
          </p:nvSpPr>
          <p:spPr bwMode="auto">
            <a:xfrm>
              <a:off x="117" y="491"/>
              <a:ext cx="80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#q</a:t>
              </a:r>
              <a:r>
                <a:rPr lang="en-US" sz="2000" b="1" baseline="-25000">
                  <a:solidFill>
                    <a:srgbClr val="FFFF00"/>
                  </a:solidFill>
                </a:rPr>
                <a:t>0</a:t>
              </a:r>
              <a:r>
                <a:rPr lang="en-US" sz="2000" b="1">
                  <a:solidFill>
                    <a:srgbClr val="FFFF00"/>
                  </a:solidFill>
                </a:rPr>
                <a:t>0000#</a:t>
              </a:r>
            </a:p>
          </p:txBody>
        </p:sp>
      </p:grpSp>
      <p:grpSp>
        <p:nvGrpSpPr>
          <p:cNvPr id="703776" name="Group 288"/>
          <p:cNvGrpSpPr>
            <a:grpSpLocks/>
          </p:cNvGrpSpPr>
          <p:nvPr/>
        </p:nvGrpSpPr>
        <p:grpSpPr bwMode="auto">
          <a:xfrm>
            <a:off x="1760538" y="96838"/>
            <a:ext cx="825500" cy="1152525"/>
            <a:chOff x="1199" y="61"/>
            <a:chExt cx="520" cy="726"/>
          </a:xfrm>
        </p:grpSpPr>
        <p:sp>
          <p:nvSpPr>
            <p:cNvPr id="107581" name="Text Box 289"/>
            <p:cNvSpPr txBox="1">
              <a:spLocks noChangeArrowheads="1"/>
            </p:cNvSpPr>
            <p:nvPr/>
          </p:nvSpPr>
          <p:spPr bwMode="auto">
            <a:xfrm>
              <a:off x="1238" y="507"/>
              <a:ext cx="41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07582" name="Rectangle 290"/>
            <p:cNvSpPr>
              <a:spLocks noChangeArrowheads="1"/>
            </p:cNvSpPr>
            <p:nvPr/>
          </p:nvSpPr>
          <p:spPr bwMode="auto">
            <a:xfrm>
              <a:off x="1199" y="61"/>
              <a:ext cx="520" cy="726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83" name="Line 291"/>
            <p:cNvSpPr>
              <a:spLocks noChangeShapeType="1"/>
            </p:cNvSpPr>
            <p:nvPr/>
          </p:nvSpPr>
          <p:spPr bwMode="auto">
            <a:xfrm>
              <a:off x="1260" y="470"/>
              <a:ext cx="354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84" name="Text Box 292"/>
            <p:cNvSpPr txBox="1">
              <a:spLocks noChangeArrowheads="1"/>
            </p:cNvSpPr>
            <p:nvPr/>
          </p:nvSpPr>
          <p:spPr bwMode="auto">
            <a:xfrm>
              <a:off x="1224" y="167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0</a:t>
              </a:r>
              <a:r>
                <a:rPr lang="en-US" sz="2000" b="1">
                  <a:solidFill>
                    <a:srgbClr val="FFFF00"/>
                  </a:solidFill>
                </a:rPr>
                <a:t>0</a:t>
              </a:r>
            </a:p>
          </p:txBody>
        </p:sp>
      </p:grpSp>
      <p:grpSp>
        <p:nvGrpSpPr>
          <p:cNvPr id="703781" name="Group 293"/>
          <p:cNvGrpSpPr>
            <a:grpSpLocks/>
          </p:cNvGrpSpPr>
          <p:nvPr/>
        </p:nvGrpSpPr>
        <p:grpSpPr bwMode="auto">
          <a:xfrm>
            <a:off x="7712075" y="2787650"/>
            <a:ext cx="554038" cy="1141413"/>
            <a:chOff x="3420" y="1689"/>
            <a:chExt cx="349" cy="719"/>
          </a:xfrm>
        </p:grpSpPr>
        <p:sp>
          <p:nvSpPr>
            <p:cNvPr id="107577" name="Rectangle 294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78" name="Line 295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79" name="Text Box 296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  <p:sp>
          <p:nvSpPr>
            <p:cNvPr id="107580" name="Text Box 297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786" name="Group 298"/>
          <p:cNvGrpSpPr>
            <a:grpSpLocks/>
          </p:cNvGrpSpPr>
          <p:nvPr/>
        </p:nvGrpSpPr>
        <p:grpSpPr bwMode="auto">
          <a:xfrm>
            <a:off x="7712075" y="2787650"/>
            <a:ext cx="554038" cy="1141413"/>
            <a:chOff x="3420" y="1689"/>
            <a:chExt cx="349" cy="719"/>
          </a:xfrm>
        </p:grpSpPr>
        <p:sp>
          <p:nvSpPr>
            <p:cNvPr id="107573" name="Rectangle 299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74" name="Line 300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75" name="Text Box 301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  <p:sp>
          <p:nvSpPr>
            <p:cNvPr id="107576" name="Text Box 302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791" name="Group 303"/>
          <p:cNvGrpSpPr>
            <a:grpSpLocks/>
          </p:cNvGrpSpPr>
          <p:nvPr/>
        </p:nvGrpSpPr>
        <p:grpSpPr bwMode="auto">
          <a:xfrm>
            <a:off x="7712075" y="2787650"/>
            <a:ext cx="554038" cy="1141413"/>
            <a:chOff x="3420" y="1689"/>
            <a:chExt cx="349" cy="719"/>
          </a:xfrm>
        </p:grpSpPr>
        <p:sp>
          <p:nvSpPr>
            <p:cNvPr id="107569" name="Rectangle 304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70" name="Line 305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71" name="Text Box 306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  <p:sp>
          <p:nvSpPr>
            <p:cNvPr id="107572" name="Text Box 307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</a:p>
          </p:txBody>
        </p:sp>
      </p:grpSp>
      <p:grpSp>
        <p:nvGrpSpPr>
          <p:cNvPr id="703796" name="Group 308"/>
          <p:cNvGrpSpPr>
            <a:grpSpLocks/>
          </p:cNvGrpSpPr>
          <p:nvPr/>
        </p:nvGrpSpPr>
        <p:grpSpPr bwMode="auto">
          <a:xfrm>
            <a:off x="133350" y="4175125"/>
            <a:ext cx="554038" cy="1141413"/>
            <a:chOff x="3420" y="1689"/>
            <a:chExt cx="349" cy="719"/>
          </a:xfrm>
        </p:grpSpPr>
        <p:sp>
          <p:nvSpPr>
            <p:cNvPr id="107565" name="Rectangle 309"/>
            <p:cNvSpPr>
              <a:spLocks noChangeArrowheads="1"/>
            </p:cNvSpPr>
            <p:nvPr/>
          </p:nvSpPr>
          <p:spPr bwMode="auto">
            <a:xfrm>
              <a:off x="3420" y="1689"/>
              <a:ext cx="349" cy="719"/>
            </a:xfrm>
            <a:prstGeom prst="rect">
              <a:avLst/>
            </a:prstGeom>
            <a:noFill/>
            <a:ln w="76200" algn="ctr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7566" name="Line 310"/>
            <p:cNvSpPr>
              <a:spLocks noChangeShapeType="1"/>
            </p:cNvSpPr>
            <p:nvPr/>
          </p:nvSpPr>
          <p:spPr bwMode="auto">
            <a:xfrm>
              <a:off x="3479" y="2074"/>
              <a:ext cx="230" cy="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7567" name="Text Box 311"/>
            <p:cNvSpPr txBox="1">
              <a:spLocks noChangeArrowheads="1"/>
            </p:cNvSpPr>
            <p:nvPr/>
          </p:nvSpPr>
          <p:spPr bwMode="auto">
            <a:xfrm>
              <a:off x="3469" y="1754"/>
              <a:ext cx="22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#</a:t>
              </a:r>
            </a:p>
          </p:txBody>
        </p:sp>
        <p:sp>
          <p:nvSpPr>
            <p:cNvPr id="107568" name="Text Box 312"/>
            <p:cNvSpPr txBox="1">
              <a:spLocks noChangeArrowheads="1"/>
            </p:cNvSpPr>
            <p:nvPr/>
          </p:nvSpPr>
          <p:spPr bwMode="auto">
            <a:xfrm>
              <a:off x="3485" y="2096"/>
              <a:ext cx="2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#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03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3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3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03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3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3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0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3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03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03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03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3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03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03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0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03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03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03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0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0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0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0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0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03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0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0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0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46 L 0.02812 0.79579 " pathEditMode="relative" ptsTypes="AA">
                                      <p:cBhvr>
                                        <p:cTn id="117" dur="1000" fill="hold"/>
                                        <p:tgtEl>
                                          <p:spTgt spid="7037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03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6457E-6 L 0.02014 0.79741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7037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3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3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34783E-7 L -0.52326 0.40541 " pathEditMode="relative" rAng="0" ptsTypes="AA">
                                      <p:cBhvr>
                                        <p:cTn id="135" dur="1000" fill="hold"/>
                                        <p:tgtEl>
                                          <p:spTgt spid="703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03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34783E-7 L -0.44358 0.40749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7037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" y="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0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34783E-7 L -0.36389 0.40726 " pathEditMode="relative" rAng="0" ptsTypes="AA">
                                      <p:cBhvr>
                                        <p:cTn id="153" dur="1000" fill="hold"/>
                                        <p:tgtEl>
                                          <p:spTgt spid="7037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0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90564E-6 L 0.54497 0.20444 " pathEditMode="relative" ptsTypes="AA">
                                      <p:cBhvr>
                                        <p:cTn id="162" dur="1000" fill="hold"/>
                                        <p:tgtEl>
                                          <p:spTgt spid="7037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0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03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03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0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ext Box 4"/>
          <p:cNvSpPr txBox="1">
            <a:spLocks noChangeArrowheads="1"/>
          </p:cNvSpPr>
          <p:nvPr/>
        </p:nvSpPr>
        <p:spPr bwMode="auto">
          <a:xfrm>
            <a:off x="2320925" y="1995488"/>
            <a:ext cx="18859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Arial Black" pitchFamily="34" charset="0"/>
              </a:rPr>
              <a:t>STEP</a:t>
            </a:r>
            <a:r>
              <a:rPr lang="en-US" sz="3600"/>
              <a:t> 7</a:t>
            </a:r>
          </a:p>
        </p:txBody>
      </p:sp>
      <p:sp>
        <p:nvSpPr>
          <p:cNvPr id="705541" name="Text Box 5"/>
          <p:cNvSpPr txBox="1">
            <a:spLocks noChangeArrowheads="1"/>
          </p:cNvSpPr>
          <p:nvPr/>
        </p:nvSpPr>
        <p:spPr bwMode="auto">
          <a:xfrm>
            <a:off x="4027488" y="2792413"/>
            <a:ext cx="817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add</a:t>
            </a:r>
          </a:p>
        </p:txBody>
      </p:sp>
      <p:grpSp>
        <p:nvGrpSpPr>
          <p:cNvPr id="705542" name="Group 6"/>
          <p:cNvGrpSpPr>
            <a:grpSpLocks/>
          </p:cNvGrpSpPr>
          <p:nvPr/>
        </p:nvGrpSpPr>
        <p:grpSpPr bwMode="auto">
          <a:xfrm>
            <a:off x="4991100" y="2236788"/>
            <a:ext cx="1203325" cy="1630362"/>
            <a:chOff x="603" y="913"/>
            <a:chExt cx="708" cy="1027"/>
          </a:xfrm>
        </p:grpSpPr>
        <p:sp>
          <p:nvSpPr>
            <p:cNvPr id="109573" name="Rectangle 7"/>
            <p:cNvSpPr>
              <a:spLocks noChangeArrowheads="1"/>
            </p:cNvSpPr>
            <p:nvPr/>
          </p:nvSpPr>
          <p:spPr bwMode="auto">
            <a:xfrm>
              <a:off x="603" y="913"/>
              <a:ext cx="706" cy="10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9574" name="Line 8"/>
            <p:cNvSpPr>
              <a:spLocks noChangeShapeType="1"/>
            </p:cNvSpPr>
            <p:nvPr/>
          </p:nvSpPr>
          <p:spPr bwMode="auto">
            <a:xfrm>
              <a:off x="680" y="1427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9575" name="Text Box 9"/>
            <p:cNvSpPr txBox="1">
              <a:spLocks noChangeArrowheads="1"/>
            </p:cNvSpPr>
            <p:nvPr/>
          </p:nvSpPr>
          <p:spPr bwMode="auto">
            <a:xfrm>
              <a:off x="603" y="1015"/>
              <a:ext cx="70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q</a:t>
              </a:r>
              <a:r>
                <a:rPr lang="en-US" b="1" baseline="-25000"/>
                <a:t>acc</a:t>
              </a:r>
              <a:r>
                <a:rPr lang="en-US" b="1"/>
                <a:t>##</a:t>
              </a:r>
            </a:p>
          </p:txBody>
        </p:sp>
        <p:sp>
          <p:nvSpPr>
            <p:cNvPr id="109576" name="Text Box 10"/>
            <p:cNvSpPr txBox="1">
              <a:spLocks noChangeArrowheads="1"/>
            </p:cNvSpPr>
            <p:nvPr/>
          </p:nvSpPr>
          <p:spPr bwMode="auto">
            <a:xfrm>
              <a:off x="842" y="1512"/>
              <a:ext cx="22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#</a:t>
              </a:r>
            </a:p>
          </p:txBody>
        </p:sp>
      </p:grpSp>
      <p:sp>
        <p:nvSpPr>
          <p:cNvPr id="109572" name="Text Box 12"/>
          <p:cNvSpPr txBox="1">
            <a:spLocks noChangeArrowheads="1"/>
          </p:cNvSpPr>
          <p:nvPr/>
        </p:nvSpPr>
        <p:spPr bwMode="auto">
          <a:xfrm>
            <a:off x="2428875" y="5832475"/>
            <a:ext cx="472122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END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4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Line 2"/>
          <p:cNvSpPr>
            <a:spLocks noChangeShapeType="1"/>
          </p:cNvSpPr>
          <p:nvPr/>
        </p:nvSpPr>
        <p:spPr bwMode="auto">
          <a:xfrm flipV="1">
            <a:off x="2578100" y="635000"/>
            <a:ext cx="16129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18" name="Text Box 3"/>
          <p:cNvSpPr txBox="1">
            <a:spLocks noChangeArrowheads="1"/>
          </p:cNvSpPr>
          <p:nvPr/>
        </p:nvSpPr>
        <p:spPr bwMode="auto">
          <a:xfrm>
            <a:off x="2571750" y="128588"/>
            <a:ext cx="13858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0 → 0, R</a:t>
            </a:r>
          </a:p>
        </p:txBody>
      </p:sp>
      <p:sp>
        <p:nvSpPr>
          <p:cNvPr id="111619" name="Line 4"/>
          <p:cNvSpPr>
            <a:spLocks noChangeShapeType="1"/>
          </p:cNvSpPr>
          <p:nvPr/>
        </p:nvSpPr>
        <p:spPr bwMode="auto">
          <a:xfrm>
            <a:off x="1104900" y="647700"/>
            <a:ext cx="558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20" name="Oval 5"/>
          <p:cNvSpPr>
            <a:spLocks noChangeArrowheads="1"/>
          </p:cNvSpPr>
          <p:nvPr/>
        </p:nvSpPr>
        <p:spPr bwMode="auto">
          <a:xfrm>
            <a:off x="1749425" y="292100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1621" name="Oval 6"/>
          <p:cNvSpPr>
            <a:spLocks noChangeArrowheads="1"/>
          </p:cNvSpPr>
          <p:nvPr/>
        </p:nvSpPr>
        <p:spPr bwMode="auto">
          <a:xfrm>
            <a:off x="4302125" y="296863"/>
            <a:ext cx="696913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1622" name="Line 7"/>
          <p:cNvSpPr>
            <a:spLocks noChangeShapeType="1"/>
          </p:cNvSpPr>
          <p:nvPr/>
        </p:nvSpPr>
        <p:spPr bwMode="auto">
          <a:xfrm flipH="1" flipV="1">
            <a:off x="2378075" y="1082675"/>
            <a:ext cx="1514475" cy="88741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23" name="Text Box 14"/>
          <p:cNvSpPr txBox="1">
            <a:spLocks noChangeArrowheads="1"/>
          </p:cNvSpPr>
          <p:nvPr/>
        </p:nvSpPr>
        <p:spPr bwMode="auto">
          <a:xfrm>
            <a:off x="1492250" y="1457325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111624" name="Line 15"/>
          <p:cNvSpPr>
            <a:spLocks noChangeShapeType="1"/>
          </p:cNvSpPr>
          <p:nvPr/>
        </p:nvSpPr>
        <p:spPr bwMode="auto">
          <a:xfrm flipH="1">
            <a:off x="4646613" y="1104900"/>
            <a:ext cx="4762" cy="582613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25" name="Text Box 16"/>
          <p:cNvSpPr txBox="1">
            <a:spLocks noChangeArrowheads="1"/>
          </p:cNvSpPr>
          <p:nvPr/>
        </p:nvSpPr>
        <p:spPr bwMode="auto">
          <a:xfrm>
            <a:off x="7369175" y="423863"/>
            <a:ext cx="1012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accept</a:t>
            </a:r>
          </a:p>
        </p:txBody>
      </p:sp>
      <p:grpSp>
        <p:nvGrpSpPr>
          <p:cNvPr id="111626" name="Group 17"/>
          <p:cNvGrpSpPr>
            <a:grpSpLocks/>
          </p:cNvGrpSpPr>
          <p:nvPr/>
        </p:nvGrpSpPr>
        <p:grpSpPr bwMode="auto">
          <a:xfrm>
            <a:off x="3944938" y="1784350"/>
            <a:ext cx="1425575" cy="701675"/>
            <a:chOff x="2349" y="2604"/>
            <a:chExt cx="898" cy="442"/>
          </a:xfrm>
        </p:grpSpPr>
        <p:sp>
          <p:nvSpPr>
            <p:cNvPr id="111747" name="Oval 18"/>
            <p:cNvSpPr>
              <a:spLocks noChangeArrowheads="1"/>
            </p:cNvSpPr>
            <p:nvPr/>
          </p:nvSpPr>
          <p:spPr bwMode="auto">
            <a:xfrm>
              <a:off x="2349" y="2604"/>
              <a:ext cx="898" cy="442"/>
            </a:xfrm>
            <a:prstGeom prst="ellipse">
              <a:avLst/>
            </a:prstGeom>
            <a:noFill/>
            <a:ln w="76200" algn="ctr">
              <a:solidFill>
                <a:schemeClr val="bg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48" name="Text Box 19"/>
            <p:cNvSpPr txBox="1">
              <a:spLocks noChangeArrowheads="1"/>
            </p:cNvSpPr>
            <p:nvPr/>
          </p:nvSpPr>
          <p:spPr bwMode="auto">
            <a:xfrm>
              <a:off x="2504" y="2645"/>
              <a:ext cx="575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/>
                <a:t>q</a:t>
              </a:r>
              <a:r>
                <a:rPr lang="en-US" sz="2400" b="1" baseline="-25000"/>
                <a:t>reject</a:t>
              </a:r>
            </a:p>
          </p:txBody>
        </p:sp>
      </p:grpSp>
      <p:sp>
        <p:nvSpPr>
          <p:cNvPr id="111627" name="Text Box 20"/>
          <p:cNvSpPr txBox="1">
            <a:spLocks noChangeArrowheads="1"/>
          </p:cNvSpPr>
          <p:nvPr/>
        </p:nvSpPr>
        <p:spPr bwMode="auto">
          <a:xfrm>
            <a:off x="4716463" y="1073150"/>
            <a:ext cx="1385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0</a:t>
            </a:r>
            <a:r>
              <a:rPr lang="en-US" sz="2400"/>
              <a:t> </a:t>
            </a:r>
            <a:r>
              <a:rPr lang="en-US" sz="2400" b="1">
                <a:cs typeface="Arial" charset="0"/>
              </a:rPr>
              <a:t>→ </a:t>
            </a:r>
            <a:r>
              <a:rPr lang="en-US" sz="2400" b="1">
                <a:sym typeface="Wingdings" pitchFamily="2" charset="2"/>
              </a:rPr>
              <a:t>0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111628" name="Line 21"/>
          <p:cNvSpPr>
            <a:spLocks noChangeShapeType="1"/>
          </p:cNvSpPr>
          <p:nvPr/>
        </p:nvSpPr>
        <p:spPr bwMode="auto">
          <a:xfrm flipV="1">
            <a:off x="5132388" y="642938"/>
            <a:ext cx="18923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1629" name="Text Box 22"/>
          <p:cNvSpPr txBox="1">
            <a:spLocks noChangeArrowheads="1"/>
          </p:cNvSpPr>
          <p:nvPr/>
        </p:nvSpPr>
        <p:spPr bwMode="auto">
          <a:xfrm>
            <a:off x="5099050" y="136525"/>
            <a:ext cx="1589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 → </a:t>
            </a:r>
            <a:r>
              <a:rPr lang="en-US" sz="2400" b="1">
                <a:sym typeface="Wingdings" pitchFamily="2" charset="2"/>
              </a:rPr>
              <a:t></a:t>
            </a:r>
            <a:r>
              <a:rPr lang="en-US" sz="2400" b="1">
                <a:cs typeface="Arial" charset="0"/>
              </a:rPr>
              <a:t>, R</a:t>
            </a:r>
          </a:p>
        </p:txBody>
      </p:sp>
      <p:sp>
        <p:nvSpPr>
          <p:cNvPr id="111630" name="Oval 23"/>
          <p:cNvSpPr>
            <a:spLocks noChangeArrowheads="1"/>
          </p:cNvSpPr>
          <p:nvPr/>
        </p:nvSpPr>
        <p:spPr bwMode="auto">
          <a:xfrm>
            <a:off x="7158038" y="327025"/>
            <a:ext cx="1425575" cy="701675"/>
          </a:xfrm>
          <a:prstGeom prst="ellipse">
            <a:avLst/>
          </a:prstGeom>
          <a:noFill/>
          <a:ln w="76200" algn="ctr">
            <a:solidFill>
              <a:schemeClr val="bg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1631" name="Text Box 28"/>
          <p:cNvSpPr txBox="1">
            <a:spLocks noChangeArrowheads="1"/>
          </p:cNvSpPr>
          <p:nvPr/>
        </p:nvSpPr>
        <p:spPr bwMode="auto">
          <a:xfrm>
            <a:off x="1851025" y="355600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0</a:t>
            </a:r>
          </a:p>
        </p:txBody>
      </p:sp>
      <p:sp>
        <p:nvSpPr>
          <p:cNvPr id="111632" name="Text Box 29"/>
          <p:cNvSpPr txBox="1">
            <a:spLocks noChangeArrowheads="1"/>
          </p:cNvSpPr>
          <p:nvPr/>
        </p:nvSpPr>
        <p:spPr bwMode="auto">
          <a:xfrm>
            <a:off x="4416425" y="374650"/>
            <a:ext cx="482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q</a:t>
            </a:r>
            <a:r>
              <a:rPr lang="en-US" sz="2400" b="1" baseline="-25000"/>
              <a:t>1</a:t>
            </a:r>
          </a:p>
        </p:txBody>
      </p:sp>
      <p:grpSp>
        <p:nvGrpSpPr>
          <p:cNvPr id="704547" name="Group 35"/>
          <p:cNvGrpSpPr>
            <a:grpSpLocks/>
          </p:cNvGrpSpPr>
          <p:nvPr/>
        </p:nvGrpSpPr>
        <p:grpSpPr bwMode="auto">
          <a:xfrm>
            <a:off x="2090738" y="2727325"/>
            <a:ext cx="825500" cy="1152525"/>
            <a:chOff x="1199" y="61"/>
            <a:chExt cx="520" cy="726"/>
          </a:xfrm>
        </p:grpSpPr>
        <p:sp>
          <p:nvSpPr>
            <p:cNvPr id="111743" name="Text Box 36"/>
            <p:cNvSpPr txBox="1">
              <a:spLocks noChangeArrowheads="1"/>
            </p:cNvSpPr>
            <p:nvPr/>
          </p:nvSpPr>
          <p:spPr bwMode="auto">
            <a:xfrm>
              <a:off x="1265" y="507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0</a:t>
              </a:r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</a:p>
          </p:txBody>
        </p:sp>
        <p:sp>
          <p:nvSpPr>
            <p:cNvPr id="111744" name="Rectangle 37"/>
            <p:cNvSpPr>
              <a:spLocks noChangeArrowheads="1"/>
            </p:cNvSpPr>
            <p:nvPr/>
          </p:nvSpPr>
          <p:spPr bwMode="auto">
            <a:xfrm>
              <a:off x="1199" y="61"/>
              <a:ext cx="520" cy="726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45" name="Line 38"/>
            <p:cNvSpPr>
              <a:spLocks noChangeShapeType="1"/>
            </p:cNvSpPr>
            <p:nvPr/>
          </p:nvSpPr>
          <p:spPr bwMode="auto">
            <a:xfrm>
              <a:off x="1260" y="470"/>
              <a:ext cx="354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46" name="Text Box 39"/>
            <p:cNvSpPr txBox="1">
              <a:spLocks noChangeArrowheads="1"/>
            </p:cNvSpPr>
            <p:nvPr/>
          </p:nvSpPr>
          <p:spPr bwMode="auto">
            <a:xfrm>
              <a:off x="1224" y="167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0</a:t>
              </a:r>
              <a:r>
                <a:rPr lang="en-US" sz="2000" b="1"/>
                <a:t>0</a:t>
              </a:r>
            </a:p>
          </p:txBody>
        </p:sp>
      </p:grpSp>
      <p:grpSp>
        <p:nvGrpSpPr>
          <p:cNvPr id="704552" name="Group 40"/>
          <p:cNvGrpSpPr>
            <a:grpSpLocks/>
          </p:cNvGrpSpPr>
          <p:nvPr/>
        </p:nvGrpSpPr>
        <p:grpSpPr bwMode="auto">
          <a:xfrm>
            <a:off x="3130550" y="2727325"/>
            <a:ext cx="879475" cy="1152525"/>
            <a:chOff x="2064" y="61"/>
            <a:chExt cx="554" cy="726"/>
          </a:xfrm>
        </p:grpSpPr>
        <p:sp>
          <p:nvSpPr>
            <p:cNvPr id="111739" name="Text Box 41"/>
            <p:cNvSpPr txBox="1">
              <a:spLocks noChangeArrowheads="1"/>
            </p:cNvSpPr>
            <p:nvPr/>
          </p:nvSpPr>
          <p:spPr bwMode="auto">
            <a:xfrm>
              <a:off x="2124" y="506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0</a:t>
              </a:r>
              <a:r>
                <a:rPr lang="en-US" sz="2000" b="1"/>
                <a:t>q</a:t>
              </a:r>
              <a:r>
                <a:rPr lang="en-US" sz="2000" b="1" baseline="-25000"/>
                <a:t>rej</a:t>
              </a:r>
            </a:p>
          </p:txBody>
        </p:sp>
        <p:sp>
          <p:nvSpPr>
            <p:cNvPr id="111740" name="Rectangle 42"/>
            <p:cNvSpPr>
              <a:spLocks noChangeArrowheads="1"/>
            </p:cNvSpPr>
            <p:nvPr/>
          </p:nvSpPr>
          <p:spPr bwMode="auto">
            <a:xfrm>
              <a:off x="2064" y="61"/>
              <a:ext cx="554" cy="726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41" name="Line 43"/>
            <p:cNvSpPr>
              <a:spLocks noChangeShapeType="1"/>
            </p:cNvSpPr>
            <p:nvPr/>
          </p:nvSpPr>
          <p:spPr bwMode="auto">
            <a:xfrm>
              <a:off x="2132" y="470"/>
              <a:ext cx="421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42" name="Text Box 44"/>
            <p:cNvSpPr txBox="1">
              <a:spLocks noChangeArrowheads="1"/>
            </p:cNvSpPr>
            <p:nvPr/>
          </p:nvSpPr>
          <p:spPr bwMode="auto">
            <a:xfrm>
              <a:off x="2109" y="167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  <a:r>
                <a:rPr lang="en-US" sz="2000" b="1"/>
                <a:t>0</a:t>
              </a:r>
            </a:p>
          </p:txBody>
        </p:sp>
      </p:grpSp>
      <p:grpSp>
        <p:nvGrpSpPr>
          <p:cNvPr id="704557" name="Group 45"/>
          <p:cNvGrpSpPr>
            <a:grpSpLocks/>
          </p:cNvGrpSpPr>
          <p:nvPr/>
        </p:nvGrpSpPr>
        <p:grpSpPr bwMode="auto">
          <a:xfrm>
            <a:off x="4225925" y="2727325"/>
            <a:ext cx="919163" cy="1154113"/>
            <a:chOff x="2724" y="61"/>
            <a:chExt cx="529" cy="727"/>
          </a:xfrm>
        </p:grpSpPr>
        <p:sp>
          <p:nvSpPr>
            <p:cNvPr id="111735" name="Text Box 46"/>
            <p:cNvSpPr txBox="1">
              <a:spLocks noChangeArrowheads="1"/>
            </p:cNvSpPr>
            <p:nvPr/>
          </p:nvSpPr>
          <p:spPr bwMode="auto">
            <a:xfrm>
              <a:off x="2758" y="511"/>
              <a:ext cx="44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rej</a:t>
              </a:r>
            </a:p>
          </p:txBody>
        </p:sp>
        <p:sp>
          <p:nvSpPr>
            <p:cNvPr id="111736" name="Rectangle 47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37" name="Line 48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38" name="Text Box 49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0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4597" name="Group 85"/>
          <p:cNvGrpSpPr>
            <a:grpSpLocks/>
          </p:cNvGrpSpPr>
          <p:nvPr/>
        </p:nvGrpSpPr>
        <p:grpSpPr bwMode="auto">
          <a:xfrm>
            <a:off x="5359400" y="2727325"/>
            <a:ext cx="919163" cy="1152525"/>
            <a:chOff x="3173" y="2231"/>
            <a:chExt cx="579" cy="726"/>
          </a:xfrm>
        </p:grpSpPr>
        <p:sp>
          <p:nvSpPr>
            <p:cNvPr id="111731" name="Rectangle 51"/>
            <p:cNvSpPr>
              <a:spLocks noChangeArrowheads="1"/>
            </p:cNvSpPr>
            <p:nvPr/>
          </p:nvSpPr>
          <p:spPr bwMode="auto">
            <a:xfrm>
              <a:off x="3173" y="2231"/>
              <a:ext cx="579" cy="726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32" name="Line 52"/>
            <p:cNvSpPr>
              <a:spLocks noChangeShapeType="1"/>
            </p:cNvSpPr>
            <p:nvPr/>
          </p:nvSpPr>
          <p:spPr bwMode="auto">
            <a:xfrm>
              <a:off x="3259" y="2645"/>
              <a:ext cx="404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33" name="Text Box 53"/>
            <p:cNvSpPr txBox="1">
              <a:spLocks noChangeArrowheads="1"/>
            </p:cNvSpPr>
            <p:nvPr/>
          </p:nvSpPr>
          <p:spPr bwMode="auto">
            <a:xfrm>
              <a:off x="3228" y="2339"/>
              <a:ext cx="42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1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11734" name="Text Box 54"/>
            <p:cNvSpPr txBox="1">
              <a:spLocks noChangeArrowheads="1"/>
            </p:cNvSpPr>
            <p:nvPr/>
          </p:nvSpPr>
          <p:spPr bwMode="auto">
            <a:xfrm>
              <a:off x="3173" y="2673"/>
              <a:ext cx="57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</a:p>
          </p:txBody>
        </p:sp>
      </p:grpSp>
      <p:grpSp>
        <p:nvGrpSpPr>
          <p:cNvPr id="704633" name="Group 121"/>
          <p:cNvGrpSpPr>
            <a:grpSpLocks/>
          </p:cNvGrpSpPr>
          <p:nvPr/>
        </p:nvGrpSpPr>
        <p:grpSpPr bwMode="auto">
          <a:xfrm>
            <a:off x="6492875" y="2727325"/>
            <a:ext cx="825500" cy="1154113"/>
            <a:chOff x="4090" y="2302"/>
            <a:chExt cx="520" cy="727"/>
          </a:xfrm>
        </p:grpSpPr>
        <p:sp>
          <p:nvSpPr>
            <p:cNvPr id="111727" name="Rectangle 56"/>
            <p:cNvSpPr>
              <a:spLocks noChangeArrowheads="1"/>
            </p:cNvSpPr>
            <p:nvPr/>
          </p:nvSpPr>
          <p:spPr bwMode="auto">
            <a:xfrm>
              <a:off x="4090" y="2302"/>
              <a:ext cx="520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28" name="Line 57"/>
            <p:cNvSpPr>
              <a:spLocks noChangeShapeType="1"/>
            </p:cNvSpPr>
            <p:nvPr/>
          </p:nvSpPr>
          <p:spPr bwMode="auto">
            <a:xfrm>
              <a:off x="4151" y="2716"/>
              <a:ext cx="397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29" name="Text Box 58"/>
            <p:cNvSpPr txBox="1">
              <a:spLocks noChangeArrowheads="1"/>
            </p:cNvSpPr>
            <p:nvPr/>
          </p:nvSpPr>
          <p:spPr bwMode="auto">
            <a:xfrm>
              <a:off x="4159" y="2410"/>
              <a:ext cx="3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</a:t>
              </a:r>
            </a:p>
          </p:txBody>
        </p:sp>
        <p:sp>
          <p:nvSpPr>
            <p:cNvPr id="111730" name="Text Box 59"/>
            <p:cNvSpPr txBox="1">
              <a:spLocks noChangeArrowheads="1"/>
            </p:cNvSpPr>
            <p:nvPr/>
          </p:nvSpPr>
          <p:spPr bwMode="auto">
            <a:xfrm>
              <a:off x="4137" y="2752"/>
              <a:ext cx="41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0</a:t>
              </a:r>
              <a:endParaRPr lang="en-US" sz="2000" b="1" baseline="-25000"/>
            </a:p>
          </p:txBody>
        </p:sp>
      </p:grpSp>
      <p:grpSp>
        <p:nvGrpSpPr>
          <p:cNvPr id="704572" name="Group 60"/>
          <p:cNvGrpSpPr>
            <a:grpSpLocks/>
          </p:cNvGrpSpPr>
          <p:nvPr/>
        </p:nvGrpSpPr>
        <p:grpSpPr bwMode="auto">
          <a:xfrm>
            <a:off x="7534275" y="2727325"/>
            <a:ext cx="839788" cy="1154113"/>
            <a:chOff x="5018" y="61"/>
            <a:chExt cx="529" cy="727"/>
          </a:xfrm>
        </p:grpSpPr>
        <p:sp>
          <p:nvSpPr>
            <p:cNvPr id="111723" name="Text Box 61"/>
            <p:cNvSpPr txBox="1">
              <a:spLocks noChangeArrowheads="1"/>
            </p:cNvSpPr>
            <p:nvPr/>
          </p:nvSpPr>
          <p:spPr bwMode="auto">
            <a:xfrm>
              <a:off x="5143" y="506"/>
              <a:ext cx="25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  <p:sp>
          <p:nvSpPr>
            <p:cNvPr id="111724" name="Rectangle 62"/>
            <p:cNvSpPr>
              <a:spLocks noChangeArrowheads="1"/>
            </p:cNvSpPr>
            <p:nvPr/>
          </p:nvSpPr>
          <p:spPr bwMode="auto">
            <a:xfrm>
              <a:off x="5018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25" name="Line 63"/>
            <p:cNvSpPr>
              <a:spLocks noChangeShapeType="1"/>
            </p:cNvSpPr>
            <p:nvPr/>
          </p:nvSpPr>
          <p:spPr bwMode="auto">
            <a:xfrm>
              <a:off x="5095" y="471"/>
              <a:ext cx="35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26" name="Text Box 64"/>
            <p:cNvSpPr txBox="1">
              <a:spLocks noChangeArrowheads="1"/>
            </p:cNvSpPr>
            <p:nvPr/>
          </p:nvSpPr>
          <p:spPr bwMode="auto">
            <a:xfrm>
              <a:off x="5067" y="167"/>
              <a:ext cx="42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4634" name="Group 122"/>
          <p:cNvGrpSpPr>
            <a:grpSpLocks/>
          </p:cNvGrpSpPr>
          <p:nvPr/>
        </p:nvGrpSpPr>
        <p:grpSpPr bwMode="auto">
          <a:xfrm>
            <a:off x="284163" y="4098925"/>
            <a:ext cx="866775" cy="1154113"/>
            <a:chOff x="595" y="3222"/>
            <a:chExt cx="546" cy="727"/>
          </a:xfrm>
        </p:grpSpPr>
        <p:sp>
          <p:nvSpPr>
            <p:cNvPr id="111719" name="Rectangle 66"/>
            <p:cNvSpPr>
              <a:spLocks noChangeArrowheads="1"/>
            </p:cNvSpPr>
            <p:nvPr/>
          </p:nvSpPr>
          <p:spPr bwMode="auto">
            <a:xfrm>
              <a:off x="595" y="3222"/>
              <a:ext cx="546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20" name="Line 67"/>
            <p:cNvSpPr>
              <a:spLocks noChangeShapeType="1"/>
            </p:cNvSpPr>
            <p:nvPr/>
          </p:nvSpPr>
          <p:spPr bwMode="auto">
            <a:xfrm>
              <a:off x="672" y="3643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21" name="Text Box 68"/>
            <p:cNvSpPr txBox="1">
              <a:spLocks noChangeArrowheads="1"/>
            </p:cNvSpPr>
            <p:nvPr/>
          </p:nvSpPr>
          <p:spPr bwMode="auto">
            <a:xfrm>
              <a:off x="644" y="3332"/>
              <a:ext cx="4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#</a:t>
              </a:r>
            </a:p>
          </p:txBody>
        </p:sp>
        <p:sp>
          <p:nvSpPr>
            <p:cNvPr id="111722" name="Text Box 69"/>
            <p:cNvSpPr txBox="1">
              <a:spLocks noChangeArrowheads="1"/>
            </p:cNvSpPr>
            <p:nvPr/>
          </p:nvSpPr>
          <p:spPr bwMode="auto">
            <a:xfrm>
              <a:off x="644" y="3662"/>
              <a:ext cx="4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#</a:t>
              </a:r>
            </a:p>
          </p:txBody>
        </p:sp>
      </p:grpSp>
      <p:grpSp>
        <p:nvGrpSpPr>
          <p:cNvPr id="704582" name="Group 70"/>
          <p:cNvGrpSpPr>
            <a:grpSpLocks/>
          </p:cNvGrpSpPr>
          <p:nvPr/>
        </p:nvGrpSpPr>
        <p:grpSpPr bwMode="auto">
          <a:xfrm>
            <a:off x="904875" y="2727325"/>
            <a:ext cx="971550" cy="1154113"/>
            <a:chOff x="94" y="61"/>
            <a:chExt cx="879" cy="727"/>
          </a:xfrm>
        </p:grpSpPr>
        <p:sp>
          <p:nvSpPr>
            <p:cNvPr id="111715" name="Rectangle 71"/>
            <p:cNvSpPr>
              <a:spLocks noChangeArrowheads="1"/>
            </p:cNvSpPr>
            <p:nvPr/>
          </p:nvSpPr>
          <p:spPr bwMode="auto">
            <a:xfrm>
              <a:off x="94" y="61"/>
              <a:ext cx="87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16" name="Line 72"/>
            <p:cNvSpPr>
              <a:spLocks noChangeShapeType="1"/>
            </p:cNvSpPr>
            <p:nvPr/>
          </p:nvSpPr>
          <p:spPr bwMode="auto">
            <a:xfrm>
              <a:off x="123" y="458"/>
              <a:ext cx="777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17" name="Text Box 73"/>
            <p:cNvSpPr txBox="1">
              <a:spLocks noChangeArrowheads="1"/>
            </p:cNvSpPr>
            <p:nvPr/>
          </p:nvSpPr>
          <p:spPr bwMode="auto">
            <a:xfrm>
              <a:off x="427" y="164"/>
              <a:ext cx="17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#</a:t>
              </a:r>
            </a:p>
          </p:txBody>
        </p:sp>
        <p:sp>
          <p:nvSpPr>
            <p:cNvPr id="111718" name="Text Box 74"/>
            <p:cNvSpPr txBox="1">
              <a:spLocks noChangeArrowheads="1"/>
            </p:cNvSpPr>
            <p:nvPr/>
          </p:nvSpPr>
          <p:spPr bwMode="auto">
            <a:xfrm>
              <a:off x="133" y="491"/>
              <a:ext cx="77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#q</a:t>
              </a:r>
              <a:r>
                <a:rPr lang="en-US" sz="2000" b="1" baseline="-25000"/>
                <a:t>0</a:t>
              </a:r>
              <a:r>
                <a:rPr lang="en-US" sz="2000" b="1"/>
                <a:t>0#</a:t>
              </a:r>
            </a:p>
          </p:txBody>
        </p:sp>
      </p:grpSp>
      <p:grpSp>
        <p:nvGrpSpPr>
          <p:cNvPr id="704598" name="Group 86"/>
          <p:cNvGrpSpPr>
            <a:grpSpLocks/>
          </p:cNvGrpSpPr>
          <p:nvPr/>
        </p:nvGrpSpPr>
        <p:grpSpPr bwMode="auto">
          <a:xfrm>
            <a:off x="1395413" y="4098925"/>
            <a:ext cx="866775" cy="1154113"/>
            <a:chOff x="86" y="877"/>
            <a:chExt cx="546" cy="685"/>
          </a:xfrm>
        </p:grpSpPr>
        <p:sp>
          <p:nvSpPr>
            <p:cNvPr id="111711" name="Rectangle 87"/>
            <p:cNvSpPr>
              <a:spLocks noChangeArrowheads="1"/>
            </p:cNvSpPr>
            <p:nvPr/>
          </p:nvSpPr>
          <p:spPr bwMode="auto">
            <a:xfrm>
              <a:off x="86" y="877"/>
              <a:ext cx="546" cy="685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12" name="Line 88"/>
            <p:cNvSpPr>
              <a:spLocks noChangeShapeType="1"/>
            </p:cNvSpPr>
            <p:nvPr/>
          </p:nvSpPr>
          <p:spPr bwMode="auto">
            <a:xfrm>
              <a:off x="163" y="1274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13" name="Text Box 89"/>
            <p:cNvSpPr txBox="1">
              <a:spLocks noChangeArrowheads="1"/>
            </p:cNvSpPr>
            <p:nvPr/>
          </p:nvSpPr>
          <p:spPr bwMode="auto">
            <a:xfrm>
              <a:off x="135" y="981"/>
              <a:ext cx="405" cy="2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#</a:t>
              </a:r>
            </a:p>
          </p:txBody>
        </p:sp>
        <p:sp>
          <p:nvSpPr>
            <p:cNvPr id="111714" name="Text Box 90"/>
            <p:cNvSpPr txBox="1">
              <a:spLocks noChangeArrowheads="1"/>
            </p:cNvSpPr>
            <p:nvPr/>
          </p:nvSpPr>
          <p:spPr bwMode="auto">
            <a:xfrm>
              <a:off x="151" y="1261"/>
              <a:ext cx="417" cy="2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</a:t>
              </a:r>
              <a:r>
                <a:rPr lang="en-US" sz="2000" b="1"/>
                <a:t>#</a:t>
              </a:r>
            </a:p>
          </p:txBody>
        </p:sp>
      </p:grpSp>
      <p:grpSp>
        <p:nvGrpSpPr>
          <p:cNvPr id="704603" name="Group 91"/>
          <p:cNvGrpSpPr>
            <a:grpSpLocks/>
          </p:cNvGrpSpPr>
          <p:nvPr/>
        </p:nvGrpSpPr>
        <p:grpSpPr bwMode="auto">
          <a:xfrm>
            <a:off x="2506663" y="4098925"/>
            <a:ext cx="1144587" cy="1154113"/>
            <a:chOff x="2724" y="61"/>
            <a:chExt cx="529" cy="727"/>
          </a:xfrm>
        </p:grpSpPr>
        <p:sp>
          <p:nvSpPr>
            <p:cNvPr id="111707" name="Text Box 92"/>
            <p:cNvSpPr txBox="1">
              <a:spLocks noChangeArrowheads="1"/>
            </p:cNvSpPr>
            <p:nvPr/>
          </p:nvSpPr>
          <p:spPr bwMode="auto">
            <a:xfrm>
              <a:off x="2836" y="511"/>
              <a:ext cx="28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</a:p>
          </p:txBody>
        </p:sp>
        <p:sp>
          <p:nvSpPr>
            <p:cNvPr id="111708" name="Rectangle 93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09" name="Line 94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10" name="Text Box 95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q</a:t>
              </a:r>
              <a:r>
                <a:rPr lang="en-US" sz="2000" b="1" baseline="-25000">
                  <a:sym typeface="Wingdings" pitchFamily="2" charset="2"/>
                </a:rPr>
                <a:t>acc</a:t>
              </a:r>
            </a:p>
          </p:txBody>
        </p:sp>
      </p:grpSp>
      <p:grpSp>
        <p:nvGrpSpPr>
          <p:cNvPr id="704608" name="Group 96"/>
          <p:cNvGrpSpPr>
            <a:grpSpLocks/>
          </p:cNvGrpSpPr>
          <p:nvPr/>
        </p:nvGrpSpPr>
        <p:grpSpPr bwMode="auto">
          <a:xfrm>
            <a:off x="3897313" y="4098925"/>
            <a:ext cx="1000125" cy="1154113"/>
            <a:chOff x="2724" y="61"/>
            <a:chExt cx="529" cy="727"/>
          </a:xfrm>
        </p:grpSpPr>
        <p:sp>
          <p:nvSpPr>
            <p:cNvPr id="111703" name="Text Box 97"/>
            <p:cNvSpPr txBox="1">
              <a:spLocks noChangeArrowheads="1"/>
            </p:cNvSpPr>
            <p:nvPr/>
          </p:nvSpPr>
          <p:spPr bwMode="auto">
            <a:xfrm>
              <a:off x="2815" y="511"/>
              <a:ext cx="32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</a:p>
          </p:txBody>
        </p:sp>
        <p:sp>
          <p:nvSpPr>
            <p:cNvPr id="111704" name="Rectangle 98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05" name="Line 99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06" name="Text Box 100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0</a:t>
              </a:r>
              <a:r>
                <a:rPr lang="en-US" sz="2000" b="1">
                  <a:sym typeface="Wingdings" pitchFamily="2" charset="2"/>
                </a:rPr>
                <a:t>q</a:t>
              </a:r>
              <a:r>
                <a:rPr lang="en-US" sz="2000" b="1" baseline="-25000">
                  <a:sym typeface="Wingdings" pitchFamily="2" charset="2"/>
                </a:rPr>
                <a:t>acc</a:t>
              </a:r>
            </a:p>
          </p:txBody>
        </p:sp>
      </p:grpSp>
      <p:grpSp>
        <p:nvGrpSpPr>
          <p:cNvPr id="704623" name="Group 111"/>
          <p:cNvGrpSpPr>
            <a:grpSpLocks/>
          </p:cNvGrpSpPr>
          <p:nvPr/>
        </p:nvGrpSpPr>
        <p:grpSpPr bwMode="auto">
          <a:xfrm>
            <a:off x="5141913" y="4098925"/>
            <a:ext cx="1144587" cy="1154113"/>
            <a:chOff x="2724" y="61"/>
            <a:chExt cx="529" cy="727"/>
          </a:xfrm>
        </p:grpSpPr>
        <p:sp>
          <p:nvSpPr>
            <p:cNvPr id="111699" name="Text Box 112"/>
            <p:cNvSpPr txBox="1">
              <a:spLocks noChangeArrowheads="1"/>
            </p:cNvSpPr>
            <p:nvPr/>
          </p:nvSpPr>
          <p:spPr bwMode="auto">
            <a:xfrm>
              <a:off x="2836" y="511"/>
              <a:ext cx="28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</a:p>
          </p:txBody>
        </p:sp>
        <p:sp>
          <p:nvSpPr>
            <p:cNvPr id="111700" name="Rectangle 113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701" name="Line 114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702" name="Text Box 115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q</a:t>
              </a:r>
              <a:r>
                <a:rPr lang="en-US" sz="2000" b="1" baseline="-25000">
                  <a:sym typeface="Wingdings" pitchFamily="2" charset="2"/>
                </a:rPr>
                <a:t>acc</a:t>
              </a:r>
              <a:r>
                <a:rPr lang="en-US" sz="2000" b="1">
                  <a:sym typeface="Wingdings" pitchFamily="2" charset="2"/>
                </a:rPr>
                <a:t></a:t>
              </a:r>
            </a:p>
          </p:txBody>
        </p:sp>
      </p:grpSp>
      <p:grpSp>
        <p:nvGrpSpPr>
          <p:cNvPr id="704628" name="Group 116"/>
          <p:cNvGrpSpPr>
            <a:grpSpLocks/>
          </p:cNvGrpSpPr>
          <p:nvPr/>
        </p:nvGrpSpPr>
        <p:grpSpPr bwMode="auto">
          <a:xfrm>
            <a:off x="6530975" y="4098925"/>
            <a:ext cx="1000125" cy="1154113"/>
            <a:chOff x="2724" y="61"/>
            <a:chExt cx="529" cy="727"/>
          </a:xfrm>
        </p:grpSpPr>
        <p:sp>
          <p:nvSpPr>
            <p:cNvPr id="111695" name="Text Box 117"/>
            <p:cNvSpPr txBox="1">
              <a:spLocks noChangeArrowheads="1"/>
            </p:cNvSpPr>
            <p:nvPr/>
          </p:nvSpPr>
          <p:spPr bwMode="auto">
            <a:xfrm>
              <a:off x="2815" y="511"/>
              <a:ext cx="32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q</a:t>
              </a:r>
              <a:r>
                <a:rPr lang="en-US" sz="2000" b="1" baseline="-25000"/>
                <a:t>acc</a:t>
              </a:r>
            </a:p>
          </p:txBody>
        </p:sp>
        <p:sp>
          <p:nvSpPr>
            <p:cNvPr id="111696" name="Rectangle 118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697" name="Line 119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98" name="Text Box 120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q</a:t>
              </a:r>
              <a:r>
                <a:rPr lang="en-US" sz="2000" b="1" baseline="-25000">
                  <a:sym typeface="Wingdings" pitchFamily="2" charset="2"/>
                </a:rPr>
                <a:t>acc</a:t>
              </a:r>
              <a:r>
                <a:rPr lang="en-US" sz="2000" b="1"/>
                <a:t>0</a:t>
              </a:r>
            </a:p>
          </p:txBody>
        </p:sp>
      </p:grpSp>
      <p:grpSp>
        <p:nvGrpSpPr>
          <p:cNvPr id="704696" name="Group 184"/>
          <p:cNvGrpSpPr>
            <a:grpSpLocks/>
          </p:cNvGrpSpPr>
          <p:nvPr/>
        </p:nvGrpSpPr>
        <p:grpSpPr bwMode="auto">
          <a:xfrm>
            <a:off x="55563" y="5613400"/>
            <a:ext cx="866775" cy="1042988"/>
            <a:chOff x="147" y="3536"/>
            <a:chExt cx="546" cy="657"/>
          </a:xfrm>
        </p:grpSpPr>
        <p:sp>
          <p:nvSpPr>
            <p:cNvPr id="111692" name="Line 140"/>
            <p:cNvSpPr>
              <a:spLocks noChangeShapeType="1"/>
            </p:cNvSpPr>
            <p:nvPr/>
          </p:nvSpPr>
          <p:spPr bwMode="auto">
            <a:xfrm>
              <a:off x="147" y="3871"/>
              <a:ext cx="541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93" name="Text Box 141"/>
            <p:cNvSpPr txBox="1">
              <a:spLocks noChangeArrowheads="1"/>
            </p:cNvSpPr>
            <p:nvPr/>
          </p:nvSpPr>
          <p:spPr bwMode="auto">
            <a:xfrm>
              <a:off x="295" y="3536"/>
              <a:ext cx="24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  <p:sp>
          <p:nvSpPr>
            <p:cNvPr id="111694" name="Text Box 142"/>
            <p:cNvSpPr txBox="1">
              <a:spLocks noChangeArrowheads="1"/>
            </p:cNvSpPr>
            <p:nvPr/>
          </p:nvSpPr>
          <p:spPr bwMode="auto">
            <a:xfrm>
              <a:off x="154" y="3943"/>
              <a:ext cx="53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#q</a:t>
              </a:r>
              <a:r>
                <a:rPr lang="en-US" sz="2000" b="1" baseline="-25000">
                  <a:solidFill>
                    <a:srgbClr val="FFFF00"/>
                  </a:solidFill>
                </a:rPr>
                <a:t>0</a:t>
              </a:r>
              <a:r>
                <a:rPr lang="en-US" sz="2000" b="1">
                  <a:solidFill>
                    <a:srgbClr val="FFFF00"/>
                  </a:solidFill>
                </a:rPr>
                <a:t>0#</a:t>
              </a:r>
            </a:p>
          </p:txBody>
        </p:sp>
      </p:grpSp>
      <p:grpSp>
        <p:nvGrpSpPr>
          <p:cNvPr id="704697" name="Group 185"/>
          <p:cNvGrpSpPr>
            <a:grpSpLocks/>
          </p:cNvGrpSpPr>
          <p:nvPr/>
        </p:nvGrpSpPr>
        <p:grpSpPr bwMode="auto">
          <a:xfrm>
            <a:off x="987425" y="5613400"/>
            <a:ext cx="682625" cy="1042988"/>
            <a:chOff x="899" y="3536"/>
            <a:chExt cx="430" cy="657"/>
          </a:xfrm>
        </p:grpSpPr>
        <p:sp>
          <p:nvSpPr>
            <p:cNvPr id="111689" name="Text Box 144"/>
            <p:cNvSpPr txBox="1">
              <a:spLocks noChangeArrowheads="1"/>
            </p:cNvSpPr>
            <p:nvPr/>
          </p:nvSpPr>
          <p:spPr bwMode="auto">
            <a:xfrm>
              <a:off x="940" y="3943"/>
              <a:ext cx="36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111690" name="Line 146"/>
            <p:cNvSpPr>
              <a:spLocks noChangeShapeType="1"/>
            </p:cNvSpPr>
            <p:nvPr/>
          </p:nvSpPr>
          <p:spPr bwMode="auto">
            <a:xfrm>
              <a:off x="935" y="3871"/>
              <a:ext cx="354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91" name="Text Box 147"/>
            <p:cNvSpPr txBox="1">
              <a:spLocks noChangeArrowheads="1"/>
            </p:cNvSpPr>
            <p:nvPr/>
          </p:nvSpPr>
          <p:spPr bwMode="auto">
            <a:xfrm>
              <a:off x="899" y="3536"/>
              <a:ext cx="43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0</a:t>
              </a:r>
              <a:r>
                <a:rPr lang="en-US" sz="2000" b="1">
                  <a:solidFill>
                    <a:srgbClr val="FFFF00"/>
                  </a:solidFill>
                </a:rPr>
                <a:t>0</a:t>
              </a:r>
            </a:p>
          </p:txBody>
        </p:sp>
      </p:grpSp>
      <p:grpSp>
        <p:nvGrpSpPr>
          <p:cNvPr id="704698" name="Group 186"/>
          <p:cNvGrpSpPr>
            <a:grpSpLocks/>
          </p:cNvGrpSpPr>
          <p:nvPr/>
        </p:nvGrpSpPr>
        <p:grpSpPr bwMode="auto">
          <a:xfrm>
            <a:off x="1698625" y="5613400"/>
            <a:ext cx="687388" cy="1042988"/>
            <a:chOff x="1550" y="3536"/>
            <a:chExt cx="433" cy="657"/>
          </a:xfrm>
        </p:grpSpPr>
        <p:sp>
          <p:nvSpPr>
            <p:cNvPr id="111686" name="Line 150"/>
            <p:cNvSpPr>
              <a:spLocks noChangeShapeType="1"/>
            </p:cNvSpPr>
            <p:nvPr/>
          </p:nvSpPr>
          <p:spPr bwMode="auto">
            <a:xfrm>
              <a:off x="1578" y="3871"/>
              <a:ext cx="396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87" name="Text Box 151"/>
            <p:cNvSpPr txBox="1">
              <a:spLocks noChangeArrowheads="1"/>
            </p:cNvSpPr>
            <p:nvPr/>
          </p:nvSpPr>
          <p:spPr bwMode="auto">
            <a:xfrm>
              <a:off x="1550" y="3536"/>
              <a:ext cx="4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  <p:sp>
          <p:nvSpPr>
            <p:cNvPr id="111688" name="Text Box 152"/>
            <p:cNvSpPr txBox="1">
              <a:spLocks noChangeArrowheads="1"/>
            </p:cNvSpPr>
            <p:nvPr/>
          </p:nvSpPr>
          <p:spPr bwMode="auto">
            <a:xfrm>
              <a:off x="1566" y="3943"/>
              <a:ext cx="4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</p:grpSp>
      <p:grpSp>
        <p:nvGrpSpPr>
          <p:cNvPr id="704699" name="Group 187"/>
          <p:cNvGrpSpPr>
            <a:grpSpLocks/>
          </p:cNvGrpSpPr>
          <p:nvPr/>
        </p:nvGrpSpPr>
        <p:grpSpPr bwMode="auto">
          <a:xfrm>
            <a:off x="2503488" y="5613400"/>
            <a:ext cx="660400" cy="1042988"/>
            <a:chOff x="2216" y="3536"/>
            <a:chExt cx="416" cy="657"/>
          </a:xfrm>
        </p:grpSpPr>
        <p:sp>
          <p:nvSpPr>
            <p:cNvPr id="111683" name="Line 155"/>
            <p:cNvSpPr>
              <a:spLocks noChangeShapeType="1"/>
            </p:cNvSpPr>
            <p:nvPr/>
          </p:nvSpPr>
          <p:spPr bwMode="auto">
            <a:xfrm>
              <a:off x="2230" y="3871"/>
              <a:ext cx="397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84" name="Text Box 156"/>
            <p:cNvSpPr txBox="1">
              <a:spLocks noChangeArrowheads="1"/>
            </p:cNvSpPr>
            <p:nvPr/>
          </p:nvSpPr>
          <p:spPr bwMode="auto">
            <a:xfrm>
              <a:off x="2238" y="3536"/>
              <a:ext cx="3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11685" name="Text Box 157"/>
            <p:cNvSpPr txBox="1">
              <a:spLocks noChangeArrowheads="1"/>
            </p:cNvSpPr>
            <p:nvPr/>
          </p:nvSpPr>
          <p:spPr bwMode="auto">
            <a:xfrm>
              <a:off x="2216" y="3943"/>
              <a:ext cx="41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  <a:endParaRPr lang="en-US" sz="2000" b="1" baseline="-25000">
                <a:solidFill>
                  <a:srgbClr val="FFFF00"/>
                </a:solidFill>
              </a:endParaRPr>
            </a:p>
          </p:txBody>
        </p:sp>
      </p:grpSp>
      <p:grpSp>
        <p:nvGrpSpPr>
          <p:cNvPr id="704700" name="Group 188"/>
          <p:cNvGrpSpPr>
            <a:grpSpLocks/>
          </p:cNvGrpSpPr>
          <p:nvPr/>
        </p:nvGrpSpPr>
        <p:grpSpPr bwMode="auto">
          <a:xfrm>
            <a:off x="3165475" y="5613400"/>
            <a:ext cx="917575" cy="1042988"/>
            <a:chOff x="2810" y="3536"/>
            <a:chExt cx="578" cy="657"/>
          </a:xfrm>
        </p:grpSpPr>
        <p:sp>
          <p:nvSpPr>
            <p:cNvPr id="111680" name="Line 160"/>
            <p:cNvSpPr>
              <a:spLocks noChangeShapeType="1"/>
            </p:cNvSpPr>
            <p:nvPr/>
          </p:nvSpPr>
          <p:spPr bwMode="auto">
            <a:xfrm>
              <a:off x="2896" y="3870"/>
              <a:ext cx="404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81" name="Text Box 161"/>
            <p:cNvSpPr txBox="1">
              <a:spLocks noChangeArrowheads="1"/>
            </p:cNvSpPr>
            <p:nvPr/>
          </p:nvSpPr>
          <p:spPr bwMode="auto">
            <a:xfrm>
              <a:off x="2865" y="3536"/>
              <a:ext cx="42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1</a:t>
              </a:r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</a:p>
          </p:txBody>
        </p:sp>
        <p:sp>
          <p:nvSpPr>
            <p:cNvPr id="111682" name="Text Box 162"/>
            <p:cNvSpPr txBox="1">
              <a:spLocks noChangeArrowheads="1"/>
            </p:cNvSpPr>
            <p:nvPr/>
          </p:nvSpPr>
          <p:spPr bwMode="auto">
            <a:xfrm>
              <a:off x="2810" y="3943"/>
              <a:ext cx="578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</a:t>
              </a:r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acc</a:t>
              </a:r>
            </a:p>
          </p:txBody>
        </p:sp>
      </p:grpSp>
      <p:grpSp>
        <p:nvGrpSpPr>
          <p:cNvPr id="704701" name="Group 189"/>
          <p:cNvGrpSpPr>
            <a:grpSpLocks/>
          </p:cNvGrpSpPr>
          <p:nvPr/>
        </p:nvGrpSpPr>
        <p:grpSpPr bwMode="auto">
          <a:xfrm>
            <a:off x="4073525" y="5613400"/>
            <a:ext cx="673100" cy="1042988"/>
            <a:chOff x="3549" y="3536"/>
            <a:chExt cx="424" cy="657"/>
          </a:xfrm>
        </p:grpSpPr>
        <p:sp>
          <p:nvSpPr>
            <p:cNvPr id="111677" name="Line 165"/>
            <p:cNvSpPr>
              <a:spLocks noChangeShapeType="1"/>
            </p:cNvSpPr>
            <p:nvPr/>
          </p:nvSpPr>
          <p:spPr bwMode="auto">
            <a:xfrm>
              <a:off x="3577" y="3870"/>
              <a:ext cx="396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78" name="Text Box 166"/>
            <p:cNvSpPr txBox="1">
              <a:spLocks noChangeArrowheads="1"/>
            </p:cNvSpPr>
            <p:nvPr/>
          </p:nvSpPr>
          <p:spPr bwMode="auto">
            <a:xfrm>
              <a:off x="3549" y="3536"/>
              <a:ext cx="4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  <p:sp>
          <p:nvSpPr>
            <p:cNvPr id="111679" name="Text Box 167"/>
            <p:cNvSpPr txBox="1">
              <a:spLocks noChangeArrowheads="1"/>
            </p:cNvSpPr>
            <p:nvPr/>
          </p:nvSpPr>
          <p:spPr bwMode="auto">
            <a:xfrm>
              <a:off x="3549" y="3943"/>
              <a:ext cx="4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</p:grpSp>
      <p:grpSp>
        <p:nvGrpSpPr>
          <p:cNvPr id="704702" name="Group 190"/>
          <p:cNvGrpSpPr>
            <a:grpSpLocks/>
          </p:cNvGrpSpPr>
          <p:nvPr/>
        </p:nvGrpSpPr>
        <p:grpSpPr bwMode="auto">
          <a:xfrm>
            <a:off x="4927600" y="5613400"/>
            <a:ext cx="660400" cy="1042988"/>
            <a:chOff x="4202" y="3536"/>
            <a:chExt cx="416" cy="657"/>
          </a:xfrm>
        </p:grpSpPr>
        <p:sp>
          <p:nvSpPr>
            <p:cNvPr id="111674" name="Line 170"/>
            <p:cNvSpPr>
              <a:spLocks noChangeShapeType="1"/>
            </p:cNvSpPr>
            <p:nvPr/>
          </p:nvSpPr>
          <p:spPr bwMode="auto">
            <a:xfrm>
              <a:off x="4216" y="3870"/>
              <a:ext cx="397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75" name="Text Box 171"/>
            <p:cNvSpPr txBox="1">
              <a:spLocks noChangeArrowheads="1"/>
            </p:cNvSpPr>
            <p:nvPr/>
          </p:nvSpPr>
          <p:spPr bwMode="auto">
            <a:xfrm>
              <a:off x="4224" y="3536"/>
              <a:ext cx="37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111676" name="Text Box 172"/>
            <p:cNvSpPr txBox="1">
              <a:spLocks noChangeArrowheads="1"/>
            </p:cNvSpPr>
            <p:nvPr/>
          </p:nvSpPr>
          <p:spPr bwMode="auto">
            <a:xfrm>
              <a:off x="4202" y="3943"/>
              <a:ext cx="41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</a:t>
              </a:r>
              <a:endParaRPr lang="en-US" sz="2000" b="1" baseline="-25000">
                <a:solidFill>
                  <a:srgbClr val="FFFF00"/>
                </a:solidFill>
              </a:endParaRPr>
            </a:p>
          </p:txBody>
        </p:sp>
      </p:grpSp>
      <p:grpSp>
        <p:nvGrpSpPr>
          <p:cNvPr id="704703" name="Group 191"/>
          <p:cNvGrpSpPr>
            <a:grpSpLocks/>
          </p:cNvGrpSpPr>
          <p:nvPr/>
        </p:nvGrpSpPr>
        <p:grpSpPr bwMode="auto">
          <a:xfrm>
            <a:off x="5718175" y="5613400"/>
            <a:ext cx="893763" cy="1042988"/>
            <a:chOff x="4826" y="3536"/>
            <a:chExt cx="563" cy="657"/>
          </a:xfrm>
        </p:grpSpPr>
        <p:sp>
          <p:nvSpPr>
            <p:cNvPr id="111671" name="Text Box 174"/>
            <p:cNvSpPr txBox="1">
              <a:spLocks noChangeArrowheads="1"/>
            </p:cNvSpPr>
            <p:nvPr/>
          </p:nvSpPr>
          <p:spPr bwMode="auto">
            <a:xfrm>
              <a:off x="4912" y="3943"/>
              <a:ext cx="38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acc</a:t>
              </a:r>
            </a:p>
          </p:txBody>
        </p:sp>
        <p:sp>
          <p:nvSpPr>
            <p:cNvPr id="111672" name="Line 176"/>
            <p:cNvSpPr>
              <a:spLocks noChangeShapeType="1"/>
            </p:cNvSpPr>
            <p:nvPr/>
          </p:nvSpPr>
          <p:spPr bwMode="auto">
            <a:xfrm>
              <a:off x="4831" y="3870"/>
              <a:ext cx="540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73" name="Text Box 177"/>
            <p:cNvSpPr txBox="1">
              <a:spLocks noChangeArrowheads="1"/>
            </p:cNvSpPr>
            <p:nvPr/>
          </p:nvSpPr>
          <p:spPr bwMode="auto">
            <a:xfrm>
              <a:off x="4826" y="3536"/>
              <a:ext cx="56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q</a:t>
              </a:r>
              <a:r>
                <a:rPr lang="en-US" sz="2000" b="1" baseline="-25000">
                  <a:solidFill>
                    <a:srgbClr val="FFFF00"/>
                  </a:solidFill>
                  <a:sym typeface="Wingdings" pitchFamily="2" charset="2"/>
                </a:rPr>
                <a:t>acc</a:t>
              </a:r>
            </a:p>
          </p:txBody>
        </p:sp>
      </p:grpSp>
      <p:grpSp>
        <p:nvGrpSpPr>
          <p:cNvPr id="704690" name="Group 178"/>
          <p:cNvGrpSpPr>
            <a:grpSpLocks/>
          </p:cNvGrpSpPr>
          <p:nvPr/>
        </p:nvGrpSpPr>
        <p:grpSpPr bwMode="auto">
          <a:xfrm>
            <a:off x="7777163" y="4092575"/>
            <a:ext cx="1265237" cy="1154113"/>
            <a:chOff x="2724" y="61"/>
            <a:chExt cx="529" cy="727"/>
          </a:xfrm>
        </p:grpSpPr>
        <p:sp>
          <p:nvSpPr>
            <p:cNvPr id="111667" name="Text Box 179"/>
            <p:cNvSpPr txBox="1">
              <a:spLocks noChangeArrowheads="1"/>
            </p:cNvSpPr>
            <p:nvPr/>
          </p:nvSpPr>
          <p:spPr bwMode="auto">
            <a:xfrm>
              <a:off x="2910" y="511"/>
              <a:ext cx="13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/>
                <a:t>#</a:t>
              </a:r>
              <a:endParaRPr lang="en-US" sz="2000" b="1" baseline="-25000"/>
            </a:p>
          </p:txBody>
        </p:sp>
        <p:sp>
          <p:nvSpPr>
            <p:cNvPr id="111668" name="Rectangle 180"/>
            <p:cNvSpPr>
              <a:spLocks noChangeArrowheads="1"/>
            </p:cNvSpPr>
            <p:nvPr/>
          </p:nvSpPr>
          <p:spPr bwMode="auto">
            <a:xfrm>
              <a:off x="2724" y="61"/>
              <a:ext cx="529" cy="727"/>
            </a:xfrm>
            <a:prstGeom prst="rect">
              <a:avLst/>
            </a:prstGeom>
            <a:noFill/>
            <a:ln w="76200" algn="ctr">
              <a:solidFill>
                <a:srgbClr val="FF505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1669" name="Line 181"/>
            <p:cNvSpPr>
              <a:spLocks noChangeShapeType="1"/>
            </p:cNvSpPr>
            <p:nvPr/>
          </p:nvSpPr>
          <p:spPr bwMode="auto">
            <a:xfrm>
              <a:off x="2777" y="475"/>
              <a:ext cx="396" cy="1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70" name="Text Box 182"/>
            <p:cNvSpPr txBox="1">
              <a:spLocks noChangeArrowheads="1"/>
            </p:cNvSpPr>
            <p:nvPr/>
          </p:nvSpPr>
          <p:spPr bwMode="auto">
            <a:xfrm>
              <a:off x="2773" y="169"/>
              <a:ext cx="41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ym typeface="Wingdings" pitchFamily="2" charset="2"/>
                </a:rPr>
                <a:t>q</a:t>
              </a:r>
              <a:r>
                <a:rPr lang="en-US" sz="2000" b="1" baseline="-25000">
                  <a:sym typeface="Wingdings" pitchFamily="2" charset="2"/>
                </a:rPr>
                <a:t>acc</a:t>
              </a:r>
              <a:r>
                <a:rPr lang="en-US" sz="2000" b="1"/>
                <a:t>##</a:t>
              </a:r>
            </a:p>
          </p:txBody>
        </p:sp>
      </p:grpSp>
      <p:grpSp>
        <p:nvGrpSpPr>
          <p:cNvPr id="704704" name="Group 192"/>
          <p:cNvGrpSpPr>
            <a:grpSpLocks/>
          </p:cNvGrpSpPr>
          <p:nvPr/>
        </p:nvGrpSpPr>
        <p:grpSpPr bwMode="auto">
          <a:xfrm>
            <a:off x="6681788" y="5605463"/>
            <a:ext cx="673100" cy="1042987"/>
            <a:chOff x="3549" y="3536"/>
            <a:chExt cx="424" cy="657"/>
          </a:xfrm>
        </p:grpSpPr>
        <p:sp>
          <p:nvSpPr>
            <p:cNvPr id="111664" name="Line 193"/>
            <p:cNvSpPr>
              <a:spLocks noChangeShapeType="1"/>
            </p:cNvSpPr>
            <p:nvPr/>
          </p:nvSpPr>
          <p:spPr bwMode="auto">
            <a:xfrm>
              <a:off x="3577" y="3870"/>
              <a:ext cx="396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65" name="Text Box 194"/>
            <p:cNvSpPr txBox="1">
              <a:spLocks noChangeArrowheads="1"/>
            </p:cNvSpPr>
            <p:nvPr/>
          </p:nvSpPr>
          <p:spPr bwMode="auto">
            <a:xfrm>
              <a:off x="3549" y="3536"/>
              <a:ext cx="4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  <p:sp>
          <p:nvSpPr>
            <p:cNvPr id="111666" name="Text Box 195"/>
            <p:cNvSpPr txBox="1">
              <a:spLocks noChangeArrowheads="1"/>
            </p:cNvSpPr>
            <p:nvPr/>
          </p:nvSpPr>
          <p:spPr bwMode="auto">
            <a:xfrm>
              <a:off x="3549" y="3943"/>
              <a:ext cx="4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</p:grpSp>
      <p:grpSp>
        <p:nvGrpSpPr>
          <p:cNvPr id="704708" name="Group 196"/>
          <p:cNvGrpSpPr>
            <a:grpSpLocks/>
          </p:cNvGrpSpPr>
          <p:nvPr/>
        </p:nvGrpSpPr>
        <p:grpSpPr bwMode="auto">
          <a:xfrm>
            <a:off x="7473950" y="5594350"/>
            <a:ext cx="893763" cy="1042988"/>
            <a:chOff x="4826" y="3536"/>
            <a:chExt cx="563" cy="657"/>
          </a:xfrm>
        </p:grpSpPr>
        <p:sp>
          <p:nvSpPr>
            <p:cNvPr id="111661" name="Text Box 197"/>
            <p:cNvSpPr txBox="1">
              <a:spLocks noChangeArrowheads="1"/>
            </p:cNvSpPr>
            <p:nvPr/>
          </p:nvSpPr>
          <p:spPr bwMode="auto">
            <a:xfrm>
              <a:off x="4912" y="3943"/>
              <a:ext cx="38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q</a:t>
              </a:r>
              <a:r>
                <a:rPr lang="en-US" sz="2000" b="1" baseline="-25000">
                  <a:solidFill>
                    <a:srgbClr val="FFFF00"/>
                  </a:solidFill>
                </a:rPr>
                <a:t>acc</a:t>
              </a:r>
            </a:p>
          </p:txBody>
        </p:sp>
        <p:sp>
          <p:nvSpPr>
            <p:cNvPr id="111662" name="Line 198"/>
            <p:cNvSpPr>
              <a:spLocks noChangeShapeType="1"/>
            </p:cNvSpPr>
            <p:nvPr/>
          </p:nvSpPr>
          <p:spPr bwMode="auto">
            <a:xfrm>
              <a:off x="4831" y="3870"/>
              <a:ext cx="540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63" name="Text Box 199"/>
            <p:cNvSpPr txBox="1">
              <a:spLocks noChangeArrowheads="1"/>
            </p:cNvSpPr>
            <p:nvPr/>
          </p:nvSpPr>
          <p:spPr bwMode="auto">
            <a:xfrm>
              <a:off x="4826" y="3536"/>
              <a:ext cx="563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  <a:sym typeface="Wingdings" pitchFamily="2" charset="2"/>
                </a:rPr>
                <a:t>0q</a:t>
              </a:r>
              <a:r>
                <a:rPr lang="en-US" sz="2000" b="1" baseline="-25000">
                  <a:solidFill>
                    <a:srgbClr val="FFFF00"/>
                  </a:solidFill>
                  <a:sym typeface="Wingdings" pitchFamily="2" charset="2"/>
                </a:rPr>
                <a:t>acc</a:t>
              </a:r>
            </a:p>
          </p:txBody>
        </p:sp>
      </p:grpSp>
      <p:grpSp>
        <p:nvGrpSpPr>
          <p:cNvPr id="704712" name="Group 200"/>
          <p:cNvGrpSpPr>
            <a:grpSpLocks/>
          </p:cNvGrpSpPr>
          <p:nvPr/>
        </p:nvGrpSpPr>
        <p:grpSpPr bwMode="auto">
          <a:xfrm>
            <a:off x="8420100" y="5597525"/>
            <a:ext cx="673100" cy="1042988"/>
            <a:chOff x="3549" y="3536"/>
            <a:chExt cx="424" cy="657"/>
          </a:xfrm>
        </p:grpSpPr>
        <p:sp>
          <p:nvSpPr>
            <p:cNvPr id="111658" name="Line 201"/>
            <p:cNvSpPr>
              <a:spLocks noChangeShapeType="1"/>
            </p:cNvSpPr>
            <p:nvPr/>
          </p:nvSpPr>
          <p:spPr bwMode="auto">
            <a:xfrm>
              <a:off x="3577" y="3870"/>
              <a:ext cx="396" cy="1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659" name="Text Box 202"/>
            <p:cNvSpPr txBox="1">
              <a:spLocks noChangeArrowheads="1"/>
            </p:cNvSpPr>
            <p:nvPr/>
          </p:nvSpPr>
          <p:spPr bwMode="auto">
            <a:xfrm>
              <a:off x="3549" y="3536"/>
              <a:ext cx="405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  <p:sp>
          <p:nvSpPr>
            <p:cNvPr id="111660" name="Text Box 203"/>
            <p:cNvSpPr txBox="1">
              <a:spLocks noChangeArrowheads="1"/>
            </p:cNvSpPr>
            <p:nvPr/>
          </p:nvSpPr>
          <p:spPr bwMode="auto">
            <a:xfrm>
              <a:off x="3549" y="3943"/>
              <a:ext cx="4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FFFF00"/>
                  </a:solidFill>
                </a:rPr>
                <a:t>#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0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0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0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0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0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0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0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0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0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0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0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0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0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0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0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0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04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0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ext Box 4"/>
          <p:cNvSpPr txBox="1">
            <a:spLocks noChangeArrowheads="1"/>
          </p:cNvSpPr>
          <p:nvPr/>
        </p:nvSpPr>
        <p:spPr bwMode="auto">
          <a:xfrm>
            <a:off x="563563" y="1978025"/>
            <a:ext cx="8199437" cy="1739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/>
              <a:t>Given (M,w), we can construct an instance of FPCP that has a match if and only if M accepts w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61" name="Text Box 9"/>
          <p:cNvSpPr txBox="1">
            <a:spLocks noChangeArrowheads="1"/>
          </p:cNvSpPr>
          <p:nvPr/>
        </p:nvSpPr>
        <p:spPr bwMode="auto">
          <a:xfrm>
            <a:off x="255588" y="1544638"/>
            <a:ext cx="81534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CLAIM: 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/>
              <a:t>HALT</a:t>
            </a:r>
            <a:r>
              <a:rPr lang="en-US" b="1" baseline="-25000"/>
              <a:t>TM</a:t>
            </a:r>
          </a:p>
        </p:txBody>
      </p:sp>
      <p:sp>
        <p:nvSpPr>
          <p:cNvPr id="714762" name="Text Box 10"/>
          <p:cNvSpPr txBox="1">
            <a:spLocks noChangeArrowheads="1"/>
          </p:cNvSpPr>
          <p:nvPr/>
        </p:nvSpPr>
        <p:spPr bwMode="auto">
          <a:xfrm>
            <a:off x="209550" y="3311525"/>
            <a:ext cx="8934450" cy="116998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f: (M,w) </a:t>
            </a:r>
            <a:r>
              <a:rPr lang="en-US" b="1">
                <a:sym typeface="Symbol" pitchFamily="18" charset="2"/>
              </a:rPr>
              <a:t> (M’, w) </a:t>
            </a:r>
            <a:r>
              <a:rPr lang="en-US" sz="2400">
                <a:sym typeface="Symbol" pitchFamily="18" charset="2"/>
              </a:rPr>
              <a:t>where</a:t>
            </a:r>
            <a:r>
              <a:rPr lang="en-US" b="1">
                <a:sym typeface="Symbol" pitchFamily="18" charset="2"/>
              </a:rPr>
              <a:t> M’( w)  = M(w) </a:t>
            </a:r>
            <a:r>
              <a:rPr lang="en-US" sz="2400">
                <a:sym typeface="Symbol" pitchFamily="18" charset="2"/>
              </a:rPr>
              <a:t>if</a:t>
            </a:r>
            <a:r>
              <a:rPr lang="en-US" b="1">
                <a:sym typeface="Symbol" pitchFamily="18" charset="2"/>
              </a:rPr>
              <a:t> M(w) </a:t>
            </a:r>
            <a:r>
              <a:rPr lang="en-US">
                <a:sym typeface="Symbol" pitchFamily="18" charset="2"/>
              </a:rPr>
              <a:t>accepts</a:t>
            </a:r>
          </a:p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                                                       Loops otherwise</a:t>
            </a:r>
          </a:p>
        </p:txBody>
      </p:sp>
      <p:sp>
        <p:nvSpPr>
          <p:cNvPr id="714763" name="Text Box 11"/>
          <p:cNvSpPr txBox="1">
            <a:spLocks noChangeArrowheads="1"/>
          </p:cNvSpPr>
          <p:nvPr/>
        </p:nvSpPr>
        <p:spPr bwMode="auto">
          <a:xfrm>
            <a:off x="584200" y="4976813"/>
            <a:ext cx="6819900" cy="528637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(M, w )</a:t>
            </a:r>
            <a:r>
              <a:rPr lang="en-US" b="1">
                <a:sym typeface="Symbol" pitchFamily="18" charset="2"/>
              </a:rPr>
              <a:t>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(M’, w)</a:t>
            </a:r>
            <a:r>
              <a:rPr lang="en-US"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 </a:t>
            </a:r>
            <a:r>
              <a:rPr lang="en-US" b="1"/>
              <a:t>HALT</a:t>
            </a:r>
            <a:r>
              <a:rPr lang="en-US" b="1" baseline="-25000"/>
              <a:t>TM</a:t>
            </a:r>
            <a:endParaRPr lang="en-US"/>
          </a:p>
        </p:txBody>
      </p:sp>
      <p:sp>
        <p:nvSpPr>
          <p:cNvPr id="23556" name="Rectangle 12"/>
          <p:cNvSpPr>
            <a:spLocks noChangeArrowheads="1"/>
          </p:cNvSpPr>
          <p:nvPr/>
        </p:nvSpPr>
        <p:spPr bwMode="auto">
          <a:xfrm>
            <a:off x="4527550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Text Box 13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/>
              <a:t> = { (M,w) | M is a TM that accepts string w }</a:t>
            </a:r>
          </a:p>
        </p:txBody>
      </p:sp>
      <p:sp>
        <p:nvSpPr>
          <p:cNvPr id="23558" name="Text Box 14"/>
          <p:cNvSpPr txBox="1">
            <a:spLocks noChangeArrowheads="1"/>
          </p:cNvSpPr>
          <p:nvPr/>
        </p:nvSpPr>
        <p:spPr bwMode="auto">
          <a:xfrm>
            <a:off x="0" y="692150"/>
            <a:ext cx="914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HALT</a:t>
            </a:r>
            <a:r>
              <a:rPr lang="en-US" b="1" baseline="-25000"/>
              <a:t>TM</a:t>
            </a:r>
            <a:r>
              <a:rPr lang="en-US" b="1"/>
              <a:t> = { (M,w) | M is a TM that halts on string w }</a:t>
            </a:r>
          </a:p>
        </p:txBody>
      </p:sp>
      <p:sp>
        <p:nvSpPr>
          <p:cNvPr id="714767" name="Text Box 15"/>
          <p:cNvSpPr txBox="1">
            <a:spLocks noChangeArrowheads="1"/>
          </p:cNvSpPr>
          <p:nvPr/>
        </p:nvSpPr>
        <p:spPr bwMode="auto">
          <a:xfrm>
            <a:off x="211138" y="2366963"/>
            <a:ext cx="5770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CONSTRUCT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</a:t>
            </a:r>
          </a:p>
        </p:txBody>
      </p:sp>
      <p:sp>
        <p:nvSpPr>
          <p:cNvPr id="714769" name="Text Box 17"/>
          <p:cNvSpPr txBox="1">
            <a:spLocks noChangeArrowheads="1"/>
          </p:cNvSpPr>
          <p:nvPr/>
        </p:nvSpPr>
        <p:spPr bwMode="auto">
          <a:xfrm>
            <a:off x="284163" y="5641975"/>
            <a:ext cx="8859837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So </a:t>
            </a:r>
            <a:r>
              <a:rPr lang="en-US" b="1"/>
              <a:t>HALT</a:t>
            </a:r>
            <a:r>
              <a:rPr lang="en-US" b="1" baseline="-25000"/>
              <a:t>TM</a:t>
            </a:r>
            <a:r>
              <a:rPr lang="en-US" b="1" baseline="-25000">
                <a:solidFill>
                  <a:srgbClr val="FFFF00"/>
                </a:solidFill>
              </a:rPr>
              <a:t> </a:t>
            </a:r>
            <a:r>
              <a:rPr lang="en-US" b="1">
                <a:solidFill>
                  <a:srgbClr val="FFFF00"/>
                </a:solidFill>
              </a:rPr>
              <a:t>is NOT DECIDABLE, but it is SEMI-DECIDABLE </a:t>
            </a:r>
            <a:r>
              <a:rPr lang="en-US" b="1"/>
              <a:t>(Why?)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761" grpId="0"/>
      <p:bldP spid="714762" grpId="0" animBg="1"/>
      <p:bldP spid="714763" grpId="0" animBg="1"/>
      <p:bldP spid="714767" grpId="0"/>
      <p:bldP spid="71476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ext Box 4"/>
          <p:cNvSpPr txBox="1">
            <a:spLocks noChangeArrowheads="1"/>
          </p:cNvSpPr>
          <p:nvPr/>
        </p:nvSpPr>
        <p:spPr bwMode="auto">
          <a:xfrm>
            <a:off x="265113" y="163513"/>
            <a:ext cx="86487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Can convert an instance of </a:t>
            </a:r>
            <a:r>
              <a:rPr lang="en-US" b="1">
                <a:solidFill>
                  <a:srgbClr val="FFFF00"/>
                </a:solidFill>
              </a:rPr>
              <a:t>F</a:t>
            </a:r>
            <a:r>
              <a:rPr lang="en-US" b="1"/>
              <a:t>PCP into one of PCP:</a:t>
            </a:r>
          </a:p>
        </p:txBody>
      </p:sp>
      <p:sp>
        <p:nvSpPr>
          <p:cNvPr id="710661" name="Text Box 5"/>
          <p:cNvSpPr txBox="1">
            <a:spLocks noChangeArrowheads="1"/>
          </p:cNvSpPr>
          <p:nvPr/>
        </p:nvSpPr>
        <p:spPr bwMode="auto">
          <a:xfrm>
            <a:off x="265113" y="785813"/>
            <a:ext cx="41989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Let u = u</a:t>
            </a:r>
            <a:r>
              <a:rPr lang="en-US" b="1" baseline="-25000"/>
              <a:t>1</a:t>
            </a:r>
            <a:r>
              <a:rPr lang="en-US" b="1"/>
              <a:t>u</a:t>
            </a:r>
            <a:r>
              <a:rPr lang="en-US" b="1" baseline="-25000"/>
              <a:t>2</a:t>
            </a:r>
            <a:r>
              <a:rPr lang="en-US" b="1"/>
              <a:t>…u</a:t>
            </a:r>
            <a:r>
              <a:rPr lang="en-US" b="1" baseline="-25000"/>
              <a:t>n</a:t>
            </a:r>
            <a:r>
              <a:rPr lang="en-US" b="1"/>
              <a:t>,</a:t>
            </a:r>
            <a:r>
              <a:rPr lang="en-US" b="1" baseline="-25000"/>
              <a:t> </a:t>
            </a:r>
            <a:r>
              <a:rPr lang="en-US" b="1"/>
              <a:t>define:</a:t>
            </a:r>
            <a:endParaRPr lang="en-US" b="1" baseline="-25000"/>
          </a:p>
        </p:txBody>
      </p:sp>
      <p:sp>
        <p:nvSpPr>
          <p:cNvPr id="710663" name="Text Box 7"/>
          <p:cNvSpPr txBox="1">
            <a:spLocks noChangeArrowheads="1"/>
          </p:cNvSpPr>
          <p:nvPr/>
        </p:nvSpPr>
        <p:spPr bwMode="auto">
          <a:xfrm>
            <a:off x="2563813" y="1360488"/>
            <a:ext cx="486251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ym typeface="Wingdings" pitchFamily="2" charset="2"/>
              </a:rPr>
              <a:t>u 	=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1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2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3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…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n</a:t>
            </a:r>
          </a:p>
        </p:txBody>
      </p:sp>
      <p:sp>
        <p:nvSpPr>
          <p:cNvPr id="710664" name="Text Box 8"/>
          <p:cNvSpPr txBox="1">
            <a:spLocks noChangeArrowheads="1"/>
          </p:cNvSpPr>
          <p:nvPr/>
        </p:nvSpPr>
        <p:spPr bwMode="auto">
          <a:xfrm>
            <a:off x="2563813" y="1935163"/>
            <a:ext cx="486251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ym typeface="Wingdings" pitchFamily="2" charset="2"/>
              </a:rPr>
              <a:t>u 	= u</a:t>
            </a:r>
            <a:r>
              <a:rPr lang="en-US" b="1" baseline="-25000">
                <a:sym typeface="Wingdings" pitchFamily="2" charset="2"/>
              </a:rPr>
              <a:t>1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2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3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…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n</a:t>
            </a:r>
            <a:r>
              <a:rPr lang="en-US" b="1">
                <a:sym typeface="Wingdings" pitchFamily="2" charset="2"/>
              </a:rPr>
              <a:t>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</a:p>
        </p:txBody>
      </p:sp>
      <p:sp>
        <p:nvSpPr>
          <p:cNvPr id="710665" name="Text Box 9"/>
          <p:cNvSpPr txBox="1">
            <a:spLocks noChangeArrowheads="1"/>
          </p:cNvSpPr>
          <p:nvPr/>
        </p:nvSpPr>
        <p:spPr bwMode="auto">
          <a:xfrm>
            <a:off x="2420938" y="2509838"/>
            <a:ext cx="52736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ym typeface="Wingdings" pitchFamily="2" charset="2"/>
              </a:rPr>
              <a:t>u  =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1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2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3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…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  <a:r>
              <a:rPr lang="en-US" b="1">
                <a:sym typeface="Wingdings" pitchFamily="2" charset="2"/>
              </a:rPr>
              <a:t> u</a:t>
            </a:r>
            <a:r>
              <a:rPr lang="en-US" b="1" baseline="-25000">
                <a:sym typeface="Wingdings" pitchFamily="2" charset="2"/>
              </a:rPr>
              <a:t>n</a:t>
            </a:r>
            <a:r>
              <a:rPr lang="en-US" b="1">
                <a:sym typeface="Wingdings" pitchFamily="2" charset="2"/>
              </a:rPr>
              <a:t> </a:t>
            </a:r>
            <a:r>
              <a:rPr lang="en-US" b="1">
                <a:solidFill>
                  <a:srgbClr val="FFFF00"/>
                </a:solidFill>
                <a:sym typeface="Symbol" pitchFamily="18" charset="2"/>
              </a:rPr>
              <a:t></a:t>
            </a:r>
          </a:p>
        </p:txBody>
      </p:sp>
      <p:grpSp>
        <p:nvGrpSpPr>
          <p:cNvPr id="710702" name="Group 46"/>
          <p:cNvGrpSpPr>
            <a:grpSpLocks/>
          </p:cNvGrpSpPr>
          <p:nvPr/>
        </p:nvGrpSpPr>
        <p:grpSpPr bwMode="auto">
          <a:xfrm>
            <a:off x="2822575" y="3362325"/>
            <a:ext cx="1120775" cy="1417638"/>
            <a:chOff x="1114" y="2059"/>
            <a:chExt cx="706" cy="893"/>
          </a:xfrm>
        </p:grpSpPr>
        <p:sp>
          <p:nvSpPr>
            <p:cNvPr id="115758" name="Rectangle 11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59" name="Line 12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60" name="Text Box 13"/>
            <p:cNvSpPr txBox="1">
              <a:spLocks noChangeArrowheads="1"/>
            </p:cNvSpPr>
            <p:nvPr/>
          </p:nvSpPr>
          <p:spPr bwMode="auto">
            <a:xfrm>
              <a:off x="1328" y="2097"/>
              <a:ext cx="2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t</a:t>
              </a:r>
              <a:r>
                <a:rPr lang="en-US" b="1" baseline="-25000"/>
                <a:t>1</a:t>
              </a:r>
            </a:p>
          </p:txBody>
        </p:sp>
        <p:sp>
          <p:nvSpPr>
            <p:cNvPr id="115761" name="Text Box 14"/>
            <p:cNvSpPr txBox="1">
              <a:spLocks noChangeArrowheads="1"/>
            </p:cNvSpPr>
            <p:nvPr/>
          </p:nvSpPr>
          <p:spPr bwMode="auto">
            <a:xfrm>
              <a:off x="1297" y="2538"/>
              <a:ext cx="3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  <a:r>
                <a:rPr lang="en-US" b="1" baseline="-25000"/>
                <a:t>1</a:t>
              </a:r>
            </a:p>
          </p:txBody>
        </p:sp>
      </p:grpSp>
      <p:sp>
        <p:nvSpPr>
          <p:cNvPr id="710701" name="Text Box 45"/>
          <p:cNvSpPr txBox="1">
            <a:spLocks noChangeArrowheads="1"/>
          </p:cNvSpPr>
          <p:nvPr/>
        </p:nvSpPr>
        <p:spPr bwMode="auto">
          <a:xfrm>
            <a:off x="5610225" y="3811588"/>
            <a:ext cx="5397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…</a:t>
            </a:r>
          </a:p>
        </p:txBody>
      </p:sp>
      <p:grpSp>
        <p:nvGrpSpPr>
          <p:cNvPr id="710703" name="Group 47"/>
          <p:cNvGrpSpPr>
            <a:grpSpLocks/>
          </p:cNvGrpSpPr>
          <p:nvPr/>
        </p:nvGrpSpPr>
        <p:grpSpPr bwMode="auto">
          <a:xfrm>
            <a:off x="4216400" y="3363913"/>
            <a:ext cx="1120775" cy="1417637"/>
            <a:chOff x="1114" y="2059"/>
            <a:chExt cx="706" cy="893"/>
          </a:xfrm>
        </p:grpSpPr>
        <p:sp>
          <p:nvSpPr>
            <p:cNvPr id="115754" name="Rectangle 48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55" name="Line 49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56" name="Text Box 50"/>
            <p:cNvSpPr txBox="1">
              <a:spLocks noChangeArrowheads="1"/>
            </p:cNvSpPr>
            <p:nvPr/>
          </p:nvSpPr>
          <p:spPr bwMode="auto">
            <a:xfrm>
              <a:off x="1328" y="2097"/>
              <a:ext cx="2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t</a:t>
              </a:r>
              <a:r>
                <a:rPr lang="en-US" b="1" baseline="-25000"/>
                <a:t>2</a:t>
              </a:r>
            </a:p>
          </p:txBody>
        </p:sp>
        <p:sp>
          <p:nvSpPr>
            <p:cNvPr id="115757" name="Text Box 51"/>
            <p:cNvSpPr txBox="1">
              <a:spLocks noChangeArrowheads="1"/>
            </p:cNvSpPr>
            <p:nvPr/>
          </p:nvSpPr>
          <p:spPr bwMode="auto">
            <a:xfrm>
              <a:off x="1297" y="2538"/>
              <a:ext cx="3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  <a:r>
                <a:rPr lang="en-US" b="1" baseline="-25000"/>
                <a:t>2</a:t>
              </a:r>
            </a:p>
          </p:txBody>
        </p:sp>
      </p:grpSp>
      <p:grpSp>
        <p:nvGrpSpPr>
          <p:cNvPr id="710713" name="Group 57"/>
          <p:cNvGrpSpPr>
            <a:grpSpLocks/>
          </p:cNvGrpSpPr>
          <p:nvPr/>
        </p:nvGrpSpPr>
        <p:grpSpPr bwMode="auto">
          <a:xfrm>
            <a:off x="6423025" y="3363913"/>
            <a:ext cx="1120775" cy="1417637"/>
            <a:chOff x="1114" y="2059"/>
            <a:chExt cx="706" cy="893"/>
          </a:xfrm>
        </p:grpSpPr>
        <p:sp>
          <p:nvSpPr>
            <p:cNvPr id="115750" name="Rectangle 58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51" name="Line 59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52" name="Text Box 60"/>
            <p:cNvSpPr txBox="1">
              <a:spLocks noChangeArrowheads="1"/>
            </p:cNvSpPr>
            <p:nvPr/>
          </p:nvSpPr>
          <p:spPr bwMode="auto">
            <a:xfrm>
              <a:off x="1328" y="2097"/>
              <a:ext cx="2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t</a:t>
              </a:r>
              <a:r>
                <a:rPr lang="en-US" b="1" baseline="-25000"/>
                <a:t>k</a:t>
              </a:r>
            </a:p>
          </p:txBody>
        </p:sp>
        <p:sp>
          <p:nvSpPr>
            <p:cNvPr id="115753" name="Text Box 61"/>
            <p:cNvSpPr txBox="1">
              <a:spLocks noChangeArrowheads="1"/>
            </p:cNvSpPr>
            <p:nvPr/>
          </p:nvSpPr>
          <p:spPr bwMode="auto">
            <a:xfrm>
              <a:off x="1297" y="2538"/>
              <a:ext cx="3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  <a:r>
                <a:rPr lang="en-US" b="1" baseline="-25000"/>
                <a:t>k</a:t>
              </a:r>
            </a:p>
          </p:txBody>
        </p:sp>
      </p:grpSp>
      <p:grpSp>
        <p:nvGrpSpPr>
          <p:cNvPr id="710718" name="Group 62"/>
          <p:cNvGrpSpPr>
            <a:grpSpLocks/>
          </p:cNvGrpSpPr>
          <p:nvPr/>
        </p:nvGrpSpPr>
        <p:grpSpPr bwMode="auto">
          <a:xfrm>
            <a:off x="1354138" y="5099050"/>
            <a:ext cx="1171575" cy="1417638"/>
            <a:chOff x="1097" y="2059"/>
            <a:chExt cx="738" cy="893"/>
          </a:xfrm>
        </p:grpSpPr>
        <p:sp>
          <p:nvSpPr>
            <p:cNvPr id="115746" name="Rectangle 63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47" name="Line 64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48" name="Text Box 65"/>
            <p:cNvSpPr txBox="1">
              <a:spLocks noChangeArrowheads="1"/>
            </p:cNvSpPr>
            <p:nvPr/>
          </p:nvSpPr>
          <p:spPr bwMode="auto">
            <a:xfrm>
              <a:off x="1228" y="2097"/>
              <a:ext cx="4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</a:t>
              </a:r>
              <a:r>
                <a:rPr lang="en-US" b="1"/>
                <a:t>t</a:t>
              </a:r>
              <a:r>
                <a:rPr lang="en-US" b="1" baseline="-25000"/>
                <a:t>1</a:t>
              </a:r>
            </a:p>
          </p:txBody>
        </p:sp>
        <p:sp>
          <p:nvSpPr>
            <p:cNvPr id="115749" name="Text Box 66"/>
            <p:cNvSpPr txBox="1">
              <a:spLocks noChangeArrowheads="1"/>
            </p:cNvSpPr>
            <p:nvPr/>
          </p:nvSpPr>
          <p:spPr bwMode="auto">
            <a:xfrm>
              <a:off x="1097" y="2538"/>
              <a:ext cx="7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</a:t>
              </a:r>
              <a:r>
                <a:rPr lang="en-US" b="1"/>
                <a:t>b</a:t>
              </a:r>
              <a:r>
                <a:rPr lang="en-US" b="1" baseline="-25000"/>
                <a:t>1</a:t>
              </a:r>
              <a:r>
                <a:rPr lang="en-US" b="1">
                  <a:sym typeface="Wingdings" pitchFamily="2" charset="2"/>
                </a:rPr>
                <a:t></a:t>
              </a:r>
              <a:endParaRPr lang="en-US" b="1" baseline="-25000">
                <a:sym typeface="Wingdings" pitchFamily="2" charset="2"/>
              </a:endParaRPr>
            </a:p>
          </p:txBody>
        </p:sp>
      </p:grpSp>
      <p:grpSp>
        <p:nvGrpSpPr>
          <p:cNvPr id="710723" name="Group 67"/>
          <p:cNvGrpSpPr>
            <a:grpSpLocks/>
          </p:cNvGrpSpPr>
          <p:nvPr/>
        </p:nvGrpSpPr>
        <p:grpSpPr bwMode="auto">
          <a:xfrm>
            <a:off x="2805113" y="5099050"/>
            <a:ext cx="1120775" cy="1417638"/>
            <a:chOff x="1114" y="2059"/>
            <a:chExt cx="706" cy="893"/>
          </a:xfrm>
        </p:grpSpPr>
        <p:sp>
          <p:nvSpPr>
            <p:cNvPr id="115742" name="Rectangle 68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43" name="Line 69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44" name="Text Box 70"/>
            <p:cNvSpPr txBox="1">
              <a:spLocks noChangeArrowheads="1"/>
            </p:cNvSpPr>
            <p:nvPr/>
          </p:nvSpPr>
          <p:spPr bwMode="auto">
            <a:xfrm>
              <a:off x="1228" y="2097"/>
              <a:ext cx="4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</a:t>
              </a:r>
              <a:r>
                <a:rPr lang="en-US" b="1"/>
                <a:t>t</a:t>
              </a:r>
              <a:r>
                <a:rPr lang="en-US" b="1" baseline="-25000"/>
                <a:t>1</a:t>
              </a:r>
            </a:p>
          </p:txBody>
        </p:sp>
        <p:sp>
          <p:nvSpPr>
            <p:cNvPr id="115745" name="Text Box 71"/>
            <p:cNvSpPr txBox="1">
              <a:spLocks noChangeArrowheads="1"/>
            </p:cNvSpPr>
            <p:nvPr/>
          </p:nvSpPr>
          <p:spPr bwMode="auto">
            <a:xfrm>
              <a:off x="1197" y="2538"/>
              <a:ext cx="5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  <a:r>
                <a:rPr lang="en-US" b="1" baseline="-25000"/>
                <a:t>1</a:t>
              </a:r>
              <a:r>
                <a:rPr lang="en-US" b="1">
                  <a:sym typeface="Wingdings" pitchFamily="2" charset="2"/>
                </a:rPr>
                <a:t></a:t>
              </a:r>
              <a:endParaRPr lang="en-US" b="1" baseline="-25000">
                <a:sym typeface="Wingdings" pitchFamily="2" charset="2"/>
              </a:endParaRPr>
            </a:p>
          </p:txBody>
        </p:sp>
      </p:grpSp>
      <p:grpSp>
        <p:nvGrpSpPr>
          <p:cNvPr id="710728" name="Group 72"/>
          <p:cNvGrpSpPr>
            <a:grpSpLocks/>
          </p:cNvGrpSpPr>
          <p:nvPr/>
        </p:nvGrpSpPr>
        <p:grpSpPr bwMode="auto">
          <a:xfrm>
            <a:off x="4205288" y="5099050"/>
            <a:ext cx="1120775" cy="1417638"/>
            <a:chOff x="1114" y="2059"/>
            <a:chExt cx="706" cy="893"/>
          </a:xfrm>
        </p:grpSpPr>
        <p:sp>
          <p:nvSpPr>
            <p:cNvPr id="115738" name="Rectangle 73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39" name="Line 74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40" name="Text Box 75"/>
            <p:cNvSpPr txBox="1">
              <a:spLocks noChangeArrowheads="1"/>
            </p:cNvSpPr>
            <p:nvPr/>
          </p:nvSpPr>
          <p:spPr bwMode="auto">
            <a:xfrm>
              <a:off x="1228" y="2097"/>
              <a:ext cx="4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</a:t>
              </a:r>
              <a:r>
                <a:rPr lang="en-US" b="1"/>
                <a:t>t</a:t>
              </a:r>
              <a:r>
                <a:rPr lang="en-US" b="1" baseline="-25000"/>
                <a:t>2</a:t>
              </a:r>
            </a:p>
          </p:txBody>
        </p:sp>
        <p:sp>
          <p:nvSpPr>
            <p:cNvPr id="115741" name="Text Box 76"/>
            <p:cNvSpPr txBox="1">
              <a:spLocks noChangeArrowheads="1"/>
            </p:cNvSpPr>
            <p:nvPr/>
          </p:nvSpPr>
          <p:spPr bwMode="auto">
            <a:xfrm>
              <a:off x="1197" y="2538"/>
              <a:ext cx="5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  <a:r>
                <a:rPr lang="en-US" b="1" baseline="-25000"/>
                <a:t>2</a:t>
              </a:r>
              <a:r>
                <a:rPr lang="en-US" b="1">
                  <a:sym typeface="Wingdings" pitchFamily="2" charset="2"/>
                </a:rPr>
                <a:t></a:t>
              </a:r>
              <a:endParaRPr lang="en-US" b="1" baseline="-25000">
                <a:sym typeface="Wingdings" pitchFamily="2" charset="2"/>
              </a:endParaRPr>
            </a:p>
          </p:txBody>
        </p:sp>
      </p:grpSp>
      <p:grpSp>
        <p:nvGrpSpPr>
          <p:cNvPr id="710733" name="Group 77"/>
          <p:cNvGrpSpPr>
            <a:grpSpLocks/>
          </p:cNvGrpSpPr>
          <p:nvPr/>
        </p:nvGrpSpPr>
        <p:grpSpPr bwMode="auto">
          <a:xfrm>
            <a:off x="6426200" y="5099050"/>
            <a:ext cx="1120775" cy="1417638"/>
            <a:chOff x="1114" y="2059"/>
            <a:chExt cx="706" cy="893"/>
          </a:xfrm>
        </p:grpSpPr>
        <p:sp>
          <p:nvSpPr>
            <p:cNvPr id="115734" name="Rectangle 78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35" name="Line 79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36" name="Text Box 80"/>
            <p:cNvSpPr txBox="1">
              <a:spLocks noChangeArrowheads="1"/>
            </p:cNvSpPr>
            <p:nvPr/>
          </p:nvSpPr>
          <p:spPr bwMode="auto">
            <a:xfrm>
              <a:off x="1228" y="2097"/>
              <a:ext cx="476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Wingdings" pitchFamily="2" charset="2"/>
                </a:rPr>
                <a:t></a:t>
              </a:r>
              <a:r>
                <a:rPr lang="en-US" b="1"/>
                <a:t>t</a:t>
              </a:r>
              <a:r>
                <a:rPr lang="en-US" b="1" baseline="-25000"/>
                <a:t>k</a:t>
              </a:r>
            </a:p>
          </p:txBody>
        </p:sp>
        <p:sp>
          <p:nvSpPr>
            <p:cNvPr id="115737" name="Text Box 81"/>
            <p:cNvSpPr txBox="1">
              <a:spLocks noChangeArrowheads="1"/>
            </p:cNvSpPr>
            <p:nvPr/>
          </p:nvSpPr>
          <p:spPr bwMode="auto">
            <a:xfrm>
              <a:off x="1197" y="2538"/>
              <a:ext cx="53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/>
                <a:t>b</a:t>
              </a:r>
              <a:r>
                <a:rPr lang="en-US" b="1" baseline="-25000"/>
                <a:t>k</a:t>
              </a:r>
              <a:r>
                <a:rPr lang="en-US" b="1">
                  <a:sym typeface="Wingdings" pitchFamily="2" charset="2"/>
                </a:rPr>
                <a:t></a:t>
              </a:r>
              <a:endParaRPr lang="en-US" b="1" baseline="-25000">
                <a:sym typeface="Wingdings" pitchFamily="2" charset="2"/>
              </a:endParaRPr>
            </a:p>
          </p:txBody>
        </p:sp>
      </p:grpSp>
      <p:grpSp>
        <p:nvGrpSpPr>
          <p:cNvPr id="710738" name="Group 82"/>
          <p:cNvGrpSpPr>
            <a:grpSpLocks/>
          </p:cNvGrpSpPr>
          <p:nvPr/>
        </p:nvGrpSpPr>
        <p:grpSpPr bwMode="auto">
          <a:xfrm>
            <a:off x="7827963" y="5099050"/>
            <a:ext cx="1120775" cy="1417638"/>
            <a:chOff x="1114" y="2059"/>
            <a:chExt cx="706" cy="893"/>
          </a:xfrm>
        </p:grpSpPr>
        <p:sp>
          <p:nvSpPr>
            <p:cNvPr id="115730" name="Rectangle 83"/>
            <p:cNvSpPr>
              <a:spLocks noChangeArrowheads="1"/>
            </p:cNvSpPr>
            <p:nvPr/>
          </p:nvSpPr>
          <p:spPr bwMode="auto">
            <a:xfrm>
              <a:off x="1114" y="2059"/>
              <a:ext cx="706" cy="893"/>
            </a:xfrm>
            <a:prstGeom prst="rect">
              <a:avLst/>
            </a:prstGeom>
            <a:noFill/>
            <a:ln w="762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31" name="Line 84"/>
            <p:cNvSpPr>
              <a:spLocks noChangeShapeType="1"/>
            </p:cNvSpPr>
            <p:nvPr/>
          </p:nvSpPr>
          <p:spPr bwMode="auto">
            <a:xfrm>
              <a:off x="1191" y="2509"/>
              <a:ext cx="551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732" name="Text Box 85"/>
            <p:cNvSpPr txBox="1">
              <a:spLocks noChangeArrowheads="1"/>
            </p:cNvSpPr>
            <p:nvPr/>
          </p:nvSpPr>
          <p:spPr bwMode="auto">
            <a:xfrm>
              <a:off x="1267" y="2094"/>
              <a:ext cx="397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FFFF00"/>
                  </a:solidFill>
                  <a:sym typeface="Symbol" pitchFamily="18" charset="2"/>
                </a:rPr>
                <a:t></a:t>
              </a:r>
              <a:r>
                <a:rPr lang="en-US" b="1">
                  <a:sym typeface="Symbol" pitchFamily="18" charset="2"/>
                </a:rPr>
                <a:t></a:t>
              </a:r>
              <a:endParaRPr lang="en-US" b="1" baseline="-25000">
                <a:sym typeface="Symbol" pitchFamily="18" charset="2"/>
              </a:endParaRPr>
            </a:p>
          </p:txBody>
        </p:sp>
        <p:sp>
          <p:nvSpPr>
            <p:cNvPr id="115733" name="Text Box 86"/>
            <p:cNvSpPr txBox="1">
              <a:spLocks noChangeArrowheads="1"/>
            </p:cNvSpPr>
            <p:nvPr/>
          </p:nvSpPr>
          <p:spPr bwMode="auto">
            <a:xfrm>
              <a:off x="1323" y="2535"/>
              <a:ext cx="28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ym typeface="Symbol" pitchFamily="18" charset="2"/>
                </a:rPr>
                <a:t></a:t>
              </a:r>
            </a:p>
          </p:txBody>
        </p:sp>
      </p:grpSp>
      <p:sp>
        <p:nvSpPr>
          <p:cNvPr id="710743" name="Text Box 87"/>
          <p:cNvSpPr txBox="1">
            <a:spLocks noChangeArrowheads="1"/>
          </p:cNvSpPr>
          <p:nvPr/>
        </p:nvSpPr>
        <p:spPr bwMode="auto">
          <a:xfrm>
            <a:off x="5607050" y="5548313"/>
            <a:ext cx="5397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…</a:t>
            </a:r>
          </a:p>
        </p:txBody>
      </p:sp>
      <p:sp>
        <p:nvSpPr>
          <p:cNvPr id="710744" name="Text Box 88"/>
          <p:cNvSpPr txBox="1">
            <a:spLocks noChangeArrowheads="1"/>
          </p:cNvSpPr>
          <p:nvPr/>
        </p:nvSpPr>
        <p:spPr bwMode="auto">
          <a:xfrm>
            <a:off x="138113" y="3811588"/>
            <a:ext cx="12509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FPCP:</a:t>
            </a:r>
          </a:p>
        </p:txBody>
      </p:sp>
      <p:sp>
        <p:nvSpPr>
          <p:cNvPr id="710745" name="Text Box 89"/>
          <p:cNvSpPr txBox="1">
            <a:spLocks noChangeArrowheads="1"/>
          </p:cNvSpPr>
          <p:nvPr/>
        </p:nvSpPr>
        <p:spPr bwMode="auto">
          <a:xfrm>
            <a:off x="138113" y="5548313"/>
            <a:ext cx="10334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PCP: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0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0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0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1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1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0661" grpId="0"/>
      <p:bldP spid="710663" grpId="0"/>
      <p:bldP spid="710664" grpId="0"/>
      <p:bldP spid="710665" grpId="0"/>
      <p:bldP spid="710701" grpId="0"/>
      <p:bldP spid="710743" grpId="0"/>
      <p:bldP spid="710744" grpId="0"/>
      <p:bldP spid="71074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ext Box 2"/>
          <p:cNvSpPr txBox="1">
            <a:spLocks noChangeArrowheads="1"/>
          </p:cNvSpPr>
          <p:nvPr/>
        </p:nvSpPr>
        <p:spPr bwMode="auto">
          <a:xfrm>
            <a:off x="563563" y="1978025"/>
            <a:ext cx="8199437" cy="1739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/>
              <a:t>Given (M,w), we can construct an instance of PCP that has a match if and only if M accepts w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ext Box 2"/>
          <p:cNvSpPr txBox="1">
            <a:spLocks noChangeArrowheads="1"/>
          </p:cNvSpPr>
          <p:nvPr/>
        </p:nvSpPr>
        <p:spPr bwMode="auto">
          <a:xfrm>
            <a:off x="917575" y="2043113"/>
            <a:ext cx="7296150" cy="1189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7200">
                <a:latin typeface="Arial Black" pitchFamily="34" charset="0"/>
              </a:rPr>
              <a:t>For Next Time</a:t>
            </a:r>
          </a:p>
        </p:txBody>
      </p:sp>
      <p:sp>
        <p:nvSpPr>
          <p:cNvPr id="119810" name="Text Box 4"/>
          <p:cNvSpPr txBox="1">
            <a:spLocks noChangeArrowheads="1"/>
          </p:cNvSpPr>
          <p:nvPr/>
        </p:nvSpPr>
        <p:spPr bwMode="auto">
          <a:xfrm>
            <a:off x="165100" y="3201988"/>
            <a:ext cx="8956675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Read Chapters 5.2 and 5.3 of the book for next time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Text Box 2"/>
          <p:cNvSpPr txBox="1">
            <a:spLocks noChangeArrowheads="1"/>
          </p:cNvSpPr>
          <p:nvPr/>
        </p:nvSpPr>
        <p:spPr bwMode="auto">
          <a:xfrm>
            <a:off x="255588" y="1544638"/>
            <a:ext cx="4359275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CLAIM: 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 </a:t>
            </a:r>
            <a:r>
              <a:rPr lang="en-US" b="1"/>
              <a:t>E</a:t>
            </a:r>
            <a:r>
              <a:rPr lang="en-US" b="1" baseline="-25000"/>
              <a:t>TM</a:t>
            </a:r>
          </a:p>
        </p:txBody>
      </p:sp>
      <p:sp>
        <p:nvSpPr>
          <p:cNvPr id="718851" name="Text Box 3"/>
          <p:cNvSpPr txBox="1">
            <a:spLocks noChangeArrowheads="1"/>
          </p:cNvSpPr>
          <p:nvPr/>
        </p:nvSpPr>
        <p:spPr bwMode="auto">
          <a:xfrm>
            <a:off x="209550" y="3041650"/>
            <a:ext cx="8934450" cy="116998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f: (M,w) </a:t>
            </a:r>
            <a:r>
              <a:rPr lang="en-US" b="1">
                <a:sym typeface="Symbol" pitchFamily="18" charset="2"/>
              </a:rPr>
              <a:t> M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 </a:t>
            </a:r>
            <a:r>
              <a:rPr lang="en-US" sz="2400">
                <a:sym typeface="Symbol" pitchFamily="18" charset="2"/>
              </a:rPr>
              <a:t>where</a:t>
            </a:r>
            <a:r>
              <a:rPr lang="en-US" b="1">
                <a:sym typeface="Symbol" pitchFamily="18" charset="2"/>
              </a:rPr>
              <a:t>    M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(s)  = M(w) </a:t>
            </a:r>
            <a:r>
              <a:rPr lang="en-US" sz="2400">
                <a:sym typeface="Symbol" pitchFamily="18" charset="2"/>
              </a:rPr>
              <a:t>if</a:t>
            </a:r>
            <a:r>
              <a:rPr lang="en-US" b="1">
                <a:sym typeface="Symbol" pitchFamily="18" charset="2"/>
              </a:rPr>
              <a:t> s = w</a:t>
            </a:r>
            <a:endParaRPr lang="en-US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                                                      Loops otherwise</a:t>
            </a:r>
          </a:p>
        </p:txBody>
      </p:sp>
      <p:sp>
        <p:nvSpPr>
          <p:cNvPr id="718852" name="Text Box 4"/>
          <p:cNvSpPr txBox="1">
            <a:spLocks noChangeArrowheads="1"/>
          </p:cNvSpPr>
          <p:nvPr/>
        </p:nvSpPr>
        <p:spPr bwMode="auto">
          <a:xfrm>
            <a:off x="614363" y="5170488"/>
            <a:ext cx="6819900" cy="528637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(M, w )</a:t>
            </a:r>
            <a:r>
              <a:rPr lang="en-US" b="1">
                <a:sym typeface="Symbol" pitchFamily="18" charset="2"/>
              </a:rPr>
              <a:t>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</a:t>
            </a:r>
            <a:r>
              <a:rPr lang="en-US">
                <a:sym typeface="Symbol" pitchFamily="18" charset="2"/>
              </a:rPr>
              <a:t>M</a:t>
            </a:r>
            <a:r>
              <a:rPr lang="en-US" baseline="-25000">
                <a:sym typeface="Symbol" pitchFamily="18" charset="2"/>
              </a:rPr>
              <a:t>w</a:t>
            </a:r>
            <a:r>
              <a:rPr lang="en-US">
                <a:sym typeface="Symbol" pitchFamily="18" charset="2"/>
              </a:rPr>
              <a:t>  </a:t>
            </a:r>
            <a:r>
              <a:rPr lang="en-US" b="1">
                <a:sym typeface="Symbol" pitchFamily="18" charset="2"/>
              </a:rPr>
              <a:t></a:t>
            </a:r>
            <a:r>
              <a:rPr lang="en-US"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E</a:t>
            </a:r>
            <a:r>
              <a:rPr lang="en-US" b="1" baseline="-25000"/>
              <a:t>TM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4527550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/>
              <a:t> = { (M,w) | M is a TM that accepts string w }</a:t>
            </a:r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809625" y="692150"/>
            <a:ext cx="8334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E</a:t>
            </a:r>
            <a:r>
              <a:rPr lang="en-US" b="1" baseline="-25000"/>
              <a:t>TM</a:t>
            </a:r>
            <a:r>
              <a:rPr lang="en-US" b="1"/>
              <a:t> = { M | M is a TM and L(M) = </a:t>
            </a:r>
            <a:r>
              <a:rPr lang="en-US" b="1">
                <a:sym typeface="Symbol" pitchFamily="18" charset="2"/>
              </a:rPr>
              <a:t></a:t>
            </a:r>
            <a:r>
              <a:rPr lang="en-US" b="1"/>
              <a:t> }</a:t>
            </a:r>
          </a:p>
        </p:txBody>
      </p:sp>
      <p:sp>
        <p:nvSpPr>
          <p:cNvPr id="718856" name="Text Box 8"/>
          <p:cNvSpPr txBox="1">
            <a:spLocks noChangeArrowheads="1"/>
          </p:cNvSpPr>
          <p:nvPr/>
        </p:nvSpPr>
        <p:spPr bwMode="auto">
          <a:xfrm>
            <a:off x="211138" y="2366963"/>
            <a:ext cx="5770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CONSTRUCT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</a:t>
            </a:r>
          </a:p>
        </p:txBody>
      </p:sp>
      <p:sp>
        <p:nvSpPr>
          <p:cNvPr id="718859" name="Text Box 11"/>
          <p:cNvSpPr txBox="1">
            <a:spLocks noChangeArrowheads="1"/>
          </p:cNvSpPr>
          <p:nvPr/>
        </p:nvSpPr>
        <p:spPr bwMode="auto">
          <a:xfrm>
            <a:off x="358775" y="4376738"/>
            <a:ext cx="70453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So, M(w) accepts </a:t>
            </a:r>
            <a:r>
              <a:rPr lang="en-US" b="1">
                <a:sym typeface="Symbol" pitchFamily="18" charset="2"/>
              </a:rPr>
              <a:t>  L (M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)  </a:t>
            </a:r>
          </a:p>
        </p:txBody>
      </p:sp>
      <p:sp>
        <p:nvSpPr>
          <p:cNvPr id="718862" name="Text Box 14"/>
          <p:cNvSpPr txBox="1">
            <a:spLocks noChangeArrowheads="1"/>
          </p:cNvSpPr>
          <p:nvPr/>
        </p:nvSpPr>
        <p:spPr bwMode="auto">
          <a:xfrm>
            <a:off x="4330700" y="1635125"/>
            <a:ext cx="3508375" cy="58896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</a:t>
            </a:r>
            <a:r>
              <a:rPr lang="en-US"/>
              <a:t>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/>
              <a:t>E</a:t>
            </a:r>
            <a:r>
              <a:rPr lang="en-US" b="1" baseline="-25000"/>
              <a:t>TM</a:t>
            </a:r>
          </a:p>
        </p:txBody>
      </p:sp>
      <p:sp>
        <p:nvSpPr>
          <p:cNvPr id="25610" name="Rectangle 15"/>
          <p:cNvSpPr>
            <a:spLocks noChangeArrowheads="1"/>
          </p:cNvSpPr>
          <p:nvPr/>
        </p:nvSpPr>
        <p:spPr bwMode="auto">
          <a:xfrm>
            <a:off x="8243888" y="2084388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1" name="Rectangle 17"/>
          <p:cNvSpPr>
            <a:spLocks noChangeArrowheads="1"/>
          </p:cNvSpPr>
          <p:nvPr/>
        </p:nvSpPr>
        <p:spPr bwMode="auto">
          <a:xfrm>
            <a:off x="8604250" y="6491288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8867" name="Text Box 19"/>
          <p:cNvSpPr txBox="1">
            <a:spLocks noChangeArrowheads="1"/>
          </p:cNvSpPr>
          <p:nvPr/>
        </p:nvSpPr>
        <p:spPr bwMode="auto">
          <a:xfrm>
            <a:off x="344488" y="5911850"/>
            <a:ext cx="846931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So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b="1">
                <a:sym typeface="Symbol" pitchFamily="18" charset="2"/>
              </a:rPr>
              <a:t> </a:t>
            </a:r>
            <a:r>
              <a:rPr lang="en-US" b="1"/>
              <a:t>E</a:t>
            </a:r>
            <a:r>
              <a:rPr lang="en-US" b="1" baseline="-25000"/>
              <a:t>TM </a:t>
            </a:r>
            <a:r>
              <a:rPr lang="en-US" b="1">
                <a:solidFill>
                  <a:srgbClr val="FFFF00"/>
                </a:solidFill>
              </a:rPr>
              <a:t>is NOT DECIDABLE, but it is SEMI-DECIDABLE (</a:t>
            </a:r>
            <a:r>
              <a:rPr lang="en-US" b="1"/>
              <a:t>why?)</a:t>
            </a:r>
          </a:p>
        </p:txBody>
      </p:sp>
      <p:sp>
        <p:nvSpPr>
          <p:cNvPr id="718868" name="Text Box 20"/>
          <p:cNvSpPr txBox="1">
            <a:spLocks noChangeArrowheads="1"/>
          </p:cNvSpPr>
          <p:nvPr/>
        </p:nvSpPr>
        <p:spPr bwMode="auto">
          <a:xfrm>
            <a:off x="4167188" y="6310313"/>
            <a:ext cx="47069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Is E</a:t>
            </a:r>
            <a:r>
              <a:rPr lang="en-US" b="1" baseline="-25000"/>
              <a:t>TM  </a:t>
            </a:r>
            <a:r>
              <a:rPr lang="en-US" b="1"/>
              <a:t>SEMI-DECIDABLE?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50" grpId="0"/>
      <p:bldP spid="718851" grpId="0" animBg="1"/>
      <p:bldP spid="718852" grpId="0" animBg="1"/>
      <p:bldP spid="718856" grpId="0"/>
      <p:bldP spid="718859" grpId="0"/>
      <p:bldP spid="718862" grpId="0" animBg="1"/>
      <p:bldP spid="718867" grpId="0"/>
      <p:bldP spid="7188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Text Box 2"/>
          <p:cNvSpPr txBox="1">
            <a:spLocks noChangeArrowheads="1"/>
          </p:cNvSpPr>
          <p:nvPr/>
        </p:nvSpPr>
        <p:spPr bwMode="auto">
          <a:xfrm>
            <a:off x="0" y="1530350"/>
            <a:ext cx="43592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CLAIM: 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/>
              <a:t>REG</a:t>
            </a:r>
            <a:r>
              <a:rPr lang="en-US" b="1" baseline="-25000"/>
              <a:t>TM</a:t>
            </a:r>
          </a:p>
        </p:txBody>
      </p:sp>
      <p:sp>
        <p:nvSpPr>
          <p:cNvPr id="719875" name="Text Box 3"/>
          <p:cNvSpPr txBox="1">
            <a:spLocks noChangeArrowheads="1"/>
          </p:cNvSpPr>
          <p:nvPr/>
        </p:nvSpPr>
        <p:spPr bwMode="auto">
          <a:xfrm>
            <a:off x="209550" y="3071813"/>
            <a:ext cx="8934450" cy="1169987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f: (M,w) </a:t>
            </a:r>
            <a:r>
              <a:rPr lang="en-US" b="1">
                <a:sym typeface="Symbol" pitchFamily="18" charset="2"/>
              </a:rPr>
              <a:t> M’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 </a:t>
            </a:r>
            <a:r>
              <a:rPr lang="en-US" sz="2400">
                <a:sym typeface="Symbol" pitchFamily="18" charset="2"/>
              </a:rPr>
              <a:t>where</a:t>
            </a:r>
            <a:r>
              <a:rPr lang="en-US" b="1">
                <a:sym typeface="Symbol" pitchFamily="18" charset="2"/>
              </a:rPr>
              <a:t>    M’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(s)  = accept </a:t>
            </a:r>
            <a:r>
              <a:rPr lang="en-US" sz="2400">
                <a:sym typeface="Symbol" pitchFamily="18" charset="2"/>
              </a:rPr>
              <a:t>if</a:t>
            </a:r>
            <a:r>
              <a:rPr lang="en-US" b="1">
                <a:sym typeface="Symbol" pitchFamily="18" charset="2"/>
              </a:rPr>
              <a:t> s = 0</a:t>
            </a:r>
            <a:r>
              <a:rPr lang="en-US" b="1" baseline="30000">
                <a:sym typeface="Symbol" pitchFamily="18" charset="2"/>
              </a:rPr>
              <a:t>n</a:t>
            </a:r>
            <a:r>
              <a:rPr lang="en-US" b="1">
                <a:sym typeface="Symbol" pitchFamily="18" charset="2"/>
              </a:rPr>
              <a:t>1</a:t>
            </a:r>
            <a:r>
              <a:rPr lang="en-US" b="1" baseline="30000">
                <a:sym typeface="Symbol" pitchFamily="18" charset="2"/>
              </a:rPr>
              <a:t>n</a:t>
            </a:r>
          </a:p>
          <a:p>
            <a:pPr>
              <a:spcBef>
                <a:spcPct val="50000"/>
              </a:spcBef>
            </a:pPr>
            <a:r>
              <a:rPr lang="en-US">
                <a:sym typeface="Symbol" pitchFamily="18" charset="2"/>
              </a:rPr>
              <a:t>                                                       </a:t>
            </a:r>
            <a:r>
              <a:rPr lang="en-US" b="1">
                <a:sym typeface="Symbol" pitchFamily="18" charset="2"/>
              </a:rPr>
              <a:t>M(w)</a:t>
            </a:r>
            <a:r>
              <a:rPr lang="en-US">
                <a:sym typeface="Symbol" pitchFamily="18" charset="2"/>
              </a:rPr>
              <a:t> otherwise</a:t>
            </a:r>
          </a:p>
        </p:txBody>
      </p:sp>
      <p:sp>
        <p:nvSpPr>
          <p:cNvPr id="719876" name="Text Box 4"/>
          <p:cNvSpPr txBox="1">
            <a:spLocks noChangeArrowheads="1"/>
          </p:cNvSpPr>
          <p:nvPr/>
        </p:nvSpPr>
        <p:spPr bwMode="auto">
          <a:xfrm>
            <a:off x="627063" y="5530850"/>
            <a:ext cx="6819900" cy="52863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(M, w )</a:t>
            </a:r>
            <a:r>
              <a:rPr lang="en-US" b="1">
                <a:sym typeface="Symbol" pitchFamily="18" charset="2"/>
              </a:rPr>
              <a:t>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</a:t>
            </a:r>
            <a:r>
              <a:rPr lang="en-US">
                <a:sym typeface="Symbol" pitchFamily="18" charset="2"/>
              </a:rPr>
              <a:t>M’</a:t>
            </a:r>
            <a:r>
              <a:rPr lang="en-US" baseline="-25000">
                <a:sym typeface="Symbol" pitchFamily="18" charset="2"/>
              </a:rPr>
              <a:t>w</a:t>
            </a:r>
            <a:r>
              <a:rPr lang="en-US">
                <a:sym typeface="Symbol" pitchFamily="18" charset="2"/>
              </a:rPr>
              <a:t>  </a:t>
            </a:r>
            <a:r>
              <a:rPr lang="en-US" b="1"/>
              <a:t>REG</a:t>
            </a:r>
            <a:r>
              <a:rPr lang="en-US" b="1" baseline="-25000"/>
              <a:t>TM</a:t>
            </a:r>
            <a:r>
              <a:rPr lang="en-US" b="1"/>
              <a:t> 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4527550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/>
              <a:t> = { (M,w) | M is a TM that accepts string w }</a:t>
            </a:r>
          </a:p>
        </p:txBody>
      </p:sp>
      <p:sp>
        <p:nvSpPr>
          <p:cNvPr id="27654" name="Text Box 7"/>
          <p:cNvSpPr txBox="1">
            <a:spLocks noChangeArrowheads="1"/>
          </p:cNvSpPr>
          <p:nvPr/>
        </p:nvSpPr>
        <p:spPr bwMode="auto">
          <a:xfrm>
            <a:off x="809625" y="692150"/>
            <a:ext cx="8334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REG</a:t>
            </a:r>
            <a:r>
              <a:rPr lang="en-US" b="1" baseline="-25000"/>
              <a:t>TM</a:t>
            </a:r>
            <a:r>
              <a:rPr lang="en-US" b="1"/>
              <a:t> = { M | M is a TM and L(M) is regular}</a:t>
            </a:r>
          </a:p>
        </p:txBody>
      </p:sp>
      <p:sp>
        <p:nvSpPr>
          <p:cNvPr id="719880" name="Text Box 8"/>
          <p:cNvSpPr txBox="1">
            <a:spLocks noChangeArrowheads="1"/>
          </p:cNvSpPr>
          <p:nvPr/>
        </p:nvSpPr>
        <p:spPr bwMode="auto">
          <a:xfrm>
            <a:off x="211138" y="2366963"/>
            <a:ext cx="5770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CONSTRUCT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</a:t>
            </a:r>
          </a:p>
        </p:txBody>
      </p:sp>
      <p:sp>
        <p:nvSpPr>
          <p:cNvPr id="719881" name="Text Box 9"/>
          <p:cNvSpPr txBox="1">
            <a:spLocks noChangeArrowheads="1"/>
          </p:cNvSpPr>
          <p:nvPr/>
        </p:nvSpPr>
        <p:spPr bwMode="auto">
          <a:xfrm>
            <a:off x="328613" y="4421188"/>
            <a:ext cx="704532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So, L (M’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) =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  if </a:t>
            </a:r>
            <a:r>
              <a:rPr lang="en-US" b="1"/>
              <a:t>M(w)</a:t>
            </a:r>
            <a:r>
              <a:rPr lang="en-US"/>
              <a:t> accepts</a:t>
            </a:r>
          </a:p>
          <a:p>
            <a:r>
              <a:rPr lang="en-US"/>
              <a:t>                      {</a:t>
            </a:r>
            <a:r>
              <a:rPr lang="en-US" b="1">
                <a:sym typeface="Symbol" pitchFamily="18" charset="2"/>
              </a:rPr>
              <a:t>0</a:t>
            </a:r>
            <a:r>
              <a:rPr lang="en-US" b="1" baseline="30000">
                <a:sym typeface="Symbol" pitchFamily="18" charset="2"/>
              </a:rPr>
              <a:t>n</a:t>
            </a:r>
            <a:r>
              <a:rPr lang="en-US" b="1">
                <a:sym typeface="Symbol" pitchFamily="18" charset="2"/>
              </a:rPr>
              <a:t>1</a:t>
            </a:r>
            <a:r>
              <a:rPr lang="en-US" b="1" baseline="30000">
                <a:sym typeface="Symbol" pitchFamily="18" charset="2"/>
              </a:rPr>
              <a:t>n</a:t>
            </a:r>
            <a:r>
              <a:rPr lang="en-US"/>
              <a:t>}   if not</a:t>
            </a:r>
          </a:p>
        </p:txBody>
      </p:sp>
      <p:sp>
        <p:nvSpPr>
          <p:cNvPr id="27657" name="Rectangle 11"/>
          <p:cNvSpPr>
            <a:spLocks noChangeArrowheads="1"/>
          </p:cNvSpPr>
          <p:nvPr/>
        </p:nvSpPr>
        <p:spPr bwMode="auto">
          <a:xfrm>
            <a:off x="8243888" y="2084388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8" name="Rectangle 12"/>
          <p:cNvSpPr>
            <a:spLocks noChangeArrowheads="1"/>
          </p:cNvSpPr>
          <p:nvPr/>
        </p:nvSpPr>
        <p:spPr bwMode="auto">
          <a:xfrm>
            <a:off x="8080375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9" name="Text Box 13"/>
          <p:cNvSpPr txBox="1">
            <a:spLocks noChangeArrowheads="1"/>
          </p:cNvSpPr>
          <p:nvPr/>
        </p:nvSpPr>
        <p:spPr bwMode="auto">
          <a:xfrm>
            <a:off x="4435475" y="1571625"/>
            <a:ext cx="366236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9886" name="Text Box 14"/>
          <p:cNvSpPr txBox="1">
            <a:spLocks noChangeArrowheads="1"/>
          </p:cNvSpPr>
          <p:nvPr/>
        </p:nvSpPr>
        <p:spPr bwMode="auto">
          <a:xfrm>
            <a:off x="4062413" y="1617663"/>
            <a:ext cx="5081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So</a:t>
            </a:r>
            <a:r>
              <a:rPr lang="en-US"/>
              <a:t> </a:t>
            </a:r>
            <a:r>
              <a:rPr lang="en-US" b="1"/>
              <a:t>REG</a:t>
            </a:r>
            <a:r>
              <a:rPr lang="en-US" b="1" baseline="-25000"/>
              <a:t>TM</a:t>
            </a:r>
            <a:r>
              <a:rPr lang="en-US"/>
              <a:t> </a:t>
            </a:r>
            <a:r>
              <a:rPr lang="en-US">
                <a:solidFill>
                  <a:srgbClr val="FFFF00"/>
                </a:solidFill>
              </a:rPr>
              <a:t>is </a:t>
            </a:r>
            <a:r>
              <a:rPr lang="en-US" b="1">
                <a:solidFill>
                  <a:srgbClr val="FFFF00"/>
                </a:solidFill>
              </a:rPr>
              <a:t>UNDECIDABLE</a:t>
            </a:r>
          </a:p>
        </p:txBody>
      </p:sp>
      <p:sp>
        <p:nvSpPr>
          <p:cNvPr id="719887" name="Text Box 15"/>
          <p:cNvSpPr txBox="1">
            <a:spLocks noChangeArrowheads="1"/>
          </p:cNvSpPr>
          <p:nvPr/>
        </p:nvSpPr>
        <p:spPr bwMode="auto">
          <a:xfrm>
            <a:off x="390525" y="6356350"/>
            <a:ext cx="75390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Is </a:t>
            </a:r>
            <a:r>
              <a:rPr lang="en-US" b="1"/>
              <a:t>REG </a:t>
            </a:r>
            <a:r>
              <a:rPr lang="en-US" b="1">
                <a:solidFill>
                  <a:srgbClr val="FFFF00"/>
                </a:solidFill>
              </a:rPr>
              <a:t>SEMI-DECIDABLE?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74" grpId="0"/>
      <p:bldP spid="719875" grpId="0" animBg="1"/>
      <p:bldP spid="719876" grpId="0" animBg="1"/>
      <p:bldP spid="719880" grpId="0"/>
      <p:bldP spid="719881" grpId="0"/>
      <p:bldP spid="719886" grpId="0"/>
      <p:bldP spid="7198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Text Box 2"/>
          <p:cNvSpPr txBox="1">
            <a:spLocks noChangeArrowheads="1"/>
          </p:cNvSpPr>
          <p:nvPr/>
        </p:nvSpPr>
        <p:spPr bwMode="auto">
          <a:xfrm>
            <a:off x="0" y="1530350"/>
            <a:ext cx="43592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CLAIM: </a:t>
            </a:r>
            <a:r>
              <a:rPr lang="en-US" b="1">
                <a:sym typeface="Symbol" pitchFamily="18" charset="2"/>
              </a:rPr>
              <a:t></a:t>
            </a:r>
            <a:r>
              <a:rPr lang="en-US">
                <a:sym typeface="Symbol" pitchFamily="18" charset="2"/>
              </a:rPr>
              <a:t>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/>
              <a:t>REG</a:t>
            </a:r>
            <a:r>
              <a:rPr lang="en-US" b="1" baseline="-25000"/>
              <a:t>TM</a:t>
            </a:r>
          </a:p>
        </p:txBody>
      </p:sp>
      <p:sp>
        <p:nvSpPr>
          <p:cNvPr id="722947" name="Text Box 3"/>
          <p:cNvSpPr txBox="1">
            <a:spLocks noChangeArrowheads="1"/>
          </p:cNvSpPr>
          <p:nvPr/>
        </p:nvSpPr>
        <p:spPr bwMode="auto">
          <a:xfrm>
            <a:off x="209550" y="3071813"/>
            <a:ext cx="8934450" cy="1382712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f: (M,w) </a:t>
            </a:r>
            <a:r>
              <a:rPr lang="en-US" b="1">
                <a:sym typeface="Symbol" pitchFamily="18" charset="2"/>
              </a:rPr>
              <a:t> M”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 </a:t>
            </a:r>
            <a:r>
              <a:rPr lang="en-US" sz="2400">
                <a:sym typeface="Symbol" pitchFamily="18" charset="2"/>
              </a:rPr>
              <a:t>where</a:t>
            </a:r>
            <a:r>
              <a:rPr lang="en-US" b="1">
                <a:sym typeface="Symbol" pitchFamily="18" charset="2"/>
              </a:rPr>
              <a:t>    M”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 (s)  = accept </a:t>
            </a:r>
            <a:r>
              <a:rPr lang="en-US" sz="2400">
                <a:sym typeface="Symbol" pitchFamily="18" charset="2"/>
              </a:rPr>
              <a:t>if</a:t>
            </a:r>
            <a:r>
              <a:rPr lang="en-US" b="1">
                <a:sym typeface="Symbol" pitchFamily="18" charset="2"/>
              </a:rPr>
              <a:t> s = 0</a:t>
            </a:r>
            <a:r>
              <a:rPr lang="en-US" b="1" baseline="30000">
                <a:sym typeface="Symbol" pitchFamily="18" charset="2"/>
              </a:rPr>
              <a:t>n</a:t>
            </a:r>
            <a:r>
              <a:rPr lang="en-US" b="1">
                <a:sym typeface="Symbol" pitchFamily="18" charset="2"/>
              </a:rPr>
              <a:t>1</a:t>
            </a:r>
            <a:r>
              <a:rPr lang="en-US" b="1" baseline="30000">
                <a:sym typeface="Symbol" pitchFamily="18" charset="2"/>
              </a:rPr>
              <a:t>n</a:t>
            </a:r>
          </a:p>
          <a:p>
            <a:r>
              <a:rPr lang="en-US">
                <a:sym typeface="Symbol" pitchFamily="18" charset="2"/>
              </a:rPr>
              <a:t>                                                         and </a:t>
            </a:r>
            <a:r>
              <a:rPr lang="en-US" b="1">
                <a:sym typeface="Symbol" pitchFamily="18" charset="2"/>
              </a:rPr>
              <a:t>M(w) accepts</a:t>
            </a:r>
          </a:p>
          <a:p>
            <a:r>
              <a:rPr lang="en-US">
                <a:sym typeface="Symbol" pitchFamily="18" charset="2"/>
              </a:rPr>
              <a:t>                                                         </a:t>
            </a:r>
            <a:r>
              <a:rPr lang="en-US" b="1">
                <a:sym typeface="Symbol" pitchFamily="18" charset="2"/>
              </a:rPr>
              <a:t>Loop </a:t>
            </a:r>
            <a:r>
              <a:rPr lang="en-US">
                <a:sym typeface="Symbol" pitchFamily="18" charset="2"/>
              </a:rPr>
              <a:t>otherwise</a:t>
            </a:r>
          </a:p>
        </p:txBody>
      </p:sp>
      <p:sp>
        <p:nvSpPr>
          <p:cNvPr id="722948" name="Text Box 4"/>
          <p:cNvSpPr txBox="1">
            <a:spLocks noChangeArrowheads="1"/>
          </p:cNvSpPr>
          <p:nvPr/>
        </p:nvSpPr>
        <p:spPr bwMode="auto">
          <a:xfrm>
            <a:off x="627063" y="5530850"/>
            <a:ext cx="6819900" cy="52863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(M, w ) </a:t>
            </a:r>
            <a:r>
              <a:rPr lang="en-US" b="1">
                <a:sym typeface="Symbol" pitchFamily="18" charset="2"/>
              </a:rPr>
              <a:t></a:t>
            </a:r>
            <a:r>
              <a:rPr lang="en-US">
                <a:sym typeface="Symbol" pitchFamily="18" charset="2"/>
              </a:rPr>
              <a:t> </a:t>
            </a:r>
            <a:r>
              <a:rPr lang="en-US" b="1">
                <a:sym typeface="Symbol" pitchFamily="18" charset="2"/>
              </a:rPr>
              <a:t>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</a:t>
            </a:r>
            <a:r>
              <a:rPr lang="en-US">
                <a:sym typeface="Symbol" pitchFamily="18" charset="2"/>
              </a:rPr>
              <a:t>M”</a:t>
            </a:r>
            <a:r>
              <a:rPr lang="en-US" baseline="-25000">
                <a:sym typeface="Symbol" pitchFamily="18" charset="2"/>
              </a:rPr>
              <a:t>w</a:t>
            </a:r>
            <a:r>
              <a:rPr lang="en-US">
                <a:sym typeface="Symbol" pitchFamily="18" charset="2"/>
              </a:rPr>
              <a:t>  </a:t>
            </a:r>
            <a:r>
              <a:rPr lang="en-US" b="1"/>
              <a:t>REG</a:t>
            </a:r>
            <a:r>
              <a:rPr lang="en-US" b="1" baseline="-25000"/>
              <a:t>TM</a:t>
            </a:r>
            <a:r>
              <a:rPr lang="en-US" b="1"/>
              <a:t> 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4527550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b="1"/>
              <a:t> = { (M,w) | M is a TM that accepts string w }</a:t>
            </a:r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809625" y="692150"/>
            <a:ext cx="8334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REG</a:t>
            </a:r>
            <a:r>
              <a:rPr lang="en-US" b="1" baseline="-25000"/>
              <a:t>TM</a:t>
            </a:r>
            <a:r>
              <a:rPr lang="en-US" b="1"/>
              <a:t> = { M | M is a TM and L(M) is regular}</a:t>
            </a:r>
          </a:p>
        </p:txBody>
      </p:sp>
      <p:sp>
        <p:nvSpPr>
          <p:cNvPr id="722952" name="Text Box 8"/>
          <p:cNvSpPr txBox="1">
            <a:spLocks noChangeArrowheads="1"/>
          </p:cNvSpPr>
          <p:nvPr/>
        </p:nvSpPr>
        <p:spPr bwMode="auto">
          <a:xfrm>
            <a:off x="211138" y="2366963"/>
            <a:ext cx="5770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CONSTRUCT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</a:t>
            </a:r>
          </a:p>
        </p:txBody>
      </p:sp>
      <p:sp>
        <p:nvSpPr>
          <p:cNvPr id="722953" name="Text Box 9"/>
          <p:cNvSpPr txBox="1">
            <a:spLocks noChangeArrowheads="1"/>
          </p:cNvSpPr>
          <p:nvPr/>
        </p:nvSpPr>
        <p:spPr bwMode="auto">
          <a:xfrm>
            <a:off x="328613" y="4421188"/>
            <a:ext cx="704532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So, L (M’</a:t>
            </a:r>
            <a:r>
              <a:rPr lang="en-US" b="1" baseline="-25000">
                <a:sym typeface="Symbol" pitchFamily="18" charset="2"/>
              </a:rPr>
              <a:t>w</a:t>
            </a:r>
            <a:r>
              <a:rPr lang="en-US" b="1">
                <a:sym typeface="Symbol" pitchFamily="18" charset="2"/>
              </a:rPr>
              <a:t>) = </a:t>
            </a:r>
            <a:r>
              <a:rPr lang="en-US"/>
              <a:t>{</a:t>
            </a:r>
            <a:r>
              <a:rPr lang="en-US" b="1">
                <a:sym typeface="Symbol" pitchFamily="18" charset="2"/>
              </a:rPr>
              <a:t>0</a:t>
            </a:r>
            <a:r>
              <a:rPr lang="en-US" b="1" baseline="30000">
                <a:sym typeface="Symbol" pitchFamily="18" charset="2"/>
              </a:rPr>
              <a:t>n</a:t>
            </a:r>
            <a:r>
              <a:rPr lang="en-US" b="1">
                <a:sym typeface="Symbol" pitchFamily="18" charset="2"/>
              </a:rPr>
              <a:t>1</a:t>
            </a:r>
            <a:r>
              <a:rPr lang="en-US" b="1" baseline="30000">
                <a:sym typeface="Symbol" pitchFamily="18" charset="2"/>
              </a:rPr>
              <a:t>n</a:t>
            </a:r>
            <a:r>
              <a:rPr lang="en-US"/>
              <a:t>}</a:t>
            </a:r>
            <a:r>
              <a:rPr lang="en-US" b="1">
                <a:sym typeface="Symbol" pitchFamily="18" charset="2"/>
              </a:rPr>
              <a:t> </a:t>
            </a:r>
            <a:r>
              <a:rPr lang="en-US"/>
              <a:t>if </a:t>
            </a:r>
            <a:r>
              <a:rPr lang="en-US" b="1"/>
              <a:t>M(w)</a:t>
            </a:r>
            <a:r>
              <a:rPr lang="en-US"/>
              <a:t> accepts</a:t>
            </a:r>
          </a:p>
          <a:p>
            <a:r>
              <a:rPr lang="en-US" b="1">
                <a:sym typeface="Symbol" pitchFamily="18" charset="2"/>
              </a:rPr>
              <a:t>                       </a:t>
            </a:r>
            <a:r>
              <a:rPr lang="en-US"/>
              <a:t> if not</a:t>
            </a:r>
          </a:p>
        </p:txBody>
      </p:sp>
      <p:sp>
        <p:nvSpPr>
          <p:cNvPr id="29705" name="Rectangle 10"/>
          <p:cNvSpPr>
            <a:spLocks noChangeArrowheads="1"/>
          </p:cNvSpPr>
          <p:nvPr/>
        </p:nvSpPr>
        <p:spPr bwMode="auto">
          <a:xfrm>
            <a:off x="8243888" y="2084388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6" name="Rectangle 11"/>
          <p:cNvSpPr>
            <a:spLocks noChangeArrowheads="1"/>
          </p:cNvSpPr>
          <p:nvPr/>
        </p:nvSpPr>
        <p:spPr bwMode="auto">
          <a:xfrm>
            <a:off x="8080375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22956" name="Text Box 12"/>
          <p:cNvSpPr txBox="1">
            <a:spLocks noChangeArrowheads="1"/>
          </p:cNvSpPr>
          <p:nvPr/>
        </p:nvSpPr>
        <p:spPr bwMode="auto">
          <a:xfrm>
            <a:off x="4371975" y="1752600"/>
            <a:ext cx="47720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So,  </a:t>
            </a:r>
            <a:r>
              <a:rPr lang="en-US" sz="2000" b="1"/>
              <a:t>REG  </a:t>
            </a:r>
            <a:r>
              <a:rPr lang="en-US" sz="2000" b="1">
                <a:solidFill>
                  <a:srgbClr val="FFFF00"/>
                </a:solidFill>
              </a:rPr>
              <a:t>NOT</a:t>
            </a:r>
            <a:r>
              <a:rPr lang="en-US" sz="2000" b="1"/>
              <a:t> </a:t>
            </a:r>
            <a:r>
              <a:rPr lang="en-US" sz="2000" b="1">
                <a:solidFill>
                  <a:srgbClr val="FFFF00"/>
                </a:solidFill>
              </a:rPr>
              <a:t>SEMI-DECIDABLE </a:t>
            </a:r>
            <a:endParaRPr lang="en-US" sz="2000"/>
          </a:p>
        </p:txBody>
      </p:sp>
      <p:sp>
        <p:nvSpPr>
          <p:cNvPr id="722958" name="Text Box 14"/>
          <p:cNvSpPr txBox="1">
            <a:spLocks noChangeArrowheads="1"/>
          </p:cNvSpPr>
          <p:nvPr/>
        </p:nvSpPr>
        <p:spPr bwMode="auto">
          <a:xfrm>
            <a:off x="390525" y="6356350"/>
            <a:ext cx="75390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So,  </a:t>
            </a:r>
            <a:r>
              <a:rPr lang="en-US" b="1"/>
              <a:t>REG  </a:t>
            </a:r>
            <a:r>
              <a:rPr lang="en-US" b="1">
                <a:solidFill>
                  <a:srgbClr val="FFFF00"/>
                </a:solidFill>
              </a:rPr>
              <a:t>NOT</a:t>
            </a:r>
            <a:r>
              <a:rPr lang="en-US" b="1"/>
              <a:t> </a:t>
            </a:r>
            <a:r>
              <a:rPr lang="en-US" b="1">
                <a:solidFill>
                  <a:srgbClr val="FFFF00"/>
                </a:solidFill>
              </a:rPr>
              <a:t>SEMI-DECIDABLE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946" grpId="0"/>
      <p:bldP spid="722947" grpId="0" animBg="1"/>
      <p:bldP spid="722948" grpId="0" animBg="1"/>
      <p:bldP spid="722952" grpId="0"/>
      <p:bldP spid="722953" grpId="0"/>
      <p:bldP spid="722956" grpId="0"/>
      <p:bldP spid="7229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Text Box 2"/>
          <p:cNvSpPr txBox="1">
            <a:spLocks noChangeArrowheads="1"/>
          </p:cNvSpPr>
          <p:nvPr/>
        </p:nvSpPr>
        <p:spPr bwMode="auto">
          <a:xfrm>
            <a:off x="0" y="1530350"/>
            <a:ext cx="43592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CLAIM: E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>
                <a:solidFill>
                  <a:srgbClr val="FFFF00"/>
                </a:solidFill>
              </a:rPr>
              <a:t>EQ</a:t>
            </a:r>
            <a:r>
              <a:rPr lang="en-US" b="1" baseline="-25000">
                <a:solidFill>
                  <a:srgbClr val="FFFF00"/>
                </a:solidFill>
              </a:rPr>
              <a:t>TM</a:t>
            </a:r>
          </a:p>
        </p:txBody>
      </p:sp>
      <p:sp>
        <p:nvSpPr>
          <p:cNvPr id="723971" name="Text Box 3"/>
          <p:cNvSpPr txBox="1">
            <a:spLocks noChangeArrowheads="1"/>
          </p:cNvSpPr>
          <p:nvPr/>
        </p:nvSpPr>
        <p:spPr bwMode="auto">
          <a:xfrm>
            <a:off x="209550" y="3071813"/>
            <a:ext cx="8934450" cy="733425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f: M </a:t>
            </a:r>
            <a:r>
              <a:rPr lang="en-US" b="1">
                <a:sym typeface="Symbol" pitchFamily="18" charset="2"/>
              </a:rPr>
              <a:t> (M, M </a:t>
            </a:r>
            <a:r>
              <a:rPr lang="en-US" b="1" baseline="-25000">
                <a:sym typeface="Symbol" pitchFamily="18" charset="2"/>
              </a:rPr>
              <a:t></a:t>
            </a:r>
            <a:r>
              <a:rPr lang="en-US" b="1">
                <a:sym typeface="Symbol" pitchFamily="18" charset="2"/>
              </a:rPr>
              <a:t> ) </a:t>
            </a:r>
            <a:r>
              <a:rPr lang="en-US" sz="2400">
                <a:sym typeface="Symbol" pitchFamily="18" charset="2"/>
              </a:rPr>
              <a:t>where</a:t>
            </a:r>
            <a:r>
              <a:rPr lang="en-US" b="1">
                <a:sym typeface="Symbol" pitchFamily="18" charset="2"/>
              </a:rPr>
              <a:t> M </a:t>
            </a:r>
            <a:r>
              <a:rPr lang="en-US" b="1" baseline="-25000">
                <a:sym typeface="Symbol" pitchFamily="18" charset="2"/>
              </a:rPr>
              <a:t></a:t>
            </a:r>
            <a:r>
              <a:rPr lang="en-US" b="1">
                <a:sym typeface="Symbol" pitchFamily="18" charset="2"/>
              </a:rPr>
              <a:t> (s)  = Loops</a:t>
            </a:r>
          </a:p>
          <a:p>
            <a:pPr>
              <a:spcBef>
                <a:spcPct val="50000"/>
              </a:spcBef>
            </a:pPr>
            <a:endParaRPr lang="en-US" sz="900">
              <a:sym typeface="Symbol" pitchFamily="18" charset="2"/>
            </a:endParaRPr>
          </a:p>
        </p:txBody>
      </p:sp>
      <p:sp>
        <p:nvSpPr>
          <p:cNvPr id="723972" name="Text Box 4"/>
          <p:cNvSpPr txBox="1">
            <a:spLocks noChangeArrowheads="1"/>
          </p:cNvSpPr>
          <p:nvPr/>
        </p:nvSpPr>
        <p:spPr bwMode="auto">
          <a:xfrm>
            <a:off x="508000" y="4225925"/>
            <a:ext cx="6819900" cy="528638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b="1"/>
              <a:t>So, M</a:t>
            </a:r>
            <a:r>
              <a:rPr lang="en-US" b="1">
                <a:sym typeface="Symbol" pitchFamily="18" charset="2"/>
              </a:rPr>
              <a:t> </a:t>
            </a:r>
            <a:r>
              <a:rPr lang="en-US" b="1"/>
              <a:t>E </a:t>
            </a:r>
            <a:r>
              <a:rPr lang="en-US" b="1" baseline="-25000"/>
              <a:t>TM</a:t>
            </a:r>
            <a:r>
              <a:rPr lang="en-US" b="1">
                <a:sym typeface="Symbol" pitchFamily="18" charset="2"/>
              </a:rPr>
              <a:t>  (M, M </a:t>
            </a:r>
            <a:r>
              <a:rPr lang="en-US" b="1" baseline="-25000">
                <a:sym typeface="Symbol" pitchFamily="18" charset="2"/>
              </a:rPr>
              <a:t></a:t>
            </a:r>
            <a:r>
              <a:rPr lang="en-US" b="1">
                <a:sym typeface="Symbol" pitchFamily="18" charset="2"/>
              </a:rPr>
              <a:t> )</a:t>
            </a:r>
            <a:r>
              <a:rPr lang="en-US">
                <a:sym typeface="Symbol" pitchFamily="18" charset="2"/>
              </a:rPr>
              <a:t>  </a:t>
            </a:r>
            <a:r>
              <a:rPr lang="en-US" b="1"/>
              <a:t>EQ</a:t>
            </a:r>
            <a:r>
              <a:rPr lang="en-US" b="1" baseline="-25000"/>
              <a:t>TM</a:t>
            </a:r>
            <a:r>
              <a:rPr lang="en-US" b="1"/>
              <a:t> 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4527550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695325" y="0"/>
            <a:ext cx="817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E</a:t>
            </a:r>
            <a:r>
              <a:rPr lang="en-US" b="1" baseline="-25000"/>
              <a:t>TM</a:t>
            </a:r>
            <a:r>
              <a:rPr lang="en-US" b="1"/>
              <a:t> = { M | M is a TM and L(M) = </a:t>
            </a:r>
            <a:r>
              <a:rPr lang="en-US" b="1">
                <a:sym typeface="Symbol" pitchFamily="18" charset="2"/>
              </a:rPr>
              <a:t></a:t>
            </a:r>
            <a:r>
              <a:rPr lang="en-US" b="1"/>
              <a:t> }</a:t>
            </a:r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809625" y="692150"/>
            <a:ext cx="8334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FF00"/>
                </a:solidFill>
              </a:rPr>
              <a:t>EQ</a:t>
            </a:r>
            <a:r>
              <a:rPr lang="en-US" b="1" baseline="-25000">
                <a:solidFill>
                  <a:srgbClr val="FFFF00"/>
                </a:solidFill>
              </a:rPr>
              <a:t>TM</a:t>
            </a:r>
            <a:r>
              <a:rPr lang="en-US" b="1">
                <a:solidFill>
                  <a:srgbClr val="FFFF00"/>
                </a:solidFill>
              </a:rPr>
              <a:t> = {( M, N) | M, N are TMs and L(M) =L(N)}</a:t>
            </a:r>
          </a:p>
        </p:txBody>
      </p:sp>
      <p:sp>
        <p:nvSpPr>
          <p:cNvPr id="723976" name="Text Box 8"/>
          <p:cNvSpPr txBox="1">
            <a:spLocks noChangeArrowheads="1"/>
          </p:cNvSpPr>
          <p:nvPr/>
        </p:nvSpPr>
        <p:spPr bwMode="auto">
          <a:xfrm>
            <a:off x="211138" y="2366963"/>
            <a:ext cx="57705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CONSTRUCT f : </a:t>
            </a:r>
            <a:r>
              <a:rPr lang="el-GR" b="1"/>
              <a:t>Σ</a:t>
            </a:r>
            <a:r>
              <a:rPr lang="en-US" b="1"/>
              <a:t>* </a:t>
            </a:r>
            <a:r>
              <a:rPr lang="en-US" b="1">
                <a:sym typeface="Symbol" pitchFamily="18" charset="2"/>
              </a:rPr>
              <a:t> </a:t>
            </a:r>
            <a:r>
              <a:rPr lang="el-GR" b="1"/>
              <a:t>Σ</a:t>
            </a:r>
            <a:r>
              <a:rPr lang="en-US" b="1"/>
              <a:t>*</a:t>
            </a:r>
            <a:r>
              <a:rPr lang="en-US"/>
              <a:t> </a:t>
            </a:r>
          </a:p>
        </p:txBody>
      </p:sp>
      <p:sp>
        <p:nvSpPr>
          <p:cNvPr id="31752" name="Rectangle 10"/>
          <p:cNvSpPr>
            <a:spLocks noChangeArrowheads="1"/>
          </p:cNvSpPr>
          <p:nvPr/>
        </p:nvSpPr>
        <p:spPr bwMode="auto">
          <a:xfrm>
            <a:off x="8243888" y="2084388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3" name="Rectangle 11"/>
          <p:cNvSpPr>
            <a:spLocks noChangeArrowheads="1"/>
          </p:cNvSpPr>
          <p:nvPr/>
        </p:nvSpPr>
        <p:spPr bwMode="auto">
          <a:xfrm>
            <a:off x="8080375" y="68580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4" name="Text Box 12"/>
          <p:cNvSpPr txBox="1">
            <a:spLocks noChangeArrowheads="1"/>
          </p:cNvSpPr>
          <p:nvPr/>
        </p:nvSpPr>
        <p:spPr bwMode="auto">
          <a:xfrm>
            <a:off x="4435475" y="1571625"/>
            <a:ext cx="366236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3981" name="Text Box 13"/>
          <p:cNvSpPr txBox="1">
            <a:spLocks noChangeArrowheads="1"/>
          </p:cNvSpPr>
          <p:nvPr/>
        </p:nvSpPr>
        <p:spPr bwMode="auto">
          <a:xfrm>
            <a:off x="4062413" y="1617663"/>
            <a:ext cx="5081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So</a:t>
            </a:r>
            <a:r>
              <a:rPr lang="en-US"/>
              <a:t> </a:t>
            </a:r>
            <a:r>
              <a:rPr lang="en-US" b="1"/>
              <a:t>EQ</a:t>
            </a:r>
            <a:r>
              <a:rPr lang="en-US" b="1" baseline="-25000"/>
              <a:t>TM</a:t>
            </a:r>
            <a:r>
              <a:rPr lang="en-US"/>
              <a:t> </a:t>
            </a:r>
            <a:r>
              <a:rPr lang="en-US">
                <a:solidFill>
                  <a:srgbClr val="FFFF00"/>
                </a:solidFill>
              </a:rPr>
              <a:t>is </a:t>
            </a:r>
            <a:r>
              <a:rPr lang="en-US" b="1">
                <a:solidFill>
                  <a:srgbClr val="FFFF00"/>
                </a:solidFill>
              </a:rPr>
              <a:t>UNDECIDABLE</a:t>
            </a:r>
          </a:p>
        </p:txBody>
      </p:sp>
      <p:sp>
        <p:nvSpPr>
          <p:cNvPr id="723982" name="Text Box 14"/>
          <p:cNvSpPr txBox="1">
            <a:spLocks noChangeArrowheads="1"/>
          </p:cNvSpPr>
          <p:nvPr/>
        </p:nvSpPr>
        <p:spPr bwMode="auto">
          <a:xfrm>
            <a:off x="376238" y="5202238"/>
            <a:ext cx="51863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Is </a:t>
            </a:r>
            <a:r>
              <a:rPr lang="en-US" b="1"/>
              <a:t>EQ</a:t>
            </a:r>
            <a:r>
              <a:rPr lang="en-US" b="1" baseline="-25000"/>
              <a:t>TM</a:t>
            </a:r>
            <a:r>
              <a:rPr lang="en-US" b="1"/>
              <a:t> </a:t>
            </a:r>
            <a:r>
              <a:rPr lang="en-US" b="1">
                <a:solidFill>
                  <a:srgbClr val="FFFF00"/>
                </a:solidFill>
              </a:rPr>
              <a:t>SEMI-DECIDABLE?</a:t>
            </a:r>
          </a:p>
        </p:txBody>
      </p:sp>
      <p:sp>
        <p:nvSpPr>
          <p:cNvPr id="723984" name="Text Box 16"/>
          <p:cNvSpPr txBox="1">
            <a:spLocks noChangeArrowheads="1"/>
          </p:cNvSpPr>
          <p:nvPr/>
        </p:nvSpPr>
        <p:spPr bwMode="auto">
          <a:xfrm>
            <a:off x="5637213" y="5168900"/>
            <a:ext cx="20097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NO, </a:t>
            </a:r>
            <a:r>
              <a:rPr lang="en-US" b="1"/>
              <a:t>since,</a:t>
            </a:r>
            <a:r>
              <a:rPr lang="en-US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3986" name="Text Box 18"/>
          <p:cNvSpPr txBox="1">
            <a:spLocks noChangeArrowheads="1"/>
          </p:cNvSpPr>
          <p:nvPr/>
        </p:nvSpPr>
        <p:spPr bwMode="auto">
          <a:xfrm>
            <a:off x="854075" y="6038850"/>
            <a:ext cx="4783138" cy="617538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</a:t>
            </a:r>
            <a:r>
              <a:rPr lang="en-US"/>
              <a:t> </a:t>
            </a:r>
            <a:r>
              <a:rPr lang="en-US" b="1"/>
              <a:t>A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/>
              <a:t>E</a:t>
            </a:r>
            <a:r>
              <a:rPr lang="en-US" b="1" baseline="-25000"/>
              <a:t>TM</a:t>
            </a: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</a:t>
            </a:r>
            <a:r>
              <a:rPr lang="en-US" sz="3200" b="1" baseline="-25000">
                <a:solidFill>
                  <a:srgbClr val="FFFF00"/>
                </a:solidFill>
                <a:sym typeface="Symbol" pitchFamily="18" charset="2"/>
              </a:rPr>
              <a:t>m</a:t>
            </a:r>
            <a:r>
              <a:rPr lang="en-US" sz="32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b="1">
                <a:solidFill>
                  <a:srgbClr val="FFFF00"/>
                </a:solidFill>
              </a:rPr>
              <a:t>EQ</a:t>
            </a:r>
            <a:r>
              <a:rPr lang="en-US" b="1" baseline="-25000">
                <a:solidFill>
                  <a:srgbClr val="FFFF00"/>
                </a:solidFill>
              </a:rPr>
              <a:t>TM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970" grpId="0"/>
      <p:bldP spid="723971" grpId="0" animBg="1"/>
      <p:bldP spid="723972" grpId="0" animBg="1"/>
      <p:bldP spid="723976" grpId="0"/>
      <p:bldP spid="723981" grpId="0"/>
      <p:bldP spid="723982" grpId="0"/>
      <p:bldP spid="723984" grpId="0"/>
      <p:bldP spid="72398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28608</TotalTime>
  <Words>1748</Words>
  <Application>Microsoft PowerPoint</Application>
  <PresentationFormat>On-screen Show (4:3)</PresentationFormat>
  <Paragraphs>781</Paragraphs>
  <Slides>52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Times New Roman</vt:lpstr>
      <vt:lpstr>Arial Black</vt:lpstr>
      <vt:lpstr>Symbol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von Ahn</dc:creator>
  <cp:lastModifiedBy>Administrator</cp:lastModifiedBy>
  <cp:revision>650</cp:revision>
  <cp:lastPrinted>2007-02-22T05:26:06Z</cp:lastPrinted>
  <dcterms:created xsi:type="dcterms:W3CDTF">2001-11-04T03:48:12Z</dcterms:created>
  <dcterms:modified xsi:type="dcterms:W3CDTF">2009-04-02T15:35:33Z</dcterms:modified>
</cp:coreProperties>
</file>