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0" r:id="rId2"/>
    <p:sldId id="298" r:id="rId3"/>
    <p:sldId id="315" r:id="rId4"/>
    <p:sldId id="316" r:id="rId5"/>
    <p:sldId id="317" r:id="rId6"/>
    <p:sldId id="318" r:id="rId7"/>
    <p:sldId id="319" r:id="rId8"/>
    <p:sldId id="287" r:id="rId9"/>
    <p:sldId id="293" r:id="rId10"/>
    <p:sldId id="294" r:id="rId11"/>
    <p:sldId id="326" r:id="rId12"/>
    <p:sldId id="322" r:id="rId13"/>
    <p:sldId id="323" r:id="rId14"/>
    <p:sldId id="324" r:id="rId15"/>
    <p:sldId id="325" r:id="rId16"/>
    <p:sldId id="279" r:id="rId17"/>
    <p:sldId id="309" r:id="rId18"/>
    <p:sldId id="295" r:id="rId19"/>
    <p:sldId id="308" r:id="rId20"/>
    <p:sldId id="297" r:id="rId21"/>
    <p:sldId id="299" r:id="rId22"/>
    <p:sldId id="313" r:id="rId23"/>
    <p:sldId id="281" r:id="rId24"/>
    <p:sldId id="314" r:id="rId25"/>
    <p:sldId id="329" r:id="rId26"/>
    <p:sldId id="328" r:id="rId27"/>
    <p:sldId id="330" r:id="rId28"/>
    <p:sldId id="331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C7CF"/>
    <a:srgbClr val="E7B486"/>
    <a:srgbClr val="E59560"/>
    <a:srgbClr val="D5E0F0"/>
    <a:srgbClr val="699BB6"/>
    <a:srgbClr val="FBE3D4"/>
    <a:srgbClr val="9E9D7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5"/>
    <p:restoredTop sz="94637"/>
  </p:normalViewPr>
  <p:slideViewPr>
    <p:cSldViewPr snapToGrid="0" snapToObjects="1">
      <p:cViewPr varScale="1">
        <p:scale>
          <a:sx n="98" d="100"/>
          <a:sy n="9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ACAF-D0F8-664D-8654-A375FDC8C473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1DEC7-8A77-FE46-BE8D-A071B127C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03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0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77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7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9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3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9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DEC7-8A77-FE46-BE8D-A071B127C1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9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34B7-9E7C-614B-89E5-2A324D510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6CD3F-188C-9B42-A488-42303B085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7CAAB-C1B7-5D4C-8606-B10C704E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1810F-03EB-334A-872F-871F0C44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C976-7E24-D740-906B-F0AF69A6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4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5E01-08ED-1245-9F80-0A76C470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8BFA2-D6DD-464F-B200-24DE7A3C1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6DA7-BC66-8746-8121-86F214D9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E10B-0B27-B340-8392-40DE059E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8000-FFB2-B245-BC0C-A8E0746A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CFC52-EA72-A94D-B29C-19B8CB122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7AE82-4429-4B4D-817C-6F4D0069F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5A687-3B3C-5742-ABEC-8A33C5B4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DE1E2-52CC-CA42-A0D8-4E143EFA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D9A41-818D-5747-B7CC-6189D803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8B2B-8FBC-0640-9982-A7709E4B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5F1F7-4BB9-8941-B48E-A44AA1A9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7D35-3B17-F24C-B803-3539929A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DEB3D-DC2E-874E-82B0-C4716438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189E8-5E71-C845-BB2E-532CE0F4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4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70A8-686B-FE4F-8BE9-7D36C416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8E71F-9F54-BD46-A672-A56092BB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8B3A4-5345-DC44-9B78-5EB355BF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4123B-2AD6-B647-9C3F-F9D1D7CF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9B6BE-86C4-7249-A356-853E7BBA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7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6F75-19D3-FC4C-9414-A39FA55F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C2DD0-E941-6241-B405-834ED2129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85A2E-99FF-5F4C-83BF-4C8CD1272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2A08C-39FC-7346-B46F-718051EA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A98D2-9074-974D-87B1-A1112ED4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7F4D7-6A1A-CA4B-BFF8-0A96F128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F53A-052B-1C40-A242-3A2E6AE3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82D7B-4960-FA42-AAA5-4EF0D8489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563E-5455-3941-8D7E-C82A7892D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133F6-66D9-2044-8DF0-207DA5948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B6CF4-69CC-174B-8CD9-E6F261209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262-7572-A44E-9230-5ECE52454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467C6-FF45-4C44-BCB8-FC29A7B8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E91435-B7A2-2446-87DA-C8703E85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4168-B3B9-3D49-AFB5-8DA22376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8C69C-CEE1-2B4B-8939-4232A56A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7CAC6-4BFA-F444-A346-E353A13B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D51DC-D1F0-CB4B-9D9D-55D88170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59283-A245-8642-874E-0EB6F59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5CE4C-EC72-1D41-8029-9ABC3886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791B3-A783-5B40-AB93-9693CFAE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8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F611-B4AC-464B-8376-7C7DA201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B7F4A-C3D8-284E-9383-3B091120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B6973-CE49-674F-8E8D-198C939AA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18D47-BFE4-FB46-BCBE-9A0B30E8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F9A51-1F1A-0C4E-82C5-42ED2D17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998E2-A909-AE4A-A082-22F295BE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9972-FA94-5447-985A-10DDC422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8514-C68E-4B49-947D-B2D190CC9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FDC51-0FB7-9E41-8BCE-71E307E47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CDA50-B04B-1C43-B0F6-F1A151A7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29A4-1400-3149-B3A2-850B86CE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15E2B-AF0E-D246-9510-15C02CD0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E0BC-0DC5-DC4D-ACD2-6786467D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A5458-4FC7-1048-80CA-69594EC8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8235B-ACA6-A34C-9435-4FC92566B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A91A0-BF52-8840-9EA7-9C068D9B32AD}" type="datetimeFigureOut">
              <a:rPr lang="en-US" smtClean="0"/>
              <a:t>12/25/21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0C3ED-71F1-5C4B-B84C-AF3375245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DAF60-78C1-C041-A40E-3D94B98EF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6A581-AC08-0544-B184-EB448EED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5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emf"/><Relationship Id="rId7" Type="http://schemas.openxmlformats.org/officeDocument/2006/relationships/image" Target="../media/image53.em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emf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9.emf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7.emf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emf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0.emf"/><Relationship Id="rId10" Type="http://schemas.openxmlformats.org/officeDocument/2006/relationships/image" Target="../media/image23.png"/><Relationship Id="rId4" Type="http://schemas.openxmlformats.org/officeDocument/2006/relationships/image" Target="../media/image9.emf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7.emf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0.emf"/><Relationship Id="rId10" Type="http://schemas.openxmlformats.org/officeDocument/2006/relationships/image" Target="../media/image24.svg"/><Relationship Id="rId4" Type="http://schemas.openxmlformats.org/officeDocument/2006/relationships/image" Target="../media/image9.em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7.emf"/><Relationship Id="rId7" Type="http://schemas.openxmlformats.org/officeDocument/2006/relationships/image" Target="../media/image22.e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10.emf"/><Relationship Id="rId10" Type="http://schemas.openxmlformats.org/officeDocument/2006/relationships/image" Target="../media/image24.svg"/><Relationship Id="rId4" Type="http://schemas.openxmlformats.org/officeDocument/2006/relationships/image" Target="../media/image9.em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1644685" y="738388"/>
            <a:ext cx="890263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 err="1">
                <a:latin typeface="Helvetica Light" panose="020B0403020202020204" pitchFamily="34" charset="0"/>
              </a:rPr>
              <a:t>Ensembling</a:t>
            </a:r>
            <a:r>
              <a:rPr lang="en-US" sz="4600" dirty="0">
                <a:latin typeface="Helvetica Light" panose="020B0403020202020204" pitchFamily="34" charset="0"/>
              </a:rPr>
              <a:t> Off-the-shelf Models </a:t>
            </a:r>
          </a:p>
          <a:p>
            <a:pPr algn="ctr"/>
            <a:r>
              <a:rPr lang="en-US" sz="4600" dirty="0">
                <a:latin typeface="Helvetica Light" panose="020B0403020202020204" pitchFamily="34" charset="0"/>
              </a:rPr>
              <a:t>for GAN Training </a:t>
            </a:r>
          </a:p>
        </p:txBody>
      </p:sp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794E5299-2C6D-DD42-9558-E22B1AF0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619" y="5672379"/>
            <a:ext cx="1183007" cy="1051560"/>
          </a:xfrm>
          <a:prstGeom prst="rect">
            <a:avLst/>
          </a:prstGeom>
        </p:spPr>
      </p:pic>
      <p:pic>
        <p:nvPicPr>
          <p:cNvPr id="70" name="Picture 69" descr="Text&#10;&#10;Description automatically generated">
            <a:extLst>
              <a:ext uri="{FF2B5EF4-FFF2-40B4-BE49-F238E27FC236}">
                <a16:creationId xmlns:a16="http://schemas.microsoft.com/office/drawing/2014/main" id="{1D56A7F7-B615-E543-A20F-3ABF1B01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5670391"/>
            <a:ext cx="1645920" cy="1055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11AFC-F5F8-8649-8C66-7C952B2AA517}"/>
              </a:ext>
            </a:extLst>
          </p:cNvPr>
          <p:cNvSpPr txBox="1"/>
          <p:nvPr/>
        </p:nvSpPr>
        <p:spPr>
          <a:xfrm>
            <a:off x="247284" y="4514760"/>
            <a:ext cx="11697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Nupur Kumari</a:t>
            </a:r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, Richard Zhang</a:t>
            </a:r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, Eli Shechtman</a:t>
            </a:r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, Jun-Yan Zhu</a:t>
            </a:r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9C7F19-B79D-EE43-8512-397434A9D9AB}"/>
              </a:ext>
            </a:extLst>
          </p:cNvPr>
          <p:cNvSpPr txBox="1"/>
          <p:nvPr/>
        </p:nvSpPr>
        <p:spPr>
          <a:xfrm>
            <a:off x="3721795" y="5128741"/>
            <a:ext cx="4748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CMU, </a:t>
            </a:r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Adobe Research</a:t>
            </a:r>
            <a:endParaRPr lang="en-US" sz="3200" baseline="30000" dirty="0">
              <a:latin typeface="Helvetica Light" panose="020B0403020202020204" pitchFamily="34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0E8E65-BD6F-E24A-A184-C64537DEA3A6}"/>
              </a:ext>
            </a:extLst>
          </p:cNvPr>
          <p:cNvGrpSpPr/>
          <p:nvPr/>
        </p:nvGrpSpPr>
        <p:grpSpPr>
          <a:xfrm>
            <a:off x="2081601" y="2420507"/>
            <a:ext cx="8028798" cy="1920240"/>
            <a:chOff x="2044572" y="2275699"/>
            <a:chExt cx="8028798" cy="1920240"/>
          </a:xfrm>
        </p:grpSpPr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FFC66FDC-CA05-EC47-8D2B-689AACBE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77" t="4462" r="9248" b="25926"/>
            <a:stretch/>
          </p:blipFill>
          <p:spPr>
            <a:xfrm>
              <a:off x="4287983" y="2275699"/>
              <a:ext cx="1673530" cy="192024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pic>
          <p:nvPicPr>
            <p:cNvPr id="13" name="Picture 6" descr="Jun-Yan Zhu's portrait">
              <a:extLst>
                <a:ext uri="{FF2B5EF4-FFF2-40B4-BE49-F238E27FC236}">
                  <a16:creationId xmlns:a16="http://schemas.microsoft.com/office/drawing/2014/main" id="{5B98182E-11EF-CD4A-843A-DF3AEB8187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9" r="21931"/>
            <a:stretch/>
          </p:blipFill>
          <p:spPr bwMode="auto">
            <a:xfrm>
              <a:off x="8470211" y="2275699"/>
              <a:ext cx="1603159" cy="192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BE06CB61-F16A-F142-8C4F-C7EE0A4BB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t="4072" r="11958"/>
            <a:stretch/>
          </p:blipFill>
          <p:spPr bwMode="auto">
            <a:xfrm>
              <a:off x="6465514" y="2275699"/>
              <a:ext cx="1500695" cy="192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D3B34A-632E-7746-91D4-CDF943E6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044572" y="2275699"/>
              <a:ext cx="1739410" cy="1920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24957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03660-AEA7-5449-A322-8BD363E4B33F}"/>
              </a:ext>
            </a:extLst>
          </p:cNvPr>
          <p:cNvSpPr txBox="1"/>
          <p:nvPr/>
        </p:nvSpPr>
        <p:spPr>
          <a:xfrm rot="16200000">
            <a:off x="1448201" y="3232251"/>
            <a:ext cx="84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  <a:cs typeface="Times New Roman" panose="02020603050405020304" pitchFamily="18" charset="0"/>
              </a:rPr>
              <a:t>FID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CF501-318B-8C46-892A-AC11981C91D1}"/>
              </a:ext>
            </a:extLst>
          </p:cNvPr>
          <p:cNvSpPr txBox="1"/>
          <p:nvPr/>
        </p:nvSpPr>
        <p:spPr>
          <a:xfrm>
            <a:off x="92594" y="102028"/>
            <a:ext cx="12006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Better pretrained features lead to lower FID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977E0-0C9B-D142-8658-D1FDED6E15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72640" y="1493520"/>
            <a:ext cx="8046720" cy="5364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E5508-A71B-724B-BE70-116570ADF574}"/>
              </a:ext>
            </a:extLst>
          </p:cNvPr>
          <p:cNvSpPr txBox="1"/>
          <p:nvPr/>
        </p:nvSpPr>
        <p:spPr>
          <a:xfrm>
            <a:off x="5172510" y="1054283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FFHQ 1k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C66ABF-B71B-FE40-92B6-13945824CB34}"/>
              </a:ext>
            </a:extLst>
          </p:cNvPr>
          <p:cNvCxnSpPr>
            <a:cxnSpLocks/>
          </p:cNvCxnSpPr>
          <p:nvPr/>
        </p:nvCxnSpPr>
        <p:spPr>
          <a:xfrm>
            <a:off x="3358796" y="2482450"/>
            <a:ext cx="6352132" cy="271134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59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5FBB-64DA-F145-A54F-EE3E2F310E94}"/>
              </a:ext>
            </a:extLst>
          </p:cNvPr>
          <p:cNvSpPr txBox="1"/>
          <p:nvPr/>
        </p:nvSpPr>
        <p:spPr>
          <a:xfrm>
            <a:off x="952612" y="94935"/>
            <a:ext cx="1028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Benefit with varying training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2FE1-A4A2-5C46-A46B-BA2DC8D1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2606" y="1364334"/>
            <a:ext cx="8686787" cy="51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7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5FBB-64DA-F145-A54F-EE3E2F310E94}"/>
              </a:ext>
            </a:extLst>
          </p:cNvPr>
          <p:cNvSpPr txBox="1"/>
          <p:nvPr/>
        </p:nvSpPr>
        <p:spPr>
          <a:xfrm>
            <a:off x="952612" y="94935"/>
            <a:ext cx="1028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Benefit with varying training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2FE1-A4A2-5C46-A46B-BA2DC8D1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2606" y="1364334"/>
            <a:ext cx="8686787" cy="51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2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5FBB-64DA-F145-A54F-EE3E2F310E94}"/>
              </a:ext>
            </a:extLst>
          </p:cNvPr>
          <p:cNvSpPr txBox="1"/>
          <p:nvPr/>
        </p:nvSpPr>
        <p:spPr>
          <a:xfrm>
            <a:off x="952612" y="94935"/>
            <a:ext cx="1028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Benefit with varying training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2FE1-A4A2-5C46-A46B-BA2DC8D1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2606" y="1364334"/>
            <a:ext cx="8686786" cy="51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5FBB-64DA-F145-A54F-EE3E2F310E94}"/>
              </a:ext>
            </a:extLst>
          </p:cNvPr>
          <p:cNvSpPr txBox="1"/>
          <p:nvPr/>
        </p:nvSpPr>
        <p:spPr>
          <a:xfrm>
            <a:off x="952612" y="94935"/>
            <a:ext cx="1028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Benefit with varying training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2FE1-A4A2-5C46-A46B-BA2DC8D1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2606" y="1364334"/>
            <a:ext cx="8686786" cy="51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5FBB-64DA-F145-A54F-EE3E2F310E94}"/>
              </a:ext>
            </a:extLst>
          </p:cNvPr>
          <p:cNvSpPr txBox="1"/>
          <p:nvPr/>
        </p:nvSpPr>
        <p:spPr>
          <a:xfrm>
            <a:off x="952612" y="94935"/>
            <a:ext cx="1028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Benefit with varying training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2FE1-A4A2-5C46-A46B-BA2DC8D19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2607" y="1364334"/>
            <a:ext cx="8686784" cy="5173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B1E794-5DBC-F645-81A1-CFF187D7A99C}"/>
              </a:ext>
            </a:extLst>
          </p:cNvPr>
          <p:cNvGrpSpPr/>
          <p:nvPr/>
        </p:nvGrpSpPr>
        <p:grpSpPr>
          <a:xfrm>
            <a:off x="7824363" y="4370107"/>
            <a:ext cx="2816811" cy="646331"/>
            <a:chOff x="7602295" y="4487672"/>
            <a:chExt cx="281681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001BA9-25EF-7D43-9E18-50C8B5AB8A1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695557" y="4487672"/>
              <a:ext cx="1723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 FID with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~0.7% data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5851F0-AE2E-1243-B319-C33870DD8F2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602295" y="4490240"/>
              <a:ext cx="0" cy="6411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8E1512D-22C0-DF47-85F3-182F3E30A5B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721166" y="4490240"/>
              <a:ext cx="0" cy="6411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2E44FB-E2E8-AE4F-868E-44978BAC443F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602295" y="4490243"/>
              <a:ext cx="11247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10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76DAD-D9F9-B341-AB5F-97AAC3F4287A}"/>
              </a:ext>
            </a:extLst>
          </p:cNvPr>
          <p:cNvSpPr txBox="1"/>
          <p:nvPr/>
        </p:nvSpPr>
        <p:spPr>
          <a:xfrm>
            <a:off x="3401191" y="91440"/>
            <a:ext cx="5389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Improved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CC9BD-D723-D441-AC9C-0BD8A61138D2}"/>
              </a:ext>
            </a:extLst>
          </p:cNvPr>
          <p:cNvSpPr txBox="1"/>
          <p:nvPr/>
        </p:nvSpPr>
        <p:spPr>
          <a:xfrm rot="16200000">
            <a:off x="339535" y="3447657"/>
            <a:ext cx="1701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FFHQ 1k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5D7E6-5C7C-8441-9108-D69A4A0A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1648" y="965200"/>
            <a:ext cx="9188704" cy="5518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D13122-2B3F-4A4A-BE18-AC187B0484C7}"/>
              </a:ext>
            </a:extLst>
          </p:cNvPr>
          <p:cNvSpPr txBox="1"/>
          <p:nvPr/>
        </p:nvSpPr>
        <p:spPr>
          <a:xfrm rot="16200000">
            <a:off x="-1252289" y="3416879"/>
            <a:ext cx="3355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StyleGAN2-ADA</a:t>
            </a:r>
          </a:p>
        </p:txBody>
      </p:sp>
    </p:spTree>
    <p:extLst>
      <p:ext uri="{BB962C8B-B14F-4D97-AF65-F5344CB8AC3E}">
        <p14:creationId xmlns:p14="http://schemas.microsoft.com/office/powerpoint/2010/main" val="4185369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76DAD-D9F9-B341-AB5F-97AAC3F4287A}"/>
              </a:ext>
            </a:extLst>
          </p:cNvPr>
          <p:cNvSpPr txBox="1"/>
          <p:nvPr/>
        </p:nvSpPr>
        <p:spPr>
          <a:xfrm>
            <a:off x="3401191" y="91440"/>
            <a:ext cx="5389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Improved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CC9BD-D723-D441-AC9C-0BD8A61138D2}"/>
              </a:ext>
            </a:extLst>
          </p:cNvPr>
          <p:cNvSpPr txBox="1"/>
          <p:nvPr/>
        </p:nvSpPr>
        <p:spPr>
          <a:xfrm rot="16200000">
            <a:off x="339535" y="3447657"/>
            <a:ext cx="1701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FFHQ 1k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5D7E6-5C7C-8441-9108-D69A4A0A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1648" y="965200"/>
            <a:ext cx="9188704" cy="5518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DFE33-DED7-8144-BB6E-ED297A40E4D6}"/>
              </a:ext>
            </a:extLst>
          </p:cNvPr>
          <p:cNvSpPr txBox="1"/>
          <p:nvPr/>
        </p:nvSpPr>
        <p:spPr>
          <a:xfrm rot="16200000">
            <a:off x="-139805" y="3416879"/>
            <a:ext cx="11304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4140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90587-EBC4-CF4B-BDED-55E78DBD8C3F}"/>
              </a:ext>
            </a:extLst>
          </p:cNvPr>
          <p:cNvSpPr txBox="1"/>
          <p:nvPr/>
        </p:nvSpPr>
        <p:spPr>
          <a:xfrm>
            <a:off x="3401192" y="91440"/>
            <a:ext cx="5389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Improved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CD12E-0D02-574D-9941-9ABE0520DC20}"/>
              </a:ext>
            </a:extLst>
          </p:cNvPr>
          <p:cNvSpPr txBox="1"/>
          <p:nvPr/>
        </p:nvSpPr>
        <p:spPr>
          <a:xfrm rot="16200000">
            <a:off x="-146683" y="3447657"/>
            <a:ext cx="2662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LSUN C</a:t>
            </a:r>
            <a:r>
              <a:rPr lang="en-US" sz="2600" dirty="0">
                <a:latin typeface="Helvetica Light" panose="020B0403020202020204" pitchFamily="34" charset="0"/>
                <a:cs typeface="Arial" panose="020B0604020202020204" pitchFamily="34" charset="0"/>
              </a:rPr>
              <a:t>AT</a:t>
            </a:r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 1k </a:t>
            </a:r>
          </a:p>
        </p:txBody>
      </p:sp>
      <p:pic>
        <p:nvPicPr>
          <p:cNvPr id="5" name="Picture 4" descr="A collage of a cat&#10;&#10;Description automatically generated with medium confidence">
            <a:extLst>
              <a:ext uri="{FF2B5EF4-FFF2-40B4-BE49-F238E27FC236}">
                <a16:creationId xmlns:a16="http://schemas.microsoft.com/office/drawing/2014/main" id="{8E78A12B-DB7E-634B-AB9D-434B6CC3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48" y="965200"/>
            <a:ext cx="9188704" cy="5518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6A22-A788-9C46-B741-CD2EC7DDE779}"/>
              </a:ext>
            </a:extLst>
          </p:cNvPr>
          <p:cNvSpPr txBox="1"/>
          <p:nvPr/>
        </p:nvSpPr>
        <p:spPr>
          <a:xfrm rot="16200000">
            <a:off x="-1252289" y="3416880"/>
            <a:ext cx="3355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StyleGAN2-ADA</a:t>
            </a:r>
          </a:p>
        </p:txBody>
      </p:sp>
    </p:spTree>
    <p:extLst>
      <p:ext uri="{BB962C8B-B14F-4D97-AF65-F5344CB8AC3E}">
        <p14:creationId xmlns:p14="http://schemas.microsoft.com/office/powerpoint/2010/main" val="11976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90587-EBC4-CF4B-BDED-55E78DBD8C3F}"/>
              </a:ext>
            </a:extLst>
          </p:cNvPr>
          <p:cNvSpPr txBox="1"/>
          <p:nvPr/>
        </p:nvSpPr>
        <p:spPr>
          <a:xfrm>
            <a:off x="3401192" y="91440"/>
            <a:ext cx="5389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Improved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8A12B-DB7E-634B-AB9D-434B6CC3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1648" y="965200"/>
            <a:ext cx="9188704" cy="551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04005-9370-FB4F-815A-281277F4FDB1}"/>
              </a:ext>
            </a:extLst>
          </p:cNvPr>
          <p:cNvSpPr txBox="1"/>
          <p:nvPr/>
        </p:nvSpPr>
        <p:spPr>
          <a:xfrm rot="16200000">
            <a:off x="-146683" y="3447657"/>
            <a:ext cx="2662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LSUN C</a:t>
            </a:r>
            <a:r>
              <a:rPr lang="en-US" sz="2600" dirty="0">
                <a:latin typeface="Helvetica Light" panose="020B0403020202020204" pitchFamily="34" charset="0"/>
                <a:cs typeface="Arial" panose="020B0604020202020204" pitchFamily="34" charset="0"/>
              </a:rPr>
              <a:t>AT</a:t>
            </a:r>
            <a:r>
              <a:rPr lang="en-US" sz="3000" dirty="0">
                <a:latin typeface="Helvetica Light" panose="020B0403020202020204" pitchFamily="34" charset="0"/>
                <a:cs typeface="Arial" panose="020B0604020202020204" pitchFamily="34" charset="0"/>
              </a:rPr>
              <a:t> 1k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A8CFB-96FA-6445-8A96-AF8E4D016C17}"/>
              </a:ext>
            </a:extLst>
          </p:cNvPr>
          <p:cNvSpPr txBox="1"/>
          <p:nvPr/>
        </p:nvSpPr>
        <p:spPr>
          <a:xfrm rot="16200000">
            <a:off x="-139805" y="3416880"/>
            <a:ext cx="11304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29798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2938726" y="94935"/>
            <a:ext cx="6314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Standard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AB7B7D-FA48-074E-8482-76715069B080}"/>
              </a:ext>
            </a:extLst>
          </p:cNvPr>
          <p:cNvSpPr txBox="1"/>
          <p:nvPr/>
        </p:nvSpPr>
        <p:spPr>
          <a:xfrm>
            <a:off x="3816702" y="4231976"/>
            <a:ext cx="58448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Which pretrained models to use?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77A5BA5-AF19-CF45-B7ED-2720F8AF689A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000450E-7BFF-CB4E-BB6B-81D61752DBEF}"/>
                </a:ext>
              </a:extLst>
            </p:cNvPr>
            <p:cNvGrpSpPr/>
            <p:nvPr/>
          </p:nvGrpSpPr>
          <p:grpSpPr>
            <a:xfrm>
              <a:off x="770012" y="441719"/>
              <a:ext cx="342403" cy="694500"/>
              <a:chOff x="770012" y="441719"/>
              <a:chExt cx="342403" cy="69450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1D514ADE-EA59-D346-81EB-AFD083F2A41D}"/>
                  </a:ext>
                </a:extLst>
              </p:cNvPr>
              <p:cNvSpPr/>
              <p:nvPr/>
            </p:nvSpPr>
            <p:spPr>
              <a:xfrm>
                <a:off x="770012" y="593119"/>
                <a:ext cx="84122" cy="3946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¨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A262895-5F94-AB40-AE4B-77A9A266EE76}"/>
                  </a:ext>
                </a:extLst>
              </p:cNvPr>
              <p:cNvSpPr/>
              <p:nvPr/>
            </p:nvSpPr>
            <p:spPr>
              <a:xfrm>
                <a:off x="1028293" y="441719"/>
                <a:ext cx="84122" cy="6945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808EFE0-DE8F-BB45-89E0-766A4238A9E8}"/>
                  </a:ext>
                </a:extLst>
              </p:cNvPr>
              <p:cNvSpPr/>
              <p:nvPr/>
            </p:nvSpPr>
            <p:spPr>
              <a:xfrm>
                <a:off x="899152" y="525863"/>
                <a:ext cx="84122" cy="5262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4A7E068-49A7-F740-B624-0AE67464D95B}"/>
                  </a:ext>
                </a:extLst>
              </p:cNvPr>
              <p:cNvSpPr/>
              <p:nvPr/>
            </p:nvSpPr>
            <p:spPr>
              <a:xfrm>
                <a:off x="813240" y="661557"/>
                <a:ext cx="255947" cy="2548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8DE12E0-3C27-1542-9148-58F6596B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269" y="721659"/>
              <a:ext cx="127889" cy="13462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EE9B9F5-8EF5-CF4B-B8E1-1A58E3F557AD}"/>
              </a:ext>
            </a:extLst>
          </p:cNvPr>
          <p:cNvGrpSpPr/>
          <p:nvPr/>
        </p:nvGrpSpPr>
        <p:grpSpPr>
          <a:xfrm>
            <a:off x="4154054" y="1124658"/>
            <a:ext cx="756461" cy="1534337"/>
            <a:chOff x="6596728" y="1017079"/>
            <a:chExt cx="756461" cy="1534337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96919A3-2DB3-3F4A-9A68-77263A2AE293}"/>
                </a:ext>
              </a:extLst>
            </p:cNvPr>
            <p:cNvGrpSpPr/>
            <p:nvPr/>
          </p:nvGrpSpPr>
          <p:grpSpPr>
            <a:xfrm>
              <a:off x="6596728" y="1017079"/>
              <a:ext cx="756461" cy="1534337"/>
              <a:chOff x="2255220" y="362100"/>
              <a:chExt cx="384048" cy="778969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B24319F-50C6-AF4D-B52A-DC7DC4AB24ED}"/>
                  </a:ext>
                </a:extLst>
              </p:cNvPr>
              <p:cNvSpPr/>
              <p:nvPr/>
            </p:nvSpPr>
            <p:spPr>
              <a:xfrm rot="10800000">
                <a:off x="2544915" y="530255"/>
                <a:ext cx="94353" cy="44266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EACA471-9AFA-9F4E-A0A3-499449675129}"/>
                  </a:ext>
                </a:extLst>
              </p:cNvPr>
              <p:cNvSpPr/>
              <p:nvPr/>
            </p:nvSpPr>
            <p:spPr>
              <a:xfrm rot="10800000">
                <a:off x="2255220" y="362100"/>
                <a:ext cx="94353" cy="77896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169B3B-ABCD-B743-BDB5-00E720F605FA}"/>
                  </a:ext>
                </a:extLst>
              </p:cNvPr>
              <p:cNvSpPr/>
              <p:nvPr/>
            </p:nvSpPr>
            <p:spPr>
              <a:xfrm rot="10800000">
                <a:off x="2400068" y="456478"/>
                <a:ext cx="94353" cy="5902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05EB82E-1402-A44C-9F93-533BC502FD56}"/>
                  </a:ext>
                </a:extLst>
              </p:cNvPr>
              <p:cNvSpPr/>
              <p:nvPr/>
            </p:nvSpPr>
            <p:spPr>
              <a:xfrm>
                <a:off x="2303706" y="608675"/>
                <a:ext cx="287077" cy="2858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2753175-A270-2246-BA75-9F0B5286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6252" y="1619248"/>
              <a:ext cx="297412" cy="28254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FDC00AA-9810-6D44-A529-1CF8BDB67118}"/>
              </a:ext>
            </a:extLst>
          </p:cNvPr>
          <p:cNvGrpSpPr/>
          <p:nvPr/>
        </p:nvGrpSpPr>
        <p:grpSpPr>
          <a:xfrm>
            <a:off x="1154173" y="1711799"/>
            <a:ext cx="1016572" cy="360054"/>
            <a:chOff x="2064538" y="1186956"/>
            <a:chExt cx="869204" cy="307858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5F68555A-8D6D-634B-A0DC-A6D538A4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542" y="1186956"/>
              <a:ext cx="457200" cy="307858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0200DD91-067A-714F-A749-B45C1AEE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4538" y="1258335"/>
              <a:ext cx="520700" cy="165100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B36B8B8E-D76A-C145-AC2B-BFC1B153CB12}"/>
              </a:ext>
            </a:extLst>
          </p:cNvPr>
          <p:cNvSpPr txBox="1"/>
          <p:nvPr/>
        </p:nvSpPr>
        <p:spPr>
          <a:xfrm>
            <a:off x="5588267" y="169949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58C520A5-1BBB-C945-94CC-7594C0BC0C58}"/>
              </a:ext>
            </a:extLst>
          </p:cNvPr>
          <p:cNvCxnSpPr>
            <a:cxnSpLocks/>
          </p:cNvCxnSpPr>
          <p:nvPr/>
        </p:nvCxnSpPr>
        <p:spPr>
          <a:xfrm>
            <a:off x="4976943" y="1891825"/>
            <a:ext cx="640080" cy="0"/>
          </a:xfrm>
          <a:prstGeom prst="straightConnector1">
            <a:avLst/>
          </a:prstGeom>
          <a:ln w="28575">
            <a:solidFill>
              <a:srgbClr val="0D12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Picture 161">
            <a:extLst>
              <a:ext uri="{FF2B5EF4-FFF2-40B4-BE49-F238E27FC236}">
                <a16:creationId xmlns:a16="http://schemas.microsoft.com/office/drawing/2014/main" id="{64E563E1-FB04-5546-B1C1-3E5B0C4C12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97463" y="1434626"/>
            <a:ext cx="914400" cy="914400"/>
          </a:xfrm>
          <a:prstGeom prst="rect">
            <a:avLst/>
          </a:prstGeom>
        </p:spPr>
      </p:pic>
      <p:sp>
        <p:nvSpPr>
          <p:cNvPr id="45" name="Can 44">
            <a:extLst>
              <a:ext uri="{FF2B5EF4-FFF2-40B4-BE49-F238E27FC236}">
                <a16:creationId xmlns:a16="http://schemas.microsoft.com/office/drawing/2014/main" id="{26AF289F-4C3A-9146-8B87-093A9C804DA5}"/>
              </a:ext>
            </a:extLst>
          </p:cNvPr>
          <p:cNvSpPr>
            <a:spLocks noChangeAspect="1"/>
          </p:cNvSpPr>
          <p:nvPr/>
        </p:nvSpPr>
        <p:spPr>
          <a:xfrm>
            <a:off x="573386" y="3036533"/>
            <a:ext cx="2982364" cy="3100371"/>
          </a:xfrm>
          <a:prstGeom prst="can">
            <a:avLst>
              <a:gd name="adj" fmla="val 18816"/>
            </a:avLst>
          </a:prstGeom>
          <a:solidFill>
            <a:srgbClr val="00B0F0">
              <a:alpha val="956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Helvetica Light" panose="020B04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5C89DDD-24C9-6246-BC81-9DE4BBFC674F}"/>
              </a:ext>
            </a:extLst>
          </p:cNvPr>
          <p:cNvSpPr>
            <a:spLocks/>
          </p:cNvSpPr>
          <p:nvPr/>
        </p:nvSpPr>
        <p:spPr>
          <a:xfrm>
            <a:off x="708514" y="3721649"/>
            <a:ext cx="1334433" cy="641993"/>
          </a:xfrm>
          <a:prstGeom prst="roundRect">
            <a:avLst/>
          </a:prstGeom>
          <a:solidFill>
            <a:srgbClr val="FBE3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DD5AC22-0E7B-C540-A572-F18BE5B02B0D}"/>
              </a:ext>
            </a:extLst>
          </p:cNvPr>
          <p:cNvSpPr>
            <a:spLocks/>
          </p:cNvSpPr>
          <p:nvPr/>
        </p:nvSpPr>
        <p:spPr>
          <a:xfrm>
            <a:off x="2108013" y="3727480"/>
            <a:ext cx="1334433" cy="640080"/>
          </a:xfrm>
          <a:prstGeom prst="roundRect">
            <a:avLst/>
          </a:prstGeom>
          <a:solidFill>
            <a:srgbClr val="E7B48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(Detection)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DE2CAC9-9A00-AC49-98B6-51C858E105C4}"/>
              </a:ext>
            </a:extLst>
          </p:cNvPr>
          <p:cNvSpPr>
            <a:spLocks/>
          </p:cNvSpPr>
          <p:nvPr/>
        </p:nvSpPr>
        <p:spPr>
          <a:xfrm>
            <a:off x="2108013" y="4433874"/>
            <a:ext cx="1334433" cy="640080"/>
          </a:xfrm>
          <a:prstGeom prst="roundRect">
            <a:avLst/>
          </a:prstGeom>
          <a:solidFill>
            <a:srgbClr val="D5E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7412962-082C-3A4A-A251-C9CB3F8C7292}"/>
              </a:ext>
            </a:extLst>
          </p:cNvPr>
          <p:cNvSpPr>
            <a:spLocks/>
          </p:cNvSpPr>
          <p:nvPr/>
        </p:nvSpPr>
        <p:spPr>
          <a:xfrm>
            <a:off x="2108013" y="5140268"/>
            <a:ext cx="1334433" cy="640080"/>
          </a:xfrm>
          <a:prstGeom prst="roundRect">
            <a:avLst/>
          </a:prstGeom>
          <a:solidFill>
            <a:srgbClr val="E4C7C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11E05BB-6D6B-2446-B324-F5CC8535A50F}"/>
              </a:ext>
            </a:extLst>
          </p:cNvPr>
          <p:cNvSpPr>
            <a:spLocks/>
          </p:cNvSpPr>
          <p:nvPr/>
        </p:nvSpPr>
        <p:spPr>
          <a:xfrm>
            <a:off x="708514" y="5140268"/>
            <a:ext cx="1334433" cy="640080"/>
          </a:xfrm>
          <a:prstGeom prst="roundRect">
            <a:avLst/>
          </a:prstGeom>
          <a:solidFill>
            <a:srgbClr val="9E9D7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4727368-027F-0C4F-8577-24D048F88697}"/>
              </a:ext>
            </a:extLst>
          </p:cNvPr>
          <p:cNvSpPr>
            <a:spLocks/>
          </p:cNvSpPr>
          <p:nvPr/>
        </p:nvSpPr>
        <p:spPr>
          <a:xfrm>
            <a:off x="708514" y="4430958"/>
            <a:ext cx="1334433" cy="641993"/>
          </a:xfrm>
          <a:prstGeom prst="roundRect">
            <a:avLst/>
          </a:prstGeom>
          <a:solidFill>
            <a:srgbClr val="699BB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 (Segmentation)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441709-0E74-6C4D-B1BF-696511991385}"/>
              </a:ext>
            </a:extLst>
          </p:cNvPr>
          <p:cNvSpPr txBox="1">
            <a:spLocks noChangeAspect="1"/>
          </p:cNvSpPr>
          <p:nvPr/>
        </p:nvSpPr>
        <p:spPr>
          <a:xfrm>
            <a:off x="79096" y="6186303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005D84-9300-1F41-998B-C05D6A152CE4}"/>
              </a:ext>
            </a:extLst>
          </p:cNvPr>
          <p:cNvGrpSpPr/>
          <p:nvPr/>
        </p:nvGrpSpPr>
        <p:grpSpPr>
          <a:xfrm>
            <a:off x="4750280" y="2446728"/>
            <a:ext cx="2090637" cy="692478"/>
            <a:chOff x="4750280" y="2446728"/>
            <a:chExt cx="2090637" cy="69247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8DC306-A0CC-3F4C-BA5A-04F719E54B93}"/>
                </a:ext>
              </a:extLst>
            </p:cNvPr>
            <p:cNvSpPr txBox="1"/>
            <p:nvPr/>
          </p:nvSpPr>
          <p:spPr>
            <a:xfrm>
              <a:off x="4750280" y="2800652"/>
              <a:ext cx="209063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Trained from scratch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CA217DB-363E-6A4F-AFCF-3B1AF2E02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4455" y="2446728"/>
              <a:ext cx="185848" cy="3585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0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BE3A6F-C2FC-7348-A9E4-25689C218EA1}"/>
              </a:ext>
            </a:extLst>
          </p:cNvPr>
          <p:cNvSpPr txBox="1"/>
          <p:nvPr/>
        </p:nvSpPr>
        <p:spPr>
          <a:xfrm>
            <a:off x="1758115" y="94935"/>
            <a:ext cx="8675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Lower Discriminator Overfitting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7C6ED-E497-F746-A351-FBEB2E80E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847" y="910182"/>
            <a:ext cx="8128635" cy="5803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B95BD-7022-1E4E-9AA7-194175E513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11847" y="910182"/>
            <a:ext cx="8128635" cy="5803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AB335-7E21-EF4F-805D-6483A2DC3D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11847" y="910182"/>
            <a:ext cx="8128635" cy="5803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5983799" y="3627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978FE-3957-3044-A3C7-CE24003F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11847" y="910182"/>
            <a:ext cx="8128635" cy="58033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1B04F-CCD0-CC41-A4A9-9CC83275A8CA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3248569" y="3833704"/>
            <a:ext cx="420624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364F36-463D-A049-96A8-E40C0D5A8976}"/>
              </a:ext>
            </a:extLst>
          </p:cNvPr>
          <p:cNvCxnSpPr>
            <a:cxnSpLocks/>
          </p:cNvCxnSpPr>
          <p:nvPr/>
        </p:nvCxnSpPr>
        <p:spPr>
          <a:xfrm>
            <a:off x="4537884" y="3057099"/>
            <a:ext cx="813805" cy="73697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8FB99B-1532-234F-B0DE-F970CCE21013}"/>
              </a:ext>
            </a:extLst>
          </p:cNvPr>
          <p:cNvSpPr txBox="1">
            <a:spLocks noChangeAspect="1"/>
          </p:cNvSpPr>
          <p:nvPr/>
        </p:nvSpPr>
        <p:spPr>
          <a:xfrm>
            <a:off x="4028772" y="2410768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loss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added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73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F1210-CF8A-664E-AFE0-ED74C6825ED5}"/>
              </a:ext>
            </a:extLst>
          </p:cNvPr>
          <p:cNvSpPr txBox="1"/>
          <p:nvPr/>
        </p:nvSpPr>
        <p:spPr>
          <a:xfrm>
            <a:off x="3640847" y="94935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Improved Quality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D446F5-A95C-0744-9B49-77BC3A6EB437}"/>
              </a:ext>
            </a:extLst>
          </p:cNvPr>
          <p:cNvGrpSpPr/>
          <p:nvPr/>
        </p:nvGrpSpPr>
        <p:grpSpPr>
          <a:xfrm>
            <a:off x="5096936" y="925932"/>
            <a:ext cx="5553022" cy="5718388"/>
            <a:chOff x="5096936" y="925932"/>
            <a:chExt cx="5553022" cy="57183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FDA5C2-7ED9-0947-AFFA-9E2FCF2526F9}"/>
                </a:ext>
              </a:extLst>
            </p:cNvPr>
            <p:cNvSpPr txBox="1"/>
            <p:nvPr/>
          </p:nvSpPr>
          <p:spPr>
            <a:xfrm>
              <a:off x="7136020" y="925932"/>
              <a:ext cx="2053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StyleGAN2-ADA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B9A153-DEA5-914A-8D96-1DBB50BF3A04}"/>
                </a:ext>
              </a:extLst>
            </p:cNvPr>
            <p:cNvGrpSpPr/>
            <p:nvPr/>
          </p:nvGrpSpPr>
          <p:grpSpPr>
            <a:xfrm>
              <a:off x="5675848" y="1341247"/>
              <a:ext cx="4974110" cy="1645920"/>
              <a:chOff x="6167169" y="1341247"/>
              <a:chExt cx="4974110" cy="164592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2CC0287-3C9D-A049-B69D-CF113718A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9495359" y="1341247"/>
                <a:ext cx="1645920" cy="164592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37" name="Picture 36" descr="A white tiger with its mouth open&#10;&#10;Description automatically generated with medium confidence">
                <a:extLst>
                  <a:ext uri="{FF2B5EF4-FFF2-40B4-BE49-F238E27FC236}">
                    <a16:creationId xmlns:a16="http://schemas.microsoft.com/office/drawing/2014/main" id="{BDF59E2A-9644-FC4D-AA60-810307DF1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1264" y="1341247"/>
                <a:ext cx="1645920" cy="164592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41" name="Picture 40" descr="A picture containing outdoor, grass, reptile&#10;&#10;Description automatically generated">
                <a:extLst>
                  <a:ext uri="{FF2B5EF4-FFF2-40B4-BE49-F238E27FC236}">
                    <a16:creationId xmlns:a16="http://schemas.microsoft.com/office/drawing/2014/main" id="{E63B47F7-1AB2-C947-8328-97071B323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67169" y="1341247"/>
                <a:ext cx="1645920" cy="164592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BCC1D8A-033E-254D-AD7E-14AB146F908C}"/>
                </a:ext>
              </a:extLst>
            </p:cNvPr>
            <p:cNvSpPr txBox="1"/>
            <p:nvPr/>
          </p:nvSpPr>
          <p:spPr>
            <a:xfrm rot="16200000">
              <a:off x="4489623" y="1964152"/>
              <a:ext cx="16147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AFHQ WILD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3B4D39D-EEBD-DA49-8694-3CDD3850B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675848" y="3151828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C09539A-6D6B-7440-96F0-4189468FC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339943" y="3151828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3F1A6A2-8D55-7249-8437-94DB4A020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9004038" y="3151828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C0ED4F-CF37-D244-BAF2-EBA89582C1AF}"/>
                </a:ext>
              </a:extLst>
            </p:cNvPr>
            <p:cNvSpPr txBox="1"/>
            <p:nvPr/>
          </p:nvSpPr>
          <p:spPr>
            <a:xfrm rot="16200000">
              <a:off x="4543419" y="3774734"/>
              <a:ext cx="1507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AFHQ DOG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23169DC-764E-6142-A0E1-8EF456BE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5675848" y="4996043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DA2B120-9349-974C-9208-702BEDD39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339943" y="4998400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7EE732E-2FA5-0142-9D75-4EAD3C25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004038" y="4998400"/>
              <a:ext cx="1645920" cy="164592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A2A3F4-3D35-2A41-8523-E7545CAEC395}"/>
                </a:ext>
              </a:extLst>
            </p:cNvPr>
            <p:cNvSpPr txBox="1"/>
            <p:nvPr/>
          </p:nvSpPr>
          <p:spPr>
            <a:xfrm rot="16200000">
              <a:off x="4597437" y="5618949"/>
              <a:ext cx="14354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AFHQ CAT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ABD4BE-2F4B-134A-9651-02ED9F468496}"/>
              </a:ext>
            </a:extLst>
          </p:cNvPr>
          <p:cNvGrpSpPr/>
          <p:nvPr/>
        </p:nvGrpSpPr>
        <p:grpSpPr>
          <a:xfrm>
            <a:off x="878808" y="1707634"/>
            <a:ext cx="3481700" cy="3170099"/>
            <a:chOff x="878808" y="1707634"/>
            <a:chExt cx="3481700" cy="31700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9425A4-E0F5-624D-9B20-298D6E43BCB1}"/>
                </a:ext>
              </a:extLst>
            </p:cNvPr>
            <p:cNvSpPr txBox="1"/>
            <p:nvPr/>
          </p:nvSpPr>
          <p:spPr>
            <a:xfrm>
              <a:off x="878808" y="1707634"/>
              <a:ext cx="34817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Helvetica Light" panose="020B0403020202020204" pitchFamily="34" charset="0"/>
                </a:rPr>
                <a:t>Samples with high </a:t>
              </a:r>
              <a:r>
                <a:rPr lang="en-US" sz="2500" dirty="0" err="1">
                  <a:latin typeface="Helvetica Light" panose="020B0403020202020204" pitchFamily="34" charset="0"/>
                </a:rPr>
                <a:t>Mahalanobis</a:t>
              </a:r>
              <a:r>
                <a:rPr lang="en-US" sz="2500" dirty="0">
                  <a:latin typeface="Helvetica Light" panose="020B0403020202020204" pitchFamily="34" charset="0"/>
                </a:rPr>
                <a:t> distance out of randomly generated 5k images.</a:t>
              </a:r>
            </a:p>
            <a:p>
              <a:endParaRPr lang="en-US" sz="2500" dirty="0">
                <a:latin typeface="Helvetica Light" panose="020B0403020202020204" pitchFamily="34" charset="0"/>
              </a:endParaRPr>
            </a:p>
            <a:p>
              <a:r>
                <a:rPr lang="en-US" sz="2500" dirty="0">
                  <a:latin typeface="Helvetica Light" panose="020B0403020202020204" pitchFamily="34" charset="0"/>
                </a:rPr>
                <a:t>Distance is calculated using     and     of real sample distribution.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337EF5-2463-CD4B-AC6F-170930B7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31954" y="4108490"/>
              <a:ext cx="268085" cy="31835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67F565A-5DB4-1F40-AF1D-D6D70F147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6777" y="4108491"/>
              <a:ext cx="265293" cy="31835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421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59425A4-E0F5-624D-9B20-298D6E43BCB1}"/>
              </a:ext>
            </a:extLst>
          </p:cNvPr>
          <p:cNvSpPr txBox="1"/>
          <p:nvPr/>
        </p:nvSpPr>
        <p:spPr>
          <a:xfrm>
            <a:off x="878808" y="1707634"/>
            <a:ext cx="3481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Light" panose="020B0403020202020204" pitchFamily="34" charset="0"/>
              </a:rPr>
              <a:t>Samples with high </a:t>
            </a:r>
            <a:r>
              <a:rPr lang="en-US" sz="2500" dirty="0" err="1">
                <a:latin typeface="Helvetica Light" panose="020B0403020202020204" pitchFamily="34" charset="0"/>
              </a:rPr>
              <a:t>Mahalanobis</a:t>
            </a:r>
            <a:r>
              <a:rPr lang="en-US" sz="2500" dirty="0">
                <a:latin typeface="Helvetica Light" panose="020B0403020202020204" pitchFamily="34" charset="0"/>
              </a:rPr>
              <a:t> distance out of randomly generated 5k images.</a:t>
            </a:r>
          </a:p>
          <a:p>
            <a:endParaRPr lang="en-US" sz="2500" dirty="0">
              <a:latin typeface="Helvetica Light" panose="020B0403020202020204" pitchFamily="34" charset="0"/>
            </a:endParaRPr>
          </a:p>
          <a:p>
            <a:r>
              <a:rPr lang="en-US" sz="2500" dirty="0">
                <a:latin typeface="Helvetica Light" panose="020B0403020202020204" pitchFamily="34" charset="0"/>
              </a:rPr>
              <a:t>Distance is calculated using     and     of real sample distribution.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D337EF5-2463-CD4B-AC6F-170930B7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954" y="4108490"/>
            <a:ext cx="268085" cy="3183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FDA5C2-7ED9-0947-AFFA-9E2FCF2526F9}"/>
              </a:ext>
            </a:extLst>
          </p:cNvPr>
          <p:cNvSpPr txBox="1"/>
          <p:nvPr/>
        </p:nvSpPr>
        <p:spPr>
          <a:xfrm>
            <a:off x="7821305" y="925932"/>
            <a:ext cx="683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CC1D8A-033E-254D-AD7E-14AB146F908C}"/>
              </a:ext>
            </a:extLst>
          </p:cNvPr>
          <p:cNvSpPr txBox="1"/>
          <p:nvPr/>
        </p:nvSpPr>
        <p:spPr>
          <a:xfrm rot="16200000">
            <a:off x="4489623" y="1964152"/>
            <a:ext cx="161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AFHQ WILD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C0ED4F-CF37-D244-BAF2-EBA89582C1AF}"/>
              </a:ext>
            </a:extLst>
          </p:cNvPr>
          <p:cNvSpPr txBox="1"/>
          <p:nvPr/>
        </p:nvSpPr>
        <p:spPr>
          <a:xfrm rot="16200000">
            <a:off x="4543419" y="3774734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AFHQ DOG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3169DC-764E-6142-A0E1-8EF456BE7A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75848" y="4996043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DA2B120-9349-974C-9208-702BEDD3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39943" y="4998400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EE732E-2FA5-0142-9D75-4EAD3C2556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04038" y="4998400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1A2A3F4-3D35-2A41-8523-E7545CAEC395}"/>
              </a:ext>
            </a:extLst>
          </p:cNvPr>
          <p:cNvSpPr txBox="1"/>
          <p:nvPr/>
        </p:nvSpPr>
        <p:spPr>
          <a:xfrm rot="16200000">
            <a:off x="4597437" y="5618949"/>
            <a:ext cx="1435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AFHQ CAT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67F565A-5DB4-1F40-AF1D-D6D70F147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77" y="4108491"/>
            <a:ext cx="265293" cy="318351"/>
          </a:xfrm>
          <a:prstGeom prst="rect">
            <a:avLst/>
          </a:prstGeom>
        </p:spPr>
      </p:pic>
      <p:pic>
        <p:nvPicPr>
          <p:cNvPr id="20" name="Picture 19" descr="A close up of a raccoon&#10;&#10;Description automatically generated with medium confidence">
            <a:extLst>
              <a:ext uri="{FF2B5EF4-FFF2-40B4-BE49-F238E27FC236}">
                <a16:creationId xmlns:a16="http://schemas.microsoft.com/office/drawing/2014/main" id="{7E2FA531-25BD-5B49-8618-03144C119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5848" y="1341247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1" name="Picture 20" descr="A lion with its eyes closed&#10;&#10;Description automatically generated with low confidence">
            <a:extLst>
              <a:ext uri="{FF2B5EF4-FFF2-40B4-BE49-F238E27FC236}">
                <a16:creationId xmlns:a16="http://schemas.microsoft.com/office/drawing/2014/main" id="{DE1DAF74-68EE-D54F-B0B3-904012485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943" y="1341247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C3E238-AA31-1444-8EDA-6F430EAFEB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004038" y="1341247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E2C6FB-3F12-3A42-8172-314BFF6255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675848" y="3151828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A1149F-E0AA-A343-9680-8080B79410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339943" y="3151828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9D1E87-AA4C-BE4D-8B0F-CB6A1743B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004038" y="3151828"/>
            <a:ext cx="1645920" cy="16459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70C380-2BE4-4D43-A7CC-04ED9ACDE979}"/>
              </a:ext>
            </a:extLst>
          </p:cNvPr>
          <p:cNvSpPr txBox="1"/>
          <p:nvPr/>
        </p:nvSpPr>
        <p:spPr>
          <a:xfrm>
            <a:off x="3640847" y="94935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Improved Quality</a:t>
            </a:r>
          </a:p>
        </p:txBody>
      </p:sp>
    </p:spTree>
    <p:extLst>
      <p:ext uri="{BB962C8B-B14F-4D97-AF65-F5344CB8AC3E}">
        <p14:creationId xmlns:p14="http://schemas.microsoft.com/office/powerpoint/2010/main" val="31917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F1210-CF8A-664E-AFE0-ED74C6825ED5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100 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F030F-C463-724F-AD4A-95D9D59B4CF9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Bridge of Sighs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65" y="1074380"/>
            <a:ext cx="9195470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F1210-CF8A-664E-AFE0-ED74C6825ED5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100 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F030F-C463-724F-AD4A-95D9D59B4CF9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Bridge of Sighs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265" y="1074380"/>
            <a:ext cx="9195470" cy="55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F1210-CF8A-664E-AFE0-ED74C6825ED5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169 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F030F-C463-724F-AD4A-95D9D59B4CF9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AnimalFace</a:t>
            </a:r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Cat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265" y="1074380"/>
            <a:ext cx="9195470" cy="552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94DA3-F252-AD41-A1E2-E7C999F094C7}"/>
              </a:ext>
            </a:extLst>
          </p:cNvPr>
          <p:cNvSpPr txBox="1"/>
          <p:nvPr/>
        </p:nvSpPr>
        <p:spPr>
          <a:xfrm rot="16200000">
            <a:off x="-1252289" y="3416880"/>
            <a:ext cx="3355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StyleGAN2-ADA</a:t>
            </a:r>
          </a:p>
        </p:txBody>
      </p:sp>
    </p:spTree>
    <p:extLst>
      <p:ext uri="{BB962C8B-B14F-4D97-AF65-F5344CB8AC3E}">
        <p14:creationId xmlns:p14="http://schemas.microsoft.com/office/powerpoint/2010/main" val="3192624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266" y="1074380"/>
            <a:ext cx="9195468" cy="552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A98A5-63F2-BE41-B211-0B1215B75CC7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AnimalFace</a:t>
            </a:r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2E42-ED50-6C45-BECD-EABAD831531B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169 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B2A42-CD14-9F49-84B8-F5413CD6652F}"/>
              </a:ext>
            </a:extLst>
          </p:cNvPr>
          <p:cNvSpPr txBox="1"/>
          <p:nvPr/>
        </p:nvSpPr>
        <p:spPr>
          <a:xfrm rot="16200000">
            <a:off x="-139805" y="3416879"/>
            <a:ext cx="11304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Helvetica Light" panose="020B0403020202020204" pitchFamily="34" charset="0"/>
                <a:cs typeface="Arial" panose="020B0604020202020204" pitchFamily="34" charset="0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1790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F1210-CF8A-664E-AFE0-ED74C6825ED5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389 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F030F-C463-724F-AD4A-95D9D59B4CF9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AnimalFace</a:t>
            </a:r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Dog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266" y="1074380"/>
            <a:ext cx="9195468" cy="55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9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707D3-25CE-FD4E-9F3C-C9AE7017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266" y="1074380"/>
            <a:ext cx="9195468" cy="5522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A98A5-63F2-BE41-B211-0B1215B75CC7}"/>
              </a:ext>
            </a:extLst>
          </p:cNvPr>
          <p:cNvSpPr txBox="1"/>
          <p:nvPr/>
        </p:nvSpPr>
        <p:spPr>
          <a:xfrm rot="16200000">
            <a:off x="-499870" y="3543481"/>
            <a:ext cx="337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AnimalFace</a:t>
            </a:r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Dog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2E42-ED50-6C45-BECD-EABAD831531B}"/>
              </a:ext>
            </a:extLst>
          </p:cNvPr>
          <p:cNvSpPr txBox="1"/>
          <p:nvPr/>
        </p:nvSpPr>
        <p:spPr>
          <a:xfrm>
            <a:off x="573503" y="94935"/>
            <a:ext cx="11045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Low-shot Generation with 389 samples </a:t>
            </a:r>
          </a:p>
        </p:txBody>
      </p:sp>
    </p:spTree>
    <p:extLst>
      <p:ext uri="{BB962C8B-B14F-4D97-AF65-F5344CB8AC3E}">
        <p14:creationId xmlns:p14="http://schemas.microsoft.com/office/powerpoint/2010/main" val="5921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4608253" y="1205576"/>
            <a:ext cx="29754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>
                <a:latin typeface="Helvetica Light" panose="020B0403020202020204" pitchFamily="34" charset="0"/>
              </a:rPr>
              <a:t>Thank You</a:t>
            </a:r>
          </a:p>
        </p:txBody>
      </p:sp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794E5299-2C6D-DD42-9558-E22B1AF0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619" y="5672379"/>
            <a:ext cx="1183007" cy="1051560"/>
          </a:xfrm>
          <a:prstGeom prst="rect">
            <a:avLst/>
          </a:prstGeom>
        </p:spPr>
      </p:pic>
      <p:pic>
        <p:nvPicPr>
          <p:cNvPr id="70" name="Picture 69" descr="Text&#10;&#10;Description automatically generated">
            <a:extLst>
              <a:ext uri="{FF2B5EF4-FFF2-40B4-BE49-F238E27FC236}">
                <a16:creationId xmlns:a16="http://schemas.microsoft.com/office/drawing/2014/main" id="{1D56A7F7-B615-E543-A20F-3ABF1B01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5670391"/>
            <a:ext cx="1645920" cy="1055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11AFC-F5F8-8649-8C66-7C952B2AA517}"/>
              </a:ext>
            </a:extLst>
          </p:cNvPr>
          <p:cNvSpPr txBox="1"/>
          <p:nvPr/>
        </p:nvSpPr>
        <p:spPr>
          <a:xfrm>
            <a:off x="475711" y="4514760"/>
            <a:ext cx="11240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Nupur Kumari, Richard Zhang, Eli </a:t>
            </a:r>
            <a:r>
              <a:rPr lang="en-US" sz="3200" dirty="0" err="1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Shechtman</a:t>
            </a:r>
            <a:r>
              <a:rPr lang="en-US" sz="32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, Jun-Yan Zhu</a:t>
            </a:r>
            <a:endParaRPr lang="en-US" sz="3200" baseline="30000" dirty="0">
              <a:latin typeface="Helvetica Light" panose="020B0403020202020204" pitchFamily="34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9C7F19-B79D-EE43-8512-397434A9D9AB}"/>
              </a:ext>
            </a:extLst>
          </p:cNvPr>
          <p:cNvSpPr txBox="1"/>
          <p:nvPr/>
        </p:nvSpPr>
        <p:spPr>
          <a:xfrm>
            <a:off x="2907188" y="5442110"/>
            <a:ext cx="592341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30000" dirty="0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https://github.com/nupurkmr9/vision-aided-</a:t>
            </a:r>
            <a:r>
              <a:rPr lang="en-US" sz="3200" baseline="30000" dirty="0" err="1">
                <a:latin typeface="Helvetica Light" panose="020B0403020202020204" pitchFamily="34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gan</a:t>
            </a:r>
            <a:endParaRPr lang="en-US" sz="3200" baseline="30000" dirty="0">
              <a:latin typeface="Helvetica Light" panose="020B0403020202020204" pitchFamily="34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350BF-F3A1-A148-B847-791D1CFC04B6}"/>
              </a:ext>
            </a:extLst>
          </p:cNvPr>
          <p:cNvGrpSpPr/>
          <p:nvPr/>
        </p:nvGrpSpPr>
        <p:grpSpPr>
          <a:xfrm>
            <a:off x="2081601" y="2420507"/>
            <a:ext cx="8028798" cy="1920240"/>
            <a:chOff x="2044572" y="2275699"/>
            <a:chExt cx="8028798" cy="1920240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23A9F4EA-7EA2-1E4A-92A2-867E9853E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77" t="4462" r="9248" b="25926"/>
            <a:stretch/>
          </p:blipFill>
          <p:spPr>
            <a:xfrm>
              <a:off x="4287983" y="2275699"/>
              <a:ext cx="1673530" cy="192024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pic>
          <p:nvPicPr>
            <p:cNvPr id="18" name="Picture 6" descr="Jun-Yan Zhu's portrait">
              <a:extLst>
                <a:ext uri="{FF2B5EF4-FFF2-40B4-BE49-F238E27FC236}">
                  <a16:creationId xmlns:a16="http://schemas.microsoft.com/office/drawing/2014/main" id="{19978566-BC6F-3444-AC56-407776BD9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9" r="21931"/>
            <a:stretch/>
          </p:blipFill>
          <p:spPr bwMode="auto">
            <a:xfrm>
              <a:off x="8470211" y="2275699"/>
              <a:ext cx="1603159" cy="192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78734542-B569-044F-B169-61CD5061E9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t="4072" r="11958"/>
            <a:stretch/>
          </p:blipFill>
          <p:spPr bwMode="auto">
            <a:xfrm>
              <a:off x="6465514" y="2275699"/>
              <a:ext cx="1500695" cy="1920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2E60EE-5677-B64F-ABCB-99881ED0C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044572" y="2275699"/>
              <a:ext cx="1739410" cy="1920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4638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an 57">
            <a:extLst>
              <a:ext uri="{FF2B5EF4-FFF2-40B4-BE49-F238E27FC236}">
                <a16:creationId xmlns:a16="http://schemas.microsoft.com/office/drawing/2014/main" id="{B4D79D1E-4D9E-3C40-A31C-1A82F9DF3CD7}"/>
              </a:ext>
            </a:extLst>
          </p:cNvPr>
          <p:cNvSpPr>
            <a:spLocks noChangeAspect="1"/>
          </p:cNvSpPr>
          <p:nvPr/>
        </p:nvSpPr>
        <p:spPr>
          <a:xfrm>
            <a:off x="573386" y="3036533"/>
            <a:ext cx="2982364" cy="3100371"/>
          </a:xfrm>
          <a:prstGeom prst="can">
            <a:avLst>
              <a:gd name="adj" fmla="val 18816"/>
            </a:avLst>
          </a:prstGeom>
          <a:solidFill>
            <a:srgbClr val="00B0F0">
              <a:alpha val="956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Helvetica Light" panose="020B04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70E82E5-8521-F54F-B0A4-04271E402FFB}"/>
              </a:ext>
            </a:extLst>
          </p:cNvPr>
          <p:cNvSpPr>
            <a:spLocks/>
          </p:cNvSpPr>
          <p:nvPr/>
        </p:nvSpPr>
        <p:spPr>
          <a:xfrm>
            <a:off x="2108013" y="3727480"/>
            <a:ext cx="1334433" cy="640080"/>
          </a:xfrm>
          <a:prstGeom prst="roundRect">
            <a:avLst/>
          </a:prstGeom>
          <a:solidFill>
            <a:srgbClr val="E7B48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(Detection)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C61E22CD-8FCD-D644-A970-1F59F547AF4C}"/>
              </a:ext>
            </a:extLst>
          </p:cNvPr>
          <p:cNvSpPr>
            <a:spLocks/>
          </p:cNvSpPr>
          <p:nvPr/>
        </p:nvSpPr>
        <p:spPr>
          <a:xfrm>
            <a:off x="2108013" y="4433874"/>
            <a:ext cx="1334433" cy="640080"/>
          </a:xfrm>
          <a:prstGeom prst="roundRect">
            <a:avLst/>
          </a:prstGeom>
          <a:solidFill>
            <a:srgbClr val="D5E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FEDA5243-3C70-9342-9361-D0CB36F6C94B}"/>
              </a:ext>
            </a:extLst>
          </p:cNvPr>
          <p:cNvSpPr>
            <a:spLocks/>
          </p:cNvSpPr>
          <p:nvPr/>
        </p:nvSpPr>
        <p:spPr>
          <a:xfrm>
            <a:off x="2108013" y="5140268"/>
            <a:ext cx="1334433" cy="640080"/>
          </a:xfrm>
          <a:prstGeom prst="roundRect">
            <a:avLst/>
          </a:prstGeom>
          <a:solidFill>
            <a:srgbClr val="E4C7C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FDAE810F-96B2-CE46-A2A0-815C5E7AA3C3}"/>
              </a:ext>
            </a:extLst>
          </p:cNvPr>
          <p:cNvSpPr>
            <a:spLocks/>
          </p:cNvSpPr>
          <p:nvPr/>
        </p:nvSpPr>
        <p:spPr>
          <a:xfrm>
            <a:off x="708514" y="5140268"/>
            <a:ext cx="1334433" cy="640080"/>
          </a:xfrm>
          <a:prstGeom prst="roundRect">
            <a:avLst/>
          </a:prstGeom>
          <a:solidFill>
            <a:srgbClr val="9E9D7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D7664-78D6-4744-80DD-4DE5B9369358}"/>
              </a:ext>
            </a:extLst>
          </p:cNvPr>
          <p:cNvGrpSpPr/>
          <p:nvPr/>
        </p:nvGrpSpPr>
        <p:grpSpPr>
          <a:xfrm>
            <a:off x="3144581" y="849306"/>
            <a:ext cx="3848546" cy="2317930"/>
            <a:chOff x="3466954" y="841474"/>
            <a:chExt cx="3848546" cy="231793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AA505D6-7897-FA4F-BEFD-4908BD43EF81}"/>
                </a:ext>
              </a:extLst>
            </p:cNvPr>
            <p:cNvSpPr txBox="1"/>
            <p:nvPr/>
          </p:nvSpPr>
          <p:spPr>
            <a:xfrm>
              <a:off x="4467160" y="841474"/>
              <a:ext cx="2693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Fake samples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5E1DC09-F4F4-694C-A469-A198C596B751}"/>
                </a:ext>
              </a:extLst>
            </p:cNvPr>
            <p:cNvCxnSpPr>
              <a:cxnSpLocks/>
            </p:cNvCxnSpPr>
            <p:nvPr/>
          </p:nvCxnSpPr>
          <p:spPr>
            <a:xfrm>
              <a:off x="3466954" y="1901062"/>
              <a:ext cx="733277" cy="0"/>
            </a:xfrm>
            <a:prstGeom prst="line">
              <a:avLst/>
            </a:prstGeom>
            <a:ln w="28575">
              <a:solidFill>
                <a:srgbClr val="0D12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F4F453-9D77-A742-A075-BC85669A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425347" y="128609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234488-C8F9-024A-A9BC-E09F3AFF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401100" y="2026808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431BF8E-261D-7041-8D8F-F2CF8F4BA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444585" y="128609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357A38-B72B-4342-AA5D-FFFEA4963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44585" y="224500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997899-468F-374E-9CAF-035D442F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425347" y="224500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165965C-8683-FF4E-8896-8FC4634719F4}"/>
              </a:ext>
            </a:extLst>
          </p:cNvPr>
          <p:cNvCxnSpPr>
            <a:cxnSpLocks/>
          </p:cNvCxnSpPr>
          <p:nvPr/>
        </p:nvCxnSpPr>
        <p:spPr>
          <a:xfrm flipV="1">
            <a:off x="5156688" y="925932"/>
            <a:ext cx="3023926" cy="2503068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A7E82BA-14E1-674D-8CCB-1DDEA6A9AA03}"/>
              </a:ext>
            </a:extLst>
          </p:cNvPr>
          <p:cNvSpPr txBox="1"/>
          <p:nvPr/>
        </p:nvSpPr>
        <p:spPr>
          <a:xfrm>
            <a:off x="4447426" y="349285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82%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82A4E1C-00DE-404D-B4A6-AAD9607BA050}"/>
              </a:ext>
            </a:extLst>
          </p:cNvPr>
          <p:cNvGrpSpPr/>
          <p:nvPr/>
        </p:nvGrpSpPr>
        <p:grpSpPr>
          <a:xfrm>
            <a:off x="7059934" y="1884588"/>
            <a:ext cx="2835783" cy="2243478"/>
            <a:chOff x="7045523" y="2472418"/>
            <a:chExt cx="2835783" cy="224347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99722DF-B7FE-F84A-A5DA-512689FDE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994365" y="2472418"/>
              <a:ext cx="914400" cy="914400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E377F85-B1A7-B847-9D3C-DB94F8B00CEB}"/>
                </a:ext>
              </a:extLst>
            </p:cNvPr>
            <p:cNvGrpSpPr/>
            <p:nvPr/>
          </p:nvGrpSpPr>
          <p:grpSpPr>
            <a:xfrm>
              <a:off x="7045523" y="3080319"/>
              <a:ext cx="2835783" cy="1234507"/>
              <a:chOff x="7045523" y="3080319"/>
              <a:chExt cx="2835783" cy="1234507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69682DA-CF87-0243-BDBE-B9E8C1037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7994365" y="3400426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33F8DEF-0094-4F48-9AF9-6AFB6314C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8966906" y="3400426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EF5DA2D-5D77-9C4E-8547-7950422F4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7045523" y="3080319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C5ED9D9-67DF-A643-95F3-5D1E601FD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8966906" y="2472418"/>
              <a:ext cx="914400" cy="914400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40ABC51-DB1D-904B-9103-8ED122E59484}"/>
                </a:ext>
              </a:extLst>
            </p:cNvPr>
            <p:cNvSpPr txBox="1"/>
            <p:nvPr/>
          </p:nvSpPr>
          <p:spPr>
            <a:xfrm>
              <a:off x="7593625" y="4315786"/>
              <a:ext cx="1739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Real samples</a:t>
              </a:r>
            </a:p>
          </p:txBody>
        </p:sp>
      </p:grp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41F9C380-32F2-9840-A2FF-12E05BA9E709}"/>
              </a:ext>
            </a:extLst>
          </p:cNvPr>
          <p:cNvSpPr>
            <a:spLocks/>
          </p:cNvSpPr>
          <p:nvPr/>
        </p:nvSpPr>
        <p:spPr>
          <a:xfrm>
            <a:off x="708514" y="4430958"/>
            <a:ext cx="1334433" cy="641993"/>
          </a:xfrm>
          <a:prstGeom prst="roundRect">
            <a:avLst/>
          </a:prstGeom>
          <a:solidFill>
            <a:srgbClr val="699BB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-T (Segmentation)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FDD5C8A-9159-224C-9B61-3D6A22A6AAA9}"/>
              </a:ext>
            </a:extLst>
          </p:cNvPr>
          <p:cNvSpPr txBox="1"/>
          <p:nvPr/>
        </p:nvSpPr>
        <p:spPr>
          <a:xfrm>
            <a:off x="3793927" y="94935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Model Selection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279A58A-047D-6942-9E34-3B0AB0C89DFE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61226BF-5638-104F-9AC9-EFFB4D569581}"/>
                </a:ext>
              </a:extLst>
            </p:cNvPr>
            <p:cNvGrpSpPr/>
            <p:nvPr/>
          </p:nvGrpSpPr>
          <p:grpSpPr>
            <a:xfrm>
              <a:off x="770012" y="441719"/>
              <a:ext cx="342403" cy="694500"/>
              <a:chOff x="770012" y="441719"/>
              <a:chExt cx="342403" cy="694500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9B7F2D5-6AB4-344C-88EE-0BEAD19FD7D7}"/>
                  </a:ext>
                </a:extLst>
              </p:cNvPr>
              <p:cNvSpPr/>
              <p:nvPr/>
            </p:nvSpPr>
            <p:spPr>
              <a:xfrm>
                <a:off x="770012" y="593119"/>
                <a:ext cx="84122" cy="3946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¨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AF7F10B-45D2-5F47-93F0-9349FFA2796F}"/>
                  </a:ext>
                </a:extLst>
              </p:cNvPr>
              <p:cNvSpPr/>
              <p:nvPr/>
            </p:nvSpPr>
            <p:spPr>
              <a:xfrm>
                <a:off x="1028293" y="441719"/>
                <a:ext cx="84122" cy="6945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8DE3009-C08A-D247-A1E7-712A24354F91}"/>
                  </a:ext>
                </a:extLst>
              </p:cNvPr>
              <p:cNvSpPr/>
              <p:nvPr/>
            </p:nvSpPr>
            <p:spPr>
              <a:xfrm>
                <a:off x="899152" y="525863"/>
                <a:ext cx="84122" cy="5262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1A11980-BB10-AD41-B9A7-809B57920C5D}"/>
                  </a:ext>
                </a:extLst>
              </p:cNvPr>
              <p:cNvSpPr/>
              <p:nvPr/>
            </p:nvSpPr>
            <p:spPr>
              <a:xfrm>
                <a:off x="813240" y="661557"/>
                <a:ext cx="255947" cy="2548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EC8B7E7A-D232-9041-8220-143A6DB9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7269" y="721659"/>
              <a:ext cx="127889" cy="13462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17DB6B5-E8A8-BF47-95C4-E185CB0295EB}"/>
              </a:ext>
            </a:extLst>
          </p:cNvPr>
          <p:cNvGrpSpPr/>
          <p:nvPr/>
        </p:nvGrpSpPr>
        <p:grpSpPr>
          <a:xfrm>
            <a:off x="1154173" y="1711799"/>
            <a:ext cx="1016572" cy="360054"/>
            <a:chOff x="2064538" y="1186956"/>
            <a:chExt cx="869204" cy="307858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0D4B52D-B8B9-7243-AB6D-518AB7F2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76542" y="1186956"/>
              <a:ext cx="457200" cy="307858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2FAAC32-1DCE-FC43-9996-5F5B96572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64538" y="1258335"/>
              <a:ext cx="520700" cy="165100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3C79DA9-5C4B-634F-BE81-861DAD42DF42}"/>
              </a:ext>
            </a:extLst>
          </p:cNvPr>
          <p:cNvGrpSpPr/>
          <p:nvPr/>
        </p:nvGrpSpPr>
        <p:grpSpPr>
          <a:xfrm>
            <a:off x="5409560" y="3406886"/>
            <a:ext cx="2562525" cy="1078834"/>
            <a:chOff x="5307794" y="2933197"/>
            <a:chExt cx="2562525" cy="777470"/>
          </a:xfrm>
        </p:grpSpPr>
        <p:cxnSp>
          <p:nvCxnSpPr>
            <p:cNvPr id="132" name="Curved Connector 131">
              <a:extLst>
                <a:ext uri="{FF2B5EF4-FFF2-40B4-BE49-F238E27FC236}">
                  <a16:creationId xmlns:a16="http://schemas.microsoft.com/office/drawing/2014/main" id="{19CD0854-998F-5C4D-AA1E-4A699168C4C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33855" y="3498599"/>
              <a:ext cx="636464" cy="212068"/>
            </a:xfrm>
            <a:prstGeom prst="curvedConnector3">
              <a:avLst>
                <a:gd name="adj1" fmla="val 1255"/>
              </a:avLst>
            </a:prstGeom>
            <a:ln w="28575">
              <a:solidFill>
                <a:srgbClr val="0D12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urved Connector 132">
              <a:extLst>
                <a:ext uri="{FF2B5EF4-FFF2-40B4-BE49-F238E27FC236}">
                  <a16:creationId xmlns:a16="http://schemas.microsoft.com/office/drawing/2014/main" id="{7D3FA50D-2D83-0644-AE21-863A980F8CB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182001" y="3058990"/>
              <a:ext cx="777470" cy="525884"/>
            </a:xfrm>
            <a:prstGeom prst="curvedConnector3">
              <a:avLst>
                <a:gd name="adj1" fmla="val 99145"/>
              </a:avLst>
            </a:prstGeom>
            <a:ln w="28575">
              <a:solidFill>
                <a:srgbClr val="0D12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D96FAF1-1B6E-4F45-B98D-36D72E7B4D1E}"/>
              </a:ext>
            </a:extLst>
          </p:cNvPr>
          <p:cNvSpPr txBox="1">
            <a:spLocks noChangeAspect="1"/>
          </p:cNvSpPr>
          <p:nvPr/>
        </p:nvSpPr>
        <p:spPr>
          <a:xfrm>
            <a:off x="79096" y="6186303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F96DD4E-B263-8D43-A309-74C0DA6A508F}"/>
              </a:ext>
            </a:extLst>
          </p:cNvPr>
          <p:cNvCxnSpPr>
            <a:cxnSpLocks/>
          </p:cNvCxnSpPr>
          <p:nvPr/>
        </p:nvCxnSpPr>
        <p:spPr>
          <a:xfrm rot="5400000">
            <a:off x="-579203" y="4801087"/>
            <a:ext cx="237744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43C62F6F-852D-B947-9A88-D595BDB21662}"/>
              </a:ext>
            </a:extLst>
          </p:cNvPr>
          <p:cNvSpPr txBox="1"/>
          <p:nvPr/>
        </p:nvSpPr>
        <p:spPr>
          <a:xfrm rot="16200000">
            <a:off x="-893001" y="461642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Linear Probe Accuracy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8E6663E-FE78-E947-B6F1-27E61721B0BD}"/>
              </a:ext>
            </a:extLst>
          </p:cNvPr>
          <p:cNvSpPr>
            <a:spLocks/>
          </p:cNvSpPr>
          <p:nvPr/>
        </p:nvSpPr>
        <p:spPr>
          <a:xfrm>
            <a:off x="686228" y="4510706"/>
            <a:ext cx="1014899" cy="1463040"/>
          </a:xfrm>
          <a:prstGeom prst="rect">
            <a:avLst/>
          </a:prstGeom>
          <a:solidFill>
            <a:srgbClr val="FBE3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15A5D7-4C45-B346-A1A6-CF42815D1C07}"/>
              </a:ext>
            </a:extLst>
          </p:cNvPr>
          <p:cNvCxnSpPr>
            <a:cxnSpLocks/>
          </p:cNvCxnSpPr>
          <p:nvPr/>
        </p:nvCxnSpPr>
        <p:spPr>
          <a:xfrm>
            <a:off x="609517" y="5980206"/>
            <a:ext cx="7019510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B473F13-F78E-2C4C-8E2F-F0E324D90250}"/>
              </a:ext>
            </a:extLst>
          </p:cNvPr>
          <p:cNvGrpSpPr/>
          <p:nvPr/>
        </p:nvGrpSpPr>
        <p:grpSpPr>
          <a:xfrm>
            <a:off x="1836742" y="6041515"/>
            <a:ext cx="5815730" cy="461665"/>
            <a:chOff x="1836742" y="6322200"/>
            <a:chExt cx="5815730" cy="461665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3377B11-30CB-D149-AAE2-39D789863E2B}"/>
                </a:ext>
              </a:extLst>
            </p:cNvPr>
            <p:cNvSpPr>
              <a:spLocks/>
            </p:cNvSpPr>
            <p:nvPr/>
          </p:nvSpPr>
          <p:spPr>
            <a:xfrm>
              <a:off x="1836742" y="6322200"/>
              <a:ext cx="10972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Swin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-T (</a:t>
              </a:r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MoBY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290C375-593B-DA4D-80D7-6F4CC781C47F}"/>
                </a:ext>
              </a:extLst>
            </p:cNvPr>
            <p:cNvSpPr>
              <a:spLocks/>
            </p:cNvSpPr>
            <p:nvPr/>
          </p:nvSpPr>
          <p:spPr>
            <a:xfrm>
              <a:off x="2982064" y="6322200"/>
              <a:ext cx="12344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Swin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-T</a:t>
              </a:r>
            </a:p>
            <a:p>
              <a:pPr algn="ctr"/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(Segmentation)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1B0CD33-C5C6-C14C-9D4F-49B6889408EC}"/>
                </a:ext>
              </a:extLst>
            </p:cNvPr>
            <p:cNvSpPr>
              <a:spLocks/>
            </p:cNvSpPr>
            <p:nvPr/>
          </p:nvSpPr>
          <p:spPr>
            <a:xfrm>
              <a:off x="4264546" y="6414533"/>
              <a:ext cx="10972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ViT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(CLIP)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EFF8FEF-E646-5F48-8C9F-5CE1E6F958C5}"/>
                </a:ext>
              </a:extLst>
            </p:cNvPr>
            <p:cNvSpPr>
              <a:spLocks/>
            </p:cNvSpPr>
            <p:nvPr/>
          </p:nvSpPr>
          <p:spPr>
            <a:xfrm>
              <a:off x="5409868" y="6322200"/>
              <a:ext cx="10972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Swin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-T (Detection)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73E9E34-5D74-2946-898D-84AB12B78FDE}"/>
                </a:ext>
              </a:extLst>
            </p:cNvPr>
            <p:cNvSpPr>
              <a:spLocks/>
            </p:cNvSpPr>
            <p:nvPr/>
          </p:nvSpPr>
          <p:spPr>
            <a:xfrm>
              <a:off x="6555192" y="6414533"/>
              <a:ext cx="10972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Helvetica Light" panose="020B0403020202020204" pitchFamily="34" charset="0"/>
                  <a:cs typeface="Times New Roman" panose="02020603050405020304" pitchFamily="18" charset="0"/>
                </a:rPr>
                <a:t>ViT</a:t>
              </a:r>
              <a:r>
                <a:rPr lang="en-US" sz="12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 (DINO)</a:t>
              </a:r>
            </a:p>
          </p:txBody>
        </p:sp>
      </p:grp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15670033-EC41-B04B-9D9F-B4B9E77C3F78}"/>
              </a:ext>
            </a:extLst>
          </p:cNvPr>
          <p:cNvSpPr>
            <a:spLocks/>
          </p:cNvSpPr>
          <p:nvPr/>
        </p:nvSpPr>
        <p:spPr>
          <a:xfrm>
            <a:off x="708514" y="3721649"/>
            <a:ext cx="1334433" cy="641993"/>
          </a:xfrm>
          <a:prstGeom prst="roundRect">
            <a:avLst/>
          </a:prstGeom>
          <a:solidFill>
            <a:srgbClr val="FBE3D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F4F2DD3-C35C-F646-922D-2B5C2906FD14}"/>
              </a:ext>
            </a:extLst>
          </p:cNvPr>
          <p:cNvSpPr>
            <a:spLocks/>
          </p:cNvSpPr>
          <p:nvPr/>
        </p:nvSpPr>
        <p:spPr>
          <a:xfrm>
            <a:off x="554260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95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268 0.06389 " pathEditMode="relative" ptsTypes="AA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8359 0.1134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56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18255 0.2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11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6732 0.220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110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26133 0.3236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161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35482 0.1192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594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115 L 0.17396 0.0388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68 0.06389 L -0.01615 0.32593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1310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0182 0.0983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1" grpId="0" animBg="1"/>
      <p:bldP spid="71" grpId="1" animBg="1"/>
      <p:bldP spid="85" grpId="0" animBg="1"/>
      <p:bldP spid="85" grpId="1" animBg="1"/>
      <p:bldP spid="88" grpId="0" animBg="1"/>
      <p:bldP spid="88" grpId="1" animBg="1"/>
      <p:bldP spid="91" grpId="0" animBg="1"/>
      <p:bldP spid="91" grpId="1" animBg="1"/>
      <p:bldP spid="76" grpId="0"/>
      <p:bldP spid="76" grpId="1"/>
      <p:bldP spid="114" grpId="0" animBg="1"/>
      <p:bldP spid="114" grpId="1" animBg="1"/>
      <p:bldP spid="55" grpId="1"/>
      <p:bldP spid="104" grpId="0"/>
      <p:bldP spid="105" grpId="0" animBg="1"/>
      <p:bldP spid="90" grpId="0" animBg="1"/>
      <p:bldP spid="90" grpId="1" animBg="1"/>
      <p:bldP spid="90" grpId="2" animBg="1"/>
      <p:bldP spid="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3793927" y="94935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Model Selection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E67CA2-ADEF-B444-B992-1B07E28CB819}"/>
              </a:ext>
            </a:extLst>
          </p:cNvPr>
          <p:cNvCxnSpPr>
            <a:cxnSpLocks/>
          </p:cNvCxnSpPr>
          <p:nvPr/>
        </p:nvCxnSpPr>
        <p:spPr>
          <a:xfrm rot="5400000">
            <a:off x="-579203" y="4801087"/>
            <a:ext cx="237744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5A4C073-171C-BF41-9020-6D26E0F88EA6}"/>
              </a:ext>
            </a:extLst>
          </p:cNvPr>
          <p:cNvSpPr>
            <a:spLocks/>
          </p:cNvSpPr>
          <p:nvPr/>
        </p:nvSpPr>
        <p:spPr>
          <a:xfrm>
            <a:off x="686228" y="4510706"/>
            <a:ext cx="1014899" cy="1463040"/>
          </a:xfrm>
          <a:prstGeom prst="rect">
            <a:avLst/>
          </a:prstGeom>
          <a:solidFill>
            <a:srgbClr val="FBE3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DAE62-F53F-2A44-8B41-1B190681C04F}"/>
              </a:ext>
            </a:extLst>
          </p:cNvPr>
          <p:cNvSpPr txBox="1"/>
          <p:nvPr/>
        </p:nvSpPr>
        <p:spPr>
          <a:xfrm>
            <a:off x="906343" y="41716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82%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771261F-5F47-DF41-BBCC-94F6BADED136}"/>
              </a:ext>
            </a:extLst>
          </p:cNvPr>
          <p:cNvSpPr>
            <a:spLocks/>
          </p:cNvSpPr>
          <p:nvPr/>
        </p:nvSpPr>
        <p:spPr>
          <a:xfrm>
            <a:off x="1870662" y="4181522"/>
            <a:ext cx="1014899" cy="1792224"/>
          </a:xfrm>
          <a:prstGeom prst="rect">
            <a:avLst/>
          </a:prstGeom>
          <a:solidFill>
            <a:srgbClr val="9E9D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3E32BCB-3B16-B240-90B1-704581DA4E52}"/>
              </a:ext>
            </a:extLst>
          </p:cNvPr>
          <p:cNvSpPr txBox="1"/>
          <p:nvPr/>
        </p:nvSpPr>
        <p:spPr>
          <a:xfrm>
            <a:off x="2086204" y="38663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98%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8A95986-86BF-9740-A980-065C4521D2D2}"/>
              </a:ext>
            </a:extLst>
          </p:cNvPr>
          <p:cNvSpPr>
            <a:spLocks/>
          </p:cNvSpPr>
          <p:nvPr/>
        </p:nvSpPr>
        <p:spPr>
          <a:xfrm>
            <a:off x="3053743" y="4254674"/>
            <a:ext cx="1014899" cy="1719072"/>
          </a:xfrm>
          <a:prstGeom prst="rect">
            <a:avLst/>
          </a:prstGeom>
          <a:solidFill>
            <a:srgbClr val="699B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44D0D38-56D4-A942-AD7A-8480801E3AFA}"/>
              </a:ext>
            </a:extLst>
          </p:cNvPr>
          <p:cNvSpPr txBox="1"/>
          <p:nvPr/>
        </p:nvSpPr>
        <p:spPr>
          <a:xfrm>
            <a:off x="3269285" y="39230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88%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9F9E9CB-3029-DB4B-B158-86B988297AF3}"/>
              </a:ext>
            </a:extLst>
          </p:cNvPr>
          <p:cNvSpPr>
            <a:spLocks/>
          </p:cNvSpPr>
          <p:nvPr/>
        </p:nvSpPr>
        <p:spPr>
          <a:xfrm>
            <a:off x="4207734" y="4163234"/>
            <a:ext cx="1014899" cy="1810512"/>
          </a:xfrm>
          <a:prstGeom prst="rect">
            <a:avLst/>
          </a:prstGeom>
          <a:solidFill>
            <a:srgbClr val="D5E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CF75E69-C063-2E45-9D18-06DB737CFD36}"/>
              </a:ext>
            </a:extLst>
          </p:cNvPr>
          <p:cNvSpPr txBox="1"/>
          <p:nvPr/>
        </p:nvSpPr>
        <p:spPr>
          <a:xfrm>
            <a:off x="4423276" y="38371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99%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0DD2C3B-0080-2941-8275-12AA9928BC0A}"/>
              </a:ext>
            </a:extLst>
          </p:cNvPr>
          <p:cNvSpPr>
            <a:spLocks/>
          </p:cNvSpPr>
          <p:nvPr/>
        </p:nvSpPr>
        <p:spPr>
          <a:xfrm>
            <a:off x="5390336" y="4327826"/>
            <a:ext cx="1014899" cy="1645920"/>
          </a:xfrm>
          <a:prstGeom prst="rect">
            <a:avLst/>
          </a:prstGeom>
          <a:solidFill>
            <a:srgbClr val="E7B48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C86E975-461F-FF40-87F6-F2C33F6FF30C}"/>
              </a:ext>
            </a:extLst>
          </p:cNvPr>
          <p:cNvSpPr txBox="1"/>
          <p:nvPr/>
        </p:nvSpPr>
        <p:spPr>
          <a:xfrm>
            <a:off x="5618217" y="39981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89%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B873C44-963B-114C-8DFA-26A3D69921B4}"/>
              </a:ext>
            </a:extLst>
          </p:cNvPr>
          <p:cNvSpPr>
            <a:spLocks/>
          </p:cNvSpPr>
          <p:nvPr/>
        </p:nvSpPr>
        <p:spPr>
          <a:xfrm>
            <a:off x="6572938" y="4163234"/>
            <a:ext cx="1014899" cy="1810512"/>
          </a:xfrm>
          <a:prstGeom prst="rect">
            <a:avLst/>
          </a:prstGeom>
          <a:solidFill>
            <a:srgbClr val="E4C7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0725544-D308-204F-A4A0-90E7B2C01D5F}"/>
              </a:ext>
            </a:extLst>
          </p:cNvPr>
          <p:cNvSpPr txBox="1"/>
          <p:nvPr/>
        </p:nvSpPr>
        <p:spPr>
          <a:xfrm>
            <a:off x="6788480" y="38655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98%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010ED63-3EE1-0641-A2F5-2D7057918DB0}"/>
              </a:ext>
            </a:extLst>
          </p:cNvPr>
          <p:cNvSpPr txBox="1"/>
          <p:nvPr/>
        </p:nvSpPr>
        <p:spPr>
          <a:xfrm rot="16200000">
            <a:off x="-893001" y="461642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Linear Probe Accuracy</a:t>
            </a: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946C15A6-7B3D-2C47-BB15-D0193F63E821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9A489477-3F7E-4049-AAD1-FFB0AA8319D4}"/>
                </a:ext>
              </a:extLst>
            </p:cNvPr>
            <p:cNvGrpSpPr/>
            <p:nvPr/>
          </p:nvGrpSpPr>
          <p:grpSpPr>
            <a:xfrm>
              <a:off x="770012" y="441719"/>
              <a:ext cx="342403" cy="694500"/>
              <a:chOff x="770012" y="441719"/>
              <a:chExt cx="342403" cy="694500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9533371-6332-3344-A011-97AD7E88E50E}"/>
                  </a:ext>
                </a:extLst>
              </p:cNvPr>
              <p:cNvSpPr/>
              <p:nvPr/>
            </p:nvSpPr>
            <p:spPr>
              <a:xfrm>
                <a:off x="770012" y="593119"/>
                <a:ext cx="84122" cy="3946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¨</a:t>
                </a: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08F155CE-DABE-CC43-B24D-3F8C2F4232F9}"/>
                  </a:ext>
                </a:extLst>
              </p:cNvPr>
              <p:cNvSpPr/>
              <p:nvPr/>
            </p:nvSpPr>
            <p:spPr>
              <a:xfrm>
                <a:off x="1028293" y="441719"/>
                <a:ext cx="84122" cy="6945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E7ECDD3-DF2E-3249-BD18-09AAC4CC66E4}"/>
                  </a:ext>
                </a:extLst>
              </p:cNvPr>
              <p:cNvSpPr/>
              <p:nvPr/>
            </p:nvSpPr>
            <p:spPr>
              <a:xfrm>
                <a:off x="899152" y="525863"/>
                <a:ext cx="84122" cy="52621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686B774D-8991-534B-A7F0-7018FF5F0CA6}"/>
                  </a:ext>
                </a:extLst>
              </p:cNvPr>
              <p:cNvSpPr/>
              <p:nvPr/>
            </p:nvSpPr>
            <p:spPr>
              <a:xfrm>
                <a:off x="813240" y="661557"/>
                <a:ext cx="255947" cy="2548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aseline="-25000" dirty="0">
                  <a:solidFill>
                    <a:schemeClr val="tx1"/>
                  </a:solidFill>
                  <a:latin typeface="Helvetica Light" panose="020B04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D74DF790-97F4-B247-B1D8-40DEC337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269" y="721659"/>
              <a:ext cx="127889" cy="134620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278DF50-F3C1-A448-90AE-8019F4821E56}"/>
              </a:ext>
            </a:extLst>
          </p:cNvPr>
          <p:cNvGrpSpPr/>
          <p:nvPr/>
        </p:nvGrpSpPr>
        <p:grpSpPr>
          <a:xfrm>
            <a:off x="1154173" y="1711799"/>
            <a:ext cx="1016572" cy="360054"/>
            <a:chOff x="2064538" y="1186956"/>
            <a:chExt cx="869204" cy="307858"/>
          </a:xfrm>
        </p:grpSpPr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4BA40D6D-B06F-DC4C-BD86-08769E58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542" y="1186956"/>
              <a:ext cx="457200" cy="307858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B276153B-0446-8C43-A9B4-25C5AB12C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4538" y="1258335"/>
              <a:ext cx="520700" cy="165100"/>
            </a:xfrm>
            <a:prstGeom prst="rect">
              <a:avLst/>
            </a:prstGeom>
          </p:spPr>
        </p:pic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CF31763-F44B-B74B-8471-B1D91E92104C}"/>
              </a:ext>
            </a:extLst>
          </p:cNvPr>
          <p:cNvSpPr>
            <a:spLocks/>
          </p:cNvSpPr>
          <p:nvPr/>
        </p:nvSpPr>
        <p:spPr>
          <a:xfrm>
            <a:off x="554260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EEBB175-8AF2-164D-8DF5-14C851563F65}"/>
              </a:ext>
            </a:extLst>
          </p:cNvPr>
          <p:cNvSpPr>
            <a:spLocks/>
          </p:cNvSpPr>
          <p:nvPr/>
        </p:nvSpPr>
        <p:spPr>
          <a:xfrm>
            <a:off x="1836742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D7E8FFA-1BEB-134C-A1E8-8DC44169ABE9}"/>
              </a:ext>
            </a:extLst>
          </p:cNvPr>
          <p:cNvSpPr>
            <a:spLocks/>
          </p:cNvSpPr>
          <p:nvPr/>
        </p:nvSpPr>
        <p:spPr>
          <a:xfrm>
            <a:off x="2982064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(Segmentation)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F3A0A13-8C97-6243-B88D-D645CF3A40F7}"/>
              </a:ext>
            </a:extLst>
          </p:cNvPr>
          <p:cNvSpPr>
            <a:spLocks/>
          </p:cNvSpPr>
          <p:nvPr/>
        </p:nvSpPr>
        <p:spPr>
          <a:xfrm>
            <a:off x="4264546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47D1666-63C3-9546-8B68-EDC676075138}"/>
              </a:ext>
            </a:extLst>
          </p:cNvPr>
          <p:cNvSpPr>
            <a:spLocks/>
          </p:cNvSpPr>
          <p:nvPr/>
        </p:nvSpPr>
        <p:spPr>
          <a:xfrm>
            <a:off x="5409868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(Detection)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D47AA77-3633-B84B-A070-62F1278F9FB2}"/>
              </a:ext>
            </a:extLst>
          </p:cNvPr>
          <p:cNvSpPr>
            <a:spLocks/>
          </p:cNvSpPr>
          <p:nvPr/>
        </p:nvSpPr>
        <p:spPr>
          <a:xfrm>
            <a:off x="6555192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7294ED7-F784-8449-A55E-C2DA7285BBB3}"/>
              </a:ext>
            </a:extLst>
          </p:cNvPr>
          <p:cNvCxnSpPr>
            <a:cxnSpLocks/>
          </p:cNvCxnSpPr>
          <p:nvPr/>
        </p:nvCxnSpPr>
        <p:spPr>
          <a:xfrm>
            <a:off x="609517" y="5980206"/>
            <a:ext cx="7019510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C35EA3-9A55-684E-A69D-C43D8861CD05}"/>
              </a:ext>
            </a:extLst>
          </p:cNvPr>
          <p:cNvGrpSpPr/>
          <p:nvPr/>
        </p:nvGrpSpPr>
        <p:grpSpPr>
          <a:xfrm>
            <a:off x="3144581" y="849306"/>
            <a:ext cx="3848546" cy="2317930"/>
            <a:chOff x="3466954" y="841474"/>
            <a:chExt cx="3848546" cy="2317930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FB296A3-3A19-E341-A238-93DD7D2FADBA}"/>
                </a:ext>
              </a:extLst>
            </p:cNvPr>
            <p:cNvSpPr txBox="1"/>
            <p:nvPr/>
          </p:nvSpPr>
          <p:spPr>
            <a:xfrm>
              <a:off x="4467160" y="841474"/>
              <a:ext cx="2693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Fake samples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C32A832-A9A7-C446-9D42-409734DEBF07}"/>
                </a:ext>
              </a:extLst>
            </p:cNvPr>
            <p:cNvCxnSpPr>
              <a:cxnSpLocks/>
            </p:cNvCxnSpPr>
            <p:nvPr/>
          </p:nvCxnSpPr>
          <p:spPr>
            <a:xfrm>
              <a:off x="3466954" y="1901062"/>
              <a:ext cx="733277" cy="0"/>
            </a:xfrm>
            <a:prstGeom prst="line">
              <a:avLst/>
            </a:prstGeom>
            <a:ln w="28575">
              <a:solidFill>
                <a:srgbClr val="0D12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F18FFDDC-1C76-514E-858A-44FE7B86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425347" y="128609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31CE487B-0350-0646-828B-64CA9335A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401100" y="2026808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F4702557-C9A7-3849-9A0C-0FA5F9FC0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44585" y="128609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95A39A95-658C-0346-82EB-202C3679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5444585" y="224500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CDA5066-49A6-214D-BAB8-5376EEAB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425347" y="2245004"/>
              <a:ext cx="914400" cy="9144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ED5C81D-9DD3-D34A-9C70-881755515CD5}"/>
              </a:ext>
            </a:extLst>
          </p:cNvPr>
          <p:cNvGrpSpPr/>
          <p:nvPr/>
        </p:nvGrpSpPr>
        <p:grpSpPr>
          <a:xfrm>
            <a:off x="7059934" y="1884588"/>
            <a:ext cx="2835783" cy="2243478"/>
            <a:chOff x="7045523" y="2472418"/>
            <a:chExt cx="2835783" cy="2243478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D72EDE9-4C2E-CA4C-991C-C5C742BF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994365" y="2472418"/>
              <a:ext cx="914400" cy="914400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</p:pic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4099625-A6E2-2046-83B3-CED07E6E5147}"/>
                </a:ext>
              </a:extLst>
            </p:cNvPr>
            <p:cNvGrpSpPr/>
            <p:nvPr/>
          </p:nvGrpSpPr>
          <p:grpSpPr>
            <a:xfrm>
              <a:off x="7045523" y="3080319"/>
              <a:ext cx="2835783" cy="1234507"/>
              <a:chOff x="7045523" y="3080319"/>
              <a:chExt cx="2835783" cy="1234507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F1090650-E8A1-C04A-A8D7-45FFEC796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7994365" y="3400426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10E3E712-CC17-024E-8FBA-526CBB789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/>
            </p:blipFill>
            <p:spPr>
              <a:xfrm>
                <a:off x="8966906" y="3400426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88461547-0EA8-3A49-B8BD-4427B9B17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/>
            </p:blipFill>
            <p:spPr>
              <a:xfrm>
                <a:off x="7045523" y="3080319"/>
                <a:ext cx="914400" cy="914400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</a:ln>
            </p:spPr>
          </p:pic>
        </p:grp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BA409E84-2C7C-3442-8A14-96EB241FC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8966906" y="2472418"/>
              <a:ext cx="914400" cy="914400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7114339-9D19-F546-9CF7-B494CA39F3D3}"/>
                </a:ext>
              </a:extLst>
            </p:cNvPr>
            <p:cNvSpPr txBox="1"/>
            <p:nvPr/>
          </p:nvSpPr>
          <p:spPr>
            <a:xfrm>
              <a:off x="7593625" y="4315786"/>
              <a:ext cx="1739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Real samples</a:t>
              </a:r>
            </a:p>
          </p:txBody>
        </p: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0506136-45DE-FB4D-BE36-F9168EACBCF8}"/>
              </a:ext>
            </a:extLst>
          </p:cNvPr>
          <p:cNvCxnSpPr>
            <a:cxnSpLocks/>
          </p:cNvCxnSpPr>
          <p:nvPr/>
        </p:nvCxnSpPr>
        <p:spPr>
          <a:xfrm flipV="1">
            <a:off x="5361826" y="1114245"/>
            <a:ext cx="3036247" cy="2603292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9E08C43C-A91C-C74C-B412-8472A2D43E4B}"/>
              </a:ext>
            </a:extLst>
          </p:cNvPr>
          <p:cNvCxnSpPr>
            <a:cxnSpLocks/>
          </p:cNvCxnSpPr>
          <p:nvPr/>
        </p:nvCxnSpPr>
        <p:spPr>
          <a:xfrm flipV="1">
            <a:off x="4746441" y="1767776"/>
            <a:ext cx="4823562" cy="1817155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1DB09F8-2C36-8040-AEC7-98580BA591AD}"/>
              </a:ext>
            </a:extLst>
          </p:cNvPr>
          <p:cNvCxnSpPr>
            <a:cxnSpLocks/>
          </p:cNvCxnSpPr>
          <p:nvPr/>
        </p:nvCxnSpPr>
        <p:spPr>
          <a:xfrm flipV="1">
            <a:off x="6284413" y="1160833"/>
            <a:ext cx="1851827" cy="2675261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FAF67841-377F-F940-9BCF-CDDC96C4010F}"/>
              </a:ext>
            </a:extLst>
          </p:cNvPr>
          <p:cNvCxnSpPr>
            <a:cxnSpLocks/>
          </p:cNvCxnSpPr>
          <p:nvPr/>
        </p:nvCxnSpPr>
        <p:spPr>
          <a:xfrm flipV="1">
            <a:off x="4383978" y="1392513"/>
            <a:ext cx="4512943" cy="2325024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DA3543E-A8C5-EC47-A619-588F65A2B7F3}"/>
              </a:ext>
            </a:extLst>
          </p:cNvPr>
          <p:cNvCxnSpPr>
            <a:cxnSpLocks/>
          </p:cNvCxnSpPr>
          <p:nvPr/>
        </p:nvCxnSpPr>
        <p:spPr>
          <a:xfrm flipV="1">
            <a:off x="5242490" y="1311233"/>
            <a:ext cx="3332551" cy="2554344"/>
          </a:xfrm>
          <a:prstGeom prst="line">
            <a:avLst/>
          </a:prstGeom>
          <a:ln w="28575">
            <a:solidFill>
              <a:srgbClr val="0D125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01F78E4-22B8-4D46-9D18-5B9EDE25BF6D}"/>
              </a:ext>
            </a:extLst>
          </p:cNvPr>
          <p:cNvSpPr>
            <a:spLocks/>
          </p:cNvSpPr>
          <p:nvPr/>
        </p:nvSpPr>
        <p:spPr>
          <a:xfrm>
            <a:off x="4207734" y="4163234"/>
            <a:ext cx="1014899" cy="1810512"/>
          </a:xfrm>
          <a:prstGeom prst="rect">
            <a:avLst/>
          </a:prstGeom>
          <a:solidFill>
            <a:srgbClr val="D5E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CB1DFF4-3CC6-2841-BB99-28CE367ADB1D}"/>
              </a:ext>
            </a:extLst>
          </p:cNvPr>
          <p:cNvSpPr txBox="1">
            <a:spLocks noChangeAspect="1"/>
          </p:cNvSpPr>
          <p:nvPr/>
        </p:nvSpPr>
        <p:spPr>
          <a:xfrm>
            <a:off x="2206475" y="6456766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8634BF43-7673-E142-B8B0-DC658E1675CB}"/>
              </a:ext>
            </a:extLst>
          </p:cNvPr>
          <p:cNvSpPr>
            <a:spLocks/>
          </p:cNvSpPr>
          <p:nvPr/>
        </p:nvSpPr>
        <p:spPr>
          <a:xfrm>
            <a:off x="4264546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F7B426E-1C00-EA43-9FDC-2A849ABC258A}"/>
              </a:ext>
            </a:extLst>
          </p:cNvPr>
          <p:cNvGrpSpPr/>
          <p:nvPr/>
        </p:nvGrpSpPr>
        <p:grpSpPr>
          <a:xfrm>
            <a:off x="2567576" y="3333139"/>
            <a:ext cx="1951175" cy="727327"/>
            <a:chOff x="4686853" y="2921782"/>
            <a:chExt cx="1951175" cy="727327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BAD968AC-0981-7240-B945-4DAB558DCF70}"/>
                </a:ext>
              </a:extLst>
            </p:cNvPr>
            <p:cNvSpPr txBox="1"/>
            <p:nvPr/>
          </p:nvSpPr>
          <p:spPr>
            <a:xfrm>
              <a:off x="4686853" y="2921782"/>
              <a:ext cx="195117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Highest performing</a:t>
              </a:r>
            </a:p>
          </p:txBody>
        </p: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5BD0B708-D3A9-AE46-9607-6D6F0633297D}"/>
                </a:ext>
              </a:extLst>
            </p:cNvPr>
            <p:cNvCxnSpPr>
              <a:cxnSpLocks/>
            </p:cNvCxnSpPr>
            <p:nvPr/>
          </p:nvCxnSpPr>
          <p:spPr>
            <a:xfrm>
              <a:off x="6207776" y="3228775"/>
              <a:ext cx="219141" cy="4203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7107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/>
      <p:bldP spid="149" grpId="0" animBg="1"/>
      <p:bldP spid="150" grpId="0"/>
      <p:bldP spid="162" grpId="0" animBg="1"/>
      <p:bldP spid="163" grpId="0"/>
      <p:bldP spid="167" grpId="0" animBg="1"/>
      <p:bldP spid="168" grpId="0"/>
      <p:bldP spid="184" grpId="0" animBg="1"/>
      <p:bldP spid="185" grpId="0"/>
      <p:bldP spid="199" grpId="1" animBg="1"/>
      <p:bldP spid="199" grpId="2" animBg="1"/>
      <p:bldP spid="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CC1211C0-2A37-7F43-AC61-9BCC6962E1FA}"/>
              </a:ext>
            </a:extLst>
          </p:cNvPr>
          <p:cNvSpPr>
            <a:spLocks/>
          </p:cNvSpPr>
          <p:nvPr/>
        </p:nvSpPr>
        <p:spPr>
          <a:xfrm>
            <a:off x="4264546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2443399" y="94935"/>
            <a:ext cx="7305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Vision-aided 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42DE37-4CAE-F444-A2EA-02EC2389C0B5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71E6621-0723-1941-91C5-F06531186DFA}"/>
                </a:ext>
              </a:extLst>
            </p:cNvPr>
            <p:cNvSpPr/>
            <p:nvPr/>
          </p:nvSpPr>
          <p:spPr>
            <a:xfrm>
              <a:off x="770012" y="593119"/>
              <a:ext cx="84122" cy="39465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¨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231453-BA6D-1741-889C-62118789AD0A}"/>
                </a:ext>
              </a:extLst>
            </p:cNvPr>
            <p:cNvSpPr/>
            <p:nvPr/>
          </p:nvSpPr>
          <p:spPr>
            <a:xfrm>
              <a:off x="1028293" y="441719"/>
              <a:ext cx="84122" cy="694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7ED76E4-0E6A-5941-869E-10B8A76CA346}"/>
                </a:ext>
              </a:extLst>
            </p:cNvPr>
            <p:cNvSpPr/>
            <p:nvPr/>
          </p:nvSpPr>
          <p:spPr>
            <a:xfrm>
              <a:off x="899152" y="525863"/>
              <a:ext cx="84122" cy="5262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06AF1D-C30A-A647-84ED-7854759DD853}"/>
                </a:ext>
              </a:extLst>
            </p:cNvPr>
            <p:cNvSpPr/>
            <p:nvPr/>
          </p:nvSpPr>
          <p:spPr>
            <a:xfrm>
              <a:off x="813240" y="661557"/>
              <a:ext cx="255947" cy="2548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A16E5BF5-8E78-054A-AEC1-500B1628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77" y="1743294"/>
            <a:ext cx="282211" cy="2970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46204D-59BC-A34A-AA63-11A2F4FA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030" y="1711799"/>
            <a:ext cx="534715" cy="3600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B0A0F80-E679-5B42-8F0D-73BDC861E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73" y="1795280"/>
            <a:ext cx="608981" cy="19309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BE11294-36CC-4B45-8414-2A6AD4113E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01792" y="1434626"/>
            <a:ext cx="914400" cy="91440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19B3F9AF-D579-D649-8500-8250ABA3011E}"/>
              </a:ext>
            </a:extLst>
          </p:cNvPr>
          <p:cNvSpPr>
            <a:spLocks/>
          </p:cNvSpPr>
          <p:nvPr/>
        </p:nvSpPr>
        <p:spPr>
          <a:xfrm>
            <a:off x="554260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BA1334C-D28D-A349-BD1B-9332C9D6875C}"/>
              </a:ext>
            </a:extLst>
          </p:cNvPr>
          <p:cNvSpPr>
            <a:spLocks/>
          </p:cNvSpPr>
          <p:nvPr/>
        </p:nvSpPr>
        <p:spPr>
          <a:xfrm>
            <a:off x="1836742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70F67F7-A60A-D749-A384-1ADF176098B0}"/>
              </a:ext>
            </a:extLst>
          </p:cNvPr>
          <p:cNvSpPr>
            <a:spLocks/>
          </p:cNvSpPr>
          <p:nvPr/>
        </p:nvSpPr>
        <p:spPr>
          <a:xfrm>
            <a:off x="2982064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(Segmentation)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2F6ED67-B39B-8B40-AD34-216342B54EE1}"/>
              </a:ext>
            </a:extLst>
          </p:cNvPr>
          <p:cNvSpPr>
            <a:spLocks/>
          </p:cNvSpPr>
          <p:nvPr/>
        </p:nvSpPr>
        <p:spPr>
          <a:xfrm>
            <a:off x="5409868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(Detection)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21BA1DF-F32E-F746-9A5B-FEA2937CD280}"/>
              </a:ext>
            </a:extLst>
          </p:cNvPr>
          <p:cNvSpPr>
            <a:spLocks/>
          </p:cNvSpPr>
          <p:nvPr/>
        </p:nvSpPr>
        <p:spPr>
          <a:xfrm>
            <a:off x="6555192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60E82A-CC00-2D4A-BA32-BB4B2CDEBB01}"/>
              </a:ext>
            </a:extLst>
          </p:cNvPr>
          <p:cNvSpPr txBox="1">
            <a:spLocks noChangeAspect="1"/>
          </p:cNvSpPr>
          <p:nvPr/>
        </p:nvSpPr>
        <p:spPr>
          <a:xfrm>
            <a:off x="2206475" y="6456766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3D1D56-A007-C64A-B79A-C67D00F98BAB}"/>
              </a:ext>
            </a:extLst>
          </p:cNvPr>
          <p:cNvGrpSpPr/>
          <p:nvPr/>
        </p:nvGrpSpPr>
        <p:grpSpPr>
          <a:xfrm>
            <a:off x="4016192" y="1124658"/>
            <a:ext cx="1190659" cy="1534337"/>
            <a:chOff x="4016192" y="1124658"/>
            <a:chExt cx="1190659" cy="153433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AAFD3AE-2B1A-084B-9D54-D5F8B41D0FF3}"/>
                </a:ext>
              </a:extLst>
            </p:cNvPr>
            <p:cNvGrpSpPr/>
            <p:nvPr/>
          </p:nvGrpSpPr>
          <p:grpSpPr>
            <a:xfrm>
              <a:off x="4450390" y="1124658"/>
              <a:ext cx="756461" cy="1534337"/>
              <a:chOff x="6596728" y="1017079"/>
              <a:chExt cx="756461" cy="153433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30FB115-2B9F-2C4C-B6B6-19EDFB599643}"/>
                  </a:ext>
                </a:extLst>
              </p:cNvPr>
              <p:cNvGrpSpPr/>
              <p:nvPr/>
            </p:nvGrpSpPr>
            <p:grpSpPr>
              <a:xfrm>
                <a:off x="6596728" y="1017079"/>
                <a:ext cx="756461" cy="1534337"/>
                <a:chOff x="2255220" y="362100"/>
                <a:chExt cx="384048" cy="77896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EFFD3CD-AF8E-D540-8230-1BDB41D3E0D3}"/>
                    </a:ext>
                  </a:extLst>
                </p:cNvPr>
                <p:cNvSpPr/>
                <p:nvPr/>
              </p:nvSpPr>
              <p:spPr>
                <a:xfrm rot="10800000">
                  <a:off x="2544915" y="530255"/>
                  <a:ext cx="94353" cy="44266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8F3CE0-44CB-8342-9753-13CC7319DD0D}"/>
                    </a:ext>
                  </a:extLst>
                </p:cNvPr>
                <p:cNvSpPr/>
                <p:nvPr/>
              </p:nvSpPr>
              <p:spPr>
                <a:xfrm rot="10800000">
                  <a:off x="2255220" y="362100"/>
                  <a:ext cx="94353" cy="77896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F50F110-7443-644A-9473-2E91052571B5}"/>
                    </a:ext>
                  </a:extLst>
                </p:cNvPr>
                <p:cNvSpPr/>
                <p:nvPr/>
              </p:nvSpPr>
              <p:spPr>
                <a:xfrm rot="10800000">
                  <a:off x="2400068" y="456478"/>
                  <a:ext cx="94353" cy="59021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34045A-9DD6-3C42-A10D-FC05DBBF9E10}"/>
                    </a:ext>
                  </a:extLst>
                </p:cNvPr>
                <p:cNvSpPr/>
                <p:nvPr/>
              </p:nvSpPr>
              <p:spPr>
                <a:xfrm>
                  <a:off x="2303706" y="608675"/>
                  <a:ext cx="287077" cy="28581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EF8BAF-7D23-0746-9762-EF6819EFA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6252" y="1619248"/>
                <a:ext cx="297412" cy="282542"/>
              </a:xfrm>
              <a:prstGeom prst="rect">
                <a:avLst/>
              </a:prstGeom>
            </p:spPr>
          </p:pic>
        </p:grp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05890D-A90E-BA41-8CD8-99C018FBD160}"/>
                </a:ext>
              </a:extLst>
            </p:cNvPr>
            <p:cNvCxnSpPr>
              <a:cxnSpLocks/>
            </p:cNvCxnSpPr>
            <p:nvPr/>
          </p:nvCxnSpPr>
          <p:spPr>
            <a:xfrm>
              <a:off x="4016192" y="1891826"/>
              <a:ext cx="4341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3B9268-BC46-2140-AADA-2C0F8C0DC710}"/>
              </a:ext>
            </a:extLst>
          </p:cNvPr>
          <p:cNvGrpSpPr/>
          <p:nvPr/>
        </p:nvGrpSpPr>
        <p:grpSpPr>
          <a:xfrm>
            <a:off x="4233291" y="1695035"/>
            <a:ext cx="2521508" cy="2600737"/>
            <a:chOff x="4233291" y="1695035"/>
            <a:chExt cx="2521508" cy="260073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67C150D-8FEC-784C-AFB6-942F9E0DC245}"/>
                </a:ext>
              </a:extLst>
            </p:cNvPr>
            <p:cNvGrpSpPr/>
            <p:nvPr/>
          </p:nvGrpSpPr>
          <p:grpSpPr>
            <a:xfrm>
              <a:off x="4233291" y="1888317"/>
              <a:ext cx="1030899" cy="2407455"/>
              <a:chOff x="4233291" y="1888317"/>
              <a:chExt cx="1030899" cy="240745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6F842D9-B397-DA42-93C0-2431B335E38A}"/>
                  </a:ext>
                </a:extLst>
              </p:cNvPr>
              <p:cNvGrpSpPr/>
              <p:nvPr/>
            </p:nvGrpSpPr>
            <p:grpSpPr>
              <a:xfrm>
                <a:off x="4233291" y="1888317"/>
                <a:ext cx="1030899" cy="2407455"/>
                <a:chOff x="4233291" y="1888317"/>
                <a:chExt cx="1030899" cy="2407455"/>
              </a:xfrm>
            </p:grpSpPr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F84DC5BE-E28D-8F4D-9D9A-7C5C31A4C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3291" y="1888317"/>
                  <a:ext cx="0" cy="180395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22CD6B61-DE55-8743-81F9-E17DCEB32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3291" y="3692268"/>
                  <a:ext cx="22513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C41C7D15-EE36-7544-8889-D5BFD0BF277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58427" y="3088764"/>
                  <a:ext cx="603504" cy="1207008"/>
                </a:xfrm>
                <a:prstGeom prst="roundRect">
                  <a:avLst/>
                </a:prstGeom>
                <a:solidFill>
                  <a:srgbClr val="D5E0F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B14FB7-7E71-7646-A1CF-5CCB0C6FFB4A}"/>
                    </a:ext>
                  </a:extLst>
                </p:cNvPr>
                <p:cNvSpPr/>
                <p:nvPr/>
              </p:nvSpPr>
              <p:spPr>
                <a:xfrm rot="10800000">
                  <a:off x="5117371" y="3347864"/>
                  <a:ext cx="146819" cy="68880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0" name="Picture 19" descr="Shape&#10;&#10;Description automatically generated with low confidence">
                  <a:extLst>
                    <a:ext uri="{FF2B5EF4-FFF2-40B4-BE49-F238E27FC236}">
                      <a16:creationId xmlns:a16="http://schemas.microsoft.com/office/drawing/2014/main" id="{E3792521-57F3-3E44-BCBD-C30430AB4B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07744" y="4021648"/>
                  <a:ext cx="227603" cy="227603"/>
                </a:xfrm>
                <a:prstGeom prst="rect">
                  <a:avLst/>
                </a:prstGeom>
              </p:spPr>
            </p:pic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5F83E963-7D46-A54F-943F-8BA328A99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8920" y="3550536"/>
                <a:ext cx="342519" cy="283464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048FA87-FB47-2843-8369-0DC594791488}"/>
                </a:ext>
              </a:extLst>
            </p:cNvPr>
            <p:cNvGrpSpPr/>
            <p:nvPr/>
          </p:nvGrpSpPr>
          <p:grpSpPr>
            <a:xfrm>
              <a:off x="5206851" y="1695035"/>
              <a:ext cx="1547948" cy="1997233"/>
              <a:chOff x="5206851" y="1695035"/>
              <a:chExt cx="1547948" cy="1997233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E5DACC06-804A-714A-A8A3-D8444881F840}"/>
                  </a:ext>
                </a:extLst>
              </p:cNvPr>
              <p:cNvCxnSpPr>
                <a:cxnSpLocks/>
                <a:stCxn id="87" idx="2"/>
              </p:cNvCxnSpPr>
              <p:nvPr/>
            </p:nvCxnSpPr>
            <p:spPr>
              <a:xfrm>
                <a:off x="5622864" y="2065562"/>
                <a:ext cx="0" cy="162670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01CD2B8A-BDB2-DF4F-B800-C376EB226D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4190" y="3692268"/>
                <a:ext cx="36169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8F6D548-DEEE-D546-B3C8-7304DA896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851" y="1890071"/>
                <a:ext cx="289355" cy="35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C5263B2-7B21-474A-AFAC-2F5D6FBD2EA4}"/>
                  </a:ext>
                </a:extLst>
              </p:cNvPr>
              <p:cNvSpPr txBox="1"/>
              <p:nvPr/>
            </p:nvSpPr>
            <p:spPr>
              <a:xfrm>
                <a:off x="5973787" y="1695035"/>
                <a:ext cx="781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Helvetica Light" panose="020B0403020202020204" pitchFamily="34" charset="0"/>
                    <a:cs typeface="Times New Roman" panose="02020603050405020304" pitchFamily="18" charset="0"/>
                  </a:rPr>
                  <a:t>Loss</a:t>
                </a:r>
              </a:p>
            </p:txBody>
          </p:sp>
          <p:pic>
            <p:nvPicPr>
              <p:cNvPr id="87" name="Graphic 86" descr="Badge Follow outline">
                <a:extLst>
                  <a:ext uri="{FF2B5EF4-FFF2-40B4-BE49-F238E27FC236}">
                    <a16:creationId xmlns:a16="http://schemas.microsoft.com/office/drawing/2014/main" id="{6EA69682-7C4F-A440-9F92-63F9E763F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449128" y="1718090"/>
                <a:ext cx="347472" cy="347472"/>
              </a:xfrm>
              <a:prstGeom prst="rect">
                <a:avLst/>
              </a:prstGeom>
            </p:spPr>
          </p:pic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FA44E06E-83AB-9947-ADD7-23414D58C0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0861" y="1891580"/>
                <a:ext cx="289355" cy="35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06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03 -0.27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1362974" y="94935"/>
            <a:ext cx="946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Linearly Probe Remaining Models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42DE37-4CAE-F444-A2EA-02EC2389C0B5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71E6621-0723-1941-91C5-F06531186DFA}"/>
                </a:ext>
              </a:extLst>
            </p:cNvPr>
            <p:cNvSpPr/>
            <p:nvPr/>
          </p:nvSpPr>
          <p:spPr>
            <a:xfrm>
              <a:off x="770012" y="593119"/>
              <a:ext cx="84122" cy="39465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¨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231453-BA6D-1741-889C-62118789AD0A}"/>
                </a:ext>
              </a:extLst>
            </p:cNvPr>
            <p:cNvSpPr/>
            <p:nvPr/>
          </p:nvSpPr>
          <p:spPr>
            <a:xfrm>
              <a:off x="1028293" y="441719"/>
              <a:ext cx="84122" cy="694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7ED76E4-0E6A-5941-869E-10B8A76CA346}"/>
                </a:ext>
              </a:extLst>
            </p:cNvPr>
            <p:cNvSpPr/>
            <p:nvPr/>
          </p:nvSpPr>
          <p:spPr>
            <a:xfrm>
              <a:off x="899152" y="525863"/>
              <a:ext cx="84122" cy="5262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06AF1D-C30A-A647-84ED-7854759DD853}"/>
                </a:ext>
              </a:extLst>
            </p:cNvPr>
            <p:cNvSpPr/>
            <p:nvPr/>
          </p:nvSpPr>
          <p:spPr>
            <a:xfrm>
              <a:off x="813240" y="661557"/>
              <a:ext cx="255947" cy="2548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A16E5BF5-8E78-054A-AEC1-500B1628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77" y="1743294"/>
            <a:ext cx="282211" cy="2970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46204D-59BC-A34A-AA63-11A2F4FA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030" y="1711799"/>
            <a:ext cx="534715" cy="3600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B0A0F80-E679-5B42-8F0D-73BDC861E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73" y="1795280"/>
            <a:ext cx="608981" cy="19309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EC3B534-5A55-C347-B7E8-EFA239DE8FA3}"/>
              </a:ext>
            </a:extLst>
          </p:cNvPr>
          <p:cNvGrpSpPr/>
          <p:nvPr/>
        </p:nvGrpSpPr>
        <p:grpSpPr>
          <a:xfrm>
            <a:off x="4233291" y="1888317"/>
            <a:ext cx="1030899" cy="2407455"/>
            <a:chOff x="4233291" y="1888317"/>
            <a:chExt cx="1030899" cy="2407455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41C7D15-EE36-7544-8889-D5BFD0BF2779}"/>
                </a:ext>
              </a:extLst>
            </p:cNvPr>
            <p:cNvSpPr>
              <a:spLocks/>
            </p:cNvSpPr>
            <p:nvPr/>
          </p:nvSpPr>
          <p:spPr>
            <a:xfrm>
              <a:off x="4458427" y="3088764"/>
              <a:ext cx="603504" cy="1207008"/>
            </a:xfrm>
            <a:prstGeom prst="roundRect">
              <a:avLst/>
            </a:prstGeom>
            <a:solidFill>
              <a:srgbClr val="D5E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AB14FB7-7E71-7646-A1CF-5CCB0C6FFB4A}"/>
                </a:ext>
              </a:extLst>
            </p:cNvPr>
            <p:cNvSpPr/>
            <p:nvPr/>
          </p:nvSpPr>
          <p:spPr>
            <a:xfrm rot="10800000">
              <a:off x="5117371" y="3347864"/>
              <a:ext cx="146819" cy="68880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F84DC5BE-E28D-8F4D-9D9A-7C5C31A4C998}"/>
                </a:ext>
              </a:extLst>
            </p:cNvPr>
            <p:cNvCxnSpPr>
              <a:cxnSpLocks/>
            </p:cNvCxnSpPr>
            <p:nvPr/>
          </p:nvCxnSpPr>
          <p:spPr>
            <a:xfrm>
              <a:off x="4233291" y="1888317"/>
              <a:ext cx="0" cy="18039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2CD6B61-DE55-8743-81F9-E17DCEB32FE9}"/>
                </a:ext>
              </a:extLst>
            </p:cNvPr>
            <p:cNvCxnSpPr>
              <a:cxnSpLocks/>
            </p:cNvCxnSpPr>
            <p:nvPr/>
          </p:nvCxnSpPr>
          <p:spPr>
            <a:xfrm>
              <a:off x="4233291" y="3692268"/>
              <a:ext cx="22513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3792521-57F3-3E44-BCBD-C30430AB4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7744" y="4021648"/>
              <a:ext cx="227603" cy="227603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F83E963-7D46-A54F-943F-8BA328A99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8920" y="3550536"/>
              <a:ext cx="342519" cy="283464"/>
            </a:xfrm>
            <a:prstGeom prst="rect">
              <a:avLst/>
            </a:prstGeom>
          </p:spPr>
        </p:pic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9B3F9AF-D579-D649-8500-8250ABA3011E}"/>
              </a:ext>
            </a:extLst>
          </p:cNvPr>
          <p:cNvSpPr>
            <a:spLocks/>
          </p:cNvSpPr>
          <p:nvPr/>
        </p:nvSpPr>
        <p:spPr>
          <a:xfrm>
            <a:off x="554260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BA1334C-D28D-A349-BD1B-9332C9D6875C}"/>
              </a:ext>
            </a:extLst>
          </p:cNvPr>
          <p:cNvSpPr>
            <a:spLocks/>
          </p:cNvSpPr>
          <p:nvPr/>
        </p:nvSpPr>
        <p:spPr>
          <a:xfrm>
            <a:off x="1836742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70F67F7-A60A-D749-A384-1ADF176098B0}"/>
              </a:ext>
            </a:extLst>
          </p:cNvPr>
          <p:cNvSpPr>
            <a:spLocks/>
          </p:cNvSpPr>
          <p:nvPr/>
        </p:nvSpPr>
        <p:spPr>
          <a:xfrm>
            <a:off x="2982064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(Segmentation)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2F6ED67-B39B-8B40-AD34-216342B54EE1}"/>
              </a:ext>
            </a:extLst>
          </p:cNvPr>
          <p:cNvSpPr>
            <a:spLocks/>
          </p:cNvSpPr>
          <p:nvPr/>
        </p:nvSpPr>
        <p:spPr>
          <a:xfrm>
            <a:off x="5409868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(Detection)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21BA1DF-F32E-F746-9A5B-FEA2937CD280}"/>
              </a:ext>
            </a:extLst>
          </p:cNvPr>
          <p:cNvSpPr>
            <a:spLocks/>
          </p:cNvSpPr>
          <p:nvPr/>
        </p:nvSpPr>
        <p:spPr>
          <a:xfrm>
            <a:off x="6555192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60E82A-CC00-2D4A-BA32-BB4B2CDEBB01}"/>
              </a:ext>
            </a:extLst>
          </p:cNvPr>
          <p:cNvSpPr txBox="1">
            <a:spLocks noChangeAspect="1"/>
          </p:cNvSpPr>
          <p:nvPr/>
        </p:nvSpPr>
        <p:spPr>
          <a:xfrm>
            <a:off x="2206475" y="6456766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3D1D56-A007-C64A-B79A-C67D00F98BAB}"/>
              </a:ext>
            </a:extLst>
          </p:cNvPr>
          <p:cNvGrpSpPr/>
          <p:nvPr/>
        </p:nvGrpSpPr>
        <p:grpSpPr>
          <a:xfrm>
            <a:off x="4016192" y="1124658"/>
            <a:ext cx="1190659" cy="1534337"/>
            <a:chOff x="4016192" y="1124658"/>
            <a:chExt cx="1190659" cy="153433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AAFD3AE-2B1A-084B-9D54-D5F8B41D0FF3}"/>
                </a:ext>
              </a:extLst>
            </p:cNvPr>
            <p:cNvGrpSpPr/>
            <p:nvPr/>
          </p:nvGrpSpPr>
          <p:grpSpPr>
            <a:xfrm>
              <a:off x="4450390" y="1124658"/>
              <a:ext cx="756461" cy="1534337"/>
              <a:chOff x="6596728" y="1017079"/>
              <a:chExt cx="756461" cy="153433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30FB115-2B9F-2C4C-B6B6-19EDFB599643}"/>
                  </a:ext>
                </a:extLst>
              </p:cNvPr>
              <p:cNvGrpSpPr/>
              <p:nvPr/>
            </p:nvGrpSpPr>
            <p:grpSpPr>
              <a:xfrm>
                <a:off x="6596728" y="1017079"/>
                <a:ext cx="756461" cy="1534337"/>
                <a:chOff x="2255220" y="362100"/>
                <a:chExt cx="384048" cy="77896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EFFD3CD-AF8E-D540-8230-1BDB41D3E0D3}"/>
                    </a:ext>
                  </a:extLst>
                </p:cNvPr>
                <p:cNvSpPr/>
                <p:nvPr/>
              </p:nvSpPr>
              <p:spPr>
                <a:xfrm rot="10800000">
                  <a:off x="2544915" y="530255"/>
                  <a:ext cx="94353" cy="44266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8F3CE0-44CB-8342-9753-13CC7319DD0D}"/>
                    </a:ext>
                  </a:extLst>
                </p:cNvPr>
                <p:cNvSpPr/>
                <p:nvPr/>
              </p:nvSpPr>
              <p:spPr>
                <a:xfrm rot="10800000">
                  <a:off x="2255220" y="362100"/>
                  <a:ext cx="94353" cy="77896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F50F110-7443-644A-9473-2E91052571B5}"/>
                    </a:ext>
                  </a:extLst>
                </p:cNvPr>
                <p:cNvSpPr/>
                <p:nvPr/>
              </p:nvSpPr>
              <p:spPr>
                <a:xfrm rot="10800000">
                  <a:off x="2400068" y="456478"/>
                  <a:ext cx="94353" cy="59021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34045A-9DD6-3C42-A10D-FC05DBBF9E10}"/>
                    </a:ext>
                  </a:extLst>
                </p:cNvPr>
                <p:cNvSpPr/>
                <p:nvPr/>
              </p:nvSpPr>
              <p:spPr>
                <a:xfrm>
                  <a:off x="2303706" y="608675"/>
                  <a:ext cx="287077" cy="28581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EF8BAF-7D23-0746-9762-EF6819EFA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6252" y="1619248"/>
                <a:ext cx="297412" cy="282542"/>
              </a:xfrm>
              <a:prstGeom prst="rect">
                <a:avLst/>
              </a:prstGeom>
            </p:spPr>
          </p:pic>
        </p:grp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05890D-A90E-BA41-8CD8-99C018FBD160}"/>
                </a:ext>
              </a:extLst>
            </p:cNvPr>
            <p:cNvCxnSpPr>
              <a:cxnSpLocks/>
            </p:cNvCxnSpPr>
            <p:nvPr/>
          </p:nvCxnSpPr>
          <p:spPr>
            <a:xfrm>
              <a:off x="4016192" y="1891826"/>
              <a:ext cx="4341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48FA87-FB47-2843-8369-0DC594791488}"/>
              </a:ext>
            </a:extLst>
          </p:cNvPr>
          <p:cNvGrpSpPr/>
          <p:nvPr/>
        </p:nvGrpSpPr>
        <p:grpSpPr>
          <a:xfrm>
            <a:off x="5206851" y="1695035"/>
            <a:ext cx="1547948" cy="1997233"/>
            <a:chOff x="5206851" y="1695035"/>
            <a:chExt cx="1547948" cy="1997233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5DACC06-804A-714A-A8A3-D8444881F840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>
              <a:off x="5622864" y="2065562"/>
              <a:ext cx="0" cy="16267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1CD2B8A-BDB2-DF4F-B800-C376EB226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4190" y="3692268"/>
              <a:ext cx="3616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8F6D548-DEEE-D546-B3C8-7304DA8967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6851" y="1890071"/>
              <a:ext cx="289355" cy="35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5263B2-7B21-474A-AFAC-2F5D6FBD2EA4}"/>
                </a:ext>
              </a:extLst>
            </p:cNvPr>
            <p:cNvSpPr txBox="1"/>
            <p:nvPr/>
          </p:nvSpPr>
          <p:spPr>
            <a:xfrm>
              <a:off x="5973787" y="1695035"/>
              <a:ext cx="78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Light" panose="020B0403020202020204" pitchFamily="34" charset="0"/>
                  <a:cs typeface="Times New Roman" panose="02020603050405020304" pitchFamily="18" charset="0"/>
                </a:rPr>
                <a:t>Loss</a:t>
              </a:r>
            </a:p>
          </p:txBody>
        </p:sp>
        <p:pic>
          <p:nvPicPr>
            <p:cNvPr id="87" name="Graphic 86" descr="Badge Follow outline">
              <a:extLst>
                <a:ext uri="{FF2B5EF4-FFF2-40B4-BE49-F238E27FC236}">
                  <a16:creationId xmlns:a16="http://schemas.microsoft.com/office/drawing/2014/main" id="{6EA69682-7C4F-A440-9F92-63F9E763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49128" y="1718090"/>
              <a:ext cx="347472" cy="347472"/>
            </a:xfrm>
            <a:prstGeom prst="rect">
              <a:avLst/>
            </a:prstGeom>
          </p:spPr>
        </p:pic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A44E06E-83AB-9947-ADD7-23414D58C0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0861" y="1891580"/>
              <a:ext cx="289355" cy="35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5D74220-038C-F043-8F80-C0765B3D2B14}"/>
              </a:ext>
            </a:extLst>
          </p:cNvPr>
          <p:cNvSpPr txBox="1"/>
          <p:nvPr/>
        </p:nvSpPr>
        <p:spPr>
          <a:xfrm>
            <a:off x="906343" y="43179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72%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0274D5-43CF-5A47-9A4C-AB902AFE373D}"/>
              </a:ext>
            </a:extLst>
          </p:cNvPr>
          <p:cNvSpPr>
            <a:spLocks/>
          </p:cNvSpPr>
          <p:nvPr/>
        </p:nvSpPr>
        <p:spPr>
          <a:xfrm>
            <a:off x="686228" y="4657010"/>
            <a:ext cx="1014899" cy="1316736"/>
          </a:xfrm>
          <a:prstGeom prst="rect">
            <a:avLst/>
          </a:prstGeom>
          <a:solidFill>
            <a:srgbClr val="FBE3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33B33C-036A-4544-BCF7-F509E4ADD327}"/>
              </a:ext>
            </a:extLst>
          </p:cNvPr>
          <p:cNvSpPr>
            <a:spLocks/>
          </p:cNvSpPr>
          <p:nvPr/>
        </p:nvSpPr>
        <p:spPr>
          <a:xfrm>
            <a:off x="1870662" y="4474130"/>
            <a:ext cx="1014899" cy="1499616"/>
          </a:xfrm>
          <a:prstGeom prst="rect">
            <a:avLst/>
          </a:prstGeom>
          <a:solidFill>
            <a:srgbClr val="9E9D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EE5922-8784-8149-B0F5-A76C308DB57E}"/>
              </a:ext>
            </a:extLst>
          </p:cNvPr>
          <p:cNvSpPr txBox="1"/>
          <p:nvPr/>
        </p:nvSpPr>
        <p:spPr>
          <a:xfrm>
            <a:off x="2086204" y="4158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82%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CA691C2-3C92-3044-8011-D22712AC95D1}"/>
              </a:ext>
            </a:extLst>
          </p:cNvPr>
          <p:cNvSpPr>
            <a:spLocks/>
          </p:cNvSpPr>
          <p:nvPr/>
        </p:nvSpPr>
        <p:spPr>
          <a:xfrm>
            <a:off x="3053743" y="4565570"/>
            <a:ext cx="1014899" cy="1408176"/>
          </a:xfrm>
          <a:prstGeom prst="rect">
            <a:avLst/>
          </a:prstGeom>
          <a:solidFill>
            <a:srgbClr val="699B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F12045-909E-3343-92E3-39EE20338BDE}"/>
              </a:ext>
            </a:extLst>
          </p:cNvPr>
          <p:cNvSpPr txBox="1"/>
          <p:nvPr/>
        </p:nvSpPr>
        <p:spPr>
          <a:xfrm>
            <a:off x="3269285" y="42339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77%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DCE9B13-850F-B146-8EEF-E865A8B8E8D2}"/>
              </a:ext>
            </a:extLst>
          </p:cNvPr>
          <p:cNvSpPr>
            <a:spLocks/>
          </p:cNvSpPr>
          <p:nvPr/>
        </p:nvSpPr>
        <p:spPr>
          <a:xfrm>
            <a:off x="5390336" y="4528994"/>
            <a:ext cx="1014899" cy="1444752"/>
          </a:xfrm>
          <a:prstGeom prst="rect">
            <a:avLst/>
          </a:prstGeom>
          <a:solidFill>
            <a:srgbClr val="E7B48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2776C0-8737-C040-B3AD-E4F540CD24F8}"/>
              </a:ext>
            </a:extLst>
          </p:cNvPr>
          <p:cNvSpPr txBox="1"/>
          <p:nvPr/>
        </p:nvSpPr>
        <p:spPr>
          <a:xfrm>
            <a:off x="5618217" y="41993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79%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DF2FDD-6C1F-E545-857B-DD40E572F8B7}"/>
              </a:ext>
            </a:extLst>
          </p:cNvPr>
          <p:cNvSpPr>
            <a:spLocks/>
          </p:cNvSpPr>
          <p:nvPr/>
        </p:nvSpPr>
        <p:spPr>
          <a:xfrm>
            <a:off x="6572938" y="4400978"/>
            <a:ext cx="1014899" cy="1572768"/>
          </a:xfrm>
          <a:prstGeom prst="rect">
            <a:avLst/>
          </a:prstGeom>
          <a:solidFill>
            <a:srgbClr val="E4C7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7ED2688-143B-C449-9DCC-D1B662A9AE0A}"/>
              </a:ext>
            </a:extLst>
          </p:cNvPr>
          <p:cNvSpPr txBox="1"/>
          <p:nvPr/>
        </p:nvSpPr>
        <p:spPr>
          <a:xfrm>
            <a:off x="6788480" y="406584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86%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7CAFDDA-E8A6-1941-B9C4-371F95A37261}"/>
              </a:ext>
            </a:extLst>
          </p:cNvPr>
          <p:cNvCxnSpPr>
            <a:cxnSpLocks/>
          </p:cNvCxnSpPr>
          <p:nvPr/>
        </p:nvCxnSpPr>
        <p:spPr>
          <a:xfrm rot="5400000">
            <a:off x="-579203" y="4801087"/>
            <a:ext cx="237744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482DECE-E440-CE43-9DAC-68A7AA7B82C4}"/>
              </a:ext>
            </a:extLst>
          </p:cNvPr>
          <p:cNvSpPr txBox="1"/>
          <p:nvPr/>
        </p:nvSpPr>
        <p:spPr>
          <a:xfrm rot="16200000">
            <a:off x="-893001" y="461642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Linear Probe Accuracy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1DFB819-4DA7-8D42-904A-F21E16E78F10}"/>
              </a:ext>
            </a:extLst>
          </p:cNvPr>
          <p:cNvCxnSpPr>
            <a:cxnSpLocks/>
          </p:cNvCxnSpPr>
          <p:nvPr/>
        </p:nvCxnSpPr>
        <p:spPr>
          <a:xfrm>
            <a:off x="609517" y="5980206"/>
            <a:ext cx="7019510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A8705DAB-D6EF-2A41-BB7F-D41DED3A5FE9}"/>
              </a:ext>
            </a:extLst>
          </p:cNvPr>
          <p:cNvSpPr>
            <a:spLocks/>
          </p:cNvSpPr>
          <p:nvPr/>
        </p:nvSpPr>
        <p:spPr>
          <a:xfrm>
            <a:off x="6572938" y="4400978"/>
            <a:ext cx="1014899" cy="1572768"/>
          </a:xfrm>
          <a:prstGeom prst="rect">
            <a:avLst/>
          </a:prstGeom>
          <a:solidFill>
            <a:srgbClr val="E4C7C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7B7477A-A6F5-E74D-8164-03CCF878A13C}"/>
              </a:ext>
            </a:extLst>
          </p:cNvPr>
          <p:cNvSpPr>
            <a:spLocks/>
          </p:cNvSpPr>
          <p:nvPr/>
        </p:nvSpPr>
        <p:spPr>
          <a:xfrm>
            <a:off x="6555192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F9C9BD4-BCF9-3B4B-A032-CC84B703EC3C}"/>
              </a:ext>
            </a:extLst>
          </p:cNvPr>
          <p:cNvSpPr>
            <a:spLocks/>
          </p:cNvSpPr>
          <p:nvPr/>
        </p:nvSpPr>
        <p:spPr>
          <a:xfrm>
            <a:off x="4211539" y="42864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5310A74-8284-3942-9463-1104506CFABA}"/>
              </a:ext>
            </a:extLst>
          </p:cNvPr>
          <p:cNvGrpSpPr/>
          <p:nvPr/>
        </p:nvGrpSpPr>
        <p:grpSpPr>
          <a:xfrm>
            <a:off x="6787823" y="3481194"/>
            <a:ext cx="1951175" cy="836753"/>
            <a:chOff x="4039865" y="2896892"/>
            <a:chExt cx="1951175" cy="83675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43E7A9C-B89E-4444-9272-63DE74B4FC8A}"/>
                </a:ext>
              </a:extLst>
            </p:cNvPr>
            <p:cNvSpPr txBox="1"/>
            <p:nvPr/>
          </p:nvSpPr>
          <p:spPr>
            <a:xfrm>
              <a:off x="4039865" y="2896892"/>
              <a:ext cx="195117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Light" panose="020B0403020202020204" pitchFamily="34" charset="0"/>
                </a:rPr>
                <a:t>Highest performing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89CC639-7074-4844-AFAE-0700944A6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4600" y="3266796"/>
              <a:ext cx="117795" cy="4668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8719100-454F-A14B-9848-0B7BEB3CA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101792" y="143462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2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9" grpId="0" animBg="1"/>
      <p:bldP spid="56" grpId="0"/>
      <p:bldP spid="61" grpId="0" animBg="1"/>
      <p:bldP spid="68" grpId="0"/>
      <p:bldP spid="71" grpId="0" animBg="1"/>
      <p:bldP spid="72" grpId="0"/>
      <p:bldP spid="74" grpId="0" animBg="1"/>
      <p:bldP spid="75" grpId="0"/>
      <p:bldP spid="82" grpId="0"/>
      <p:bldP spid="85" grpId="0" animBg="1"/>
      <p:bldP spid="85" grpId="1" animBg="1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37B7477A-A6F5-E74D-8164-03CCF878A13C}"/>
              </a:ext>
            </a:extLst>
          </p:cNvPr>
          <p:cNvSpPr>
            <a:spLocks/>
          </p:cNvSpPr>
          <p:nvPr/>
        </p:nvSpPr>
        <p:spPr>
          <a:xfrm>
            <a:off x="6555192" y="61338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(DINO)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B2185E5-2E2A-6346-BB0D-7E920FAAF2EC}"/>
              </a:ext>
            </a:extLst>
          </p:cNvPr>
          <p:cNvSpPr txBox="1"/>
          <p:nvPr/>
        </p:nvSpPr>
        <p:spPr>
          <a:xfrm>
            <a:off x="1261994" y="94935"/>
            <a:ext cx="966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Add 2</a:t>
            </a:r>
            <a:r>
              <a:rPr lang="en-US" sz="4800" baseline="30000" dirty="0">
                <a:latin typeface="Helvetica Light" panose="020B0403020202020204" pitchFamily="34" charset="0"/>
                <a:cs typeface="Arial" panose="020B0604020202020204" pitchFamily="34" charset="0"/>
              </a:rPr>
              <a:t>nd</a:t>
            </a:r>
            <a:r>
              <a:rPr lang="en-US" sz="4800" dirty="0">
                <a:latin typeface="Helvetica Light" panose="020B0403020202020204" pitchFamily="34" charset="0"/>
                <a:cs typeface="Arial" panose="020B0604020202020204" pitchFamily="34" charset="0"/>
              </a:rPr>
              <a:t> Vision-aided discriminator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42DE37-4CAE-F444-A2EA-02EC2389C0B5}"/>
              </a:ext>
            </a:extLst>
          </p:cNvPr>
          <p:cNvGrpSpPr/>
          <p:nvPr/>
        </p:nvGrpSpPr>
        <p:grpSpPr>
          <a:xfrm>
            <a:off x="2199694" y="1125554"/>
            <a:ext cx="755577" cy="1532544"/>
            <a:chOff x="770012" y="441719"/>
            <a:chExt cx="342403" cy="6945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71E6621-0723-1941-91C5-F06531186DFA}"/>
                </a:ext>
              </a:extLst>
            </p:cNvPr>
            <p:cNvSpPr/>
            <p:nvPr/>
          </p:nvSpPr>
          <p:spPr>
            <a:xfrm>
              <a:off x="770012" y="593119"/>
              <a:ext cx="84122" cy="39465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¨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231453-BA6D-1741-889C-62118789AD0A}"/>
                </a:ext>
              </a:extLst>
            </p:cNvPr>
            <p:cNvSpPr/>
            <p:nvPr/>
          </p:nvSpPr>
          <p:spPr>
            <a:xfrm>
              <a:off x="1028293" y="441719"/>
              <a:ext cx="84122" cy="694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7ED76E4-0E6A-5941-869E-10B8A76CA346}"/>
                </a:ext>
              </a:extLst>
            </p:cNvPr>
            <p:cNvSpPr/>
            <p:nvPr/>
          </p:nvSpPr>
          <p:spPr>
            <a:xfrm>
              <a:off x="899152" y="525863"/>
              <a:ext cx="84122" cy="5262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06AF1D-C30A-A647-84ED-7854759DD853}"/>
                </a:ext>
              </a:extLst>
            </p:cNvPr>
            <p:cNvSpPr/>
            <p:nvPr/>
          </p:nvSpPr>
          <p:spPr>
            <a:xfrm>
              <a:off x="813240" y="661557"/>
              <a:ext cx="255947" cy="2548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A16E5BF5-8E78-054A-AEC1-500B1628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77" y="1743294"/>
            <a:ext cx="282211" cy="2970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46204D-59BC-A34A-AA63-11A2F4FA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030" y="1711799"/>
            <a:ext cx="534715" cy="3600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B0A0F80-E679-5B42-8F0D-73BDC861E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73" y="1795280"/>
            <a:ext cx="608981" cy="193092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41C7D15-EE36-7544-8889-D5BFD0BF2779}"/>
              </a:ext>
            </a:extLst>
          </p:cNvPr>
          <p:cNvSpPr>
            <a:spLocks/>
          </p:cNvSpPr>
          <p:nvPr/>
        </p:nvSpPr>
        <p:spPr>
          <a:xfrm>
            <a:off x="4458427" y="3088764"/>
            <a:ext cx="603504" cy="1207008"/>
          </a:xfrm>
          <a:prstGeom prst="roundRect">
            <a:avLst/>
          </a:prstGeom>
          <a:solidFill>
            <a:srgbClr val="D5E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AB14FB7-7E71-7646-A1CF-5CCB0C6FFB4A}"/>
              </a:ext>
            </a:extLst>
          </p:cNvPr>
          <p:cNvSpPr/>
          <p:nvPr/>
        </p:nvSpPr>
        <p:spPr>
          <a:xfrm rot="10800000">
            <a:off x="5117371" y="3347864"/>
            <a:ext cx="146819" cy="6888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84DC5BE-E28D-8F4D-9D9A-7C5C31A4C998}"/>
              </a:ext>
            </a:extLst>
          </p:cNvPr>
          <p:cNvCxnSpPr>
            <a:cxnSpLocks/>
          </p:cNvCxnSpPr>
          <p:nvPr/>
        </p:nvCxnSpPr>
        <p:spPr>
          <a:xfrm>
            <a:off x="4233291" y="1888317"/>
            <a:ext cx="0" cy="180395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2CD6B61-DE55-8743-81F9-E17DCEB32FE9}"/>
              </a:ext>
            </a:extLst>
          </p:cNvPr>
          <p:cNvCxnSpPr>
            <a:cxnSpLocks/>
          </p:cNvCxnSpPr>
          <p:nvPr/>
        </p:nvCxnSpPr>
        <p:spPr>
          <a:xfrm>
            <a:off x="4233291" y="3692268"/>
            <a:ext cx="225136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E3792521-57F3-3E44-BCBD-C30430AB4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744" y="4021648"/>
            <a:ext cx="227603" cy="22760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F83E963-7D46-A54F-943F-8BA328A99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920" y="3550536"/>
            <a:ext cx="342519" cy="283464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19B3F9AF-D579-D649-8500-8250ABA3011E}"/>
              </a:ext>
            </a:extLst>
          </p:cNvPr>
          <p:cNvSpPr>
            <a:spLocks/>
          </p:cNvSpPr>
          <p:nvPr/>
        </p:nvSpPr>
        <p:spPr>
          <a:xfrm>
            <a:off x="554260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VGG-16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(Classification)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BA1334C-D28D-A349-BD1B-9332C9D6875C}"/>
              </a:ext>
            </a:extLst>
          </p:cNvPr>
          <p:cNvSpPr>
            <a:spLocks/>
          </p:cNvSpPr>
          <p:nvPr/>
        </p:nvSpPr>
        <p:spPr>
          <a:xfrm>
            <a:off x="1836742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</a:t>
            </a:r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MoBY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70F67F7-A60A-D749-A384-1ADF176098B0}"/>
              </a:ext>
            </a:extLst>
          </p:cNvPr>
          <p:cNvSpPr>
            <a:spLocks/>
          </p:cNvSpPr>
          <p:nvPr/>
        </p:nvSpPr>
        <p:spPr>
          <a:xfrm>
            <a:off x="2982064" y="6041515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</a:t>
            </a:r>
          </a:p>
          <a:p>
            <a:pPr algn="ctr"/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(Segmentation)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2F6ED67-B39B-8B40-AD34-216342B54EE1}"/>
              </a:ext>
            </a:extLst>
          </p:cNvPr>
          <p:cNvSpPr>
            <a:spLocks/>
          </p:cNvSpPr>
          <p:nvPr/>
        </p:nvSpPr>
        <p:spPr>
          <a:xfrm>
            <a:off x="5409868" y="6041515"/>
            <a:ext cx="10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Swin</a:t>
            </a:r>
            <a:r>
              <a:rPr lang="en-US" sz="1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-T (Detection)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60E82A-CC00-2D4A-BA32-BB4B2CDEBB01}"/>
              </a:ext>
            </a:extLst>
          </p:cNvPr>
          <p:cNvSpPr txBox="1">
            <a:spLocks noChangeAspect="1"/>
          </p:cNvSpPr>
          <p:nvPr/>
        </p:nvSpPr>
        <p:spPr>
          <a:xfrm>
            <a:off x="2206475" y="6456766"/>
            <a:ext cx="39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imes New Roman" panose="02020603050405020304" pitchFamily="18" charset="0"/>
              </a:rPr>
              <a:t>Available Off-the-shelf Models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3D1D56-A007-C64A-B79A-C67D00F98BAB}"/>
              </a:ext>
            </a:extLst>
          </p:cNvPr>
          <p:cNvGrpSpPr/>
          <p:nvPr/>
        </p:nvGrpSpPr>
        <p:grpSpPr>
          <a:xfrm>
            <a:off x="4016192" y="1124658"/>
            <a:ext cx="1190659" cy="1534337"/>
            <a:chOff x="4016192" y="1124658"/>
            <a:chExt cx="1190659" cy="153433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AAFD3AE-2B1A-084B-9D54-D5F8B41D0FF3}"/>
                </a:ext>
              </a:extLst>
            </p:cNvPr>
            <p:cNvGrpSpPr/>
            <p:nvPr/>
          </p:nvGrpSpPr>
          <p:grpSpPr>
            <a:xfrm>
              <a:off x="4450390" y="1124658"/>
              <a:ext cx="756461" cy="1534337"/>
              <a:chOff x="6596728" y="1017079"/>
              <a:chExt cx="756461" cy="153433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30FB115-2B9F-2C4C-B6B6-19EDFB599643}"/>
                  </a:ext>
                </a:extLst>
              </p:cNvPr>
              <p:cNvGrpSpPr/>
              <p:nvPr/>
            </p:nvGrpSpPr>
            <p:grpSpPr>
              <a:xfrm>
                <a:off x="6596728" y="1017079"/>
                <a:ext cx="756461" cy="1534337"/>
                <a:chOff x="2255220" y="362100"/>
                <a:chExt cx="384048" cy="77896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EFFD3CD-AF8E-D540-8230-1BDB41D3E0D3}"/>
                    </a:ext>
                  </a:extLst>
                </p:cNvPr>
                <p:cNvSpPr/>
                <p:nvPr/>
              </p:nvSpPr>
              <p:spPr>
                <a:xfrm rot="10800000">
                  <a:off x="2544915" y="530255"/>
                  <a:ext cx="94353" cy="44266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8F3CE0-44CB-8342-9753-13CC7319DD0D}"/>
                    </a:ext>
                  </a:extLst>
                </p:cNvPr>
                <p:cNvSpPr/>
                <p:nvPr/>
              </p:nvSpPr>
              <p:spPr>
                <a:xfrm rot="10800000">
                  <a:off x="2255220" y="362100"/>
                  <a:ext cx="94353" cy="77896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F50F110-7443-644A-9473-2E91052571B5}"/>
                    </a:ext>
                  </a:extLst>
                </p:cNvPr>
                <p:cNvSpPr/>
                <p:nvPr/>
              </p:nvSpPr>
              <p:spPr>
                <a:xfrm rot="10800000">
                  <a:off x="2400068" y="456478"/>
                  <a:ext cx="94353" cy="59021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34045A-9DD6-3C42-A10D-FC05DBBF9E10}"/>
                    </a:ext>
                  </a:extLst>
                </p:cNvPr>
                <p:cNvSpPr/>
                <p:nvPr/>
              </p:nvSpPr>
              <p:spPr>
                <a:xfrm>
                  <a:off x="2303706" y="608675"/>
                  <a:ext cx="287077" cy="28581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EF8BAF-7D23-0746-9762-EF6819EFA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6252" y="1619248"/>
                <a:ext cx="297412" cy="282542"/>
              </a:xfrm>
              <a:prstGeom prst="rect">
                <a:avLst/>
              </a:prstGeom>
            </p:spPr>
          </p:pic>
        </p:grp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05890D-A90E-BA41-8CD8-99C018FBD160}"/>
                </a:ext>
              </a:extLst>
            </p:cNvPr>
            <p:cNvCxnSpPr>
              <a:cxnSpLocks/>
            </p:cNvCxnSpPr>
            <p:nvPr/>
          </p:nvCxnSpPr>
          <p:spPr>
            <a:xfrm>
              <a:off x="4016192" y="1891826"/>
              <a:ext cx="4341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5DACC06-804A-714A-A8A3-D8444881F840}"/>
              </a:ext>
            </a:extLst>
          </p:cNvPr>
          <p:cNvCxnSpPr>
            <a:cxnSpLocks/>
          </p:cNvCxnSpPr>
          <p:nvPr/>
        </p:nvCxnSpPr>
        <p:spPr>
          <a:xfrm>
            <a:off x="5622864" y="2065562"/>
            <a:ext cx="0" cy="162670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1CD2B8A-BDB2-DF4F-B800-C376EB226D9E}"/>
              </a:ext>
            </a:extLst>
          </p:cNvPr>
          <p:cNvCxnSpPr>
            <a:cxnSpLocks/>
          </p:cNvCxnSpPr>
          <p:nvPr/>
        </p:nvCxnSpPr>
        <p:spPr>
          <a:xfrm flipV="1">
            <a:off x="5264190" y="3692268"/>
            <a:ext cx="361691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8F6D548-DEEE-D546-B3C8-7304DA896790}"/>
              </a:ext>
            </a:extLst>
          </p:cNvPr>
          <p:cNvCxnSpPr>
            <a:cxnSpLocks/>
          </p:cNvCxnSpPr>
          <p:nvPr/>
        </p:nvCxnSpPr>
        <p:spPr>
          <a:xfrm flipV="1">
            <a:off x="5206851" y="1890071"/>
            <a:ext cx="289355" cy="351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C5263B2-7B21-474A-AFAC-2F5D6FBD2EA4}"/>
              </a:ext>
            </a:extLst>
          </p:cNvPr>
          <p:cNvSpPr txBox="1"/>
          <p:nvPr/>
        </p:nvSpPr>
        <p:spPr>
          <a:xfrm>
            <a:off x="5973787" y="1695035"/>
            <a:ext cx="78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Loss</a:t>
            </a:r>
          </a:p>
        </p:txBody>
      </p:sp>
      <p:pic>
        <p:nvPicPr>
          <p:cNvPr id="87" name="Graphic 86" descr="Badge Follow outline">
            <a:extLst>
              <a:ext uri="{FF2B5EF4-FFF2-40B4-BE49-F238E27FC236}">
                <a16:creationId xmlns:a16="http://schemas.microsoft.com/office/drawing/2014/main" id="{6EA69682-7C4F-A440-9F92-63F9E763F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49128" y="1718090"/>
            <a:ext cx="347472" cy="347472"/>
          </a:xfrm>
          <a:prstGeom prst="rect">
            <a:avLst/>
          </a:prstGeom>
        </p:spPr>
      </p:pic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A44E06E-83AB-9947-ADD7-23414D58C04C}"/>
              </a:ext>
            </a:extLst>
          </p:cNvPr>
          <p:cNvCxnSpPr>
            <a:cxnSpLocks/>
          </p:cNvCxnSpPr>
          <p:nvPr/>
        </p:nvCxnSpPr>
        <p:spPr>
          <a:xfrm flipV="1">
            <a:off x="5750861" y="1891580"/>
            <a:ext cx="289355" cy="351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F43EC-6952-614C-8609-F39444EB2A07}"/>
              </a:ext>
            </a:extLst>
          </p:cNvPr>
          <p:cNvGrpSpPr/>
          <p:nvPr/>
        </p:nvGrpSpPr>
        <p:grpSpPr>
          <a:xfrm>
            <a:off x="4233291" y="3493691"/>
            <a:ext cx="1392590" cy="2409304"/>
            <a:chOff x="4233291" y="3493691"/>
            <a:chExt cx="1392590" cy="2409304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7A07446-B6FE-EB45-B305-1980347A0005}"/>
                </a:ext>
              </a:extLst>
            </p:cNvPr>
            <p:cNvCxnSpPr>
              <a:cxnSpLocks/>
            </p:cNvCxnSpPr>
            <p:nvPr/>
          </p:nvCxnSpPr>
          <p:spPr>
            <a:xfrm>
              <a:off x="5622864" y="3663441"/>
              <a:ext cx="0" cy="163420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C3665C2-14F3-EA4B-89C5-02D8B12187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4190" y="5297642"/>
              <a:ext cx="3616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84705E-5E8F-0042-AC27-05B8B431B2DC}"/>
                </a:ext>
              </a:extLst>
            </p:cNvPr>
            <p:cNvGrpSpPr/>
            <p:nvPr/>
          </p:nvGrpSpPr>
          <p:grpSpPr>
            <a:xfrm>
              <a:off x="4233291" y="3493691"/>
              <a:ext cx="1030899" cy="2409304"/>
              <a:chOff x="4233291" y="3493691"/>
              <a:chExt cx="1030899" cy="240930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E316A88-FE83-0440-92C8-19C281DB462C}"/>
                  </a:ext>
                </a:extLst>
              </p:cNvPr>
              <p:cNvSpPr/>
              <p:nvPr/>
            </p:nvSpPr>
            <p:spPr>
              <a:xfrm rot="10800000">
                <a:off x="5117371" y="4953238"/>
                <a:ext cx="146819" cy="6888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85740CB8-8A2F-C148-8007-A4197C5115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61210" y="4692289"/>
                <a:ext cx="600721" cy="1210706"/>
              </a:xfrm>
              <a:prstGeom prst="roundRect">
                <a:avLst/>
              </a:prstGeom>
              <a:solidFill>
                <a:srgbClr val="E4C7C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EBD5DC80-B8F0-3943-BB73-0897827F1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4588920" y="5160635"/>
                <a:ext cx="342519" cy="274015"/>
              </a:xfrm>
              <a:prstGeom prst="rect">
                <a:avLst/>
              </a:prstGeom>
            </p:spPr>
          </p:pic>
          <p:pic>
            <p:nvPicPr>
              <p:cNvPr id="78" name="Picture 7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BCB25F3-8EB5-2A4C-AFCB-CC48A7D7C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7744" y="5632893"/>
                <a:ext cx="227603" cy="227603"/>
              </a:xfrm>
              <a:prstGeom prst="rect">
                <a:avLst/>
              </a:prstGeom>
            </p:spPr>
          </p:pic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21234DA-B8EA-4B4C-B884-13645D67C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3291" y="3493691"/>
                <a:ext cx="0" cy="180395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4399DA0-8082-3640-BB1D-F9362B457A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3291" y="5297642"/>
                <a:ext cx="225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03E9740B-ED77-FD4E-AB49-06789C7CB9B1}"/>
              </a:ext>
            </a:extLst>
          </p:cNvPr>
          <p:cNvSpPr>
            <a:spLocks/>
          </p:cNvSpPr>
          <p:nvPr/>
        </p:nvSpPr>
        <p:spPr>
          <a:xfrm>
            <a:off x="4211539" y="4286448"/>
            <a:ext cx="109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Helvetica Light" panose="020B0403020202020204" pitchFamily="34" charset="0"/>
                <a:cs typeface="Times New Roman" panose="02020603050405020304" pitchFamily="18" charset="0"/>
              </a:rPr>
              <a:t>ViT</a:t>
            </a:r>
            <a:r>
              <a:rPr lang="en-US" sz="1200" b="1" dirty="0">
                <a:latin typeface="Helvetica Light" panose="020B0403020202020204" pitchFamily="34" charset="0"/>
                <a:cs typeface="Times New Roman" panose="02020603050405020304" pitchFamily="18" charset="0"/>
              </a:rPr>
              <a:t> (CLIP)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AED9A1C-EAAA-B249-B5DC-D157AF91C9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01792" y="143462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18945 -0.037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03660-AEA7-5449-A322-8BD363E4B33F}"/>
              </a:ext>
            </a:extLst>
          </p:cNvPr>
          <p:cNvSpPr txBox="1"/>
          <p:nvPr/>
        </p:nvSpPr>
        <p:spPr>
          <a:xfrm rot="16200000">
            <a:off x="1448201" y="3232251"/>
            <a:ext cx="84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  <a:cs typeface="Times New Roman" panose="02020603050405020304" pitchFamily="18" charset="0"/>
              </a:rPr>
              <a:t>FID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977E0-0C9B-D142-8658-D1FDED6E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1493520"/>
            <a:ext cx="8046720" cy="5364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E5508-A71B-724B-BE70-116570ADF574}"/>
              </a:ext>
            </a:extLst>
          </p:cNvPr>
          <p:cNvSpPr txBox="1"/>
          <p:nvPr/>
        </p:nvSpPr>
        <p:spPr>
          <a:xfrm>
            <a:off x="5172510" y="1054283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FFHQ 1k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664C-5134-994C-B9D7-491D21035F0C}"/>
              </a:ext>
            </a:extLst>
          </p:cNvPr>
          <p:cNvSpPr txBox="1"/>
          <p:nvPr/>
        </p:nvSpPr>
        <p:spPr>
          <a:xfrm>
            <a:off x="92594" y="102028"/>
            <a:ext cx="12006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Better pretrained features lead to lower FID</a:t>
            </a:r>
          </a:p>
        </p:txBody>
      </p:sp>
    </p:spTree>
    <p:extLst>
      <p:ext uri="{BB962C8B-B14F-4D97-AF65-F5344CB8AC3E}">
        <p14:creationId xmlns:p14="http://schemas.microsoft.com/office/powerpoint/2010/main" val="67554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9BBCAC-1CD0-1344-B662-D3ED7AAC44E3}"/>
              </a:ext>
            </a:extLst>
          </p:cNvPr>
          <p:cNvSpPr txBox="1"/>
          <p:nvPr/>
        </p:nvSpPr>
        <p:spPr>
          <a:xfrm>
            <a:off x="10844213" y="1028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03660-AEA7-5449-A322-8BD363E4B33F}"/>
              </a:ext>
            </a:extLst>
          </p:cNvPr>
          <p:cNvSpPr txBox="1"/>
          <p:nvPr/>
        </p:nvSpPr>
        <p:spPr>
          <a:xfrm rot="16200000">
            <a:off x="1448201" y="3232251"/>
            <a:ext cx="84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  <a:cs typeface="Times New Roman" panose="02020603050405020304" pitchFamily="18" charset="0"/>
              </a:rPr>
              <a:t>FID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977E0-0C9B-D142-8658-D1FDED6E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640" y="1493520"/>
            <a:ext cx="8046720" cy="5364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E5508-A71B-724B-BE70-116570ADF574}"/>
              </a:ext>
            </a:extLst>
          </p:cNvPr>
          <p:cNvSpPr txBox="1"/>
          <p:nvPr/>
        </p:nvSpPr>
        <p:spPr>
          <a:xfrm>
            <a:off x="5172510" y="1054283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FFHQ 1k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84EED-297F-4049-AEE7-207723809FCB}"/>
              </a:ext>
            </a:extLst>
          </p:cNvPr>
          <p:cNvSpPr txBox="1"/>
          <p:nvPr/>
        </p:nvSpPr>
        <p:spPr>
          <a:xfrm>
            <a:off x="92594" y="102028"/>
            <a:ext cx="12006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  <a:cs typeface="Times New Roman" panose="02020603050405020304" pitchFamily="18" charset="0"/>
              </a:rPr>
              <a:t>Better pretrained features lead to lower FID</a:t>
            </a:r>
          </a:p>
        </p:txBody>
      </p:sp>
    </p:spTree>
    <p:extLst>
      <p:ext uri="{BB962C8B-B14F-4D97-AF65-F5344CB8AC3E}">
        <p14:creationId xmlns:p14="http://schemas.microsoft.com/office/powerpoint/2010/main" val="1712632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|3.6|2.3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2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19480</TotalTime>
  <Words>540</Words>
  <Application>Microsoft Macintosh PowerPoint</Application>
  <PresentationFormat>Widescreen</PresentationFormat>
  <Paragraphs>193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HELVETICA LIGHT</vt:lpstr>
      <vt:lpstr>HELVETICA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Nupur Kumari</dc:creator>
  <cp:lastModifiedBy>Nupur Kumari</cp:lastModifiedBy>
  <cp:revision>159</cp:revision>
  <dcterms:created xsi:type="dcterms:W3CDTF">2021-12-01T16:52:01Z</dcterms:created>
  <dcterms:modified xsi:type="dcterms:W3CDTF">2021-12-25T14:28:25Z</dcterms:modified>
</cp:coreProperties>
</file>