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9" r:id="rId3"/>
    <p:sldId id="306" r:id="rId4"/>
    <p:sldId id="307" r:id="rId5"/>
    <p:sldId id="308" r:id="rId6"/>
    <p:sldId id="309" r:id="rId7"/>
    <p:sldId id="310" r:id="rId8"/>
    <p:sldId id="312" r:id="rId9"/>
    <p:sldId id="313" r:id="rId10"/>
    <p:sldId id="314" r:id="rId11"/>
    <p:sldId id="315" r:id="rId12"/>
    <p:sldId id="316" r:id="rId13"/>
    <p:sldId id="317" r:id="rId14"/>
    <p:sldId id="31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372" autoAdjust="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C4811-D352-EF4C-A187-CB07B22EA59B}" type="datetimeFigureOut">
              <a:rPr lang="en-US" smtClean="0"/>
              <a:t>1/25/11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23D93-4CB8-CC44-A5E5-166902F96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199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7EF68-6E0C-2242-AA01-0DF8AE7151D7}" type="datetimeFigureOut">
              <a:rPr lang="en-US" smtClean="0"/>
              <a:t>1/25/11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667D1-81DC-3546-A35C-37A1FAB9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097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3B102E-30A9-427C-8E5C-7FAFA2AC2DB3}" type="slidenum">
              <a:rPr lang="en-US"/>
              <a:pPr/>
              <a:t>3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9F34F-309B-4524-BBE1-15451E84EB6D}" type="slidenum">
              <a:rPr lang="en-US"/>
              <a:pPr/>
              <a:t>4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605F4-9D16-4B8D-A6A7-96C89A297D97}" type="slidenum">
              <a:rPr lang="en-US"/>
              <a:pPr/>
              <a:t>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615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176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9FD5AA-72DB-4D55-9FEC-2119425513CA}" type="slidenum">
              <a:rPr lang="en-US"/>
              <a:pPr/>
              <a:t>7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615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176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51CB0-89E0-4E98-95A0-856DB9BE7289}" type="slidenum">
              <a:rPr lang="en-US"/>
              <a:pPr/>
              <a:t>8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Jargon!! Remind us about filtering, ranking, and the high-level intuitive description of the property</a:t>
            </a:r>
          </a:p>
          <a:p>
            <a:r>
              <a:rPr lang="en-US"/>
              <a:t>Start off describing what AS 1 does</a:t>
            </a:r>
          </a:p>
          <a:p>
            <a:r>
              <a:rPr lang="en-US"/>
              <a:t>Put on varadhan et al.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>
            <a:spLocks noChangeArrowheads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7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94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794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144" y="4414519"/>
            <a:ext cx="5140112" cy="41840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4" name="Rectangle 2"/>
          <p:cNvSpPr>
            <a:spLocks noChangeArrowheads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8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EE91-3C4C-DC41-859A-DFFBC0B71811}" type="datetime1">
              <a:rPr lang="en-US" smtClean="0"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05D7-E3F1-2947-9494-EA2FA0D2E1F9}" type="datetime1">
              <a:rPr lang="en-US" smtClean="0"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F2D6-6508-DE4A-99AF-21C39E017BE6}" type="datetime1">
              <a:rPr lang="en-US" smtClean="0"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C1F9-C905-974A-972B-CCFE1CB3B977}" type="datetime1">
              <a:rPr lang="en-US" smtClean="0"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D43-D267-5743-95CE-95D4F2ADBC38}" type="datetime1">
              <a:rPr lang="en-US" smtClean="0"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F342-1C3D-4946-AC75-D9123CA367EE}" type="datetime1">
              <a:rPr lang="en-US" smtClean="0"/>
              <a:t>1/25/11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62CF-C754-5748-8ABE-F3B7626F7B31}" type="datetime1">
              <a:rPr lang="en-US" smtClean="0"/>
              <a:t>1/25/11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C26F-3EE8-954B-A74E-B63D1C6BCD67}" type="datetime1">
              <a:rPr lang="en-US" smtClean="0"/>
              <a:t>1/25/11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3BE-F15B-1D4F-96DE-777A46A0885D}" type="datetime1">
              <a:rPr lang="en-US" smtClean="0"/>
              <a:t>1/25/11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821D-9CA7-EA46-A001-CE7B2F35B22D}" type="datetime1">
              <a:rPr lang="en-US" smtClean="0"/>
              <a:t>1/25/11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D397-D439-4449-B760-6A5540D10A58}" type="datetime1">
              <a:rPr lang="en-US" smtClean="0"/>
              <a:t>1/25/11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67762" y="0"/>
            <a:ext cx="4762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67762" y="5486400"/>
            <a:ext cx="476238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4670" y="5701246"/>
            <a:ext cx="335757" cy="343954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751291" y="4088807"/>
            <a:ext cx="2367281" cy="2856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715732" y="1685967"/>
            <a:ext cx="2438399" cy="285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C8B5517-47B4-034A-B2C7-A9A26A7594FA}" type="datetime1">
              <a:rPr lang="en-US" smtClean="0"/>
              <a:t>1/25/11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r>
              <a:rPr lang="en-US" sz="3200" dirty="0" smtClean="0"/>
              <a:t>15-849: Hot Topics in Networking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Policy and Networks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949592"/>
            <a:ext cx="6461760" cy="68920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Srinivasan Seshan</a:t>
            </a:r>
          </a:p>
        </p:txBody>
      </p:sp>
      <p:pic>
        <p:nvPicPr>
          <p:cNvPr id="4" name="Picture 3" descr="cmu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1828" y="5423808"/>
            <a:ext cx="2286000" cy="3673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742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 (Tussle)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Design for variation in outcome</a:t>
            </a:r>
          </a:p>
          <a:p>
            <a:pPr lvl="1"/>
            <a:r>
              <a:rPr lang="en-US" dirty="0"/>
              <a:t>Allow design to be flexible to different uses/results</a:t>
            </a:r>
          </a:p>
          <a:p>
            <a:pPr lvl="1"/>
            <a:endParaRPr lang="en-US" dirty="0"/>
          </a:p>
          <a:p>
            <a:r>
              <a:rPr lang="en-US" dirty="0"/>
              <a:t>Isolate tussles</a:t>
            </a:r>
          </a:p>
          <a:p>
            <a:pPr lvl="1"/>
            <a:r>
              <a:rPr lang="en-US" dirty="0" err="1"/>
              <a:t>QoS</a:t>
            </a:r>
            <a:r>
              <a:rPr lang="en-US" dirty="0"/>
              <a:t> designs uses separate </a:t>
            </a:r>
            <a:r>
              <a:rPr lang="en-US" dirty="0" err="1"/>
              <a:t>ToS</a:t>
            </a:r>
            <a:r>
              <a:rPr lang="en-US" dirty="0"/>
              <a:t> bits instead of overloading other parts of packet like port number</a:t>
            </a:r>
          </a:p>
          <a:p>
            <a:pPr lvl="1"/>
            <a:r>
              <a:rPr lang="en-US" dirty="0"/>
              <a:t>Separate </a:t>
            </a:r>
            <a:r>
              <a:rPr lang="en-US" dirty="0" err="1"/>
              <a:t>QoS</a:t>
            </a:r>
            <a:r>
              <a:rPr lang="en-US" dirty="0"/>
              <a:t> decisions from application/protocol design</a:t>
            </a:r>
          </a:p>
          <a:p>
            <a:pPr lvl="1"/>
            <a:endParaRPr lang="en-US" dirty="0"/>
          </a:p>
          <a:p>
            <a:r>
              <a:rPr lang="en-US" dirty="0"/>
              <a:t>Provide choice </a:t>
            </a:r>
            <a:r>
              <a:rPr lang="en-US" dirty="0">
                <a:sym typeface="Wingdings" pitchFamily="2" charset="2"/>
              </a:rPr>
              <a:t> allow all parties to make choices on interactions</a:t>
            </a:r>
            <a:endParaRPr lang="en-US" dirty="0"/>
          </a:p>
          <a:p>
            <a:pPr lvl="1"/>
            <a:r>
              <a:rPr lang="en-US" dirty="0"/>
              <a:t>Creates competition</a:t>
            </a:r>
          </a:p>
          <a:p>
            <a:pPr lvl="1"/>
            <a:r>
              <a:rPr lang="en-US" dirty="0">
                <a:sym typeface="Wingdings" pitchFamily="2" charset="2"/>
              </a:rPr>
              <a:t>Fear between providers helps shape the tussle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39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should control communications?</a:t>
            </a:r>
            <a:br>
              <a:rPr lang="en-US" dirty="0" smtClean="0"/>
            </a:br>
            <a:r>
              <a:rPr lang="en-US" dirty="0" smtClean="0"/>
              <a:t>What should they control?</a:t>
            </a:r>
            <a:endParaRPr lang="en-US" dirty="0"/>
          </a:p>
        </p:txBody>
      </p:sp>
      <p:sp>
        <p:nvSpPr>
          <p:cNvPr id="227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20000" cy="13162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Many Internet stakeholders: senders, receivers, transit providers, edge providers, </a:t>
            </a:r>
            <a:r>
              <a:rPr lang="en-US" dirty="0" err="1" smtClean="0"/>
              <a:t>middleboxes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Each has many valid policy goals</a:t>
            </a:r>
            <a:endParaRPr lang="en-US" dirty="0"/>
          </a:p>
        </p:txBody>
      </p:sp>
      <p:sp>
        <p:nvSpPr>
          <p:cNvPr id="2276356" name="Rectangle 4"/>
          <p:cNvSpPr>
            <a:spLocks noChangeArrowheads="1"/>
          </p:cNvSpPr>
          <p:nvPr/>
        </p:nvSpPr>
        <p:spPr bwMode="auto">
          <a:xfrm>
            <a:off x="365125" y="5278438"/>
            <a:ext cx="859631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228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700" dirty="0"/>
              <a:t>Where do your sympathies lie?</a:t>
            </a:r>
          </a:p>
        </p:txBody>
      </p:sp>
      <p:grpSp>
        <p:nvGrpSpPr>
          <p:cNvPr id="2276396" name="Group 44"/>
          <p:cNvGrpSpPr>
            <a:grpSpLocks/>
          </p:cNvGrpSpPr>
          <p:nvPr/>
        </p:nvGrpSpPr>
        <p:grpSpPr bwMode="auto">
          <a:xfrm>
            <a:off x="254000" y="3322638"/>
            <a:ext cx="8582025" cy="1471612"/>
            <a:chOff x="160" y="2093"/>
            <a:chExt cx="5406" cy="927"/>
          </a:xfrm>
        </p:grpSpPr>
        <p:sp>
          <p:nvSpPr>
            <p:cNvPr id="2276357" name="computr4"/>
            <p:cNvSpPr>
              <a:spLocks noEditPoints="1" noChangeArrowheads="1"/>
            </p:cNvSpPr>
            <p:nvPr/>
          </p:nvSpPr>
          <p:spPr bwMode="auto">
            <a:xfrm>
              <a:off x="160" y="2272"/>
              <a:ext cx="398" cy="48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3509 w 21600"/>
                <a:gd name="T9" fmla="*/ 2414 h 21600"/>
                <a:gd name="T10" fmla="*/ 18090 w 21600"/>
                <a:gd name="T11" fmla="*/ 1102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00" y="21600"/>
                  </a:moveTo>
                  <a:lnTo>
                    <a:pt x="19872" y="21600"/>
                  </a:lnTo>
                  <a:lnTo>
                    <a:pt x="19872" y="19623"/>
                  </a:lnTo>
                  <a:lnTo>
                    <a:pt x="21600" y="19623"/>
                  </a:lnTo>
                  <a:lnTo>
                    <a:pt x="21600" y="11104"/>
                  </a:lnTo>
                  <a:lnTo>
                    <a:pt x="21600" y="1217"/>
                  </a:lnTo>
                  <a:lnTo>
                    <a:pt x="21600" y="913"/>
                  </a:lnTo>
                  <a:lnTo>
                    <a:pt x="21384" y="761"/>
                  </a:lnTo>
                  <a:lnTo>
                    <a:pt x="21168" y="456"/>
                  </a:lnTo>
                  <a:lnTo>
                    <a:pt x="20952" y="304"/>
                  </a:lnTo>
                  <a:lnTo>
                    <a:pt x="20736" y="152"/>
                  </a:lnTo>
                  <a:lnTo>
                    <a:pt x="20520" y="0"/>
                  </a:lnTo>
                  <a:lnTo>
                    <a:pt x="19872" y="0"/>
                  </a:lnTo>
                  <a:lnTo>
                    <a:pt x="19440" y="0"/>
                  </a:lnTo>
                  <a:lnTo>
                    <a:pt x="10800" y="0"/>
                  </a:lnTo>
                  <a:lnTo>
                    <a:pt x="1944" y="0"/>
                  </a:lnTo>
                  <a:lnTo>
                    <a:pt x="1512" y="0"/>
                  </a:lnTo>
                  <a:lnTo>
                    <a:pt x="1080" y="0"/>
                  </a:lnTo>
                  <a:lnTo>
                    <a:pt x="648" y="152"/>
                  </a:lnTo>
                  <a:lnTo>
                    <a:pt x="432" y="304"/>
                  </a:lnTo>
                  <a:lnTo>
                    <a:pt x="216" y="456"/>
                  </a:lnTo>
                  <a:lnTo>
                    <a:pt x="0" y="761"/>
                  </a:lnTo>
                  <a:lnTo>
                    <a:pt x="0" y="913"/>
                  </a:lnTo>
                  <a:lnTo>
                    <a:pt x="0" y="1217"/>
                  </a:lnTo>
                  <a:lnTo>
                    <a:pt x="0" y="11104"/>
                  </a:lnTo>
                  <a:lnTo>
                    <a:pt x="0" y="19623"/>
                  </a:lnTo>
                  <a:lnTo>
                    <a:pt x="1728" y="19623"/>
                  </a:lnTo>
                  <a:lnTo>
                    <a:pt x="1728" y="21600"/>
                  </a:lnTo>
                  <a:lnTo>
                    <a:pt x="10800" y="21600"/>
                  </a:lnTo>
                  <a:close/>
                </a:path>
                <a:path w="21600" h="21600" extrusionOk="0">
                  <a:moveTo>
                    <a:pt x="17496" y="11256"/>
                  </a:moveTo>
                  <a:lnTo>
                    <a:pt x="17712" y="11256"/>
                  </a:lnTo>
                  <a:lnTo>
                    <a:pt x="17928" y="11256"/>
                  </a:lnTo>
                  <a:lnTo>
                    <a:pt x="17928" y="11104"/>
                  </a:lnTo>
                  <a:lnTo>
                    <a:pt x="18144" y="11104"/>
                  </a:lnTo>
                  <a:lnTo>
                    <a:pt x="18144" y="10952"/>
                  </a:lnTo>
                  <a:lnTo>
                    <a:pt x="18144" y="10800"/>
                  </a:lnTo>
                  <a:lnTo>
                    <a:pt x="18144" y="2586"/>
                  </a:lnTo>
                  <a:lnTo>
                    <a:pt x="18144" y="2434"/>
                  </a:lnTo>
                  <a:lnTo>
                    <a:pt x="18144" y="2282"/>
                  </a:lnTo>
                  <a:lnTo>
                    <a:pt x="17928" y="2130"/>
                  </a:lnTo>
                  <a:lnTo>
                    <a:pt x="17712" y="1977"/>
                  </a:lnTo>
                  <a:lnTo>
                    <a:pt x="17496" y="1977"/>
                  </a:lnTo>
                  <a:lnTo>
                    <a:pt x="3888" y="1977"/>
                  </a:lnTo>
                  <a:lnTo>
                    <a:pt x="3672" y="1977"/>
                  </a:lnTo>
                  <a:lnTo>
                    <a:pt x="3456" y="1977"/>
                  </a:lnTo>
                  <a:lnTo>
                    <a:pt x="3456" y="2130"/>
                  </a:lnTo>
                  <a:lnTo>
                    <a:pt x="3240" y="2130"/>
                  </a:lnTo>
                  <a:lnTo>
                    <a:pt x="3240" y="2282"/>
                  </a:lnTo>
                  <a:lnTo>
                    <a:pt x="3024" y="2282"/>
                  </a:lnTo>
                  <a:lnTo>
                    <a:pt x="3024" y="2434"/>
                  </a:lnTo>
                  <a:lnTo>
                    <a:pt x="3024" y="2586"/>
                  </a:lnTo>
                  <a:lnTo>
                    <a:pt x="3024" y="10800"/>
                  </a:lnTo>
                  <a:lnTo>
                    <a:pt x="3024" y="10952"/>
                  </a:lnTo>
                  <a:lnTo>
                    <a:pt x="3240" y="11104"/>
                  </a:lnTo>
                  <a:lnTo>
                    <a:pt x="3456" y="11256"/>
                  </a:lnTo>
                  <a:lnTo>
                    <a:pt x="3672" y="11256"/>
                  </a:lnTo>
                  <a:lnTo>
                    <a:pt x="3888" y="11256"/>
                  </a:lnTo>
                  <a:lnTo>
                    <a:pt x="17496" y="11256"/>
                  </a:lnTo>
                  <a:moveTo>
                    <a:pt x="2808" y="19623"/>
                  </a:moveTo>
                  <a:lnTo>
                    <a:pt x="2808" y="19927"/>
                  </a:lnTo>
                  <a:lnTo>
                    <a:pt x="2808" y="21144"/>
                  </a:lnTo>
                  <a:lnTo>
                    <a:pt x="2808" y="21600"/>
                  </a:lnTo>
                  <a:lnTo>
                    <a:pt x="2808" y="19623"/>
                  </a:lnTo>
                  <a:moveTo>
                    <a:pt x="4104" y="19623"/>
                  </a:moveTo>
                  <a:lnTo>
                    <a:pt x="4104" y="19927"/>
                  </a:lnTo>
                  <a:lnTo>
                    <a:pt x="4104" y="21144"/>
                  </a:lnTo>
                  <a:lnTo>
                    <a:pt x="4104" y="21600"/>
                  </a:lnTo>
                  <a:lnTo>
                    <a:pt x="4104" y="19623"/>
                  </a:lnTo>
                  <a:moveTo>
                    <a:pt x="5184" y="19623"/>
                  </a:moveTo>
                  <a:lnTo>
                    <a:pt x="5184" y="19927"/>
                  </a:lnTo>
                  <a:lnTo>
                    <a:pt x="5184" y="21144"/>
                  </a:lnTo>
                  <a:lnTo>
                    <a:pt x="5184" y="21600"/>
                  </a:lnTo>
                  <a:lnTo>
                    <a:pt x="5184" y="19623"/>
                  </a:lnTo>
                  <a:moveTo>
                    <a:pt x="6480" y="19623"/>
                  </a:moveTo>
                  <a:lnTo>
                    <a:pt x="6480" y="19927"/>
                  </a:lnTo>
                  <a:lnTo>
                    <a:pt x="6480" y="21144"/>
                  </a:lnTo>
                  <a:lnTo>
                    <a:pt x="6480" y="21600"/>
                  </a:lnTo>
                  <a:lnTo>
                    <a:pt x="6480" y="19623"/>
                  </a:lnTo>
                  <a:moveTo>
                    <a:pt x="7560" y="19623"/>
                  </a:moveTo>
                  <a:lnTo>
                    <a:pt x="7560" y="19927"/>
                  </a:lnTo>
                  <a:lnTo>
                    <a:pt x="7560" y="21144"/>
                  </a:lnTo>
                  <a:lnTo>
                    <a:pt x="7560" y="21600"/>
                  </a:lnTo>
                  <a:lnTo>
                    <a:pt x="7560" y="19623"/>
                  </a:lnTo>
                  <a:moveTo>
                    <a:pt x="8856" y="19623"/>
                  </a:moveTo>
                  <a:lnTo>
                    <a:pt x="8856" y="19927"/>
                  </a:lnTo>
                  <a:lnTo>
                    <a:pt x="8856" y="21144"/>
                  </a:lnTo>
                  <a:lnTo>
                    <a:pt x="8856" y="21600"/>
                  </a:lnTo>
                  <a:lnTo>
                    <a:pt x="8856" y="19623"/>
                  </a:lnTo>
                  <a:moveTo>
                    <a:pt x="10152" y="19623"/>
                  </a:moveTo>
                  <a:lnTo>
                    <a:pt x="10152" y="19927"/>
                  </a:lnTo>
                  <a:lnTo>
                    <a:pt x="10152" y="21144"/>
                  </a:lnTo>
                  <a:lnTo>
                    <a:pt x="10152" y="21600"/>
                  </a:lnTo>
                  <a:lnTo>
                    <a:pt x="10152" y="19623"/>
                  </a:lnTo>
                  <a:moveTo>
                    <a:pt x="11232" y="19623"/>
                  </a:moveTo>
                  <a:lnTo>
                    <a:pt x="11232" y="19927"/>
                  </a:lnTo>
                  <a:lnTo>
                    <a:pt x="11232" y="21144"/>
                  </a:lnTo>
                  <a:lnTo>
                    <a:pt x="11232" y="21600"/>
                  </a:lnTo>
                  <a:lnTo>
                    <a:pt x="11232" y="19623"/>
                  </a:lnTo>
                  <a:moveTo>
                    <a:pt x="12528" y="19623"/>
                  </a:moveTo>
                  <a:lnTo>
                    <a:pt x="12528" y="19927"/>
                  </a:lnTo>
                  <a:lnTo>
                    <a:pt x="12528" y="21144"/>
                  </a:lnTo>
                  <a:lnTo>
                    <a:pt x="12528" y="21600"/>
                  </a:lnTo>
                  <a:lnTo>
                    <a:pt x="12528" y="19623"/>
                  </a:lnTo>
                  <a:moveTo>
                    <a:pt x="13608" y="19623"/>
                  </a:moveTo>
                  <a:lnTo>
                    <a:pt x="13608" y="19927"/>
                  </a:lnTo>
                  <a:lnTo>
                    <a:pt x="13608" y="21144"/>
                  </a:lnTo>
                  <a:lnTo>
                    <a:pt x="13608" y="21600"/>
                  </a:lnTo>
                  <a:lnTo>
                    <a:pt x="13608" y="19623"/>
                  </a:lnTo>
                  <a:moveTo>
                    <a:pt x="14904" y="19623"/>
                  </a:moveTo>
                  <a:lnTo>
                    <a:pt x="14904" y="19927"/>
                  </a:lnTo>
                  <a:lnTo>
                    <a:pt x="14904" y="21144"/>
                  </a:lnTo>
                  <a:lnTo>
                    <a:pt x="14904" y="21600"/>
                  </a:lnTo>
                  <a:lnTo>
                    <a:pt x="14904" y="19623"/>
                  </a:lnTo>
                  <a:moveTo>
                    <a:pt x="16200" y="19623"/>
                  </a:moveTo>
                  <a:lnTo>
                    <a:pt x="16200" y="19927"/>
                  </a:lnTo>
                  <a:lnTo>
                    <a:pt x="16200" y="21144"/>
                  </a:lnTo>
                  <a:lnTo>
                    <a:pt x="16200" y="21600"/>
                  </a:lnTo>
                  <a:lnTo>
                    <a:pt x="16200" y="19623"/>
                  </a:lnTo>
                  <a:moveTo>
                    <a:pt x="17280" y="19623"/>
                  </a:moveTo>
                  <a:lnTo>
                    <a:pt x="17280" y="19927"/>
                  </a:lnTo>
                  <a:lnTo>
                    <a:pt x="17280" y="21144"/>
                  </a:lnTo>
                  <a:lnTo>
                    <a:pt x="17280" y="21600"/>
                  </a:lnTo>
                  <a:lnTo>
                    <a:pt x="17280" y="19623"/>
                  </a:lnTo>
                  <a:moveTo>
                    <a:pt x="18576" y="19623"/>
                  </a:moveTo>
                  <a:lnTo>
                    <a:pt x="18576" y="19927"/>
                  </a:lnTo>
                  <a:lnTo>
                    <a:pt x="18576" y="21144"/>
                  </a:lnTo>
                  <a:lnTo>
                    <a:pt x="18576" y="21600"/>
                  </a:lnTo>
                  <a:lnTo>
                    <a:pt x="18576" y="19623"/>
                  </a:lnTo>
                  <a:moveTo>
                    <a:pt x="19872" y="19623"/>
                  </a:moveTo>
                  <a:lnTo>
                    <a:pt x="16848" y="19623"/>
                  </a:lnTo>
                  <a:lnTo>
                    <a:pt x="5400" y="19623"/>
                  </a:lnTo>
                  <a:lnTo>
                    <a:pt x="1728" y="19623"/>
                  </a:lnTo>
                  <a:lnTo>
                    <a:pt x="19872" y="19623"/>
                  </a:lnTo>
                  <a:moveTo>
                    <a:pt x="12096" y="14146"/>
                  </a:moveTo>
                  <a:lnTo>
                    <a:pt x="12096" y="13386"/>
                  </a:lnTo>
                  <a:lnTo>
                    <a:pt x="19224" y="13386"/>
                  </a:lnTo>
                  <a:lnTo>
                    <a:pt x="19224" y="14146"/>
                  </a:lnTo>
                  <a:lnTo>
                    <a:pt x="12096" y="1414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6364" name="computr4"/>
            <p:cNvSpPr>
              <a:spLocks noEditPoints="1" noChangeArrowheads="1"/>
            </p:cNvSpPr>
            <p:nvPr/>
          </p:nvSpPr>
          <p:spPr bwMode="auto">
            <a:xfrm>
              <a:off x="5168" y="2272"/>
              <a:ext cx="398" cy="48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3509 w 21600"/>
                <a:gd name="T9" fmla="*/ 2414 h 21600"/>
                <a:gd name="T10" fmla="*/ 18090 w 21600"/>
                <a:gd name="T11" fmla="*/ 1102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00" y="21600"/>
                  </a:moveTo>
                  <a:lnTo>
                    <a:pt x="19872" y="21600"/>
                  </a:lnTo>
                  <a:lnTo>
                    <a:pt x="19872" y="19623"/>
                  </a:lnTo>
                  <a:lnTo>
                    <a:pt x="21600" y="19623"/>
                  </a:lnTo>
                  <a:lnTo>
                    <a:pt x="21600" y="11104"/>
                  </a:lnTo>
                  <a:lnTo>
                    <a:pt x="21600" y="1217"/>
                  </a:lnTo>
                  <a:lnTo>
                    <a:pt x="21600" y="913"/>
                  </a:lnTo>
                  <a:lnTo>
                    <a:pt x="21384" y="761"/>
                  </a:lnTo>
                  <a:lnTo>
                    <a:pt x="21168" y="456"/>
                  </a:lnTo>
                  <a:lnTo>
                    <a:pt x="20952" y="304"/>
                  </a:lnTo>
                  <a:lnTo>
                    <a:pt x="20736" y="152"/>
                  </a:lnTo>
                  <a:lnTo>
                    <a:pt x="20520" y="0"/>
                  </a:lnTo>
                  <a:lnTo>
                    <a:pt x="19872" y="0"/>
                  </a:lnTo>
                  <a:lnTo>
                    <a:pt x="19440" y="0"/>
                  </a:lnTo>
                  <a:lnTo>
                    <a:pt x="10800" y="0"/>
                  </a:lnTo>
                  <a:lnTo>
                    <a:pt x="1944" y="0"/>
                  </a:lnTo>
                  <a:lnTo>
                    <a:pt x="1512" y="0"/>
                  </a:lnTo>
                  <a:lnTo>
                    <a:pt x="1080" y="0"/>
                  </a:lnTo>
                  <a:lnTo>
                    <a:pt x="648" y="152"/>
                  </a:lnTo>
                  <a:lnTo>
                    <a:pt x="432" y="304"/>
                  </a:lnTo>
                  <a:lnTo>
                    <a:pt x="216" y="456"/>
                  </a:lnTo>
                  <a:lnTo>
                    <a:pt x="0" y="761"/>
                  </a:lnTo>
                  <a:lnTo>
                    <a:pt x="0" y="913"/>
                  </a:lnTo>
                  <a:lnTo>
                    <a:pt x="0" y="1217"/>
                  </a:lnTo>
                  <a:lnTo>
                    <a:pt x="0" y="11104"/>
                  </a:lnTo>
                  <a:lnTo>
                    <a:pt x="0" y="19623"/>
                  </a:lnTo>
                  <a:lnTo>
                    <a:pt x="1728" y="19623"/>
                  </a:lnTo>
                  <a:lnTo>
                    <a:pt x="1728" y="21600"/>
                  </a:lnTo>
                  <a:lnTo>
                    <a:pt x="10800" y="21600"/>
                  </a:lnTo>
                  <a:close/>
                </a:path>
                <a:path w="21600" h="21600" extrusionOk="0">
                  <a:moveTo>
                    <a:pt x="17496" y="11256"/>
                  </a:moveTo>
                  <a:lnTo>
                    <a:pt x="17712" y="11256"/>
                  </a:lnTo>
                  <a:lnTo>
                    <a:pt x="17928" y="11256"/>
                  </a:lnTo>
                  <a:lnTo>
                    <a:pt x="17928" y="11104"/>
                  </a:lnTo>
                  <a:lnTo>
                    <a:pt x="18144" y="11104"/>
                  </a:lnTo>
                  <a:lnTo>
                    <a:pt x="18144" y="10952"/>
                  </a:lnTo>
                  <a:lnTo>
                    <a:pt x="18144" y="10800"/>
                  </a:lnTo>
                  <a:lnTo>
                    <a:pt x="18144" y="2586"/>
                  </a:lnTo>
                  <a:lnTo>
                    <a:pt x="18144" y="2434"/>
                  </a:lnTo>
                  <a:lnTo>
                    <a:pt x="18144" y="2282"/>
                  </a:lnTo>
                  <a:lnTo>
                    <a:pt x="17928" y="2130"/>
                  </a:lnTo>
                  <a:lnTo>
                    <a:pt x="17712" y="1977"/>
                  </a:lnTo>
                  <a:lnTo>
                    <a:pt x="17496" y="1977"/>
                  </a:lnTo>
                  <a:lnTo>
                    <a:pt x="3888" y="1977"/>
                  </a:lnTo>
                  <a:lnTo>
                    <a:pt x="3672" y="1977"/>
                  </a:lnTo>
                  <a:lnTo>
                    <a:pt x="3456" y="1977"/>
                  </a:lnTo>
                  <a:lnTo>
                    <a:pt x="3456" y="2130"/>
                  </a:lnTo>
                  <a:lnTo>
                    <a:pt x="3240" y="2130"/>
                  </a:lnTo>
                  <a:lnTo>
                    <a:pt x="3240" y="2282"/>
                  </a:lnTo>
                  <a:lnTo>
                    <a:pt x="3024" y="2282"/>
                  </a:lnTo>
                  <a:lnTo>
                    <a:pt x="3024" y="2434"/>
                  </a:lnTo>
                  <a:lnTo>
                    <a:pt x="3024" y="2586"/>
                  </a:lnTo>
                  <a:lnTo>
                    <a:pt x="3024" y="10800"/>
                  </a:lnTo>
                  <a:lnTo>
                    <a:pt x="3024" y="10952"/>
                  </a:lnTo>
                  <a:lnTo>
                    <a:pt x="3240" y="11104"/>
                  </a:lnTo>
                  <a:lnTo>
                    <a:pt x="3456" y="11256"/>
                  </a:lnTo>
                  <a:lnTo>
                    <a:pt x="3672" y="11256"/>
                  </a:lnTo>
                  <a:lnTo>
                    <a:pt x="3888" y="11256"/>
                  </a:lnTo>
                  <a:lnTo>
                    <a:pt x="17496" y="11256"/>
                  </a:lnTo>
                  <a:moveTo>
                    <a:pt x="2808" y="19623"/>
                  </a:moveTo>
                  <a:lnTo>
                    <a:pt x="2808" y="19927"/>
                  </a:lnTo>
                  <a:lnTo>
                    <a:pt x="2808" y="21144"/>
                  </a:lnTo>
                  <a:lnTo>
                    <a:pt x="2808" y="21600"/>
                  </a:lnTo>
                  <a:lnTo>
                    <a:pt x="2808" y="19623"/>
                  </a:lnTo>
                  <a:moveTo>
                    <a:pt x="4104" y="19623"/>
                  </a:moveTo>
                  <a:lnTo>
                    <a:pt x="4104" y="19927"/>
                  </a:lnTo>
                  <a:lnTo>
                    <a:pt x="4104" y="21144"/>
                  </a:lnTo>
                  <a:lnTo>
                    <a:pt x="4104" y="21600"/>
                  </a:lnTo>
                  <a:lnTo>
                    <a:pt x="4104" y="19623"/>
                  </a:lnTo>
                  <a:moveTo>
                    <a:pt x="5184" y="19623"/>
                  </a:moveTo>
                  <a:lnTo>
                    <a:pt x="5184" y="19927"/>
                  </a:lnTo>
                  <a:lnTo>
                    <a:pt x="5184" y="21144"/>
                  </a:lnTo>
                  <a:lnTo>
                    <a:pt x="5184" y="21600"/>
                  </a:lnTo>
                  <a:lnTo>
                    <a:pt x="5184" y="19623"/>
                  </a:lnTo>
                  <a:moveTo>
                    <a:pt x="6480" y="19623"/>
                  </a:moveTo>
                  <a:lnTo>
                    <a:pt x="6480" y="19927"/>
                  </a:lnTo>
                  <a:lnTo>
                    <a:pt x="6480" y="21144"/>
                  </a:lnTo>
                  <a:lnTo>
                    <a:pt x="6480" y="21600"/>
                  </a:lnTo>
                  <a:lnTo>
                    <a:pt x="6480" y="19623"/>
                  </a:lnTo>
                  <a:moveTo>
                    <a:pt x="7560" y="19623"/>
                  </a:moveTo>
                  <a:lnTo>
                    <a:pt x="7560" y="19927"/>
                  </a:lnTo>
                  <a:lnTo>
                    <a:pt x="7560" y="21144"/>
                  </a:lnTo>
                  <a:lnTo>
                    <a:pt x="7560" y="21600"/>
                  </a:lnTo>
                  <a:lnTo>
                    <a:pt x="7560" y="19623"/>
                  </a:lnTo>
                  <a:moveTo>
                    <a:pt x="8856" y="19623"/>
                  </a:moveTo>
                  <a:lnTo>
                    <a:pt x="8856" y="19927"/>
                  </a:lnTo>
                  <a:lnTo>
                    <a:pt x="8856" y="21144"/>
                  </a:lnTo>
                  <a:lnTo>
                    <a:pt x="8856" y="21600"/>
                  </a:lnTo>
                  <a:lnTo>
                    <a:pt x="8856" y="19623"/>
                  </a:lnTo>
                  <a:moveTo>
                    <a:pt x="10152" y="19623"/>
                  </a:moveTo>
                  <a:lnTo>
                    <a:pt x="10152" y="19927"/>
                  </a:lnTo>
                  <a:lnTo>
                    <a:pt x="10152" y="21144"/>
                  </a:lnTo>
                  <a:lnTo>
                    <a:pt x="10152" y="21600"/>
                  </a:lnTo>
                  <a:lnTo>
                    <a:pt x="10152" y="19623"/>
                  </a:lnTo>
                  <a:moveTo>
                    <a:pt x="11232" y="19623"/>
                  </a:moveTo>
                  <a:lnTo>
                    <a:pt x="11232" y="19927"/>
                  </a:lnTo>
                  <a:lnTo>
                    <a:pt x="11232" y="21144"/>
                  </a:lnTo>
                  <a:lnTo>
                    <a:pt x="11232" y="21600"/>
                  </a:lnTo>
                  <a:lnTo>
                    <a:pt x="11232" y="19623"/>
                  </a:lnTo>
                  <a:moveTo>
                    <a:pt x="12528" y="19623"/>
                  </a:moveTo>
                  <a:lnTo>
                    <a:pt x="12528" y="19927"/>
                  </a:lnTo>
                  <a:lnTo>
                    <a:pt x="12528" y="21144"/>
                  </a:lnTo>
                  <a:lnTo>
                    <a:pt x="12528" y="21600"/>
                  </a:lnTo>
                  <a:lnTo>
                    <a:pt x="12528" y="19623"/>
                  </a:lnTo>
                  <a:moveTo>
                    <a:pt x="13608" y="19623"/>
                  </a:moveTo>
                  <a:lnTo>
                    <a:pt x="13608" y="19927"/>
                  </a:lnTo>
                  <a:lnTo>
                    <a:pt x="13608" y="21144"/>
                  </a:lnTo>
                  <a:lnTo>
                    <a:pt x="13608" y="21600"/>
                  </a:lnTo>
                  <a:lnTo>
                    <a:pt x="13608" y="19623"/>
                  </a:lnTo>
                  <a:moveTo>
                    <a:pt x="14904" y="19623"/>
                  </a:moveTo>
                  <a:lnTo>
                    <a:pt x="14904" y="19927"/>
                  </a:lnTo>
                  <a:lnTo>
                    <a:pt x="14904" y="21144"/>
                  </a:lnTo>
                  <a:lnTo>
                    <a:pt x="14904" y="21600"/>
                  </a:lnTo>
                  <a:lnTo>
                    <a:pt x="14904" y="19623"/>
                  </a:lnTo>
                  <a:moveTo>
                    <a:pt x="16200" y="19623"/>
                  </a:moveTo>
                  <a:lnTo>
                    <a:pt x="16200" y="19927"/>
                  </a:lnTo>
                  <a:lnTo>
                    <a:pt x="16200" y="21144"/>
                  </a:lnTo>
                  <a:lnTo>
                    <a:pt x="16200" y="21600"/>
                  </a:lnTo>
                  <a:lnTo>
                    <a:pt x="16200" y="19623"/>
                  </a:lnTo>
                  <a:moveTo>
                    <a:pt x="17280" y="19623"/>
                  </a:moveTo>
                  <a:lnTo>
                    <a:pt x="17280" y="19927"/>
                  </a:lnTo>
                  <a:lnTo>
                    <a:pt x="17280" y="21144"/>
                  </a:lnTo>
                  <a:lnTo>
                    <a:pt x="17280" y="21600"/>
                  </a:lnTo>
                  <a:lnTo>
                    <a:pt x="17280" y="19623"/>
                  </a:lnTo>
                  <a:moveTo>
                    <a:pt x="18576" y="19623"/>
                  </a:moveTo>
                  <a:lnTo>
                    <a:pt x="18576" y="19927"/>
                  </a:lnTo>
                  <a:lnTo>
                    <a:pt x="18576" y="21144"/>
                  </a:lnTo>
                  <a:lnTo>
                    <a:pt x="18576" y="21600"/>
                  </a:lnTo>
                  <a:lnTo>
                    <a:pt x="18576" y="19623"/>
                  </a:lnTo>
                  <a:moveTo>
                    <a:pt x="19872" y="19623"/>
                  </a:moveTo>
                  <a:lnTo>
                    <a:pt x="16848" y="19623"/>
                  </a:lnTo>
                  <a:lnTo>
                    <a:pt x="5400" y="19623"/>
                  </a:lnTo>
                  <a:lnTo>
                    <a:pt x="1728" y="19623"/>
                  </a:lnTo>
                  <a:lnTo>
                    <a:pt x="19872" y="19623"/>
                  </a:lnTo>
                  <a:moveTo>
                    <a:pt x="12096" y="14146"/>
                  </a:moveTo>
                  <a:lnTo>
                    <a:pt x="12096" y="13386"/>
                  </a:lnTo>
                  <a:lnTo>
                    <a:pt x="19224" y="13386"/>
                  </a:lnTo>
                  <a:lnTo>
                    <a:pt x="19224" y="14146"/>
                  </a:lnTo>
                  <a:lnTo>
                    <a:pt x="12096" y="1414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76394" name="Group 42"/>
            <p:cNvGrpSpPr>
              <a:grpSpLocks/>
            </p:cNvGrpSpPr>
            <p:nvPr/>
          </p:nvGrpSpPr>
          <p:grpSpPr bwMode="auto">
            <a:xfrm>
              <a:off x="974" y="2093"/>
              <a:ext cx="3778" cy="927"/>
              <a:chOff x="1006" y="2093"/>
              <a:chExt cx="3778" cy="927"/>
            </a:xfrm>
          </p:grpSpPr>
          <p:sp useBgFill="1">
            <p:nvSpPr>
              <p:cNvPr id="2276358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1006" y="2373"/>
                <a:ext cx="698" cy="391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-1" y="8613"/>
                      <a:pt x="-1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4" y="13940"/>
                      <a:pt x="474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299"/>
                      <a:pt x="6247" y="20299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6"/>
                      <a:pt x="11036" y="21596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6"/>
                      <a:pt x="15802" y="18946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-1"/>
                      <a:pt x="16758" y="-1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-1"/>
                      <a:pt x="13174" y="-1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49"/>
                      <a:pt x="9358" y="649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1"/>
                      <a:pt x="5288" y="1971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09"/>
                      <a:pt x="2172" y="13109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2276361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3059" y="2093"/>
                <a:ext cx="698" cy="391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-1" y="8613"/>
                      <a:pt x="-1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4" y="13940"/>
                      <a:pt x="474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299"/>
                      <a:pt x="6247" y="20299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6"/>
                      <a:pt x="11036" y="21596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6"/>
                      <a:pt x="15802" y="18946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-1"/>
                      <a:pt x="16758" y="-1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-1"/>
                      <a:pt x="13174" y="-1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49"/>
                      <a:pt x="9358" y="649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1"/>
                      <a:pt x="5288" y="1971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09"/>
                      <a:pt x="2172" y="13109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2276362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3062" y="2613"/>
                <a:ext cx="698" cy="391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-1" y="8613"/>
                      <a:pt x="-1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4" y="13940"/>
                      <a:pt x="474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299"/>
                      <a:pt x="6247" y="20299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6"/>
                      <a:pt x="11036" y="21596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6"/>
                      <a:pt x="15802" y="18946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-1"/>
                      <a:pt x="16758" y="-1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-1"/>
                      <a:pt x="13174" y="-1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49"/>
                      <a:pt x="9358" y="649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1"/>
                      <a:pt x="5288" y="1971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09"/>
                      <a:pt x="2172" y="13109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2276363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4086" y="2325"/>
                <a:ext cx="698" cy="391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-1" y="8613"/>
                      <a:pt x="-1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4" y="13940"/>
                      <a:pt x="474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299"/>
                      <a:pt x="6247" y="20299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6"/>
                      <a:pt x="11036" y="21596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6"/>
                      <a:pt x="15802" y="18946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-1"/>
                      <a:pt x="16758" y="-1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-1"/>
                      <a:pt x="13174" y="-1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49"/>
                      <a:pt x="9358" y="649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1"/>
                      <a:pt x="5288" y="1971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09"/>
                      <a:pt x="2172" y="13109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2276366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2032" y="2109"/>
                <a:ext cx="698" cy="391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-1" y="8613"/>
                      <a:pt x="-1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4" y="13940"/>
                      <a:pt x="474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299"/>
                      <a:pt x="6247" y="20299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6"/>
                      <a:pt x="11036" y="21596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6"/>
                      <a:pt x="15802" y="18946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-1"/>
                      <a:pt x="16758" y="-1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-1"/>
                      <a:pt x="13174" y="-1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49"/>
                      <a:pt x="9358" y="649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1"/>
                      <a:pt x="5288" y="1971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09"/>
                      <a:pt x="2172" y="13109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2276367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2046" y="2629"/>
                <a:ext cx="698" cy="391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-1" y="8613"/>
                      <a:pt x="-1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4" y="13940"/>
                      <a:pt x="474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299"/>
                      <a:pt x="6247" y="20299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6"/>
                      <a:pt x="11036" y="21596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6"/>
                      <a:pt x="15802" y="18946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-1"/>
                      <a:pt x="16758" y="-1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-1"/>
                      <a:pt x="13174" y="-1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49"/>
                      <a:pt x="9358" y="649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1"/>
                      <a:pt x="5288" y="1971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09"/>
                      <a:pt x="2172" y="13109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76380" name="Group 28"/>
          <p:cNvGrpSpPr>
            <a:grpSpLocks/>
          </p:cNvGrpSpPr>
          <p:nvPr/>
        </p:nvGrpSpPr>
        <p:grpSpPr bwMode="auto">
          <a:xfrm>
            <a:off x="0" y="3263900"/>
            <a:ext cx="1371600" cy="1320800"/>
            <a:chOff x="0" y="2056"/>
            <a:chExt cx="864" cy="832"/>
          </a:xfrm>
        </p:grpSpPr>
        <p:sp>
          <p:nvSpPr>
            <p:cNvPr id="2276370" name="AutoShape 18"/>
            <p:cNvSpPr>
              <a:spLocks noChangeArrowheads="1"/>
            </p:cNvSpPr>
            <p:nvPr/>
          </p:nvSpPr>
          <p:spPr bwMode="auto">
            <a:xfrm rot="8636326">
              <a:off x="576" y="2056"/>
              <a:ext cx="288" cy="160"/>
            </a:xfrm>
            <a:prstGeom prst="rightArrow">
              <a:avLst>
                <a:gd name="adj1" fmla="val 50000"/>
                <a:gd name="adj2" fmla="val 45000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 anchor="ctr"/>
            <a:lstStyle/>
            <a:p>
              <a:endParaRPr lang="en-US"/>
            </a:p>
          </p:txBody>
        </p:sp>
        <p:sp>
          <p:nvSpPr>
            <p:cNvPr id="2276371" name="Oval 19"/>
            <p:cNvSpPr>
              <a:spLocks noChangeArrowheads="1"/>
            </p:cNvSpPr>
            <p:nvPr/>
          </p:nvSpPr>
          <p:spPr bwMode="auto">
            <a:xfrm>
              <a:off x="0" y="2192"/>
              <a:ext cx="730" cy="69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 anchor="ctr"/>
            <a:lstStyle/>
            <a:p>
              <a:endParaRPr lang="en-US"/>
            </a:p>
          </p:txBody>
        </p:sp>
      </p:grpSp>
      <p:grpSp>
        <p:nvGrpSpPr>
          <p:cNvPr id="2276374" name="Group 22"/>
          <p:cNvGrpSpPr>
            <a:grpSpLocks/>
          </p:cNvGrpSpPr>
          <p:nvPr/>
        </p:nvGrpSpPr>
        <p:grpSpPr bwMode="auto">
          <a:xfrm flipH="1">
            <a:off x="7721600" y="3238500"/>
            <a:ext cx="1371600" cy="1320800"/>
            <a:chOff x="96" y="2152"/>
            <a:chExt cx="864" cy="832"/>
          </a:xfrm>
        </p:grpSpPr>
        <p:sp>
          <p:nvSpPr>
            <p:cNvPr id="2276372" name="AutoShape 20"/>
            <p:cNvSpPr>
              <a:spLocks noChangeArrowheads="1"/>
            </p:cNvSpPr>
            <p:nvPr/>
          </p:nvSpPr>
          <p:spPr bwMode="auto">
            <a:xfrm rot="8636326">
              <a:off x="672" y="2152"/>
              <a:ext cx="288" cy="160"/>
            </a:xfrm>
            <a:prstGeom prst="rightArrow">
              <a:avLst>
                <a:gd name="adj1" fmla="val 50000"/>
                <a:gd name="adj2" fmla="val 45000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 anchor="ctr"/>
            <a:lstStyle/>
            <a:p>
              <a:endParaRPr lang="en-US"/>
            </a:p>
          </p:txBody>
        </p:sp>
        <p:sp>
          <p:nvSpPr>
            <p:cNvPr id="2276373" name="Oval 21"/>
            <p:cNvSpPr>
              <a:spLocks noChangeArrowheads="1"/>
            </p:cNvSpPr>
            <p:nvPr/>
          </p:nvSpPr>
          <p:spPr bwMode="auto">
            <a:xfrm>
              <a:off x="96" y="2288"/>
              <a:ext cx="730" cy="69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 anchor="ctr"/>
            <a:lstStyle/>
            <a:p>
              <a:endParaRPr lang="en-US"/>
            </a:p>
          </p:txBody>
        </p:sp>
      </p:grpSp>
      <p:grpSp>
        <p:nvGrpSpPr>
          <p:cNvPr id="2276395" name="Group 43"/>
          <p:cNvGrpSpPr>
            <a:grpSpLocks/>
          </p:cNvGrpSpPr>
          <p:nvPr/>
        </p:nvGrpSpPr>
        <p:grpSpPr bwMode="auto">
          <a:xfrm>
            <a:off x="4762500" y="3048000"/>
            <a:ext cx="1562100" cy="1104900"/>
            <a:chOff x="1992" y="1944"/>
            <a:chExt cx="984" cy="696"/>
          </a:xfrm>
        </p:grpSpPr>
        <p:sp>
          <p:nvSpPr>
            <p:cNvPr id="2276386" name="AutoShape 34"/>
            <p:cNvSpPr>
              <a:spLocks noChangeArrowheads="1"/>
            </p:cNvSpPr>
            <p:nvPr/>
          </p:nvSpPr>
          <p:spPr bwMode="auto">
            <a:xfrm rot="8636326">
              <a:off x="2688" y="2000"/>
              <a:ext cx="288" cy="160"/>
            </a:xfrm>
            <a:prstGeom prst="rightArrow">
              <a:avLst>
                <a:gd name="adj1" fmla="val 50000"/>
                <a:gd name="adj2" fmla="val 45000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 anchor="ctr"/>
            <a:lstStyle/>
            <a:p>
              <a:endParaRPr lang="en-US"/>
            </a:p>
          </p:txBody>
        </p:sp>
        <p:sp>
          <p:nvSpPr>
            <p:cNvPr id="2276387" name="Oval 35"/>
            <p:cNvSpPr>
              <a:spLocks noChangeArrowheads="1"/>
            </p:cNvSpPr>
            <p:nvPr/>
          </p:nvSpPr>
          <p:spPr bwMode="auto">
            <a:xfrm flipV="1">
              <a:off x="1992" y="1944"/>
              <a:ext cx="730" cy="69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 anchor="ctr"/>
            <a:lstStyle/>
            <a:p>
              <a:endParaRPr lang="en-US"/>
            </a:p>
          </p:txBody>
        </p:sp>
      </p:grpSp>
      <p:sp>
        <p:nvSpPr>
          <p:cNvPr id="2276389" name="Freeform 37"/>
          <p:cNvSpPr>
            <a:spLocks/>
          </p:cNvSpPr>
          <p:nvPr/>
        </p:nvSpPr>
        <p:spPr bwMode="auto">
          <a:xfrm>
            <a:off x="889000" y="3500438"/>
            <a:ext cx="7289800" cy="593725"/>
          </a:xfrm>
          <a:custGeom>
            <a:avLst/>
            <a:gdLst>
              <a:gd name="T0" fmla="*/ 0 w 4592"/>
              <a:gd name="T1" fmla="*/ 331 h 374"/>
              <a:gd name="T2" fmla="*/ 1184 w 4592"/>
              <a:gd name="T3" fmla="*/ 331 h 374"/>
              <a:gd name="T4" fmla="*/ 2064 w 4592"/>
              <a:gd name="T5" fmla="*/ 75 h 374"/>
              <a:gd name="T6" fmla="*/ 3048 w 4592"/>
              <a:gd name="T7" fmla="*/ 35 h 374"/>
              <a:gd name="T8" fmla="*/ 3984 w 4592"/>
              <a:gd name="T9" fmla="*/ 283 h 374"/>
              <a:gd name="T10" fmla="*/ 4592 w 4592"/>
              <a:gd name="T11" fmla="*/ 339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92" h="374">
                <a:moveTo>
                  <a:pt x="0" y="331"/>
                </a:moveTo>
                <a:cubicBezTo>
                  <a:pt x="420" y="352"/>
                  <a:pt x="840" y="374"/>
                  <a:pt x="1184" y="331"/>
                </a:cubicBezTo>
                <a:cubicBezTo>
                  <a:pt x="1528" y="288"/>
                  <a:pt x="1753" y="124"/>
                  <a:pt x="2064" y="75"/>
                </a:cubicBezTo>
                <a:cubicBezTo>
                  <a:pt x="2375" y="26"/>
                  <a:pt x="2728" y="0"/>
                  <a:pt x="3048" y="35"/>
                </a:cubicBezTo>
                <a:cubicBezTo>
                  <a:pt x="3368" y="70"/>
                  <a:pt x="3727" y="232"/>
                  <a:pt x="3984" y="283"/>
                </a:cubicBezTo>
                <a:cubicBezTo>
                  <a:pt x="4241" y="334"/>
                  <a:pt x="4491" y="330"/>
                  <a:pt x="4592" y="339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/>
          <a:p>
            <a:endParaRPr lang="en-US"/>
          </a:p>
        </p:txBody>
      </p:sp>
      <p:sp>
        <p:nvSpPr>
          <p:cNvPr id="2276390" name="Freeform 38"/>
          <p:cNvSpPr>
            <a:spLocks/>
          </p:cNvSpPr>
          <p:nvPr/>
        </p:nvSpPr>
        <p:spPr bwMode="auto">
          <a:xfrm>
            <a:off x="889000" y="3544888"/>
            <a:ext cx="7289800" cy="981075"/>
          </a:xfrm>
          <a:custGeom>
            <a:avLst/>
            <a:gdLst>
              <a:gd name="T0" fmla="*/ 0 w 4592"/>
              <a:gd name="T1" fmla="*/ 303 h 618"/>
              <a:gd name="T2" fmla="*/ 1184 w 4592"/>
              <a:gd name="T3" fmla="*/ 303 h 618"/>
              <a:gd name="T4" fmla="*/ 2064 w 4592"/>
              <a:gd name="T5" fmla="*/ 47 h 618"/>
              <a:gd name="T6" fmla="*/ 3056 w 4592"/>
              <a:gd name="T7" fmla="*/ 583 h 618"/>
              <a:gd name="T8" fmla="*/ 3984 w 4592"/>
              <a:gd name="T9" fmla="*/ 255 h 618"/>
              <a:gd name="T10" fmla="*/ 4592 w 4592"/>
              <a:gd name="T11" fmla="*/ 311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92" h="618">
                <a:moveTo>
                  <a:pt x="0" y="303"/>
                </a:moveTo>
                <a:cubicBezTo>
                  <a:pt x="420" y="324"/>
                  <a:pt x="840" y="346"/>
                  <a:pt x="1184" y="303"/>
                </a:cubicBezTo>
                <a:cubicBezTo>
                  <a:pt x="1528" y="260"/>
                  <a:pt x="1752" y="0"/>
                  <a:pt x="2064" y="47"/>
                </a:cubicBezTo>
                <a:cubicBezTo>
                  <a:pt x="2376" y="94"/>
                  <a:pt x="2736" y="548"/>
                  <a:pt x="3056" y="583"/>
                </a:cubicBezTo>
                <a:cubicBezTo>
                  <a:pt x="3376" y="618"/>
                  <a:pt x="3728" y="300"/>
                  <a:pt x="3984" y="255"/>
                </a:cubicBezTo>
                <a:cubicBezTo>
                  <a:pt x="4240" y="210"/>
                  <a:pt x="4491" y="302"/>
                  <a:pt x="4592" y="311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/>
          <a:p>
            <a:endParaRPr lang="en-US"/>
          </a:p>
        </p:txBody>
      </p:sp>
      <p:sp>
        <p:nvSpPr>
          <p:cNvPr id="2276391" name="AutoShape 39"/>
          <p:cNvSpPr>
            <a:spLocks noChangeArrowheads="1"/>
          </p:cNvSpPr>
          <p:nvPr/>
        </p:nvSpPr>
        <p:spPr bwMode="auto">
          <a:xfrm>
            <a:off x="990600" y="3771900"/>
            <a:ext cx="471488" cy="4826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76399" name="Line 47"/>
          <p:cNvSpPr>
            <a:spLocks noChangeShapeType="1"/>
          </p:cNvSpPr>
          <p:nvPr/>
        </p:nvSpPr>
        <p:spPr bwMode="auto">
          <a:xfrm flipH="1" flipV="1">
            <a:off x="4254500" y="3556000"/>
            <a:ext cx="58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/>
          <a:p>
            <a:endParaRPr lang="en-US"/>
          </a:p>
        </p:txBody>
      </p:sp>
      <p:sp>
        <p:nvSpPr>
          <p:cNvPr id="2276400" name="Line 48"/>
          <p:cNvSpPr>
            <a:spLocks noChangeShapeType="1"/>
          </p:cNvSpPr>
          <p:nvPr/>
        </p:nvSpPr>
        <p:spPr bwMode="auto">
          <a:xfrm flipH="1">
            <a:off x="4216400" y="3797300"/>
            <a:ext cx="6731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/>
          <a:p>
            <a:endParaRPr lang="en-US"/>
          </a:p>
        </p:txBody>
      </p:sp>
      <p:sp>
        <p:nvSpPr>
          <p:cNvPr id="2276402" name="Freeform 50"/>
          <p:cNvSpPr>
            <a:spLocks/>
          </p:cNvSpPr>
          <p:nvPr/>
        </p:nvSpPr>
        <p:spPr bwMode="auto">
          <a:xfrm>
            <a:off x="3771900" y="3479800"/>
            <a:ext cx="4432300" cy="1035050"/>
          </a:xfrm>
          <a:custGeom>
            <a:avLst/>
            <a:gdLst>
              <a:gd name="T0" fmla="*/ 0 w 2792"/>
              <a:gd name="T1" fmla="*/ 88 h 652"/>
              <a:gd name="T2" fmla="*/ 1024 w 2792"/>
              <a:gd name="T3" fmla="*/ 88 h 652"/>
              <a:gd name="T4" fmla="*/ 1064 w 2792"/>
              <a:gd name="T5" fmla="*/ 616 h 652"/>
              <a:gd name="T6" fmla="*/ 2024 w 2792"/>
              <a:gd name="T7" fmla="*/ 304 h 652"/>
              <a:gd name="T8" fmla="*/ 2792 w 2792"/>
              <a:gd name="T9" fmla="*/ 224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2" h="652">
                <a:moveTo>
                  <a:pt x="0" y="88"/>
                </a:moveTo>
                <a:cubicBezTo>
                  <a:pt x="171" y="88"/>
                  <a:pt x="847" y="0"/>
                  <a:pt x="1024" y="88"/>
                </a:cubicBezTo>
                <a:cubicBezTo>
                  <a:pt x="1201" y="176"/>
                  <a:pt x="897" y="580"/>
                  <a:pt x="1064" y="616"/>
                </a:cubicBezTo>
                <a:cubicBezTo>
                  <a:pt x="1231" y="652"/>
                  <a:pt x="1736" y="369"/>
                  <a:pt x="2024" y="304"/>
                </a:cubicBezTo>
                <a:cubicBezTo>
                  <a:pt x="2312" y="239"/>
                  <a:pt x="2552" y="231"/>
                  <a:pt x="2792" y="224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1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5500"/>
    </mc:Choice>
    <mc:Fallback>
      <p:transition xmlns:p14="http://schemas.microsoft.com/office/powerpoint/2010/main" spd="slow" advTm="955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7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276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7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0" dur="500"/>
                                        <p:tgtEl>
                                          <p:spTgt spid="2276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27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27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6355" grpId="0" build="p"/>
      <p:bldP spid="2276356" grpId="0"/>
      <p:bldP spid="2276389" grpId="0" animBg="1"/>
      <p:bldP spid="2276389" grpId="1" animBg="1"/>
      <p:bldP spid="2276390" grpId="0" animBg="1"/>
      <p:bldP spid="2276390" grpId="1" animBg="1"/>
      <p:bldP spid="2276391" grpId="0" animBg="1"/>
      <p:bldP spid="2276391" grpId="1" animBg="1"/>
      <p:bldP spid="2276399" grpId="0" animBg="1"/>
      <p:bldP spid="2276400" grpId="0" animBg="1"/>
      <p:bldP spid="22764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8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Prior proposals: large union, small intersection</a:t>
            </a:r>
            <a:endParaRPr lang="en-US" dirty="0"/>
          </a:p>
        </p:txBody>
      </p:sp>
      <p:sp>
        <p:nvSpPr>
          <p:cNvPr id="227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33912"/>
            <a:ext cx="7620000" cy="176688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Proposals generally choose particular concerns</a:t>
            </a:r>
          </a:p>
          <a:p>
            <a:pPr lvl="1"/>
            <a:r>
              <a:rPr lang="en-US" dirty="0" smtClean="0"/>
              <a:t>To the exclusion of other concerns</a:t>
            </a:r>
          </a:p>
          <a:p>
            <a:r>
              <a:rPr lang="en-US" dirty="0" smtClean="0"/>
              <a:t>Our community: lots of sympathy, little consensus</a:t>
            </a:r>
            <a:endParaRPr lang="en-US" dirty="0"/>
          </a:p>
        </p:txBody>
      </p:sp>
      <p:grpSp>
        <p:nvGrpSpPr>
          <p:cNvPr id="2278442" name="Group 42"/>
          <p:cNvGrpSpPr>
            <a:grpSpLocks/>
          </p:cNvGrpSpPr>
          <p:nvPr/>
        </p:nvGrpSpPr>
        <p:grpSpPr bwMode="auto">
          <a:xfrm>
            <a:off x="271463" y="1265238"/>
            <a:ext cx="2698750" cy="854075"/>
            <a:chOff x="288" y="797"/>
            <a:chExt cx="1700" cy="538"/>
          </a:xfrm>
        </p:grpSpPr>
        <p:sp>
          <p:nvSpPr>
            <p:cNvPr id="2278405" name="Text Box 5"/>
            <p:cNvSpPr txBox="1">
              <a:spLocks noChangeArrowheads="1"/>
            </p:cNvSpPr>
            <p:nvPr/>
          </p:nvSpPr>
          <p:spPr bwMode="auto">
            <a:xfrm>
              <a:off x="324" y="1056"/>
              <a:ext cx="1649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>
              <a:spAutoFit/>
            </a:bodyPr>
            <a:lstStyle/>
            <a:p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x</a:t>
              </a:r>
              <a:r>
                <a:rPr lang="en-US" sz="2600">
                  <a:latin typeface="Courier New Bold" charset="0"/>
                </a:rPr>
                <a:t> 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o o o o o </a:t>
              </a:r>
              <a:endParaRPr lang="en-US" sz="2600">
                <a:solidFill>
                  <a:schemeClr val="folHlink"/>
                </a:solidFill>
                <a:latin typeface="Courier New Bold" charset="0"/>
              </a:endParaRPr>
            </a:p>
          </p:txBody>
        </p:sp>
        <p:sp>
          <p:nvSpPr>
            <p:cNvPr id="2278412" name="Text Box 12"/>
            <p:cNvSpPr txBox="1">
              <a:spLocks noChangeArrowheads="1"/>
            </p:cNvSpPr>
            <p:nvPr/>
          </p:nvSpPr>
          <p:spPr bwMode="auto">
            <a:xfrm>
              <a:off x="292" y="797"/>
              <a:ext cx="1696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anchor="ctr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sz="2600" b="0">
                  <a:latin typeface="Tahoma" charset="0"/>
                </a:rPr>
                <a:t>source routing</a:t>
              </a:r>
              <a:endParaRPr lang="en-US" sz="2600">
                <a:latin typeface="Courier New Bold" charset="0"/>
              </a:endParaRPr>
            </a:p>
          </p:txBody>
        </p:sp>
        <p:sp>
          <p:nvSpPr>
            <p:cNvPr id="2278413" name="Rectangle 13"/>
            <p:cNvSpPr>
              <a:spLocks noChangeArrowheads="1"/>
            </p:cNvSpPr>
            <p:nvPr/>
          </p:nvSpPr>
          <p:spPr bwMode="auto">
            <a:xfrm>
              <a:off x="288" y="808"/>
              <a:ext cx="1680" cy="51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 anchor="ctr"/>
            <a:lstStyle/>
            <a:p>
              <a:endParaRPr lang="en-US"/>
            </a:p>
          </p:txBody>
        </p:sp>
      </p:grpSp>
      <p:grpSp>
        <p:nvGrpSpPr>
          <p:cNvPr id="2278428" name="Group 28"/>
          <p:cNvGrpSpPr>
            <a:grpSpLocks/>
          </p:cNvGrpSpPr>
          <p:nvPr/>
        </p:nvGrpSpPr>
        <p:grpSpPr bwMode="auto">
          <a:xfrm>
            <a:off x="266700" y="2589213"/>
            <a:ext cx="2673350" cy="2044700"/>
            <a:chOff x="272" y="1560"/>
            <a:chExt cx="1684" cy="1288"/>
          </a:xfrm>
        </p:grpSpPr>
        <p:sp>
          <p:nvSpPr>
            <p:cNvPr id="2278406" name="Text Box 6"/>
            <p:cNvSpPr txBox="1">
              <a:spLocks noChangeArrowheads="1"/>
            </p:cNvSpPr>
            <p:nvPr/>
          </p:nvSpPr>
          <p:spPr bwMode="auto">
            <a:xfrm>
              <a:off x="276" y="1572"/>
              <a:ext cx="1680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anchor="ctr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sz="2600" b="0">
                  <a:latin typeface="Tahoma" charset="0"/>
                </a:rPr>
                <a:t>BGP</a:t>
              </a:r>
              <a:endParaRPr lang="en-US" sz="2600">
                <a:latin typeface="Courier New Bold" charset="0"/>
              </a:endParaRPr>
            </a:p>
          </p:txBody>
        </p:sp>
        <p:sp>
          <p:nvSpPr>
            <p:cNvPr id="2278408" name="Text Box 8"/>
            <p:cNvSpPr txBox="1">
              <a:spLocks noChangeArrowheads="1"/>
            </p:cNvSpPr>
            <p:nvPr/>
          </p:nvSpPr>
          <p:spPr bwMode="auto">
            <a:xfrm>
              <a:off x="276" y="1784"/>
              <a:ext cx="1672" cy="10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>
              <a:spAutoFit/>
            </a:bodyPr>
            <a:lstStyle/>
            <a:p>
              <a:r>
                <a:rPr lang="en-US" sz="2600">
                  <a:latin typeface="Courier New Bold" charset="0"/>
                </a:rPr>
                <a:t>- -</a:t>
              </a:r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 </a:t>
              </a:r>
              <a:r>
                <a:rPr lang="en-US" sz="2600">
                  <a:latin typeface="Courier New Bold" charset="0"/>
                </a:rPr>
                <a:t>-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 o </a:t>
              </a:r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x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 o</a:t>
              </a:r>
              <a:endParaRPr lang="en-US" sz="2600">
                <a:latin typeface="Courier New Bold" charset="0"/>
              </a:endParaRPr>
            </a:p>
            <a:p>
              <a:r>
                <a:rPr lang="en-US" sz="2600">
                  <a:latin typeface="Courier New Bold" charset="0"/>
                </a:rPr>
                <a:t>- -</a:t>
              </a:r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 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o </a:t>
              </a:r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x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 o o</a:t>
              </a:r>
            </a:p>
            <a:p>
              <a:r>
                <a:rPr lang="en-US" sz="2600">
                  <a:latin typeface="Courier New Bold" charset="0"/>
                </a:rPr>
                <a:t>- 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o </a:t>
              </a:r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x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 o o o</a:t>
              </a:r>
            </a:p>
            <a:p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o</a:t>
              </a:r>
              <a:r>
                <a:rPr lang="en-US" sz="2600">
                  <a:latin typeface="Courier New Bold" charset="0"/>
                </a:rPr>
                <a:t> </a:t>
              </a:r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x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 o o o o</a:t>
              </a:r>
              <a:endParaRPr lang="en-US" sz="2600">
                <a:solidFill>
                  <a:schemeClr val="folHlink"/>
                </a:solidFill>
                <a:latin typeface="Courier New Bold" charset="0"/>
              </a:endParaRPr>
            </a:p>
          </p:txBody>
        </p:sp>
        <p:sp>
          <p:nvSpPr>
            <p:cNvPr id="2278414" name="Rectangle 14"/>
            <p:cNvSpPr>
              <a:spLocks noChangeArrowheads="1"/>
            </p:cNvSpPr>
            <p:nvPr/>
          </p:nvSpPr>
          <p:spPr bwMode="auto">
            <a:xfrm>
              <a:off x="272" y="1560"/>
              <a:ext cx="1680" cy="1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 anchor="ctr"/>
            <a:lstStyle/>
            <a:p>
              <a:endParaRPr lang="en-US"/>
            </a:p>
          </p:txBody>
        </p:sp>
      </p:grpSp>
      <p:grpSp>
        <p:nvGrpSpPr>
          <p:cNvPr id="2278439" name="Group 39"/>
          <p:cNvGrpSpPr>
            <a:grpSpLocks/>
          </p:cNvGrpSpPr>
          <p:nvPr/>
        </p:nvGrpSpPr>
        <p:grpSpPr bwMode="auto">
          <a:xfrm>
            <a:off x="3241675" y="1277938"/>
            <a:ext cx="2679700" cy="1225550"/>
            <a:chOff x="2120" y="805"/>
            <a:chExt cx="1688" cy="772"/>
          </a:xfrm>
        </p:grpSpPr>
        <p:sp>
          <p:nvSpPr>
            <p:cNvPr id="2278407" name="Text Box 7"/>
            <p:cNvSpPr txBox="1">
              <a:spLocks noChangeArrowheads="1"/>
            </p:cNvSpPr>
            <p:nvPr/>
          </p:nvSpPr>
          <p:spPr bwMode="auto">
            <a:xfrm>
              <a:off x="2164" y="1048"/>
              <a:ext cx="1616" cy="5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>
              <a:spAutoFit/>
            </a:bodyPr>
            <a:lstStyle/>
            <a:p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x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 o o </a:t>
              </a:r>
              <a:r>
                <a:rPr lang="en-US" sz="2600">
                  <a:latin typeface="Courier New Bold" charset="0"/>
                </a:rPr>
                <a:t>- - -</a:t>
              </a:r>
              <a:endParaRPr lang="en-US" sz="2600" b="0">
                <a:solidFill>
                  <a:schemeClr val="hlink"/>
                </a:solidFill>
                <a:latin typeface="Tahoma" charset="0"/>
              </a:endParaRPr>
            </a:p>
            <a:p>
              <a:r>
                <a:rPr lang="en-US" sz="2600">
                  <a:latin typeface="Courier New Bold" charset="0"/>
                </a:rPr>
                <a:t>-</a:t>
              </a:r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 </a:t>
              </a:r>
              <a:r>
                <a:rPr lang="en-US" sz="2600">
                  <a:latin typeface="Courier New Bold" charset="0"/>
                </a:rPr>
                <a:t>-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 </a:t>
              </a:r>
              <a:r>
                <a:rPr lang="en-US" sz="2600">
                  <a:latin typeface="Courier New Bold" charset="0"/>
                </a:rPr>
                <a:t>-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 o</a:t>
              </a:r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 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o </a:t>
              </a:r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x</a:t>
              </a:r>
            </a:p>
          </p:txBody>
        </p:sp>
        <p:sp>
          <p:nvSpPr>
            <p:cNvPr id="2278415" name="Text Box 15"/>
            <p:cNvSpPr txBox="1">
              <a:spLocks noChangeArrowheads="1"/>
            </p:cNvSpPr>
            <p:nvPr/>
          </p:nvSpPr>
          <p:spPr bwMode="auto">
            <a:xfrm>
              <a:off x="2132" y="805"/>
              <a:ext cx="1648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anchor="ctr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sz="2600" b="0">
                  <a:latin typeface="Tahoma" charset="0"/>
                </a:rPr>
                <a:t>NIRA</a:t>
              </a:r>
              <a:endParaRPr lang="en-US" sz="2600">
                <a:latin typeface="Courier New Bold" charset="0"/>
              </a:endParaRPr>
            </a:p>
          </p:txBody>
        </p:sp>
        <p:sp>
          <p:nvSpPr>
            <p:cNvPr id="2278416" name="Rectangle 16"/>
            <p:cNvSpPr>
              <a:spLocks noChangeArrowheads="1"/>
            </p:cNvSpPr>
            <p:nvPr/>
          </p:nvSpPr>
          <p:spPr bwMode="auto">
            <a:xfrm>
              <a:off x="2120" y="808"/>
              <a:ext cx="1688" cy="7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 anchor="ctr"/>
            <a:lstStyle/>
            <a:p>
              <a:endParaRPr lang="en-US"/>
            </a:p>
          </p:txBody>
        </p:sp>
      </p:grpSp>
      <p:grpSp>
        <p:nvGrpSpPr>
          <p:cNvPr id="2278437" name="Group 37"/>
          <p:cNvGrpSpPr>
            <a:grpSpLocks/>
          </p:cNvGrpSpPr>
          <p:nvPr/>
        </p:nvGrpSpPr>
        <p:grpSpPr bwMode="auto">
          <a:xfrm>
            <a:off x="6192838" y="1277938"/>
            <a:ext cx="2679700" cy="825500"/>
            <a:chOff x="2120" y="1704"/>
            <a:chExt cx="1688" cy="520"/>
          </a:xfrm>
        </p:grpSpPr>
        <p:sp>
          <p:nvSpPr>
            <p:cNvPr id="2278409" name="Text Box 9"/>
            <p:cNvSpPr txBox="1">
              <a:spLocks noChangeArrowheads="1"/>
            </p:cNvSpPr>
            <p:nvPr/>
          </p:nvSpPr>
          <p:spPr bwMode="auto">
            <a:xfrm>
              <a:off x="2148" y="1920"/>
              <a:ext cx="1648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o</a:t>
              </a:r>
              <a:r>
                <a:rPr lang="en-US" sz="2600">
                  <a:latin typeface="Courier New Bold" charset="0"/>
                </a:rPr>
                <a:t> - - - -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 </a:t>
              </a:r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x</a:t>
              </a:r>
            </a:p>
          </p:txBody>
        </p:sp>
        <p:sp>
          <p:nvSpPr>
            <p:cNvPr id="2278417" name="Rectangle 17"/>
            <p:cNvSpPr>
              <a:spLocks noChangeArrowheads="1"/>
            </p:cNvSpPr>
            <p:nvPr/>
          </p:nvSpPr>
          <p:spPr bwMode="auto">
            <a:xfrm>
              <a:off x="2120" y="1704"/>
              <a:ext cx="1688" cy="5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 anchor="ctr"/>
            <a:lstStyle/>
            <a:p>
              <a:endParaRPr lang="en-US"/>
            </a:p>
          </p:txBody>
        </p:sp>
        <p:sp>
          <p:nvSpPr>
            <p:cNvPr id="2278418" name="Text Box 18"/>
            <p:cNvSpPr txBox="1">
              <a:spLocks noChangeArrowheads="1"/>
            </p:cNvSpPr>
            <p:nvPr/>
          </p:nvSpPr>
          <p:spPr bwMode="auto">
            <a:xfrm>
              <a:off x="2148" y="1708"/>
              <a:ext cx="1648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anchor="ctr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sz="2600" b="0">
                  <a:latin typeface="Tahoma" charset="0"/>
                </a:rPr>
                <a:t>TVA</a:t>
              </a:r>
              <a:endParaRPr lang="en-US" sz="2600">
                <a:latin typeface="Courier New Bold" charset="0"/>
              </a:endParaRPr>
            </a:p>
          </p:txBody>
        </p:sp>
      </p:grpSp>
      <p:grpSp>
        <p:nvGrpSpPr>
          <p:cNvPr id="2278441" name="Group 41"/>
          <p:cNvGrpSpPr>
            <a:grpSpLocks/>
          </p:cNvGrpSpPr>
          <p:nvPr/>
        </p:nvGrpSpPr>
        <p:grpSpPr bwMode="auto">
          <a:xfrm>
            <a:off x="3232150" y="2571750"/>
            <a:ext cx="2679700" cy="1227138"/>
            <a:chOff x="1988" y="1620"/>
            <a:chExt cx="1688" cy="773"/>
          </a:xfrm>
        </p:grpSpPr>
        <p:sp>
          <p:nvSpPr>
            <p:cNvPr id="2278410" name="Text Box 10"/>
            <p:cNvSpPr txBox="1">
              <a:spLocks noChangeArrowheads="1"/>
            </p:cNvSpPr>
            <p:nvPr/>
          </p:nvSpPr>
          <p:spPr bwMode="auto">
            <a:xfrm>
              <a:off x="2052" y="1864"/>
              <a:ext cx="1616" cy="5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>
              <a:spAutoFit/>
            </a:bodyPr>
            <a:lstStyle/>
            <a:p>
              <a:pPr algn="l"/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o </a:t>
              </a:r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x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 o</a:t>
              </a:r>
              <a:r>
                <a:rPr lang="en-US" sz="2600">
                  <a:latin typeface="Courier New Bold" charset="0"/>
                </a:rPr>
                <a:t> - -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 o</a:t>
              </a:r>
            </a:p>
            <a:p>
              <a:pPr algn="l"/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o </a:t>
              </a:r>
              <a:r>
                <a:rPr lang="en-US" sz="2600">
                  <a:latin typeface="Courier New Bold" charset="0"/>
                </a:rPr>
                <a:t>- - 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o</a:t>
              </a:r>
              <a:r>
                <a:rPr lang="en-US" sz="2600">
                  <a:latin typeface="Courier New Bold" charset="0"/>
                </a:rPr>
                <a:t> </a:t>
              </a:r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x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 o</a:t>
              </a:r>
              <a:endParaRPr lang="en-US" sz="2600">
                <a:solidFill>
                  <a:schemeClr val="folHlink"/>
                </a:solidFill>
                <a:latin typeface="Courier New Bold" charset="0"/>
              </a:endParaRPr>
            </a:p>
          </p:txBody>
        </p:sp>
        <p:sp>
          <p:nvSpPr>
            <p:cNvPr id="2278419" name="Rectangle 19"/>
            <p:cNvSpPr>
              <a:spLocks noChangeArrowheads="1"/>
            </p:cNvSpPr>
            <p:nvPr/>
          </p:nvSpPr>
          <p:spPr bwMode="auto">
            <a:xfrm>
              <a:off x="1988" y="1624"/>
              <a:ext cx="1688" cy="7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 anchor="ctr"/>
            <a:lstStyle/>
            <a:p>
              <a:endParaRPr lang="en-US"/>
            </a:p>
          </p:txBody>
        </p:sp>
        <p:sp>
          <p:nvSpPr>
            <p:cNvPr id="2278420" name="Text Box 20"/>
            <p:cNvSpPr txBox="1">
              <a:spLocks noChangeArrowheads="1"/>
            </p:cNvSpPr>
            <p:nvPr/>
          </p:nvSpPr>
          <p:spPr bwMode="auto">
            <a:xfrm>
              <a:off x="2016" y="1620"/>
              <a:ext cx="1656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anchor="ctr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sz="2600" b="0">
                  <a:latin typeface="Tahoma" charset="0"/>
                </a:rPr>
                <a:t>NUTSS</a:t>
              </a:r>
              <a:endParaRPr lang="en-US" sz="2600">
                <a:latin typeface="Courier New Bold" charset="0"/>
              </a:endParaRPr>
            </a:p>
          </p:txBody>
        </p:sp>
      </p:grpSp>
      <p:grpSp>
        <p:nvGrpSpPr>
          <p:cNvPr id="2278440" name="Group 40"/>
          <p:cNvGrpSpPr>
            <a:grpSpLocks/>
          </p:cNvGrpSpPr>
          <p:nvPr/>
        </p:nvGrpSpPr>
        <p:grpSpPr bwMode="auto">
          <a:xfrm>
            <a:off x="3219450" y="3873500"/>
            <a:ext cx="2679700" cy="760413"/>
            <a:chOff x="2116" y="2392"/>
            <a:chExt cx="1688" cy="479"/>
          </a:xfrm>
        </p:grpSpPr>
        <p:sp>
          <p:nvSpPr>
            <p:cNvPr id="2278411" name="Text Box 11"/>
            <p:cNvSpPr txBox="1">
              <a:spLocks noChangeArrowheads="1"/>
            </p:cNvSpPr>
            <p:nvPr/>
          </p:nvSpPr>
          <p:spPr bwMode="auto">
            <a:xfrm>
              <a:off x="2144" y="2592"/>
              <a:ext cx="1648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sz="2600">
                  <a:latin typeface="Courier New Bold" charset="0"/>
                </a:rPr>
                <a:t>- - 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o</a:t>
              </a:r>
              <a:r>
                <a:rPr lang="en-US" sz="2600">
                  <a:latin typeface="Courier New Bold" charset="0"/>
                </a:rPr>
                <a:t> - -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 </a:t>
              </a:r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x</a:t>
              </a:r>
            </a:p>
          </p:txBody>
        </p:sp>
        <p:sp>
          <p:nvSpPr>
            <p:cNvPr id="2278421" name="Rectangle 21"/>
            <p:cNvSpPr>
              <a:spLocks noChangeArrowheads="1"/>
            </p:cNvSpPr>
            <p:nvPr/>
          </p:nvSpPr>
          <p:spPr bwMode="auto">
            <a:xfrm>
              <a:off x="2116" y="2392"/>
              <a:ext cx="1688" cy="4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 anchor="ctr"/>
            <a:lstStyle/>
            <a:p>
              <a:endParaRPr lang="en-US"/>
            </a:p>
          </p:txBody>
        </p:sp>
        <p:sp>
          <p:nvSpPr>
            <p:cNvPr id="2278422" name="Text Box 22"/>
            <p:cNvSpPr txBox="1">
              <a:spLocks noChangeArrowheads="1"/>
            </p:cNvSpPr>
            <p:nvPr/>
          </p:nvSpPr>
          <p:spPr bwMode="auto">
            <a:xfrm>
              <a:off x="2144" y="2396"/>
              <a:ext cx="1648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anchor="ctr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sz="2600" b="0">
                  <a:latin typeface="Tahoma" charset="0"/>
                </a:rPr>
                <a:t>i3, DOA</a:t>
              </a:r>
              <a:endParaRPr lang="en-US" sz="2600">
                <a:latin typeface="Courier New Bold" charset="0"/>
              </a:endParaRPr>
            </a:p>
          </p:txBody>
        </p:sp>
      </p:grpSp>
      <p:grpSp>
        <p:nvGrpSpPr>
          <p:cNvPr id="2278443" name="Group 43"/>
          <p:cNvGrpSpPr>
            <a:grpSpLocks/>
          </p:cNvGrpSpPr>
          <p:nvPr/>
        </p:nvGrpSpPr>
        <p:grpSpPr bwMode="auto">
          <a:xfrm>
            <a:off x="6191250" y="2589213"/>
            <a:ext cx="2673350" cy="2044700"/>
            <a:chOff x="3944" y="1704"/>
            <a:chExt cx="1684" cy="1288"/>
          </a:xfrm>
        </p:grpSpPr>
        <p:sp>
          <p:nvSpPr>
            <p:cNvPr id="2278425" name="Text Box 25"/>
            <p:cNvSpPr txBox="1">
              <a:spLocks noChangeArrowheads="1"/>
            </p:cNvSpPr>
            <p:nvPr/>
          </p:nvSpPr>
          <p:spPr bwMode="auto">
            <a:xfrm>
              <a:off x="3948" y="1708"/>
              <a:ext cx="1680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anchor="ctr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sz="2600" b="0">
                  <a:latin typeface="Tahoma" charset="0"/>
                </a:rPr>
                <a:t>LSRR</a:t>
              </a:r>
              <a:endParaRPr lang="en-US" sz="2600">
                <a:latin typeface="Courier New Bold" charset="0"/>
              </a:endParaRPr>
            </a:p>
          </p:txBody>
        </p:sp>
        <p:sp>
          <p:nvSpPr>
            <p:cNvPr id="2278426" name="Rectangle 26"/>
            <p:cNvSpPr>
              <a:spLocks noChangeArrowheads="1"/>
            </p:cNvSpPr>
            <p:nvPr/>
          </p:nvSpPr>
          <p:spPr bwMode="auto">
            <a:xfrm>
              <a:off x="3944" y="1704"/>
              <a:ext cx="1680" cy="1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 anchor="ctr"/>
            <a:lstStyle/>
            <a:p>
              <a:endParaRPr lang="en-US"/>
            </a:p>
          </p:txBody>
        </p:sp>
        <p:sp>
          <p:nvSpPr>
            <p:cNvPr id="2278435" name="Text Box 35"/>
            <p:cNvSpPr txBox="1">
              <a:spLocks noChangeArrowheads="1"/>
            </p:cNvSpPr>
            <p:nvPr/>
          </p:nvSpPr>
          <p:spPr bwMode="auto">
            <a:xfrm>
              <a:off x="3956" y="1944"/>
              <a:ext cx="1632" cy="10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>
              <a:spAutoFit/>
            </a:bodyPr>
            <a:lstStyle/>
            <a:p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o</a:t>
              </a:r>
              <a:r>
                <a:rPr lang="en-US" sz="2600">
                  <a:latin typeface="Courier New Bold" charset="0"/>
                </a:rPr>
                <a:t> 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o</a:t>
              </a:r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 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o o </a:t>
              </a:r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x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 </a:t>
              </a:r>
              <a:r>
                <a:rPr lang="en-US" sz="2600">
                  <a:latin typeface="Courier New Bold" charset="0"/>
                </a:rPr>
                <a:t>-</a:t>
              </a:r>
            </a:p>
            <a:p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o</a:t>
              </a:r>
              <a:r>
                <a:rPr lang="en-US" sz="2600">
                  <a:latin typeface="Courier New Bold" charset="0"/>
                </a:rPr>
                <a:t> 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o o </a:t>
              </a:r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x</a:t>
              </a:r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 </a:t>
              </a:r>
              <a:r>
                <a:rPr lang="en-US" sz="2600">
                  <a:latin typeface="Courier New Bold" charset="0"/>
                </a:rPr>
                <a:t>- -</a:t>
              </a:r>
            </a:p>
            <a:p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o o </a:t>
              </a:r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x </a:t>
              </a:r>
              <a:r>
                <a:rPr lang="en-US" sz="2600">
                  <a:latin typeface="Courier New Bold" charset="0"/>
                </a:rPr>
                <a:t>- - -</a:t>
              </a:r>
              <a:endParaRPr lang="en-US" sz="2600">
                <a:solidFill>
                  <a:schemeClr val="hlink"/>
                </a:solidFill>
                <a:latin typeface="Courier New Bold" charset="0"/>
              </a:endParaRPr>
            </a:p>
            <a:p>
              <a:r>
                <a:rPr lang="en-US" sz="2600">
                  <a:solidFill>
                    <a:schemeClr val="hlink"/>
                  </a:solidFill>
                  <a:latin typeface="Courier New Bold" charset="0"/>
                </a:rPr>
                <a:t>o</a:t>
              </a:r>
              <a:r>
                <a:rPr lang="en-US" sz="2600">
                  <a:latin typeface="Courier New Bold" charset="0"/>
                </a:rPr>
                <a:t> </a:t>
              </a:r>
              <a:r>
                <a:rPr lang="en-US" sz="2600">
                  <a:solidFill>
                    <a:schemeClr val="folHlink"/>
                  </a:solidFill>
                  <a:latin typeface="Courier New Bold" charset="0"/>
                </a:rPr>
                <a:t>x </a:t>
              </a:r>
              <a:r>
                <a:rPr lang="en-US" sz="2600">
                  <a:latin typeface="Courier New Bold" charset="0"/>
                </a:rPr>
                <a:t>- - - -</a:t>
              </a:r>
              <a:endParaRPr lang="en-US" sz="2600">
                <a:solidFill>
                  <a:schemeClr val="hlink"/>
                </a:solidFill>
                <a:latin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6588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5500"/>
    </mc:Choice>
    <mc:Fallback>
      <p:transition xmlns:p14="http://schemas.microsoft.com/office/powerpoint/2010/main" spd="slow" advTm="955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84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 what options does our community have?</a:t>
            </a:r>
            <a:endParaRPr lang="en-US"/>
          </a:p>
        </p:txBody>
      </p:sp>
      <p:sp>
        <p:nvSpPr>
          <p:cNvPr id="228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Embrace the status quo: do nothing</a:t>
            </a:r>
          </a:p>
          <a:p>
            <a:pPr lvl="1"/>
            <a:r>
              <a:rPr lang="en-US" smtClean="0"/>
              <a:t>This is architectural abdication</a:t>
            </a:r>
          </a:p>
          <a:p>
            <a:r>
              <a:rPr lang="en-US" smtClean="0"/>
              <a:t>Make a hard choice: select the </a:t>
            </a:r>
            <a:r>
              <a:rPr lang="ja-JP" altLang="en-US" smtClean="0"/>
              <a:t>“</a:t>
            </a:r>
            <a:r>
              <a:rPr lang="en-US" smtClean="0"/>
              <a:t>right</a:t>
            </a:r>
            <a:r>
              <a:rPr lang="ja-JP" altLang="en-US" smtClean="0"/>
              <a:t>”</a:t>
            </a:r>
            <a:r>
              <a:rPr lang="en-US" smtClean="0"/>
              <a:t> subset</a:t>
            </a:r>
          </a:p>
          <a:p>
            <a:pPr lvl="1"/>
            <a:r>
              <a:rPr lang="en-US" smtClean="0"/>
              <a:t>This would be a gamble</a:t>
            </a:r>
          </a:p>
          <a:p>
            <a:pPr lvl="1"/>
            <a:r>
              <a:rPr lang="en-US" smtClean="0"/>
              <a:t>On a choice that must last another 30 years</a:t>
            </a:r>
          </a:p>
          <a:p>
            <a:pPr lvl="1"/>
            <a:r>
              <a:rPr lang="en-US" smtClean="0"/>
              <a:t>By a community not known for accurate predictions</a:t>
            </a:r>
          </a:p>
          <a:p>
            <a:r>
              <a:rPr lang="en-US" smtClean="0"/>
              <a:t>Choose </a:t>
            </a:r>
            <a:r>
              <a:rPr lang="ja-JP" altLang="en-US" smtClean="0"/>
              <a:t>“</a:t>
            </a:r>
            <a:r>
              <a:rPr lang="en-US" smtClean="0"/>
              <a:t>all of the above</a:t>
            </a:r>
            <a:r>
              <a:rPr lang="ja-JP" altLang="en-US" smtClean="0"/>
              <a:t>”</a:t>
            </a:r>
            <a:r>
              <a:rPr lang="en-US" smtClean="0"/>
              <a:t>: take the union of controls</a:t>
            </a:r>
          </a:p>
          <a:p>
            <a:pPr lvl="1"/>
            <a:r>
              <a:rPr lang="en-US" smtClean="0"/>
              <a:t>This preserves our options; no picking winners/losers</a:t>
            </a:r>
          </a:p>
          <a:p>
            <a:pPr lvl="1"/>
            <a:r>
              <a:rPr lang="en-US" smtClean="0"/>
              <a:t>The late binding avoids guesses about unknowables</a:t>
            </a:r>
            <a:endParaRPr lang="en-US"/>
          </a:p>
        </p:txBody>
      </p:sp>
      <p:sp>
        <p:nvSpPr>
          <p:cNvPr id="2280453" name="Rectangle 5"/>
          <p:cNvSpPr>
            <a:spLocks noChangeArrowheads="1"/>
          </p:cNvSpPr>
          <p:nvPr/>
        </p:nvSpPr>
        <p:spPr bwMode="auto">
          <a:xfrm>
            <a:off x="279400" y="4092456"/>
            <a:ext cx="8045442" cy="177183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>
                    <a:alpha val="13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69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5500"/>
    </mc:Choice>
    <mc:Fallback>
      <p:transition xmlns:p14="http://schemas.microsoft.com/office/powerpoint/2010/main" spd="slow" advTm="955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0451" grpId="0" build="p"/>
      <p:bldP spid="22804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dirty="0" smtClean="0"/>
              <a:t>Type </a:t>
            </a:r>
            <a:r>
              <a:rPr lang="en-US" dirty="0"/>
              <a:t>of policies: Consider the motivation behind different policies (economic, security, application stability, etc.). What properties of each of these can we leverage in designing policy support in the network. </a:t>
            </a:r>
            <a:br>
              <a:rPr lang="en-US" dirty="0"/>
            </a:br>
            <a:endParaRPr lang="en-US" dirty="0" smtClean="0"/>
          </a:p>
          <a:p>
            <a:pPr marL="628650" indent="-514350">
              <a:buFont typeface="+mj-lt"/>
              <a:buAutoNum type="arabicPeriod"/>
            </a:pPr>
            <a:r>
              <a:rPr lang="en-US" dirty="0" smtClean="0"/>
              <a:t>Stakeholders</a:t>
            </a:r>
            <a:r>
              <a:rPr lang="en-US" dirty="0"/>
              <a:t>: Who are all the stakeholders that we need to consider. Is there an obvious prioritization among these or should everyone have equal weight/veto power. </a:t>
            </a:r>
            <a:br>
              <a:rPr lang="en-US" dirty="0"/>
            </a:br>
            <a:endParaRPr lang="en-US" dirty="0" smtClean="0"/>
          </a:p>
          <a:p>
            <a:pPr marL="628650" indent="-514350">
              <a:buFont typeface="+mj-lt"/>
              <a:buAutoNum type="arabicPeriod"/>
            </a:pPr>
            <a:r>
              <a:rPr lang="en-US" dirty="0" smtClean="0"/>
              <a:t>Negotiation</a:t>
            </a:r>
            <a:r>
              <a:rPr lang="en-US" dirty="0"/>
              <a:t>: Is policy static or something that is dynamically negotiated (i.e. everything has a price)? If so, what role does this place on policy support</a:t>
            </a:r>
            <a:r>
              <a:rPr lang="en-US" dirty="0" smtClean="0"/>
              <a:t>.</a:t>
            </a:r>
          </a:p>
          <a:p>
            <a:pPr marL="628650" indent="-514350">
              <a:buFont typeface="+mj-lt"/>
              <a:buAutoNum type="arabicPeriod"/>
            </a:pPr>
            <a:endParaRPr lang="en-US" dirty="0"/>
          </a:p>
          <a:p>
            <a:pPr marL="628650" indent="-514350">
              <a:buFont typeface="+mj-lt"/>
              <a:buAutoNum type="arabicPeriod"/>
            </a:pPr>
            <a:r>
              <a:rPr lang="en-US" dirty="0" smtClean="0"/>
              <a:t>Efficiency and stability.</a:t>
            </a:r>
            <a:endParaRPr lang="en-US" dirty="0"/>
          </a:p>
          <a:p>
            <a:pPr marL="628650" indent="-514350">
              <a:buFont typeface="+mj-lt"/>
              <a:buAutoNum type="arabicPeriod"/>
            </a:pPr>
            <a:endParaRPr lang="en-US" dirty="0" smtClean="0"/>
          </a:p>
          <a:p>
            <a:pPr marL="628650" indent="-514350">
              <a:buFont typeface="+mj-lt"/>
              <a:buAutoNum type="arabicPeriod"/>
            </a:pPr>
            <a:r>
              <a:rPr lang="en-US" dirty="0" smtClean="0"/>
              <a:t>Privacy: Must I reveal my policies?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38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dirty="0" smtClean="0"/>
              <a:t>Type </a:t>
            </a:r>
            <a:r>
              <a:rPr lang="en-US" dirty="0"/>
              <a:t>of policies: Consider the motivation behind different policies (economic, security, application stability, etc.). What properties of each of these can we leverage in designing policy support in the network. </a:t>
            </a:r>
            <a:br>
              <a:rPr lang="en-US" dirty="0"/>
            </a:br>
            <a:endParaRPr lang="en-US" dirty="0" smtClean="0"/>
          </a:p>
          <a:p>
            <a:pPr marL="628650" indent="-514350">
              <a:buFont typeface="+mj-lt"/>
              <a:buAutoNum type="arabicPeriod"/>
            </a:pPr>
            <a:r>
              <a:rPr lang="en-US" dirty="0" smtClean="0"/>
              <a:t>Stakeholders</a:t>
            </a:r>
            <a:r>
              <a:rPr lang="en-US" dirty="0"/>
              <a:t>: Who are all the stakeholders that we need to consider. Is there an obvious prioritization among these or should everyone have equal weight/veto power. </a:t>
            </a:r>
            <a:br>
              <a:rPr lang="en-US" dirty="0"/>
            </a:br>
            <a:endParaRPr lang="en-US" dirty="0" smtClean="0"/>
          </a:p>
          <a:p>
            <a:pPr marL="628650" indent="-514350">
              <a:buFont typeface="+mj-lt"/>
              <a:buAutoNum type="arabicPeriod"/>
            </a:pPr>
            <a:r>
              <a:rPr lang="en-US" dirty="0" smtClean="0"/>
              <a:t>Negotiation</a:t>
            </a:r>
            <a:r>
              <a:rPr lang="en-US" dirty="0"/>
              <a:t>: Is policy static or something that is dynamically negotiated (i.e. everything has a price)? If so, what role does this place on policy support</a:t>
            </a:r>
            <a:r>
              <a:rPr lang="en-US" dirty="0" smtClean="0"/>
              <a:t>.</a:t>
            </a:r>
          </a:p>
          <a:p>
            <a:pPr marL="628650" indent="-514350">
              <a:buFont typeface="+mj-lt"/>
              <a:buAutoNum type="arabicPeriod"/>
            </a:pPr>
            <a:endParaRPr lang="en-US" dirty="0"/>
          </a:p>
          <a:p>
            <a:pPr marL="628650" indent="-514350">
              <a:buFont typeface="+mj-lt"/>
              <a:buAutoNum type="arabicPeriod"/>
            </a:pPr>
            <a:r>
              <a:rPr lang="en-US" dirty="0" smtClean="0"/>
              <a:t>Efficiency and stability.</a:t>
            </a:r>
            <a:endParaRPr lang="en-US" dirty="0"/>
          </a:p>
          <a:p>
            <a:pPr marL="628650" indent="-514350">
              <a:buFont typeface="+mj-lt"/>
              <a:buAutoNum type="arabicPeriod"/>
            </a:pPr>
            <a:endParaRPr lang="en-US" dirty="0" smtClean="0"/>
          </a:p>
          <a:p>
            <a:pPr marL="628650" indent="-514350">
              <a:buFont typeface="+mj-lt"/>
              <a:buAutoNum type="arabicPeriod"/>
            </a:pPr>
            <a:r>
              <a:rPr lang="en-US" dirty="0" smtClean="0"/>
              <a:t>Privacy: Must I reveal my policies?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75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22B6-F923-45C9-923C-44B61EB31F51}" type="slidenum">
              <a:rPr lang="en-US"/>
              <a:pPr/>
              <a:t>3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 with BGP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BGP provides capability for enforcing various policies</a:t>
            </a:r>
          </a:p>
          <a:p>
            <a:pPr>
              <a:lnSpc>
                <a:spcPct val="90000"/>
              </a:lnSpc>
            </a:pPr>
            <a:r>
              <a:rPr lang="en-US" sz="2400"/>
              <a:t>Policies are </a:t>
            </a:r>
            <a:r>
              <a:rPr lang="en-US" sz="2400" b="1" u="sng"/>
              <a:t>not</a:t>
            </a:r>
            <a:r>
              <a:rPr lang="en-US" sz="2400"/>
              <a:t> part of BGP: they are provided to BGP as configuration information</a:t>
            </a:r>
          </a:p>
          <a:p>
            <a:pPr>
              <a:lnSpc>
                <a:spcPct val="90000"/>
              </a:lnSpc>
            </a:pPr>
            <a:r>
              <a:rPr lang="en-US" sz="2400"/>
              <a:t>BGP enforces policies by </a:t>
            </a:r>
            <a:r>
              <a:rPr lang="en-US" sz="2400">
                <a:solidFill>
                  <a:srgbClr val="FF0000"/>
                </a:solidFill>
              </a:rPr>
              <a:t>choosing paths from multiple alternatives</a:t>
            </a:r>
            <a:r>
              <a:rPr lang="en-US" sz="2400"/>
              <a:t> and </a:t>
            </a:r>
            <a:r>
              <a:rPr lang="en-US" sz="2400">
                <a:solidFill>
                  <a:srgbClr val="FF0000"/>
                </a:solidFill>
              </a:rPr>
              <a:t>controlling advertisement to other AS’s</a:t>
            </a:r>
          </a:p>
          <a:p>
            <a:pPr>
              <a:lnSpc>
                <a:spcPct val="90000"/>
              </a:lnSpc>
            </a:pPr>
            <a:r>
              <a:rPr lang="en-US" sz="2400"/>
              <a:t>Import policy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What to do with routes learned from neighbors?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Selecting best path </a:t>
            </a:r>
          </a:p>
          <a:p>
            <a:pPr>
              <a:lnSpc>
                <a:spcPct val="90000"/>
              </a:lnSpc>
            </a:pPr>
            <a:r>
              <a:rPr lang="en-US" sz="2400"/>
              <a:t>Export policy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What routes to announce to neighbors?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Depends on relationship with neighbor</a:t>
            </a:r>
          </a:p>
        </p:txBody>
      </p:sp>
    </p:spTree>
    <p:extLst>
      <p:ext uri="{BB962C8B-B14F-4D97-AF65-F5344CB8AC3E}">
        <p14:creationId xmlns:p14="http://schemas.microsoft.com/office/powerpoint/2010/main" val="2186346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CA30-9FB2-43A1-8687-967B965D4EFB}" type="slidenum">
              <a:rPr lang="en-US"/>
              <a:pPr/>
              <a:t>4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BGP Policies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multi-homed AS refuses to act as transit</a:t>
            </a:r>
          </a:p>
          <a:p>
            <a:pPr lvl="1">
              <a:lnSpc>
                <a:spcPct val="90000"/>
              </a:lnSpc>
            </a:pPr>
            <a:r>
              <a:rPr lang="en-US"/>
              <a:t>Limit path advertisement</a:t>
            </a:r>
          </a:p>
          <a:p>
            <a:pPr>
              <a:lnSpc>
                <a:spcPct val="90000"/>
              </a:lnSpc>
            </a:pPr>
            <a:r>
              <a:rPr lang="en-US"/>
              <a:t>A multi-homed AS can become transit for some AS’s</a:t>
            </a:r>
          </a:p>
          <a:p>
            <a:pPr lvl="1">
              <a:lnSpc>
                <a:spcPct val="90000"/>
              </a:lnSpc>
            </a:pPr>
            <a:r>
              <a:rPr lang="en-US"/>
              <a:t>Only advertise paths to some AS’s</a:t>
            </a:r>
          </a:p>
          <a:p>
            <a:pPr lvl="1">
              <a:lnSpc>
                <a:spcPct val="90000"/>
              </a:lnSpc>
            </a:pPr>
            <a:r>
              <a:rPr lang="en-US"/>
              <a:t>Eg: A Tier-2 provider multi-homed to Tier-1 providers</a:t>
            </a:r>
          </a:p>
          <a:p>
            <a:pPr>
              <a:lnSpc>
                <a:spcPct val="90000"/>
              </a:lnSpc>
            </a:pPr>
            <a:r>
              <a:rPr lang="en-US"/>
              <a:t>An AS can favor or disfavor certain AS’s for traffic transit from itself</a:t>
            </a:r>
          </a:p>
        </p:txBody>
      </p:sp>
    </p:spTree>
    <p:extLst>
      <p:ext uri="{BB962C8B-B14F-4D97-AF65-F5344CB8AC3E}">
        <p14:creationId xmlns:p14="http://schemas.microsoft.com/office/powerpoint/2010/main" val="3974387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855A-E832-4C3C-83CE-F2913439D440}" type="slidenum">
              <a:rPr lang="en-US"/>
              <a:pPr/>
              <a:t>5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Export Policy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An AS exports only best paths to its neighbors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Guarantees that once the route is announced the AS is willing to transit traffic on that route</a:t>
            </a:r>
          </a:p>
          <a:p>
            <a:pPr>
              <a:lnSpc>
                <a:spcPct val="80000"/>
              </a:lnSpc>
            </a:pPr>
            <a:r>
              <a:rPr lang="en-US" sz="2800"/>
              <a:t>To Customers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Announce all routes learned from peers, providers and customers, and self-origin routes</a:t>
            </a:r>
          </a:p>
          <a:p>
            <a:pPr>
              <a:lnSpc>
                <a:spcPct val="80000"/>
              </a:lnSpc>
            </a:pPr>
            <a:r>
              <a:rPr lang="en-US" sz="2800"/>
              <a:t>To Providers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Announce routes learned from customers and self-origin routes</a:t>
            </a:r>
          </a:p>
          <a:p>
            <a:pPr>
              <a:lnSpc>
                <a:spcPct val="80000"/>
              </a:lnSpc>
            </a:pPr>
            <a:r>
              <a:rPr lang="en-US" sz="2800"/>
              <a:t>To Peers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Announce routes learned from customers and self-origin routes</a:t>
            </a:r>
          </a:p>
        </p:txBody>
      </p:sp>
    </p:spTree>
    <p:extLst>
      <p:ext uri="{BB962C8B-B14F-4D97-AF65-F5344CB8AC3E}">
        <p14:creationId xmlns:p14="http://schemas.microsoft.com/office/powerpoint/2010/main" val="3969400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75E5-4A5B-45BF-8FBA-C1EE3FAC4575}" type="slidenum">
              <a:rPr lang="en-US"/>
              <a:pPr/>
              <a:t>6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/>
              <a:t>Import Routes 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219200" y="3810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3200400" y="59436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38400" y="3200400"/>
            <a:ext cx="4038600" cy="1752600"/>
            <a:chOff x="1536" y="2160"/>
            <a:chExt cx="2544" cy="1104"/>
          </a:xfrm>
        </p:grpSpPr>
        <p:sp>
          <p:nvSpPr>
            <p:cNvPr id="52230" name="AutoShape 6"/>
            <p:cNvSpPr>
              <a:spLocks noChangeArrowheads="1"/>
            </p:cNvSpPr>
            <p:nvPr/>
          </p:nvSpPr>
          <p:spPr bwMode="auto">
            <a:xfrm>
              <a:off x="1536" y="2160"/>
              <a:ext cx="2544" cy="110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1" name="AutoShape 7"/>
            <p:cNvSpPr>
              <a:spLocks noChangeArrowheads="1"/>
            </p:cNvSpPr>
            <p:nvPr/>
          </p:nvSpPr>
          <p:spPr bwMode="auto">
            <a:xfrm>
              <a:off x="3648" y="2448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2" name="AutoShape 8"/>
            <p:cNvSpPr>
              <a:spLocks noChangeArrowheads="1"/>
            </p:cNvSpPr>
            <p:nvPr/>
          </p:nvSpPr>
          <p:spPr bwMode="auto">
            <a:xfrm>
              <a:off x="2352" y="2976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3" name="AutoShape 9"/>
            <p:cNvSpPr>
              <a:spLocks noChangeArrowheads="1"/>
            </p:cNvSpPr>
            <p:nvPr/>
          </p:nvSpPr>
          <p:spPr bwMode="auto">
            <a:xfrm>
              <a:off x="3648" y="2880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4" name="AutoShape 10"/>
            <p:cNvSpPr>
              <a:spLocks noChangeArrowheads="1"/>
            </p:cNvSpPr>
            <p:nvPr/>
          </p:nvSpPr>
          <p:spPr bwMode="auto">
            <a:xfrm>
              <a:off x="2400" y="2256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5" name="AutoShape 11"/>
            <p:cNvSpPr>
              <a:spLocks noChangeArrowheads="1"/>
            </p:cNvSpPr>
            <p:nvPr/>
          </p:nvSpPr>
          <p:spPr bwMode="auto">
            <a:xfrm>
              <a:off x="3312" y="2304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6" name="AutoShape 12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7" name="AutoShape 13"/>
            <p:cNvSpPr>
              <a:spLocks noChangeArrowheads="1"/>
            </p:cNvSpPr>
            <p:nvPr/>
          </p:nvSpPr>
          <p:spPr bwMode="auto">
            <a:xfrm>
              <a:off x="2784" y="2352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8" name="AutoShape 14"/>
            <p:cNvSpPr>
              <a:spLocks noChangeArrowheads="1"/>
            </p:cNvSpPr>
            <p:nvPr/>
          </p:nvSpPr>
          <p:spPr bwMode="auto">
            <a:xfrm>
              <a:off x="1824" y="2880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9" name="AutoShape 15"/>
            <p:cNvSpPr>
              <a:spLocks noChangeArrowheads="1"/>
            </p:cNvSpPr>
            <p:nvPr/>
          </p:nvSpPr>
          <p:spPr bwMode="auto">
            <a:xfrm>
              <a:off x="2256" y="2544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0" name="AutoShape 16"/>
            <p:cNvSpPr>
              <a:spLocks noChangeArrowheads="1"/>
            </p:cNvSpPr>
            <p:nvPr/>
          </p:nvSpPr>
          <p:spPr bwMode="auto">
            <a:xfrm>
              <a:off x="1584" y="2400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1" name="AutoShape 17"/>
            <p:cNvSpPr>
              <a:spLocks noChangeArrowheads="1"/>
            </p:cNvSpPr>
            <p:nvPr/>
          </p:nvSpPr>
          <p:spPr bwMode="auto">
            <a:xfrm>
              <a:off x="2496" y="2544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2" name="AutoShape 18"/>
            <p:cNvSpPr>
              <a:spLocks noChangeArrowheads="1"/>
            </p:cNvSpPr>
            <p:nvPr/>
          </p:nvSpPr>
          <p:spPr bwMode="auto">
            <a:xfrm>
              <a:off x="3696" y="3072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3" name="AutoShape 19"/>
            <p:cNvSpPr>
              <a:spLocks noChangeArrowheads="1"/>
            </p:cNvSpPr>
            <p:nvPr/>
          </p:nvSpPr>
          <p:spPr bwMode="auto">
            <a:xfrm>
              <a:off x="3600" y="225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4" name="AutoShape 20"/>
            <p:cNvSpPr>
              <a:spLocks noChangeArrowheads="1"/>
            </p:cNvSpPr>
            <p:nvPr/>
          </p:nvSpPr>
          <p:spPr bwMode="auto">
            <a:xfrm>
              <a:off x="1728" y="2640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5" name="AutoShape 21"/>
            <p:cNvSpPr>
              <a:spLocks noChangeArrowheads="1"/>
            </p:cNvSpPr>
            <p:nvPr/>
          </p:nvSpPr>
          <p:spPr bwMode="auto">
            <a:xfrm>
              <a:off x="2208" y="2832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6" name="AutoShape 22"/>
            <p:cNvSpPr>
              <a:spLocks noChangeArrowheads="1"/>
            </p:cNvSpPr>
            <p:nvPr/>
          </p:nvSpPr>
          <p:spPr bwMode="auto">
            <a:xfrm>
              <a:off x="3216" y="2688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7" name="AutoShape 23"/>
            <p:cNvSpPr>
              <a:spLocks noChangeArrowheads="1"/>
            </p:cNvSpPr>
            <p:nvPr/>
          </p:nvSpPr>
          <p:spPr bwMode="auto">
            <a:xfrm>
              <a:off x="2112" y="225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8" name="AutoShape 24"/>
            <p:cNvSpPr>
              <a:spLocks noChangeArrowheads="1"/>
            </p:cNvSpPr>
            <p:nvPr/>
          </p:nvSpPr>
          <p:spPr bwMode="auto">
            <a:xfrm>
              <a:off x="2688" y="3024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9" name="AutoShape 25"/>
            <p:cNvSpPr>
              <a:spLocks noChangeArrowheads="1"/>
            </p:cNvSpPr>
            <p:nvPr/>
          </p:nvSpPr>
          <p:spPr bwMode="auto">
            <a:xfrm>
              <a:off x="3024" y="2208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AutoShape 26"/>
            <p:cNvSpPr>
              <a:spLocks noChangeArrowheads="1"/>
            </p:cNvSpPr>
            <p:nvPr/>
          </p:nvSpPr>
          <p:spPr bwMode="auto">
            <a:xfrm>
              <a:off x="1632" y="2976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1" name="AutoShape 27"/>
            <p:cNvSpPr>
              <a:spLocks noChangeArrowheads="1"/>
            </p:cNvSpPr>
            <p:nvPr/>
          </p:nvSpPr>
          <p:spPr bwMode="auto">
            <a:xfrm>
              <a:off x="1680" y="2160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2" name="AutoShape 28"/>
            <p:cNvSpPr>
              <a:spLocks noChangeArrowheads="1"/>
            </p:cNvSpPr>
            <p:nvPr/>
          </p:nvSpPr>
          <p:spPr bwMode="auto">
            <a:xfrm>
              <a:off x="3888" y="2688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3" name="AutoShape 29"/>
            <p:cNvSpPr>
              <a:spLocks noChangeArrowheads="1"/>
            </p:cNvSpPr>
            <p:nvPr/>
          </p:nvSpPr>
          <p:spPr bwMode="auto">
            <a:xfrm>
              <a:off x="2832" y="2784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4" name="AutoShape 30"/>
            <p:cNvSpPr>
              <a:spLocks noChangeArrowheads="1"/>
            </p:cNvSpPr>
            <p:nvPr/>
          </p:nvSpPr>
          <p:spPr bwMode="auto">
            <a:xfrm>
              <a:off x="3888" y="292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5" name="AutoShape 31"/>
            <p:cNvSpPr>
              <a:spLocks noChangeArrowheads="1"/>
            </p:cNvSpPr>
            <p:nvPr/>
          </p:nvSpPr>
          <p:spPr bwMode="auto">
            <a:xfrm>
              <a:off x="3360" y="292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6" name="AutoShape 32"/>
            <p:cNvSpPr>
              <a:spLocks noChangeArrowheads="1"/>
            </p:cNvSpPr>
            <p:nvPr/>
          </p:nvSpPr>
          <p:spPr bwMode="auto">
            <a:xfrm>
              <a:off x="1968" y="3024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7" name="AutoShape 33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8" name="AutoShape 34"/>
            <p:cNvSpPr>
              <a:spLocks noChangeArrowheads="1"/>
            </p:cNvSpPr>
            <p:nvPr/>
          </p:nvSpPr>
          <p:spPr bwMode="auto">
            <a:xfrm>
              <a:off x="1920" y="244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9" name="AutoShape 35"/>
            <p:cNvSpPr>
              <a:spLocks noChangeArrowheads="1"/>
            </p:cNvSpPr>
            <p:nvPr/>
          </p:nvSpPr>
          <p:spPr bwMode="auto">
            <a:xfrm>
              <a:off x="2592" y="2784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0" name="AutoShape 36"/>
            <p:cNvSpPr>
              <a:spLocks noChangeArrowheads="1"/>
            </p:cNvSpPr>
            <p:nvPr/>
          </p:nvSpPr>
          <p:spPr bwMode="auto">
            <a:xfrm>
              <a:off x="3120" y="2496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1" name="AutoShape 37"/>
            <p:cNvSpPr>
              <a:spLocks noChangeArrowheads="1"/>
            </p:cNvSpPr>
            <p:nvPr/>
          </p:nvSpPr>
          <p:spPr bwMode="auto">
            <a:xfrm>
              <a:off x="2640" y="220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2" name="AutoShape 38"/>
            <p:cNvSpPr>
              <a:spLocks noChangeArrowheads="1"/>
            </p:cNvSpPr>
            <p:nvPr/>
          </p:nvSpPr>
          <p:spPr bwMode="auto">
            <a:xfrm>
              <a:off x="3840" y="2352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3" name="AutoShape 39"/>
            <p:cNvSpPr>
              <a:spLocks noChangeArrowheads="1"/>
            </p:cNvSpPr>
            <p:nvPr/>
          </p:nvSpPr>
          <p:spPr bwMode="auto">
            <a:xfrm>
              <a:off x="3408" y="2544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64" name="AutoShape 40"/>
          <p:cNvSpPr>
            <a:spLocks noChangeArrowheads="1"/>
          </p:cNvSpPr>
          <p:nvPr/>
        </p:nvSpPr>
        <p:spPr bwMode="auto">
          <a:xfrm>
            <a:off x="1371600" y="3581400"/>
            <a:ext cx="8382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Arial Black" pitchFamily="34" charset="0"/>
              </a:rPr>
              <a:t>From</a:t>
            </a:r>
          </a:p>
          <a:p>
            <a:pPr algn="ctr"/>
            <a:r>
              <a:rPr lang="en-US" sz="1600" b="1">
                <a:latin typeface="Arial Black" pitchFamily="34" charset="0"/>
              </a:rPr>
              <a:t>peer</a:t>
            </a:r>
          </a:p>
        </p:txBody>
      </p:sp>
      <p:sp>
        <p:nvSpPr>
          <p:cNvPr id="52265" name="AutoShape 41"/>
          <p:cNvSpPr>
            <a:spLocks noChangeArrowheads="1"/>
          </p:cNvSpPr>
          <p:nvPr/>
        </p:nvSpPr>
        <p:spPr bwMode="auto">
          <a:xfrm>
            <a:off x="7696200" y="41910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66" name="AutoShape 42"/>
          <p:cNvSpPr>
            <a:spLocks noChangeArrowheads="1"/>
          </p:cNvSpPr>
          <p:nvPr/>
        </p:nvSpPr>
        <p:spPr bwMode="auto">
          <a:xfrm>
            <a:off x="685800" y="41148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67" name="AutoShape 43"/>
          <p:cNvSpPr>
            <a:spLocks noChangeArrowheads="1"/>
          </p:cNvSpPr>
          <p:nvPr/>
        </p:nvSpPr>
        <p:spPr bwMode="auto">
          <a:xfrm>
            <a:off x="1066800" y="40386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68" name="AutoShape 44"/>
          <p:cNvSpPr>
            <a:spLocks noChangeArrowheads="1"/>
          </p:cNvSpPr>
          <p:nvPr/>
        </p:nvSpPr>
        <p:spPr bwMode="auto">
          <a:xfrm>
            <a:off x="533400" y="38862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69" name="AutoShape 45"/>
          <p:cNvSpPr>
            <a:spLocks noChangeArrowheads="1"/>
          </p:cNvSpPr>
          <p:nvPr/>
        </p:nvSpPr>
        <p:spPr bwMode="auto">
          <a:xfrm>
            <a:off x="990600" y="37338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0" name="AutoShape 46"/>
          <p:cNvSpPr>
            <a:spLocks noChangeArrowheads="1"/>
          </p:cNvSpPr>
          <p:nvPr/>
        </p:nvSpPr>
        <p:spPr bwMode="auto">
          <a:xfrm flipH="1">
            <a:off x="6629400" y="3505200"/>
            <a:ext cx="8382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Arial Black" pitchFamily="34" charset="0"/>
              </a:rPr>
              <a:t>From</a:t>
            </a:r>
          </a:p>
          <a:p>
            <a:pPr algn="ctr"/>
            <a:r>
              <a:rPr lang="en-US" sz="1600" b="1">
                <a:latin typeface="Arial Black" pitchFamily="34" charset="0"/>
              </a:rPr>
              <a:t>peer</a:t>
            </a:r>
          </a:p>
        </p:txBody>
      </p:sp>
      <p:sp>
        <p:nvSpPr>
          <p:cNvPr id="52271" name="AutoShape 47"/>
          <p:cNvSpPr>
            <a:spLocks noChangeArrowheads="1"/>
          </p:cNvSpPr>
          <p:nvPr/>
        </p:nvSpPr>
        <p:spPr bwMode="auto">
          <a:xfrm>
            <a:off x="7696200" y="37338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2" name="AutoShape 48"/>
          <p:cNvSpPr>
            <a:spLocks noChangeArrowheads="1"/>
          </p:cNvSpPr>
          <p:nvPr/>
        </p:nvSpPr>
        <p:spPr bwMode="auto">
          <a:xfrm>
            <a:off x="8229600" y="39624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3" name="AutoShape 49"/>
          <p:cNvSpPr>
            <a:spLocks noChangeArrowheads="1"/>
          </p:cNvSpPr>
          <p:nvPr/>
        </p:nvSpPr>
        <p:spPr bwMode="auto">
          <a:xfrm>
            <a:off x="2438400" y="2438400"/>
            <a:ext cx="19050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From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provider</a:t>
            </a:r>
          </a:p>
        </p:txBody>
      </p:sp>
      <p:sp>
        <p:nvSpPr>
          <p:cNvPr id="52274" name="AutoShape 50"/>
          <p:cNvSpPr>
            <a:spLocks noChangeArrowheads="1"/>
          </p:cNvSpPr>
          <p:nvPr/>
        </p:nvSpPr>
        <p:spPr bwMode="auto">
          <a:xfrm>
            <a:off x="5638800" y="21336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5" name="AutoShape 51"/>
          <p:cNvSpPr>
            <a:spLocks noChangeArrowheads="1"/>
          </p:cNvSpPr>
          <p:nvPr/>
        </p:nvSpPr>
        <p:spPr bwMode="auto">
          <a:xfrm>
            <a:off x="4724400" y="20574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6" name="AutoShape 52"/>
          <p:cNvSpPr>
            <a:spLocks noChangeArrowheads="1"/>
          </p:cNvSpPr>
          <p:nvPr/>
        </p:nvSpPr>
        <p:spPr bwMode="auto">
          <a:xfrm>
            <a:off x="3733800" y="21336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7" name="AutoShape 53"/>
          <p:cNvSpPr>
            <a:spLocks noChangeArrowheads="1"/>
          </p:cNvSpPr>
          <p:nvPr/>
        </p:nvSpPr>
        <p:spPr bwMode="auto">
          <a:xfrm>
            <a:off x="2895600" y="20574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8" name="AutoShape 54"/>
          <p:cNvSpPr>
            <a:spLocks noChangeArrowheads="1"/>
          </p:cNvSpPr>
          <p:nvPr/>
        </p:nvSpPr>
        <p:spPr bwMode="auto">
          <a:xfrm>
            <a:off x="2438400" y="22098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9" name="AutoShape 55"/>
          <p:cNvSpPr>
            <a:spLocks noChangeArrowheads="1"/>
          </p:cNvSpPr>
          <p:nvPr/>
        </p:nvSpPr>
        <p:spPr bwMode="auto">
          <a:xfrm>
            <a:off x="4343400" y="2438400"/>
            <a:ext cx="19812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From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provider</a:t>
            </a:r>
          </a:p>
        </p:txBody>
      </p:sp>
      <p:sp>
        <p:nvSpPr>
          <p:cNvPr id="52280" name="AutoShape 56"/>
          <p:cNvSpPr>
            <a:spLocks noChangeArrowheads="1"/>
          </p:cNvSpPr>
          <p:nvPr/>
        </p:nvSpPr>
        <p:spPr bwMode="auto">
          <a:xfrm>
            <a:off x="6019800" y="20574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1" name="AutoShape 57"/>
          <p:cNvSpPr>
            <a:spLocks noChangeArrowheads="1"/>
          </p:cNvSpPr>
          <p:nvPr/>
        </p:nvSpPr>
        <p:spPr bwMode="auto">
          <a:xfrm>
            <a:off x="1981200" y="5105400"/>
            <a:ext cx="22098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From 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customer</a:t>
            </a:r>
          </a:p>
        </p:txBody>
      </p:sp>
      <p:sp>
        <p:nvSpPr>
          <p:cNvPr id="52282" name="AutoShape 58"/>
          <p:cNvSpPr>
            <a:spLocks noChangeArrowheads="1"/>
          </p:cNvSpPr>
          <p:nvPr/>
        </p:nvSpPr>
        <p:spPr bwMode="auto">
          <a:xfrm>
            <a:off x="2667000" y="57150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3" name="AutoShape 59"/>
          <p:cNvSpPr>
            <a:spLocks noChangeArrowheads="1"/>
          </p:cNvSpPr>
          <p:nvPr/>
        </p:nvSpPr>
        <p:spPr bwMode="auto">
          <a:xfrm>
            <a:off x="3429000" y="57150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4" name="AutoShape 60"/>
          <p:cNvSpPr>
            <a:spLocks noChangeArrowheads="1"/>
          </p:cNvSpPr>
          <p:nvPr/>
        </p:nvSpPr>
        <p:spPr bwMode="auto">
          <a:xfrm>
            <a:off x="5486400" y="62484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5" name="AutoShape 61"/>
          <p:cNvSpPr>
            <a:spLocks noChangeArrowheads="1"/>
          </p:cNvSpPr>
          <p:nvPr/>
        </p:nvSpPr>
        <p:spPr bwMode="auto">
          <a:xfrm>
            <a:off x="5867400" y="61722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6" name="AutoShape 62"/>
          <p:cNvSpPr>
            <a:spLocks noChangeArrowheads="1"/>
          </p:cNvSpPr>
          <p:nvPr/>
        </p:nvSpPr>
        <p:spPr bwMode="auto">
          <a:xfrm>
            <a:off x="5181600" y="57912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7" name="AutoShape 63"/>
          <p:cNvSpPr>
            <a:spLocks noChangeArrowheads="1"/>
          </p:cNvSpPr>
          <p:nvPr/>
        </p:nvSpPr>
        <p:spPr bwMode="auto">
          <a:xfrm>
            <a:off x="6096000" y="59436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8" name="AutoShape 64"/>
          <p:cNvSpPr>
            <a:spLocks noChangeArrowheads="1"/>
          </p:cNvSpPr>
          <p:nvPr/>
        </p:nvSpPr>
        <p:spPr bwMode="auto">
          <a:xfrm>
            <a:off x="2362200" y="60198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9" name="AutoShape 65"/>
          <p:cNvSpPr>
            <a:spLocks noChangeArrowheads="1"/>
          </p:cNvSpPr>
          <p:nvPr/>
        </p:nvSpPr>
        <p:spPr bwMode="auto">
          <a:xfrm>
            <a:off x="4648200" y="5181600"/>
            <a:ext cx="22098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From 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customer</a:t>
            </a:r>
          </a:p>
        </p:txBody>
      </p:sp>
      <p:sp>
        <p:nvSpPr>
          <p:cNvPr id="52290" name="AutoShape 66"/>
          <p:cNvSpPr>
            <a:spLocks noChangeArrowheads="1"/>
          </p:cNvSpPr>
          <p:nvPr/>
        </p:nvSpPr>
        <p:spPr bwMode="auto">
          <a:xfrm>
            <a:off x="2895600" y="61722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91" name="AutoShape 67"/>
          <p:cNvSpPr>
            <a:spLocks noChangeArrowheads="1"/>
          </p:cNvSpPr>
          <p:nvPr/>
        </p:nvSpPr>
        <p:spPr bwMode="auto">
          <a:xfrm>
            <a:off x="5715000" y="57912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228600" y="1143000"/>
            <a:ext cx="8686800" cy="609600"/>
            <a:chOff x="144" y="912"/>
            <a:chExt cx="5472" cy="384"/>
          </a:xfrm>
        </p:grpSpPr>
        <p:sp>
          <p:nvSpPr>
            <p:cNvPr id="52293" name="Rectangle 69"/>
            <p:cNvSpPr>
              <a:spLocks noChangeArrowheads="1"/>
            </p:cNvSpPr>
            <p:nvPr/>
          </p:nvSpPr>
          <p:spPr bwMode="auto">
            <a:xfrm>
              <a:off x="144" y="912"/>
              <a:ext cx="547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4" name="Text Box 70"/>
            <p:cNvSpPr txBox="1">
              <a:spLocks noChangeArrowheads="1"/>
            </p:cNvSpPr>
            <p:nvPr/>
          </p:nvSpPr>
          <p:spPr bwMode="auto">
            <a:xfrm>
              <a:off x="480" y="1008"/>
              <a:ext cx="110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 Black" pitchFamily="34" charset="0"/>
                </a:rPr>
                <a:t>provider route</a:t>
              </a:r>
            </a:p>
          </p:txBody>
        </p:sp>
        <p:sp>
          <p:nvSpPr>
            <p:cNvPr id="52295" name="AutoShape 71"/>
            <p:cNvSpPr>
              <a:spLocks noChangeArrowheads="1"/>
            </p:cNvSpPr>
            <p:nvPr/>
          </p:nvSpPr>
          <p:spPr bwMode="auto">
            <a:xfrm>
              <a:off x="4560" y="1056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6" name="Text Box 72"/>
            <p:cNvSpPr txBox="1">
              <a:spLocks noChangeArrowheads="1"/>
            </p:cNvSpPr>
            <p:nvPr/>
          </p:nvSpPr>
          <p:spPr bwMode="auto">
            <a:xfrm>
              <a:off x="3264" y="1008"/>
              <a:ext cx="11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 Black" pitchFamily="34" charset="0"/>
                </a:rPr>
                <a:t>customer route</a:t>
              </a:r>
            </a:p>
          </p:txBody>
        </p:sp>
        <p:sp>
          <p:nvSpPr>
            <p:cNvPr id="52297" name="AutoShape 73"/>
            <p:cNvSpPr>
              <a:spLocks noChangeArrowheads="1"/>
            </p:cNvSpPr>
            <p:nvPr/>
          </p:nvSpPr>
          <p:spPr bwMode="auto">
            <a:xfrm>
              <a:off x="1824" y="105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8" name="Text Box 74"/>
            <p:cNvSpPr txBox="1">
              <a:spLocks noChangeArrowheads="1"/>
            </p:cNvSpPr>
            <p:nvPr/>
          </p:nvSpPr>
          <p:spPr bwMode="auto">
            <a:xfrm>
              <a:off x="2016" y="1008"/>
              <a:ext cx="8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 Black" pitchFamily="34" charset="0"/>
                </a:rPr>
                <a:t>peer route</a:t>
              </a:r>
            </a:p>
          </p:txBody>
        </p:sp>
        <p:sp>
          <p:nvSpPr>
            <p:cNvPr id="52299" name="AutoShape 75"/>
            <p:cNvSpPr>
              <a:spLocks noChangeArrowheads="1"/>
            </p:cNvSpPr>
            <p:nvPr/>
          </p:nvSpPr>
          <p:spPr bwMode="auto">
            <a:xfrm>
              <a:off x="288" y="1056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0" name="Text Box 76"/>
            <p:cNvSpPr txBox="1">
              <a:spLocks noChangeArrowheads="1"/>
            </p:cNvSpPr>
            <p:nvPr/>
          </p:nvSpPr>
          <p:spPr bwMode="auto">
            <a:xfrm>
              <a:off x="4752" y="1008"/>
              <a:ext cx="7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 Black" pitchFamily="34" charset="0"/>
                </a:rPr>
                <a:t>ISP route</a:t>
              </a:r>
            </a:p>
          </p:txBody>
        </p:sp>
        <p:sp>
          <p:nvSpPr>
            <p:cNvPr id="52301" name="AutoShape 77"/>
            <p:cNvSpPr>
              <a:spLocks noChangeArrowheads="1"/>
            </p:cNvSpPr>
            <p:nvPr/>
          </p:nvSpPr>
          <p:spPr bwMode="auto">
            <a:xfrm>
              <a:off x="3168" y="1056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302" name="AutoShape 78"/>
          <p:cNvSpPr>
            <a:spLocks noChangeArrowheads="1"/>
          </p:cNvSpPr>
          <p:nvPr/>
        </p:nvSpPr>
        <p:spPr bwMode="auto">
          <a:xfrm>
            <a:off x="5105400" y="21336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675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C649-6666-4EEE-B893-AE6E3BC6B5C8}" type="slidenum">
              <a:rPr lang="en-US"/>
              <a:pPr/>
              <a:t>7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/>
              <a:t>Export Routes 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219200" y="3810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3429000" y="21336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38400" y="3200400"/>
            <a:ext cx="4038600" cy="1752600"/>
            <a:chOff x="1536" y="2160"/>
            <a:chExt cx="2544" cy="1104"/>
          </a:xfrm>
        </p:grpSpPr>
        <p:sp>
          <p:nvSpPr>
            <p:cNvPr id="54278" name="AutoShape 6"/>
            <p:cNvSpPr>
              <a:spLocks noChangeArrowheads="1"/>
            </p:cNvSpPr>
            <p:nvPr/>
          </p:nvSpPr>
          <p:spPr bwMode="auto">
            <a:xfrm>
              <a:off x="1536" y="2160"/>
              <a:ext cx="2544" cy="110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9" name="AutoShape 7"/>
            <p:cNvSpPr>
              <a:spLocks noChangeArrowheads="1"/>
            </p:cNvSpPr>
            <p:nvPr/>
          </p:nvSpPr>
          <p:spPr bwMode="auto">
            <a:xfrm>
              <a:off x="3648" y="2448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0" name="AutoShape 8"/>
            <p:cNvSpPr>
              <a:spLocks noChangeArrowheads="1"/>
            </p:cNvSpPr>
            <p:nvPr/>
          </p:nvSpPr>
          <p:spPr bwMode="auto">
            <a:xfrm>
              <a:off x="2352" y="2976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1" name="AutoShape 9"/>
            <p:cNvSpPr>
              <a:spLocks noChangeArrowheads="1"/>
            </p:cNvSpPr>
            <p:nvPr/>
          </p:nvSpPr>
          <p:spPr bwMode="auto">
            <a:xfrm>
              <a:off x="3648" y="2880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2" name="AutoShape 10"/>
            <p:cNvSpPr>
              <a:spLocks noChangeArrowheads="1"/>
            </p:cNvSpPr>
            <p:nvPr/>
          </p:nvSpPr>
          <p:spPr bwMode="auto">
            <a:xfrm>
              <a:off x="2400" y="2256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3" name="AutoShape 11"/>
            <p:cNvSpPr>
              <a:spLocks noChangeArrowheads="1"/>
            </p:cNvSpPr>
            <p:nvPr/>
          </p:nvSpPr>
          <p:spPr bwMode="auto">
            <a:xfrm>
              <a:off x="3312" y="2304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4" name="AutoShape 12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5" name="AutoShape 13"/>
            <p:cNvSpPr>
              <a:spLocks noChangeArrowheads="1"/>
            </p:cNvSpPr>
            <p:nvPr/>
          </p:nvSpPr>
          <p:spPr bwMode="auto">
            <a:xfrm>
              <a:off x="2784" y="2352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6" name="AutoShape 14"/>
            <p:cNvSpPr>
              <a:spLocks noChangeArrowheads="1"/>
            </p:cNvSpPr>
            <p:nvPr/>
          </p:nvSpPr>
          <p:spPr bwMode="auto">
            <a:xfrm>
              <a:off x="1824" y="2880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7" name="AutoShape 15"/>
            <p:cNvSpPr>
              <a:spLocks noChangeArrowheads="1"/>
            </p:cNvSpPr>
            <p:nvPr/>
          </p:nvSpPr>
          <p:spPr bwMode="auto">
            <a:xfrm>
              <a:off x="2256" y="2544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8" name="AutoShape 16"/>
            <p:cNvSpPr>
              <a:spLocks noChangeArrowheads="1"/>
            </p:cNvSpPr>
            <p:nvPr/>
          </p:nvSpPr>
          <p:spPr bwMode="auto">
            <a:xfrm>
              <a:off x="1584" y="2400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9" name="AutoShape 17"/>
            <p:cNvSpPr>
              <a:spLocks noChangeArrowheads="1"/>
            </p:cNvSpPr>
            <p:nvPr/>
          </p:nvSpPr>
          <p:spPr bwMode="auto">
            <a:xfrm>
              <a:off x="2496" y="2544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0" name="AutoShape 18"/>
            <p:cNvSpPr>
              <a:spLocks noChangeArrowheads="1"/>
            </p:cNvSpPr>
            <p:nvPr/>
          </p:nvSpPr>
          <p:spPr bwMode="auto">
            <a:xfrm>
              <a:off x="3696" y="3072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1" name="AutoShape 19"/>
            <p:cNvSpPr>
              <a:spLocks noChangeArrowheads="1"/>
            </p:cNvSpPr>
            <p:nvPr/>
          </p:nvSpPr>
          <p:spPr bwMode="auto">
            <a:xfrm>
              <a:off x="3600" y="225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AutoShape 20"/>
            <p:cNvSpPr>
              <a:spLocks noChangeArrowheads="1"/>
            </p:cNvSpPr>
            <p:nvPr/>
          </p:nvSpPr>
          <p:spPr bwMode="auto">
            <a:xfrm>
              <a:off x="1728" y="2640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3" name="AutoShape 21"/>
            <p:cNvSpPr>
              <a:spLocks noChangeArrowheads="1"/>
            </p:cNvSpPr>
            <p:nvPr/>
          </p:nvSpPr>
          <p:spPr bwMode="auto">
            <a:xfrm>
              <a:off x="2208" y="2832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4" name="AutoShape 22"/>
            <p:cNvSpPr>
              <a:spLocks noChangeArrowheads="1"/>
            </p:cNvSpPr>
            <p:nvPr/>
          </p:nvSpPr>
          <p:spPr bwMode="auto">
            <a:xfrm>
              <a:off x="3216" y="2688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5" name="AutoShape 23"/>
            <p:cNvSpPr>
              <a:spLocks noChangeArrowheads="1"/>
            </p:cNvSpPr>
            <p:nvPr/>
          </p:nvSpPr>
          <p:spPr bwMode="auto">
            <a:xfrm>
              <a:off x="2112" y="225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6" name="AutoShape 24"/>
            <p:cNvSpPr>
              <a:spLocks noChangeArrowheads="1"/>
            </p:cNvSpPr>
            <p:nvPr/>
          </p:nvSpPr>
          <p:spPr bwMode="auto">
            <a:xfrm>
              <a:off x="2688" y="3024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7" name="AutoShape 25"/>
            <p:cNvSpPr>
              <a:spLocks noChangeArrowheads="1"/>
            </p:cNvSpPr>
            <p:nvPr/>
          </p:nvSpPr>
          <p:spPr bwMode="auto">
            <a:xfrm>
              <a:off x="3024" y="2208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8" name="AutoShape 26"/>
            <p:cNvSpPr>
              <a:spLocks noChangeArrowheads="1"/>
            </p:cNvSpPr>
            <p:nvPr/>
          </p:nvSpPr>
          <p:spPr bwMode="auto">
            <a:xfrm>
              <a:off x="1632" y="2976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9" name="AutoShape 27"/>
            <p:cNvSpPr>
              <a:spLocks noChangeArrowheads="1"/>
            </p:cNvSpPr>
            <p:nvPr/>
          </p:nvSpPr>
          <p:spPr bwMode="auto">
            <a:xfrm>
              <a:off x="1680" y="2160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0" name="AutoShape 28"/>
            <p:cNvSpPr>
              <a:spLocks noChangeArrowheads="1"/>
            </p:cNvSpPr>
            <p:nvPr/>
          </p:nvSpPr>
          <p:spPr bwMode="auto">
            <a:xfrm>
              <a:off x="3888" y="2688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1" name="AutoShape 29"/>
            <p:cNvSpPr>
              <a:spLocks noChangeArrowheads="1"/>
            </p:cNvSpPr>
            <p:nvPr/>
          </p:nvSpPr>
          <p:spPr bwMode="auto">
            <a:xfrm>
              <a:off x="2832" y="2784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2" name="AutoShape 30"/>
            <p:cNvSpPr>
              <a:spLocks noChangeArrowheads="1"/>
            </p:cNvSpPr>
            <p:nvPr/>
          </p:nvSpPr>
          <p:spPr bwMode="auto">
            <a:xfrm>
              <a:off x="3888" y="292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3" name="AutoShape 31"/>
            <p:cNvSpPr>
              <a:spLocks noChangeArrowheads="1"/>
            </p:cNvSpPr>
            <p:nvPr/>
          </p:nvSpPr>
          <p:spPr bwMode="auto">
            <a:xfrm>
              <a:off x="3360" y="292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4" name="AutoShape 32"/>
            <p:cNvSpPr>
              <a:spLocks noChangeArrowheads="1"/>
            </p:cNvSpPr>
            <p:nvPr/>
          </p:nvSpPr>
          <p:spPr bwMode="auto">
            <a:xfrm>
              <a:off x="1968" y="3024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5" name="AutoShape 33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6" name="AutoShape 34"/>
            <p:cNvSpPr>
              <a:spLocks noChangeArrowheads="1"/>
            </p:cNvSpPr>
            <p:nvPr/>
          </p:nvSpPr>
          <p:spPr bwMode="auto">
            <a:xfrm>
              <a:off x="1920" y="244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7" name="AutoShape 35"/>
            <p:cNvSpPr>
              <a:spLocks noChangeArrowheads="1"/>
            </p:cNvSpPr>
            <p:nvPr/>
          </p:nvSpPr>
          <p:spPr bwMode="auto">
            <a:xfrm>
              <a:off x="2592" y="2784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8" name="AutoShape 36"/>
            <p:cNvSpPr>
              <a:spLocks noChangeArrowheads="1"/>
            </p:cNvSpPr>
            <p:nvPr/>
          </p:nvSpPr>
          <p:spPr bwMode="auto">
            <a:xfrm>
              <a:off x="3120" y="2496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9" name="AutoShape 37"/>
            <p:cNvSpPr>
              <a:spLocks noChangeArrowheads="1"/>
            </p:cNvSpPr>
            <p:nvPr/>
          </p:nvSpPr>
          <p:spPr bwMode="auto">
            <a:xfrm>
              <a:off x="2640" y="220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0" name="AutoShape 38"/>
            <p:cNvSpPr>
              <a:spLocks noChangeArrowheads="1"/>
            </p:cNvSpPr>
            <p:nvPr/>
          </p:nvSpPr>
          <p:spPr bwMode="auto">
            <a:xfrm>
              <a:off x="3840" y="2352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1" name="AutoShape 39"/>
            <p:cNvSpPr>
              <a:spLocks noChangeArrowheads="1"/>
            </p:cNvSpPr>
            <p:nvPr/>
          </p:nvSpPr>
          <p:spPr bwMode="auto">
            <a:xfrm>
              <a:off x="3408" y="2544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312" name="AutoShape 40"/>
          <p:cNvSpPr>
            <a:spLocks noChangeArrowheads="1"/>
          </p:cNvSpPr>
          <p:nvPr/>
        </p:nvSpPr>
        <p:spPr bwMode="auto">
          <a:xfrm>
            <a:off x="6553200" y="3505200"/>
            <a:ext cx="8382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Arial Black" pitchFamily="34" charset="0"/>
              </a:rPr>
              <a:t>To</a:t>
            </a:r>
          </a:p>
          <a:p>
            <a:pPr algn="ctr"/>
            <a:r>
              <a:rPr lang="en-US" sz="1600" b="1">
                <a:latin typeface="Arial Black" pitchFamily="34" charset="0"/>
              </a:rPr>
              <a:t>peer</a:t>
            </a:r>
          </a:p>
        </p:txBody>
      </p:sp>
      <p:sp>
        <p:nvSpPr>
          <p:cNvPr id="54313" name="AutoShape 41"/>
          <p:cNvSpPr>
            <a:spLocks noChangeArrowheads="1"/>
          </p:cNvSpPr>
          <p:nvPr/>
        </p:nvSpPr>
        <p:spPr bwMode="auto">
          <a:xfrm>
            <a:off x="5715000" y="58674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4" name="AutoShape 42"/>
          <p:cNvSpPr>
            <a:spLocks noChangeArrowheads="1"/>
          </p:cNvSpPr>
          <p:nvPr/>
        </p:nvSpPr>
        <p:spPr bwMode="auto">
          <a:xfrm>
            <a:off x="2514600" y="63246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5" name="AutoShape 43"/>
          <p:cNvSpPr>
            <a:spLocks noChangeArrowheads="1"/>
          </p:cNvSpPr>
          <p:nvPr/>
        </p:nvSpPr>
        <p:spPr bwMode="auto">
          <a:xfrm>
            <a:off x="3200400" y="63246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6" name="AutoShape 44"/>
          <p:cNvSpPr>
            <a:spLocks noChangeArrowheads="1"/>
          </p:cNvSpPr>
          <p:nvPr/>
        </p:nvSpPr>
        <p:spPr bwMode="auto">
          <a:xfrm flipH="1">
            <a:off x="1447800" y="3505200"/>
            <a:ext cx="8382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Arial Black" pitchFamily="34" charset="0"/>
              </a:rPr>
              <a:t>To</a:t>
            </a:r>
          </a:p>
          <a:p>
            <a:pPr algn="ctr"/>
            <a:r>
              <a:rPr lang="en-US" sz="1600" b="1">
                <a:latin typeface="Arial Black" pitchFamily="34" charset="0"/>
              </a:rPr>
              <a:t>peer</a:t>
            </a:r>
          </a:p>
        </p:txBody>
      </p:sp>
      <p:sp>
        <p:nvSpPr>
          <p:cNvPr id="54317" name="AutoShape 45"/>
          <p:cNvSpPr>
            <a:spLocks noChangeArrowheads="1"/>
          </p:cNvSpPr>
          <p:nvPr/>
        </p:nvSpPr>
        <p:spPr bwMode="auto">
          <a:xfrm>
            <a:off x="3352800" y="60960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8" name="AutoShape 46"/>
          <p:cNvSpPr>
            <a:spLocks noChangeArrowheads="1"/>
          </p:cNvSpPr>
          <p:nvPr/>
        </p:nvSpPr>
        <p:spPr bwMode="auto">
          <a:xfrm>
            <a:off x="5562600" y="63246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9" name="AutoShape 47"/>
          <p:cNvSpPr>
            <a:spLocks noChangeArrowheads="1"/>
          </p:cNvSpPr>
          <p:nvPr/>
        </p:nvSpPr>
        <p:spPr bwMode="auto">
          <a:xfrm>
            <a:off x="2438400" y="5029200"/>
            <a:ext cx="19050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To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customer</a:t>
            </a:r>
          </a:p>
        </p:txBody>
      </p:sp>
      <p:sp>
        <p:nvSpPr>
          <p:cNvPr id="54320" name="AutoShape 48"/>
          <p:cNvSpPr>
            <a:spLocks noChangeArrowheads="1"/>
          </p:cNvSpPr>
          <p:nvPr/>
        </p:nvSpPr>
        <p:spPr bwMode="auto">
          <a:xfrm>
            <a:off x="5486400" y="60198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1" name="AutoShape 49"/>
          <p:cNvSpPr>
            <a:spLocks noChangeArrowheads="1"/>
          </p:cNvSpPr>
          <p:nvPr/>
        </p:nvSpPr>
        <p:spPr bwMode="auto">
          <a:xfrm>
            <a:off x="6248400" y="56388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2" name="AutoShape 50"/>
          <p:cNvSpPr>
            <a:spLocks noChangeArrowheads="1"/>
          </p:cNvSpPr>
          <p:nvPr/>
        </p:nvSpPr>
        <p:spPr bwMode="auto">
          <a:xfrm>
            <a:off x="2438400" y="57150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3" name="AutoShape 51"/>
          <p:cNvSpPr>
            <a:spLocks noChangeArrowheads="1"/>
          </p:cNvSpPr>
          <p:nvPr/>
        </p:nvSpPr>
        <p:spPr bwMode="auto">
          <a:xfrm>
            <a:off x="3733800" y="57912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4" name="AutoShape 52"/>
          <p:cNvSpPr>
            <a:spLocks noChangeArrowheads="1"/>
          </p:cNvSpPr>
          <p:nvPr/>
        </p:nvSpPr>
        <p:spPr bwMode="auto">
          <a:xfrm>
            <a:off x="2971800" y="57912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5" name="AutoShape 53"/>
          <p:cNvSpPr>
            <a:spLocks noChangeArrowheads="1"/>
          </p:cNvSpPr>
          <p:nvPr/>
        </p:nvSpPr>
        <p:spPr bwMode="auto">
          <a:xfrm>
            <a:off x="4495800" y="5029200"/>
            <a:ext cx="19812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To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customer</a:t>
            </a:r>
          </a:p>
        </p:txBody>
      </p:sp>
      <p:sp>
        <p:nvSpPr>
          <p:cNvPr id="54326" name="AutoShape 54"/>
          <p:cNvSpPr>
            <a:spLocks noChangeArrowheads="1"/>
          </p:cNvSpPr>
          <p:nvPr/>
        </p:nvSpPr>
        <p:spPr bwMode="auto">
          <a:xfrm>
            <a:off x="4800600" y="60198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7" name="AutoShape 55"/>
          <p:cNvSpPr>
            <a:spLocks noChangeArrowheads="1"/>
          </p:cNvSpPr>
          <p:nvPr/>
        </p:nvSpPr>
        <p:spPr bwMode="auto">
          <a:xfrm>
            <a:off x="2209800" y="2590800"/>
            <a:ext cx="22098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To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provider</a:t>
            </a:r>
          </a:p>
        </p:txBody>
      </p:sp>
      <p:sp>
        <p:nvSpPr>
          <p:cNvPr id="54328" name="AutoShape 56"/>
          <p:cNvSpPr>
            <a:spLocks noChangeArrowheads="1"/>
          </p:cNvSpPr>
          <p:nvPr/>
        </p:nvSpPr>
        <p:spPr bwMode="auto">
          <a:xfrm>
            <a:off x="2667000" y="57150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9" name="AutoShape 57"/>
          <p:cNvSpPr>
            <a:spLocks noChangeArrowheads="1"/>
          </p:cNvSpPr>
          <p:nvPr/>
        </p:nvSpPr>
        <p:spPr bwMode="auto">
          <a:xfrm>
            <a:off x="3429000" y="57150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0" name="AutoShape 58"/>
          <p:cNvSpPr>
            <a:spLocks noChangeArrowheads="1"/>
          </p:cNvSpPr>
          <p:nvPr/>
        </p:nvSpPr>
        <p:spPr bwMode="auto">
          <a:xfrm>
            <a:off x="6019800" y="58674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1" name="AutoShape 59"/>
          <p:cNvSpPr>
            <a:spLocks noChangeArrowheads="1"/>
          </p:cNvSpPr>
          <p:nvPr/>
        </p:nvSpPr>
        <p:spPr bwMode="auto">
          <a:xfrm>
            <a:off x="5867400" y="61722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2" name="AutoShape 60"/>
          <p:cNvSpPr>
            <a:spLocks noChangeArrowheads="1"/>
          </p:cNvSpPr>
          <p:nvPr/>
        </p:nvSpPr>
        <p:spPr bwMode="auto">
          <a:xfrm>
            <a:off x="5181600" y="57912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3" name="AutoShape 61"/>
          <p:cNvSpPr>
            <a:spLocks noChangeArrowheads="1"/>
          </p:cNvSpPr>
          <p:nvPr/>
        </p:nvSpPr>
        <p:spPr bwMode="auto">
          <a:xfrm>
            <a:off x="5029200" y="22098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4" name="AutoShape 62"/>
          <p:cNvSpPr>
            <a:spLocks noChangeArrowheads="1"/>
          </p:cNvSpPr>
          <p:nvPr/>
        </p:nvSpPr>
        <p:spPr bwMode="auto">
          <a:xfrm>
            <a:off x="2362200" y="60198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5" name="AutoShape 63"/>
          <p:cNvSpPr>
            <a:spLocks noChangeArrowheads="1"/>
          </p:cNvSpPr>
          <p:nvPr/>
        </p:nvSpPr>
        <p:spPr bwMode="auto">
          <a:xfrm>
            <a:off x="4419600" y="2590800"/>
            <a:ext cx="22098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From 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provider</a:t>
            </a:r>
          </a:p>
        </p:txBody>
      </p:sp>
      <p:sp>
        <p:nvSpPr>
          <p:cNvPr id="54336" name="AutoShape 64"/>
          <p:cNvSpPr>
            <a:spLocks noChangeArrowheads="1"/>
          </p:cNvSpPr>
          <p:nvPr/>
        </p:nvSpPr>
        <p:spPr bwMode="auto">
          <a:xfrm>
            <a:off x="2819400" y="21336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7" name="AutoShape 65"/>
          <p:cNvSpPr>
            <a:spLocks noChangeArrowheads="1"/>
          </p:cNvSpPr>
          <p:nvPr/>
        </p:nvSpPr>
        <p:spPr bwMode="auto">
          <a:xfrm>
            <a:off x="5486400" y="22860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8" name="Rectangle 66"/>
          <p:cNvSpPr>
            <a:spLocks noChangeArrowheads="1"/>
          </p:cNvSpPr>
          <p:nvPr/>
        </p:nvSpPr>
        <p:spPr bwMode="auto">
          <a:xfrm>
            <a:off x="228600" y="1143000"/>
            <a:ext cx="8686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9" name="Text Box 67"/>
          <p:cNvSpPr txBox="1">
            <a:spLocks noChangeArrowheads="1"/>
          </p:cNvSpPr>
          <p:nvPr/>
        </p:nvSpPr>
        <p:spPr bwMode="auto">
          <a:xfrm>
            <a:off x="762000" y="1295400"/>
            <a:ext cx="1751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 Black" pitchFamily="34" charset="0"/>
              </a:rPr>
              <a:t>provider route</a:t>
            </a:r>
          </a:p>
        </p:txBody>
      </p:sp>
      <p:sp>
        <p:nvSpPr>
          <p:cNvPr id="54340" name="AutoShape 68"/>
          <p:cNvSpPr>
            <a:spLocks noChangeArrowheads="1"/>
          </p:cNvSpPr>
          <p:nvPr/>
        </p:nvSpPr>
        <p:spPr bwMode="auto">
          <a:xfrm>
            <a:off x="7239000" y="13716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1" name="Text Box 69"/>
          <p:cNvSpPr txBox="1">
            <a:spLocks noChangeArrowheads="1"/>
          </p:cNvSpPr>
          <p:nvPr/>
        </p:nvSpPr>
        <p:spPr bwMode="auto">
          <a:xfrm>
            <a:off x="5181600" y="1295400"/>
            <a:ext cx="1885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 Black" pitchFamily="34" charset="0"/>
              </a:rPr>
              <a:t>customer route</a:t>
            </a:r>
          </a:p>
        </p:txBody>
      </p:sp>
      <p:sp>
        <p:nvSpPr>
          <p:cNvPr id="54342" name="AutoShape 70"/>
          <p:cNvSpPr>
            <a:spLocks noChangeArrowheads="1"/>
          </p:cNvSpPr>
          <p:nvPr/>
        </p:nvSpPr>
        <p:spPr bwMode="auto">
          <a:xfrm>
            <a:off x="2895600" y="13716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3" name="Text Box 71"/>
          <p:cNvSpPr txBox="1">
            <a:spLocks noChangeArrowheads="1"/>
          </p:cNvSpPr>
          <p:nvPr/>
        </p:nvSpPr>
        <p:spPr bwMode="auto">
          <a:xfrm>
            <a:off x="3200400" y="1295400"/>
            <a:ext cx="1333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 Black" pitchFamily="34" charset="0"/>
              </a:rPr>
              <a:t>peer route</a:t>
            </a:r>
          </a:p>
        </p:txBody>
      </p:sp>
      <p:sp>
        <p:nvSpPr>
          <p:cNvPr id="54344" name="AutoShape 72"/>
          <p:cNvSpPr>
            <a:spLocks noChangeArrowheads="1"/>
          </p:cNvSpPr>
          <p:nvPr/>
        </p:nvSpPr>
        <p:spPr bwMode="auto">
          <a:xfrm>
            <a:off x="457200" y="13716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5" name="Text Box 73"/>
          <p:cNvSpPr txBox="1">
            <a:spLocks noChangeArrowheads="1"/>
          </p:cNvSpPr>
          <p:nvPr/>
        </p:nvSpPr>
        <p:spPr bwMode="auto">
          <a:xfrm>
            <a:off x="7543800" y="1295400"/>
            <a:ext cx="1209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 Black" pitchFamily="34" charset="0"/>
              </a:rPr>
              <a:t>ISP route</a:t>
            </a:r>
          </a:p>
        </p:txBody>
      </p:sp>
      <p:sp>
        <p:nvSpPr>
          <p:cNvPr id="54346" name="AutoShape 74"/>
          <p:cNvSpPr>
            <a:spLocks noChangeArrowheads="1"/>
          </p:cNvSpPr>
          <p:nvPr/>
        </p:nvSpPr>
        <p:spPr bwMode="auto">
          <a:xfrm>
            <a:off x="5029200" y="13716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7" name="AutoShape 75"/>
          <p:cNvSpPr>
            <a:spLocks noChangeArrowheads="1"/>
          </p:cNvSpPr>
          <p:nvPr/>
        </p:nvSpPr>
        <p:spPr bwMode="auto">
          <a:xfrm>
            <a:off x="4876800" y="57912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8" name="AutoShape 76"/>
          <p:cNvSpPr>
            <a:spLocks noChangeArrowheads="1"/>
          </p:cNvSpPr>
          <p:nvPr/>
        </p:nvSpPr>
        <p:spPr bwMode="auto">
          <a:xfrm>
            <a:off x="5029200" y="61722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9" name="AutoShape 77"/>
          <p:cNvSpPr>
            <a:spLocks noChangeArrowheads="1"/>
          </p:cNvSpPr>
          <p:nvPr/>
        </p:nvSpPr>
        <p:spPr bwMode="auto">
          <a:xfrm>
            <a:off x="2895600" y="61722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0" name="AutoShape 78"/>
          <p:cNvSpPr>
            <a:spLocks noChangeArrowheads="1"/>
          </p:cNvSpPr>
          <p:nvPr/>
        </p:nvSpPr>
        <p:spPr bwMode="auto">
          <a:xfrm>
            <a:off x="2362200" y="21336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1" name="AutoShape 79"/>
          <p:cNvSpPr>
            <a:spLocks noChangeArrowheads="1"/>
          </p:cNvSpPr>
          <p:nvPr/>
        </p:nvSpPr>
        <p:spPr bwMode="auto">
          <a:xfrm>
            <a:off x="5334000" y="19812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2" name="AutoShape 80"/>
          <p:cNvSpPr>
            <a:spLocks noChangeArrowheads="1"/>
          </p:cNvSpPr>
          <p:nvPr/>
        </p:nvSpPr>
        <p:spPr bwMode="auto">
          <a:xfrm>
            <a:off x="3200400" y="22098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3" name="AutoShape 81"/>
          <p:cNvSpPr>
            <a:spLocks noChangeArrowheads="1"/>
          </p:cNvSpPr>
          <p:nvPr/>
        </p:nvSpPr>
        <p:spPr bwMode="auto">
          <a:xfrm>
            <a:off x="5791200" y="22098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4" name="AutoShape 82"/>
          <p:cNvSpPr>
            <a:spLocks noChangeArrowheads="1"/>
          </p:cNvSpPr>
          <p:nvPr/>
        </p:nvSpPr>
        <p:spPr bwMode="auto">
          <a:xfrm>
            <a:off x="685800" y="40386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5" name="AutoShape 83"/>
          <p:cNvSpPr>
            <a:spLocks noChangeArrowheads="1"/>
          </p:cNvSpPr>
          <p:nvPr/>
        </p:nvSpPr>
        <p:spPr bwMode="auto">
          <a:xfrm>
            <a:off x="990600" y="36576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6" name="AutoShape 84"/>
          <p:cNvSpPr>
            <a:spLocks noChangeArrowheads="1"/>
          </p:cNvSpPr>
          <p:nvPr/>
        </p:nvSpPr>
        <p:spPr bwMode="auto">
          <a:xfrm>
            <a:off x="7848600" y="41148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7" name="AutoShape 85"/>
          <p:cNvSpPr>
            <a:spLocks noChangeArrowheads="1"/>
          </p:cNvSpPr>
          <p:nvPr/>
        </p:nvSpPr>
        <p:spPr bwMode="auto">
          <a:xfrm>
            <a:off x="7696200" y="36576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8" name="AutoShape 86"/>
          <p:cNvSpPr>
            <a:spLocks noChangeArrowheads="1"/>
          </p:cNvSpPr>
          <p:nvPr/>
        </p:nvSpPr>
        <p:spPr bwMode="auto">
          <a:xfrm>
            <a:off x="8229600" y="39624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9" name="AutoShape 87"/>
          <p:cNvSpPr>
            <a:spLocks noChangeArrowheads="1"/>
          </p:cNvSpPr>
          <p:nvPr/>
        </p:nvSpPr>
        <p:spPr bwMode="auto">
          <a:xfrm>
            <a:off x="7391400" y="39624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0" name="AutoShape 88"/>
          <p:cNvSpPr>
            <a:spLocks noChangeArrowheads="1"/>
          </p:cNvSpPr>
          <p:nvPr/>
        </p:nvSpPr>
        <p:spPr bwMode="auto">
          <a:xfrm>
            <a:off x="533400" y="43434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1" name="AutoShape 89"/>
          <p:cNvSpPr>
            <a:spLocks noChangeArrowheads="1"/>
          </p:cNvSpPr>
          <p:nvPr/>
        </p:nvSpPr>
        <p:spPr bwMode="auto">
          <a:xfrm>
            <a:off x="533400" y="36576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2" name="AutoShape 90"/>
          <p:cNvSpPr>
            <a:spLocks noChangeArrowheads="1"/>
          </p:cNvSpPr>
          <p:nvPr/>
        </p:nvSpPr>
        <p:spPr bwMode="auto">
          <a:xfrm>
            <a:off x="990600" y="41910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3" name="Freeform 91"/>
          <p:cNvSpPr>
            <a:spLocks/>
          </p:cNvSpPr>
          <p:nvPr/>
        </p:nvSpPr>
        <p:spPr bwMode="auto">
          <a:xfrm rot="-5400000">
            <a:off x="1814513" y="3900487"/>
            <a:ext cx="1081088" cy="290513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79" y="18"/>
              </a:cxn>
              <a:cxn ang="0">
                <a:pos x="96" y="44"/>
              </a:cxn>
              <a:cxn ang="0">
                <a:pos x="105" y="105"/>
              </a:cxn>
              <a:cxn ang="0">
                <a:pos x="140" y="96"/>
              </a:cxn>
              <a:cxn ang="0">
                <a:pos x="148" y="70"/>
              </a:cxn>
              <a:cxn ang="0">
                <a:pos x="157" y="35"/>
              </a:cxn>
              <a:cxn ang="0">
                <a:pos x="183" y="53"/>
              </a:cxn>
              <a:cxn ang="0">
                <a:pos x="236" y="131"/>
              </a:cxn>
              <a:cxn ang="0">
                <a:pos x="279" y="27"/>
              </a:cxn>
              <a:cxn ang="0">
                <a:pos x="332" y="149"/>
              </a:cxn>
              <a:cxn ang="0">
                <a:pos x="401" y="79"/>
              </a:cxn>
              <a:cxn ang="0">
                <a:pos x="419" y="114"/>
              </a:cxn>
              <a:cxn ang="0">
                <a:pos x="436" y="140"/>
              </a:cxn>
              <a:cxn ang="0">
                <a:pos x="445" y="114"/>
              </a:cxn>
              <a:cxn ang="0">
                <a:pos x="480" y="61"/>
              </a:cxn>
              <a:cxn ang="0">
                <a:pos x="489" y="166"/>
              </a:cxn>
              <a:cxn ang="0">
                <a:pos x="550" y="70"/>
              </a:cxn>
              <a:cxn ang="0">
                <a:pos x="559" y="96"/>
              </a:cxn>
              <a:cxn ang="0">
                <a:pos x="567" y="123"/>
              </a:cxn>
              <a:cxn ang="0">
                <a:pos x="585" y="96"/>
              </a:cxn>
              <a:cxn ang="0">
                <a:pos x="611" y="61"/>
              </a:cxn>
              <a:cxn ang="0">
                <a:pos x="620" y="114"/>
              </a:cxn>
              <a:cxn ang="0">
                <a:pos x="646" y="61"/>
              </a:cxn>
              <a:cxn ang="0">
                <a:pos x="672" y="27"/>
              </a:cxn>
              <a:cxn ang="0">
                <a:pos x="681" y="0"/>
              </a:cxn>
            </a:cxnLst>
            <a:rect l="0" t="0" r="r" b="b"/>
            <a:pathLst>
              <a:path w="681" h="183">
                <a:moveTo>
                  <a:pt x="0" y="88"/>
                </a:moveTo>
                <a:cubicBezTo>
                  <a:pt x="54" y="34"/>
                  <a:pt x="27" y="56"/>
                  <a:pt x="79" y="18"/>
                </a:cubicBezTo>
                <a:cubicBezTo>
                  <a:pt x="85" y="27"/>
                  <a:pt x="93" y="34"/>
                  <a:pt x="96" y="44"/>
                </a:cubicBezTo>
                <a:cubicBezTo>
                  <a:pt x="102" y="64"/>
                  <a:pt x="92" y="89"/>
                  <a:pt x="105" y="105"/>
                </a:cubicBezTo>
                <a:cubicBezTo>
                  <a:pt x="113" y="114"/>
                  <a:pt x="128" y="99"/>
                  <a:pt x="140" y="96"/>
                </a:cubicBezTo>
                <a:cubicBezTo>
                  <a:pt x="143" y="87"/>
                  <a:pt x="146" y="79"/>
                  <a:pt x="148" y="70"/>
                </a:cubicBezTo>
                <a:cubicBezTo>
                  <a:pt x="151" y="58"/>
                  <a:pt x="146" y="40"/>
                  <a:pt x="157" y="35"/>
                </a:cubicBezTo>
                <a:cubicBezTo>
                  <a:pt x="166" y="30"/>
                  <a:pt x="174" y="47"/>
                  <a:pt x="183" y="53"/>
                </a:cubicBezTo>
                <a:cubicBezTo>
                  <a:pt x="194" y="107"/>
                  <a:pt x="181" y="118"/>
                  <a:pt x="236" y="131"/>
                </a:cubicBezTo>
                <a:cubicBezTo>
                  <a:pt x="273" y="94"/>
                  <a:pt x="265" y="74"/>
                  <a:pt x="279" y="27"/>
                </a:cubicBezTo>
                <a:cubicBezTo>
                  <a:pt x="313" y="61"/>
                  <a:pt x="320" y="103"/>
                  <a:pt x="332" y="149"/>
                </a:cubicBezTo>
                <a:cubicBezTo>
                  <a:pt x="362" y="129"/>
                  <a:pt x="381" y="109"/>
                  <a:pt x="401" y="79"/>
                </a:cubicBezTo>
                <a:cubicBezTo>
                  <a:pt x="407" y="91"/>
                  <a:pt x="412" y="103"/>
                  <a:pt x="419" y="114"/>
                </a:cubicBezTo>
                <a:cubicBezTo>
                  <a:pt x="424" y="123"/>
                  <a:pt x="426" y="140"/>
                  <a:pt x="436" y="140"/>
                </a:cubicBezTo>
                <a:cubicBezTo>
                  <a:pt x="445" y="140"/>
                  <a:pt x="441" y="122"/>
                  <a:pt x="445" y="114"/>
                </a:cubicBezTo>
                <a:cubicBezTo>
                  <a:pt x="455" y="96"/>
                  <a:pt x="480" y="61"/>
                  <a:pt x="480" y="61"/>
                </a:cubicBezTo>
                <a:cubicBezTo>
                  <a:pt x="483" y="96"/>
                  <a:pt x="469" y="137"/>
                  <a:pt x="489" y="166"/>
                </a:cubicBezTo>
                <a:cubicBezTo>
                  <a:pt x="501" y="183"/>
                  <a:pt x="547" y="78"/>
                  <a:pt x="550" y="70"/>
                </a:cubicBezTo>
                <a:cubicBezTo>
                  <a:pt x="553" y="79"/>
                  <a:pt x="556" y="87"/>
                  <a:pt x="559" y="96"/>
                </a:cubicBezTo>
                <a:cubicBezTo>
                  <a:pt x="562" y="105"/>
                  <a:pt x="558" y="123"/>
                  <a:pt x="567" y="123"/>
                </a:cubicBezTo>
                <a:cubicBezTo>
                  <a:pt x="578" y="123"/>
                  <a:pt x="579" y="105"/>
                  <a:pt x="585" y="96"/>
                </a:cubicBezTo>
                <a:cubicBezTo>
                  <a:pt x="593" y="84"/>
                  <a:pt x="602" y="73"/>
                  <a:pt x="611" y="61"/>
                </a:cubicBezTo>
                <a:cubicBezTo>
                  <a:pt x="614" y="79"/>
                  <a:pt x="602" y="114"/>
                  <a:pt x="620" y="114"/>
                </a:cubicBezTo>
                <a:cubicBezTo>
                  <a:pt x="640" y="114"/>
                  <a:pt x="636" y="78"/>
                  <a:pt x="646" y="61"/>
                </a:cubicBezTo>
                <a:cubicBezTo>
                  <a:pt x="653" y="49"/>
                  <a:pt x="663" y="38"/>
                  <a:pt x="672" y="27"/>
                </a:cubicBezTo>
                <a:cubicBezTo>
                  <a:pt x="675" y="18"/>
                  <a:pt x="681" y="0"/>
                  <a:pt x="681" y="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64" name="Freeform 92"/>
          <p:cNvSpPr>
            <a:spLocks/>
          </p:cNvSpPr>
          <p:nvPr/>
        </p:nvSpPr>
        <p:spPr bwMode="auto">
          <a:xfrm rot="-5400000">
            <a:off x="6005513" y="3976687"/>
            <a:ext cx="1081088" cy="290513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79" y="18"/>
              </a:cxn>
              <a:cxn ang="0">
                <a:pos x="96" y="44"/>
              </a:cxn>
              <a:cxn ang="0">
                <a:pos x="105" y="105"/>
              </a:cxn>
              <a:cxn ang="0">
                <a:pos x="140" y="96"/>
              </a:cxn>
              <a:cxn ang="0">
                <a:pos x="148" y="70"/>
              </a:cxn>
              <a:cxn ang="0">
                <a:pos x="157" y="35"/>
              </a:cxn>
              <a:cxn ang="0">
                <a:pos x="183" y="53"/>
              </a:cxn>
              <a:cxn ang="0">
                <a:pos x="236" y="131"/>
              </a:cxn>
              <a:cxn ang="0">
                <a:pos x="279" y="27"/>
              </a:cxn>
              <a:cxn ang="0">
                <a:pos x="332" y="149"/>
              </a:cxn>
              <a:cxn ang="0">
                <a:pos x="401" y="79"/>
              </a:cxn>
              <a:cxn ang="0">
                <a:pos x="419" y="114"/>
              </a:cxn>
              <a:cxn ang="0">
                <a:pos x="436" y="140"/>
              </a:cxn>
              <a:cxn ang="0">
                <a:pos x="445" y="114"/>
              </a:cxn>
              <a:cxn ang="0">
                <a:pos x="480" y="61"/>
              </a:cxn>
              <a:cxn ang="0">
                <a:pos x="489" y="166"/>
              </a:cxn>
              <a:cxn ang="0">
                <a:pos x="550" y="70"/>
              </a:cxn>
              <a:cxn ang="0">
                <a:pos x="559" y="96"/>
              </a:cxn>
              <a:cxn ang="0">
                <a:pos x="567" y="123"/>
              </a:cxn>
              <a:cxn ang="0">
                <a:pos x="585" y="96"/>
              </a:cxn>
              <a:cxn ang="0">
                <a:pos x="611" y="61"/>
              </a:cxn>
              <a:cxn ang="0">
                <a:pos x="620" y="114"/>
              </a:cxn>
              <a:cxn ang="0">
                <a:pos x="646" y="61"/>
              </a:cxn>
              <a:cxn ang="0">
                <a:pos x="672" y="27"/>
              </a:cxn>
              <a:cxn ang="0">
                <a:pos x="681" y="0"/>
              </a:cxn>
            </a:cxnLst>
            <a:rect l="0" t="0" r="r" b="b"/>
            <a:pathLst>
              <a:path w="681" h="183">
                <a:moveTo>
                  <a:pt x="0" y="88"/>
                </a:moveTo>
                <a:cubicBezTo>
                  <a:pt x="54" y="34"/>
                  <a:pt x="27" y="56"/>
                  <a:pt x="79" y="18"/>
                </a:cubicBezTo>
                <a:cubicBezTo>
                  <a:pt x="85" y="27"/>
                  <a:pt x="93" y="34"/>
                  <a:pt x="96" y="44"/>
                </a:cubicBezTo>
                <a:cubicBezTo>
                  <a:pt x="102" y="64"/>
                  <a:pt x="92" y="89"/>
                  <a:pt x="105" y="105"/>
                </a:cubicBezTo>
                <a:cubicBezTo>
                  <a:pt x="113" y="114"/>
                  <a:pt x="128" y="99"/>
                  <a:pt x="140" y="96"/>
                </a:cubicBezTo>
                <a:cubicBezTo>
                  <a:pt x="143" y="87"/>
                  <a:pt x="146" y="79"/>
                  <a:pt x="148" y="70"/>
                </a:cubicBezTo>
                <a:cubicBezTo>
                  <a:pt x="151" y="58"/>
                  <a:pt x="146" y="40"/>
                  <a:pt x="157" y="35"/>
                </a:cubicBezTo>
                <a:cubicBezTo>
                  <a:pt x="166" y="30"/>
                  <a:pt x="174" y="47"/>
                  <a:pt x="183" y="53"/>
                </a:cubicBezTo>
                <a:cubicBezTo>
                  <a:pt x="194" y="107"/>
                  <a:pt x="181" y="118"/>
                  <a:pt x="236" y="131"/>
                </a:cubicBezTo>
                <a:cubicBezTo>
                  <a:pt x="273" y="94"/>
                  <a:pt x="265" y="74"/>
                  <a:pt x="279" y="27"/>
                </a:cubicBezTo>
                <a:cubicBezTo>
                  <a:pt x="313" y="61"/>
                  <a:pt x="320" y="103"/>
                  <a:pt x="332" y="149"/>
                </a:cubicBezTo>
                <a:cubicBezTo>
                  <a:pt x="362" y="129"/>
                  <a:pt x="381" y="109"/>
                  <a:pt x="401" y="79"/>
                </a:cubicBezTo>
                <a:cubicBezTo>
                  <a:pt x="407" y="91"/>
                  <a:pt x="412" y="103"/>
                  <a:pt x="419" y="114"/>
                </a:cubicBezTo>
                <a:cubicBezTo>
                  <a:pt x="424" y="123"/>
                  <a:pt x="426" y="140"/>
                  <a:pt x="436" y="140"/>
                </a:cubicBezTo>
                <a:cubicBezTo>
                  <a:pt x="445" y="140"/>
                  <a:pt x="441" y="122"/>
                  <a:pt x="445" y="114"/>
                </a:cubicBezTo>
                <a:cubicBezTo>
                  <a:pt x="455" y="96"/>
                  <a:pt x="480" y="61"/>
                  <a:pt x="480" y="61"/>
                </a:cubicBezTo>
                <a:cubicBezTo>
                  <a:pt x="483" y="96"/>
                  <a:pt x="469" y="137"/>
                  <a:pt x="489" y="166"/>
                </a:cubicBezTo>
                <a:cubicBezTo>
                  <a:pt x="501" y="183"/>
                  <a:pt x="547" y="78"/>
                  <a:pt x="550" y="70"/>
                </a:cubicBezTo>
                <a:cubicBezTo>
                  <a:pt x="553" y="79"/>
                  <a:pt x="556" y="87"/>
                  <a:pt x="559" y="96"/>
                </a:cubicBezTo>
                <a:cubicBezTo>
                  <a:pt x="562" y="105"/>
                  <a:pt x="558" y="123"/>
                  <a:pt x="567" y="123"/>
                </a:cubicBezTo>
                <a:cubicBezTo>
                  <a:pt x="578" y="123"/>
                  <a:pt x="579" y="105"/>
                  <a:pt x="585" y="96"/>
                </a:cubicBezTo>
                <a:cubicBezTo>
                  <a:pt x="593" y="84"/>
                  <a:pt x="602" y="73"/>
                  <a:pt x="611" y="61"/>
                </a:cubicBezTo>
                <a:cubicBezTo>
                  <a:pt x="614" y="79"/>
                  <a:pt x="602" y="114"/>
                  <a:pt x="620" y="114"/>
                </a:cubicBezTo>
                <a:cubicBezTo>
                  <a:pt x="640" y="114"/>
                  <a:pt x="636" y="78"/>
                  <a:pt x="646" y="61"/>
                </a:cubicBezTo>
                <a:cubicBezTo>
                  <a:pt x="653" y="49"/>
                  <a:pt x="663" y="38"/>
                  <a:pt x="672" y="27"/>
                </a:cubicBezTo>
                <a:cubicBezTo>
                  <a:pt x="675" y="18"/>
                  <a:pt x="681" y="0"/>
                  <a:pt x="681" y="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65" name="Freeform 93"/>
          <p:cNvSpPr>
            <a:spLocks/>
          </p:cNvSpPr>
          <p:nvPr/>
        </p:nvSpPr>
        <p:spPr bwMode="auto">
          <a:xfrm>
            <a:off x="4876800" y="3048000"/>
            <a:ext cx="1081088" cy="290513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79" y="18"/>
              </a:cxn>
              <a:cxn ang="0">
                <a:pos x="96" y="44"/>
              </a:cxn>
              <a:cxn ang="0">
                <a:pos x="105" y="105"/>
              </a:cxn>
              <a:cxn ang="0">
                <a:pos x="140" y="96"/>
              </a:cxn>
              <a:cxn ang="0">
                <a:pos x="148" y="70"/>
              </a:cxn>
              <a:cxn ang="0">
                <a:pos x="157" y="35"/>
              </a:cxn>
              <a:cxn ang="0">
                <a:pos x="183" y="53"/>
              </a:cxn>
              <a:cxn ang="0">
                <a:pos x="236" y="131"/>
              </a:cxn>
              <a:cxn ang="0">
                <a:pos x="279" y="27"/>
              </a:cxn>
              <a:cxn ang="0">
                <a:pos x="332" y="149"/>
              </a:cxn>
              <a:cxn ang="0">
                <a:pos x="401" y="79"/>
              </a:cxn>
              <a:cxn ang="0">
                <a:pos x="419" y="114"/>
              </a:cxn>
              <a:cxn ang="0">
                <a:pos x="436" y="140"/>
              </a:cxn>
              <a:cxn ang="0">
                <a:pos x="445" y="114"/>
              </a:cxn>
              <a:cxn ang="0">
                <a:pos x="480" y="61"/>
              </a:cxn>
              <a:cxn ang="0">
                <a:pos x="489" y="166"/>
              </a:cxn>
              <a:cxn ang="0">
                <a:pos x="550" y="70"/>
              </a:cxn>
              <a:cxn ang="0">
                <a:pos x="559" y="96"/>
              </a:cxn>
              <a:cxn ang="0">
                <a:pos x="567" y="123"/>
              </a:cxn>
              <a:cxn ang="0">
                <a:pos x="585" y="96"/>
              </a:cxn>
              <a:cxn ang="0">
                <a:pos x="611" y="61"/>
              </a:cxn>
              <a:cxn ang="0">
                <a:pos x="620" y="114"/>
              </a:cxn>
              <a:cxn ang="0">
                <a:pos x="646" y="61"/>
              </a:cxn>
              <a:cxn ang="0">
                <a:pos x="672" y="27"/>
              </a:cxn>
              <a:cxn ang="0">
                <a:pos x="681" y="0"/>
              </a:cxn>
            </a:cxnLst>
            <a:rect l="0" t="0" r="r" b="b"/>
            <a:pathLst>
              <a:path w="681" h="183">
                <a:moveTo>
                  <a:pt x="0" y="88"/>
                </a:moveTo>
                <a:cubicBezTo>
                  <a:pt x="54" y="34"/>
                  <a:pt x="27" y="56"/>
                  <a:pt x="79" y="18"/>
                </a:cubicBezTo>
                <a:cubicBezTo>
                  <a:pt x="85" y="27"/>
                  <a:pt x="93" y="34"/>
                  <a:pt x="96" y="44"/>
                </a:cubicBezTo>
                <a:cubicBezTo>
                  <a:pt x="102" y="64"/>
                  <a:pt x="92" y="89"/>
                  <a:pt x="105" y="105"/>
                </a:cubicBezTo>
                <a:cubicBezTo>
                  <a:pt x="113" y="114"/>
                  <a:pt x="128" y="99"/>
                  <a:pt x="140" y="96"/>
                </a:cubicBezTo>
                <a:cubicBezTo>
                  <a:pt x="143" y="87"/>
                  <a:pt x="146" y="79"/>
                  <a:pt x="148" y="70"/>
                </a:cubicBezTo>
                <a:cubicBezTo>
                  <a:pt x="151" y="58"/>
                  <a:pt x="146" y="40"/>
                  <a:pt x="157" y="35"/>
                </a:cubicBezTo>
                <a:cubicBezTo>
                  <a:pt x="166" y="30"/>
                  <a:pt x="174" y="47"/>
                  <a:pt x="183" y="53"/>
                </a:cubicBezTo>
                <a:cubicBezTo>
                  <a:pt x="194" y="107"/>
                  <a:pt x="181" y="118"/>
                  <a:pt x="236" y="131"/>
                </a:cubicBezTo>
                <a:cubicBezTo>
                  <a:pt x="273" y="94"/>
                  <a:pt x="265" y="74"/>
                  <a:pt x="279" y="27"/>
                </a:cubicBezTo>
                <a:cubicBezTo>
                  <a:pt x="313" y="61"/>
                  <a:pt x="320" y="103"/>
                  <a:pt x="332" y="149"/>
                </a:cubicBezTo>
                <a:cubicBezTo>
                  <a:pt x="362" y="129"/>
                  <a:pt x="381" y="109"/>
                  <a:pt x="401" y="79"/>
                </a:cubicBezTo>
                <a:cubicBezTo>
                  <a:pt x="407" y="91"/>
                  <a:pt x="412" y="103"/>
                  <a:pt x="419" y="114"/>
                </a:cubicBezTo>
                <a:cubicBezTo>
                  <a:pt x="424" y="123"/>
                  <a:pt x="426" y="140"/>
                  <a:pt x="436" y="140"/>
                </a:cubicBezTo>
                <a:cubicBezTo>
                  <a:pt x="445" y="140"/>
                  <a:pt x="441" y="122"/>
                  <a:pt x="445" y="114"/>
                </a:cubicBezTo>
                <a:cubicBezTo>
                  <a:pt x="455" y="96"/>
                  <a:pt x="480" y="61"/>
                  <a:pt x="480" y="61"/>
                </a:cubicBezTo>
                <a:cubicBezTo>
                  <a:pt x="483" y="96"/>
                  <a:pt x="469" y="137"/>
                  <a:pt x="489" y="166"/>
                </a:cubicBezTo>
                <a:cubicBezTo>
                  <a:pt x="501" y="183"/>
                  <a:pt x="547" y="78"/>
                  <a:pt x="550" y="70"/>
                </a:cubicBezTo>
                <a:cubicBezTo>
                  <a:pt x="553" y="79"/>
                  <a:pt x="556" y="87"/>
                  <a:pt x="559" y="96"/>
                </a:cubicBezTo>
                <a:cubicBezTo>
                  <a:pt x="562" y="105"/>
                  <a:pt x="558" y="123"/>
                  <a:pt x="567" y="123"/>
                </a:cubicBezTo>
                <a:cubicBezTo>
                  <a:pt x="578" y="123"/>
                  <a:pt x="579" y="105"/>
                  <a:pt x="585" y="96"/>
                </a:cubicBezTo>
                <a:cubicBezTo>
                  <a:pt x="593" y="84"/>
                  <a:pt x="602" y="73"/>
                  <a:pt x="611" y="61"/>
                </a:cubicBezTo>
                <a:cubicBezTo>
                  <a:pt x="614" y="79"/>
                  <a:pt x="602" y="114"/>
                  <a:pt x="620" y="114"/>
                </a:cubicBezTo>
                <a:cubicBezTo>
                  <a:pt x="640" y="114"/>
                  <a:pt x="636" y="78"/>
                  <a:pt x="646" y="61"/>
                </a:cubicBezTo>
                <a:cubicBezTo>
                  <a:pt x="653" y="49"/>
                  <a:pt x="663" y="38"/>
                  <a:pt x="672" y="27"/>
                </a:cubicBezTo>
                <a:cubicBezTo>
                  <a:pt x="675" y="18"/>
                  <a:pt x="681" y="0"/>
                  <a:pt x="681" y="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66" name="Freeform 94"/>
          <p:cNvSpPr>
            <a:spLocks/>
          </p:cNvSpPr>
          <p:nvPr/>
        </p:nvSpPr>
        <p:spPr bwMode="auto">
          <a:xfrm>
            <a:off x="2743200" y="3048000"/>
            <a:ext cx="1081088" cy="290513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79" y="18"/>
              </a:cxn>
              <a:cxn ang="0">
                <a:pos x="96" y="44"/>
              </a:cxn>
              <a:cxn ang="0">
                <a:pos x="105" y="105"/>
              </a:cxn>
              <a:cxn ang="0">
                <a:pos x="140" y="96"/>
              </a:cxn>
              <a:cxn ang="0">
                <a:pos x="148" y="70"/>
              </a:cxn>
              <a:cxn ang="0">
                <a:pos x="157" y="35"/>
              </a:cxn>
              <a:cxn ang="0">
                <a:pos x="183" y="53"/>
              </a:cxn>
              <a:cxn ang="0">
                <a:pos x="236" y="131"/>
              </a:cxn>
              <a:cxn ang="0">
                <a:pos x="279" y="27"/>
              </a:cxn>
              <a:cxn ang="0">
                <a:pos x="332" y="149"/>
              </a:cxn>
              <a:cxn ang="0">
                <a:pos x="401" y="79"/>
              </a:cxn>
              <a:cxn ang="0">
                <a:pos x="419" y="114"/>
              </a:cxn>
              <a:cxn ang="0">
                <a:pos x="436" y="140"/>
              </a:cxn>
              <a:cxn ang="0">
                <a:pos x="445" y="114"/>
              </a:cxn>
              <a:cxn ang="0">
                <a:pos x="480" y="61"/>
              </a:cxn>
              <a:cxn ang="0">
                <a:pos x="489" y="166"/>
              </a:cxn>
              <a:cxn ang="0">
                <a:pos x="550" y="70"/>
              </a:cxn>
              <a:cxn ang="0">
                <a:pos x="559" y="96"/>
              </a:cxn>
              <a:cxn ang="0">
                <a:pos x="567" y="123"/>
              </a:cxn>
              <a:cxn ang="0">
                <a:pos x="585" y="96"/>
              </a:cxn>
              <a:cxn ang="0">
                <a:pos x="611" y="61"/>
              </a:cxn>
              <a:cxn ang="0">
                <a:pos x="620" y="114"/>
              </a:cxn>
              <a:cxn ang="0">
                <a:pos x="646" y="61"/>
              </a:cxn>
              <a:cxn ang="0">
                <a:pos x="672" y="27"/>
              </a:cxn>
              <a:cxn ang="0">
                <a:pos x="681" y="0"/>
              </a:cxn>
            </a:cxnLst>
            <a:rect l="0" t="0" r="r" b="b"/>
            <a:pathLst>
              <a:path w="681" h="183">
                <a:moveTo>
                  <a:pt x="0" y="88"/>
                </a:moveTo>
                <a:cubicBezTo>
                  <a:pt x="54" y="34"/>
                  <a:pt x="27" y="56"/>
                  <a:pt x="79" y="18"/>
                </a:cubicBezTo>
                <a:cubicBezTo>
                  <a:pt x="85" y="27"/>
                  <a:pt x="93" y="34"/>
                  <a:pt x="96" y="44"/>
                </a:cubicBezTo>
                <a:cubicBezTo>
                  <a:pt x="102" y="64"/>
                  <a:pt x="92" y="89"/>
                  <a:pt x="105" y="105"/>
                </a:cubicBezTo>
                <a:cubicBezTo>
                  <a:pt x="113" y="114"/>
                  <a:pt x="128" y="99"/>
                  <a:pt x="140" y="96"/>
                </a:cubicBezTo>
                <a:cubicBezTo>
                  <a:pt x="143" y="87"/>
                  <a:pt x="146" y="79"/>
                  <a:pt x="148" y="70"/>
                </a:cubicBezTo>
                <a:cubicBezTo>
                  <a:pt x="151" y="58"/>
                  <a:pt x="146" y="40"/>
                  <a:pt x="157" y="35"/>
                </a:cubicBezTo>
                <a:cubicBezTo>
                  <a:pt x="166" y="30"/>
                  <a:pt x="174" y="47"/>
                  <a:pt x="183" y="53"/>
                </a:cubicBezTo>
                <a:cubicBezTo>
                  <a:pt x="194" y="107"/>
                  <a:pt x="181" y="118"/>
                  <a:pt x="236" y="131"/>
                </a:cubicBezTo>
                <a:cubicBezTo>
                  <a:pt x="273" y="94"/>
                  <a:pt x="265" y="74"/>
                  <a:pt x="279" y="27"/>
                </a:cubicBezTo>
                <a:cubicBezTo>
                  <a:pt x="313" y="61"/>
                  <a:pt x="320" y="103"/>
                  <a:pt x="332" y="149"/>
                </a:cubicBezTo>
                <a:cubicBezTo>
                  <a:pt x="362" y="129"/>
                  <a:pt x="381" y="109"/>
                  <a:pt x="401" y="79"/>
                </a:cubicBezTo>
                <a:cubicBezTo>
                  <a:pt x="407" y="91"/>
                  <a:pt x="412" y="103"/>
                  <a:pt x="419" y="114"/>
                </a:cubicBezTo>
                <a:cubicBezTo>
                  <a:pt x="424" y="123"/>
                  <a:pt x="426" y="140"/>
                  <a:pt x="436" y="140"/>
                </a:cubicBezTo>
                <a:cubicBezTo>
                  <a:pt x="445" y="140"/>
                  <a:pt x="441" y="122"/>
                  <a:pt x="445" y="114"/>
                </a:cubicBezTo>
                <a:cubicBezTo>
                  <a:pt x="455" y="96"/>
                  <a:pt x="480" y="61"/>
                  <a:pt x="480" y="61"/>
                </a:cubicBezTo>
                <a:cubicBezTo>
                  <a:pt x="483" y="96"/>
                  <a:pt x="469" y="137"/>
                  <a:pt x="489" y="166"/>
                </a:cubicBezTo>
                <a:cubicBezTo>
                  <a:pt x="501" y="183"/>
                  <a:pt x="547" y="78"/>
                  <a:pt x="550" y="70"/>
                </a:cubicBezTo>
                <a:cubicBezTo>
                  <a:pt x="553" y="79"/>
                  <a:pt x="556" y="87"/>
                  <a:pt x="559" y="96"/>
                </a:cubicBezTo>
                <a:cubicBezTo>
                  <a:pt x="562" y="105"/>
                  <a:pt x="558" y="123"/>
                  <a:pt x="567" y="123"/>
                </a:cubicBezTo>
                <a:cubicBezTo>
                  <a:pt x="578" y="123"/>
                  <a:pt x="579" y="105"/>
                  <a:pt x="585" y="96"/>
                </a:cubicBezTo>
                <a:cubicBezTo>
                  <a:pt x="593" y="84"/>
                  <a:pt x="602" y="73"/>
                  <a:pt x="611" y="61"/>
                </a:cubicBezTo>
                <a:cubicBezTo>
                  <a:pt x="614" y="79"/>
                  <a:pt x="602" y="114"/>
                  <a:pt x="620" y="114"/>
                </a:cubicBezTo>
                <a:cubicBezTo>
                  <a:pt x="640" y="114"/>
                  <a:pt x="636" y="78"/>
                  <a:pt x="646" y="61"/>
                </a:cubicBezTo>
                <a:cubicBezTo>
                  <a:pt x="653" y="49"/>
                  <a:pt x="663" y="38"/>
                  <a:pt x="672" y="27"/>
                </a:cubicBezTo>
                <a:cubicBezTo>
                  <a:pt x="675" y="18"/>
                  <a:pt x="681" y="0"/>
                  <a:pt x="681" y="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7162800" y="5029200"/>
            <a:ext cx="1524000" cy="1524000"/>
            <a:chOff x="4512" y="3168"/>
            <a:chExt cx="960" cy="960"/>
          </a:xfrm>
        </p:grpSpPr>
        <p:sp>
          <p:nvSpPr>
            <p:cNvPr id="54368" name="Rectangle 96"/>
            <p:cNvSpPr>
              <a:spLocks noChangeArrowheads="1"/>
            </p:cNvSpPr>
            <p:nvPr/>
          </p:nvSpPr>
          <p:spPr bwMode="auto">
            <a:xfrm>
              <a:off x="4512" y="3168"/>
              <a:ext cx="960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4369" name="Text Box 97"/>
            <p:cNvSpPr txBox="1">
              <a:spLocks noChangeArrowheads="1"/>
            </p:cNvSpPr>
            <p:nvPr/>
          </p:nvSpPr>
          <p:spPr bwMode="auto">
            <a:xfrm>
              <a:off x="4656" y="3456"/>
              <a:ext cx="54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 Black" pitchFamily="34" charset="0"/>
                </a:rPr>
                <a:t>filters</a:t>
              </a:r>
            </a:p>
            <a:p>
              <a:r>
                <a:rPr lang="en-US" sz="1600" b="1">
                  <a:latin typeface="Arial Black" pitchFamily="34" charset="0"/>
                </a:rPr>
                <a:t>block </a:t>
              </a:r>
            </a:p>
          </p:txBody>
        </p:sp>
        <p:sp>
          <p:nvSpPr>
            <p:cNvPr id="54370" name="Freeform 98"/>
            <p:cNvSpPr>
              <a:spLocks/>
            </p:cNvSpPr>
            <p:nvPr/>
          </p:nvSpPr>
          <p:spPr bwMode="auto">
            <a:xfrm>
              <a:off x="4608" y="3216"/>
              <a:ext cx="681" cy="183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79" y="18"/>
                </a:cxn>
                <a:cxn ang="0">
                  <a:pos x="96" y="44"/>
                </a:cxn>
                <a:cxn ang="0">
                  <a:pos x="105" y="105"/>
                </a:cxn>
                <a:cxn ang="0">
                  <a:pos x="140" y="96"/>
                </a:cxn>
                <a:cxn ang="0">
                  <a:pos x="148" y="70"/>
                </a:cxn>
                <a:cxn ang="0">
                  <a:pos x="157" y="35"/>
                </a:cxn>
                <a:cxn ang="0">
                  <a:pos x="183" y="53"/>
                </a:cxn>
                <a:cxn ang="0">
                  <a:pos x="236" y="131"/>
                </a:cxn>
                <a:cxn ang="0">
                  <a:pos x="279" y="27"/>
                </a:cxn>
                <a:cxn ang="0">
                  <a:pos x="332" y="149"/>
                </a:cxn>
                <a:cxn ang="0">
                  <a:pos x="401" y="79"/>
                </a:cxn>
                <a:cxn ang="0">
                  <a:pos x="419" y="114"/>
                </a:cxn>
                <a:cxn ang="0">
                  <a:pos x="436" y="140"/>
                </a:cxn>
                <a:cxn ang="0">
                  <a:pos x="445" y="114"/>
                </a:cxn>
                <a:cxn ang="0">
                  <a:pos x="480" y="61"/>
                </a:cxn>
                <a:cxn ang="0">
                  <a:pos x="489" y="166"/>
                </a:cxn>
                <a:cxn ang="0">
                  <a:pos x="550" y="70"/>
                </a:cxn>
                <a:cxn ang="0">
                  <a:pos x="559" y="96"/>
                </a:cxn>
                <a:cxn ang="0">
                  <a:pos x="567" y="123"/>
                </a:cxn>
                <a:cxn ang="0">
                  <a:pos x="585" y="96"/>
                </a:cxn>
                <a:cxn ang="0">
                  <a:pos x="611" y="61"/>
                </a:cxn>
                <a:cxn ang="0">
                  <a:pos x="620" y="114"/>
                </a:cxn>
                <a:cxn ang="0">
                  <a:pos x="646" y="61"/>
                </a:cxn>
                <a:cxn ang="0">
                  <a:pos x="672" y="27"/>
                </a:cxn>
                <a:cxn ang="0">
                  <a:pos x="681" y="0"/>
                </a:cxn>
              </a:cxnLst>
              <a:rect l="0" t="0" r="r" b="b"/>
              <a:pathLst>
                <a:path w="681" h="183">
                  <a:moveTo>
                    <a:pt x="0" y="88"/>
                  </a:moveTo>
                  <a:cubicBezTo>
                    <a:pt x="54" y="34"/>
                    <a:pt x="27" y="56"/>
                    <a:pt x="79" y="18"/>
                  </a:cubicBezTo>
                  <a:cubicBezTo>
                    <a:pt x="85" y="27"/>
                    <a:pt x="93" y="34"/>
                    <a:pt x="96" y="44"/>
                  </a:cubicBezTo>
                  <a:cubicBezTo>
                    <a:pt x="102" y="64"/>
                    <a:pt x="92" y="89"/>
                    <a:pt x="105" y="105"/>
                  </a:cubicBezTo>
                  <a:cubicBezTo>
                    <a:pt x="113" y="114"/>
                    <a:pt x="128" y="99"/>
                    <a:pt x="140" y="96"/>
                  </a:cubicBezTo>
                  <a:cubicBezTo>
                    <a:pt x="143" y="87"/>
                    <a:pt x="146" y="79"/>
                    <a:pt x="148" y="70"/>
                  </a:cubicBezTo>
                  <a:cubicBezTo>
                    <a:pt x="151" y="58"/>
                    <a:pt x="146" y="40"/>
                    <a:pt x="157" y="35"/>
                  </a:cubicBezTo>
                  <a:cubicBezTo>
                    <a:pt x="166" y="30"/>
                    <a:pt x="174" y="47"/>
                    <a:pt x="183" y="53"/>
                  </a:cubicBezTo>
                  <a:cubicBezTo>
                    <a:pt x="194" y="107"/>
                    <a:pt x="181" y="118"/>
                    <a:pt x="236" y="131"/>
                  </a:cubicBezTo>
                  <a:cubicBezTo>
                    <a:pt x="273" y="94"/>
                    <a:pt x="265" y="74"/>
                    <a:pt x="279" y="27"/>
                  </a:cubicBezTo>
                  <a:cubicBezTo>
                    <a:pt x="313" y="61"/>
                    <a:pt x="320" y="103"/>
                    <a:pt x="332" y="149"/>
                  </a:cubicBezTo>
                  <a:cubicBezTo>
                    <a:pt x="362" y="129"/>
                    <a:pt x="381" y="109"/>
                    <a:pt x="401" y="79"/>
                  </a:cubicBezTo>
                  <a:cubicBezTo>
                    <a:pt x="407" y="91"/>
                    <a:pt x="412" y="103"/>
                    <a:pt x="419" y="114"/>
                  </a:cubicBezTo>
                  <a:cubicBezTo>
                    <a:pt x="424" y="123"/>
                    <a:pt x="426" y="140"/>
                    <a:pt x="436" y="140"/>
                  </a:cubicBezTo>
                  <a:cubicBezTo>
                    <a:pt x="445" y="140"/>
                    <a:pt x="441" y="122"/>
                    <a:pt x="445" y="114"/>
                  </a:cubicBezTo>
                  <a:cubicBezTo>
                    <a:pt x="455" y="96"/>
                    <a:pt x="480" y="61"/>
                    <a:pt x="480" y="61"/>
                  </a:cubicBezTo>
                  <a:cubicBezTo>
                    <a:pt x="483" y="96"/>
                    <a:pt x="469" y="137"/>
                    <a:pt x="489" y="166"/>
                  </a:cubicBezTo>
                  <a:cubicBezTo>
                    <a:pt x="501" y="183"/>
                    <a:pt x="547" y="78"/>
                    <a:pt x="550" y="70"/>
                  </a:cubicBezTo>
                  <a:cubicBezTo>
                    <a:pt x="553" y="79"/>
                    <a:pt x="556" y="87"/>
                    <a:pt x="559" y="96"/>
                  </a:cubicBezTo>
                  <a:cubicBezTo>
                    <a:pt x="562" y="105"/>
                    <a:pt x="558" y="123"/>
                    <a:pt x="567" y="123"/>
                  </a:cubicBezTo>
                  <a:cubicBezTo>
                    <a:pt x="578" y="123"/>
                    <a:pt x="579" y="105"/>
                    <a:pt x="585" y="96"/>
                  </a:cubicBezTo>
                  <a:cubicBezTo>
                    <a:pt x="593" y="84"/>
                    <a:pt x="602" y="73"/>
                    <a:pt x="611" y="61"/>
                  </a:cubicBezTo>
                  <a:cubicBezTo>
                    <a:pt x="614" y="79"/>
                    <a:pt x="602" y="114"/>
                    <a:pt x="620" y="114"/>
                  </a:cubicBezTo>
                  <a:cubicBezTo>
                    <a:pt x="640" y="114"/>
                    <a:pt x="636" y="78"/>
                    <a:pt x="646" y="61"/>
                  </a:cubicBezTo>
                  <a:cubicBezTo>
                    <a:pt x="653" y="49"/>
                    <a:pt x="663" y="38"/>
                    <a:pt x="672" y="27"/>
                  </a:cubicBezTo>
                  <a:cubicBezTo>
                    <a:pt x="675" y="18"/>
                    <a:pt x="681" y="0"/>
                    <a:pt x="681" y="0"/>
                  </a:cubicBez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371" name="AutoShape 99"/>
            <p:cNvSpPr>
              <a:spLocks noChangeArrowheads="1"/>
            </p:cNvSpPr>
            <p:nvPr/>
          </p:nvSpPr>
          <p:spPr bwMode="auto">
            <a:xfrm>
              <a:off x="4704" y="3888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2" name="AutoShape 100"/>
            <p:cNvSpPr>
              <a:spLocks noChangeArrowheads="1"/>
            </p:cNvSpPr>
            <p:nvPr/>
          </p:nvSpPr>
          <p:spPr bwMode="auto">
            <a:xfrm>
              <a:off x="5040" y="3888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28498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B7CC-0525-4EC5-B309-5AFEC89C2AE7}" type="slidenum">
              <a:rPr lang="en-US"/>
              <a:pPr/>
              <a:t>8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Problem - Stability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00200" y="2057400"/>
            <a:ext cx="6019800" cy="2895600"/>
            <a:chOff x="912" y="1488"/>
            <a:chExt cx="3792" cy="1824"/>
          </a:xfrm>
        </p:grpSpPr>
        <p:sp>
          <p:nvSpPr>
            <p:cNvPr id="224260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l"/>
              <a:endParaRPr lang="en-US"/>
            </a:p>
          </p:txBody>
        </p:sp>
        <p:sp>
          <p:nvSpPr>
            <p:cNvPr id="224261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2184 h 21600"/>
                <a:gd name="T2" fmla="*/ 6664 w 21600"/>
                <a:gd name="T3" fmla="*/ 0 h 21600"/>
                <a:gd name="T4" fmla="*/ 10800 w 21600"/>
                <a:gd name="T5" fmla="*/ 0 h 21600"/>
                <a:gd name="T6" fmla="*/ 21600 w 21600"/>
                <a:gd name="T7" fmla="*/ 0 h 21600"/>
                <a:gd name="T8" fmla="*/ 21600 w 21600"/>
                <a:gd name="T9" fmla="*/ 11649 h 21600"/>
                <a:gd name="T10" fmla="*/ 21600 w 21600"/>
                <a:gd name="T11" fmla="*/ 19416 h 21600"/>
                <a:gd name="T12" fmla="*/ 15166 w 21600"/>
                <a:gd name="T13" fmla="*/ 21600 h 21600"/>
                <a:gd name="T14" fmla="*/ 10570 w 21600"/>
                <a:gd name="T15" fmla="*/ 21600 h 21600"/>
                <a:gd name="T16" fmla="*/ 0 w 21600"/>
                <a:gd name="T17" fmla="*/ 21600 h 21600"/>
                <a:gd name="T18" fmla="*/ 0 w 21600"/>
                <a:gd name="T19" fmla="*/ 11528 h 21600"/>
                <a:gd name="T20" fmla="*/ 459 w 21600"/>
                <a:gd name="T21" fmla="*/ 22540 h 21600"/>
                <a:gd name="T22" fmla="*/ 21485 w 21600"/>
                <a:gd name="T23" fmla="*/ 27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262" name="Line 6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63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l"/>
              <a:endParaRPr lang="en-US"/>
            </a:p>
          </p:txBody>
        </p:sp>
        <p:sp>
          <p:nvSpPr>
            <p:cNvPr id="224264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l"/>
              <a:endParaRPr lang="en-US"/>
            </a:p>
          </p:txBody>
        </p:sp>
        <p:sp>
          <p:nvSpPr>
            <p:cNvPr id="224265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l"/>
              <a:endParaRPr lang="en-US"/>
            </a:p>
          </p:txBody>
        </p:sp>
        <p:sp>
          <p:nvSpPr>
            <p:cNvPr id="224266" name="Line 10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67" name="Line 11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68" name="Line 12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69" name="Line 13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70" name="Line 14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71" name="Text Box 15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1</a:t>
              </a:r>
            </a:p>
          </p:txBody>
        </p:sp>
        <p:sp>
          <p:nvSpPr>
            <p:cNvPr id="224272" name="Text Box 16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2</a:t>
              </a:r>
            </a:p>
          </p:txBody>
        </p:sp>
        <p:sp>
          <p:nvSpPr>
            <p:cNvPr id="224273" name="Text Box 17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3</a:t>
              </a:r>
            </a:p>
          </p:txBody>
        </p:sp>
      </p:grpSp>
      <p:sp>
        <p:nvSpPr>
          <p:cNvPr id="224274" name="Text Box 18"/>
          <p:cNvSpPr txBox="1">
            <a:spLocks noChangeArrowheads="1"/>
          </p:cNvSpPr>
          <p:nvPr/>
        </p:nvSpPr>
        <p:spPr bwMode="auto">
          <a:xfrm>
            <a:off x="2819400" y="1905000"/>
            <a:ext cx="862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 b="1" i="1"/>
              <a:t>1 3 0</a:t>
            </a:r>
          </a:p>
          <a:p>
            <a:pPr algn="r"/>
            <a:r>
              <a:rPr lang="en-US" sz="2400" b="1"/>
              <a:t>  1 0</a:t>
            </a:r>
          </a:p>
        </p:txBody>
      </p:sp>
      <p:sp>
        <p:nvSpPr>
          <p:cNvPr id="224275" name="Text Box 19"/>
          <p:cNvSpPr txBox="1">
            <a:spLocks noChangeArrowheads="1"/>
          </p:cNvSpPr>
          <p:nvPr/>
        </p:nvSpPr>
        <p:spPr bwMode="auto">
          <a:xfrm>
            <a:off x="7748588" y="4130675"/>
            <a:ext cx="862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 b="1" i="1"/>
              <a:t>3 2 0</a:t>
            </a:r>
          </a:p>
          <a:p>
            <a:pPr algn="r"/>
            <a:r>
              <a:rPr lang="en-US" sz="2400" b="1"/>
              <a:t>  3 0</a:t>
            </a:r>
          </a:p>
        </p:txBody>
      </p:sp>
      <p:sp>
        <p:nvSpPr>
          <p:cNvPr id="224276" name="Text Box 20"/>
          <p:cNvSpPr txBox="1">
            <a:spLocks noChangeArrowheads="1"/>
          </p:cNvSpPr>
          <p:nvPr/>
        </p:nvSpPr>
        <p:spPr bwMode="auto">
          <a:xfrm>
            <a:off x="685800" y="4038600"/>
            <a:ext cx="862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 b="1" i="1"/>
              <a:t>2 1 0</a:t>
            </a:r>
          </a:p>
          <a:p>
            <a:pPr algn="r"/>
            <a:r>
              <a:rPr lang="en-US" sz="2400" b="1"/>
              <a:t>  2 0</a:t>
            </a:r>
          </a:p>
        </p:txBody>
      </p:sp>
      <p:sp>
        <p:nvSpPr>
          <p:cNvPr id="224277" name="Line 21"/>
          <p:cNvSpPr>
            <a:spLocks noChangeShapeType="1"/>
          </p:cNvSpPr>
          <p:nvPr/>
        </p:nvSpPr>
        <p:spPr bwMode="auto">
          <a:xfrm>
            <a:off x="4724400" y="2590800"/>
            <a:ext cx="1588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8" name="Line 22"/>
          <p:cNvSpPr>
            <a:spLocks noChangeShapeType="1"/>
          </p:cNvSpPr>
          <p:nvPr/>
        </p:nvSpPr>
        <p:spPr bwMode="auto">
          <a:xfrm flipH="1" flipV="1">
            <a:off x="5181600" y="3657600"/>
            <a:ext cx="1219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9" name="Freeform 23"/>
          <p:cNvSpPr>
            <a:spLocks/>
          </p:cNvSpPr>
          <p:nvPr/>
        </p:nvSpPr>
        <p:spPr bwMode="auto">
          <a:xfrm>
            <a:off x="2832100" y="2540000"/>
            <a:ext cx="1892300" cy="1727200"/>
          </a:xfrm>
          <a:custGeom>
            <a:avLst/>
            <a:gdLst/>
            <a:ahLst/>
            <a:cxnLst>
              <a:cxn ang="0">
                <a:pos x="0" y="1088"/>
              </a:cxn>
              <a:cxn ang="0">
                <a:pos x="1008" y="80"/>
              </a:cxn>
              <a:cxn ang="0">
                <a:pos x="1104" y="608"/>
              </a:cxn>
            </a:cxnLst>
            <a:rect l="0" t="0" r="r" b="b"/>
            <a:pathLst>
              <a:path w="1192" h="1088">
                <a:moveTo>
                  <a:pt x="0" y="1088"/>
                </a:moveTo>
                <a:cubicBezTo>
                  <a:pt x="412" y="624"/>
                  <a:pt x="824" y="160"/>
                  <a:pt x="1008" y="80"/>
                </a:cubicBezTo>
                <a:cubicBezTo>
                  <a:pt x="1192" y="0"/>
                  <a:pt x="1148" y="304"/>
                  <a:pt x="1104" y="6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80" name="Freeform 24"/>
          <p:cNvSpPr>
            <a:spLocks/>
          </p:cNvSpPr>
          <p:nvPr/>
        </p:nvSpPr>
        <p:spPr bwMode="auto">
          <a:xfrm>
            <a:off x="4673600" y="2298700"/>
            <a:ext cx="1930400" cy="2133600"/>
          </a:xfrm>
          <a:custGeom>
            <a:avLst/>
            <a:gdLst/>
            <a:ahLst/>
            <a:cxnLst>
              <a:cxn ang="0">
                <a:pos x="128" y="136"/>
              </a:cxn>
              <a:cxn ang="0">
                <a:pos x="176" y="184"/>
              </a:cxn>
              <a:cxn ang="0">
                <a:pos x="1184" y="1240"/>
              </a:cxn>
              <a:cxn ang="0">
                <a:pos x="368" y="808"/>
              </a:cxn>
            </a:cxnLst>
            <a:rect l="0" t="0" r="r" b="b"/>
            <a:pathLst>
              <a:path w="1216" h="1344">
                <a:moveTo>
                  <a:pt x="128" y="136"/>
                </a:moveTo>
                <a:cubicBezTo>
                  <a:pt x="64" y="68"/>
                  <a:pt x="0" y="0"/>
                  <a:pt x="176" y="184"/>
                </a:cubicBezTo>
                <a:cubicBezTo>
                  <a:pt x="352" y="368"/>
                  <a:pt x="1152" y="1136"/>
                  <a:pt x="1184" y="1240"/>
                </a:cubicBezTo>
                <a:cubicBezTo>
                  <a:pt x="1216" y="1344"/>
                  <a:pt x="792" y="1076"/>
                  <a:pt x="368" y="8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81" name="Line 25"/>
          <p:cNvSpPr>
            <a:spLocks noChangeShapeType="1"/>
          </p:cNvSpPr>
          <p:nvPr/>
        </p:nvSpPr>
        <p:spPr bwMode="auto">
          <a:xfrm flipV="1">
            <a:off x="2895600" y="3810000"/>
            <a:ext cx="1143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82" name="Text Box 26"/>
          <p:cNvSpPr txBox="1">
            <a:spLocks noChangeArrowheads="1"/>
          </p:cNvSpPr>
          <p:nvPr/>
        </p:nvSpPr>
        <p:spPr bwMode="auto">
          <a:xfrm>
            <a:off x="4114800" y="34432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0</a:t>
            </a:r>
          </a:p>
        </p:txBody>
      </p:sp>
      <p:sp>
        <p:nvSpPr>
          <p:cNvPr id="224283" name="Text Box 27"/>
          <p:cNvSpPr txBox="1">
            <a:spLocks noChangeArrowheads="1"/>
          </p:cNvSpPr>
          <p:nvPr/>
        </p:nvSpPr>
        <p:spPr bwMode="auto">
          <a:xfrm>
            <a:off x="228600" y="6248400"/>
            <a:ext cx="8839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Varadhan, Govindan, &amp; Estrin, “Persistent Route Oscillations in Interdomain Routing”, 1996</a:t>
            </a:r>
            <a:r>
              <a:rPr lang="en-US" sz="1600" i="1"/>
              <a:t> 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572279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22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22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22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22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22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22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22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build="allAtOnce"/>
      <p:bldP spid="224275" grpId="0" build="allAtOnce"/>
      <p:bldP spid="224276" grpId="0" build="allAtOnce"/>
      <p:bldP spid="224277" grpId="0" animBg="1"/>
      <p:bldP spid="224277" grpId="1" animBg="1"/>
      <p:bldP spid="224278" grpId="0" animBg="1"/>
      <p:bldP spid="224279" grpId="0" animBg="1"/>
      <p:bldP spid="224279" grpId="1" animBg="1"/>
      <p:bldP spid="224280" grpId="0" animBg="1"/>
      <p:bldP spid="224281" grpId="0" animBg="1"/>
      <p:bldP spid="224281" grpId="1" animBg="1"/>
      <p:bldP spid="224281" grpId="2" animBg="1"/>
      <p:bldP spid="224282" grpId="0"/>
      <p:bldP spid="2242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FF76-5AE5-49F5-9B8F-811C6C10329A}" type="slidenum">
              <a:rPr lang="en-US"/>
              <a:pPr/>
              <a:t>9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to Policy?</a:t>
            </a:r>
            <a:endParaRPr lang="en-US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Permit only two business arrangements</a:t>
            </a:r>
          </a:p>
          <a:p>
            <a:pPr lvl="1"/>
            <a:r>
              <a:rPr lang="en-US"/>
              <a:t>Customer-provider</a:t>
            </a:r>
          </a:p>
          <a:p>
            <a:pPr lvl="1"/>
            <a:r>
              <a:rPr lang="en-US"/>
              <a:t>Peering</a:t>
            </a:r>
          </a:p>
          <a:p>
            <a:endParaRPr lang="en-US"/>
          </a:p>
          <a:p>
            <a:r>
              <a:rPr lang="en-US"/>
              <a:t>Constrain both </a:t>
            </a:r>
            <a:r>
              <a:rPr lang="en-US">
                <a:solidFill>
                  <a:srgbClr val="FF3300"/>
                </a:solidFill>
              </a:rPr>
              <a:t>filtering </a:t>
            </a:r>
            <a:r>
              <a:rPr lang="en-US"/>
              <a:t>and </a:t>
            </a:r>
            <a:r>
              <a:rPr lang="en-US">
                <a:solidFill>
                  <a:srgbClr val="FF3300"/>
                </a:solidFill>
              </a:rPr>
              <a:t>ranking</a:t>
            </a:r>
            <a:r>
              <a:rPr lang="en-US"/>
              <a:t> based on these arrangements to guarantee safety</a:t>
            </a:r>
          </a:p>
          <a:p>
            <a:endParaRPr lang="en-US"/>
          </a:p>
          <a:p>
            <a:r>
              <a:rPr lang="en-US">
                <a:solidFill>
                  <a:srgbClr val="FF3300"/>
                </a:solidFill>
              </a:rPr>
              <a:t>Surprising result:</a:t>
            </a:r>
            <a:r>
              <a:rPr lang="en-US"/>
              <a:t> these arrangements correspond to today’s (common) behavior</a:t>
            </a:r>
          </a:p>
        </p:txBody>
      </p:sp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228600" y="6521450"/>
            <a:ext cx="8839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Gao &amp; Rexford, “Stable Internet Routing without Global Coordination”, </a:t>
            </a:r>
            <a:r>
              <a:rPr lang="en-US" sz="1600" i="1"/>
              <a:t> IEEE/ACM ToN</a:t>
            </a:r>
            <a:r>
              <a:rPr lang="en-US" sz="1600"/>
              <a:t>, 2001</a:t>
            </a:r>
          </a:p>
        </p:txBody>
      </p:sp>
    </p:spTree>
    <p:extLst>
      <p:ext uri="{BB962C8B-B14F-4D97-AF65-F5344CB8AC3E}">
        <p14:creationId xmlns:p14="http://schemas.microsoft.com/office/powerpoint/2010/main" val="399179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3065</TotalTime>
  <Words>796</Words>
  <Application>Microsoft Macintosh PowerPoint</Application>
  <PresentationFormat>On-screen Show (4:3)</PresentationFormat>
  <Paragraphs>171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15-849: Hot Topics in Networking  Policy and Networks</vt:lpstr>
      <vt:lpstr>Key Questions</vt:lpstr>
      <vt:lpstr>Policy with BGP</vt:lpstr>
      <vt:lpstr>Examples of BGP Policies</vt:lpstr>
      <vt:lpstr>Export Policy</vt:lpstr>
      <vt:lpstr>Import Routes </vt:lpstr>
      <vt:lpstr>Export Routes </vt:lpstr>
      <vt:lpstr>Key Problem - Stability</vt:lpstr>
      <vt:lpstr>Limits to Policy?</vt:lpstr>
      <vt:lpstr>Other Considerations (Tussle)</vt:lpstr>
      <vt:lpstr>Who should control communications? What should they control?</vt:lpstr>
      <vt:lpstr>Prior proposals: large union, small intersection</vt:lpstr>
      <vt:lpstr>So what options does our community have?</vt:lpstr>
      <vt:lpstr>Key Questions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Srinivasan Seshan</dc:creator>
  <cp:lastModifiedBy>Srinivasan Seshan</cp:lastModifiedBy>
  <cp:revision>51</cp:revision>
  <dcterms:created xsi:type="dcterms:W3CDTF">2011-01-01T19:00:01Z</dcterms:created>
  <dcterms:modified xsi:type="dcterms:W3CDTF">2011-01-25T18:18:03Z</dcterms:modified>
</cp:coreProperties>
</file>