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7" r:id="rId7"/>
    <p:sldId id="268" r:id="rId8"/>
    <p:sldId id="263" r:id="rId9"/>
    <p:sldId id="264"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31"/>
  </p:normalViewPr>
  <p:slideViewPr>
    <p:cSldViewPr snapToGrid="0" snapToObjects="1">
      <p:cViewPr varScale="1">
        <p:scale>
          <a:sx n="97" d="100"/>
          <a:sy n="97" d="100"/>
        </p:scale>
        <p:origin x="528"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9E47513-E665-A34E-95A5-7700874D4637}" type="datetimeFigureOut">
              <a:rPr lang="en-US" smtClean="0"/>
              <a:t>4/23/17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0974FF-D3AA-8447-863B-0BDB1D283EF2}" type="slidenum">
              <a:rPr lang="en-US" smtClean="0"/>
              <a:t>‹#›</a:t>
            </a:fld>
            <a:endParaRPr lang="en-US"/>
          </a:p>
        </p:txBody>
      </p:sp>
    </p:spTree>
    <p:extLst>
      <p:ext uri="{BB962C8B-B14F-4D97-AF65-F5344CB8AC3E}">
        <p14:creationId xmlns:p14="http://schemas.microsoft.com/office/powerpoint/2010/main" val="1340635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E47513-E665-A34E-95A5-7700874D4637}" type="datetimeFigureOut">
              <a:rPr lang="en-US" smtClean="0"/>
              <a:t>4/23/17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0974FF-D3AA-8447-863B-0BDB1D283EF2}" type="slidenum">
              <a:rPr lang="en-US" smtClean="0"/>
              <a:t>‹#›</a:t>
            </a:fld>
            <a:endParaRPr lang="en-US"/>
          </a:p>
        </p:txBody>
      </p:sp>
    </p:spTree>
    <p:extLst>
      <p:ext uri="{BB962C8B-B14F-4D97-AF65-F5344CB8AC3E}">
        <p14:creationId xmlns:p14="http://schemas.microsoft.com/office/powerpoint/2010/main" val="1838760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E47513-E665-A34E-95A5-7700874D4637}" type="datetimeFigureOut">
              <a:rPr lang="en-US" smtClean="0"/>
              <a:t>4/23/17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0974FF-D3AA-8447-863B-0BDB1D283EF2}" type="slidenum">
              <a:rPr lang="en-US" smtClean="0"/>
              <a:t>‹#›</a:t>
            </a:fld>
            <a:endParaRPr lang="en-US"/>
          </a:p>
        </p:txBody>
      </p:sp>
    </p:spTree>
    <p:extLst>
      <p:ext uri="{BB962C8B-B14F-4D97-AF65-F5344CB8AC3E}">
        <p14:creationId xmlns:p14="http://schemas.microsoft.com/office/powerpoint/2010/main" val="1762849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E47513-E665-A34E-95A5-7700874D4637}" type="datetimeFigureOut">
              <a:rPr lang="en-US" smtClean="0"/>
              <a:t>4/23/17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0974FF-D3AA-8447-863B-0BDB1D283EF2}" type="slidenum">
              <a:rPr lang="en-US" smtClean="0"/>
              <a:t>‹#›</a:t>
            </a:fld>
            <a:endParaRPr lang="en-US"/>
          </a:p>
        </p:txBody>
      </p:sp>
    </p:spTree>
    <p:extLst>
      <p:ext uri="{BB962C8B-B14F-4D97-AF65-F5344CB8AC3E}">
        <p14:creationId xmlns:p14="http://schemas.microsoft.com/office/powerpoint/2010/main" val="1077677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E47513-E665-A34E-95A5-7700874D4637}" type="datetimeFigureOut">
              <a:rPr lang="en-US" smtClean="0"/>
              <a:t>4/23/17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0974FF-D3AA-8447-863B-0BDB1D283EF2}" type="slidenum">
              <a:rPr lang="en-US" smtClean="0"/>
              <a:t>‹#›</a:t>
            </a:fld>
            <a:endParaRPr lang="en-US"/>
          </a:p>
        </p:txBody>
      </p:sp>
    </p:spTree>
    <p:extLst>
      <p:ext uri="{BB962C8B-B14F-4D97-AF65-F5344CB8AC3E}">
        <p14:creationId xmlns:p14="http://schemas.microsoft.com/office/powerpoint/2010/main" val="1051601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9E47513-E665-A34E-95A5-7700874D4637}" type="datetimeFigureOut">
              <a:rPr lang="en-US" smtClean="0"/>
              <a:t>4/23/17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0974FF-D3AA-8447-863B-0BDB1D283EF2}" type="slidenum">
              <a:rPr lang="en-US" smtClean="0"/>
              <a:t>‹#›</a:t>
            </a:fld>
            <a:endParaRPr lang="en-US"/>
          </a:p>
        </p:txBody>
      </p:sp>
    </p:spTree>
    <p:extLst>
      <p:ext uri="{BB962C8B-B14F-4D97-AF65-F5344CB8AC3E}">
        <p14:creationId xmlns:p14="http://schemas.microsoft.com/office/powerpoint/2010/main" val="480953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9E47513-E665-A34E-95A5-7700874D4637}" type="datetimeFigureOut">
              <a:rPr lang="en-US" smtClean="0"/>
              <a:t>4/23/17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0974FF-D3AA-8447-863B-0BDB1D283EF2}" type="slidenum">
              <a:rPr lang="en-US" smtClean="0"/>
              <a:t>‹#›</a:t>
            </a:fld>
            <a:endParaRPr lang="en-US"/>
          </a:p>
        </p:txBody>
      </p:sp>
    </p:spTree>
    <p:extLst>
      <p:ext uri="{BB962C8B-B14F-4D97-AF65-F5344CB8AC3E}">
        <p14:creationId xmlns:p14="http://schemas.microsoft.com/office/powerpoint/2010/main" val="261312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9E47513-E665-A34E-95A5-7700874D4637}" type="datetimeFigureOut">
              <a:rPr lang="en-US" smtClean="0"/>
              <a:t>4/23/17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0974FF-D3AA-8447-863B-0BDB1D283EF2}" type="slidenum">
              <a:rPr lang="en-US" smtClean="0"/>
              <a:t>‹#›</a:t>
            </a:fld>
            <a:endParaRPr lang="en-US"/>
          </a:p>
        </p:txBody>
      </p:sp>
    </p:spTree>
    <p:extLst>
      <p:ext uri="{BB962C8B-B14F-4D97-AF65-F5344CB8AC3E}">
        <p14:creationId xmlns:p14="http://schemas.microsoft.com/office/powerpoint/2010/main" val="283146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E47513-E665-A34E-95A5-7700874D4637}" type="datetimeFigureOut">
              <a:rPr lang="en-US" smtClean="0"/>
              <a:t>4/23/17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0974FF-D3AA-8447-863B-0BDB1D283EF2}" type="slidenum">
              <a:rPr lang="en-US" smtClean="0"/>
              <a:t>‹#›</a:t>
            </a:fld>
            <a:endParaRPr lang="en-US"/>
          </a:p>
        </p:txBody>
      </p:sp>
    </p:spTree>
    <p:extLst>
      <p:ext uri="{BB962C8B-B14F-4D97-AF65-F5344CB8AC3E}">
        <p14:creationId xmlns:p14="http://schemas.microsoft.com/office/powerpoint/2010/main" val="16505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E47513-E665-A34E-95A5-7700874D4637}" type="datetimeFigureOut">
              <a:rPr lang="en-US" smtClean="0"/>
              <a:t>4/23/17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0974FF-D3AA-8447-863B-0BDB1D283EF2}" type="slidenum">
              <a:rPr lang="en-US" smtClean="0"/>
              <a:t>‹#›</a:t>
            </a:fld>
            <a:endParaRPr lang="en-US"/>
          </a:p>
        </p:txBody>
      </p:sp>
    </p:spTree>
    <p:extLst>
      <p:ext uri="{BB962C8B-B14F-4D97-AF65-F5344CB8AC3E}">
        <p14:creationId xmlns:p14="http://schemas.microsoft.com/office/powerpoint/2010/main" val="386178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E47513-E665-A34E-95A5-7700874D4637}" type="datetimeFigureOut">
              <a:rPr lang="en-US" smtClean="0"/>
              <a:t>4/23/17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0974FF-D3AA-8447-863B-0BDB1D283EF2}" type="slidenum">
              <a:rPr lang="en-US" smtClean="0"/>
              <a:t>‹#›</a:t>
            </a:fld>
            <a:endParaRPr lang="en-US"/>
          </a:p>
        </p:txBody>
      </p:sp>
    </p:spTree>
    <p:extLst>
      <p:ext uri="{BB962C8B-B14F-4D97-AF65-F5344CB8AC3E}">
        <p14:creationId xmlns:p14="http://schemas.microsoft.com/office/powerpoint/2010/main" val="80393040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E47513-E665-A34E-95A5-7700874D4637}" type="datetimeFigureOut">
              <a:rPr lang="en-US" smtClean="0"/>
              <a:t>4/23/17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0974FF-D3AA-8447-863B-0BDB1D283EF2}" type="slidenum">
              <a:rPr lang="en-US" smtClean="0"/>
              <a:t>‹#›</a:t>
            </a:fld>
            <a:endParaRPr lang="en-US"/>
          </a:p>
        </p:txBody>
      </p:sp>
    </p:spTree>
    <p:extLst>
      <p:ext uri="{BB962C8B-B14F-4D97-AF65-F5344CB8AC3E}">
        <p14:creationId xmlns:p14="http://schemas.microsoft.com/office/powerpoint/2010/main" val="1336970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usenix.org/system/files/conference/foci12/foci12-final2.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eb.eecs.umich.edu/~zmao/Papers/china-censorship-pam11.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cl.cam.ac.uk/~rnc1/ignoring.pdf"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cl.cam.ac.uk/~rnc1/ignoring.pdf"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cl.cam.ac.uk/~rnc1/ignoring.pdf"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usenix.org/system/files/conference/foci12/foci12-final2.pdf"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hyperlink" Target="https://www.usenix.org/system/files/conference/foci12/foci12-final2.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The Great Firewall of China </a:t>
            </a:r>
            <a:br>
              <a:rPr lang="en-US" dirty="0" smtClean="0"/>
            </a:br>
            <a:r>
              <a:rPr lang="en-US" sz="4400" dirty="0" smtClean="0"/>
              <a:t>What is it and how does it work? </a:t>
            </a:r>
            <a:endParaRPr lang="en-US" sz="4400" dirty="0"/>
          </a:p>
        </p:txBody>
      </p:sp>
      <p:sp>
        <p:nvSpPr>
          <p:cNvPr id="3" name="Subtitle 2"/>
          <p:cNvSpPr>
            <a:spLocks noGrp="1"/>
          </p:cNvSpPr>
          <p:nvPr>
            <p:ph type="subTitle" idx="1"/>
          </p:nvPr>
        </p:nvSpPr>
        <p:spPr>
          <a:xfrm>
            <a:off x="1524000" y="4662211"/>
            <a:ext cx="9144000" cy="1655762"/>
          </a:xfrm>
        </p:spPr>
        <p:txBody>
          <a:bodyPr>
            <a:normAutofit lnSpcReduction="10000"/>
          </a:bodyPr>
          <a:lstStyle/>
          <a:p>
            <a:pPr algn="l"/>
            <a:r>
              <a:rPr lang="en-US" dirty="0" smtClean="0"/>
              <a:t>Student brief - by Alexandra Snoy </a:t>
            </a:r>
          </a:p>
          <a:p>
            <a:pPr algn="l"/>
            <a:endParaRPr lang="en-US" dirty="0"/>
          </a:p>
          <a:p>
            <a:pPr algn="l"/>
            <a:r>
              <a:rPr lang="en-US" dirty="0" smtClean="0"/>
              <a:t>15-744 Computer Networks  </a:t>
            </a:r>
          </a:p>
          <a:p>
            <a:pPr algn="l"/>
            <a:r>
              <a:rPr lang="en-US" dirty="0" smtClean="0"/>
              <a:t>Monday 24 April 2017 </a:t>
            </a:r>
          </a:p>
        </p:txBody>
      </p:sp>
    </p:spTree>
    <p:extLst>
      <p:ext uri="{BB962C8B-B14F-4D97-AF65-F5344CB8AC3E}">
        <p14:creationId xmlns:p14="http://schemas.microsoft.com/office/powerpoint/2010/main" val="658323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Blocking </a:t>
            </a:r>
            <a:r>
              <a:rPr lang="en-US" dirty="0" smtClean="0"/>
              <a:t>Tor: evading the DPI detection</a:t>
            </a:r>
            <a:endParaRPr lang="en-US" dirty="0"/>
          </a:p>
        </p:txBody>
      </p:sp>
      <p:sp>
        <p:nvSpPr>
          <p:cNvPr id="3" name="Content Placeholder 2"/>
          <p:cNvSpPr>
            <a:spLocks noGrp="1"/>
          </p:cNvSpPr>
          <p:nvPr>
            <p:ph idx="1"/>
          </p:nvPr>
        </p:nvSpPr>
        <p:spPr/>
        <p:txBody>
          <a:bodyPr>
            <a:normAutofit fontScale="92500"/>
          </a:bodyPr>
          <a:lstStyle/>
          <a:p>
            <a:r>
              <a:rPr lang="en-US" dirty="0" smtClean="0"/>
              <a:t>Filtering scanner machines: difficult because they are too hard to tell apart from legitimate Tor users</a:t>
            </a:r>
          </a:p>
          <a:p>
            <a:r>
              <a:rPr lang="en-US" dirty="0" smtClean="0"/>
              <a:t>Some software has been developed to obfuscate the traffic so that the TLS cipher list cannot be identified anymore, but needs to run on both sides </a:t>
            </a:r>
          </a:p>
          <a:p>
            <a:r>
              <a:rPr lang="en-US" dirty="0" smtClean="0"/>
              <a:t>Authors propose a server side tool that rewrites the TCP window size announced by the bridge during the TCP handshake, forcing the client to split its cipher list across two TCP segments, which seems to be sufficient to bypass the DPI detection (apparently doesn’t perform packet reassembly) </a:t>
            </a:r>
          </a:p>
          <a:p>
            <a:endParaRPr lang="en-US" dirty="0"/>
          </a:p>
          <a:p>
            <a:r>
              <a:rPr lang="en-US" sz="1800" dirty="0"/>
              <a:t>Winter P., </a:t>
            </a:r>
            <a:r>
              <a:rPr lang="en-US" sz="1800" dirty="0" err="1"/>
              <a:t>Lindskog</a:t>
            </a:r>
            <a:r>
              <a:rPr lang="en-US" sz="1800" dirty="0"/>
              <a:t> S. - How the Great Firewall of China is Blocking Tor (Karlstad Univ., 2012) </a:t>
            </a:r>
            <a:r>
              <a:rPr lang="en-US" sz="1600" i="1" dirty="0">
                <a:latin typeface="Courier New" charset="0"/>
                <a:ea typeface="Courier New" charset="0"/>
                <a:cs typeface="Courier New" charset="0"/>
                <a:hlinkClick r:id="rId2"/>
              </a:rPr>
              <a:t>https://www.usenix.org/system/files/conference/foci12/foci12-final2.pdf</a:t>
            </a:r>
            <a:endParaRPr lang="en-US" sz="1600" i="1" dirty="0">
              <a:latin typeface="Courier New" charset="0"/>
              <a:ea typeface="Courier New" charset="0"/>
              <a:cs typeface="Courier New" charset="0"/>
            </a:endParaRPr>
          </a:p>
          <a:p>
            <a:endParaRPr lang="en-US" dirty="0"/>
          </a:p>
          <a:p>
            <a:endParaRPr lang="en-US" dirty="0"/>
          </a:p>
        </p:txBody>
      </p:sp>
    </p:spTree>
    <p:extLst>
      <p:ext uri="{BB962C8B-B14F-4D97-AF65-F5344CB8AC3E}">
        <p14:creationId xmlns:p14="http://schemas.microsoft.com/office/powerpoint/2010/main" val="1686031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normAutofit/>
          </a:bodyPr>
          <a:lstStyle/>
          <a:p>
            <a:r>
              <a:rPr lang="en-US" dirty="0"/>
              <a:t>Largest and most sophisticated internet censorship system in the </a:t>
            </a:r>
            <a:r>
              <a:rPr lang="en-US" dirty="0" smtClean="0"/>
              <a:t>world, filtering information flow both in and out of China </a:t>
            </a:r>
          </a:p>
          <a:p>
            <a:r>
              <a:rPr lang="en-US" dirty="0" smtClean="0"/>
              <a:t>Built at the end of the 90’s </a:t>
            </a:r>
          </a:p>
          <a:p>
            <a:r>
              <a:rPr lang="en-US" dirty="0" smtClean="0"/>
              <a:t>Operated by the Ministry of Industry and Information Technology (MIIT) of China </a:t>
            </a:r>
          </a:p>
          <a:p>
            <a:r>
              <a:rPr lang="en-US" dirty="0" smtClean="0"/>
              <a:t>Its exact mode of operation is not publicly disclosed, and the system is in constant evolution </a:t>
            </a:r>
          </a:p>
          <a:p>
            <a:r>
              <a:rPr lang="en-US" dirty="0" smtClean="0"/>
              <a:t>Some international research attempts to figure out how the system works: we will see 3 examples ranging over the last 10 years.  </a:t>
            </a:r>
            <a:endParaRPr lang="en-US" dirty="0"/>
          </a:p>
          <a:p>
            <a:endParaRPr lang="en-US" dirty="0"/>
          </a:p>
        </p:txBody>
      </p:sp>
    </p:spTree>
    <p:extLst>
      <p:ext uri="{BB962C8B-B14F-4D97-AF65-F5344CB8AC3E}">
        <p14:creationId xmlns:p14="http://schemas.microsoft.com/office/powerpoint/2010/main" val="644377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does the filtering occur? </a:t>
            </a:r>
            <a:endParaRPr lang="en-US" dirty="0"/>
          </a:p>
        </p:txBody>
      </p:sp>
      <p:sp>
        <p:nvSpPr>
          <p:cNvPr id="3" name="Content Placeholder 2"/>
          <p:cNvSpPr>
            <a:spLocks noGrp="1"/>
          </p:cNvSpPr>
          <p:nvPr>
            <p:ph idx="1"/>
          </p:nvPr>
        </p:nvSpPr>
        <p:spPr/>
        <p:txBody>
          <a:bodyPr>
            <a:normAutofit lnSpcReduction="10000"/>
          </a:bodyPr>
          <a:lstStyle/>
          <a:p>
            <a:r>
              <a:rPr lang="en-US" dirty="0" smtClean="0"/>
              <a:t>Mostly at the </a:t>
            </a:r>
            <a:r>
              <a:rPr lang="en-US" u="sng" dirty="0" smtClean="0"/>
              <a:t>24 border AS</a:t>
            </a:r>
            <a:r>
              <a:rPr lang="en-US" dirty="0" smtClean="0"/>
              <a:t> (i.e. peering with other countries) belonging to CHINANET and CNCGROUP, the 1</a:t>
            </a:r>
            <a:r>
              <a:rPr lang="en-US" baseline="30000" dirty="0" smtClean="0"/>
              <a:t>st</a:t>
            </a:r>
            <a:r>
              <a:rPr lang="en-US" dirty="0" smtClean="0"/>
              <a:t> and 2</a:t>
            </a:r>
            <a:r>
              <a:rPr lang="en-US" baseline="30000" dirty="0" smtClean="0"/>
              <a:t>nd</a:t>
            </a:r>
            <a:r>
              <a:rPr lang="en-US" dirty="0" smtClean="0"/>
              <a:t> largest ISPs in China respectively. </a:t>
            </a:r>
          </a:p>
          <a:p>
            <a:r>
              <a:rPr lang="en-US" dirty="0" smtClean="0"/>
              <a:t>Inside these AS, almost 500 routers performing filtering were found by performing probes with increasing TTL from/to different locations </a:t>
            </a:r>
          </a:p>
          <a:p>
            <a:r>
              <a:rPr lang="en-US" dirty="0" smtClean="0"/>
              <a:t>Almost 80% distributed among CHINANET’s different regional routers, several hops into the country, and almost 20% on CNCGROUP’s backbone routers </a:t>
            </a:r>
            <a:r>
              <a:rPr lang="en-US" dirty="0" smtClean="0">
                <a:sym typeface="Wingdings"/>
              </a:rPr>
              <a:t> ISPs have different deployment strategies </a:t>
            </a:r>
            <a:endParaRPr lang="en-US" dirty="0" smtClean="0"/>
          </a:p>
          <a:p>
            <a:endParaRPr lang="en-US" dirty="0"/>
          </a:p>
          <a:p>
            <a:r>
              <a:rPr lang="en-US" sz="1800" dirty="0" smtClean="0"/>
              <a:t>Xu X., Mao Z.M., </a:t>
            </a:r>
            <a:r>
              <a:rPr lang="en-US" sz="1800" dirty="0" err="1" smtClean="0"/>
              <a:t>Halderman</a:t>
            </a:r>
            <a:r>
              <a:rPr lang="en-US" sz="1800" dirty="0" smtClean="0"/>
              <a:t> J.A. </a:t>
            </a:r>
            <a:r>
              <a:rPr lang="en-US" sz="1800" dirty="0"/>
              <a:t>- Internet Censorship in China</a:t>
            </a:r>
            <a:r>
              <a:rPr lang="en-US" sz="1800" dirty="0" smtClean="0"/>
              <a:t>: Where </a:t>
            </a:r>
            <a:r>
              <a:rPr lang="en-US" sz="1800" dirty="0"/>
              <a:t>Does the Filtering Occur? </a:t>
            </a:r>
            <a:r>
              <a:rPr lang="en-US" sz="1800" dirty="0" smtClean="0"/>
              <a:t>(Univ. Michigan, 2011)  </a:t>
            </a:r>
            <a:r>
              <a:rPr lang="en-US" sz="1600" i="1" dirty="0" smtClean="0">
                <a:latin typeface="Courier New" charset="0"/>
                <a:ea typeface="Courier New" charset="0"/>
                <a:cs typeface="Courier New" charset="0"/>
                <a:hlinkClick r:id="rId2"/>
              </a:rPr>
              <a:t>https</a:t>
            </a:r>
            <a:r>
              <a:rPr lang="en-US" sz="1600" i="1" dirty="0">
                <a:latin typeface="Courier New" charset="0"/>
                <a:ea typeface="Courier New" charset="0"/>
                <a:cs typeface="Courier New" charset="0"/>
                <a:hlinkClick r:id="rId2"/>
              </a:rPr>
              <a:t>://web.eecs.umich.edu/~</a:t>
            </a:r>
            <a:r>
              <a:rPr lang="en-US" sz="1600" i="1" dirty="0" smtClean="0">
                <a:latin typeface="Courier New" charset="0"/>
                <a:ea typeface="Courier New" charset="0"/>
                <a:cs typeface="Courier New" charset="0"/>
                <a:hlinkClick r:id="rId2"/>
              </a:rPr>
              <a:t>zmao/Papers/china-censorship-pam11.pdf</a:t>
            </a:r>
            <a:endParaRPr lang="en-US" dirty="0" smtClean="0"/>
          </a:p>
        </p:txBody>
      </p:sp>
    </p:spTree>
    <p:extLst>
      <p:ext uri="{BB962C8B-B14F-4D97-AF65-F5344CB8AC3E}">
        <p14:creationId xmlns:p14="http://schemas.microsoft.com/office/powerpoint/2010/main" val="1998192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Filtering t</a:t>
            </a:r>
            <a:r>
              <a:rPr lang="en-US" dirty="0" smtClean="0"/>
              <a:t>echniques </a:t>
            </a:r>
            <a:r>
              <a:rPr lang="en-US" dirty="0" smtClean="0"/>
              <a:t>used </a:t>
            </a:r>
            <a:endParaRPr lang="en-US" dirty="0"/>
          </a:p>
        </p:txBody>
      </p:sp>
      <p:sp>
        <p:nvSpPr>
          <p:cNvPr id="3" name="Content Placeholder 2"/>
          <p:cNvSpPr>
            <a:spLocks noGrp="1"/>
          </p:cNvSpPr>
          <p:nvPr>
            <p:ph idx="1"/>
          </p:nvPr>
        </p:nvSpPr>
        <p:spPr/>
        <p:txBody>
          <a:bodyPr>
            <a:normAutofit lnSpcReduction="10000"/>
          </a:bodyPr>
          <a:lstStyle/>
          <a:p>
            <a:r>
              <a:rPr lang="en-US" dirty="0" smtClean="0"/>
              <a:t>IP </a:t>
            </a:r>
            <a:r>
              <a:rPr lang="en-US" dirty="0" smtClean="0"/>
              <a:t>filtering</a:t>
            </a:r>
          </a:p>
          <a:p>
            <a:pPr lvl="1"/>
            <a:r>
              <a:rPr lang="en-US" dirty="0" smtClean="0"/>
              <a:t>IP addresses get put on a blacklist and get routed to a null route via BGP </a:t>
            </a:r>
            <a:endParaRPr lang="en-US" dirty="0"/>
          </a:p>
          <a:p>
            <a:pPr lvl="1"/>
            <a:r>
              <a:rPr lang="en-US" dirty="0" smtClean="0"/>
              <a:t>but difficult to maintain list</a:t>
            </a:r>
            <a:r>
              <a:rPr lang="en-US" dirty="0" smtClean="0"/>
              <a:t> of IPs, danger of leaking the null route to neighbors, and possible “</a:t>
            </a:r>
            <a:r>
              <a:rPr lang="en-US" dirty="0" err="1" smtClean="0"/>
              <a:t>overblocking</a:t>
            </a:r>
            <a:r>
              <a:rPr lang="en-US" dirty="0" smtClean="0"/>
              <a:t>” (several websites hosted on the same IP for example) </a:t>
            </a:r>
          </a:p>
          <a:p>
            <a:r>
              <a:rPr lang="en-US" dirty="0" smtClean="0"/>
              <a:t>DNS poisoning/hijacking  </a:t>
            </a:r>
          </a:p>
          <a:p>
            <a:pPr lvl="1"/>
            <a:r>
              <a:rPr lang="en-US" dirty="0"/>
              <a:t>f</a:t>
            </a:r>
            <a:r>
              <a:rPr lang="en-US" dirty="0" smtClean="0"/>
              <a:t>iltering routers sniff for keywords in DNS type A queries, then spoof a reply from a supposedly authoritative DNS server but give a fake IP address </a:t>
            </a:r>
          </a:p>
          <a:p>
            <a:pPr lvl="1"/>
            <a:r>
              <a:rPr lang="en-US" dirty="0"/>
              <a:t>b</a:t>
            </a:r>
            <a:r>
              <a:rPr lang="en-US" dirty="0" smtClean="0"/>
              <a:t>ut can cause important collateral damage for transiting traffic  </a:t>
            </a:r>
            <a:endParaRPr lang="en-US" dirty="0"/>
          </a:p>
          <a:p>
            <a:r>
              <a:rPr lang="en-US" dirty="0" smtClean="0"/>
              <a:t>TCP </a:t>
            </a:r>
            <a:r>
              <a:rPr lang="en-US" dirty="0" smtClean="0"/>
              <a:t>packet inspection / TCP reset </a:t>
            </a:r>
          </a:p>
          <a:p>
            <a:pPr lvl="1"/>
            <a:r>
              <a:rPr lang="en-US" dirty="0" smtClean="0"/>
              <a:t>main method, more precise with less side-effects </a:t>
            </a:r>
            <a:r>
              <a:rPr lang="en-US" dirty="0" smtClean="0">
                <a:sym typeface="Wingdings"/>
              </a:rPr>
              <a:t> discussed next </a:t>
            </a:r>
            <a:endParaRPr lang="en-US" dirty="0" smtClean="0"/>
          </a:p>
        </p:txBody>
      </p:sp>
    </p:spTree>
    <p:extLst>
      <p:ext uri="{BB962C8B-B14F-4D97-AF65-F5344CB8AC3E}">
        <p14:creationId xmlns:p14="http://schemas.microsoft.com/office/powerpoint/2010/main" val="1375694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TCP reset: how does it </a:t>
            </a:r>
            <a:r>
              <a:rPr lang="en-US" dirty="0" smtClean="0"/>
              <a:t>work?  </a:t>
            </a:r>
            <a:endParaRPr lang="en-US" dirty="0"/>
          </a:p>
        </p:txBody>
      </p:sp>
      <p:sp>
        <p:nvSpPr>
          <p:cNvPr id="3" name="Content Placeholder 2"/>
          <p:cNvSpPr>
            <a:spLocks noGrp="1"/>
          </p:cNvSpPr>
          <p:nvPr>
            <p:ph idx="1"/>
          </p:nvPr>
        </p:nvSpPr>
        <p:spPr/>
        <p:txBody>
          <a:bodyPr>
            <a:normAutofit lnSpcReduction="10000"/>
          </a:bodyPr>
          <a:lstStyle/>
          <a:p>
            <a:r>
              <a:rPr lang="en-US" dirty="0" smtClean="0"/>
              <a:t>Routers have attached an Intrusion Detection System (IDS) with a list of keywords to look for in both incoming and outgoing TCP packets</a:t>
            </a:r>
          </a:p>
          <a:p>
            <a:pPr lvl="1"/>
            <a:r>
              <a:rPr lang="en-US" dirty="0" smtClean="0"/>
              <a:t>e.g.  </a:t>
            </a:r>
            <a:r>
              <a:rPr lang="en-US" dirty="0" smtClean="0">
                <a:latin typeface="Courier New" charset="0"/>
                <a:ea typeface="Courier New" charset="0"/>
                <a:cs typeface="Courier New" charset="0"/>
              </a:rPr>
              <a:t>GET /?</a:t>
            </a:r>
            <a:r>
              <a:rPr lang="en-US" dirty="0" err="1" smtClean="0">
                <a:latin typeface="Courier New" charset="0"/>
                <a:ea typeface="Courier New" charset="0"/>
                <a:cs typeface="Courier New" charset="0"/>
              </a:rPr>
              <a:t>falun</a:t>
            </a:r>
            <a:r>
              <a:rPr lang="en-US" dirty="0" smtClean="0"/>
              <a:t>  will trigger the IDS</a:t>
            </a:r>
          </a:p>
          <a:p>
            <a:r>
              <a:rPr lang="en-US" dirty="0" smtClean="0"/>
              <a:t>The router will then forge TCP reset packets (i.e. with the RST flag set) and send them to both endpoints so that they both stop sending packets to each other </a:t>
            </a:r>
          </a:p>
          <a:p>
            <a:r>
              <a:rPr lang="en-US" dirty="0" smtClean="0"/>
              <a:t>Subsequently, for a certain amount of time any attempt to set up a new connection between the two same endpoints will trigger the RST packets even in the absence of any keywords </a:t>
            </a:r>
            <a:endParaRPr lang="en-US" dirty="0"/>
          </a:p>
          <a:p>
            <a:endParaRPr lang="en-US" sz="1800" dirty="0"/>
          </a:p>
          <a:p>
            <a:r>
              <a:rPr lang="en-US" sz="1900" dirty="0" smtClean="0"/>
              <a:t>Clayton</a:t>
            </a:r>
            <a:r>
              <a:rPr lang="en-US" sz="1900" dirty="0"/>
              <a:t>, R., Murdoch, S., Watson, </a:t>
            </a:r>
            <a:r>
              <a:rPr lang="en-US" sz="1900" dirty="0" smtClean="0"/>
              <a:t>R</a:t>
            </a:r>
            <a:r>
              <a:rPr lang="en-US" sz="1900" dirty="0"/>
              <a:t>. </a:t>
            </a:r>
            <a:r>
              <a:rPr lang="en-US" sz="1900" dirty="0" smtClean="0"/>
              <a:t>- Ignoring </a:t>
            </a:r>
            <a:r>
              <a:rPr lang="en-US" sz="1900" dirty="0"/>
              <a:t>the Great Firewall of China </a:t>
            </a:r>
            <a:r>
              <a:rPr lang="en-US" sz="1900" dirty="0" smtClean="0"/>
              <a:t>(Univ. </a:t>
            </a:r>
            <a:r>
              <a:rPr lang="en-US" sz="1900" dirty="0" smtClean="0"/>
              <a:t>Cambridge, 2006)</a:t>
            </a:r>
            <a:r>
              <a:rPr lang="en-US" sz="1900" dirty="0"/>
              <a:t> </a:t>
            </a:r>
            <a:r>
              <a:rPr lang="en-US" sz="1700" i="1" dirty="0" smtClean="0">
                <a:latin typeface="Courier New" charset="0"/>
                <a:ea typeface="Courier New" charset="0"/>
                <a:cs typeface="Courier New" charset="0"/>
                <a:hlinkClick r:id="rId2"/>
              </a:rPr>
              <a:t>https</a:t>
            </a:r>
            <a:r>
              <a:rPr lang="en-US" sz="1700" i="1" dirty="0" smtClean="0">
                <a:latin typeface="Courier New" charset="0"/>
                <a:ea typeface="Courier New" charset="0"/>
                <a:cs typeface="Courier New" charset="0"/>
                <a:hlinkClick r:id="rId2"/>
              </a:rPr>
              <a:t>://www.cl.cam.ac.uk/~rnc1/ignoring.pdf</a:t>
            </a:r>
            <a:endParaRPr lang="en-US" sz="1700" i="1" dirty="0" smtClean="0">
              <a:latin typeface="Courier New" charset="0"/>
              <a:ea typeface="Courier New" charset="0"/>
              <a:cs typeface="Courier New" charset="0"/>
            </a:endParaRPr>
          </a:p>
          <a:p>
            <a:pPr marL="0" indent="0">
              <a:buNone/>
            </a:pPr>
            <a:endParaRPr lang="en-US" sz="2000" dirty="0">
              <a:latin typeface="Courier New" charset="0"/>
              <a:ea typeface="Courier New" charset="0"/>
              <a:cs typeface="Courier New" charset="0"/>
            </a:endParaRPr>
          </a:p>
          <a:p>
            <a:pPr marL="0" indent="0">
              <a:buNone/>
            </a:pPr>
            <a:endParaRPr lang="en-US" sz="2000" dirty="0" smtClean="0">
              <a:latin typeface="Courier New" charset="0"/>
              <a:ea typeface="Courier New" charset="0"/>
              <a:cs typeface="Courier New" charset="0"/>
            </a:endParaRPr>
          </a:p>
        </p:txBody>
      </p:sp>
    </p:spTree>
    <p:extLst>
      <p:ext uri="{BB962C8B-B14F-4D97-AF65-F5344CB8AC3E}">
        <p14:creationId xmlns:p14="http://schemas.microsoft.com/office/powerpoint/2010/main" val="846344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TCP reset: limitations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Router and IDS capacities: need to store the state of the endpoints and, have to send forged RST packets before the endpoints can exchange real packets </a:t>
            </a:r>
          </a:p>
          <a:p>
            <a:pPr lvl="1">
              <a:buFont typeface="Wingdings" charset="2"/>
              <a:buChar char="à"/>
            </a:pPr>
            <a:r>
              <a:rPr lang="en-US" dirty="0" smtClean="0"/>
              <a:t>limit </a:t>
            </a:r>
            <a:r>
              <a:rPr lang="en-US" dirty="0"/>
              <a:t>blocking time: a few minutes to 1 hour, 20 minutes on average </a:t>
            </a:r>
            <a:endParaRPr lang="en-US" dirty="0" smtClean="0"/>
          </a:p>
          <a:p>
            <a:pPr lvl="1">
              <a:buFont typeface="Wingdings" charset="2"/>
              <a:buChar char="à"/>
            </a:pPr>
            <a:r>
              <a:rPr lang="en-US" dirty="0" smtClean="0"/>
              <a:t>inspect only part of the traffic (2/3 approximately) </a:t>
            </a:r>
          </a:p>
          <a:p>
            <a:pPr lvl="1">
              <a:buFont typeface="Wingdings" charset="2"/>
              <a:buChar char="à"/>
            </a:pPr>
            <a:endParaRPr lang="en-US" dirty="0" smtClean="0"/>
          </a:p>
          <a:p>
            <a:r>
              <a:rPr lang="en-US" dirty="0" smtClean="0"/>
              <a:t>Risk of </a:t>
            </a:r>
            <a:r>
              <a:rPr lang="en-US" dirty="0" err="1" smtClean="0"/>
              <a:t>DoS</a:t>
            </a:r>
            <a:r>
              <a:rPr lang="en-US" dirty="0" smtClean="0"/>
              <a:t> attacks: i.e. an attacker wanting to prevent a Chinese embassy to access some official site in China can spoof its IP and trigger the Firewall  </a:t>
            </a:r>
          </a:p>
          <a:p>
            <a:pPr lvl="1">
              <a:buFont typeface="Wingdings" charset="2"/>
              <a:buChar char="à"/>
            </a:pPr>
            <a:r>
              <a:rPr lang="en-US" dirty="0" smtClean="0"/>
              <a:t>blocking </a:t>
            </a:r>
            <a:r>
              <a:rPr lang="en-US" dirty="0"/>
              <a:t>of subsequent connections between the end points only happens if closely related port numbers are </a:t>
            </a:r>
            <a:r>
              <a:rPr lang="en-US" dirty="0" smtClean="0"/>
              <a:t>used  </a:t>
            </a:r>
          </a:p>
          <a:p>
            <a:pPr lvl="1">
              <a:buFont typeface="Wingdings" charset="2"/>
              <a:buChar char="à"/>
            </a:pPr>
            <a:endParaRPr lang="en-US" sz="1800" dirty="0"/>
          </a:p>
          <a:p>
            <a:r>
              <a:rPr lang="en-US" sz="1900" dirty="0" smtClean="0"/>
              <a:t>Clayton</a:t>
            </a:r>
            <a:r>
              <a:rPr lang="en-US" sz="1900" dirty="0"/>
              <a:t>, R., Murdoch, S., Watson, </a:t>
            </a:r>
            <a:r>
              <a:rPr lang="en-US" sz="1900" dirty="0" smtClean="0"/>
              <a:t>R</a:t>
            </a:r>
            <a:r>
              <a:rPr lang="en-US" sz="1900" dirty="0"/>
              <a:t>. </a:t>
            </a:r>
            <a:r>
              <a:rPr lang="en-US" sz="1900" dirty="0" smtClean="0"/>
              <a:t>- Ignoring </a:t>
            </a:r>
            <a:r>
              <a:rPr lang="en-US" sz="1900" dirty="0"/>
              <a:t>the Great Firewall of China </a:t>
            </a:r>
            <a:r>
              <a:rPr lang="en-US" sz="1900" dirty="0" smtClean="0"/>
              <a:t>(Univ. </a:t>
            </a:r>
            <a:r>
              <a:rPr lang="en-US" sz="1900" dirty="0" smtClean="0"/>
              <a:t>Cambridge, 2006)</a:t>
            </a:r>
            <a:r>
              <a:rPr lang="en-US" sz="1900" dirty="0"/>
              <a:t> </a:t>
            </a:r>
            <a:r>
              <a:rPr lang="en-US" sz="1700" i="1" dirty="0" smtClean="0">
                <a:latin typeface="Courier New" charset="0"/>
                <a:ea typeface="Courier New" charset="0"/>
                <a:cs typeface="Courier New" charset="0"/>
                <a:hlinkClick r:id="rId2"/>
              </a:rPr>
              <a:t>https</a:t>
            </a:r>
            <a:r>
              <a:rPr lang="en-US" sz="1700" i="1" dirty="0" smtClean="0">
                <a:latin typeface="Courier New" charset="0"/>
                <a:ea typeface="Courier New" charset="0"/>
                <a:cs typeface="Courier New" charset="0"/>
                <a:hlinkClick r:id="rId2"/>
              </a:rPr>
              <a:t>://www.cl.cam.ac.uk/~</a:t>
            </a:r>
            <a:r>
              <a:rPr lang="en-US" sz="1700" i="1" dirty="0" smtClean="0">
                <a:latin typeface="Courier New" charset="0"/>
                <a:ea typeface="Courier New" charset="0"/>
                <a:cs typeface="Courier New" charset="0"/>
                <a:hlinkClick r:id="rId2"/>
              </a:rPr>
              <a:t>rnc1/ignoring.pdf</a:t>
            </a:r>
            <a:endParaRPr lang="en-US" sz="2000" dirty="0">
              <a:latin typeface="Courier New" charset="0"/>
              <a:ea typeface="Courier New" charset="0"/>
              <a:cs typeface="Courier New" charset="0"/>
            </a:endParaRPr>
          </a:p>
        </p:txBody>
      </p:sp>
    </p:spTree>
    <p:extLst>
      <p:ext uri="{BB962C8B-B14F-4D97-AF65-F5344CB8AC3E}">
        <p14:creationId xmlns:p14="http://schemas.microsoft.com/office/powerpoint/2010/main" val="21235086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TCP reset: circumvention </a:t>
            </a:r>
            <a:endParaRPr lang="en-US" dirty="0"/>
          </a:p>
        </p:txBody>
      </p:sp>
      <p:sp>
        <p:nvSpPr>
          <p:cNvPr id="3" name="Content Placeholder 2"/>
          <p:cNvSpPr>
            <a:spLocks noGrp="1"/>
          </p:cNvSpPr>
          <p:nvPr>
            <p:ph idx="1"/>
          </p:nvPr>
        </p:nvSpPr>
        <p:spPr/>
        <p:txBody>
          <a:bodyPr>
            <a:normAutofit/>
          </a:bodyPr>
          <a:lstStyle/>
          <a:p>
            <a:r>
              <a:rPr lang="en-US" dirty="0" smtClean="0"/>
              <a:t>This type of filtering does rely on end points implementing well-behaved TCP behavior: what happens if they don’t abort on RST ?  </a:t>
            </a:r>
          </a:p>
          <a:p>
            <a:r>
              <a:rPr lang="en-US" dirty="0" smtClean="0"/>
              <a:t>The reset packets are additional, and legitimate packets actually go through the Firewall unchanged, so a normal connection can be maintained simply by ignoring the reset packets. </a:t>
            </a:r>
          </a:p>
          <a:p>
            <a:r>
              <a:rPr lang="en-US" dirty="0" smtClean="0"/>
              <a:t>Although it is somewhat unclear </a:t>
            </a:r>
            <a:r>
              <a:rPr lang="en-US" dirty="0"/>
              <a:t>whether an user in China can justify this as not being an attempt to evade the Firewall </a:t>
            </a:r>
            <a:endParaRPr lang="en-US" dirty="0" smtClean="0"/>
          </a:p>
          <a:p>
            <a:endParaRPr lang="en-US" sz="1800" dirty="0"/>
          </a:p>
          <a:p>
            <a:r>
              <a:rPr lang="en-US" sz="1900" dirty="0" smtClean="0"/>
              <a:t>Clayton</a:t>
            </a:r>
            <a:r>
              <a:rPr lang="en-US" sz="1900" dirty="0"/>
              <a:t>, R., Murdoch, S., Watson, </a:t>
            </a:r>
            <a:r>
              <a:rPr lang="en-US" sz="1900" dirty="0" smtClean="0"/>
              <a:t>R</a:t>
            </a:r>
            <a:r>
              <a:rPr lang="en-US" sz="1900" dirty="0"/>
              <a:t>. </a:t>
            </a:r>
            <a:r>
              <a:rPr lang="en-US" sz="1900" dirty="0" smtClean="0"/>
              <a:t>- Ignoring </a:t>
            </a:r>
            <a:r>
              <a:rPr lang="en-US" sz="1900" dirty="0"/>
              <a:t>the Great Firewall of China </a:t>
            </a:r>
            <a:r>
              <a:rPr lang="en-US" sz="1900" dirty="0" smtClean="0"/>
              <a:t>(Univ. </a:t>
            </a:r>
            <a:r>
              <a:rPr lang="en-US" sz="1900" dirty="0" smtClean="0"/>
              <a:t>Cambridge, 2006)</a:t>
            </a:r>
            <a:r>
              <a:rPr lang="en-US" sz="1900" dirty="0"/>
              <a:t> </a:t>
            </a:r>
            <a:r>
              <a:rPr lang="en-US" sz="1700" i="1" dirty="0" smtClean="0">
                <a:latin typeface="Courier New" charset="0"/>
                <a:ea typeface="Courier New" charset="0"/>
                <a:cs typeface="Courier New" charset="0"/>
                <a:hlinkClick r:id="rId2"/>
              </a:rPr>
              <a:t>https</a:t>
            </a:r>
            <a:r>
              <a:rPr lang="en-US" sz="1700" i="1" dirty="0" smtClean="0">
                <a:latin typeface="Courier New" charset="0"/>
                <a:ea typeface="Courier New" charset="0"/>
                <a:cs typeface="Courier New" charset="0"/>
                <a:hlinkClick r:id="rId2"/>
              </a:rPr>
              <a:t>://www.cl.cam.ac.uk/~</a:t>
            </a:r>
            <a:r>
              <a:rPr lang="en-US" sz="1700" i="1" dirty="0" smtClean="0">
                <a:latin typeface="Courier New" charset="0"/>
                <a:ea typeface="Courier New" charset="0"/>
                <a:cs typeface="Courier New" charset="0"/>
                <a:hlinkClick r:id="rId2"/>
              </a:rPr>
              <a:t>rnc1/ignoring.pdf</a:t>
            </a:r>
            <a:endParaRPr lang="en-US" sz="2000" dirty="0">
              <a:latin typeface="Courier New" charset="0"/>
              <a:ea typeface="Courier New" charset="0"/>
              <a:cs typeface="Courier New" charset="0"/>
            </a:endParaRPr>
          </a:p>
        </p:txBody>
      </p:sp>
    </p:spTree>
    <p:extLst>
      <p:ext uri="{BB962C8B-B14F-4D97-AF65-F5344CB8AC3E}">
        <p14:creationId xmlns:p14="http://schemas.microsoft.com/office/powerpoint/2010/main" val="1020916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t>
            </a:r>
            <a:r>
              <a:rPr lang="en-US" dirty="0" smtClean="0"/>
              <a:t>locking Tor: past efforts  </a:t>
            </a:r>
            <a:endParaRPr lang="en-US" dirty="0"/>
          </a:p>
        </p:txBody>
      </p:sp>
      <p:sp>
        <p:nvSpPr>
          <p:cNvPr id="3" name="Content Placeholder 2"/>
          <p:cNvSpPr>
            <a:spLocks noGrp="1"/>
          </p:cNvSpPr>
          <p:nvPr>
            <p:ph idx="1"/>
          </p:nvPr>
        </p:nvSpPr>
        <p:spPr/>
        <p:txBody>
          <a:bodyPr>
            <a:noAutofit/>
          </a:bodyPr>
          <a:lstStyle/>
          <a:p>
            <a:r>
              <a:rPr lang="en-US" dirty="0" smtClean="0"/>
              <a:t>IP blacklisting of directory authorities </a:t>
            </a:r>
            <a:r>
              <a:rPr lang="en-US" dirty="0" smtClean="0">
                <a:sym typeface="Wingdings"/>
              </a:rPr>
              <a:t> circumvented using bridges, i.e. unpublished Tor relays allowing censored users to access the Tor network</a:t>
            </a:r>
            <a:endParaRPr lang="en-US" dirty="0" smtClean="0"/>
          </a:p>
          <a:p>
            <a:r>
              <a:rPr lang="en-US" dirty="0" smtClean="0"/>
              <a:t>HTTP header filtering </a:t>
            </a:r>
            <a:r>
              <a:rPr lang="en-US" dirty="0" smtClean="0">
                <a:sym typeface="Wingdings"/>
              </a:rPr>
              <a:t> circumvented using HTTPS</a:t>
            </a:r>
          </a:p>
          <a:p>
            <a:endParaRPr lang="en-US" dirty="0" smtClean="0"/>
          </a:p>
          <a:p>
            <a:r>
              <a:rPr lang="en-US" dirty="0" smtClean="0"/>
              <a:t>But since October 2011: </a:t>
            </a:r>
            <a:r>
              <a:rPr lang="en-US" u="sng" dirty="0" smtClean="0"/>
              <a:t>unpublished</a:t>
            </a:r>
            <a:r>
              <a:rPr lang="en-US" dirty="0" smtClean="0"/>
              <a:t> Tor bridges were reported to get blocked after only a few minutes </a:t>
            </a:r>
            <a:r>
              <a:rPr lang="en-US" dirty="0" smtClean="0">
                <a:sym typeface="Wingdings"/>
              </a:rPr>
              <a:t> </a:t>
            </a:r>
            <a:r>
              <a:rPr lang="en-US" dirty="0" smtClean="0"/>
              <a:t>How did the Firewall find them?</a:t>
            </a:r>
          </a:p>
          <a:p>
            <a:endParaRPr lang="en-US" dirty="0"/>
          </a:p>
          <a:p>
            <a:r>
              <a:rPr lang="en-US" sz="1800" dirty="0" smtClean="0"/>
              <a:t>Winter P., </a:t>
            </a:r>
            <a:r>
              <a:rPr lang="en-US" sz="1800" dirty="0" err="1" smtClean="0"/>
              <a:t>Lindskog</a:t>
            </a:r>
            <a:r>
              <a:rPr lang="en-US" sz="1800" dirty="0" smtClean="0"/>
              <a:t> S. </a:t>
            </a:r>
            <a:r>
              <a:rPr lang="en-US" sz="1800" dirty="0"/>
              <a:t>- How the Great Firewall of China is Blocking Tor </a:t>
            </a:r>
            <a:r>
              <a:rPr lang="en-US" sz="1800" dirty="0" smtClean="0"/>
              <a:t>(Karlstad Univ., 2012) </a:t>
            </a:r>
            <a:r>
              <a:rPr lang="en-US" sz="1400" i="1" dirty="0" smtClean="0">
                <a:latin typeface="Courier New" charset="0"/>
                <a:ea typeface="Courier New" charset="0"/>
                <a:cs typeface="Courier New" charset="0"/>
                <a:hlinkClick r:id="rId2"/>
              </a:rPr>
              <a:t>https</a:t>
            </a:r>
            <a:r>
              <a:rPr lang="en-US" sz="1400" i="1" dirty="0">
                <a:latin typeface="Courier New" charset="0"/>
                <a:ea typeface="Courier New" charset="0"/>
                <a:cs typeface="Courier New" charset="0"/>
                <a:hlinkClick r:id="rId2"/>
              </a:rPr>
              <a:t>://</a:t>
            </a:r>
            <a:r>
              <a:rPr lang="en-US" sz="1400" i="1" dirty="0" err="1">
                <a:latin typeface="Courier New" charset="0"/>
                <a:ea typeface="Courier New" charset="0"/>
                <a:cs typeface="Courier New" charset="0"/>
                <a:hlinkClick r:id="rId2"/>
              </a:rPr>
              <a:t>www.usenix.org</a:t>
            </a:r>
            <a:r>
              <a:rPr lang="en-US" sz="1400" i="1" dirty="0">
                <a:latin typeface="Courier New" charset="0"/>
                <a:ea typeface="Courier New" charset="0"/>
                <a:cs typeface="Courier New" charset="0"/>
                <a:hlinkClick r:id="rId2"/>
              </a:rPr>
              <a:t>/system/files/conference/foci12/foci12-final2.pdf</a:t>
            </a:r>
            <a:endParaRPr lang="en-US" sz="1400" i="1" dirty="0">
              <a:latin typeface="Courier New" charset="0"/>
              <a:ea typeface="Courier New" charset="0"/>
              <a:cs typeface="Courier New" charset="0"/>
            </a:endParaRPr>
          </a:p>
          <a:p>
            <a:endParaRPr lang="en-US" sz="2000" dirty="0"/>
          </a:p>
        </p:txBody>
      </p:sp>
    </p:spTree>
    <p:extLst>
      <p:ext uri="{BB962C8B-B14F-4D97-AF65-F5344CB8AC3E}">
        <p14:creationId xmlns:p14="http://schemas.microsoft.com/office/powerpoint/2010/main" val="1908781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49220" y="537403"/>
            <a:ext cx="4440031" cy="3743049"/>
          </a:xfrm>
          <a:prstGeom prst="rect">
            <a:avLst/>
          </a:prstGeom>
        </p:spPr>
      </p:pic>
      <p:sp>
        <p:nvSpPr>
          <p:cNvPr id="2" name="Title 1"/>
          <p:cNvSpPr>
            <a:spLocks noGrp="1"/>
          </p:cNvSpPr>
          <p:nvPr>
            <p:ph type="title"/>
          </p:nvPr>
        </p:nvSpPr>
        <p:spPr/>
        <p:txBody>
          <a:bodyPr/>
          <a:lstStyle/>
          <a:p>
            <a:r>
              <a:rPr lang="en-US" dirty="0"/>
              <a:t>Blocking </a:t>
            </a:r>
            <a:r>
              <a:rPr lang="en-US" dirty="0" smtClean="0"/>
              <a:t>Tor: DPI &amp; scanners </a:t>
            </a:r>
            <a:endParaRPr lang="en-US" dirty="0"/>
          </a:p>
        </p:txBody>
      </p:sp>
      <p:sp>
        <p:nvSpPr>
          <p:cNvPr id="3" name="Content Placeholder 2"/>
          <p:cNvSpPr>
            <a:spLocks noGrp="1"/>
          </p:cNvSpPr>
          <p:nvPr>
            <p:ph idx="1"/>
          </p:nvPr>
        </p:nvSpPr>
        <p:spPr/>
        <p:txBody>
          <a:bodyPr>
            <a:normAutofit lnSpcReduction="10000"/>
          </a:bodyPr>
          <a:lstStyle/>
          <a:p>
            <a:r>
              <a:rPr lang="en-US" dirty="0" smtClean="0"/>
              <a:t>The Firewall uses Deep Packet Inspection </a:t>
            </a:r>
            <a:br>
              <a:rPr lang="en-US" dirty="0" smtClean="0"/>
            </a:br>
            <a:r>
              <a:rPr lang="en-US" dirty="0" smtClean="0"/>
              <a:t>(DPI) to detect Tor packets. </a:t>
            </a:r>
          </a:p>
          <a:p>
            <a:r>
              <a:rPr lang="en-US" dirty="0" smtClean="0"/>
              <a:t>DPI identifies the cipher list contained in </a:t>
            </a:r>
            <a:br>
              <a:rPr lang="en-US" dirty="0" smtClean="0"/>
            </a:br>
            <a:r>
              <a:rPr lang="en-US" dirty="0" smtClean="0"/>
              <a:t>the TLS handshake particular to Tor </a:t>
            </a:r>
          </a:p>
          <a:p>
            <a:r>
              <a:rPr lang="en-US" dirty="0" smtClean="0"/>
              <a:t>The </a:t>
            </a:r>
            <a:r>
              <a:rPr lang="en-US" dirty="0" err="1" smtClean="0"/>
              <a:t>IP:port</a:t>
            </a:r>
            <a:r>
              <a:rPr lang="en-US" dirty="0" smtClean="0"/>
              <a:t> destination is then relayed to </a:t>
            </a:r>
            <a:br>
              <a:rPr lang="en-US" dirty="0" smtClean="0"/>
            </a:br>
            <a:r>
              <a:rPr lang="en-US" dirty="0" smtClean="0"/>
              <a:t>distributed scanner machines that try to </a:t>
            </a:r>
            <a:br>
              <a:rPr lang="en-US" dirty="0" smtClean="0"/>
            </a:br>
            <a:r>
              <a:rPr lang="en-US" dirty="0" smtClean="0"/>
              <a:t>establish Tor connections to the newly found bridge. </a:t>
            </a:r>
          </a:p>
          <a:p>
            <a:r>
              <a:rPr lang="en-US" dirty="0" smtClean="0"/>
              <a:t>A successful connection results in that </a:t>
            </a:r>
            <a:r>
              <a:rPr lang="en-US" dirty="0" err="1" smtClean="0"/>
              <a:t>IP:port</a:t>
            </a:r>
            <a:r>
              <a:rPr lang="en-US" dirty="0" smtClean="0"/>
              <a:t> pair getting blocked. </a:t>
            </a:r>
          </a:p>
          <a:p>
            <a:endParaRPr lang="en-US" dirty="0"/>
          </a:p>
          <a:p>
            <a:r>
              <a:rPr lang="en-US" sz="1800" dirty="0"/>
              <a:t>Winter P., </a:t>
            </a:r>
            <a:r>
              <a:rPr lang="en-US" sz="1800" dirty="0" err="1"/>
              <a:t>Lindskog</a:t>
            </a:r>
            <a:r>
              <a:rPr lang="en-US" sz="1800" dirty="0"/>
              <a:t> S. - How the Great Firewall of China is Blocking Tor (Karlstad Univ., 2012) </a:t>
            </a:r>
            <a:r>
              <a:rPr lang="en-US" sz="1600" i="1" dirty="0">
                <a:latin typeface="Courier New" charset="0"/>
                <a:ea typeface="Courier New" charset="0"/>
                <a:cs typeface="Courier New" charset="0"/>
                <a:hlinkClick r:id="rId3"/>
              </a:rPr>
              <a:t>https://www.usenix.org/system/files/conference/foci12/foci12-final2.pdf</a:t>
            </a:r>
            <a:endParaRPr lang="en-US" sz="1600" i="1" dirty="0">
              <a:latin typeface="Courier New" charset="0"/>
              <a:ea typeface="Courier New" charset="0"/>
              <a:cs typeface="Courier New" charset="0"/>
            </a:endParaRPr>
          </a:p>
          <a:p>
            <a:endParaRPr lang="en-US" dirty="0"/>
          </a:p>
          <a:p>
            <a:endParaRPr lang="en-US" dirty="0"/>
          </a:p>
        </p:txBody>
      </p:sp>
    </p:spTree>
    <p:extLst>
      <p:ext uri="{BB962C8B-B14F-4D97-AF65-F5344CB8AC3E}">
        <p14:creationId xmlns:p14="http://schemas.microsoft.com/office/powerpoint/2010/main" val="12197264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222</TotalTime>
  <Words>938</Words>
  <Application>Microsoft Macintosh PowerPoint</Application>
  <PresentationFormat>Widescreen</PresentationFormat>
  <Paragraphs>68</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Calibri</vt:lpstr>
      <vt:lpstr>Calibri Light</vt:lpstr>
      <vt:lpstr>Courier New</vt:lpstr>
      <vt:lpstr>Wingdings</vt:lpstr>
      <vt:lpstr>Arial</vt:lpstr>
      <vt:lpstr>Office Theme</vt:lpstr>
      <vt:lpstr>The Great Firewall of China  What is it and how does it work? </vt:lpstr>
      <vt:lpstr>Background</vt:lpstr>
      <vt:lpstr>Where does the filtering occur? </vt:lpstr>
      <vt:lpstr>Filtering techniques used </vt:lpstr>
      <vt:lpstr>TCP reset: how does it work?  </vt:lpstr>
      <vt:lpstr>TCP reset: limitations   </vt:lpstr>
      <vt:lpstr>TCP reset: circumvention </vt:lpstr>
      <vt:lpstr>Blocking Tor: past efforts  </vt:lpstr>
      <vt:lpstr>Blocking Tor: DPI &amp; scanners </vt:lpstr>
      <vt:lpstr>Blocking Tor: evading the DPI detection</vt:lpstr>
    </vt:vector>
  </TitlesOfParts>
  <Company/>
  <LinksUpToDate>false</LinksUpToDate>
  <SharedDoc>false</SharedDoc>
  <HyperlinksChanged>false</HyperlinksChanged>
  <AppVersion>15.0026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Great Firewall of China  What is it and how does it work? </dc:title>
  <dc:creator>asnoy</dc:creator>
  <cp:lastModifiedBy>asnoy</cp:lastModifiedBy>
  <cp:revision>51</cp:revision>
  <dcterms:created xsi:type="dcterms:W3CDTF">2017-04-21T23:03:00Z</dcterms:created>
  <dcterms:modified xsi:type="dcterms:W3CDTF">2017-04-24T06:49:41Z</dcterms:modified>
</cp:coreProperties>
</file>