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xml" ContentType="application/vnd.openxmlformats-officedocument.presentationml.tags+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tags/tag6.xml" ContentType="application/vnd.openxmlformats-officedocument.presentationml.tags+xml"/>
  <Override PartName="/ppt/notesSlides/notesSlide33.xml" ContentType="application/vnd.openxmlformats-officedocument.presentationml.notesSlide+xml"/>
  <Override PartName="/ppt/tags/tag7.xml" ContentType="application/vnd.openxmlformats-officedocument.presentationml.tags+xml"/>
  <Override PartName="/ppt/notesSlides/notesSlide34.xml" ContentType="application/vnd.openxmlformats-officedocument.presentationml.notesSlide+xml"/>
  <Override PartName="/ppt/tags/tag8.xml" ContentType="application/vnd.openxmlformats-officedocument.presentationml.tags+xml"/>
  <Override PartName="/ppt/notesSlides/notesSlide35.xml" ContentType="application/vnd.openxmlformats-officedocument.presentationml.notesSlide+xml"/>
  <Override PartName="/ppt/tags/tag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 id="2147483878" r:id="rId2"/>
  </p:sldMasterIdLst>
  <p:notesMasterIdLst>
    <p:notesMasterId r:id="rId146"/>
  </p:notesMasterIdLst>
  <p:handoutMasterIdLst>
    <p:handoutMasterId r:id="rId147"/>
  </p:handoutMasterIdLst>
  <p:sldIdLst>
    <p:sldId id="256" r:id="rId3"/>
    <p:sldId id="314" r:id="rId4"/>
    <p:sldId id="470" r:id="rId5"/>
    <p:sldId id="471" r:id="rId6"/>
    <p:sldId id="472" r:id="rId7"/>
    <p:sldId id="473" r:id="rId8"/>
    <p:sldId id="501" r:id="rId9"/>
    <p:sldId id="502" r:id="rId10"/>
    <p:sldId id="474" r:id="rId11"/>
    <p:sldId id="475" r:id="rId12"/>
    <p:sldId id="476" r:id="rId13"/>
    <p:sldId id="477" r:id="rId14"/>
    <p:sldId id="479" r:id="rId15"/>
    <p:sldId id="480" r:id="rId16"/>
    <p:sldId id="481" r:id="rId17"/>
    <p:sldId id="621" r:id="rId18"/>
    <p:sldId id="441" r:id="rId19"/>
    <p:sldId id="506" r:id="rId20"/>
    <p:sldId id="510" r:id="rId21"/>
    <p:sldId id="513" r:id="rId22"/>
    <p:sldId id="514" r:id="rId23"/>
    <p:sldId id="517" r:id="rId24"/>
    <p:sldId id="519" r:id="rId25"/>
    <p:sldId id="523" r:id="rId26"/>
    <p:sldId id="524" r:id="rId27"/>
    <p:sldId id="528" r:id="rId28"/>
    <p:sldId id="529" r:id="rId29"/>
    <p:sldId id="538" r:id="rId30"/>
    <p:sldId id="539" r:id="rId31"/>
    <p:sldId id="541" r:id="rId32"/>
    <p:sldId id="542" r:id="rId33"/>
    <p:sldId id="545" r:id="rId34"/>
    <p:sldId id="549" r:id="rId35"/>
    <p:sldId id="504" r:id="rId36"/>
    <p:sldId id="388" r:id="rId37"/>
    <p:sldId id="389" r:id="rId38"/>
    <p:sldId id="390" r:id="rId39"/>
    <p:sldId id="391" r:id="rId40"/>
    <p:sldId id="392" r:id="rId41"/>
    <p:sldId id="393" r:id="rId42"/>
    <p:sldId id="394" r:id="rId43"/>
    <p:sldId id="395" r:id="rId44"/>
    <p:sldId id="396" r:id="rId45"/>
    <p:sldId id="397" r:id="rId46"/>
    <p:sldId id="400" r:id="rId47"/>
    <p:sldId id="401" r:id="rId48"/>
    <p:sldId id="402" r:id="rId49"/>
    <p:sldId id="403" r:id="rId50"/>
    <p:sldId id="404" r:id="rId51"/>
    <p:sldId id="405" r:id="rId52"/>
    <p:sldId id="406" r:id="rId53"/>
    <p:sldId id="407" r:id="rId54"/>
    <p:sldId id="408" r:id="rId55"/>
    <p:sldId id="409" r:id="rId56"/>
    <p:sldId id="410" r:id="rId57"/>
    <p:sldId id="438" r:id="rId58"/>
    <p:sldId id="411" r:id="rId59"/>
    <p:sldId id="412" r:id="rId60"/>
    <p:sldId id="439" r:id="rId61"/>
    <p:sldId id="417" r:id="rId62"/>
    <p:sldId id="614" r:id="rId63"/>
    <p:sldId id="598" r:id="rId64"/>
    <p:sldId id="599" r:id="rId65"/>
    <p:sldId id="600" r:id="rId66"/>
    <p:sldId id="601" r:id="rId67"/>
    <p:sldId id="616" r:id="rId68"/>
    <p:sldId id="618" r:id="rId69"/>
    <p:sldId id="620" r:id="rId70"/>
    <p:sldId id="602" r:id="rId71"/>
    <p:sldId id="617" r:id="rId72"/>
    <p:sldId id="603" r:id="rId73"/>
    <p:sldId id="604" r:id="rId74"/>
    <p:sldId id="605" r:id="rId75"/>
    <p:sldId id="606" r:id="rId76"/>
    <p:sldId id="607" r:id="rId77"/>
    <p:sldId id="608" r:id="rId78"/>
    <p:sldId id="609" r:id="rId79"/>
    <p:sldId id="610" r:id="rId80"/>
    <p:sldId id="611" r:id="rId81"/>
    <p:sldId id="612" r:id="rId82"/>
    <p:sldId id="613" r:id="rId83"/>
    <p:sldId id="553" r:id="rId84"/>
    <p:sldId id="554" r:id="rId85"/>
    <p:sldId id="555" r:id="rId86"/>
    <p:sldId id="556" r:id="rId87"/>
    <p:sldId id="557" r:id="rId88"/>
    <p:sldId id="558" r:id="rId89"/>
    <p:sldId id="559" r:id="rId90"/>
    <p:sldId id="560" r:id="rId91"/>
    <p:sldId id="561" r:id="rId92"/>
    <p:sldId id="562" r:id="rId93"/>
    <p:sldId id="563" r:id="rId94"/>
    <p:sldId id="564" r:id="rId95"/>
    <p:sldId id="565" r:id="rId96"/>
    <p:sldId id="566" r:id="rId97"/>
    <p:sldId id="567" r:id="rId98"/>
    <p:sldId id="568" r:id="rId99"/>
    <p:sldId id="569" r:id="rId100"/>
    <p:sldId id="570" r:id="rId101"/>
    <p:sldId id="571" r:id="rId102"/>
    <p:sldId id="572" r:id="rId103"/>
    <p:sldId id="573" r:id="rId104"/>
    <p:sldId id="419" r:id="rId105"/>
    <p:sldId id="427" r:id="rId106"/>
    <p:sldId id="428" r:id="rId107"/>
    <p:sldId id="429" r:id="rId108"/>
    <p:sldId id="430" r:id="rId109"/>
    <p:sldId id="431" r:id="rId110"/>
    <p:sldId id="432" r:id="rId111"/>
    <p:sldId id="433" r:id="rId112"/>
    <p:sldId id="434" r:id="rId113"/>
    <p:sldId id="435" r:id="rId114"/>
    <p:sldId id="436" r:id="rId115"/>
    <p:sldId id="437" r:id="rId116"/>
    <p:sldId id="461" r:id="rId117"/>
    <p:sldId id="485" r:id="rId118"/>
    <p:sldId id="486" r:id="rId119"/>
    <p:sldId id="487" r:id="rId120"/>
    <p:sldId id="488" r:id="rId121"/>
    <p:sldId id="489" r:id="rId122"/>
    <p:sldId id="574" r:id="rId123"/>
    <p:sldId id="575" r:id="rId124"/>
    <p:sldId id="576" r:id="rId125"/>
    <p:sldId id="577" r:id="rId126"/>
    <p:sldId id="578" r:id="rId127"/>
    <p:sldId id="579" r:id="rId128"/>
    <p:sldId id="580" r:id="rId129"/>
    <p:sldId id="581" r:id="rId130"/>
    <p:sldId id="582" r:id="rId131"/>
    <p:sldId id="583" r:id="rId132"/>
    <p:sldId id="584" r:id="rId133"/>
    <p:sldId id="585" r:id="rId134"/>
    <p:sldId id="586" r:id="rId135"/>
    <p:sldId id="587" r:id="rId136"/>
    <p:sldId id="588" r:id="rId137"/>
    <p:sldId id="589" r:id="rId138"/>
    <p:sldId id="590" r:id="rId139"/>
    <p:sldId id="591" r:id="rId140"/>
    <p:sldId id="592" r:id="rId141"/>
    <p:sldId id="593" r:id="rId142"/>
    <p:sldId id="594" r:id="rId143"/>
    <p:sldId id="595" r:id="rId144"/>
    <p:sldId id="596" r:id="rId145"/>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FF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8"/>
    <p:restoredTop sz="94645"/>
  </p:normalViewPr>
  <p:slideViewPr>
    <p:cSldViewPr>
      <p:cViewPr varScale="1">
        <p:scale>
          <a:sx n="123" d="100"/>
          <a:sy n="123" d="100"/>
        </p:scale>
        <p:origin x="328" y="1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150" Type="http://schemas.openxmlformats.org/officeDocument/2006/relationships/theme" Target="theme/theme1.xml"/><Relationship Id="rId151"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notesMaster" Target="notesMasters/notesMaster1.xml"/><Relationship Id="rId147" Type="http://schemas.openxmlformats.org/officeDocument/2006/relationships/handoutMaster" Target="handoutMasters/handoutMaster1.xml"/><Relationship Id="rId148" Type="http://schemas.openxmlformats.org/officeDocument/2006/relationships/presProps" Target="presProps.xml"/><Relationship Id="rId14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4" Type="http://schemas.openxmlformats.org/officeDocument/2006/relationships/slide" Target="slides/slide61.xml"/><Relationship Id="rId5" Type="http://schemas.openxmlformats.org/officeDocument/2006/relationships/slide" Target="slides/slide82.xml"/><Relationship Id="rId6" Type="http://schemas.openxmlformats.org/officeDocument/2006/relationships/slide" Target="slides/slide104.xml"/><Relationship Id="rId7" Type="http://schemas.openxmlformats.org/officeDocument/2006/relationships/slide" Target="slides/slide109.xml"/><Relationship Id="rId1" Type="http://schemas.openxmlformats.org/officeDocument/2006/relationships/slide" Target="slides/slide2.xml"/><Relationship Id="rId2"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105475"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105476"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105477"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01614081-1924-2443-B571-7C50F558E0A9}" type="slidenum">
              <a:rPr lang="en-US" altLang="en-US"/>
              <a:pPr/>
              <a:t>‹#›</a:t>
            </a:fld>
            <a:endParaRPr lang="en-US" altLang="en-US"/>
          </a:p>
        </p:txBody>
      </p:sp>
    </p:spTree>
    <p:extLst>
      <p:ext uri="{BB962C8B-B14F-4D97-AF65-F5344CB8AC3E}">
        <p14:creationId xmlns:p14="http://schemas.microsoft.com/office/powerpoint/2010/main" val="335842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37891"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37895"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2CD3C20A-6A11-E640-A087-A83D19A9AA4D}" type="slidenum">
              <a:rPr lang="en-US" altLang="en-US"/>
              <a:pPr/>
              <a:t>‹#›</a:t>
            </a:fld>
            <a:endParaRPr lang="en-US" altLang="en-US"/>
          </a:p>
        </p:txBody>
      </p:sp>
    </p:spTree>
    <p:extLst>
      <p:ext uri="{BB962C8B-B14F-4D97-AF65-F5344CB8AC3E}">
        <p14:creationId xmlns:p14="http://schemas.microsoft.com/office/powerpoint/2010/main" val="10720368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5376521-CBBB-BB4B-8E7A-B7806412D827}" type="slidenum">
              <a:rPr lang="en-US" altLang="en-US" sz="1300"/>
              <a:pPr eaLnBrk="1" hangingPunct="1"/>
              <a:t>3</a:t>
            </a:fld>
            <a:endParaRPr lang="en-US" altLang="en-US" sz="1300"/>
          </a:p>
        </p:txBody>
      </p:sp>
      <p:sp>
        <p:nvSpPr>
          <p:cNvPr id="36866" name="Rectangle 2"/>
          <p:cNvSpPr>
            <a:spLocks noGrp="1" noRot="1" noChangeAspect="1" noChangeArrowheads="1" noTextEdit="1"/>
          </p:cNvSpPr>
          <p:nvPr>
            <p:ph type="sldImg"/>
          </p:nvPr>
        </p:nvSpPr>
        <p:spPr>
          <a:xfrm>
            <a:off x="2974975" y="549275"/>
            <a:ext cx="3656013" cy="2741613"/>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91192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D23EA54-165E-B347-909C-B13D8B2B076B}" type="slidenum">
              <a:rPr lang="en-US" altLang="en-US" sz="1300"/>
              <a:pPr eaLnBrk="1" hangingPunct="1"/>
              <a:t>14</a:t>
            </a:fld>
            <a:endParaRPr lang="en-US" altLang="en-US" sz="1300"/>
          </a:p>
        </p:txBody>
      </p:sp>
      <p:sp>
        <p:nvSpPr>
          <p:cNvPr id="57346" name="Rectangle 2"/>
          <p:cNvSpPr>
            <a:spLocks noGrp="1" noRot="1" noChangeAspect="1" noChangeArrowheads="1" noTextEdit="1"/>
          </p:cNvSpPr>
          <p:nvPr>
            <p:ph type="sldImg"/>
          </p:nvPr>
        </p:nvSpPr>
        <p:spPr>
          <a:xfrm>
            <a:off x="2974975" y="549275"/>
            <a:ext cx="3656013" cy="2741613"/>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5094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C907A3B-E85D-8B46-9463-81DEF2A4AE88}" type="slidenum">
              <a:rPr lang="en-US" altLang="en-US" sz="1300"/>
              <a:pPr eaLnBrk="1" hangingPunct="1"/>
              <a:t>15</a:t>
            </a:fld>
            <a:endParaRPr lang="en-US" altLang="en-US" sz="1300"/>
          </a:p>
        </p:txBody>
      </p:sp>
      <p:sp>
        <p:nvSpPr>
          <p:cNvPr id="59394" name="Rectangle 2"/>
          <p:cNvSpPr>
            <a:spLocks noGrp="1" noRot="1" noChangeAspect="1" noChangeArrowheads="1" noTextEdit="1"/>
          </p:cNvSpPr>
          <p:nvPr>
            <p:ph type="sldImg"/>
          </p:nvPr>
        </p:nvSpPr>
        <p:spPr>
          <a:xfrm>
            <a:off x="2974975" y="549275"/>
            <a:ext cx="3656013" cy="2741613"/>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50249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More and more personal devices are being equipped with wireless capabilities like 802.11 and bluetooth. They include everything from media players and ipods to sensors on our clothing and our bodies.</a:t>
            </a:r>
          </a:p>
          <a:p>
            <a:endParaRPr lang="en-US" altLang="en-US"/>
          </a:p>
          <a:p>
            <a:r>
              <a:rPr lang="en-US" altLang="en-US"/>
              <a:t>Because of this trend, we now often carry wireless devices with us where ever we go, from our homes to our cars and even to places that we think should have more privacy.</a:t>
            </a:r>
          </a:p>
          <a:p>
            <a:endParaRPr lang="en-US" altLang="en-US"/>
          </a:p>
          <a:p>
            <a:r>
              <a:rPr lang="en-US" altLang="en-US"/>
              <a:t>Unfortunately, in this emerging wireless world, bad guys still exist. They can easily overhear any of our wireless transmissions, often with nothing more than a laptop computer. Thus, without protection, an eavesdropper can easily obtain private information.</a:t>
            </a: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89D229C-0897-7D49-8A25-1DB6FAEC932C}" type="slidenum">
              <a:rPr lang="en-US" altLang="en-US" sz="1300"/>
              <a:pPr eaLnBrk="1" hangingPunct="1"/>
              <a:t>35</a:t>
            </a:fld>
            <a:endParaRPr lang="en-US" altLang="en-US" sz="1300"/>
          </a:p>
        </p:txBody>
      </p:sp>
    </p:spTree>
    <p:extLst>
      <p:ext uri="{BB962C8B-B14F-4D97-AF65-F5344CB8AC3E}">
        <p14:creationId xmlns:p14="http://schemas.microsoft.com/office/powerpoint/2010/main" val="13493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Protocols such as 802.11 try to protect against such threats with the following best practices.</a:t>
            </a:r>
          </a:p>
          <a:p>
            <a:endParaRPr lang="en-US" altLang="en-US"/>
          </a:p>
          <a:p>
            <a:r>
              <a:rPr lang="en-US" altLang="en-US"/>
              <a:t>Beforehand, Alice, a client such as a laptop, and Bob, a service such as an access point, exchange keys in a secure, out-of-band manner. For example, by passing a password on a post-it note.</a:t>
            </a:r>
          </a:p>
          <a:p>
            <a:endParaRPr lang="en-US" altLang="en-US"/>
          </a:p>
          <a:p>
            <a:r>
              <a:rPr lang="en-US" altLang="en-US"/>
              <a:t>Now, whenever Alice opens up her laptop, it tries to discover if Bob is present with probes or listening for Bob</a:t>
            </a:r>
            <a:r>
              <a:rPr lang="ja-JP" altLang="en-US"/>
              <a:t>’</a:t>
            </a:r>
            <a:r>
              <a:rPr lang="en-US" altLang="ja-JP"/>
              <a:t>s beacons.</a:t>
            </a:r>
          </a:p>
          <a:p>
            <a:endParaRPr lang="en-US" altLang="en-US"/>
          </a:p>
          <a:p>
            <a:r>
              <a:rPr lang="en-US" altLang="en-US"/>
              <a:t>If she discovers that Bob is present, then they use the bootstrapped key to exchange information that proves to each other they are who they think they are.</a:t>
            </a:r>
          </a:p>
          <a:p>
            <a:endParaRPr lang="en-US" altLang="en-US"/>
          </a:p>
          <a:p>
            <a:r>
              <a:rPr lang="en-US" altLang="en-US"/>
              <a:t>This process enables them to encrypt the data they send each other in a manner that is confidential, authentic, and maintains its data integrity.</a:t>
            </a:r>
          </a:p>
        </p:txBody>
      </p:sp>
      <p:sp>
        <p:nvSpPr>
          <p:cNvPr id="81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6E328AE-2FF6-E441-9C76-7B6C657823CD}" type="slidenum">
              <a:rPr lang="en-US" altLang="en-US" sz="1300"/>
              <a:pPr eaLnBrk="1" hangingPunct="1"/>
              <a:t>36</a:t>
            </a:fld>
            <a:endParaRPr lang="en-US" altLang="en-US" sz="1300"/>
          </a:p>
        </p:txBody>
      </p:sp>
    </p:spTree>
    <p:extLst>
      <p:ext uri="{BB962C8B-B14F-4D97-AF65-F5344CB8AC3E}">
        <p14:creationId xmlns:p14="http://schemas.microsoft.com/office/powerpoint/2010/main" val="19329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Unfortunately, in our pervasive wireless world, the information that remains exposed during this process poses additional privacy threats.</a:t>
            </a:r>
          </a:p>
          <a:p>
            <a:pPr eaLnBrk="1" hangingPunct="1">
              <a:spcBef>
                <a:spcPct val="0"/>
              </a:spcBef>
            </a:pPr>
            <a:endParaRPr lang="en-US" altLang="en-US"/>
          </a:p>
          <a:p>
            <a:pPr eaLnBrk="1" hangingPunct="1">
              <a:spcBef>
                <a:spcPct val="0"/>
              </a:spcBef>
            </a:pPr>
            <a:r>
              <a:rPr lang="en-US" altLang="en-US"/>
              <a:t>This is because many bits that remain exposed are, or can be used as, identifiers that are linked over time.</a:t>
            </a: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3D23077-0B68-C745-A9BD-E14107DF3838}" type="slidenum">
              <a:rPr lang="en-US" altLang="en-US" sz="1300"/>
              <a:pPr eaLnBrk="1" hangingPunct="1"/>
              <a:t>37</a:t>
            </a:fld>
            <a:endParaRPr lang="en-US" altLang="en-US" sz="1300"/>
          </a:p>
        </p:txBody>
      </p:sp>
    </p:spTree>
    <p:extLst>
      <p:ext uri="{BB962C8B-B14F-4D97-AF65-F5344CB8AC3E}">
        <p14:creationId xmlns:p14="http://schemas.microsoft.com/office/powerpoint/2010/main" val="1699286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example, this enables long-term linking. Identifiers such as MAC addresses and network names remain present in link layer headers and during the discovery process.</a:t>
            </a:r>
          </a:p>
          <a:p>
            <a:endParaRPr lang="en-US" altLang="en-US"/>
          </a:p>
          <a:p>
            <a:r>
              <a:rPr lang="en-US" altLang="en-US"/>
              <a:t>These identifiers are consistent over long periods of time, so it is relatively easy to track the movement of devices and infer their relationships.</a:t>
            </a:r>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BEDED7B-FDED-1F41-8818-C4D8403989BB}" type="slidenum">
              <a:rPr lang="en-US" altLang="en-US" sz="1300"/>
              <a:pPr eaLnBrk="1" hangingPunct="1"/>
              <a:t>38</a:t>
            </a:fld>
            <a:endParaRPr lang="en-US" altLang="en-US" sz="1300"/>
          </a:p>
        </p:txBody>
      </p:sp>
    </p:spTree>
    <p:extLst>
      <p:ext uri="{BB962C8B-B14F-4D97-AF65-F5344CB8AC3E}">
        <p14:creationId xmlns:p14="http://schemas.microsoft.com/office/powerpoint/2010/main" val="519738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Long-term linking enables many attacks against our privacy such as location tracking, user profiling, and inventorying.</a:t>
            </a:r>
          </a:p>
          <a:p>
            <a:endParaRPr lang="en-US" altLang="en-US"/>
          </a:p>
          <a:p>
            <a:r>
              <a:rPr lang="en-US" altLang="en-US"/>
              <a:t>These attacks are just emerging but there are already real tracking networks, such as the bluetooth network in the netherlands listed on this slide. In addition, there are many concerns expressed in the popular media.</a:t>
            </a:r>
          </a:p>
        </p:txBody>
      </p:sp>
      <p:sp>
        <p:nvSpPr>
          <p:cNvPr id="88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09FB4D2-0D2A-734F-BF00-C0820E9F2BA3}" type="slidenum">
              <a:rPr lang="en-US" altLang="en-US" sz="1300"/>
              <a:pPr eaLnBrk="1" hangingPunct="1"/>
              <a:t>39</a:t>
            </a:fld>
            <a:endParaRPr lang="en-US" altLang="en-US" sz="1300"/>
          </a:p>
        </p:txBody>
      </p:sp>
    </p:spTree>
    <p:extLst>
      <p:ext uri="{BB962C8B-B14F-4D97-AF65-F5344CB8AC3E}">
        <p14:creationId xmlns:p14="http://schemas.microsoft.com/office/powerpoint/2010/main" val="143085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second problem is short-term linking. Most of the time, an eavesdropper will overhear data streams from many devices. But identifiers in link-layer headers make it easy for eavesdroppers to isolate individual data streams. The obvious identifier that he can use is a MAC address, but in many cases, other bits of information, such as sequence numbers will work as well.</a:t>
            </a:r>
          </a:p>
        </p:txBody>
      </p:sp>
      <p:sp>
        <p:nvSpPr>
          <p:cNvPr id="90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0D02047-FB6B-D446-8F9A-9CA3B1449CAD}" type="slidenum">
              <a:rPr lang="en-US" altLang="en-US" sz="1300"/>
              <a:pPr eaLnBrk="1" hangingPunct="1"/>
              <a:t>40</a:t>
            </a:fld>
            <a:endParaRPr lang="en-US" altLang="en-US" sz="1300"/>
          </a:p>
        </p:txBody>
      </p:sp>
    </p:spTree>
    <p:extLst>
      <p:ext uri="{BB962C8B-B14F-4D97-AF65-F5344CB8AC3E}">
        <p14:creationId xmlns:p14="http://schemas.microsoft.com/office/powerpoint/2010/main" val="93432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Short-term linking is problematic because isolated data streams are more susceptible to side-channel analysis. Recent research has shown that even when encrypted, the sequence of packet sizes and timings in a data stream can reveal its contents. This includes things like keys you type, words in your voice-over-IP calls, and webpages you visit. </a:t>
            </a:r>
          </a:p>
          <a:p>
            <a:pPr eaLnBrk="1" hangingPunct="1">
              <a:spcBef>
                <a:spcPct val="0"/>
              </a:spcBef>
            </a:pPr>
            <a:endParaRPr lang="en-US" altLang="en-US"/>
          </a:p>
          <a:p>
            <a:pPr eaLnBrk="1" hangingPunct="1">
              <a:spcBef>
                <a:spcPct val="0"/>
              </a:spcBef>
            </a:pPr>
            <a:r>
              <a:rPr lang="en-US" altLang="en-US"/>
              <a:t>Data packets have a wide interface so many more applications may inadvertently be vulnerable because they don</a:t>
            </a:r>
            <a:r>
              <a:rPr lang="ja-JP" altLang="en-US"/>
              <a:t>’</a:t>
            </a:r>
            <a:r>
              <a:rPr lang="en-US" altLang="ja-JP"/>
              <a:t>t add any additional protection before encapsulating data in them. Short-term linking helps enable them because they are less successful when multiple packet streams are mixed together.</a:t>
            </a:r>
            <a:endParaRPr lang="en-US" altLang="en-US"/>
          </a:p>
        </p:txBody>
      </p:sp>
      <p:sp>
        <p:nvSpPr>
          <p:cNvPr id="921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AFCADF2-DAF7-7A40-8CA0-744B71CF2DE0}" type="slidenum">
              <a:rPr lang="en-US" altLang="en-US" sz="1300"/>
              <a:pPr eaLnBrk="1" hangingPunct="1"/>
              <a:t>41</a:t>
            </a:fld>
            <a:endParaRPr lang="en-US" altLang="en-US" sz="1300"/>
          </a:p>
        </p:txBody>
      </p:sp>
    </p:spTree>
    <p:extLst>
      <p:ext uri="{BB962C8B-B14F-4D97-AF65-F5344CB8AC3E}">
        <p14:creationId xmlns:p14="http://schemas.microsoft.com/office/powerpoint/2010/main" val="810587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So fundamental problem in both long-term and short-term linking is that many exposed bits are, or can be used as identifiers that are linked over time.</a:t>
            </a:r>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873CA12-93B5-7843-ABC0-65F2681BC56C}" type="slidenum">
              <a:rPr lang="en-US" altLang="en-US" sz="1300"/>
              <a:pPr eaLnBrk="1" hangingPunct="1"/>
              <a:t>42</a:t>
            </a:fld>
            <a:endParaRPr lang="en-US" altLang="en-US" sz="1300"/>
          </a:p>
        </p:txBody>
      </p:sp>
    </p:spTree>
    <p:extLst>
      <p:ext uri="{BB962C8B-B14F-4D97-AF65-F5344CB8AC3E}">
        <p14:creationId xmlns:p14="http://schemas.microsoft.com/office/powerpoint/2010/main" val="206053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6BA288E-6415-3B47-B0AA-A59A0063EF1D}" type="slidenum">
              <a:rPr lang="en-US" altLang="en-US" sz="1300"/>
              <a:pPr eaLnBrk="1" hangingPunct="1"/>
              <a:t>4</a:t>
            </a:fld>
            <a:endParaRPr lang="en-US" altLang="en-US" sz="1300"/>
          </a:p>
        </p:txBody>
      </p:sp>
      <p:sp>
        <p:nvSpPr>
          <p:cNvPr id="38914" name="Rectangle 2"/>
          <p:cNvSpPr>
            <a:spLocks noGrp="1" noRot="1" noChangeAspect="1" noChangeArrowheads="1" noTextEdit="1"/>
          </p:cNvSpPr>
          <p:nvPr>
            <p:ph type="sldImg"/>
          </p:nvPr>
        </p:nvSpPr>
        <p:spPr>
          <a:xfrm>
            <a:off x="2974975" y="549275"/>
            <a:ext cx="3656013" cy="2741613"/>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07576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Therefore, our goal in this talk is to develop a protocol that makes all bits appear random to third parties. This includes all the packets sent for discovery and authentication and all  bits in link layer headers.</a:t>
            </a:r>
          </a:p>
        </p:txBody>
      </p:sp>
      <p:sp>
        <p:nvSpPr>
          <p:cNvPr id="962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D0B2FC6-8898-D343-BD0F-7DB8B185AFDE}" type="slidenum">
              <a:rPr lang="en-US" altLang="en-US" sz="1300"/>
              <a:pPr eaLnBrk="1" hangingPunct="1"/>
              <a:t>43</a:t>
            </a:fld>
            <a:endParaRPr lang="en-US" altLang="en-US" sz="1300"/>
          </a:p>
        </p:txBody>
      </p:sp>
    </p:spTree>
    <p:extLst>
      <p:ext uri="{BB962C8B-B14F-4D97-AF65-F5344CB8AC3E}">
        <p14:creationId xmlns:p14="http://schemas.microsoft.com/office/powerpoint/2010/main" val="1055864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Why is this hard to do? Since no longer have source or destination addresses in packets, filtering packets efficiently becomes much more challenging.</a:t>
            </a:r>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AC95B6B-D845-454D-B906-1FB9908A371F}" type="slidenum">
              <a:rPr lang="en-US" altLang="en-US" sz="1300"/>
              <a:pPr eaLnBrk="1" hangingPunct="1"/>
              <a:t>44</a:t>
            </a:fld>
            <a:endParaRPr lang="en-US" altLang="en-US" sz="1300"/>
          </a:p>
        </p:txBody>
      </p:sp>
    </p:spTree>
    <p:extLst>
      <p:ext uri="{BB962C8B-B14F-4D97-AF65-F5344CB8AC3E}">
        <p14:creationId xmlns:p14="http://schemas.microsoft.com/office/powerpoint/2010/main" val="1260167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More specifically, what I mean…</a:t>
            </a:r>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8174365-E907-024C-B422-7B1528D246C8}" type="slidenum">
              <a:rPr lang="en-US" altLang="en-US" sz="1300"/>
              <a:pPr eaLnBrk="1" hangingPunct="1"/>
              <a:t>45</a:t>
            </a:fld>
            <a:endParaRPr lang="en-US" altLang="en-US" sz="1300"/>
          </a:p>
        </p:txBody>
      </p:sp>
    </p:spTree>
    <p:extLst>
      <p:ext uri="{BB962C8B-B14F-4D97-AF65-F5344CB8AC3E}">
        <p14:creationId xmlns:p14="http://schemas.microsoft.com/office/powerpoint/2010/main" val="1145445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For example, …</a:t>
            </a:r>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4E4F53A-7720-BC40-9FDE-93B37D450BE7}" type="slidenum">
              <a:rPr lang="en-US" altLang="en-US" sz="1300"/>
              <a:pPr eaLnBrk="1" hangingPunct="1"/>
              <a:t>46</a:t>
            </a:fld>
            <a:endParaRPr lang="en-US" altLang="en-US" sz="1300"/>
          </a:p>
        </p:txBody>
      </p:sp>
    </p:spTree>
    <p:extLst>
      <p:ext uri="{BB962C8B-B14F-4D97-AF65-F5344CB8AC3E}">
        <p14:creationId xmlns:p14="http://schemas.microsoft.com/office/powerpoint/2010/main" val="1462249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try to get unlinkability, the first thing we might try is to remove the obviously identifying bits of information in packets, such as MAC addresses.  For example, it has recently been proposed…</a:t>
            </a: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CCC6864-089B-1642-932D-605A936E255B}" type="slidenum">
              <a:rPr lang="en-US" altLang="en-US" sz="1300"/>
              <a:pPr eaLnBrk="1" hangingPunct="1"/>
              <a:t>47</a:t>
            </a:fld>
            <a:endParaRPr lang="en-US" altLang="en-US" sz="1300"/>
          </a:p>
        </p:txBody>
      </p:sp>
    </p:spTree>
    <p:extLst>
      <p:ext uri="{BB962C8B-B14F-4D97-AF65-F5344CB8AC3E}">
        <p14:creationId xmlns:p14="http://schemas.microsoft.com/office/powerpoint/2010/main" val="227868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So MAC Pseudonyms by themselves do not give us…</a:t>
            </a:r>
          </a:p>
          <a:p>
            <a:pPr eaLnBrk="1" hangingPunct="1">
              <a:spcBef>
                <a:spcPct val="0"/>
              </a:spcBef>
            </a:pPr>
            <a:endParaRPr lang="en-US" altLang="en-US"/>
          </a:p>
          <a:p>
            <a:pPr eaLnBrk="1" hangingPunct="1">
              <a:spcBef>
                <a:spcPct val="0"/>
              </a:spcBef>
            </a:pPr>
            <a:r>
              <a:rPr lang="en-US" altLang="en-US"/>
              <a:t>It is also non-trivial to combine pseudonyms and WPA because WPA exposes identifiers in the discovery and binding process</a:t>
            </a: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130DCE4-1849-4640-8C0E-DDCA2CC799FD}" type="slidenum">
              <a:rPr lang="en-US" altLang="en-US" sz="1300"/>
              <a:pPr eaLnBrk="1" hangingPunct="1"/>
              <a:t>48</a:t>
            </a:fld>
            <a:endParaRPr lang="en-US" altLang="en-US" sz="1300"/>
          </a:p>
        </p:txBody>
      </p:sp>
    </p:spTree>
    <p:extLst>
      <p:ext uri="{BB962C8B-B14F-4D97-AF65-F5344CB8AC3E}">
        <p14:creationId xmlns:p14="http://schemas.microsoft.com/office/powerpoint/2010/main" val="821511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To try to obtain the best of both worlds, we then may try to encrypt everything. After all, we already have…</a:t>
            </a: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9A3DD6D-093D-804E-90B7-905C4A679691}" type="slidenum">
              <a:rPr lang="en-US" altLang="en-US" sz="1300"/>
              <a:pPr eaLnBrk="1" hangingPunct="1"/>
              <a:t>49</a:t>
            </a:fld>
            <a:endParaRPr lang="en-US" altLang="en-US" sz="1300"/>
          </a:p>
        </p:txBody>
      </p:sp>
    </p:spTree>
    <p:extLst>
      <p:ext uri="{BB962C8B-B14F-4D97-AF65-F5344CB8AC3E}">
        <p14:creationId xmlns:p14="http://schemas.microsoft.com/office/powerpoint/2010/main" val="974304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ACC0451-897B-044B-A6CD-6840344E0C0A}" type="slidenum">
              <a:rPr lang="en-US" altLang="en-US" sz="1300"/>
              <a:pPr eaLnBrk="1" hangingPunct="1"/>
              <a:t>50</a:t>
            </a:fld>
            <a:endParaRPr lang="en-US" altLang="en-US" sz="130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One way we can do this is …</a:t>
            </a:r>
          </a:p>
        </p:txBody>
      </p:sp>
    </p:spTree>
    <p:extLst>
      <p:ext uri="{BB962C8B-B14F-4D97-AF65-F5344CB8AC3E}">
        <p14:creationId xmlns:p14="http://schemas.microsoft.com/office/powerpoint/2010/main" val="576973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7FA2FB5-8D8F-F243-B8E0-E16E29E30434}" type="slidenum">
              <a:rPr lang="en-US" altLang="en-US" sz="1300"/>
              <a:pPr eaLnBrk="1" hangingPunct="1"/>
              <a:t>51</a:t>
            </a:fld>
            <a:endParaRPr lang="en-US" altLang="en-US" sz="130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To address this problem, we might instead try to use symmetric key encryption, because it is much faster than public key encryption…</a:t>
            </a:r>
          </a:p>
        </p:txBody>
      </p:sp>
    </p:spTree>
    <p:extLst>
      <p:ext uri="{BB962C8B-B14F-4D97-AF65-F5344CB8AC3E}">
        <p14:creationId xmlns:p14="http://schemas.microsoft.com/office/powerpoint/2010/main" val="1306830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So the encrypt everything approach</a:t>
            </a:r>
          </a:p>
        </p:txBody>
      </p:sp>
      <p:sp>
        <p:nvSpPr>
          <p:cNvPr id="1146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3446F4F-88BE-604F-BFC7-08D1520FD3EA}" type="slidenum">
              <a:rPr lang="en-US" altLang="en-US" sz="1300"/>
              <a:pPr eaLnBrk="1" hangingPunct="1"/>
              <a:t>52</a:t>
            </a:fld>
            <a:endParaRPr lang="en-US" altLang="en-US" sz="1300"/>
          </a:p>
        </p:txBody>
      </p:sp>
    </p:spTree>
    <p:extLst>
      <p:ext uri="{BB962C8B-B14F-4D97-AF65-F5344CB8AC3E}">
        <p14:creationId xmlns:p14="http://schemas.microsoft.com/office/powerpoint/2010/main" val="158796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75610B4-A200-C245-A79E-24491F4543F0}" type="slidenum">
              <a:rPr lang="en-US" altLang="en-US" sz="1300"/>
              <a:pPr eaLnBrk="1" hangingPunct="1"/>
              <a:t>5</a:t>
            </a:fld>
            <a:endParaRPr lang="en-US" altLang="en-US" sz="1300"/>
          </a:p>
        </p:txBody>
      </p:sp>
      <p:sp>
        <p:nvSpPr>
          <p:cNvPr id="40962" name="Rectangle 2"/>
          <p:cNvSpPr>
            <a:spLocks noGrp="1" noRot="1" noChangeAspect="1" noChangeArrowheads="1" noTextEdit="1"/>
          </p:cNvSpPr>
          <p:nvPr>
            <p:ph type="sldImg"/>
          </p:nvPr>
        </p:nvSpPr>
        <p:spPr>
          <a:xfrm>
            <a:off x="2974975" y="549275"/>
            <a:ext cx="3656013" cy="2741613"/>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2007900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try to regain efficiency, we make the following observation: …</a:t>
            </a:r>
          </a:p>
          <a:p>
            <a:pPr eaLnBrk="1" hangingPunct="1"/>
            <a:endParaRPr lang="en-US" altLang="en-US"/>
          </a:p>
          <a:p>
            <a:pPr eaLnBrk="1" hangingPunct="1"/>
            <a:r>
              <a:rPr lang="en-US" altLang="en-US"/>
              <a:t>The key idea we leverage in our design of our solution slyfi is…</a:t>
            </a:r>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D9FF53B-71C1-7B43-BCBB-9EEFB7019111}" type="slidenum">
              <a:rPr lang="en-US" altLang="en-US" sz="1300"/>
              <a:pPr eaLnBrk="1" hangingPunct="1"/>
              <a:t>53</a:t>
            </a:fld>
            <a:endParaRPr lang="en-US" altLang="en-US" sz="1300"/>
          </a:p>
        </p:txBody>
      </p:sp>
    </p:spTree>
    <p:extLst>
      <p:ext uri="{BB962C8B-B14F-4D97-AF65-F5344CB8AC3E}">
        <p14:creationId xmlns:p14="http://schemas.microsoft.com/office/powerpoint/2010/main" val="2133078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ECFBD1B-DDE4-BF4C-8D63-FC73016B3E04}" type="slidenum">
              <a:rPr lang="en-US" altLang="en-US" sz="1300"/>
              <a:pPr eaLnBrk="1" hangingPunct="1"/>
              <a:t>54</a:t>
            </a:fld>
            <a:endParaRPr lang="en-US" altLang="en-US" sz="13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That is, SlyFi is basically the same as the symmetric key approach, but …</a:t>
            </a:r>
          </a:p>
        </p:txBody>
      </p:sp>
    </p:spTree>
    <p:extLst>
      <p:ext uri="{BB962C8B-B14F-4D97-AF65-F5344CB8AC3E}">
        <p14:creationId xmlns:p14="http://schemas.microsoft.com/office/powerpoint/2010/main" val="558665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For data messages we make the observation …</a:t>
            </a:r>
          </a:p>
        </p:txBody>
      </p:sp>
      <p:sp>
        <p:nvSpPr>
          <p:cNvPr id="1208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F84F187-8D80-304B-A372-E81C16972355}" type="slidenum">
              <a:rPr lang="en-US" altLang="en-US" sz="1300"/>
              <a:pPr eaLnBrk="1" hangingPunct="1"/>
              <a:t>55</a:t>
            </a:fld>
            <a:endParaRPr lang="en-US" altLang="en-US" sz="1300"/>
          </a:p>
        </p:txBody>
      </p:sp>
    </p:spTree>
    <p:extLst>
      <p:ext uri="{BB962C8B-B14F-4D97-AF65-F5344CB8AC3E}">
        <p14:creationId xmlns:p14="http://schemas.microsoft.com/office/powerpoint/2010/main" val="697848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For data messages we make the observation …</a:t>
            </a:r>
          </a:p>
        </p:txBody>
      </p:sp>
      <p:sp>
        <p:nvSpPr>
          <p:cNvPr id="1228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267930D-8DB7-B649-B90B-7502D490C577}" type="slidenum">
              <a:rPr lang="en-US" altLang="en-US" sz="1300"/>
              <a:pPr eaLnBrk="1" hangingPunct="1"/>
              <a:t>56</a:t>
            </a:fld>
            <a:endParaRPr lang="en-US" altLang="en-US" sz="1300"/>
          </a:p>
        </p:txBody>
      </p:sp>
    </p:spTree>
    <p:extLst>
      <p:ext uri="{BB962C8B-B14F-4D97-AF65-F5344CB8AC3E}">
        <p14:creationId xmlns:p14="http://schemas.microsoft.com/office/powerpoint/2010/main" val="1323492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We can not use the same approach for discovery and binding messages however, because discovery messages are often sent when the other party is not present. For example, Alice sends discovery probes whenever she opens up her laptop, even if bob is not present.</a:t>
            </a:r>
          </a:p>
        </p:txBody>
      </p:sp>
      <p:sp>
        <p:nvSpPr>
          <p:cNvPr id="1249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DDB65EA-A858-8944-AF9C-B8544C5355B4}" type="slidenum">
              <a:rPr lang="en-US" altLang="en-US" sz="1300"/>
              <a:pPr eaLnBrk="1" hangingPunct="1"/>
              <a:t>57</a:t>
            </a:fld>
            <a:endParaRPr lang="en-US" altLang="en-US" sz="1300"/>
          </a:p>
        </p:txBody>
      </p:sp>
    </p:spTree>
    <p:extLst>
      <p:ext uri="{BB962C8B-B14F-4D97-AF65-F5344CB8AC3E}">
        <p14:creationId xmlns:p14="http://schemas.microsoft.com/office/powerpoint/2010/main" val="305857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Instead, we make two observations…</a:t>
            </a:r>
          </a:p>
        </p:txBody>
      </p:sp>
      <p:sp>
        <p:nvSpPr>
          <p:cNvPr id="1269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56A4797-3321-3E47-AC49-B541171A3886}" type="slidenum">
              <a:rPr lang="en-US" altLang="en-US" sz="1300"/>
              <a:pPr eaLnBrk="1" hangingPunct="1"/>
              <a:t>58</a:t>
            </a:fld>
            <a:endParaRPr lang="en-US" altLang="en-US" sz="1300"/>
          </a:p>
        </p:txBody>
      </p:sp>
    </p:spTree>
    <p:extLst>
      <p:ext uri="{BB962C8B-B14F-4D97-AF65-F5344CB8AC3E}">
        <p14:creationId xmlns:p14="http://schemas.microsoft.com/office/powerpoint/2010/main" val="1612483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Instead, we make two observations…</a:t>
            </a:r>
          </a:p>
        </p:txBody>
      </p:sp>
      <p:sp>
        <p:nvSpPr>
          <p:cNvPr id="1290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6ECF9F0-052A-A745-A899-35FA6E3EA576}" type="slidenum">
              <a:rPr lang="en-US" altLang="en-US" sz="1300"/>
              <a:pPr eaLnBrk="1" hangingPunct="1"/>
              <a:t>59</a:t>
            </a:fld>
            <a:endParaRPr lang="en-US" altLang="en-US" sz="1300"/>
          </a:p>
        </p:txBody>
      </p:sp>
    </p:spTree>
    <p:extLst>
      <p:ext uri="{BB962C8B-B14F-4D97-AF65-F5344CB8AC3E}">
        <p14:creationId xmlns:p14="http://schemas.microsoft.com/office/powerpoint/2010/main" val="1920211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Thus, we conclude that slyfi is efficient. For discovery and binding, it also provides …</a:t>
            </a:r>
          </a:p>
        </p:txBody>
      </p:sp>
      <p:sp>
        <p:nvSpPr>
          <p:cNvPr id="1310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098BA15-57C7-1F48-ABA9-EB3FA65AC950}" type="slidenum">
              <a:rPr lang="en-US" altLang="en-US" sz="1300"/>
              <a:pPr eaLnBrk="1" hangingPunct="1"/>
              <a:t>60</a:t>
            </a:fld>
            <a:endParaRPr lang="en-US" altLang="en-US" sz="1300"/>
          </a:p>
        </p:txBody>
      </p:sp>
    </p:spTree>
    <p:extLst>
      <p:ext uri="{BB962C8B-B14F-4D97-AF65-F5344CB8AC3E}">
        <p14:creationId xmlns:p14="http://schemas.microsoft.com/office/powerpoint/2010/main" val="604987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1143000" y="685800"/>
            <a:ext cx="457200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lvl1pPr defTabSz="457200">
              <a:lnSpc>
                <a:spcPct val="117999"/>
              </a:lnSpc>
              <a:spcBef>
                <a:spcPts val="0"/>
              </a:spcBef>
              <a:defRPr sz="2200">
                <a:latin typeface="Helvetica Neue"/>
                <a:ea typeface="Helvetica Neue"/>
                <a:cs typeface="Helvetica Neue"/>
                <a:sym typeface="Helvetica Neue"/>
              </a:defRPr>
            </a:lvl1pPr>
          </a:lstStyle>
          <a:p>
            <a:r>
              <a:t>The network admin’s requirement is that data be inspected for attacks — what if Alice is Malicious? And that’s what middleboxes here do. The way it works, usually, is…</a:t>
            </a:r>
          </a:p>
        </p:txBody>
      </p:sp>
    </p:spTree>
    <p:extLst>
      <p:ext uri="{BB962C8B-B14F-4D97-AF65-F5344CB8AC3E}">
        <p14:creationId xmlns:p14="http://schemas.microsoft.com/office/powerpoint/2010/main" val="1868556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xfrm>
            <a:off x="1143000" y="685800"/>
            <a:ext cx="4572000" cy="3429000"/>
          </a:xfrm>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lvl1pPr defTabSz="457200">
              <a:lnSpc>
                <a:spcPct val="117999"/>
              </a:lnSpc>
              <a:spcBef>
                <a:spcPts val="0"/>
              </a:spcBef>
              <a:defRPr sz="2200">
                <a:latin typeface="Helvetica Neue"/>
                <a:ea typeface="Helvetica Neue"/>
                <a:cs typeface="Helvetica Neue"/>
                <a:sym typeface="Helvetica Neue"/>
              </a:defRPr>
            </a:lvl1pPr>
          </a:lstStyle>
          <a:p>
            <a:r>
              <a:t>For that reason, Alice and Bob may use an encrypted protocol like HTTPS. However, this leads to problems for our network administrator and their middlebox.</a:t>
            </a:r>
          </a:p>
        </p:txBody>
      </p:sp>
    </p:spTree>
    <p:extLst>
      <p:ext uri="{BB962C8B-B14F-4D97-AF65-F5344CB8AC3E}">
        <p14:creationId xmlns:p14="http://schemas.microsoft.com/office/powerpoint/2010/main" val="61299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06746A0-06DB-F74F-8EAF-343898A87945}" type="slidenum">
              <a:rPr lang="en-US" altLang="en-US" sz="1300"/>
              <a:pPr eaLnBrk="1" hangingPunct="1"/>
              <a:t>6</a:t>
            </a:fld>
            <a:endParaRPr lang="en-US" altLang="en-US" sz="1300"/>
          </a:p>
        </p:txBody>
      </p:sp>
      <p:sp>
        <p:nvSpPr>
          <p:cNvPr id="43010" name="Rectangle 2"/>
          <p:cNvSpPr>
            <a:spLocks noGrp="1" noRot="1" noChangeAspect="1" noChangeArrowheads="1" noTextEdit="1"/>
          </p:cNvSpPr>
          <p:nvPr>
            <p:ph type="sldImg"/>
          </p:nvPr>
        </p:nvSpPr>
        <p:spPr>
          <a:xfrm>
            <a:off x="2974975" y="549275"/>
            <a:ext cx="3656013" cy="2741613"/>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20531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xfrm>
            <a:off x="1143000" y="685800"/>
            <a:ext cx="4572000" cy="3429000"/>
          </a:xfrm>
          <a:prstGeom prst="rect">
            <a:avLst/>
          </a:prstGeom>
        </p:spPr>
        <p:txBody>
          <a:bodyPr/>
          <a:lstStyle/>
          <a:p>
            <a:endParaRPr/>
          </a:p>
        </p:txBody>
      </p:sp>
      <p:sp>
        <p:nvSpPr>
          <p:cNvPr id="372" name="Shape 372"/>
          <p:cNvSpPr>
            <a:spLocks noGrp="1"/>
          </p:cNvSpPr>
          <p:nvPr>
            <p:ph type="body" sz="quarter" idx="1"/>
          </p:nvPr>
        </p:nvSpPr>
        <p:spPr>
          <a:prstGeom prst="rect">
            <a:avLst/>
          </a:prstGeom>
        </p:spPr>
        <p:txBody>
          <a:bodyPr/>
          <a:lstStyle>
            <a:lvl1pPr defTabSz="457200">
              <a:lnSpc>
                <a:spcPct val="117999"/>
              </a:lnSpc>
              <a:spcBef>
                <a:spcPts val="0"/>
              </a:spcBef>
              <a:defRPr sz="2200">
                <a:latin typeface="Helvetica Neue"/>
                <a:ea typeface="Helvetica Neue"/>
                <a:cs typeface="Helvetica Neue"/>
                <a:sym typeface="Helvetica Neue"/>
              </a:defRPr>
            </a:lvl1pPr>
          </a:lstStyle>
          <a:p>
            <a:r>
              <a:t>So In practice, what winds up happening is the administrator man in the middles the connection, decrypting all the data — and we’re back to square one. No privacy for Bob.</a:t>
            </a:r>
          </a:p>
        </p:txBody>
      </p:sp>
    </p:spTree>
    <p:extLst>
      <p:ext uri="{BB962C8B-B14F-4D97-AF65-F5344CB8AC3E}">
        <p14:creationId xmlns:p14="http://schemas.microsoft.com/office/powerpoint/2010/main" val="1898398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3C20A-6A11-E640-A087-A83D19A9AA4D}" type="slidenum">
              <a:rPr lang="en-US" altLang="en-US" smtClean="0"/>
              <a:pPr/>
              <a:t>67</a:t>
            </a:fld>
            <a:endParaRPr lang="en-US" altLang="en-US"/>
          </a:p>
        </p:txBody>
      </p:sp>
    </p:spTree>
    <p:extLst>
      <p:ext uri="{BB962C8B-B14F-4D97-AF65-F5344CB8AC3E}">
        <p14:creationId xmlns:p14="http://schemas.microsoft.com/office/powerpoint/2010/main" val="2091052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1143000" y="685800"/>
            <a:ext cx="4572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t>Here’s how it works at a high level.</a:t>
            </a:r>
          </a:p>
        </p:txBody>
      </p:sp>
    </p:spTree>
    <p:extLst>
      <p:ext uri="{BB962C8B-B14F-4D97-AF65-F5344CB8AC3E}">
        <p14:creationId xmlns:p14="http://schemas.microsoft.com/office/powerpoint/2010/main" val="1655407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hape 591"/>
          <p:cNvSpPr>
            <a:spLocks noGrp="1" noRot="1" noChangeAspect="1"/>
          </p:cNvSpPr>
          <p:nvPr>
            <p:ph type="sldImg"/>
          </p:nvPr>
        </p:nvSpPr>
        <p:spPr>
          <a:prstGeom prst="rect">
            <a:avLst/>
          </a:prstGeom>
        </p:spPr>
        <p:txBody>
          <a:bodyPr/>
          <a:lstStyle/>
          <a:p>
            <a:endParaRPr/>
          </a:p>
        </p:txBody>
      </p:sp>
      <p:sp>
        <p:nvSpPr>
          <p:cNvPr id="592" name="Shape 592"/>
          <p:cNvSpPr>
            <a:spLocks noGrp="1"/>
          </p:cNvSpPr>
          <p:nvPr>
            <p:ph type="body" sz="quarter" idx="1"/>
          </p:nvPr>
        </p:nvSpPr>
        <p:spPr>
          <a:prstGeom prst="rect">
            <a:avLst/>
          </a:prstGeom>
        </p:spPr>
        <p:txBody>
          <a:bodyPr/>
          <a:lstStyle/>
          <a:p>
            <a:pPr>
              <a:spcBef>
                <a:spcPts val="0"/>
              </a:spcBef>
              <a:defRPr sz="1100">
                <a:latin typeface="Helvetica Neue"/>
                <a:ea typeface="Helvetica Neue"/>
                <a:cs typeface="Helvetica Neue"/>
                <a:sym typeface="Helvetica Neue"/>
              </a:defRPr>
            </a:pPr>
            <a:r>
              <a:t>Let’s look at the overview of service model. In this model,</a:t>
            </a:r>
          </a:p>
          <a:p>
            <a:pPr>
              <a:spcBef>
                <a:spcPts val="0"/>
              </a:spcBef>
              <a:defRPr sz="1100">
                <a:latin typeface="Helvetica Neue"/>
                <a:ea typeface="Helvetica Neue"/>
                <a:cs typeface="Helvetica Neue"/>
                <a:sym typeface="Helvetica Neue"/>
              </a:defRPr>
            </a:pPr>
            <a:r>
              <a:t>Middleboxes that are traditionally running in the enterprise </a:t>
            </a:r>
          </a:p>
          <a:p>
            <a:pPr>
              <a:spcBef>
                <a:spcPts val="0"/>
              </a:spcBef>
              <a:defRPr sz="1100">
                <a:latin typeface="Helvetica Neue"/>
                <a:ea typeface="Helvetica Neue"/>
                <a:cs typeface="Helvetica Neue"/>
                <a:sym typeface="Helvetica Neue"/>
              </a:defRPr>
            </a:pPr>
            <a:r>
              <a:t>are outsourced to the cloud</a:t>
            </a:r>
          </a:p>
        </p:txBody>
      </p:sp>
    </p:spTree>
    <p:extLst>
      <p:ext uri="{BB962C8B-B14F-4D97-AF65-F5344CB8AC3E}">
        <p14:creationId xmlns:p14="http://schemas.microsoft.com/office/powerpoint/2010/main" val="181625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Shape 620"/>
          <p:cNvSpPr>
            <a:spLocks noGrp="1" noRot="1" noChangeAspect="1"/>
          </p:cNvSpPr>
          <p:nvPr>
            <p:ph type="sldImg"/>
          </p:nvPr>
        </p:nvSpPr>
        <p:spPr>
          <a:prstGeom prst="rect">
            <a:avLst/>
          </a:prstGeom>
        </p:spPr>
        <p:txBody>
          <a:bodyPr/>
          <a:lstStyle/>
          <a:p>
            <a:endParaRPr/>
          </a:p>
        </p:txBody>
      </p:sp>
      <p:sp>
        <p:nvSpPr>
          <p:cNvPr id="621" name="Shape 621"/>
          <p:cNvSpPr>
            <a:spLocks noGrp="1"/>
          </p:cNvSpPr>
          <p:nvPr>
            <p:ph type="body" sz="quarter" idx="1"/>
          </p:nvPr>
        </p:nvSpPr>
        <p:spPr>
          <a:prstGeom prst="rect">
            <a:avLst/>
          </a:prstGeom>
        </p:spPr>
        <p:txBody>
          <a:bodyPr/>
          <a:lstStyle/>
          <a:p>
            <a:pPr>
              <a:spcBef>
                <a:spcPts val="0"/>
              </a:spcBef>
              <a:defRPr sz="1100">
                <a:latin typeface="Helvetica Neue"/>
                <a:ea typeface="Helvetica Neue"/>
                <a:cs typeface="Helvetica Neue"/>
                <a:sym typeface="Helvetica Neue"/>
              </a:defRPr>
            </a:pPr>
            <a:r>
              <a:t>the gateway is the component in the enterprise that encrypt the traffic to the cloud and decrypt the traffic from the cloud</a:t>
            </a:r>
          </a:p>
          <a:p>
            <a:pPr>
              <a:spcBef>
                <a:spcPts val="0"/>
              </a:spcBef>
              <a:defRPr sz="1100">
                <a:latin typeface="Helvetica Neue"/>
                <a:ea typeface="Helvetica Neue"/>
                <a:cs typeface="Helvetica Neue"/>
                <a:sym typeface="Helvetica Neue"/>
              </a:defRPr>
            </a:pPr>
            <a:r>
              <a:t>all the traffic from and to the enterprise will go through the gateway first</a:t>
            </a:r>
          </a:p>
        </p:txBody>
      </p:sp>
    </p:spTree>
    <p:extLst>
      <p:ext uri="{BB962C8B-B14F-4D97-AF65-F5344CB8AC3E}">
        <p14:creationId xmlns:p14="http://schemas.microsoft.com/office/powerpoint/2010/main" val="785851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hape 650"/>
          <p:cNvSpPr>
            <a:spLocks noGrp="1" noRot="1" noChangeAspect="1"/>
          </p:cNvSpPr>
          <p:nvPr>
            <p:ph type="sldImg"/>
          </p:nvPr>
        </p:nvSpPr>
        <p:spPr>
          <a:prstGeom prst="rect">
            <a:avLst/>
          </a:prstGeom>
        </p:spPr>
        <p:txBody>
          <a:bodyPr/>
          <a:lstStyle/>
          <a:p>
            <a:endParaRPr/>
          </a:p>
        </p:txBody>
      </p:sp>
      <p:sp>
        <p:nvSpPr>
          <p:cNvPr id="651" name="Shape 651"/>
          <p:cNvSpPr>
            <a:spLocks noGrp="1"/>
          </p:cNvSpPr>
          <p:nvPr>
            <p:ph type="body" sz="quarter" idx="1"/>
          </p:nvPr>
        </p:nvSpPr>
        <p:spPr>
          <a:prstGeom prst="rect">
            <a:avLst/>
          </a:prstGeom>
        </p:spPr>
        <p:txBody>
          <a:bodyPr/>
          <a:lstStyle>
            <a:lvl1pPr>
              <a:spcBef>
                <a:spcPts val="0"/>
              </a:spcBef>
              <a:defRPr sz="1100">
                <a:latin typeface="Helvetica Neue"/>
                <a:ea typeface="Helvetica Neue"/>
                <a:cs typeface="Helvetica Neue"/>
                <a:sym typeface="Helvetica Neue"/>
              </a:defRPr>
            </a:lvl1pPr>
          </a:lstStyle>
          <a:p>
            <a:r>
              <a:t>middlebox may have some form of rules, that tell the middlebox how to process the traffic, like the firewall rulesets or IDS signatures</a:t>
            </a:r>
          </a:p>
        </p:txBody>
      </p:sp>
    </p:spTree>
    <p:extLst>
      <p:ext uri="{BB962C8B-B14F-4D97-AF65-F5344CB8AC3E}">
        <p14:creationId xmlns:p14="http://schemas.microsoft.com/office/powerpoint/2010/main" val="1794396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Shape 681"/>
          <p:cNvSpPr>
            <a:spLocks noGrp="1" noRot="1" noChangeAspect="1"/>
          </p:cNvSpPr>
          <p:nvPr>
            <p:ph type="sldImg"/>
          </p:nvPr>
        </p:nvSpPr>
        <p:spPr>
          <a:prstGeom prst="rect">
            <a:avLst/>
          </a:prstGeom>
        </p:spPr>
        <p:txBody>
          <a:bodyPr/>
          <a:lstStyle/>
          <a:p>
            <a:endParaRPr/>
          </a:p>
        </p:txBody>
      </p:sp>
      <p:sp>
        <p:nvSpPr>
          <p:cNvPr id="682" name="Shape 682"/>
          <p:cNvSpPr>
            <a:spLocks noGrp="1"/>
          </p:cNvSpPr>
          <p:nvPr>
            <p:ph type="body" sz="quarter" idx="1"/>
          </p:nvPr>
        </p:nvSpPr>
        <p:spPr>
          <a:prstGeom prst="rect">
            <a:avLst/>
          </a:prstGeom>
        </p:spPr>
        <p:txBody>
          <a:bodyPr/>
          <a:lstStyle>
            <a:lvl1pPr>
              <a:spcBef>
                <a:spcPts val="0"/>
              </a:spcBef>
              <a:defRPr sz="1100">
                <a:latin typeface="Helvetica Neue"/>
                <a:ea typeface="Helvetica Neue"/>
                <a:cs typeface="Helvetica Neue"/>
                <a:sym typeface="Helvetica Neue"/>
              </a:defRPr>
            </a:lvl1pPr>
          </a:lstStyle>
          <a:p>
            <a:r>
              <a:t>In this service model, during the initialization step, we allow the enterprise to encrypt middleboxes rules, using the function EncryptRanges</a:t>
            </a:r>
          </a:p>
        </p:txBody>
      </p:sp>
    </p:spTree>
    <p:extLst>
      <p:ext uri="{BB962C8B-B14F-4D97-AF65-F5344CB8AC3E}">
        <p14:creationId xmlns:p14="http://schemas.microsoft.com/office/powerpoint/2010/main" val="1724655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hape 713"/>
          <p:cNvSpPr>
            <a:spLocks noGrp="1" noRot="1" noChangeAspect="1"/>
          </p:cNvSpPr>
          <p:nvPr>
            <p:ph type="sldImg"/>
          </p:nvPr>
        </p:nvSpPr>
        <p:spPr>
          <a:prstGeom prst="rect">
            <a:avLst/>
          </a:prstGeom>
        </p:spPr>
        <p:txBody>
          <a:bodyPr/>
          <a:lstStyle/>
          <a:p>
            <a:endParaRPr/>
          </a:p>
        </p:txBody>
      </p:sp>
      <p:sp>
        <p:nvSpPr>
          <p:cNvPr id="714" name="Shape 714"/>
          <p:cNvSpPr>
            <a:spLocks noGrp="1"/>
          </p:cNvSpPr>
          <p:nvPr>
            <p:ph type="body" sz="quarter" idx="1"/>
          </p:nvPr>
        </p:nvSpPr>
        <p:spPr>
          <a:prstGeom prst="rect">
            <a:avLst/>
          </a:prstGeom>
        </p:spPr>
        <p:txBody>
          <a:bodyPr/>
          <a:lstStyle/>
          <a:p>
            <a:pPr>
              <a:spcBef>
                <a:spcPts val="0"/>
              </a:spcBef>
              <a:defRPr sz="1100">
                <a:latin typeface="Helvetica Neue"/>
                <a:ea typeface="Helvetica Neue"/>
                <a:cs typeface="Helvetica Neue"/>
                <a:sym typeface="Helvetica Neue"/>
              </a:defRPr>
            </a:pPr>
            <a:r>
              <a:t>After that, middleboxes deploy encrypted rules.</a:t>
            </a:r>
          </a:p>
          <a:p>
            <a:pPr>
              <a:spcBef>
                <a:spcPts val="0"/>
              </a:spcBef>
              <a:defRPr sz="1100">
                <a:latin typeface="Helvetica Neue"/>
                <a:ea typeface="Helvetica Neue"/>
                <a:cs typeface="Helvetica Neue"/>
                <a:sym typeface="Helvetica Neue"/>
              </a:defRPr>
            </a:pPr>
            <a:endParaRPr/>
          </a:p>
          <a:p>
            <a:pPr>
              <a:spcBef>
                <a:spcPts val="0"/>
              </a:spcBef>
              <a:defRPr sz="1100">
                <a:latin typeface="Helvetica Neue"/>
                <a:ea typeface="Helvetica Neue"/>
                <a:cs typeface="Helvetica Neue"/>
                <a:sym typeface="Helvetica Neue"/>
              </a:defRPr>
            </a:pPr>
            <a:r>
              <a:t>After this initialization step, let’s look at how the packet flows</a:t>
            </a:r>
          </a:p>
        </p:txBody>
      </p:sp>
    </p:spTree>
    <p:extLst>
      <p:ext uri="{BB962C8B-B14F-4D97-AF65-F5344CB8AC3E}">
        <p14:creationId xmlns:p14="http://schemas.microsoft.com/office/powerpoint/2010/main" val="15947835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Shape 745"/>
          <p:cNvSpPr>
            <a:spLocks noGrp="1" noRot="1" noChangeAspect="1"/>
          </p:cNvSpPr>
          <p:nvPr>
            <p:ph type="sldImg"/>
          </p:nvPr>
        </p:nvSpPr>
        <p:spPr>
          <a:prstGeom prst="rect">
            <a:avLst/>
          </a:prstGeom>
        </p:spPr>
        <p:txBody>
          <a:bodyPr/>
          <a:lstStyle/>
          <a:p>
            <a:endParaRPr/>
          </a:p>
        </p:txBody>
      </p:sp>
      <p:sp>
        <p:nvSpPr>
          <p:cNvPr id="746" name="Shape 746"/>
          <p:cNvSpPr>
            <a:spLocks noGrp="1"/>
          </p:cNvSpPr>
          <p:nvPr>
            <p:ph type="body" sz="quarter" idx="1"/>
          </p:nvPr>
        </p:nvSpPr>
        <p:spPr>
          <a:prstGeom prst="rect">
            <a:avLst/>
          </a:prstGeom>
        </p:spPr>
        <p:txBody>
          <a:bodyPr/>
          <a:lstStyle>
            <a:lvl1pPr>
              <a:spcBef>
                <a:spcPts val="0"/>
              </a:spcBef>
              <a:defRPr sz="1100">
                <a:latin typeface="Helvetica Neue"/>
                <a:ea typeface="Helvetica Neue"/>
                <a:cs typeface="Helvetica Neue"/>
                <a:sym typeface="Helvetica Neue"/>
              </a:defRPr>
            </a:lvl1pPr>
          </a:lstStyle>
          <a:p>
            <a:r>
              <a:t>As we mentioned before, outgoing traffic from the enterprise are sent to the gateway.</a:t>
            </a:r>
          </a:p>
        </p:txBody>
      </p:sp>
    </p:spTree>
    <p:extLst>
      <p:ext uri="{BB962C8B-B14F-4D97-AF65-F5344CB8AC3E}">
        <p14:creationId xmlns:p14="http://schemas.microsoft.com/office/powerpoint/2010/main" val="106267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Shape 778"/>
          <p:cNvSpPr>
            <a:spLocks noGrp="1" noRot="1" noChangeAspect="1"/>
          </p:cNvSpPr>
          <p:nvPr>
            <p:ph type="sldImg"/>
          </p:nvPr>
        </p:nvSpPr>
        <p:spPr>
          <a:prstGeom prst="rect">
            <a:avLst/>
          </a:prstGeom>
        </p:spPr>
        <p:txBody>
          <a:bodyPr/>
          <a:lstStyle/>
          <a:p>
            <a:endParaRPr/>
          </a:p>
        </p:txBody>
      </p:sp>
      <p:sp>
        <p:nvSpPr>
          <p:cNvPr id="779" name="Shape 779"/>
          <p:cNvSpPr>
            <a:spLocks noGrp="1"/>
          </p:cNvSpPr>
          <p:nvPr>
            <p:ph type="body" sz="quarter" idx="1"/>
          </p:nvPr>
        </p:nvSpPr>
        <p:spPr>
          <a:prstGeom prst="rect">
            <a:avLst/>
          </a:prstGeom>
        </p:spPr>
        <p:txBody>
          <a:bodyPr/>
          <a:lstStyle/>
          <a:p>
            <a:pPr>
              <a:spcBef>
                <a:spcPts val="0"/>
              </a:spcBef>
              <a:defRPr sz="1100">
                <a:latin typeface="Helvetica Neue"/>
                <a:ea typeface="Helvetica Neue"/>
                <a:cs typeface="Helvetica Neue"/>
                <a:sym typeface="Helvetica Neue"/>
              </a:defRPr>
            </a:pPr>
            <a:r>
              <a:t>Packets get encrypted at the gateway</a:t>
            </a:r>
          </a:p>
          <a:p>
            <a:pPr>
              <a:spcBef>
                <a:spcPts val="0"/>
              </a:spcBef>
              <a:defRPr sz="1100">
                <a:latin typeface="Helvetica Neue"/>
                <a:ea typeface="Helvetica Neue"/>
                <a:cs typeface="Helvetica Neue"/>
                <a:sym typeface="Helvetica Neue"/>
              </a:defRPr>
            </a:pPr>
            <a:r>
              <a:t>Here, we encrypt packet headers field by field using EncryptValue. In order to prevent middleboxes from reading payloads, we encrypt payloads using stream cipher. The packet structure is unchanged.</a:t>
            </a:r>
          </a:p>
          <a:p>
            <a:pPr>
              <a:spcBef>
                <a:spcPts val="0"/>
              </a:spcBef>
              <a:defRPr sz="1100">
                <a:latin typeface="Helvetica Neue"/>
                <a:ea typeface="Helvetica Neue"/>
                <a:cs typeface="Helvetica Neue"/>
                <a:sym typeface="Helvetica Neue"/>
              </a:defRPr>
            </a:pPr>
            <a:endParaRPr/>
          </a:p>
        </p:txBody>
      </p:sp>
    </p:spTree>
    <p:extLst>
      <p:ext uri="{BB962C8B-B14F-4D97-AF65-F5344CB8AC3E}">
        <p14:creationId xmlns:p14="http://schemas.microsoft.com/office/powerpoint/2010/main" val="39373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40EBF15-0EA7-4647-BEE7-4093D7319323}" type="slidenum">
              <a:rPr lang="en-US" altLang="en-US" sz="1300"/>
              <a:pPr eaLnBrk="1" hangingPunct="1"/>
              <a:t>9</a:t>
            </a:fld>
            <a:endParaRPr lang="en-US" altLang="en-US" sz="1300"/>
          </a:p>
        </p:txBody>
      </p:sp>
      <p:sp>
        <p:nvSpPr>
          <p:cNvPr id="47106" name="Rectangle 2"/>
          <p:cNvSpPr>
            <a:spLocks noGrp="1" noRot="1" noChangeAspect="1" noChangeArrowheads="1" noTextEdit="1"/>
          </p:cNvSpPr>
          <p:nvPr>
            <p:ph type="sldImg"/>
          </p:nvPr>
        </p:nvSpPr>
        <p:spPr>
          <a:xfrm>
            <a:off x="2974975" y="549275"/>
            <a:ext cx="3656013" cy="2741613"/>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10805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Shape 811"/>
          <p:cNvSpPr>
            <a:spLocks noGrp="1" noRot="1" noChangeAspect="1"/>
          </p:cNvSpPr>
          <p:nvPr>
            <p:ph type="sldImg"/>
          </p:nvPr>
        </p:nvSpPr>
        <p:spPr>
          <a:prstGeom prst="rect">
            <a:avLst/>
          </a:prstGeom>
        </p:spPr>
        <p:txBody>
          <a:bodyPr/>
          <a:lstStyle/>
          <a:p>
            <a:endParaRPr/>
          </a:p>
        </p:txBody>
      </p:sp>
      <p:sp>
        <p:nvSpPr>
          <p:cNvPr id="812" name="Shape 812"/>
          <p:cNvSpPr>
            <a:spLocks noGrp="1"/>
          </p:cNvSpPr>
          <p:nvPr>
            <p:ph type="body" sz="quarter" idx="1"/>
          </p:nvPr>
        </p:nvSpPr>
        <p:spPr>
          <a:prstGeom prst="rect">
            <a:avLst/>
          </a:prstGeom>
        </p:spPr>
        <p:txBody>
          <a:bodyPr/>
          <a:lstStyle>
            <a:lvl1pPr>
              <a:spcBef>
                <a:spcPts val="0"/>
              </a:spcBef>
              <a:defRPr sz="1100">
                <a:latin typeface="Helvetica Neue"/>
                <a:ea typeface="Helvetica Neue"/>
                <a:cs typeface="Helvetica Neue"/>
                <a:sym typeface="Helvetica Neue"/>
              </a:defRPr>
            </a:lvl1pPr>
          </a:lstStyle>
          <a:p>
            <a:r>
              <a:t>Packets are then forwarded to the Cloud.</a:t>
            </a:r>
          </a:p>
        </p:txBody>
      </p:sp>
    </p:spTree>
    <p:extLst>
      <p:ext uri="{BB962C8B-B14F-4D97-AF65-F5344CB8AC3E}">
        <p14:creationId xmlns:p14="http://schemas.microsoft.com/office/powerpoint/2010/main" val="14324043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Shape 844"/>
          <p:cNvSpPr>
            <a:spLocks noGrp="1" noRot="1" noChangeAspect="1"/>
          </p:cNvSpPr>
          <p:nvPr>
            <p:ph type="sldImg"/>
          </p:nvPr>
        </p:nvSpPr>
        <p:spPr>
          <a:prstGeom prst="rect">
            <a:avLst/>
          </a:prstGeom>
        </p:spPr>
        <p:txBody>
          <a:bodyPr/>
          <a:lstStyle/>
          <a:p>
            <a:endParaRPr/>
          </a:p>
        </p:txBody>
      </p:sp>
      <p:sp>
        <p:nvSpPr>
          <p:cNvPr id="845" name="Shape 845"/>
          <p:cNvSpPr>
            <a:spLocks noGrp="1"/>
          </p:cNvSpPr>
          <p:nvPr>
            <p:ph type="body" sz="quarter" idx="1"/>
          </p:nvPr>
        </p:nvSpPr>
        <p:spPr>
          <a:prstGeom prst="rect">
            <a:avLst/>
          </a:prstGeom>
        </p:spPr>
        <p:txBody>
          <a:bodyPr/>
          <a:lstStyle>
            <a:lvl1pPr>
              <a:spcBef>
                <a:spcPts val="0"/>
              </a:spcBef>
              <a:defRPr sz="1100">
                <a:latin typeface="Helvetica Neue"/>
                <a:ea typeface="Helvetica Neue"/>
                <a:cs typeface="Helvetica Neue"/>
                <a:sym typeface="Helvetica Neue"/>
              </a:defRPr>
            </a:lvl1pPr>
          </a:lstStyle>
          <a:p>
            <a:r>
              <a:t>Middleboxes on the Cloud process the traffic as usual. The traffic is still in encrypted form. And the packet classification algorithms used by middleboxes are remained unchanged.</a:t>
            </a:r>
          </a:p>
        </p:txBody>
      </p:sp>
    </p:spTree>
    <p:extLst>
      <p:ext uri="{BB962C8B-B14F-4D97-AF65-F5344CB8AC3E}">
        <p14:creationId xmlns:p14="http://schemas.microsoft.com/office/powerpoint/2010/main" val="19878176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Shape 877"/>
          <p:cNvSpPr>
            <a:spLocks noGrp="1" noRot="1" noChangeAspect="1"/>
          </p:cNvSpPr>
          <p:nvPr>
            <p:ph type="sldImg"/>
          </p:nvPr>
        </p:nvSpPr>
        <p:spPr>
          <a:prstGeom prst="rect">
            <a:avLst/>
          </a:prstGeom>
        </p:spPr>
        <p:txBody>
          <a:bodyPr/>
          <a:lstStyle/>
          <a:p>
            <a:endParaRPr/>
          </a:p>
        </p:txBody>
      </p:sp>
      <p:sp>
        <p:nvSpPr>
          <p:cNvPr id="878" name="Shape 878"/>
          <p:cNvSpPr>
            <a:spLocks noGrp="1"/>
          </p:cNvSpPr>
          <p:nvPr>
            <p:ph type="body" sz="quarter" idx="1"/>
          </p:nvPr>
        </p:nvSpPr>
        <p:spPr>
          <a:prstGeom prst="rect">
            <a:avLst/>
          </a:prstGeom>
        </p:spPr>
        <p:txBody>
          <a:bodyPr/>
          <a:lstStyle>
            <a:lvl1pPr>
              <a:spcBef>
                <a:spcPts val="0"/>
              </a:spcBef>
              <a:defRPr sz="1100">
                <a:latin typeface="Helvetica Neue"/>
                <a:ea typeface="Helvetica Neue"/>
                <a:cs typeface="Helvetica Neue"/>
                <a:sym typeface="Helvetica Neue"/>
              </a:defRPr>
            </a:lvl1pPr>
          </a:lstStyle>
          <a:p>
            <a:r>
              <a:t>Then the traffic is sent back to the gateway.</a:t>
            </a:r>
          </a:p>
        </p:txBody>
      </p:sp>
    </p:spTree>
    <p:extLst>
      <p:ext uri="{BB962C8B-B14F-4D97-AF65-F5344CB8AC3E}">
        <p14:creationId xmlns:p14="http://schemas.microsoft.com/office/powerpoint/2010/main" val="204489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Shape 911"/>
          <p:cNvSpPr>
            <a:spLocks noGrp="1" noRot="1" noChangeAspect="1"/>
          </p:cNvSpPr>
          <p:nvPr>
            <p:ph type="sldImg"/>
          </p:nvPr>
        </p:nvSpPr>
        <p:spPr>
          <a:prstGeom prst="rect">
            <a:avLst/>
          </a:prstGeom>
        </p:spPr>
        <p:txBody>
          <a:bodyPr/>
          <a:lstStyle/>
          <a:p>
            <a:endParaRPr/>
          </a:p>
        </p:txBody>
      </p:sp>
      <p:sp>
        <p:nvSpPr>
          <p:cNvPr id="912" name="Shape 912"/>
          <p:cNvSpPr>
            <a:spLocks noGrp="1"/>
          </p:cNvSpPr>
          <p:nvPr>
            <p:ph type="body" sz="quarter" idx="1"/>
          </p:nvPr>
        </p:nvSpPr>
        <p:spPr>
          <a:prstGeom prst="rect">
            <a:avLst/>
          </a:prstGeom>
        </p:spPr>
        <p:txBody>
          <a:bodyPr/>
          <a:lstStyle/>
          <a:p>
            <a:pPr>
              <a:spcBef>
                <a:spcPts val="0"/>
              </a:spcBef>
              <a:defRPr sz="1100">
                <a:latin typeface="Helvetica Neue"/>
                <a:ea typeface="Helvetica Neue"/>
                <a:cs typeface="Helvetica Neue"/>
                <a:sym typeface="Helvetica Neue"/>
              </a:defRPr>
            </a:pPr>
            <a:r>
              <a:t>Then the gateway decrypt the packet and forward it to the Internet.</a:t>
            </a:r>
          </a:p>
          <a:p>
            <a:pPr>
              <a:spcBef>
                <a:spcPts val="0"/>
              </a:spcBef>
              <a:defRPr sz="1100">
                <a:latin typeface="Helvetica Neue"/>
                <a:ea typeface="Helvetica Neue"/>
                <a:cs typeface="Helvetica Neue"/>
                <a:sym typeface="Helvetica Neue"/>
              </a:defRPr>
            </a:pPr>
            <a:r>
              <a:t>The incoming traffic follows a similar procedure. It will first be encrypted by the gateway and forwarded to the Cloud for processing.</a:t>
            </a:r>
          </a:p>
        </p:txBody>
      </p:sp>
    </p:spTree>
    <p:extLst>
      <p:ext uri="{BB962C8B-B14F-4D97-AF65-F5344CB8AC3E}">
        <p14:creationId xmlns:p14="http://schemas.microsoft.com/office/powerpoint/2010/main" val="20805189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64BDCA5-2B67-824C-B390-CA3225F49C7F}" type="slidenum">
              <a:rPr lang="en-US" altLang="en-US" sz="1300"/>
              <a:pPr eaLnBrk="1" hangingPunct="1"/>
              <a:t>86</a:t>
            </a:fld>
            <a:endParaRPr lang="en-US" altLang="en-US" sz="13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8443193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B08B62D-63AF-EC46-8705-28C655D7A531}" type="slidenum">
              <a:rPr lang="en-US" altLang="en-US" sz="1300"/>
              <a:pPr eaLnBrk="1" hangingPunct="1"/>
              <a:t>92</a:t>
            </a:fld>
            <a:endParaRPr lang="en-US" altLang="en-US" sz="130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9574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5FBCAAA-8EA0-9249-9509-A61F19DFE712}" type="slidenum">
              <a:rPr lang="en-US" altLang="en-US" sz="1300"/>
              <a:pPr eaLnBrk="1" hangingPunct="1"/>
              <a:t>10</a:t>
            </a:fld>
            <a:endParaRPr lang="en-US" altLang="en-US" sz="1300"/>
          </a:p>
        </p:txBody>
      </p:sp>
      <p:sp>
        <p:nvSpPr>
          <p:cNvPr id="49154" name="Rectangle 2"/>
          <p:cNvSpPr>
            <a:spLocks noGrp="1" noRot="1" noChangeAspect="1" noChangeArrowheads="1" noTextEdit="1"/>
          </p:cNvSpPr>
          <p:nvPr>
            <p:ph type="sldImg"/>
          </p:nvPr>
        </p:nvSpPr>
        <p:spPr>
          <a:xfrm>
            <a:off x="2974975" y="549275"/>
            <a:ext cx="3656013" cy="2741613"/>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4904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EA8B8C2-86A7-FE4F-8D08-B705D6A1AF29}" type="slidenum">
              <a:rPr lang="en-US" altLang="en-US" sz="1300"/>
              <a:pPr eaLnBrk="1" hangingPunct="1"/>
              <a:t>11</a:t>
            </a:fld>
            <a:endParaRPr lang="en-US" altLang="en-US" sz="1300"/>
          </a:p>
        </p:txBody>
      </p:sp>
      <p:sp>
        <p:nvSpPr>
          <p:cNvPr id="51202" name="Rectangle 2"/>
          <p:cNvSpPr>
            <a:spLocks noGrp="1" noRot="1" noChangeAspect="1" noChangeArrowheads="1" noTextEdit="1"/>
          </p:cNvSpPr>
          <p:nvPr>
            <p:ph type="sldImg"/>
          </p:nvPr>
        </p:nvSpPr>
        <p:spPr>
          <a:xfrm>
            <a:off x="2974975" y="549275"/>
            <a:ext cx="3656013" cy="2741613"/>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86233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8A8A0EF-AEF3-9E4A-832C-C8AD75269A26}" type="slidenum">
              <a:rPr lang="en-US" altLang="en-US" sz="1300"/>
              <a:pPr eaLnBrk="1" hangingPunct="1"/>
              <a:t>12</a:t>
            </a:fld>
            <a:endParaRPr lang="en-US" altLang="en-US" sz="1300"/>
          </a:p>
        </p:txBody>
      </p:sp>
      <p:sp>
        <p:nvSpPr>
          <p:cNvPr id="53250" name="Rectangle 2"/>
          <p:cNvSpPr>
            <a:spLocks noGrp="1" noRot="1" noChangeAspect="1" noChangeArrowheads="1" noTextEdit="1"/>
          </p:cNvSpPr>
          <p:nvPr>
            <p:ph type="sldImg"/>
          </p:nvPr>
        </p:nvSpPr>
        <p:spPr>
          <a:xfrm>
            <a:off x="2974975" y="549275"/>
            <a:ext cx="3656013" cy="2741613"/>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6609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EEEB604-9BC2-6F46-9067-CBE748576304}" type="slidenum">
              <a:rPr lang="en-US" altLang="en-US" sz="1300"/>
              <a:pPr eaLnBrk="1" hangingPunct="1"/>
              <a:t>13</a:t>
            </a:fld>
            <a:endParaRPr lang="en-US" altLang="en-US" sz="1300"/>
          </a:p>
        </p:txBody>
      </p:sp>
      <p:sp>
        <p:nvSpPr>
          <p:cNvPr id="55298" name="Rectangle 2"/>
          <p:cNvSpPr>
            <a:spLocks noGrp="1" noRot="1" noChangeAspect="1" noChangeArrowheads="1" noTextEdit="1"/>
          </p:cNvSpPr>
          <p:nvPr>
            <p:ph type="sldImg"/>
          </p:nvPr>
        </p:nvSpPr>
        <p:spPr>
          <a:xfrm>
            <a:off x="2974975" y="549275"/>
            <a:ext cx="3656013" cy="2741613"/>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51667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33400" y="1905000"/>
            <a:ext cx="8077200" cy="1676400"/>
            <a:chOff x="336" y="1200"/>
            <a:chExt cx="5088" cy="1056"/>
          </a:xfrm>
        </p:grpSpPr>
        <p:sp>
          <p:nvSpPr>
            <p:cNvPr id="5" name="Rectangle 3"/>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 name="Rectangle 4"/>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 name="Rectangle 5"/>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 name="Rectangle 6"/>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 name="Rectangle 7"/>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 name="Group 8"/>
          <p:cNvGrpSpPr>
            <a:grpSpLocks/>
          </p:cNvGrpSpPr>
          <p:nvPr/>
        </p:nvGrpSpPr>
        <p:grpSpPr bwMode="auto">
          <a:xfrm>
            <a:off x="304800" y="6783388"/>
            <a:ext cx="8458200" cy="74612"/>
            <a:chOff x="192" y="3840"/>
            <a:chExt cx="5328" cy="47"/>
          </a:xfrm>
        </p:grpSpPr>
        <p:grpSp>
          <p:nvGrpSpPr>
            <p:cNvPr id="11" name="Group 9"/>
            <p:cNvGrpSpPr>
              <a:grpSpLocks/>
            </p:cNvGrpSpPr>
            <p:nvPr userDrawn="1"/>
          </p:nvGrpSpPr>
          <p:grpSpPr bwMode="auto">
            <a:xfrm>
              <a:off x="192" y="3840"/>
              <a:ext cx="624" cy="47"/>
              <a:chOff x="624" y="3706"/>
              <a:chExt cx="1056" cy="106"/>
            </a:xfrm>
          </p:grpSpPr>
          <p:sp>
            <p:nvSpPr>
              <p:cNvPr id="33"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 name="Group 12"/>
            <p:cNvGrpSpPr>
              <a:grpSpLocks/>
            </p:cNvGrpSpPr>
            <p:nvPr userDrawn="1"/>
          </p:nvGrpSpPr>
          <p:grpSpPr bwMode="auto">
            <a:xfrm>
              <a:off x="864" y="3840"/>
              <a:ext cx="624" cy="47"/>
              <a:chOff x="624" y="3600"/>
              <a:chExt cx="1056" cy="106"/>
            </a:xfrm>
          </p:grpSpPr>
          <p:sp>
            <p:nvSpPr>
              <p:cNvPr id="31"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 name="Group 15"/>
            <p:cNvGrpSpPr>
              <a:grpSpLocks/>
            </p:cNvGrpSpPr>
            <p:nvPr userDrawn="1"/>
          </p:nvGrpSpPr>
          <p:grpSpPr bwMode="auto">
            <a:xfrm>
              <a:off x="1536" y="3840"/>
              <a:ext cx="624" cy="47"/>
              <a:chOff x="624" y="3706"/>
              <a:chExt cx="1056" cy="106"/>
            </a:xfrm>
          </p:grpSpPr>
          <p:sp>
            <p:nvSpPr>
              <p:cNvPr id="29"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 name="Group 18"/>
            <p:cNvGrpSpPr>
              <a:grpSpLocks/>
            </p:cNvGrpSpPr>
            <p:nvPr userDrawn="1"/>
          </p:nvGrpSpPr>
          <p:grpSpPr bwMode="auto">
            <a:xfrm>
              <a:off x="2208" y="3840"/>
              <a:ext cx="624" cy="47"/>
              <a:chOff x="624" y="3600"/>
              <a:chExt cx="1056" cy="106"/>
            </a:xfrm>
          </p:grpSpPr>
          <p:sp>
            <p:nvSpPr>
              <p:cNvPr id="27"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5" name="Group 21"/>
            <p:cNvGrpSpPr>
              <a:grpSpLocks/>
            </p:cNvGrpSpPr>
            <p:nvPr userDrawn="1"/>
          </p:nvGrpSpPr>
          <p:grpSpPr bwMode="auto">
            <a:xfrm>
              <a:off x="2880" y="3840"/>
              <a:ext cx="624" cy="47"/>
              <a:chOff x="624" y="3706"/>
              <a:chExt cx="1056" cy="106"/>
            </a:xfrm>
          </p:grpSpPr>
          <p:sp>
            <p:nvSpPr>
              <p:cNvPr id="25"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 name="Group 24"/>
            <p:cNvGrpSpPr>
              <a:grpSpLocks/>
            </p:cNvGrpSpPr>
            <p:nvPr userDrawn="1"/>
          </p:nvGrpSpPr>
          <p:grpSpPr bwMode="auto">
            <a:xfrm>
              <a:off x="3552" y="3840"/>
              <a:ext cx="624" cy="47"/>
              <a:chOff x="624" y="3600"/>
              <a:chExt cx="1056" cy="106"/>
            </a:xfrm>
          </p:grpSpPr>
          <p:sp>
            <p:nvSpPr>
              <p:cNvPr id="23"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7" name="Group 27"/>
            <p:cNvGrpSpPr>
              <a:grpSpLocks/>
            </p:cNvGrpSpPr>
            <p:nvPr userDrawn="1"/>
          </p:nvGrpSpPr>
          <p:grpSpPr bwMode="auto">
            <a:xfrm>
              <a:off x="4224" y="3840"/>
              <a:ext cx="624" cy="47"/>
              <a:chOff x="624" y="3706"/>
              <a:chExt cx="1056" cy="106"/>
            </a:xfrm>
          </p:grpSpPr>
          <p:sp>
            <p:nvSpPr>
              <p:cNvPr id="21" name="Rectangle 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 name="Rectangle 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 name="Group 30"/>
            <p:cNvGrpSpPr>
              <a:grpSpLocks/>
            </p:cNvGrpSpPr>
            <p:nvPr userDrawn="1"/>
          </p:nvGrpSpPr>
          <p:grpSpPr bwMode="auto">
            <a:xfrm>
              <a:off x="4896" y="3840"/>
              <a:ext cx="624" cy="47"/>
              <a:chOff x="624" y="3600"/>
              <a:chExt cx="1056" cy="106"/>
            </a:xfrm>
          </p:grpSpPr>
          <p:sp>
            <p:nvSpPr>
              <p:cNvPr id="19" name="Rectangle 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 name="Rectangle 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35" name="Group 38"/>
          <p:cNvGrpSpPr>
            <a:grpSpLocks/>
          </p:cNvGrpSpPr>
          <p:nvPr/>
        </p:nvGrpSpPr>
        <p:grpSpPr bwMode="auto">
          <a:xfrm>
            <a:off x="304800" y="77788"/>
            <a:ext cx="8458200" cy="74612"/>
            <a:chOff x="192" y="3840"/>
            <a:chExt cx="5328" cy="47"/>
          </a:xfrm>
        </p:grpSpPr>
        <p:grpSp>
          <p:nvGrpSpPr>
            <p:cNvPr id="36" name="Group 39"/>
            <p:cNvGrpSpPr>
              <a:grpSpLocks/>
            </p:cNvGrpSpPr>
            <p:nvPr userDrawn="1"/>
          </p:nvGrpSpPr>
          <p:grpSpPr bwMode="auto">
            <a:xfrm>
              <a:off x="192" y="3840"/>
              <a:ext cx="624" cy="47"/>
              <a:chOff x="624" y="3706"/>
              <a:chExt cx="1056" cy="106"/>
            </a:xfrm>
          </p:grpSpPr>
          <p:sp>
            <p:nvSpPr>
              <p:cNvPr id="58" name="Rectangle 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 name="Rectangle 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7" name="Group 42"/>
            <p:cNvGrpSpPr>
              <a:grpSpLocks/>
            </p:cNvGrpSpPr>
            <p:nvPr userDrawn="1"/>
          </p:nvGrpSpPr>
          <p:grpSpPr bwMode="auto">
            <a:xfrm>
              <a:off x="864" y="3840"/>
              <a:ext cx="624" cy="47"/>
              <a:chOff x="624" y="3600"/>
              <a:chExt cx="1056" cy="106"/>
            </a:xfrm>
          </p:grpSpPr>
          <p:sp>
            <p:nvSpPr>
              <p:cNvPr id="56" name="Rectangle 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7" name="Rectangle 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8" name="Group 45"/>
            <p:cNvGrpSpPr>
              <a:grpSpLocks/>
            </p:cNvGrpSpPr>
            <p:nvPr userDrawn="1"/>
          </p:nvGrpSpPr>
          <p:grpSpPr bwMode="auto">
            <a:xfrm>
              <a:off x="1536" y="3840"/>
              <a:ext cx="624" cy="47"/>
              <a:chOff x="624" y="3706"/>
              <a:chExt cx="1056" cy="106"/>
            </a:xfrm>
          </p:grpSpPr>
          <p:sp>
            <p:nvSpPr>
              <p:cNvPr id="54" name="Rectangle 4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5" name="Rectangle 4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9" name="Group 48"/>
            <p:cNvGrpSpPr>
              <a:grpSpLocks/>
            </p:cNvGrpSpPr>
            <p:nvPr userDrawn="1"/>
          </p:nvGrpSpPr>
          <p:grpSpPr bwMode="auto">
            <a:xfrm>
              <a:off x="2208" y="3840"/>
              <a:ext cx="624" cy="47"/>
              <a:chOff x="624" y="3600"/>
              <a:chExt cx="1056" cy="106"/>
            </a:xfrm>
          </p:grpSpPr>
          <p:sp>
            <p:nvSpPr>
              <p:cNvPr id="52" name="Rectangle 4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3" name="Rectangle 5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0" name="Group 51"/>
            <p:cNvGrpSpPr>
              <a:grpSpLocks/>
            </p:cNvGrpSpPr>
            <p:nvPr userDrawn="1"/>
          </p:nvGrpSpPr>
          <p:grpSpPr bwMode="auto">
            <a:xfrm>
              <a:off x="2880" y="3840"/>
              <a:ext cx="624" cy="47"/>
              <a:chOff x="624" y="3706"/>
              <a:chExt cx="1056" cy="106"/>
            </a:xfrm>
          </p:grpSpPr>
          <p:sp>
            <p:nvSpPr>
              <p:cNvPr id="50" name="Rectangle 5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 name="Rectangle 5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 name="Group 54"/>
            <p:cNvGrpSpPr>
              <a:grpSpLocks/>
            </p:cNvGrpSpPr>
            <p:nvPr userDrawn="1"/>
          </p:nvGrpSpPr>
          <p:grpSpPr bwMode="auto">
            <a:xfrm>
              <a:off x="3552" y="3840"/>
              <a:ext cx="624" cy="47"/>
              <a:chOff x="624" y="3600"/>
              <a:chExt cx="1056" cy="106"/>
            </a:xfrm>
          </p:grpSpPr>
          <p:sp>
            <p:nvSpPr>
              <p:cNvPr id="48" name="Rectangle 5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9" name="Rectangle 5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2" name="Group 57"/>
            <p:cNvGrpSpPr>
              <a:grpSpLocks/>
            </p:cNvGrpSpPr>
            <p:nvPr userDrawn="1"/>
          </p:nvGrpSpPr>
          <p:grpSpPr bwMode="auto">
            <a:xfrm>
              <a:off x="4224" y="3840"/>
              <a:ext cx="624" cy="47"/>
              <a:chOff x="624" y="3706"/>
              <a:chExt cx="1056" cy="106"/>
            </a:xfrm>
          </p:grpSpPr>
          <p:sp>
            <p:nvSpPr>
              <p:cNvPr id="46" name="Rectangle 5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 name="Rectangle 5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3" name="Group 60"/>
            <p:cNvGrpSpPr>
              <a:grpSpLocks/>
            </p:cNvGrpSpPr>
            <p:nvPr userDrawn="1"/>
          </p:nvGrpSpPr>
          <p:grpSpPr bwMode="auto">
            <a:xfrm>
              <a:off x="4896" y="3840"/>
              <a:ext cx="624" cy="47"/>
              <a:chOff x="624" y="3600"/>
              <a:chExt cx="1056" cy="106"/>
            </a:xfrm>
          </p:grpSpPr>
          <p:sp>
            <p:nvSpPr>
              <p:cNvPr id="44" name="Rectangle 6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5" name="Rectangle 6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60" name="Group 63"/>
          <p:cNvGrpSpPr>
            <a:grpSpLocks/>
          </p:cNvGrpSpPr>
          <p:nvPr/>
        </p:nvGrpSpPr>
        <p:grpSpPr bwMode="auto">
          <a:xfrm>
            <a:off x="304800" y="152400"/>
            <a:ext cx="8458200" cy="74613"/>
            <a:chOff x="192" y="3840"/>
            <a:chExt cx="5328" cy="47"/>
          </a:xfrm>
        </p:grpSpPr>
        <p:grpSp>
          <p:nvGrpSpPr>
            <p:cNvPr id="61" name="Group 64"/>
            <p:cNvGrpSpPr>
              <a:grpSpLocks/>
            </p:cNvGrpSpPr>
            <p:nvPr userDrawn="1"/>
          </p:nvGrpSpPr>
          <p:grpSpPr bwMode="auto">
            <a:xfrm>
              <a:off x="192" y="3840"/>
              <a:ext cx="624" cy="47"/>
              <a:chOff x="624" y="3706"/>
              <a:chExt cx="1056" cy="106"/>
            </a:xfrm>
          </p:grpSpPr>
          <p:sp>
            <p:nvSpPr>
              <p:cNvPr id="83" name="Rectangle 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4" name="Rectangle 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2" name="Group 67"/>
            <p:cNvGrpSpPr>
              <a:grpSpLocks/>
            </p:cNvGrpSpPr>
            <p:nvPr userDrawn="1"/>
          </p:nvGrpSpPr>
          <p:grpSpPr bwMode="auto">
            <a:xfrm>
              <a:off x="864" y="3840"/>
              <a:ext cx="624" cy="47"/>
              <a:chOff x="624" y="3600"/>
              <a:chExt cx="1056" cy="106"/>
            </a:xfrm>
          </p:grpSpPr>
          <p:sp>
            <p:nvSpPr>
              <p:cNvPr id="81" name="Rectangle 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Rectangle 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3" name="Group 70"/>
            <p:cNvGrpSpPr>
              <a:grpSpLocks/>
            </p:cNvGrpSpPr>
            <p:nvPr userDrawn="1"/>
          </p:nvGrpSpPr>
          <p:grpSpPr bwMode="auto">
            <a:xfrm>
              <a:off x="1536" y="3840"/>
              <a:ext cx="624" cy="47"/>
              <a:chOff x="624" y="3706"/>
              <a:chExt cx="1056" cy="106"/>
            </a:xfrm>
          </p:grpSpPr>
          <p:sp>
            <p:nvSpPr>
              <p:cNvPr id="79" name="Rectangle 7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0" name="Rectangle 7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4" name="Group 73"/>
            <p:cNvGrpSpPr>
              <a:grpSpLocks/>
            </p:cNvGrpSpPr>
            <p:nvPr userDrawn="1"/>
          </p:nvGrpSpPr>
          <p:grpSpPr bwMode="auto">
            <a:xfrm>
              <a:off x="2208" y="3840"/>
              <a:ext cx="624" cy="47"/>
              <a:chOff x="624" y="3600"/>
              <a:chExt cx="1056" cy="106"/>
            </a:xfrm>
          </p:grpSpPr>
          <p:sp>
            <p:nvSpPr>
              <p:cNvPr id="77" name="Rectangle 7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8" name="Rectangle 7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5" name="Group 76"/>
            <p:cNvGrpSpPr>
              <a:grpSpLocks/>
            </p:cNvGrpSpPr>
            <p:nvPr userDrawn="1"/>
          </p:nvGrpSpPr>
          <p:grpSpPr bwMode="auto">
            <a:xfrm>
              <a:off x="2880" y="3840"/>
              <a:ext cx="624" cy="47"/>
              <a:chOff x="624" y="3706"/>
              <a:chExt cx="1056" cy="106"/>
            </a:xfrm>
          </p:grpSpPr>
          <p:sp>
            <p:nvSpPr>
              <p:cNvPr id="75" name="Rectangle 7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6" name="Rectangle 7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6" name="Group 79"/>
            <p:cNvGrpSpPr>
              <a:grpSpLocks/>
            </p:cNvGrpSpPr>
            <p:nvPr userDrawn="1"/>
          </p:nvGrpSpPr>
          <p:grpSpPr bwMode="auto">
            <a:xfrm>
              <a:off x="3552" y="3840"/>
              <a:ext cx="624" cy="47"/>
              <a:chOff x="624" y="3600"/>
              <a:chExt cx="1056" cy="106"/>
            </a:xfrm>
          </p:grpSpPr>
          <p:sp>
            <p:nvSpPr>
              <p:cNvPr id="73" name="Rectangle 8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4" name="Rectangle 8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7" name="Group 82"/>
            <p:cNvGrpSpPr>
              <a:grpSpLocks/>
            </p:cNvGrpSpPr>
            <p:nvPr userDrawn="1"/>
          </p:nvGrpSpPr>
          <p:grpSpPr bwMode="auto">
            <a:xfrm>
              <a:off x="4224" y="3840"/>
              <a:ext cx="624" cy="47"/>
              <a:chOff x="624" y="3706"/>
              <a:chExt cx="1056" cy="106"/>
            </a:xfrm>
          </p:grpSpPr>
          <p:sp>
            <p:nvSpPr>
              <p:cNvPr id="71" name="Rectangle 8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2" name="Rectangle 8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8" name="Group 85"/>
            <p:cNvGrpSpPr>
              <a:grpSpLocks/>
            </p:cNvGrpSpPr>
            <p:nvPr userDrawn="1"/>
          </p:nvGrpSpPr>
          <p:grpSpPr bwMode="auto">
            <a:xfrm>
              <a:off x="4896" y="3840"/>
              <a:ext cx="624" cy="47"/>
              <a:chOff x="624" y="3600"/>
              <a:chExt cx="1056" cy="106"/>
            </a:xfrm>
          </p:grpSpPr>
          <p:sp>
            <p:nvSpPr>
              <p:cNvPr id="69" name="Rectangle 8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 name="Rectangle 8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85" name="Group 88"/>
          <p:cNvGrpSpPr>
            <a:grpSpLocks/>
          </p:cNvGrpSpPr>
          <p:nvPr/>
        </p:nvGrpSpPr>
        <p:grpSpPr bwMode="auto">
          <a:xfrm>
            <a:off x="4267200" y="5334000"/>
            <a:ext cx="855663" cy="831850"/>
            <a:chOff x="3216" y="2448"/>
            <a:chExt cx="1979" cy="1729"/>
          </a:xfrm>
        </p:grpSpPr>
        <p:sp>
          <p:nvSpPr>
            <p:cNvPr id="86" name="Line 89"/>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Freeform 90"/>
            <p:cNvSpPr>
              <a:spLocks/>
            </p:cNvSpPr>
            <p:nvPr/>
          </p:nvSpPr>
          <p:spPr bwMode="auto">
            <a:xfrm>
              <a:off x="3289" y="4065"/>
              <a:ext cx="114" cy="112"/>
            </a:xfrm>
            <a:custGeom>
              <a:avLst/>
              <a:gdLst>
                <a:gd name="T0" fmla="*/ 109 w 115"/>
                <a:gd name="T1" fmla="*/ 112 h 112"/>
                <a:gd name="T2" fmla="*/ 112 w 115"/>
                <a:gd name="T3" fmla="*/ 0 h 112"/>
                <a:gd name="T4" fmla="*/ 0 w 115"/>
                <a:gd name="T5" fmla="*/ 0 h 112"/>
                <a:gd name="T6" fmla="*/ 0 w 115"/>
                <a:gd name="T7" fmla="*/ 112 h 112"/>
                <a:gd name="T8" fmla="*/ 112 w 115"/>
                <a:gd name="T9" fmla="*/ 112 h 112"/>
                <a:gd name="T10" fmla="*/ 112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88" name="Freeform 91"/>
            <p:cNvSpPr>
              <a:spLocks/>
            </p:cNvSpPr>
            <p:nvPr/>
          </p:nvSpPr>
          <p:spPr bwMode="auto">
            <a:xfrm>
              <a:off x="3947" y="4065"/>
              <a:ext cx="117" cy="112"/>
            </a:xfrm>
            <a:custGeom>
              <a:avLst/>
              <a:gdLst>
                <a:gd name="T0" fmla="*/ 118 w 115"/>
                <a:gd name="T1" fmla="*/ 112 h 112"/>
                <a:gd name="T2" fmla="*/ 121 w 115"/>
                <a:gd name="T3" fmla="*/ 0 h 112"/>
                <a:gd name="T4" fmla="*/ 0 w 115"/>
                <a:gd name="T5" fmla="*/ 0 h 112"/>
                <a:gd name="T6" fmla="*/ 0 w 115"/>
                <a:gd name="T7" fmla="*/ 112 h 112"/>
                <a:gd name="T8" fmla="*/ 121 w 115"/>
                <a:gd name="T9" fmla="*/ 112 h 112"/>
                <a:gd name="T10" fmla="*/ 121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89" name="Freeform 92"/>
            <p:cNvSpPr>
              <a:spLocks/>
            </p:cNvSpPr>
            <p:nvPr/>
          </p:nvSpPr>
          <p:spPr bwMode="auto">
            <a:xfrm>
              <a:off x="4152" y="2448"/>
              <a:ext cx="110" cy="112"/>
            </a:xfrm>
            <a:custGeom>
              <a:avLst/>
              <a:gdLst>
                <a:gd name="T0" fmla="*/ 106 w 112"/>
                <a:gd name="T1" fmla="*/ 112 h 112"/>
                <a:gd name="T2" fmla="*/ 106 w 112"/>
                <a:gd name="T3" fmla="*/ 0 h 112"/>
                <a:gd name="T4" fmla="*/ 0 w 112"/>
                <a:gd name="T5" fmla="*/ 0 h 112"/>
                <a:gd name="T6" fmla="*/ 0 w 112"/>
                <a:gd name="T7" fmla="*/ 112 h 112"/>
                <a:gd name="T8" fmla="*/ 106 w 112"/>
                <a:gd name="T9" fmla="*/ 112 h 112"/>
                <a:gd name="T10" fmla="*/ 106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0" name="Freeform 93"/>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1" name="Freeform 94"/>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92" name="Freeform 95"/>
            <p:cNvSpPr>
              <a:spLocks/>
            </p:cNvSpPr>
            <p:nvPr/>
          </p:nvSpPr>
          <p:spPr bwMode="auto">
            <a:xfrm>
              <a:off x="5081" y="3332"/>
              <a:ext cx="114" cy="115"/>
            </a:xfrm>
            <a:custGeom>
              <a:avLst/>
              <a:gdLst>
                <a:gd name="T0" fmla="*/ 0 w 112"/>
                <a:gd name="T1" fmla="*/ 115 h 114"/>
                <a:gd name="T2" fmla="*/ 118 w 112"/>
                <a:gd name="T3" fmla="*/ 117 h 114"/>
                <a:gd name="T4" fmla="*/ 118 w 112"/>
                <a:gd name="T5" fmla="*/ 0 h 114"/>
                <a:gd name="T6" fmla="*/ 0 w 112"/>
                <a:gd name="T7" fmla="*/ 0 h 114"/>
                <a:gd name="T8" fmla="*/ 0 w 112"/>
                <a:gd name="T9" fmla="*/ 117 h 114"/>
                <a:gd name="T10" fmla="*/ 0 w 112"/>
                <a:gd name="T11" fmla="*/ 117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93" name="Freeform 96"/>
            <p:cNvSpPr>
              <a:spLocks/>
            </p:cNvSpPr>
            <p:nvPr/>
          </p:nvSpPr>
          <p:spPr bwMode="auto">
            <a:xfrm>
              <a:off x="3216" y="3336"/>
              <a:ext cx="114" cy="112"/>
            </a:xfrm>
            <a:custGeom>
              <a:avLst/>
              <a:gdLst>
                <a:gd name="T0" fmla="*/ 112 w 115"/>
                <a:gd name="T1" fmla="*/ 112 h 112"/>
                <a:gd name="T2" fmla="*/ 112 w 115"/>
                <a:gd name="T3" fmla="*/ 0 h 112"/>
                <a:gd name="T4" fmla="*/ 0 w 115"/>
                <a:gd name="T5" fmla="*/ 0 h 112"/>
                <a:gd name="T6" fmla="*/ 0 w 115"/>
                <a:gd name="T7" fmla="*/ 112 h 112"/>
                <a:gd name="T8" fmla="*/ 112 w 115"/>
                <a:gd name="T9" fmla="*/ 112 h 112"/>
                <a:gd name="T10" fmla="*/ 112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94" name="Group 97"/>
            <p:cNvGrpSpPr>
              <a:grpSpLocks/>
            </p:cNvGrpSpPr>
            <p:nvPr/>
          </p:nvGrpSpPr>
          <p:grpSpPr bwMode="auto">
            <a:xfrm>
              <a:off x="3892" y="2676"/>
              <a:ext cx="631" cy="472"/>
              <a:chOff x="3892" y="2676"/>
              <a:chExt cx="631" cy="472"/>
            </a:xfrm>
          </p:grpSpPr>
          <p:sp>
            <p:nvSpPr>
              <p:cNvPr id="126" name="Freeform 98"/>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6 w 277"/>
                  <a:gd name="T17" fmla="*/ 0 h 228"/>
                  <a:gd name="T18" fmla="*/ 93 w 277"/>
                  <a:gd name="T19" fmla="*/ 4 h 228"/>
                  <a:gd name="T20" fmla="*/ 107 w 277"/>
                  <a:gd name="T21" fmla="*/ 11 h 228"/>
                  <a:gd name="T22" fmla="*/ 121 w 277"/>
                  <a:gd name="T23" fmla="*/ 23 h 228"/>
                  <a:gd name="T24" fmla="*/ 131 w 277"/>
                  <a:gd name="T25" fmla="*/ 33 h 228"/>
                  <a:gd name="T26" fmla="*/ 140 w 277"/>
                  <a:gd name="T27" fmla="*/ 42 h 228"/>
                  <a:gd name="T28" fmla="*/ 145 w 277"/>
                  <a:gd name="T29" fmla="*/ 52 h 228"/>
                  <a:gd name="T30" fmla="*/ 147 w 277"/>
                  <a:gd name="T31" fmla="*/ 59 h 228"/>
                  <a:gd name="T32" fmla="*/ 150 w 277"/>
                  <a:gd name="T33" fmla="*/ 66 h 228"/>
                  <a:gd name="T34" fmla="*/ 150 w 277"/>
                  <a:gd name="T35" fmla="*/ 73 h 228"/>
                  <a:gd name="T36" fmla="*/ 150 w 277"/>
                  <a:gd name="T37" fmla="*/ 78 h 228"/>
                  <a:gd name="T38" fmla="*/ 150 w 277"/>
                  <a:gd name="T39" fmla="*/ 81 h 228"/>
                  <a:gd name="T40" fmla="*/ 150 w 277"/>
                  <a:gd name="T41" fmla="*/ 81 h 228"/>
                  <a:gd name="T42" fmla="*/ 150 w 277"/>
                  <a:gd name="T43" fmla="*/ 81 h 228"/>
                  <a:gd name="T44" fmla="*/ 152 w 277"/>
                  <a:gd name="T45" fmla="*/ 78 h 228"/>
                  <a:gd name="T46" fmla="*/ 157 w 277"/>
                  <a:gd name="T47" fmla="*/ 76 h 228"/>
                  <a:gd name="T48" fmla="*/ 164 w 277"/>
                  <a:gd name="T49" fmla="*/ 73 h 228"/>
                  <a:gd name="T50" fmla="*/ 171 w 277"/>
                  <a:gd name="T51" fmla="*/ 71 h 228"/>
                  <a:gd name="T52" fmla="*/ 178 w 277"/>
                  <a:gd name="T53" fmla="*/ 69 h 228"/>
                  <a:gd name="T54" fmla="*/ 188 w 277"/>
                  <a:gd name="T55" fmla="*/ 69 h 228"/>
                  <a:gd name="T56" fmla="*/ 197 w 277"/>
                  <a:gd name="T57" fmla="*/ 71 h 228"/>
                  <a:gd name="T58" fmla="*/ 205 w 277"/>
                  <a:gd name="T59" fmla="*/ 73 h 228"/>
                  <a:gd name="T60" fmla="*/ 213 w 277"/>
                  <a:gd name="T61" fmla="*/ 81 h 228"/>
                  <a:gd name="T62" fmla="*/ 223 w 277"/>
                  <a:gd name="T63" fmla="*/ 90 h 228"/>
                  <a:gd name="T64" fmla="*/ 228 w 277"/>
                  <a:gd name="T65" fmla="*/ 97 h 228"/>
                  <a:gd name="T66" fmla="*/ 230 w 277"/>
                  <a:gd name="T67" fmla="*/ 107 h 228"/>
                  <a:gd name="T68" fmla="*/ 233 w 277"/>
                  <a:gd name="T69" fmla="*/ 116 h 228"/>
                  <a:gd name="T70" fmla="*/ 233 w 277"/>
                  <a:gd name="T71" fmla="*/ 124 h 228"/>
                  <a:gd name="T72" fmla="*/ 230 w 277"/>
                  <a:gd name="T73" fmla="*/ 131 h 228"/>
                  <a:gd name="T74" fmla="*/ 230 w 277"/>
                  <a:gd name="T75" fmla="*/ 138 h 228"/>
                  <a:gd name="T76" fmla="*/ 228 w 277"/>
                  <a:gd name="T77" fmla="*/ 143 h 228"/>
                  <a:gd name="T78" fmla="*/ 228 w 277"/>
                  <a:gd name="T79" fmla="*/ 145 h 228"/>
                  <a:gd name="T80" fmla="*/ 225 w 277"/>
                  <a:gd name="T81" fmla="*/ 145 h 228"/>
                  <a:gd name="T82" fmla="*/ 228 w 277"/>
                  <a:gd name="T83" fmla="*/ 147 h 228"/>
                  <a:gd name="T84" fmla="*/ 230 w 277"/>
                  <a:gd name="T85" fmla="*/ 147 h 228"/>
                  <a:gd name="T86" fmla="*/ 235 w 277"/>
                  <a:gd name="T87" fmla="*/ 152 h 228"/>
                  <a:gd name="T88" fmla="*/ 242 w 277"/>
                  <a:gd name="T89" fmla="*/ 157 h 228"/>
                  <a:gd name="T90" fmla="*/ 247 w 277"/>
                  <a:gd name="T91" fmla="*/ 164 h 228"/>
                  <a:gd name="T92" fmla="*/ 254 w 277"/>
                  <a:gd name="T93" fmla="*/ 174 h 228"/>
                  <a:gd name="T94" fmla="*/ 261 w 277"/>
                  <a:gd name="T95" fmla="*/ 183 h 228"/>
                  <a:gd name="T96" fmla="*/ 266 w 277"/>
                  <a:gd name="T97" fmla="*/ 195 h 228"/>
                  <a:gd name="T98" fmla="*/ 268 w 277"/>
                  <a:gd name="T99" fmla="*/ 212 h 228"/>
                  <a:gd name="T100" fmla="*/ 271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99"/>
              <p:cNvSpPr>
                <a:spLocks/>
              </p:cNvSpPr>
              <p:nvPr/>
            </p:nvSpPr>
            <p:spPr bwMode="auto">
              <a:xfrm>
                <a:off x="3892" y="2676"/>
                <a:ext cx="356" cy="238"/>
              </a:xfrm>
              <a:custGeom>
                <a:avLst/>
                <a:gdLst>
                  <a:gd name="T0" fmla="*/ 2 w 358"/>
                  <a:gd name="T1" fmla="*/ 225 h 236"/>
                  <a:gd name="T2" fmla="*/ 9 w 358"/>
                  <a:gd name="T3" fmla="*/ 199 h 236"/>
                  <a:gd name="T4" fmla="*/ 21 w 358"/>
                  <a:gd name="T5" fmla="*/ 177 h 236"/>
                  <a:gd name="T6" fmla="*/ 33 w 358"/>
                  <a:gd name="T7" fmla="*/ 165 h 236"/>
                  <a:gd name="T8" fmla="*/ 43 w 358"/>
                  <a:gd name="T9" fmla="*/ 158 h 236"/>
                  <a:gd name="T10" fmla="*/ 43 w 358"/>
                  <a:gd name="T11" fmla="*/ 158 h 236"/>
                  <a:gd name="T12" fmla="*/ 40 w 358"/>
                  <a:gd name="T13" fmla="*/ 148 h 236"/>
                  <a:gd name="T14" fmla="*/ 38 w 358"/>
                  <a:gd name="T15" fmla="*/ 137 h 236"/>
                  <a:gd name="T16" fmla="*/ 38 w 358"/>
                  <a:gd name="T17" fmla="*/ 120 h 236"/>
                  <a:gd name="T18" fmla="*/ 48 w 358"/>
                  <a:gd name="T19" fmla="*/ 101 h 236"/>
                  <a:gd name="T20" fmla="*/ 67 w 358"/>
                  <a:gd name="T21" fmla="*/ 86 h 236"/>
                  <a:gd name="T22" fmla="*/ 83 w 358"/>
                  <a:gd name="T23" fmla="*/ 82 h 236"/>
                  <a:gd name="T24" fmla="*/ 99 w 358"/>
                  <a:gd name="T25" fmla="*/ 84 h 236"/>
                  <a:gd name="T26" fmla="*/ 111 w 358"/>
                  <a:gd name="T27" fmla="*/ 89 h 236"/>
                  <a:gd name="T28" fmla="*/ 118 w 358"/>
                  <a:gd name="T29" fmla="*/ 94 h 236"/>
                  <a:gd name="T30" fmla="*/ 121 w 358"/>
                  <a:gd name="T31" fmla="*/ 91 h 236"/>
                  <a:gd name="T32" fmla="*/ 118 w 358"/>
                  <a:gd name="T33" fmla="*/ 84 h 236"/>
                  <a:gd name="T34" fmla="*/ 121 w 358"/>
                  <a:gd name="T35" fmla="*/ 72 h 236"/>
                  <a:gd name="T36" fmla="*/ 130 w 358"/>
                  <a:gd name="T37" fmla="*/ 52 h 236"/>
                  <a:gd name="T38" fmla="*/ 149 w 358"/>
                  <a:gd name="T39" fmla="*/ 31 h 236"/>
                  <a:gd name="T40" fmla="*/ 178 w 358"/>
                  <a:gd name="T41" fmla="*/ 14 h 236"/>
                  <a:gd name="T42" fmla="*/ 209 w 358"/>
                  <a:gd name="T43" fmla="*/ 10 h 236"/>
                  <a:gd name="T44" fmla="*/ 235 w 358"/>
                  <a:gd name="T45" fmla="*/ 14 h 236"/>
                  <a:gd name="T46" fmla="*/ 257 w 358"/>
                  <a:gd name="T47" fmla="*/ 24 h 236"/>
                  <a:gd name="T48" fmla="*/ 267 w 358"/>
                  <a:gd name="T49" fmla="*/ 31 h 236"/>
                  <a:gd name="T50" fmla="*/ 268 w 358"/>
                  <a:gd name="T51" fmla="*/ 31 h 236"/>
                  <a:gd name="T52" fmla="*/ 268 w 358"/>
                  <a:gd name="T53" fmla="*/ 26 h 236"/>
                  <a:gd name="T54" fmla="*/ 273 w 358"/>
                  <a:gd name="T55" fmla="*/ 17 h 236"/>
                  <a:gd name="T56" fmla="*/ 282 w 358"/>
                  <a:gd name="T57" fmla="*/ 7 h 236"/>
                  <a:gd name="T58" fmla="*/ 299 w 358"/>
                  <a:gd name="T59" fmla="*/ 2 h 236"/>
                  <a:gd name="T60" fmla="*/ 321 w 358"/>
                  <a:gd name="T61" fmla="*/ 2 h 236"/>
                  <a:gd name="T62" fmla="*/ 337 w 358"/>
                  <a:gd name="T63" fmla="*/ 7 h 236"/>
                  <a:gd name="T64" fmla="*/ 344 w 358"/>
                  <a:gd name="T65" fmla="*/ 17 h 236"/>
                  <a:gd name="T66" fmla="*/ 349 w 358"/>
                  <a:gd name="T67" fmla="*/ 26 h 236"/>
                  <a:gd name="T68" fmla="*/ 352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00"/>
              <p:cNvSpPr>
                <a:spLocks/>
              </p:cNvSpPr>
              <p:nvPr/>
            </p:nvSpPr>
            <p:spPr bwMode="auto">
              <a:xfrm>
                <a:off x="3892" y="2910"/>
                <a:ext cx="272" cy="231"/>
              </a:xfrm>
              <a:custGeom>
                <a:avLst/>
                <a:gdLst>
                  <a:gd name="T0" fmla="*/ 272 w 272"/>
                  <a:gd name="T1" fmla="*/ 208 h 229"/>
                  <a:gd name="T2" fmla="*/ 272 w 272"/>
                  <a:gd name="T3" fmla="*/ 211 h 229"/>
                  <a:gd name="T4" fmla="*/ 267 w 272"/>
                  <a:gd name="T5" fmla="*/ 213 h 229"/>
                  <a:gd name="T6" fmla="*/ 260 w 272"/>
                  <a:gd name="T7" fmla="*/ 218 h 229"/>
                  <a:gd name="T8" fmla="*/ 250 w 272"/>
                  <a:gd name="T9" fmla="*/ 223 h 229"/>
                  <a:gd name="T10" fmla="*/ 238 w 272"/>
                  <a:gd name="T11" fmla="*/ 227 h 229"/>
                  <a:gd name="T12" fmla="*/ 226 w 272"/>
                  <a:gd name="T13" fmla="*/ 232 h 229"/>
                  <a:gd name="T14" fmla="*/ 212 w 272"/>
                  <a:gd name="T15" fmla="*/ 235 h 229"/>
                  <a:gd name="T16" fmla="*/ 195 w 272"/>
                  <a:gd name="T17" fmla="*/ 232 h 229"/>
                  <a:gd name="T18" fmla="*/ 181 w 272"/>
                  <a:gd name="T19" fmla="*/ 230 h 229"/>
                  <a:gd name="T20" fmla="*/ 164 w 272"/>
                  <a:gd name="T21" fmla="*/ 220 h 229"/>
                  <a:gd name="T22" fmla="*/ 152 w 272"/>
                  <a:gd name="T23" fmla="*/ 211 h 229"/>
                  <a:gd name="T24" fmla="*/ 141 w 272"/>
                  <a:gd name="T25" fmla="*/ 201 h 229"/>
                  <a:gd name="T26" fmla="*/ 133 w 272"/>
                  <a:gd name="T27" fmla="*/ 192 h 229"/>
                  <a:gd name="T28" fmla="*/ 129 w 272"/>
                  <a:gd name="T29" fmla="*/ 182 h 229"/>
                  <a:gd name="T30" fmla="*/ 124 w 272"/>
                  <a:gd name="T31" fmla="*/ 170 h 229"/>
                  <a:gd name="T32" fmla="*/ 124 w 272"/>
                  <a:gd name="T33" fmla="*/ 162 h 229"/>
                  <a:gd name="T34" fmla="*/ 121 w 272"/>
                  <a:gd name="T35" fmla="*/ 158 h 229"/>
                  <a:gd name="T36" fmla="*/ 121 w 272"/>
                  <a:gd name="T37" fmla="*/ 153 h 229"/>
                  <a:gd name="T38" fmla="*/ 124 w 272"/>
                  <a:gd name="T39" fmla="*/ 151 h 229"/>
                  <a:gd name="T40" fmla="*/ 124 w 272"/>
                  <a:gd name="T41" fmla="*/ 148 h 229"/>
                  <a:gd name="T42" fmla="*/ 121 w 272"/>
                  <a:gd name="T43" fmla="*/ 151 h 229"/>
                  <a:gd name="T44" fmla="*/ 119 w 272"/>
                  <a:gd name="T45" fmla="*/ 153 h 229"/>
                  <a:gd name="T46" fmla="*/ 114 w 272"/>
                  <a:gd name="T47" fmla="*/ 155 h 229"/>
                  <a:gd name="T48" fmla="*/ 110 w 272"/>
                  <a:gd name="T49" fmla="*/ 158 h 229"/>
                  <a:gd name="T50" fmla="*/ 102 w 272"/>
                  <a:gd name="T51" fmla="*/ 160 h 229"/>
                  <a:gd name="T52" fmla="*/ 93 w 272"/>
                  <a:gd name="T53" fmla="*/ 160 h 229"/>
                  <a:gd name="T54" fmla="*/ 83 w 272"/>
                  <a:gd name="T55" fmla="*/ 160 h 229"/>
                  <a:gd name="T56" fmla="*/ 76 w 272"/>
                  <a:gd name="T57" fmla="*/ 160 h 229"/>
                  <a:gd name="T58" fmla="*/ 67 w 272"/>
                  <a:gd name="T59" fmla="*/ 155 h 229"/>
                  <a:gd name="T60" fmla="*/ 55 w 272"/>
                  <a:gd name="T61" fmla="*/ 148 h 229"/>
                  <a:gd name="T62" fmla="*/ 48 w 272"/>
                  <a:gd name="T63" fmla="*/ 141 h 229"/>
                  <a:gd name="T64" fmla="*/ 43 w 272"/>
                  <a:gd name="T65" fmla="*/ 131 h 229"/>
                  <a:gd name="T66" fmla="*/ 38 w 272"/>
                  <a:gd name="T67" fmla="*/ 124 h 229"/>
                  <a:gd name="T68" fmla="*/ 38 w 272"/>
                  <a:gd name="T69" fmla="*/ 115 h 229"/>
                  <a:gd name="T70" fmla="*/ 38 w 272"/>
                  <a:gd name="T71" fmla="*/ 108 h 229"/>
                  <a:gd name="T72" fmla="*/ 38 w 272"/>
                  <a:gd name="T73" fmla="*/ 100 h 229"/>
                  <a:gd name="T74" fmla="*/ 40 w 272"/>
                  <a:gd name="T75" fmla="*/ 93 h 229"/>
                  <a:gd name="T76" fmla="*/ 40 w 272"/>
                  <a:gd name="T77" fmla="*/ 89 h 229"/>
                  <a:gd name="T78" fmla="*/ 43 w 272"/>
                  <a:gd name="T79" fmla="*/ 86 h 229"/>
                  <a:gd name="T80" fmla="*/ 43 w 272"/>
                  <a:gd name="T81" fmla="*/ 84 h 229"/>
                  <a:gd name="T82" fmla="*/ 43 w 272"/>
                  <a:gd name="T83" fmla="*/ 84 h 229"/>
                  <a:gd name="T84" fmla="*/ 38 w 272"/>
                  <a:gd name="T85" fmla="*/ 81 h 229"/>
                  <a:gd name="T86" fmla="*/ 33 w 272"/>
                  <a:gd name="T87" fmla="*/ 79 h 229"/>
                  <a:gd name="T88" fmla="*/ 29 w 272"/>
                  <a:gd name="T89" fmla="*/ 74 h 229"/>
                  <a:gd name="T90" fmla="*/ 21 w 272"/>
                  <a:gd name="T91" fmla="*/ 67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101"/>
              <p:cNvSpPr>
                <a:spLocks/>
              </p:cNvSpPr>
              <p:nvPr/>
            </p:nvSpPr>
            <p:spPr bwMode="auto">
              <a:xfrm>
                <a:off x="4167" y="2910"/>
                <a:ext cx="352" cy="238"/>
              </a:xfrm>
              <a:custGeom>
                <a:avLst/>
                <a:gdLst>
                  <a:gd name="T0" fmla="*/ 346 w 355"/>
                  <a:gd name="T1" fmla="*/ 16 h 236"/>
                  <a:gd name="T2" fmla="*/ 339 w 355"/>
                  <a:gd name="T3" fmla="*/ 45 h 236"/>
                  <a:gd name="T4" fmla="*/ 325 w 355"/>
                  <a:gd name="T5" fmla="*/ 67 h 236"/>
                  <a:gd name="T6" fmla="*/ 313 w 355"/>
                  <a:gd name="T7" fmla="*/ 79 h 236"/>
                  <a:gd name="T8" fmla="*/ 306 w 355"/>
                  <a:gd name="T9" fmla="*/ 84 h 236"/>
                  <a:gd name="T10" fmla="*/ 306 w 355"/>
                  <a:gd name="T11" fmla="*/ 86 h 236"/>
                  <a:gd name="T12" fmla="*/ 308 w 355"/>
                  <a:gd name="T13" fmla="*/ 93 h 236"/>
                  <a:gd name="T14" fmla="*/ 311 w 355"/>
                  <a:gd name="T15" fmla="*/ 108 h 236"/>
                  <a:gd name="T16" fmla="*/ 308 w 355"/>
                  <a:gd name="T17" fmla="*/ 124 h 236"/>
                  <a:gd name="T18" fmla="*/ 301 w 355"/>
                  <a:gd name="T19" fmla="*/ 141 h 236"/>
                  <a:gd name="T20" fmla="*/ 285 w 355"/>
                  <a:gd name="T21" fmla="*/ 155 h 236"/>
                  <a:gd name="T22" fmla="*/ 266 w 355"/>
                  <a:gd name="T23" fmla="*/ 162 h 236"/>
                  <a:gd name="T24" fmla="*/ 249 w 355"/>
                  <a:gd name="T25" fmla="*/ 160 h 236"/>
                  <a:gd name="T26" fmla="*/ 235 w 355"/>
                  <a:gd name="T27" fmla="*/ 155 h 236"/>
                  <a:gd name="T28" fmla="*/ 228 w 355"/>
                  <a:gd name="T29" fmla="*/ 151 h 236"/>
                  <a:gd name="T30" fmla="*/ 228 w 355"/>
                  <a:gd name="T31" fmla="*/ 151 h 236"/>
                  <a:gd name="T32" fmla="*/ 228 w 355"/>
                  <a:gd name="T33" fmla="*/ 158 h 236"/>
                  <a:gd name="T34" fmla="*/ 225 w 355"/>
                  <a:gd name="T35" fmla="*/ 172 h 236"/>
                  <a:gd name="T36" fmla="*/ 218 w 355"/>
                  <a:gd name="T37" fmla="*/ 192 h 236"/>
                  <a:gd name="T38" fmla="*/ 199 w 355"/>
                  <a:gd name="T39" fmla="*/ 211 h 236"/>
                  <a:gd name="T40" fmla="*/ 174 w 355"/>
                  <a:gd name="T41" fmla="*/ 230 h 236"/>
                  <a:gd name="T42" fmla="*/ 143 w 355"/>
                  <a:gd name="T43" fmla="*/ 235 h 236"/>
                  <a:gd name="T44" fmla="*/ 114 w 355"/>
                  <a:gd name="T45" fmla="*/ 230 h 236"/>
                  <a:gd name="T46" fmla="*/ 95 w 355"/>
                  <a:gd name="T47" fmla="*/ 220 h 236"/>
                  <a:gd name="T48" fmla="*/ 83 w 355"/>
                  <a:gd name="T49" fmla="*/ 211 h 236"/>
                  <a:gd name="T50" fmla="*/ 81 w 355"/>
                  <a:gd name="T51" fmla="*/ 211 h 236"/>
                  <a:gd name="T52" fmla="*/ 78 w 355"/>
                  <a:gd name="T53" fmla="*/ 218 h 236"/>
                  <a:gd name="T54" fmla="*/ 73 w 355"/>
                  <a:gd name="T55" fmla="*/ 225 h 236"/>
                  <a:gd name="T56" fmla="*/ 66 w 355"/>
                  <a:gd name="T57" fmla="*/ 235 h 236"/>
                  <a:gd name="T58" fmla="*/ 53 w 355"/>
                  <a:gd name="T59" fmla="*/ 242 h 236"/>
                  <a:gd name="T60" fmla="*/ 31 w 355"/>
                  <a:gd name="T61" fmla="*/ 242 h 236"/>
                  <a:gd name="T62" fmla="*/ 14 w 355"/>
                  <a:gd name="T63" fmla="*/ 235 h 236"/>
                  <a:gd name="T64" fmla="*/ 5 w 355"/>
                  <a:gd name="T65" fmla="*/ 225 h 236"/>
                  <a:gd name="T66" fmla="*/ 0 w 355"/>
                  <a:gd name="T67" fmla="*/ 218 h 236"/>
                  <a:gd name="T68" fmla="*/ 0 w 355"/>
                  <a:gd name="T69" fmla="*/ 21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5" name="Group 102"/>
            <p:cNvGrpSpPr>
              <a:grpSpLocks/>
            </p:cNvGrpSpPr>
            <p:nvPr/>
          </p:nvGrpSpPr>
          <p:grpSpPr bwMode="auto">
            <a:xfrm>
              <a:off x="4409" y="3428"/>
              <a:ext cx="631" cy="469"/>
              <a:chOff x="4409" y="3428"/>
              <a:chExt cx="631" cy="469"/>
            </a:xfrm>
          </p:grpSpPr>
          <p:sp>
            <p:nvSpPr>
              <p:cNvPr id="122" name="Freeform 103"/>
              <p:cNvSpPr>
                <a:spLocks/>
              </p:cNvSpPr>
              <p:nvPr/>
            </p:nvSpPr>
            <p:spPr bwMode="auto">
              <a:xfrm>
                <a:off x="4765"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4 w 274"/>
                  <a:gd name="T27" fmla="*/ 43 h 228"/>
                  <a:gd name="T28" fmla="*/ 149 w 274"/>
                  <a:gd name="T29" fmla="*/ 52 h 228"/>
                  <a:gd name="T30" fmla="*/ 151 w 274"/>
                  <a:gd name="T31" fmla="*/ 59 h 228"/>
                  <a:gd name="T32" fmla="*/ 154 w 274"/>
                  <a:gd name="T33" fmla="*/ 66 h 228"/>
                  <a:gd name="T34" fmla="*/ 154 w 274"/>
                  <a:gd name="T35" fmla="*/ 71 h 228"/>
                  <a:gd name="T36" fmla="*/ 154 w 274"/>
                  <a:gd name="T37" fmla="*/ 76 h 228"/>
                  <a:gd name="T38" fmla="*/ 154 w 274"/>
                  <a:gd name="T39" fmla="*/ 78 h 228"/>
                  <a:gd name="T40" fmla="*/ 154 w 274"/>
                  <a:gd name="T41" fmla="*/ 81 h 228"/>
                  <a:gd name="T42" fmla="*/ 154 w 274"/>
                  <a:gd name="T43" fmla="*/ 81 h 228"/>
                  <a:gd name="T44" fmla="*/ 158 w 274"/>
                  <a:gd name="T45" fmla="*/ 78 h 228"/>
                  <a:gd name="T46" fmla="*/ 163 w 274"/>
                  <a:gd name="T47" fmla="*/ 76 h 228"/>
                  <a:gd name="T48" fmla="*/ 168 w 274"/>
                  <a:gd name="T49" fmla="*/ 74 h 228"/>
                  <a:gd name="T50" fmla="*/ 175 w 274"/>
                  <a:gd name="T51" fmla="*/ 71 h 228"/>
                  <a:gd name="T52" fmla="*/ 185 w 274"/>
                  <a:gd name="T53" fmla="*/ 69 h 228"/>
                  <a:gd name="T54" fmla="*/ 192 w 274"/>
                  <a:gd name="T55" fmla="*/ 69 h 228"/>
                  <a:gd name="T56" fmla="*/ 201 w 274"/>
                  <a:gd name="T57" fmla="*/ 71 h 228"/>
                  <a:gd name="T58" fmla="*/ 211 w 274"/>
                  <a:gd name="T59" fmla="*/ 74 h 228"/>
                  <a:gd name="T60" fmla="*/ 220 w 274"/>
                  <a:gd name="T61" fmla="*/ 81 h 228"/>
                  <a:gd name="T62" fmla="*/ 230 w 274"/>
                  <a:gd name="T63" fmla="*/ 88 h 228"/>
                  <a:gd name="T64" fmla="*/ 235 w 274"/>
                  <a:gd name="T65" fmla="*/ 97 h 228"/>
                  <a:gd name="T66" fmla="*/ 237 w 274"/>
                  <a:gd name="T67" fmla="*/ 107 h 228"/>
                  <a:gd name="T68" fmla="*/ 239 w 274"/>
                  <a:gd name="T69" fmla="*/ 114 h 228"/>
                  <a:gd name="T70" fmla="*/ 239 w 274"/>
                  <a:gd name="T71" fmla="*/ 124 h 228"/>
                  <a:gd name="T72" fmla="*/ 239 w 274"/>
                  <a:gd name="T73" fmla="*/ 131 h 228"/>
                  <a:gd name="T74" fmla="*/ 237 w 274"/>
                  <a:gd name="T75" fmla="*/ 135 h 228"/>
                  <a:gd name="T76" fmla="*/ 235 w 274"/>
                  <a:gd name="T77" fmla="*/ 140 h 228"/>
                  <a:gd name="T78" fmla="*/ 235 w 274"/>
                  <a:gd name="T79" fmla="*/ 145 h 228"/>
                  <a:gd name="T80" fmla="*/ 235 w 274"/>
                  <a:gd name="T81" fmla="*/ 145 h 228"/>
                  <a:gd name="T82" fmla="*/ 235 w 274"/>
                  <a:gd name="T83" fmla="*/ 145 h 228"/>
                  <a:gd name="T84" fmla="*/ 239 w 274"/>
                  <a:gd name="T85" fmla="*/ 147 h 228"/>
                  <a:gd name="T86" fmla="*/ 244 w 274"/>
                  <a:gd name="T87" fmla="*/ 152 h 228"/>
                  <a:gd name="T88" fmla="*/ 249 w 274"/>
                  <a:gd name="T89" fmla="*/ 157 h 228"/>
                  <a:gd name="T90" fmla="*/ 256 w 274"/>
                  <a:gd name="T91" fmla="*/ 164 h 228"/>
                  <a:gd name="T92" fmla="*/ 261 w 274"/>
                  <a:gd name="T93" fmla="*/ 171 h 228"/>
                  <a:gd name="T94" fmla="*/ 268 w 274"/>
                  <a:gd name="T95" fmla="*/ 183 h 228"/>
                  <a:gd name="T96" fmla="*/ 273 w 274"/>
                  <a:gd name="T97" fmla="*/ 195 h 228"/>
                  <a:gd name="T98" fmla="*/ 275 w 274"/>
                  <a:gd name="T99" fmla="*/ 209 h 228"/>
                  <a:gd name="T100" fmla="*/ 277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04"/>
              <p:cNvSpPr>
                <a:spLocks/>
              </p:cNvSpPr>
              <p:nvPr/>
            </p:nvSpPr>
            <p:spPr bwMode="auto">
              <a:xfrm>
                <a:off x="4409" y="3428"/>
                <a:ext cx="356" cy="234"/>
              </a:xfrm>
              <a:custGeom>
                <a:avLst/>
                <a:gdLst>
                  <a:gd name="T0" fmla="*/ 2 w 357"/>
                  <a:gd name="T1" fmla="*/ 213 h 236"/>
                  <a:gd name="T2" fmla="*/ 9 w 357"/>
                  <a:gd name="T3" fmla="*/ 185 h 236"/>
                  <a:gd name="T4" fmla="*/ 21 w 357"/>
                  <a:gd name="T5" fmla="*/ 169 h 236"/>
                  <a:gd name="T6" fmla="*/ 33 w 357"/>
                  <a:gd name="T7" fmla="*/ 157 h 236"/>
                  <a:gd name="T8" fmla="*/ 43 w 357"/>
                  <a:gd name="T9" fmla="*/ 152 h 236"/>
                  <a:gd name="T10" fmla="*/ 43 w 357"/>
                  <a:gd name="T11" fmla="*/ 150 h 236"/>
                  <a:gd name="T12" fmla="*/ 40 w 357"/>
                  <a:gd name="T13" fmla="*/ 142 h 236"/>
                  <a:gd name="T14" fmla="*/ 38 w 357"/>
                  <a:gd name="T15" fmla="*/ 128 h 236"/>
                  <a:gd name="T16" fmla="*/ 40 w 357"/>
                  <a:gd name="T17" fmla="*/ 111 h 236"/>
                  <a:gd name="T18" fmla="*/ 47 w 357"/>
                  <a:gd name="T19" fmla="*/ 95 h 236"/>
                  <a:gd name="T20" fmla="*/ 66 w 357"/>
                  <a:gd name="T21" fmla="*/ 81 h 236"/>
                  <a:gd name="T22" fmla="*/ 85 w 357"/>
                  <a:gd name="T23" fmla="*/ 76 h 236"/>
                  <a:gd name="T24" fmla="*/ 102 w 357"/>
                  <a:gd name="T25" fmla="*/ 76 h 236"/>
                  <a:gd name="T26" fmla="*/ 114 w 357"/>
                  <a:gd name="T27" fmla="*/ 81 h 236"/>
                  <a:gd name="T28" fmla="*/ 124 w 357"/>
                  <a:gd name="T29" fmla="*/ 85 h 236"/>
                  <a:gd name="T30" fmla="*/ 124 w 357"/>
                  <a:gd name="T31" fmla="*/ 85 h 236"/>
                  <a:gd name="T32" fmla="*/ 124 w 357"/>
                  <a:gd name="T33" fmla="*/ 78 h 236"/>
                  <a:gd name="T34" fmla="*/ 126 w 357"/>
                  <a:gd name="T35" fmla="*/ 66 h 236"/>
                  <a:gd name="T36" fmla="*/ 133 w 357"/>
                  <a:gd name="T37" fmla="*/ 50 h 236"/>
                  <a:gd name="T38" fmla="*/ 152 w 357"/>
                  <a:gd name="T39" fmla="*/ 31 h 236"/>
                  <a:gd name="T40" fmla="*/ 178 w 357"/>
                  <a:gd name="T41" fmla="*/ 12 h 236"/>
                  <a:gd name="T42" fmla="*/ 209 w 357"/>
                  <a:gd name="T43" fmla="*/ 7 h 236"/>
                  <a:gd name="T44" fmla="*/ 235 w 357"/>
                  <a:gd name="T45" fmla="*/ 14 h 236"/>
                  <a:gd name="T46" fmla="*/ 257 w 357"/>
                  <a:gd name="T47" fmla="*/ 24 h 236"/>
                  <a:gd name="T48" fmla="*/ 268 w 357"/>
                  <a:gd name="T49" fmla="*/ 31 h 236"/>
                  <a:gd name="T50" fmla="*/ 271 w 357"/>
                  <a:gd name="T51" fmla="*/ 31 h 236"/>
                  <a:gd name="T52" fmla="*/ 271 w 357"/>
                  <a:gd name="T53" fmla="*/ 26 h 236"/>
                  <a:gd name="T54" fmla="*/ 276 w 357"/>
                  <a:gd name="T55" fmla="*/ 17 h 236"/>
                  <a:gd name="T56" fmla="*/ 285 w 357"/>
                  <a:gd name="T57" fmla="*/ 7 h 236"/>
                  <a:gd name="T58" fmla="*/ 302 w 357"/>
                  <a:gd name="T59" fmla="*/ 2 h 236"/>
                  <a:gd name="T60" fmla="*/ 323 w 357"/>
                  <a:gd name="T61" fmla="*/ 2 h 236"/>
                  <a:gd name="T62" fmla="*/ 340 w 357"/>
                  <a:gd name="T63" fmla="*/ 7 h 236"/>
                  <a:gd name="T64" fmla="*/ 350 w 357"/>
                  <a:gd name="T65" fmla="*/ 17 h 236"/>
                  <a:gd name="T66" fmla="*/ 354 w 357"/>
                  <a:gd name="T67" fmla="*/ 26 h 236"/>
                  <a:gd name="T68" fmla="*/ 354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105"/>
              <p:cNvSpPr>
                <a:spLocks/>
              </p:cNvSpPr>
              <p:nvPr/>
            </p:nvSpPr>
            <p:spPr bwMode="auto">
              <a:xfrm>
                <a:off x="4409" y="3659"/>
                <a:ext cx="275" cy="228"/>
              </a:xfrm>
              <a:custGeom>
                <a:avLst/>
                <a:gdLst>
                  <a:gd name="T0" fmla="*/ 277 w 274"/>
                  <a:gd name="T1" fmla="*/ 202 h 229"/>
                  <a:gd name="T2" fmla="*/ 274 w 274"/>
                  <a:gd name="T3" fmla="*/ 205 h 229"/>
                  <a:gd name="T4" fmla="*/ 270 w 274"/>
                  <a:gd name="T5" fmla="*/ 207 h 229"/>
                  <a:gd name="T6" fmla="*/ 263 w 274"/>
                  <a:gd name="T7" fmla="*/ 212 h 229"/>
                  <a:gd name="T8" fmla="*/ 253 w 274"/>
                  <a:gd name="T9" fmla="*/ 217 h 229"/>
                  <a:gd name="T10" fmla="*/ 241 w 274"/>
                  <a:gd name="T11" fmla="*/ 221 h 229"/>
                  <a:gd name="T12" fmla="*/ 229 w 274"/>
                  <a:gd name="T13" fmla="*/ 226 h 229"/>
                  <a:gd name="T14" fmla="*/ 215 w 274"/>
                  <a:gd name="T15" fmla="*/ 226 h 229"/>
                  <a:gd name="T16" fmla="*/ 201 w 274"/>
                  <a:gd name="T17" fmla="*/ 226 h 229"/>
                  <a:gd name="T18" fmla="*/ 184 w 274"/>
                  <a:gd name="T19" fmla="*/ 221 h 229"/>
                  <a:gd name="T20" fmla="*/ 170 w 274"/>
                  <a:gd name="T21" fmla="*/ 214 h 229"/>
                  <a:gd name="T22" fmla="*/ 155 w 274"/>
                  <a:gd name="T23" fmla="*/ 205 h 229"/>
                  <a:gd name="T24" fmla="*/ 143 w 274"/>
                  <a:gd name="T25" fmla="*/ 193 h 229"/>
                  <a:gd name="T26" fmla="*/ 133 w 274"/>
                  <a:gd name="T27" fmla="*/ 183 h 229"/>
                  <a:gd name="T28" fmla="*/ 128 w 274"/>
                  <a:gd name="T29" fmla="*/ 176 h 229"/>
                  <a:gd name="T30" fmla="*/ 126 w 274"/>
                  <a:gd name="T31" fmla="*/ 167 h 229"/>
                  <a:gd name="T32" fmla="*/ 124 w 274"/>
                  <a:gd name="T33" fmla="*/ 159 h 229"/>
                  <a:gd name="T34" fmla="*/ 124 w 274"/>
                  <a:gd name="T35" fmla="*/ 155 h 229"/>
                  <a:gd name="T36" fmla="*/ 124 w 274"/>
                  <a:gd name="T37" fmla="*/ 150 h 229"/>
                  <a:gd name="T38" fmla="*/ 124 w 274"/>
                  <a:gd name="T39" fmla="*/ 148 h 229"/>
                  <a:gd name="T40" fmla="*/ 124 w 274"/>
                  <a:gd name="T41" fmla="*/ 145 h 229"/>
                  <a:gd name="T42" fmla="*/ 124 w 274"/>
                  <a:gd name="T43" fmla="*/ 145 h 229"/>
                  <a:gd name="T44" fmla="*/ 119 w 274"/>
                  <a:gd name="T45" fmla="*/ 148 h 229"/>
                  <a:gd name="T46" fmla="*/ 114 w 274"/>
                  <a:gd name="T47" fmla="*/ 150 h 229"/>
                  <a:gd name="T48" fmla="*/ 109 w 274"/>
                  <a:gd name="T49" fmla="*/ 152 h 229"/>
                  <a:gd name="T50" fmla="*/ 102 w 274"/>
                  <a:gd name="T51" fmla="*/ 155 h 229"/>
                  <a:gd name="T52" fmla="*/ 93 w 274"/>
                  <a:gd name="T53" fmla="*/ 157 h 229"/>
                  <a:gd name="T54" fmla="*/ 85 w 274"/>
                  <a:gd name="T55" fmla="*/ 157 h 229"/>
                  <a:gd name="T56" fmla="*/ 76 w 274"/>
                  <a:gd name="T57" fmla="*/ 155 h 229"/>
                  <a:gd name="T58" fmla="*/ 66 w 274"/>
                  <a:gd name="T59" fmla="*/ 152 h 229"/>
                  <a:gd name="T60" fmla="*/ 57 w 274"/>
                  <a:gd name="T61" fmla="*/ 145 h 229"/>
                  <a:gd name="T62" fmla="*/ 47 w 274"/>
                  <a:gd name="T63" fmla="*/ 138 h 229"/>
                  <a:gd name="T64" fmla="*/ 43 w 274"/>
                  <a:gd name="T65" fmla="*/ 128 h 229"/>
                  <a:gd name="T66" fmla="*/ 40 w 274"/>
                  <a:gd name="T67" fmla="*/ 119 h 229"/>
                  <a:gd name="T68" fmla="*/ 38 w 274"/>
                  <a:gd name="T69" fmla="*/ 114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106"/>
              <p:cNvSpPr>
                <a:spLocks/>
              </p:cNvSpPr>
              <p:nvPr/>
            </p:nvSpPr>
            <p:spPr bwMode="auto">
              <a:xfrm>
                <a:off x="4685" y="3659"/>
                <a:ext cx="352" cy="238"/>
              </a:xfrm>
              <a:custGeom>
                <a:avLst/>
                <a:gdLst>
                  <a:gd name="T0" fmla="*/ 346 w 355"/>
                  <a:gd name="T1" fmla="*/ 19 h 239"/>
                  <a:gd name="T2" fmla="*/ 339 w 355"/>
                  <a:gd name="T3" fmla="*/ 48 h 239"/>
                  <a:gd name="T4" fmla="*/ 327 w 355"/>
                  <a:gd name="T5" fmla="*/ 67 h 239"/>
                  <a:gd name="T6" fmla="*/ 315 w 355"/>
                  <a:gd name="T7" fmla="*/ 79 h 239"/>
                  <a:gd name="T8" fmla="*/ 306 w 355"/>
                  <a:gd name="T9" fmla="*/ 84 h 239"/>
                  <a:gd name="T10" fmla="*/ 306 w 355"/>
                  <a:gd name="T11" fmla="*/ 86 h 239"/>
                  <a:gd name="T12" fmla="*/ 308 w 355"/>
                  <a:gd name="T13" fmla="*/ 93 h 239"/>
                  <a:gd name="T14" fmla="*/ 310 w 355"/>
                  <a:gd name="T15" fmla="*/ 108 h 239"/>
                  <a:gd name="T16" fmla="*/ 308 w 355"/>
                  <a:gd name="T17" fmla="*/ 121 h 239"/>
                  <a:gd name="T18" fmla="*/ 301 w 355"/>
                  <a:gd name="T19" fmla="*/ 138 h 239"/>
                  <a:gd name="T20" fmla="*/ 285 w 355"/>
                  <a:gd name="T21" fmla="*/ 152 h 239"/>
                  <a:gd name="T22" fmla="*/ 266 w 355"/>
                  <a:gd name="T23" fmla="*/ 157 h 239"/>
                  <a:gd name="T24" fmla="*/ 249 w 355"/>
                  <a:gd name="T25" fmla="*/ 157 h 239"/>
                  <a:gd name="T26" fmla="*/ 237 w 355"/>
                  <a:gd name="T27" fmla="*/ 152 h 239"/>
                  <a:gd name="T28" fmla="*/ 228 w 355"/>
                  <a:gd name="T29" fmla="*/ 148 h 239"/>
                  <a:gd name="T30" fmla="*/ 228 w 355"/>
                  <a:gd name="T31" fmla="*/ 148 h 239"/>
                  <a:gd name="T32" fmla="*/ 228 w 355"/>
                  <a:gd name="T33" fmla="*/ 155 h 239"/>
                  <a:gd name="T34" fmla="*/ 225 w 355"/>
                  <a:gd name="T35" fmla="*/ 167 h 239"/>
                  <a:gd name="T36" fmla="*/ 218 w 355"/>
                  <a:gd name="T37" fmla="*/ 186 h 239"/>
                  <a:gd name="T38" fmla="*/ 199 w 355"/>
                  <a:gd name="T39" fmla="*/ 205 h 239"/>
                  <a:gd name="T40" fmla="*/ 173 w 355"/>
                  <a:gd name="T41" fmla="*/ 224 h 239"/>
                  <a:gd name="T42" fmla="*/ 142 w 355"/>
                  <a:gd name="T43" fmla="*/ 229 h 239"/>
                  <a:gd name="T44" fmla="*/ 116 w 355"/>
                  <a:gd name="T45" fmla="*/ 221 h 239"/>
                  <a:gd name="T46" fmla="*/ 95 w 355"/>
                  <a:gd name="T47" fmla="*/ 212 h 239"/>
                  <a:gd name="T48" fmla="*/ 83 w 355"/>
                  <a:gd name="T49" fmla="*/ 205 h 239"/>
                  <a:gd name="T50" fmla="*/ 80 w 355"/>
                  <a:gd name="T51" fmla="*/ 205 h 239"/>
                  <a:gd name="T52" fmla="*/ 80 w 355"/>
                  <a:gd name="T53" fmla="*/ 210 h 239"/>
                  <a:gd name="T54" fmla="*/ 76 w 355"/>
                  <a:gd name="T55" fmla="*/ 219 h 239"/>
                  <a:gd name="T56" fmla="*/ 66 w 355"/>
                  <a:gd name="T57" fmla="*/ 229 h 239"/>
                  <a:gd name="T58" fmla="*/ 52 w 355"/>
                  <a:gd name="T59" fmla="*/ 233 h 239"/>
                  <a:gd name="T60" fmla="*/ 31 w 355"/>
                  <a:gd name="T61" fmla="*/ 233 h 239"/>
                  <a:gd name="T62" fmla="*/ 14 w 355"/>
                  <a:gd name="T63" fmla="*/ 229 h 239"/>
                  <a:gd name="T64" fmla="*/ 5 w 355"/>
                  <a:gd name="T65" fmla="*/ 219 h 239"/>
                  <a:gd name="T66" fmla="*/ 0 w 355"/>
                  <a:gd name="T67" fmla="*/ 210 h 239"/>
                  <a:gd name="T68" fmla="*/ 0 w 355"/>
                  <a:gd name="T69" fmla="*/ 205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6" name="Group 107"/>
            <p:cNvGrpSpPr>
              <a:grpSpLocks/>
            </p:cNvGrpSpPr>
            <p:nvPr/>
          </p:nvGrpSpPr>
          <p:grpSpPr bwMode="auto">
            <a:xfrm>
              <a:off x="3367" y="3431"/>
              <a:ext cx="631" cy="469"/>
              <a:chOff x="3367" y="3431"/>
              <a:chExt cx="631" cy="469"/>
            </a:xfrm>
          </p:grpSpPr>
          <p:sp>
            <p:nvSpPr>
              <p:cNvPr id="118" name="Freeform 108"/>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0 w 276"/>
                  <a:gd name="T27" fmla="*/ 43 h 229"/>
                  <a:gd name="T28" fmla="*/ 144 w 276"/>
                  <a:gd name="T29" fmla="*/ 52 h 229"/>
                  <a:gd name="T30" fmla="*/ 147 w 276"/>
                  <a:gd name="T31" fmla="*/ 60 h 229"/>
                  <a:gd name="T32" fmla="*/ 149 w 276"/>
                  <a:gd name="T33" fmla="*/ 67 h 229"/>
                  <a:gd name="T34" fmla="*/ 149 w 276"/>
                  <a:gd name="T35" fmla="*/ 74 h 229"/>
                  <a:gd name="T36" fmla="*/ 149 w 276"/>
                  <a:gd name="T37" fmla="*/ 79 h 229"/>
                  <a:gd name="T38" fmla="*/ 149 w 276"/>
                  <a:gd name="T39" fmla="*/ 81 h 229"/>
                  <a:gd name="T40" fmla="*/ 149 w 276"/>
                  <a:gd name="T41" fmla="*/ 81 h 229"/>
                  <a:gd name="T42" fmla="*/ 149 w 276"/>
                  <a:gd name="T43" fmla="*/ 81 h 229"/>
                  <a:gd name="T44" fmla="*/ 152 w 276"/>
                  <a:gd name="T45" fmla="*/ 79 h 229"/>
                  <a:gd name="T46" fmla="*/ 156 w 276"/>
                  <a:gd name="T47" fmla="*/ 76 h 229"/>
                  <a:gd name="T48" fmla="*/ 164 w 276"/>
                  <a:gd name="T49" fmla="*/ 74 h 229"/>
                  <a:gd name="T50" fmla="*/ 171 w 276"/>
                  <a:gd name="T51" fmla="*/ 72 h 229"/>
                  <a:gd name="T52" fmla="*/ 178 w 276"/>
                  <a:gd name="T53" fmla="*/ 69 h 229"/>
                  <a:gd name="T54" fmla="*/ 187 w 276"/>
                  <a:gd name="T55" fmla="*/ 69 h 229"/>
                  <a:gd name="T56" fmla="*/ 197 w 276"/>
                  <a:gd name="T57" fmla="*/ 72 h 229"/>
                  <a:gd name="T58" fmla="*/ 206 w 276"/>
                  <a:gd name="T59" fmla="*/ 74 h 229"/>
                  <a:gd name="T60" fmla="*/ 216 w 276"/>
                  <a:gd name="T61" fmla="*/ 81 h 229"/>
                  <a:gd name="T62" fmla="*/ 226 w 276"/>
                  <a:gd name="T63" fmla="*/ 91 h 229"/>
                  <a:gd name="T64" fmla="*/ 230 w 276"/>
                  <a:gd name="T65" fmla="*/ 98 h 229"/>
                  <a:gd name="T66" fmla="*/ 233 w 276"/>
                  <a:gd name="T67" fmla="*/ 107 h 229"/>
                  <a:gd name="T68" fmla="*/ 235 w 276"/>
                  <a:gd name="T69" fmla="*/ 114 h 229"/>
                  <a:gd name="T70" fmla="*/ 235 w 276"/>
                  <a:gd name="T71" fmla="*/ 121 h 229"/>
                  <a:gd name="T72" fmla="*/ 233 w 276"/>
                  <a:gd name="T73" fmla="*/ 128 h 229"/>
                  <a:gd name="T74" fmla="*/ 233 w 276"/>
                  <a:gd name="T75" fmla="*/ 135 h 229"/>
                  <a:gd name="T76" fmla="*/ 230 w 276"/>
                  <a:gd name="T77" fmla="*/ 140 h 229"/>
                  <a:gd name="T78" fmla="*/ 230 w 276"/>
                  <a:gd name="T79" fmla="*/ 142 h 229"/>
                  <a:gd name="T80" fmla="*/ 228 w 276"/>
                  <a:gd name="T81" fmla="*/ 142 h 229"/>
                  <a:gd name="T82" fmla="*/ 230 w 276"/>
                  <a:gd name="T83" fmla="*/ 145 h 229"/>
                  <a:gd name="T84" fmla="*/ 233 w 276"/>
                  <a:gd name="T85" fmla="*/ 145 h 229"/>
                  <a:gd name="T86" fmla="*/ 237 w 276"/>
                  <a:gd name="T87" fmla="*/ 150 h 229"/>
                  <a:gd name="T88" fmla="*/ 245 w 276"/>
                  <a:gd name="T89" fmla="*/ 154 h 229"/>
                  <a:gd name="T90" fmla="*/ 249 w 276"/>
                  <a:gd name="T91" fmla="*/ 161 h 229"/>
                  <a:gd name="T92" fmla="*/ 256 w 276"/>
                  <a:gd name="T93" fmla="*/ 171 h 229"/>
                  <a:gd name="T94" fmla="*/ 264 w 276"/>
                  <a:gd name="T95" fmla="*/ 181 h 229"/>
                  <a:gd name="T96" fmla="*/ 268 w 276"/>
                  <a:gd name="T97" fmla="*/ 192 h 229"/>
                  <a:gd name="T98" fmla="*/ 271 w 276"/>
                  <a:gd name="T99" fmla="*/ 209 h 229"/>
                  <a:gd name="T100" fmla="*/ 273 w 276"/>
                  <a:gd name="T101" fmla="*/ 226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09"/>
              <p:cNvSpPr>
                <a:spLocks/>
              </p:cNvSpPr>
              <p:nvPr/>
            </p:nvSpPr>
            <p:spPr bwMode="auto">
              <a:xfrm>
                <a:off x="3367" y="3431"/>
                <a:ext cx="356" cy="234"/>
              </a:xfrm>
              <a:custGeom>
                <a:avLst/>
                <a:gdLst>
                  <a:gd name="T0" fmla="*/ 3 w 358"/>
                  <a:gd name="T1" fmla="*/ 214 h 236"/>
                  <a:gd name="T2" fmla="*/ 10 w 358"/>
                  <a:gd name="T3" fmla="*/ 188 h 236"/>
                  <a:gd name="T4" fmla="*/ 22 w 358"/>
                  <a:gd name="T5" fmla="*/ 171 h 236"/>
                  <a:gd name="T6" fmla="*/ 34 w 358"/>
                  <a:gd name="T7" fmla="*/ 160 h 236"/>
                  <a:gd name="T8" fmla="*/ 43 w 358"/>
                  <a:gd name="T9" fmla="*/ 152 h 236"/>
                  <a:gd name="T10" fmla="*/ 43 w 358"/>
                  <a:gd name="T11" fmla="*/ 152 h 236"/>
                  <a:gd name="T12" fmla="*/ 41 w 358"/>
                  <a:gd name="T13" fmla="*/ 143 h 236"/>
                  <a:gd name="T14" fmla="*/ 39 w 358"/>
                  <a:gd name="T15" fmla="*/ 131 h 236"/>
                  <a:gd name="T16" fmla="*/ 39 w 358"/>
                  <a:gd name="T17" fmla="*/ 114 h 236"/>
                  <a:gd name="T18" fmla="*/ 48 w 358"/>
                  <a:gd name="T19" fmla="*/ 95 h 236"/>
                  <a:gd name="T20" fmla="*/ 65 w 358"/>
                  <a:gd name="T21" fmla="*/ 81 h 236"/>
                  <a:gd name="T22" fmla="*/ 84 w 358"/>
                  <a:gd name="T23" fmla="*/ 76 h 236"/>
                  <a:gd name="T24" fmla="*/ 100 w 358"/>
                  <a:gd name="T25" fmla="*/ 79 h 236"/>
                  <a:gd name="T26" fmla="*/ 112 w 358"/>
                  <a:gd name="T27" fmla="*/ 83 h 236"/>
                  <a:gd name="T28" fmla="*/ 119 w 358"/>
                  <a:gd name="T29" fmla="*/ 88 h 236"/>
                  <a:gd name="T30" fmla="*/ 121 w 358"/>
                  <a:gd name="T31" fmla="*/ 86 h 236"/>
                  <a:gd name="T32" fmla="*/ 119 w 358"/>
                  <a:gd name="T33" fmla="*/ 79 h 236"/>
                  <a:gd name="T34" fmla="*/ 121 w 358"/>
                  <a:gd name="T35" fmla="*/ 67 h 236"/>
                  <a:gd name="T36" fmla="*/ 131 w 358"/>
                  <a:gd name="T37" fmla="*/ 53 h 236"/>
                  <a:gd name="T38" fmla="*/ 150 w 358"/>
                  <a:gd name="T39" fmla="*/ 31 h 236"/>
                  <a:gd name="T40" fmla="*/ 179 w 358"/>
                  <a:gd name="T41" fmla="*/ 15 h 236"/>
                  <a:gd name="T42" fmla="*/ 210 w 358"/>
                  <a:gd name="T43" fmla="*/ 10 h 236"/>
                  <a:gd name="T44" fmla="*/ 236 w 358"/>
                  <a:gd name="T45" fmla="*/ 15 h 236"/>
                  <a:gd name="T46" fmla="*/ 257 w 358"/>
                  <a:gd name="T47" fmla="*/ 24 h 236"/>
                  <a:gd name="T48" fmla="*/ 267 w 358"/>
                  <a:gd name="T49" fmla="*/ 31 h 236"/>
                  <a:gd name="T50" fmla="*/ 269 w 358"/>
                  <a:gd name="T51" fmla="*/ 31 h 236"/>
                  <a:gd name="T52" fmla="*/ 269 w 358"/>
                  <a:gd name="T53" fmla="*/ 27 h 236"/>
                  <a:gd name="T54" fmla="*/ 273 w 358"/>
                  <a:gd name="T55" fmla="*/ 17 h 236"/>
                  <a:gd name="T56" fmla="*/ 283 w 358"/>
                  <a:gd name="T57" fmla="*/ 8 h 236"/>
                  <a:gd name="T58" fmla="*/ 300 w 358"/>
                  <a:gd name="T59" fmla="*/ 3 h 236"/>
                  <a:gd name="T60" fmla="*/ 321 w 358"/>
                  <a:gd name="T61" fmla="*/ 3 h 236"/>
                  <a:gd name="T62" fmla="*/ 338 w 358"/>
                  <a:gd name="T63" fmla="*/ 8 h 236"/>
                  <a:gd name="T64" fmla="*/ 345 w 358"/>
                  <a:gd name="T65" fmla="*/ 17 h 236"/>
                  <a:gd name="T66" fmla="*/ 350 w 358"/>
                  <a:gd name="T67" fmla="*/ 27 h 236"/>
                  <a:gd name="T68" fmla="*/ 352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10"/>
              <p:cNvSpPr>
                <a:spLocks/>
              </p:cNvSpPr>
              <p:nvPr/>
            </p:nvSpPr>
            <p:spPr bwMode="auto">
              <a:xfrm>
                <a:off x="3367" y="3666"/>
                <a:ext cx="272" cy="228"/>
              </a:xfrm>
              <a:custGeom>
                <a:avLst/>
                <a:gdLst>
                  <a:gd name="T0" fmla="*/ 272 w 272"/>
                  <a:gd name="T1" fmla="*/ 200 h 229"/>
                  <a:gd name="T2" fmla="*/ 272 w 272"/>
                  <a:gd name="T3" fmla="*/ 202 h 229"/>
                  <a:gd name="T4" fmla="*/ 267 w 272"/>
                  <a:gd name="T5" fmla="*/ 205 h 229"/>
                  <a:gd name="T6" fmla="*/ 260 w 272"/>
                  <a:gd name="T7" fmla="*/ 209 h 229"/>
                  <a:gd name="T8" fmla="*/ 251 w 272"/>
                  <a:gd name="T9" fmla="*/ 214 h 229"/>
                  <a:gd name="T10" fmla="*/ 239 w 272"/>
                  <a:gd name="T11" fmla="*/ 219 h 229"/>
                  <a:gd name="T12" fmla="*/ 227 w 272"/>
                  <a:gd name="T13" fmla="*/ 224 h 229"/>
                  <a:gd name="T14" fmla="*/ 213 w 272"/>
                  <a:gd name="T15" fmla="*/ 226 h 229"/>
                  <a:gd name="T16" fmla="*/ 196 w 272"/>
                  <a:gd name="T17" fmla="*/ 224 h 229"/>
                  <a:gd name="T18" fmla="*/ 182 w 272"/>
                  <a:gd name="T19" fmla="*/ 221 h 229"/>
                  <a:gd name="T20" fmla="*/ 165 w 272"/>
                  <a:gd name="T21" fmla="*/ 212 h 229"/>
                  <a:gd name="T22" fmla="*/ 153 w 272"/>
                  <a:gd name="T23" fmla="*/ 202 h 229"/>
                  <a:gd name="T24" fmla="*/ 141 w 272"/>
                  <a:gd name="T25" fmla="*/ 193 h 229"/>
                  <a:gd name="T26" fmla="*/ 134 w 272"/>
                  <a:gd name="T27" fmla="*/ 183 h 229"/>
                  <a:gd name="T28" fmla="*/ 129 w 272"/>
                  <a:gd name="T29" fmla="*/ 174 h 229"/>
                  <a:gd name="T30" fmla="*/ 124 w 272"/>
                  <a:gd name="T31" fmla="*/ 164 h 229"/>
                  <a:gd name="T32" fmla="*/ 124 w 272"/>
                  <a:gd name="T33" fmla="*/ 157 h 229"/>
                  <a:gd name="T34" fmla="*/ 122 w 272"/>
                  <a:gd name="T35" fmla="*/ 152 h 229"/>
                  <a:gd name="T36" fmla="*/ 122 w 272"/>
                  <a:gd name="T37" fmla="*/ 147 h 229"/>
                  <a:gd name="T38" fmla="*/ 124 w 272"/>
                  <a:gd name="T39" fmla="*/ 145 h 229"/>
                  <a:gd name="T40" fmla="*/ 124 w 272"/>
                  <a:gd name="T41" fmla="*/ 143 h 229"/>
                  <a:gd name="T42" fmla="*/ 122 w 272"/>
                  <a:gd name="T43" fmla="*/ 145 h 229"/>
                  <a:gd name="T44" fmla="*/ 120 w 272"/>
                  <a:gd name="T45" fmla="*/ 147 h 229"/>
                  <a:gd name="T46" fmla="*/ 115 w 272"/>
                  <a:gd name="T47" fmla="*/ 150 h 229"/>
                  <a:gd name="T48" fmla="*/ 110 w 272"/>
                  <a:gd name="T49" fmla="*/ 152 h 229"/>
                  <a:gd name="T50" fmla="*/ 103 w 272"/>
                  <a:gd name="T51" fmla="*/ 154 h 229"/>
                  <a:gd name="T52" fmla="*/ 93 w 272"/>
                  <a:gd name="T53" fmla="*/ 154 h 229"/>
                  <a:gd name="T54" fmla="*/ 84 w 272"/>
                  <a:gd name="T55" fmla="*/ 154 h 229"/>
                  <a:gd name="T56" fmla="*/ 77 w 272"/>
                  <a:gd name="T57" fmla="*/ 154 h 229"/>
                  <a:gd name="T58" fmla="*/ 65 w 272"/>
                  <a:gd name="T59" fmla="*/ 150 h 229"/>
                  <a:gd name="T60" fmla="*/ 55 w 272"/>
                  <a:gd name="T61" fmla="*/ 143 h 229"/>
                  <a:gd name="T62" fmla="*/ 48 w 272"/>
                  <a:gd name="T63" fmla="*/ 135 h 229"/>
                  <a:gd name="T64" fmla="*/ 43 w 272"/>
                  <a:gd name="T65" fmla="*/ 126 h 229"/>
                  <a:gd name="T66" fmla="*/ 39 w 272"/>
                  <a:gd name="T67" fmla="*/ 119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11"/>
              <p:cNvSpPr>
                <a:spLocks/>
              </p:cNvSpPr>
              <p:nvPr/>
            </p:nvSpPr>
            <p:spPr bwMode="auto">
              <a:xfrm>
                <a:off x="3638" y="3666"/>
                <a:ext cx="360" cy="234"/>
              </a:xfrm>
              <a:custGeom>
                <a:avLst/>
                <a:gdLst>
                  <a:gd name="T0" fmla="*/ 3 w 360"/>
                  <a:gd name="T1" fmla="*/ 199 h 236"/>
                  <a:gd name="T2" fmla="*/ 3 w 360"/>
                  <a:gd name="T3" fmla="*/ 206 h 236"/>
                  <a:gd name="T4" fmla="*/ 7 w 360"/>
                  <a:gd name="T5" fmla="*/ 213 h 236"/>
                  <a:gd name="T6" fmla="*/ 17 w 360"/>
                  <a:gd name="T7" fmla="*/ 223 h 236"/>
                  <a:gd name="T8" fmla="*/ 34 w 360"/>
                  <a:gd name="T9" fmla="*/ 230 h 236"/>
                  <a:gd name="T10" fmla="*/ 55 w 360"/>
                  <a:gd name="T11" fmla="*/ 230 h 236"/>
                  <a:gd name="T12" fmla="*/ 72 w 360"/>
                  <a:gd name="T13" fmla="*/ 223 h 236"/>
                  <a:gd name="T14" fmla="*/ 79 w 360"/>
                  <a:gd name="T15" fmla="*/ 213 h 236"/>
                  <a:gd name="T16" fmla="*/ 84 w 360"/>
                  <a:gd name="T17" fmla="*/ 206 h 236"/>
                  <a:gd name="T18" fmla="*/ 86 w 360"/>
                  <a:gd name="T19" fmla="*/ 199 h 236"/>
                  <a:gd name="T20" fmla="*/ 88 w 360"/>
                  <a:gd name="T21" fmla="*/ 199 h 236"/>
                  <a:gd name="T22" fmla="*/ 100 w 360"/>
                  <a:gd name="T23" fmla="*/ 209 h 236"/>
                  <a:gd name="T24" fmla="*/ 119 w 360"/>
                  <a:gd name="T25" fmla="*/ 218 h 236"/>
                  <a:gd name="T26" fmla="*/ 148 w 360"/>
                  <a:gd name="T27" fmla="*/ 223 h 236"/>
                  <a:gd name="T28" fmla="*/ 179 w 360"/>
                  <a:gd name="T29" fmla="*/ 218 h 236"/>
                  <a:gd name="T30" fmla="*/ 208 w 360"/>
                  <a:gd name="T31" fmla="*/ 199 h 236"/>
                  <a:gd name="T32" fmla="*/ 227 w 360"/>
                  <a:gd name="T33" fmla="*/ 180 h 236"/>
                  <a:gd name="T34" fmla="*/ 234 w 360"/>
                  <a:gd name="T35" fmla="*/ 166 h 236"/>
                  <a:gd name="T36" fmla="*/ 236 w 360"/>
                  <a:gd name="T37" fmla="*/ 152 h 236"/>
                  <a:gd name="T38" fmla="*/ 236 w 360"/>
                  <a:gd name="T39" fmla="*/ 145 h 236"/>
                  <a:gd name="T40" fmla="*/ 236 w 360"/>
                  <a:gd name="T41" fmla="*/ 145 h 236"/>
                  <a:gd name="T42" fmla="*/ 243 w 360"/>
                  <a:gd name="T43" fmla="*/ 150 h 236"/>
                  <a:gd name="T44" fmla="*/ 258 w 360"/>
                  <a:gd name="T45" fmla="*/ 154 h 236"/>
                  <a:gd name="T46" fmla="*/ 274 w 360"/>
                  <a:gd name="T47" fmla="*/ 157 h 236"/>
                  <a:gd name="T48" fmla="*/ 293 w 360"/>
                  <a:gd name="T49" fmla="*/ 150 h 236"/>
                  <a:gd name="T50" fmla="*/ 313 w 360"/>
                  <a:gd name="T51" fmla="*/ 135 h 236"/>
                  <a:gd name="T52" fmla="*/ 320 w 360"/>
                  <a:gd name="T53" fmla="*/ 119 h 236"/>
                  <a:gd name="T54" fmla="*/ 322 w 360"/>
                  <a:gd name="T55" fmla="*/ 102 h 236"/>
                  <a:gd name="T56" fmla="*/ 320 w 360"/>
                  <a:gd name="T57" fmla="*/ 88 h 236"/>
                  <a:gd name="T58" fmla="*/ 317 w 360"/>
                  <a:gd name="T59" fmla="*/ 81 h 236"/>
                  <a:gd name="T60" fmla="*/ 317 w 360"/>
                  <a:gd name="T61" fmla="*/ 78 h 236"/>
                  <a:gd name="T62" fmla="*/ 324 w 360"/>
                  <a:gd name="T63" fmla="*/ 73 h 236"/>
                  <a:gd name="T64" fmla="*/ 336 w 360"/>
                  <a:gd name="T65" fmla="*/ 61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 name="Freeform 112"/>
            <p:cNvSpPr>
              <a:spLocks/>
            </p:cNvSpPr>
            <p:nvPr/>
          </p:nvSpPr>
          <p:spPr bwMode="auto">
            <a:xfrm>
              <a:off x="4347" y="4062"/>
              <a:ext cx="114" cy="115"/>
            </a:xfrm>
            <a:custGeom>
              <a:avLst/>
              <a:gdLst>
                <a:gd name="T0" fmla="*/ 109 w 115"/>
                <a:gd name="T1" fmla="*/ 112 h 115"/>
                <a:gd name="T2" fmla="*/ 112 w 115"/>
                <a:gd name="T3" fmla="*/ 0 h 115"/>
                <a:gd name="T4" fmla="*/ 0 w 115"/>
                <a:gd name="T5" fmla="*/ 0 h 115"/>
                <a:gd name="T6" fmla="*/ 0 w 115"/>
                <a:gd name="T7" fmla="*/ 115 h 115"/>
                <a:gd name="T8" fmla="*/ 112 w 115"/>
                <a:gd name="T9" fmla="*/ 115 h 115"/>
                <a:gd name="T10" fmla="*/ 112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8" name="Freeform 113"/>
            <p:cNvSpPr>
              <a:spLocks/>
            </p:cNvSpPr>
            <p:nvPr/>
          </p:nvSpPr>
          <p:spPr bwMode="auto">
            <a:xfrm>
              <a:off x="4986" y="4062"/>
              <a:ext cx="110" cy="115"/>
            </a:xfrm>
            <a:custGeom>
              <a:avLst/>
              <a:gdLst>
                <a:gd name="T0" fmla="*/ 106 w 112"/>
                <a:gd name="T1" fmla="*/ 112 h 115"/>
                <a:gd name="T2" fmla="*/ 106 w 112"/>
                <a:gd name="T3" fmla="*/ 0 h 115"/>
                <a:gd name="T4" fmla="*/ 0 w 112"/>
                <a:gd name="T5" fmla="*/ 0 h 115"/>
                <a:gd name="T6" fmla="*/ 0 w 112"/>
                <a:gd name="T7" fmla="*/ 115 h 115"/>
                <a:gd name="T8" fmla="*/ 106 w 112"/>
                <a:gd name="T9" fmla="*/ 115 h 115"/>
                <a:gd name="T10" fmla="*/ 106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9" name="Line 114"/>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15"/>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16"/>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17"/>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18"/>
            <p:cNvSpPr>
              <a:spLocks/>
            </p:cNvSpPr>
            <p:nvPr/>
          </p:nvSpPr>
          <p:spPr bwMode="auto">
            <a:xfrm>
              <a:off x="3745" y="3200"/>
              <a:ext cx="114" cy="112"/>
            </a:xfrm>
            <a:custGeom>
              <a:avLst/>
              <a:gdLst>
                <a:gd name="T0" fmla="*/ 116 w 113"/>
                <a:gd name="T1" fmla="*/ 103 h 115"/>
                <a:gd name="T2" fmla="*/ 116 w 113"/>
                <a:gd name="T3" fmla="*/ 0 h 115"/>
                <a:gd name="T4" fmla="*/ 0 w 113"/>
                <a:gd name="T5" fmla="*/ 0 h 115"/>
                <a:gd name="T6" fmla="*/ 0 w 113"/>
                <a:gd name="T7" fmla="*/ 106 h 115"/>
                <a:gd name="T8" fmla="*/ 116 w 113"/>
                <a:gd name="T9" fmla="*/ 106 h 115"/>
                <a:gd name="T10" fmla="*/ 116 w 113"/>
                <a:gd name="T11" fmla="*/ 106 h 115"/>
                <a:gd name="T12" fmla="*/ 116 w 113"/>
                <a:gd name="T13" fmla="*/ 10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04" name="Freeform 119"/>
            <p:cNvSpPr>
              <a:spLocks/>
            </p:cNvSpPr>
            <p:nvPr/>
          </p:nvSpPr>
          <p:spPr bwMode="auto">
            <a:xfrm>
              <a:off x="3983" y="3263"/>
              <a:ext cx="114" cy="115"/>
            </a:xfrm>
            <a:custGeom>
              <a:avLst/>
              <a:gdLst>
                <a:gd name="T0" fmla="*/ 116 w 113"/>
                <a:gd name="T1" fmla="*/ 112 h 115"/>
                <a:gd name="T2" fmla="*/ 116 w 113"/>
                <a:gd name="T3" fmla="*/ 0 h 115"/>
                <a:gd name="T4" fmla="*/ 0 w 113"/>
                <a:gd name="T5" fmla="*/ 0 h 115"/>
                <a:gd name="T6" fmla="*/ 0 w 113"/>
                <a:gd name="T7" fmla="*/ 115 h 115"/>
                <a:gd name="T8" fmla="*/ 116 w 113"/>
                <a:gd name="T9" fmla="*/ 115 h 115"/>
                <a:gd name="T10" fmla="*/ 116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5" name="Line 120"/>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Freeform 121"/>
            <p:cNvSpPr>
              <a:spLocks/>
            </p:cNvSpPr>
            <p:nvPr/>
          </p:nvSpPr>
          <p:spPr bwMode="auto">
            <a:xfrm>
              <a:off x="4552" y="3204"/>
              <a:ext cx="114" cy="109"/>
            </a:xfrm>
            <a:custGeom>
              <a:avLst/>
              <a:gdLst>
                <a:gd name="T0" fmla="*/ 118 w 112"/>
                <a:gd name="T1" fmla="*/ 103 h 112"/>
                <a:gd name="T2" fmla="*/ 118 w 112"/>
                <a:gd name="T3" fmla="*/ 0 h 112"/>
                <a:gd name="T4" fmla="*/ 0 w 112"/>
                <a:gd name="T5" fmla="*/ 0 h 112"/>
                <a:gd name="T6" fmla="*/ 0 w 112"/>
                <a:gd name="T7" fmla="*/ 103 h 112"/>
                <a:gd name="T8" fmla="*/ 118 w 112"/>
                <a:gd name="T9" fmla="*/ 103 h 112"/>
                <a:gd name="T10" fmla="*/ 118 w 112"/>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2"/>
            <p:cNvSpPr>
              <a:spLocks/>
            </p:cNvSpPr>
            <p:nvPr/>
          </p:nvSpPr>
          <p:spPr bwMode="auto">
            <a:xfrm>
              <a:off x="4552" y="3204"/>
              <a:ext cx="114" cy="109"/>
            </a:xfrm>
            <a:custGeom>
              <a:avLst/>
              <a:gdLst>
                <a:gd name="T0" fmla="*/ 118 w 112"/>
                <a:gd name="T1" fmla="*/ 103 h 112"/>
                <a:gd name="T2" fmla="*/ 118 w 112"/>
                <a:gd name="T3" fmla="*/ 0 h 112"/>
                <a:gd name="T4" fmla="*/ 0 w 112"/>
                <a:gd name="T5" fmla="*/ 0 h 112"/>
                <a:gd name="T6" fmla="*/ 0 w 112"/>
                <a:gd name="T7" fmla="*/ 103 h 112"/>
                <a:gd name="T8" fmla="*/ 118 w 112"/>
                <a:gd name="T9" fmla="*/ 103 h 112"/>
                <a:gd name="T10" fmla="*/ 118 w 112"/>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8" name="Line 123"/>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24"/>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25"/>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26"/>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27"/>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28"/>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29"/>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30"/>
            <p:cNvSpPr>
              <a:spLocks/>
            </p:cNvSpPr>
            <p:nvPr/>
          </p:nvSpPr>
          <p:spPr bwMode="auto">
            <a:xfrm>
              <a:off x="4160" y="3613"/>
              <a:ext cx="114" cy="112"/>
            </a:xfrm>
            <a:custGeom>
              <a:avLst/>
              <a:gdLst>
                <a:gd name="T0" fmla="*/ 118 w 112"/>
                <a:gd name="T1" fmla="*/ 112 h 112"/>
                <a:gd name="T2" fmla="*/ 118 w 112"/>
                <a:gd name="T3" fmla="*/ 0 h 112"/>
                <a:gd name="T4" fmla="*/ 0 w 112"/>
                <a:gd name="T5" fmla="*/ 0 h 112"/>
                <a:gd name="T6" fmla="*/ 0 w 112"/>
                <a:gd name="T7" fmla="*/ 112 h 112"/>
                <a:gd name="T8" fmla="*/ 118 w 112"/>
                <a:gd name="T9" fmla="*/ 112 h 112"/>
                <a:gd name="T10" fmla="*/ 118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1"/>
            <p:cNvSpPr>
              <a:spLocks/>
            </p:cNvSpPr>
            <p:nvPr/>
          </p:nvSpPr>
          <p:spPr bwMode="auto">
            <a:xfrm>
              <a:off x="4160" y="3613"/>
              <a:ext cx="114" cy="112"/>
            </a:xfrm>
            <a:custGeom>
              <a:avLst/>
              <a:gdLst>
                <a:gd name="T0" fmla="*/ 118 w 112"/>
                <a:gd name="T1" fmla="*/ 112 h 112"/>
                <a:gd name="T2" fmla="*/ 118 w 112"/>
                <a:gd name="T3" fmla="*/ 0 h 112"/>
                <a:gd name="T4" fmla="*/ 0 w 112"/>
                <a:gd name="T5" fmla="*/ 0 h 112"/>
                <a:gd name="T6" fmla="*/ 0 w 112"/>
                <a:gd name="T7" fmla="*/ 112 h 112"/>
                <a:gd name="T8" fmla="*/ 118 w 112"/>
                <a:gd name="T9" fmla="*/ 112 h 112"/>
                <a:gd name="T10" fmla="*/ 118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7" name="Line 132"/>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133"/>
          <p:cNvGrpSpPr>
            <a:grpSpLocks/>
          </p:cNvGrpSpPr>
          <p:nvPr/>
        </p:nvGrpSpPr>
        <p:grpSpPr bwMode="auto">
          <a:xfrm>
            <a:off x="533400" y="1905000"/>
            <a:ext cx="8077200" cy="1676400"/>
            <a:chOff x="336" y="1200"/>
            <a:chExt cx="5088" cy="1056"/>
          </a:xfrm>
        </p:grpSpPr>
        <p:sp>
          <p:nvSpPr>
            <p:cNvPr id="131" name="Rectangle 134"/>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2" name="Rectangle 135"/>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 name="Rectangle 136"/>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4" name="Rectangle 137"/>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5" name="Rectangle 138"/>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6" name="Group 139"/>
          <p:cNvGrpSpPr>
            <a:grpSpLocks/>
          </p:cNvGrpSpPr>
          <p:nvPr/>
        </p:nvGrpSpPr>
        <p:grpSpPr bwMode="auto">
          <a:xfrm>
            <a:off x="304800" y="6783388"/>
            <a:ext cx="8458200" cy="74612"/>
            <a:chOff x="192" y="3840"/>
            <a:chExt cx="5328" cy="47"/>
          </a:xfrm>
        </p:grpSpPr>
        <p:grpSp>
          <p:nvGrpSpPr>
            <p:cNvPr id="137" name="Group 140"/>
            <p:cNvGrpSpPr>
              <a:grpSpLocks/>
            </p:cNvGrpSpPr>
            <p:nvPr userDrawn="1"/>
          </p:nvGrpSpPr>
          <p:grpSpPr bwMode="auto">
            <a:xfrm>
              <a:off x="192" y="3840"/>
              <a:ext cx="624" cy="47"/>
              <a:chOff x="624" y="3706"/>
              <a:chExt cx="1056" cy="106"/>
            </a:xfrm>
          </p:grpSpPr>
          <p:sp>
            <p:nvSpPr>
              <p:cNvPr id="159" name="Rectangle 14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 name="Rectangle 14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8" name="Group 143"/>
            <p:cNvGrpSpPr>
              <a:grpSpLocks/>
            </p:cNvGrpSpPr>
            <p:nvPr userDrawn="1"/>
          </p:nvGrpSpPr>
          <p:grpSpPr bwMode="auto">
            <a:xfrm>
              <a:off x="864" y="3840"/>
              <a:ext cx="624" cy="47"/>
              <a:chOff x="624" y="3600"/>
              <a:chExt cx="1056" cy="106"/>
            </a:xfrm>
          </p:grpSpPr>
          <p:sp>
            <p:nvSpPr>
              <p:cNvPr id="157" name="Rectangle 14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8" name="Rectangle 14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9" name="Group 146"/>
            <p:cNvGrpSpPr>
              <a:grpSpLocks/>
            </p:cNvGrpSpPr>
            <p:nvPr userDrawn="1"/>
          </p:nvGrpSpPr>
          <p:grpSpPr bwMode="auto">
            <a:xfrm>
              <a:off x="1536" y="3840"/>
              <a:ext cx="624" cy="47"/>
              <a:chOff x="624" y="3706"/>
              <a:chExt cx="1056" cy="106"/>
            </a:xfrm>
          </p:grpSpPr>
          <p:sp>
            <p:nvSpPr>
              <p:cNvPr id="155" name="Rectangle 1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6" name="Rectangle 1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0" name="Group 149"/>
            <p:cNvGrpSpPr>
              <a:grpSpLocks/>
            </p:cNvGrpSpPr>
            <p:nvPr userDrawn="1"/>
          </p:nvGrpSpPr>
          <p:grpSpPr bwMode="auto">
            <a:xfrm>
              <a:off x="2208" y="3840"/>
              <a:ext cx="624" cy="47"/>
              <a:chOff x="624" y="3600"/>
              <a:chExt cx="1056" cy="106"/>
            </a:xfrm>
          </p:grpSpPr>
          <p:sp>
            <p:nvSpPr>
              <p:cNvPr id="153" name="Rectangle 1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4" name="Rectangle 1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1" name="Group 152"/>
            <p:cNvGrpSpPr>
              <a:grpSpLocks/>
            </p:cNvGrpSpPr>
            <p:nvPr userDrawn="1"/>
          </p:nvGrpSpPr>
          <p:grpSpPr bwMode="auto">
            <a:xfrm>
              <a:off x="2880" y="3840"/>
              <a:ext cx="624" cy="47"/>
              <a:chOff x="624" y="3706"/>
              <a:chExt cx="1056" cy="106"/>
            </a:xfrm>
          </p:grpSpPr>
          <p:sp>
            <p:nvSpPr>
              <p:cNvPr id="151" name="Rectangle 1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2" name="Rectangle 1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2" name="Group 155"/>
            <p:cNvGrpSpPr>
              <a:grpSpLocks/>
            </p:cNvGrpSpPr>
            <p:nvPr userDrawn="1"/>
          </p:nvGrpSpPr>
          <p:grpSpPr bwMode="auto">
            <a:xfrm>
              <a:off x="3552" y="3840"/>
              <a:ext cx="624" cy="47"/>
              <a:chOff x="624" y="3600"/>
              <a:chExt cx="1056" cy="106"/>
            </a:xfrm>
          </p:grpSpPr>
          <p:sp>
            <p:nvSpPr>
              <p:cNvPr id="149" name="Rectangle 1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0" name="Rectangle 1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3" name="Group 158"/>
            <p:cNvGrpSpPr>
              <a:grpSpLocks/>
            </p:cNvGrpSpPr>
            <p:nvPr userDrawn="1"/>
          </p:nvGrpSpPr>
          <p:grpSpPr bwMode="auto">
            <a:xfrm>
              <a:off x="4224" y="3840"/>
              <a:ext cx="624" cy="47"/>
              <a:chOff x="624" y="3706"/>
              <a:chExt cx="1056" cy="106"/>
            </a:xfrm>
          </p:grpSpPr>
          <p:sp>
            <p:nvSpPr>
              <p:cNvPr id="147" name="Rectangle 1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8" name="Rectangle 1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4" name="Group 161"/>
            <p:cNvGrpSpPr>
              <a:grpSpLocks/>
            </p:cNvGrpSpPr>
            <p:nvPr userDrawn="1"/>
          </p:nvGrpSpPr>
          <p:grpSpPr bwMode="auto">
            <a:xfrm>
              <a:off x="4896" y="3840"/>
              <a:ext cx="624" cy="47"/>
              <a:chOff x="624" y="3600"/>
              <a:chExt cx="1056" cy="106"/>
            </a:xfrm>
          </p:grpSpPr>
          <p:sp>
            <p:nvSpPr>
              <p:cNvPr id="145" name="Rectangle 1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6" name="Rectangle 1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61" name="Group 164"/>
          <p:cNvGrpSpPr>
            <a:grpSpLocks/>
          </p:cNvGrpSpPr>
          <p:nvPr/>
        </p:nvGrpSpPr>
        <p:grpSpPr bwMode="auto">
          <a:xfrm>
            <a:off x="304800" y="77788"/>
            <a:ext cx="8458200" cy="74612"/>
            <a:chOff x="192" y="3840"/>
            <a:chExt cx="5328" cy="47"/>
          </a:xfrm>
        </p:grpSpPr>
        <p:grpSp>
          <p:nvGrpSpPr>
            <p:cNvPr id="162" name="Group 165"/>
            <p:cNvGrpSpPr>
              <a:grpSpLocks/>
            </p:cNvGrpSpPr>
            <p:nvPr userDrawn="1"/>
          </p:nvGrpSpPr>
          <p:grpSpPr bwMode="auto">
            <a:xfrm>
              <a:off x="192" y="3840"/>
              <a:ext cx="624" cy="47"/>
              <a:chOff x="624" y="3706"/>
              <a:chExt cx="1056" cy="106"/>
            </a:xfrm>
          </p:grpSpPr>
          <p:sp>
            <p:nvSpPr>
              <p:cNvPr id="184" name="Rectangle 1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5" name="Rectangle 1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3" name="Group 168"/>
            <p:cNvGrpSpPr>
              <a:grpSpLocks/>
            </p:cNvGrpSpPr>
            <p:nvPr userDrawn="1"/>
          </p:nvGrpSpPr>
          <p:grpSpPr bwMode="auto">
            <a:xfrm>
              <a:off x="864" y="3840"/>
              <a:ext cx="624" cy="47"/>
              <a:chOff x="624" y="3600"/>
              <a:chExt cx="1056" cy="106"/>
            </a:xfrm>
          </p:grpSpPr>
          <p:sp>
            <p:nvSpPr>
              <p:cNvPr id="182" name="Rectangle 1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3" name="Rectangle 1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4" name="Group 171"/>
            <p:cNvGrpSpPr>
              <a:grpSpLocks/>
            </p:cNvGrpSpPr>
            <p:nvPr userDrawn="1"/>
          </p:nvGrpSpPr>
          <p:grpSpPr bwMode="auto">
            <a:xfrm>
              <a:off x="1536" y="3840"/>
              <a:ext cx="624" cy="47"/>
              <a:chOff x="624" y="3706"/>
              <a:chExt cx="1056" cy="106"/>
            </a:xfrm>
          </p:grpSpPr>
          <p:sp>
            <p:nvSpPr>
              <p:cNvPr id="180" name="Rectangle 1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1" name="Rectangle 1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5" name="Group 174"/>
            <p:cNvGrpSpPr>
              <a:grpSpLocks/>
            </p:cNvGrpSpPr>
            <p:nvPr userDrawn="1"/>
          </p:nvGrpSpPr>
          <p:grpSpPr bwMode="auto">
            <a:xfrm>
              <a:off x="2208" y="3840"/>
              <a:ext cx="624" cy="47"/>
              <a:chOff x="624" y="3600"/>
              <a:chExt cx="1056" cy="106"/>
            </a:xfrm>
          </p:grpSpPr>
          <p:sp>
            <p:nvSpPr>
              <p:cNvPr id="178" name="Rectangle 1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9" name="Rectangle 1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6" name="Group 177"/>
            <p:cNvGrpSpPr>
              <a:grpSpLocks/>
            </p:cNvGrpSpPr>
            <p:nvPr userDrawn="1"/>
          </p:nvGrpSpPr>
          <p:grpSpPr bwMode="auto">
            <a:xfrm>
              <a:off x="2880" y="3840"/>
              <a:ext cx="624" cy="47"/>
              <a:chOff x="624" y="3706"/>
              <a:chExt cx="1056" cy="106"/>
            </a:xfrm>
          </p:grpSpPr>
          <p:sp>
            <p:nvSpPr>
              <p:cNvPr id="176" name="Rectangle 1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7" name="Rectangle 1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7" name="Group 180"/>
            <p:cNvGrpSpPr>
              <a:grpSpLocks/>
            </p:cNvGrpSpPr>
            <p:nvPr userDrawn="1"/>
          </p:nvGrpSpPr>
          <p:grpSpPr bwMode="auto">
            <a:xfrm>
              <a:off x="3552" y="3840"/>
              <a:ext cx="624" cy="47"/>
              <a:chOff x="624" y="3600"/>
              <a:chExt cx="1056" cy="106"/>
            </a:xfrm>
          </p:grpSpPr>
          <p:sp>
            <p:nvSpPr>
              <p:cNvPr id="174" name="Rectangle 1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5" name="Rectangle 1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8" name="Group 183"/>
            <p:cNvGrpSpPr>
              <a:grpSpLocks/>
            </p:cNvGrpSpPr>
            <p:nvPr userDrawn="1"/>
          </p:nvGrpSpPr>
          <p:grpSpPr bwMode="auto">
            <a:xfrm>
              <a:off x="4224" y="3840"/>
              <a:ext cx="624" cy="47"/>
              <a:chOff x="624" y="3706"/>
              <a:chExt cx="1056" cy="106"/>
            </a:xfrm>
          </p:grpSpPr>
          <p:sp>
            <p:nvSpPr>
              <p:cNvPr id="172" name="Rectangle 1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3" name="Rectangle 1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9" name="Group 186"/>
            <p:cNvGrpSpPr>
              <a:grpSpLocks/>
            </p:cNvGrpSpPr>
            <p:nvPr userDrawn="1"/>
          </p:nvGrpSpPr>
          <p:grpSpPr bwMode="auto">
            <a:xfrm>
              <a:off x="4896" y="3840"/>
              <a:ext cx="624" cy="47"/>
              <a:chOff x="624" y="3600"/>
              <a:chExt cx="1056" cy="106"/>
            </a:xfrm>
          </p:grpSpPr>
          <p:sp>
            <p:nvSpPr>
              <p:cNvPr id="170" name="Rectangle 1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1" name="Rectangle 1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86" name="Group 189"/>
          <p:cNvGrpSpPr>
            <a:grpSpLocks/>
          </p:cNvGrpSpPr>
          <p:nvPr/>
        </p:nvGrpSpPr>
        <p:grpSpPr bwMode="auto">
          <a:xfrm>
            <a:off x="304800" y="152400"/>
            <a:ext cx="8458200" cy="74613"/>
            <a:chOff x="192" y="3840"/>
            <a:chExt cx="5328" cy="47"/>
          </a:xfrm>
        </p:grpSpPr>
        <p:grpSp>
          <p:nvGrpSpPr>
            <p:cNvPr id="187" name="Group 190"/>
            <p:cNvGrpSpPr>
              <a:grpSpLocks/>
            </p:cNvGrpSpPr>
            <p:nvPr userDrawn="1"/>
          </p:nvGrpSpPr>
          <p:grpSpPr bwMode="auto">
            <a:xfrm>
              <a:off x="192" y="3840"/>
              <a:ext cx="624" cy="47"/>
              <a:chOff x="624" y="3706"/>
              <a:chExt cx="1056" cy="106"/>
            </a:xfrm>
          </p:grpSpPr>
          <p:sp>
            <p:nvSpPr>
              <p:cNvPr id="209" name="Rectangle 19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Rectangle 19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8" name="Group 193"/>
            <p:cNvGrpSpPr>
              <a:grpSpLocks/>
            </p:cNvGrpSpPr>
            <p:nvPr userDrawn="1"/>
          </p:nvGrpSpPr>
          <p:grpSpPr bwMode="auto">
            <a:xfrm>
              <a:off x="864" y="3840"/>
              <a:ext cx="624" cy="47"/>
              <a:chOff x="624" y="3600"/>
              <a:chExt cx="1056" cy="106"/>
            </a:xfrm>
          </p:grpSpPr>
          <p:sp>
            <p:nvSpPr>
              <p:cNvPr id="207" name="Rectangle 19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8" name="Rectangle 19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9" name="Group 196"/>
            <p:cNvGrpSpPr>
              <a:grpSpLocks/>
            </p:cNvGrpSpPr>
            <p:nvPr userDrawn="1"/>
          </p:nvGrpSpPr>
          <p:grpSpPr bwMode="auto">
            <a:xfrm>
              <a:off x="1536" y="3840"/>
              <a:ext cx="624" cy="47"/>
              <a:chOff x="624" y="3706"/>
              <a:chExt cx="1056" cy="106"/>
            </a:xfrm>
          </p:grpSpPr>
          <p:sp>
            <p:nvSpPr>
              <p:cNvPr id="205" name="Rectangle 19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6" name="Rectangle 19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0" name="Group 199"/>
            <p:cNvGrpSpPr>
              <a:grpSpLocks/>
            </p:cNvGrpSpPr>
            <p:nvPr userDrawn="1"/>
          </p:nvGrpSpPr>
          <p:grpSpPr bwMode="auto">
            <a:xfrm>
              <a:off x="2208" y="3840"/>
              <a:ext cx="624" cy="47"/>
              <a:chOff x="624" y="3600"/>
              <a:chExt cx="1056" cy="106"/>
            </a:xfrm>
          </p:grpSpPr>
          <p:sp>
            <p:nvSpPr>
              <p:cNvPr id="203" name="Rectangle 20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4" name="Rectangle 20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1" name="Group 202"/>
            <p:cNvGrpSpPr>
              <a:grpSpLocks/>
            </p:cNvGrpSpPr>
            <p:nvPr userDrawn="1"/>
          </p:nvGrpSpPr>
          <p:grpSpPr bwMode="auto">
            <a:xfrm>
              <a:off x="2880" y="3840"/>
              <a:ext cx="624" cy="47"/>
              <a:chOff x="624" y="3706"/>
              <a:chExt cx="1056" cy="106"/>
            </a:xfrm>
          </p:grpSpPr>
          <p:sp>
            <p:nvSpPr>
              <p:cNvPr id="201" name="Rectangle 20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2" name="Rectangle 20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2" name="Group 205"/>
            <p:cNvGrpSpPr>
              <a:grpSpLocks/>
            </p:cNvGrpSpPr>
            <p:nvPr userDrawn="1"/>
          </p:nvGrpSpPr>
          <p:grpSpPr bwMode="auto">
            <a:xfrm>
              <a:off x="3552" y="3840"/>
              <a:ext cx="624" cy="47"/>
              <a:chOff x="624" y="3600"/>
              <a:chExt cx="1056" cy="106"/>
            </a:xfrm>
          </p:grpSpPr>
          <p:sp>
            <p:nvSpPr>
              <p:cNvPr id="199" name="Rectangle 20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0" name="Rectangle 20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3" name="Group 208"/>
            <p:cNvGrpSpPr>
              <a:grpSpLocks/>
            </p:cNvGrpSpPr>
            <p:nvPr userDrawn="1"/>
          </p:nvGrpSpPr>
          <p:grpSpPr bwMode="auto">
            <a:xfrm>
              <a:off x="4224" y="3840"/>
              <a:ext cx="624" cy="47"/>
              <a:chOff x="624" y="3706"/>
              <a:chExt cx="1056" cy="106"/>
            </a:xfrm>
          </p:grpSpPr>
          <p:sp>
            <p:nvSpPr>
              <p:cNvPr id="197" name="Rectangle 20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8" name="Rectangle 21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4" name="Group 211"/>
            <p:cNvGrpSpPr>
              <a:grpSpLocks/>
            </p:cNvGrpSpPr>
            <p:nvPr userDrawn="1"/>
          </p:nvGrpSpPr>
          <p:grpSpPr bwMode="auto">
            <a:xfrm>
              <a:off x="4896" y="3840"/>
              <a:ext cx="624" cy="47"/>
              <a:chOff x="624" y="3600"/>
              <a:chExt cx="1056" cy="106"/>
            </a:xfrm>
          </p:grpSpPr>
          <p:sp>
            <p:nvSpPr>
              <p:cNvPr id="195" name="Rectangle 21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6" name="Rectangle 21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9665" name="Rectangle 3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69666" name="Rectangle 34"/>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11" name="Rectangle 35"/>
          <p:cNvSpPr>
            <a:spLocks noGrp="1" noChangeArrowheads="1"/>
          </p:cNvSpPr>
          <p:nvPr>
            <p:ph type="dt" sz="half" idx="10"/>
          </p:nvPr>
        </p:nvSpPr>
        <p:spPr/>
        <p:txBody>
          <a:bodyPr/>
          <a:lstStyle>
            <a:lvl1pPr>
              <a:defRPr/>
            </a:lvl1pPr>
          </a:lstStyle>
          <a:p>
            <a:pPr>
              <a:defRPr/>
            </a:pPr>
            <a:r>
              <a:rPr lang="en-US" smtClean="0"/>
              <a:t>L -10; 12-3-04</a:t>
            </a:r>
            <a:endParaRPr lang="en-US"/>
          </a:p>
        </p:txBody>
      </p:sp>
      <p:sp>
        <p:nvSpPr>
          <p:cNvPr id="212" name="Rectangle 36"/>
          <p:cNvSpPr>
            <a:spLocks noGrp="1" noChangeArrowheads="1"/>
          </p:cNvSpPr>
          <p:nvPr>
            <p:ph type="ftr" sz="quarter" idx="11"/>
          </p:nvPr>
        </p:nvSpPr>
        <p:spPr/>
        <p:txBody>
          <a:bodyPr/>
          <a:lstStyle>
            <a:lvl1pPr>
              <a:defRPr/>
            </a:lvl1pPr>
          </a:lstStyle>
          <a:p>
            <a:r>
              <a:rPr lang="en-US" altLang="en-US"/>
              <a:t>© Srinivasan Seshan, 2004</a:t>
            </a:r>
          </a:p>
        </p:txBody>
      </p:sp>
      <p:sp>
        <p:nvSpPr>
          <p:cNvPr id="213" name="Rectangle 37"/>
          <p:cNvSpPr>
            <a:spLocks noGrp="1" noChangeArrowheads="1"/>
          </p:cNvSpPr>
          <p:nvPr>
            <p:ph type="sldNum" sz="quarter" idx="12"/>
          </p:nvPr>
        </p:nvSpPr>
        <p:spPr/>
        <p:txBody>
          <a:bodyPr/>
          <a:lstStyle>
            <a:lvl1pPr>
              <a:defRPr/>
            </a:lvl1pPr>
          </a:lstStyle>
          <a:p>
            <a:fld id="{E4AD683D-EEA2-9F45-A994-91C78FD6CBC3}" type="slidenum">
              <a:rPr lang="en-US" altLang="en-US"/>
              <a:pPr/>
              <a:t>‹#›</a:t>
            </a:fld>
            <a:endParaRPr lang="en-US" altLang="en-US"/>
          </a:p>
        </p:txBody>
      </p:sp>
    </p:spTree>
    <p:extLst>
      <p:ext uri="{BB962C8B-B14F-4D97-AF65-F5344CB8AC3E}">
        <p14:creationId xmlns:p14="http://schemas.microsoft.com/office/powerpoint/2010/main" val="3683790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5"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a:ln/>
        </p:spPr>
        <p:txBody>
          <a:bodyPr/>
          <a:lstStyle>
            <a:lvl1pPr>
              <a:defRPr/>
            </a:lvl1pPr>
          </a:lstStyle>
          <a:p>
            <a:fld id="{99C77AF7-BCE3-C14D-98AD-4381CE079B05}" type="slidenum">
              <a:rPr lang="en-US" altLang="en-US"/>
              <a:pPr/>
              <a:t>‹#›</a:t>
            </a:fld>
            <a:endParaRPr lang="en-US" altLang="en-US"/>
          </a:p>
        </p:txBody>
      </p:sp>
    </p:spTree>
    <p:extLst>
      <p:ext uri="{BB962C8B-B14F-4D97-AF65-F5344CB8AC3E}">
        <p14:creationId xmlns:p14="http://schemas.microsoft.com/office/powerpoint/2010/main" val="13792441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5"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a:ln/>
        </p:spPr>
        <p:txBody>
          <a:bodyPr/>
          <a:lstStyle>
            <a:lvl1pPr>
              <a:defRPr/>
            </a:lvl1pPr>
          </a:lstStyle>
          <a:p>
            <a:fld id="{A54B221C-834F-584F-907F-43497C18C7DB}" type="slidenum">
              <a:rPr lang="en-US" altLang="en-US"/>
              <a:pPr/>
              <a:t>‹#›</a:t>
            </a:fld>
            <a:endParaRPr lang="en-US" altLang="en-US"/>
          </a:p>
        </p:txBody>
      </p:sp>
    </p:spTree>
    <p:extLst>
      <p:ext uri="{BB962C8B-B14F-4D97-AF65-F5344CB8AC3E}">
        <p14:creationId xmlns:p14="http://schemas.microsoft.com/office/powerpoint/2010/main" val="10172038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7"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a:ln/>
        </p:spPr>
        <p:txBody>
          <a:bodyPr/>
          <a:lstStyle>
            <a:lvl1pPr>
              <a:defRPr/>
            </a:lvl1pPr>
          </a:lstStyle>
          <a:p>
            <a:fld id="{2B44A23C-22DA-E344-9887-333C811972DA}" type="slidenum">
              <a:rPr lang="en-US" altLang="en-US"/>
              <a:pPr/>
              <a:t>‹#›</a:t>
            </a:fld>
            <a:endParaRPr lang="en-US" altLang="en-US"/>
          </a:p>
        </p:txBody>
      </p:sp>
    </p:spTree>
    <p:extLst>
      <p:ext uri="{BB962C8B-B14F-4D97-AF65-F5344CB8AC3E}">
        <p14:creationId xmlns:p14="http://schemas.microsoft.com/office/powerpoint/2010/main" val="273562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48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101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7"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a:ln/>
        </p:spPr>
        <p:txBody>
          <a:bodyPr/>
          <a:lstStyle>
            <a:lvl1pPr>
              <a:defRPr/>
            </a:lvl1pPr>
          </a:lstStyle>
          <a:p>
            <a:fld id="{D75990B6-216F-1E41-9467-576AC935850C}" type="slidenum">
              <a:rPr lang="en-US" altLang="en-US"/>
              <a:pPr/>
              <a:t>‹#›</a:t>
            </a:fld>
            <a:endParaRPr lang="en-US" altLang="en-US"/>
          </a:p>
        </p:txBody>
      </p:sp>
    </p:spTree>
    <p:extLst>
      <p:ext uri="{BB962C8B-B14F-4D97-AF65-F5344CB8AC3E}">
        <p14:creationId xmlns:p14="http://schemas.microsoft.com/office/powerpoint/2010/main" val="2141697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6613" y="1600200"/>
            <a:ext cx="4038600" cy="4524375"/>
          </a:xfrm>
        </p:spPr>
        <p:txBody>
          <a:bodyPr/>
          <a:lstStyle/>
          <a:p>
            <a:pPr lvl="0"/>
            <a:endParaRPr lang="en-US" noProof="0"/>
          </a:p>
        </p:txBody>
      </p:sp>
      <p:sp>
        <p:nvSpPr>
          <p:cNvPr id="5" name="Date Placeholder 4"/>
          <p:cNvSpPr>
            <a:spLocks noGrp="1"/>
          </p:cNvSpPr>
          <p:nvPr>
            <p:ph type="dt" idx="10"/>
          </p:nvPr>
        </p:nvSpPr>
        <p:spPr>
          <a:xfrm>
            <a:off x="457200" y="6245225"/>
            <a:ext cx="2132013" cy="474663"/>
          </a:xfrm>
        </p:spPr>
        <p:txBody>
          <a:bodyPr/>
          <a:lstStyle>
            <a:lvl1pPr>
              <a:defRPr>
                <a:ea typeface="ＭＳ Ｐゴシック" charset="0"/>
                <a:cs typeface="ＭＳ Ｐゴシック" charset="0"/>
              </a:defRPr>
            </a:lvl1pPr>
          </a:lstStyle>
          <a:p>
            <a:pPr>
              <a:defRPr/>
            </a:pPr>
            <a:r>
              <a:rPr lang="en-US" smtClean="0"/>
              <a:t>L -10; 12-3-04</a:t>
            </a:r>
            <a:endParaRPr lang="en-GB"/>
          </a:p>
        </p:txBody>
      </p:sp>
      <p:sp>
        <p:nvSpPr>
          <p:cNvPr id="6" name="Footer Placeholder 5"/>
          <p:cNvSpPr>
            <a:spLocks noGrp="1"/>
          </p:cNvSpPr>
          <p:nvPr>
            <p:ph type="ftr" idx="11"/>
          </p:nvPr>
        </p:nvSpPr>
        <p:spPr>
          <a:xfrm>
            <a:off x="3124200" y="6245225"/>
            <a:ext cx="2894013" cy="474663"/>
          </a:xfrm>
        </p:spPr>
        <p:txBody>
          <a:bodyPr/>
          <a:lstStyle>
            <a:lvl1pPr>
              <a:defRPr/>
            </a:lvl1pPr>
          </a:lstStyle>
          <a:p>
            <a:r>
              <a:rPr lang="en-US" altLang="en-US"/>
              <a:t>© Srinivasan Seshan, 2004</a:t>
            </a:r>
            <a:endParaRPr lang="en-GB" altLang="en-US"/>
          </a:p>
        </p:txBody>
      </p:sp>
      <p:sp>
        <p:nvSpPr>
          <p:cNvPr id="7" name="Slide Number Placeholder 6"/>
          <p:cNvSpPr>
            <a:spLocks noGrp="1"/>
          </p:cNvSpPr>
          <p:nvPr>
            <p:ph type="sldNum" idx="12"/>
          </p:nvPr>
        </p:nvSpPr>
        <p:spPr>
          <a:xfrm>
            <a:off x="6553200" y="6245225"/>
            <a:ext cx="2132013" cy="474663"/>
          </a:xfrm>
        </p:spPr>
        <p:txBody>
          <a:bodyPr/>
          <a:lstStyle>
            <a:lvl1pPr>
              <a:defRPr/>
            </a:lvl1pPr>
          </a:lstStyle>
          <a:p>
            <a:fld id="{FF8495C7-6856-DD48-AF54-2908FE501D9D}" type="slidenum">
              <a:rPr lang="en-GB" altLang="en-US"/>
              <a:pPr/>
              <a:t>‹#›</a:t>
            </a:fld>
            <a:endParaRPr lang="en-GB" altLang="en-US"/>
          </a:p>
        </p:txBody>
      </p:sp>
    </p:spTree>
    <p:extLst>
      <p:ext uri="{BB962C8B-B14F-4D97-AF65-F5344CB8AC3E}">
        <p14:creationId xmlns:p14="http://schemas.microsoft.com/office/powerpoint/2010/main" val="15169199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r>
              <a:rPr lang="en-US" smtClean="0"/>
              <a:t>L -10; 12-3-04</a:t>
            </a: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ea typeface="+mn-ea"/>
              </a:defRPr>
            </a:lvl1pPr>
          </a:lstStyle>
          <a:p>
            <a:pPr>
              <a:defRPr/>
            </a:pPr>
            <a:r>
              <a:rPr lang="en-US" smtClean="0"/>
              <a:t>© Srinivasan Seshan, 2004</a:t>
            </a:r>
            <a:endParaRPr lang="en-US"/>
          </a:p>
        </p:txBody>
      </p:sp>
      <p:sp>
        <p:nvSpPr>
          <p:cNvPr id="7" name="Slide Number Placeholder 6"/>
          <p:cNvSpPr>
            <a:spLocks noGrp="1"/>
          </p:cNvSpPr>
          <p:nvPr>
            <p:ph type="sldNum" sz="quarter" idx="12"/>
          </p:nvPr>
        </p:nvSpPr>
        <p:spPr>
          <a:xfrm>
            <a:off x="6553200" y="6400800"/>
            <a:ext cx="2133600" cy="304800"/>
          </a:xfrm>
        </p:spPr>
        <p:txBody>
          <a:bodyPr/>
          <a:lstStyle>
            <a:lvl1pPr>
              <a:defRPr/>
            </a:lvl1pPr>
          </a:lstStyle>
          <a:p>
            <a:fld id="{525EC66B-5A89-BD4B-A0BF-1358B21875AC}" type="slidenum">
              <a:rPr lang="en-US" altLang="en-US"/>
              <a:pPr/>
              <a:t>‹#›</a:t>
            </a:fld>
            <a:endParaRPr lang="en-US" altLang="en-US"/>
          </a:p>
        </p:txBody>
      </p:sp>
    </p:spTree>
    <p:extLst>
      <p:ext uri="{BB962C8B-B14F-4D97-AF65-F5344CB8AC3E}">
        <p14:creationId xmlns:p14="http://schemas.microsoft.com/office/powerpoint/2010/main" val="424287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r>
              <a:rPr/>
              <a:t>Title Text</a:t>
            </a:r>
          </a:p>
        </p:txBody>
      </p:sp>
      <p:sp>
        <p:nvSpPr>
          <p:cNvPr id="25" name="Shape 25"/>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26"/>
          <p:cNvSpPr>
            <a:spLocks noGrp="1"/>
          </p:cNvSpPr>
          <p:nvPr>
            <p:ph type="sldNum" sz="quarter" idx="10"/>
          </p:nvPr>
        </p:nvSpPr>
        <p:spPr/>
        <p:txBody>
          <a:bodyPr/>
          <a:lstStyle>
            <a:lvl1pPr>
              <a:defRPr>
                <a:latin typeface="Helvetica Light" charset="0"/>
              </a:defRPr>
            </a:lvl1pPr>
          </a:lstStyle>
          <a:p>
            <a:fld id="{27B13319-ED2B-8742-BAF7-B10EC734E580}" type="slidenum">
              <a:rPr lang="en-US" altLang="en-US"/>
              <a:pPr/>
              <a:t>‹#›</a:t>
            </a:fld>
            <a:endParaRPr lang="en-US" altLang="en-US"/>
          </a:p>
        </p:txBody>
      </p:sp>
    </p:spTree>
    <p:extLst>
      <p:ext uri="{BB962C8B-B14F-4D97-AF65-F5344CB8AC3E}">
        <p14:creationId xmlns:p14="http://schemas.microsoft.com/office/powerpoint/2010/main" val="13590608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r>
              <a:rPr/>
              <a:t>Title Text</a:t>
            </a:r>
          </a:p>
        </p:txBody>
      </p:sp>
      <p:sp>
        <p:nvSpPr>
          <p:cNvPr id="3" name="Shape 22"/>
          <p:cNvSpPr>
            <a:spLocks noGrp="1"/>
          </p:cNvSpPr>
          <p:nvPr>
            <p:ph type="sldNum" sz="quarter" idx="10"/>
          </p:nvPr>
        </p:nvSpPr>
        <p:spPr/>
        <p:txBody>
          <a:bodyPr/>
          <a:lstStyle>
            <a:lvl1pPr>
              <a:defRPr>
                <a:latin typeface="Helvetica Light" charset="0"/>
              </a:defRPr>
            </a:lvl1pPr>
          </a:lstStyle>
          <a:p>
            <a:fld id="{A70DFD2E-48D8-764F-BB21-3339769EF8C7}" type="slidenum">
              <a:rPr lang="en-US" altLang="en-US"/>
              <a:pPr/>
              <a:t>‹#›</a:t>
            </a:fld>
            <a:endParaRPr lang="en-US" altLang="en-US"/>
          </a:p>
        </p:txBody>
      </p:sp>
    </p:spTree>
    <p:extLst>
      <p:ext uri="{BB962C8B-B14F-4D97-AF65-F5344CB8AC3E}">
        <p14:creationId xmlns:p14="http://schemas.microsoft.com/office/powerpoint/2010/main" val="109948519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 name="Shape 10"/>
          <p:cNvSpPr>
            <a:spLocks noGrp="1"/>
          </p:cNvSpPr>
          <p:nvPr>
            <p:ph type="title"/>
          </p:nvPr>
        </p:nvSpPr>
        <p:spPr>
          <a:xfrm>
            <a:off x="892969" y="4723805"/>
            <a:ext cx="7358063" cy="1000125"/>
          </a:xfrm>
          <a:prstGeom prst="rect">
            <a:avLst/>
          </a:prstGeom>
        </p:spPr>
        <p:txBody>
          <a:bodyPr anchor="b"/>
          <a:lstStyle/>
          <a:p>
            <a:pPr lvl="0"/>
            <a:r>
              <a:rPr/>
              <a:t>Title Text</a:t>
            </a:r>
          </a:p>
        </p:txBody>
      </p:sp>
      <p:sp>
        <p:nvSpPr>
          <p:cNvPr id="11" name="Shape 11"/>
          <p:cNvSpPr>
            <a:spLocks noGrp="1"/>
          </p:cNvSpPr>
          <p:nvPr>
            <p:ph type="body" idx="1"/>
          </p:nvPr>
        </p:nvSpPr>
        <p:spPr>
          <a:xfrm>
            <a:off x="892969" y="5759649"/>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12"/>
          <p:cNvSpPr>
            <a:spLocks noGrp="1"/>
          </p:cNvSpPr>
          <p:nvPr>
            <p:ph type="sldNum" sz="quarter" idx="10"/>
          </p:nvPr>
        </p:nvSpPr>
        <p:spPr>
          <a:xfrm>
            <a:off x="4438650" y="6500813"/>
            <a:ext cx="258763" cy="268287"/>
          </a:xfrm>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E59D16FB-2F06-5E4C-A321-A5748E9EE017}" type="slidenum">
              <a:rPr lang="en-US" altLang="en-US"/>
              <a:pPr/>
              <a:t>‹#›</a:t>
            </a:fld>
            <a:endParaRPr lang="en-US" altLang="en-US"/>
          </a:p>
        </p:txBody>
      </p:sp>
    </p:spTree>
    <p:extLst>
      <p:ext uri="{BB962C8B-B14F-4D97-AF65-F5344CB8AC3E}">
        <p14:creationId xmlns:p14="http://schemas.microsoft.com/office/powerpoint/2010/main" val="209837357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892969" y="2268141"/>
            <a:ext cx="7358063" cy="2321719"/>
          </a:xfrm>
          <a:prstGeom prst="rect">
            <a:avLst/>
          </a:prstGeom>
        </p:spPr>
        <p:txBody>
          <a:bodyPr/>
          <a:lstStyle/>
          <a:p>
            <a:pPr lvl="0"/>
            <a:r>
              <a:rPr/>
              <a:t>Title Text</a:t>
            </a:r>
          </a:p>
        </p:txBody>
      </p:sp>
      <p:sp>
        <p:nvSpPr>
          <p:cNvPr id="3" name="Shape 15"/>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473C15DA-EBC5-C947-81EA-D7312610E414}" type="slidenum">
              <a:rPr lang="en-US" altLang="en-US"/>
              <a:pPr/>
              <a:t>‹#›</a:t>
            </a:fld>
            <a:endParaRPr lang="en-US" altLang="en-US"/>
          </a:p>
        </p:txBody>
      </p:sp>
    </p:spTree>
    <p:extLst>
      <p:ext uri="{BB962C8B-B14F-4D97-AF65-F5344CB8AC3E}">
        <p14:creationId xmlns:p14="http://schemas.microsoft.com/office/powerpoint/2010/main" val="13882576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5"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a:ln/>
        </p:spPr>
        <p:txBody>
          <a:bodyPr/>
          <a:lstStyle>
            <a:lvl1pPr>
              <a:defRPr/>
            </a:lvl1pPr>
          </a:lstStyle>
          <a:p>
            <a:fld id="{743A1372-D0BF-3B45-A603-8F136B8AD2A9}" type="slidenum">
              <a:rPr lang="en-US" altLang="en-US"/>
              <a:pPr/>
              <a:t>‹#›</a:t>
            </a:fld>
            <a:endParaRPr lang="en-US" altLang="en-US"/>
          </a:p>
        </p:txBody>
      </p:sp>
    </p:spTree>
    <p:extLst>
      <p:ext uri="{BB962C8B-B14F-4D97-AF65-F5344CB8AC3E}">
        <p14:creationId xmlns:p14="http://schemas.microsoft.com/office/powerpoint/2010/main" val="41506928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7" name="Shape 17"/>
          <p:cNvSpPr>
            <a:spLocks noGrp="1"/>
          </p:cNvSpPr>
          <p:nvPr>
            <p:ph type="title"/>
          </p:nvPr>
        </p:nvSpPr>
        <p:spPr>
          <a:xfrm>
            <a:off x="669726" y="446484"/>
            <a:ext cx="3750469" cy="2803922"/>
          </a:xfrm>
          <a:prstGeom prst="rect">
            <a:avLst/>
          </a:prstGeom>
        </p:spPr>
        <p:txBody>
          <a:bodyPr anchor="b"/>
          <a:lstStyle>
            <a:lvl1pPr>
              <a:defRPr cap="none"/>
            </a:lvl1pPr>
          </a:lstStyle>
          <a:p>
            <a:pPr lvl="0"/>
            <a:r>
              <a:rPr/>
              <a:t>Title Text</a:t>
            </a:r>
          </a:p>
        </p:txBody>
      </p:sp>
      <p:sp>
        <p:nvSpPr>
          <p:cNvPr id="18" name="Shape 18"/>
          <p:cNvSpPr>
            <a:spLocks noGrp="1"/>
          </p:cNvSpPr>
          <p:nvPr>
            <p:ph type="body" idx="1"/>
          </p:nvPr>
        </p:nvSpPr>
        <p:spPr>
          <a:xfrm>
            <a:off x="669726" y="3348633"/>
            <a:ext cx="3750469" cy="2884289"/>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19"/>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DDB93D64-C83D-6E4E-8FFA-0D4F6C6A4ED2}" type="slidenum">
              <a:rPr lang="en-US" altLang="en-US"/>
              <a:pPr/>
              <a:t>‹#›</a:t>
            </a:fld>
            <a:endParaRPr lang="en-US" altLang="en-US"/>
          </a:p>
        </p:txBody>
      </p:sp>
    </p:spTree>
    <p:extLst>
      <p:ext uri="{BB962C8B-B14F-4D97-AF65-F5344CB8AC3E}">
        <p14:creationId xmlns:p14="http://schemas.microsoft.com/office/powerpoint/2010/main" val="3574258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r>
              <a:rPr/>
              <a:t>Title Text</a:t>
            </a:r>
          </a:p>
        </p:txBody>
      </p:sp>
      <p:sp>
        <p:nvSpPr>
          <p:cNvPr id="3" name="Shape 22"/>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70368DD8-D6BF-DF4F-B8F9-F3DFF9C622EE}" type="slidenum">
              <a:rPr lang="en-US" altLang="en-US"/>
              <a:pPr/>
              <a:t>‹#›</a:t>
            </a:fld>
            <a:endParaRPr lang="en-US" altLang="en-US"/>
          </a:p>
        </p:txBody>
      </p:sp>
    </p:spTree>
    <p:extLst>
      <p:ext uri="{BB962C8B-B14F-4D97-AF65-F5344CB8AC3E}">
        <p14:creationId xmlns:p14="http://schemas.microsoft.com/office/powerpoint/2010/main" val="157760454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r>
              <a:rPr/>
              <a:t>Title Text</a:t>
            </a:r>
          </a:p>
        </p:txBody>
      </p:sp>
      <p:sp>
        <p:nvSpPr>
          <p:cNvPr id="25" name="Shape 25"/>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26"/>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EBAE902C-01F3-0149-A4B4-E9DAFCCABE42}" type="slidenum">
              <a:rPr lang="en-US" altLang="en-US"/>
              <a:pPr/>
              <a:t>‹#›</a:t>
            </a:fld>
            <a:endParaRPr lang="en-US" altLang="en-US"/>
          </a:p>
        </p:txBody>
      </p:sp>
    </p:spTree>
    <p:extLst>
      <p:ext uri="{BB962C8B-B14F-4D97-AF65-F5344CB8AC3E}">
        <p14:creationId xmlns:p14="http://schemas.microsoft.com/office/powerpoint/2010/main" val="196651556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8" name="Shape 28"/>
          <p:cNvSpPr>
            <a:spLocks noGrp="1"/>
          </p:cNvSpPr>
          <p:nvPr>
            <p:ph type="title"/>
          </p:nvPr>
        </p:nvSpPr>
        <p:spPr>
          <a:xfrm>
            <a:off x="669727" y="276820"/>
            <a:ext cx="7804547" cy="1518047"/>
          </a:xfrm>
          <a:prstGeom prst="rect">
            <a:avLst/>
          </a:prstGeom>
        </p:spPr>
        <p:txBody>
          <a:bodyPr/>
          <a:lstStyle/>
          <a:p>
            <a:pPr lvl="0"/>
            <a:r>
              <a:rPr/>
              <a:t>Title Text</a:t>
            </a:r>
          </a:p>
        </p:txBody>
      </p:sp>
      <p:sp>
        <p:nvSpPr>
          <p:cNvPr id="29" name="Shape 29"/>
          <p:cNvSpPr>
            <a:spLocks noGrp="1"/>
          </p:cNvSpPr>
          <p:nvPr>
            <p:ph type="body"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30"/>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542873DF-5165-C342-8A95-B063ABA2D343}" type="slidenum">
              <a:rPr lang="en-US" altLang="en-US"/>
              <a:pPr/>
              <a:t>‹#›</a:t>
            </a:fld>
            <a:endParaRPr lang="en-US" altLang="en-US"/>
          </a:p>
        </p:txBody>
      </p:sp>
    </p:spTree>
    <p:extLst>
      <p:ext uri="{BB962C8B-B14F-4D97-AF65-F5344CB8AC3E}">
        <p14:creationId xmlns:p14="http://schemas.microsoft.com/office/powerpoint/2010/main" val="145380723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2" name="Shape 32"/>
          <p:cNvSpPr>
            <a:spLocks noGrp="1"/>
          </p:cNvSpPr>
          <p:nvPr>
            <p:ph type="body" idx="1"/>
          </p:nvPr>
        </p:nvSpPr>
        <p:spPr>
          <a:xfrm>
            <a:off x="669727" y="892969"/>
            <a:ext cx="7804547" cy="5072063"/>
          </a:xfrm>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3" name="Shape 33"/>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0359A872-CD8B-534E-A52C-D55DB841B33D}" type="slidenum">
              <a:rPr lang="en-US" altLang="en-US"/>
              <a:pPr/>
              <a:t>‹#›</a:t>
            </a:fld>
            <a:endParaRPr lang="en-US" altLang="en-US"/>
          </a:p>
        </p:txBody>
      </p:sp>
    </p:spTree>
    <p:extLst>
      <p:ext uri="{BB962C8B-B14F-4D97-AF65-F5344CB8AC3E}">
        <p14:creationId xmlns:p14="http://schemas.microsoft.com/office/powerpoint/2010/main" val="6933030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2" name="Shape 35"/>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7E990482-E48A-A74F-91BC-AA3620752030}" type="slidenum">
              <a:rPr lang="en-US" altLang="en-US"/>
              <a:pPr/>
              <a:t>‹#›</a:t>
            </a:fld>
            <a:endParaRPr lang="en-US" altLang="en-US"/>
          </a:p>
        </p:txBody>
      </p:sp>
    </p:spTree>
    <p:extLst>
      <p:ext uri="{BB962C8B-B14F-4D97-AF65-F5344CB8AC3E}">
        <p14:creationId xmlns:p14="http://schemas.microsoft.com/office/powerpoint/2010/main" val="129833307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 name="Shape 37"/>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250A97E3-9018-FA47-91EA-465F0A51BA98}" type="slidenum">
              <a:rPr lang="en-US" altLang="en-US"/>
              <a:pPr/>
              <a:t>‹#›</a:t>
            </a:fld>
            <a:endParaRPr lang="en-US" altLang="en-US"/>
          </a:p>
        </p:txBody>
      </p:sp>
    </p:spTree>
    <p:extLst>
      <p:ext uri="{BB962C8B-B14F-4D97-AF65-F5344CB8AC3E}">
        <p14:creationId xmlns:p14="http://schemas.microsoft.com/office/powerpoint/2010/main" val="50265435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2" name="Shape 39"/>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D9069AC3-8A4C-2542-8B9B-F1D27C215740}" type="slidenum">
              <a:rPr lang="en-US" altLang="en-US"/>
              <a:pPr/>
              <a:t>‹#›</a:t>
            </a:fld>
            <a:endParaRPr lang="en-US" altLang="en-US"/>
          </a:p>
        </p:txBody>
      </p:sp>
    </p:spTree>
    <p:extLst>
      <p:ext uri="{BB962C8B-B14F-4D97-AF65-F5344CB8AC3E}">
        <p14:creationId xmlns:p14="http://schemas.microsoft.com/office/powerpoint/2010/main" val="205861125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hape 41"/>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74489EF1-57AD-0749-B635-46F59D23526B}" type="slidenum">
              <a:rPr lang="en-US" altLang="en-US"/>
              <a:pPr/>
              <a:t>‹#›</a:t>
            </a:fld>
            <a:endParaRPr lang="en-US" altLang="en-US"/>
          </a:p>
        </p:txBody>
      </p:sp>
    </p:spTree>
    <p:extLst>
      <p:ext uri="{BB962C8B-B14F-4D97-AF65-F5344CB8AC3E}">
        <p14:creationId xmlns:p14="http://schemas.microsoft.com/office/powerpoint/2010/main" val="97032596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5"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a:ln/>
        </p:spPr>
        <p:txBody>
          <a:bodyPr/>
          <a:lstStyle>
            <a:lvl1pPr>
              <a:defRPr/>
            </a:lvl1pPr>
          </a:lstStyle>
          <a:p>
            <a:fld id="{1B7C6E58-13B4-9E43-9E40-9592531E596A}" type="slidenum">
              <a:rPr lang="en-US" altLang="en-US"/>
              <a:pPr/>
              <a:t>‹#›</a:t>
            </a:fld>
            <a:endParaRPr lang="en-US" altLang="en-US"/>
          </a:p>
        </p:txBody>
      </p:sp>
    </p:spTree>
    <p:extLst>
      <p:ext uri="{BB962C8B-B14F-4D97-AF65-F5344CB8AC3E}">
        <p14:creationId xmlns:p14="http://schemas.microsoft.com/office/powerpoint/2010/main" val="10425875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6"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a:ln/>
        </p:spPr>
        <p:txBody>
          <a:bodyPr/>
          <a:lstStyle>
            <a:lvl1pPr>
              <a:defRPr/>
            </a:lvl1pPr>
          </a:lstStyle>
          <a:p>
            <a:fld id="{810F8DEE-DE05-344A-9D70-12A4DEB5C3CD}" type="slidenum">
              <a:rPr lang="en-US" altLang="en-US"/>
              <a:pPr/>
              <a:t>‹#›</a:t>
            </a:fld>
            <a:endParaRPr lang="en-US" altLang="en-US"/>
          </a:p>
        </p:txBody>
      </p:sp>
    </p:spTree>
    <p:extLst>
      <p:ext uri="{BB962C8B-B14F-4D97-AF65-F5344CB8AC3E}">
        <p14:creationId xmlns:p14="http://schemas.microsoft.com/office/powerpoint/2010/main" val="14496921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8"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9" name="Rectangle 89"/>
          <p:cNvSpPr>
            <a:spLocks noGrp="1" noChangeArrowheads="1"/>
          </p:cNvSpPr>
          <p:nvPr>
            <p:ph type="sldNum" sz="quarter" idx="12"/>
          </p:nvPr>
        </p:nvSpPr>
        <p:spPr>
          <a:ln/>
        </p:spPr>
        <p:txBody>
          <a:bodyPr/>
          <a:lstStyle>
            <a:lvl1pPr>
              <a:defRPr/>
            </a:lvl1pPr>
          </a:lstStyle>
          <a:p>
            <a:fld id="{CD0BAC73-17EB-2846-882E-1AC6B6CBD98F}" type="slidenum">
              <a:rPr lang="en-US" altLang="en-US"/>
              <a:pPr/>
              <a:t>‹#›</a:t>
            </a:fld>
            <a:endParaRPr lang="en-US" altLang="en-US"/>
          </a:p>
        </p:txBody>
      </p:sp>
    </p:spTree>
    <p:extLst>
      <p:ext uri="{BB962C8B-B14F-4D97-AF65-F5344CB8AC3E}">
        <p14:creationId xmlns:p14="http://schemas.microsoft.com/office/powerpoint/2010/main" val="17731494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4"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5" name="Rectangle 89"/>
          <p:cNvSpPr>
            <a:spLocks noGrp="1" noChangeArrowheads="1"/>
          </p:cNvSpPr>
          <p:nvPr>
            <p:ph type="sldNum" sz="quarter" idx="12"/>
          </p:nvPr>
        </p:nvSpPr>
        <p:spPr>
          <a:ln/>
        </p:spPr>
        <p:txBody>
          <a:bodyPr/>
          <a:lstStyle>
            <a:lvl1pPr>
              <a:defRPr/>
            </a:lvl1pPr>
          </a:lstStyle>
          <a:p>
            <a:fld id="{3B2B3BD8-89B0-D245-9504-7E184DF61EB3}" type="slidenum">
              <a:rPr lang="en-US" altLang="en-US"/>
              <a:pPr/>
              <a:t>‹#›</a:t>
            </a:fld>
            <a:endParaRPr lang="en-US" altLang="en-US"/>
          </a:p>
        </p:txBody>
      </p:sp>
    </p:spTree>
    <p:extLst>
      <p:ext uri="{BB962C8B-B14F-4D97-AF65-F5344CB8AC3E}">
        <p14:creationId xmlns:p14="http://schemas.microsoft.com/office/powerpoint/2010/main" val="6928249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3"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4" name="Rectangle 89"/>
          <p:cNvSpPr>
            <a:spLocks noGrp="1" noChangeArrowheads="1"/>
          </p:cNvSpPr>
          <p:nvPr>
            <p:ph type="sldNum" sz="quarter" idx="12"/>
          </p:nvPr>
        </p:nvSpPr>
        <p:spPr>
          <a:ln/>
        </p:spPr>
        <p:txBody>
          <a:bodyPr/>
          <a:lstStyle>
            <a:lvl1pPr>
              <a:defRPr/>
            </a:lvl1pPr>
          </a:lstStyle>
          <a:p>
            <a:fld id="{DE250BD4-EDA8-1E47-B0E2-03C1BECE13CA}" type="slidenum">
              <a:rPr lang="en-US" altLang="en-US"/>
              <a:pPr/>
              <a:t>‹#›</a:t>
            </a:fld>
            <a:endParaRPr lang="en-US" altLang="en-US"/>
          </a:p>
        </p:txBody>
      </p:sp>
    </p:spTree>
    <p:extLst>
      <p:ext uri="{BB962C8B-B14F-4D97-AF65-F5344CB8AC3E}">
        <p14:creationId xmlns:p14="http://schemas.microsoft.com/office/powerpoint/2010/main" val="6530375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6"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a:ln/>
        </p:spPr>
        <p:txBody>
          <a:bodyPr/>
          <a:lstStyle>
            <a:lvl1pPr>
              <a:defRPr/>
            </a:lvl1pPr>
          </a:lstStyle>
          <a:p>
            <a:fld id="{53AEA65D-32B1-CB49-A6F7-5728770CD19C}" type="slidenum">
              <a:rPr lang="en-US" altLang="en-US"/>
              <a:pPr/>
              <a:t>‹#›</a:t>
            </a:fld>
            <a:endParaRPr lang="en-US" altLang="en-US"/>
          </a:p>
        </p:txBody>
      </p:sp>
    </p:spTree>
    <p:extLst>
      <p:ext uri="{BB962C8B-B14F-4D97-AF65-F5344CB8AC3E}">
        <p14:creationId xmlns:p14="http://schemas.microsoft.com/office/powerpoint/2010/main" val="19614734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6"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a:ln/>
        </p:spPr>
        <p:txBody>
          <a:bodyPr/>
          <a:lstStyle>
            <a:lvl1pPr>
              <a:defRPr/>
            </a:lvl1pPr>
          </a:lstStyle>
          <a:p>
            <a:fld id="{46D8A51F-5C04-9649-8D8D-9F1D3B606E96}" type="slidenum">
              <a:rPr lang="en-US" altLang="en-US"/>
              <a:pPr/>
              <a:t>‹#›</a:t>
            </a:fld>
            <a:endParaRPr lang="en-US" altLang="en-US"/>
          </a:p>
        </p:txBody>
      </p:sp>
    </p:spTree>
    <p:extLst>
      <p:ext uri="{BB962C8B-B14F-4D97-AF65-F5344CB8AC3E}">
        <p14:creationId xmlns:p14="http://schemas.microsoft.com/office/powerpoint/2010/main" val="462237615"/>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04800" y="6783388"/>
            <a:ext cx="8458200" cy="74612"/>
            <a:chOff x="192" y="3840"/>
            <a:chExt cx="5328" cy="47"/>
          </a:xfrm>
        </p:grpSpPr>
        <p:grpSp>
          <p:nvGrpSpPr>
            <p:cNvPr id="1192" name="Group 3"/>
            <p:cNvGrpSpPr>
              <a:grpSpLocks/>
            </p:cNvGrpSpPr>
            <p:nvPr userDrawn="1"/>
          </p:nvGrpSpPr>
          <p:grpSpPr bwMode="auto">
            <a:xfrm>
              <a:off x="192" y="3840"/>
              <a:ext cx="624" cy="47"/>
              <a:chOff x="624" y="3706"/>
              <a:chExt cx="1056" cy="106"/>
            </a:xfrm>
          </p:grpSpPr>
          <p:sp>
            <p:nvSpPr>
              <p:cNvPr id="1214" name="Rectangle 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5" name="Rectangle 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3" name="Group 6"/>
            <p:cNvGrpSpPr>
              <a:grpSpLocks/>
            </p:cNvGrpSpPr>
            <p:nvPr userDrawn="1"/>
          </p:nvGrpSpPr>
          <p:grpSpPr bwMode="auto">
            <a:xfrm>
              <a:off x="864" y="3840"/>
              <a:ext cx="624" cy="47"/>
              <a:chOff x="624" y="3600"/>
              <a:chExt cx="1056" cy="106"/>
            </a:xfrm>
          </p:grpSpPr>
          <p:sp>
            <p:nvSpPr>
              <p:cNvPr id="1212" name="Rectangle 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3" name="Rectangle 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4" name="Group 9"/>
            <p:cNvGrpSpPr>
              <a:grpSpLocks/>
            </p:cNvGrpSpPr>
            <p:nvPr userDrawn="1"/>
          </p:nvGrpSpPr>
          <p:grpSpPr bwMode="auto">
            <a:xfrm>
              <a:off x="1536" y="3840"/>
              <a:ext cx="624" cy="47"/>
              <a:chOff x="624" y="3706"/>
              <a:chExt cx="1056" cy="106"/>
            </a:xfrm>
          </p:grpSpPr>
          <p:sp>
            <p:nvSpPr>
              <p:cNvPr id="1210"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1"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5" name="Group 12"/>
            <p:cNvGrpSpPr>
              <a:grpSpLocks/>
            </p:cNvGrpSpPr>
            <p:nvPr userDrawn="1"/>
          </p:nvGrpSpPr>
          <p:grpSpPr bwMode="auto">
            <a:xfrm>
              <a:off x="2208" y="3840"/>
              <a:ext cx="624" cy="47"/>
              <a:chOff x="624" y="3600"/>
              <a:chExt cx="1056" cy="106"/>
            </a:xfrm>
          </p:grpSpPr>
          <p:sp>
            <p:nvSpPr>
              <p:cNvPr id="1208"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9"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6" name="Group 15"/>
            <p:cNvGrpSpPr>
              <a:grpSpLocks/>
            </p:cNvGrpSpPr>
            <p:nvPr userDrawn="1"/>
          </p:nvGrpSpPr>
          <p:grpSpPr bwMode="auto">
            <a:xfrm>
              <a:off x="2880" y="3840"/>
              <a:ext cx="624" cy="47"/>
              <a:chOff x="624" y="3706"/>
              <a:chExt cx="1056" cy="106"/>
            </a:xfrm>
          </p:grpSpPr>
          <p:sp>
            <p:nvSpPr>
              <p:cNvPr id="1206"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7"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7" name="Group 18"/>
            <p:cNvGrpSpPr>
              <a:grpSpLocks/>
            </p:cNvGrpSpPr>
            <p:nvPr userDrawn="1"/>
          </p:nvGrpSpPr>
          <p:grpSpPr bwMode="auto">
            <a:xfrm>
              <a:off x="3552" y="3840"/>
              <a:ext cx="624" cy="47"/>
              <a:chOff x="624" y="3600"/>
              <a:chExt cx="1056" cy="106"/>
            </a:xfrm>
          </p:grpSpPr>
          <p:sp>
            <p:nvSpPr>
              <p:cNvPr id="1204"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5"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8" name="Group 21"/>
            <p:cNvGrpSpPr>
              <a:grpSpLocks/>
            </p:cNvGrpSpPr>
            <p:nvPr userDrawn="1"/>
          </p:nvGrpSpPr>
          <p:grpSpPr bwMode="auto">
            <a:xfrm>
              <a:off x="4224" y="3840"/>
              <a:ext cx="624" cy="47"/>
              <a:chOff x="624" y="3706"/>
              <a:chExt cx="1056" cy="106"/>
            </a:xfrm>
          </p:grpSpPr>
          <p:sp>
            <p:nvSpPr>
              <p:cNvPr id="1202"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3"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9" name="Group 24"/>
            <p:cNvGrpSpPr>
              <a:grpSpLocks/>
            </p:cNvGrpSpPr>
            <p:nvPr userDrawn="1"/>
          </p:nvGrpSpPr>
          <p:grpSpPr bwMode="auto">
            <a:xfrm>
              <a:off x="4896" y="3840"/>
              <a:ext cx="624" cy="47"/>
              <a:chOff x="624" y="3600"/>
              <a:chExt cx="1056" cy="106"/>
            </a:xfrm>
          </p:grpSpPr>
          <p:sp>
            <p:nvSpPr>
              <p:cNvPr id="1200"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1"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27" name="Rectangle 27"/>
          <p:cNvSpPr>
            <a:spLocks noGrp="1" noChangeArrowheads="1"/>
          </p:cNvSpPr>
          <p:nvPr>
            <p:ph type="title"/>
          </p:nvPr>
        </p:nvSpPr>
        <p:spPr bwMode="auto">
          <a:xfrm>
            <a:off x="304800" y="3810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304800" y="12192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Group 29"/>
          <p:cNvGrpSpPr>
            <a:grpSpLocks/>
          </p:cNvGrpSpPr>
          <p:nvPr/>
        </p:nvGrpSpPr>
        <p:grpSpPr bwMode="auto">
          <a:xfrm>
            <a:off x="304800" y="1066800"/>
            <a:ext cx="8458200" cy="150813"/>
            <a:chOff x="192" y="672"/>
            <a:chExt cx="5328" cy="95"/>
          </a:xfrm>
        </p:grpSpPr>
        <p:sp>
          <p:nvSpPr>
            <p:cNvPr id="1160" name="Rectangle 30"/>
            <p:cNvSpPr>
              <a:spLocks noChangeArrowheads="1"/>
            </p:cNvSpPr>
            <p:nvPr userDrawn="1"/>
          </p:nvSpPr>
          <p:spPr bwMode="ltGray">
            <a:xfrm>
              <a:off x="504"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1" name="Rectangle 31"/>
            <p:cNvSpPr>
              <a:spLocks noChangeArrowheads="1"/>
            </p:cNvSpPr>
            <p:nvPr userDrawn="1"/>
          </p:nvSpPr>
          <p:spPr bwMode="ltGray">
            <a:xfrm>
              <a:off x="192"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2" name="Rectangle 32"/>
            <p:cNvSpPr>
              <a:spLocks noChangeArrowheads="1"/>
            </p:cNvSpPr>
            <p:nvPr userDrawn="1"/>
          </p:nvSpPr>
          <p:spPr bwMode="ltGray">
            <a:xfrm>
              <a:off x="1176"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3" name="Rectangle 33"/>
            <p:cNvSpPr>
              <a:spLocks noChangeArrowheads="1"/>
            </p:cNvSpPr>
            <p:nvPr userDrawn="1"/>
          </p:nvSpPr>
          <p:spPr bwMode="ltGray">
            <a:xfrm>
              <a:off x="864"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4" name="Rectangle 34"/>
            <p:cNvSpPr>
              <a:spLocks noChangeArrowheads="1"/>
            </p:cNvSpPr>
            <p:nvPr userDrawn="1"/>
          </p:nvSpPr>
          <p:spPr bwMode="ltGray">
            <a:xfrm>
              <a:off x="1848"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5" name="Rectangle 35"/>
            <p:cNvSpPr>
              <a:spLocks noChangeArrowheads="1"/>
            </p:cNvSpPr>
            <p:nvPr userDrawn="1"/>
          </p:nvSpPr>
          <p:spPr bwMode="ltGray">
            <a:xfrm>
              <a:off x="1536"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6" name="Rectangle 36"/>
            <p:cNvSpPr>
              <a:spLocks noChangeArrowheads="1"/>
            </p:cNvSpPr>
            <p:nvPr userDrawn="1"/>
          </p:nvSpPr>
          <p:spPr bwMode="ltGray">
            <a:xfrm>
              <a:off x="2520"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7" name="Rectangle 37"/>
            <p:cNvSpPr>
              <a:spLocks noChangeArrowheads="1"/>
            </p:cNvSpPr>
            <p:nvPr userDrawn="1"/>
          </p:nvSpPr>
          <p:spPr bwMode="ltGray">
            <a:xfrm>
              <a:off x="2208"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8" name="Rectangle 38"/>
            <p:cNvSpPr>
              <a:spLocks noChangeArrowheads="1"/>
            </p:cNvSpPr>
            <p:nvPr userDrawn="1"/>
          </p:nvSpPr>
          <p:spPr bwMode="ltGray">
            <a:xfrm>
              <a:off x="3192"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9" name="Rectangle 39"/>
            <p:cNvSpPr>
              <a:spLocks noChangeArrowheads="1"/>
            </p:cNvSpPr>
            <p:nvPr userDrawn="1"/>
          </p:nvSpPr>
          <p:spPr bwMode="ltGray">
            <a:xfrm>
              <a:off x="2880"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0" name="Rectangle 40"/>
            <p:cNvSpPr>
              <a:spLocks noChangeArrowheads="1"/>
            </p:cNvSpPr>
            <p:nvPr userDrawn="1"/>
          </p:nvSpPr>
          <p:spPr bwMode="ltGray">
            <a:xfrm>
              <a:off x="3864"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1" name="Rectangle 41"/>
            <p:cNvSpPr>
              <a:spLocks noChangeArrowheads="1"/>
            </p:cNvSpPr>
            <p:nvPr userDrawn="1"/>
          </p:nvSpPr>
          <p:spPr bwMode="ltGray">
            <a:xfrm>
              <a:off x="3552"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2" name="Rectangle 42"/>
            <p:cNvSpPr>
              <a:spLocks noChangeArrowheads="1"/>
            </p:cNvSpPr>
            <p:nvPr userDrawn="1"/>
          </p:nvSpPr>
          <p:spPr bwMode="ltGray">
            <a:xfrm>
              <a:off x="4536"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3" name="Rectangle 43"/>
            <p:cNvSpPr>
              <a:spLocks noChangeArrowheads="1"/>
            </p:cNvSpPr>
            <p:nvPr userDrawn="1"/>
          </p:nvSpPr>
          <p:spPr bwMode="ltGray">
            <a:xfrm>
              <a:off x="4224"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4" name="Rectangle 44"/>
            <p:cNvSpPr>
              <a:spLocks noChangeArrowheads="1"/>
            </p:cNvSpPr>
            <p:nvPr userDrawn="1"/>
          </p:nvSpPr>
          <p:spPr bwMode="ltGray">
            <a:xfrm>
              <a:off x="5208"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5" name="Rectangle 45"/>
            <p:cNvSpPr>
              <a:spLocks noChangeArrowheads="1"/>
            </p:cNvSpPr>
            <p:nvPr userDrawn="1"/>
          </p:nvSpPr>
          <p:spPr bwMode="ltGray">
            <a:xfrm>
              <a:off x="4896"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6" name="Rectangle 46"/>
            <p:cNvSpPr>
              <a:spLocks noChangeArrowheads="1"/>
            </p:cNvSpPr>
            <p:nvPr userDrawn="1"/>
          </p:nvSpPr>
          <p:spPr bwMode="ltGray">
            <a:xfrm>
              <a:off x="504"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7" name="Rectangle 47"/>
            <p:cNvSpPr>
              <a:spLocks noChangeArrowheads="1"/>
            </p:cNvSpPr>
            <p:nvPr userDrawn="1"/>
          </p:nvSpPr>
          <p:spPr bwMode="ltGray">
            <a:xfrm>
              <a:off x="192"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8" name="Rectangle 48"/>
            <p:cNvSpPr>
              <a:spLocks noChangeArrowheads="1"/>
            </p:cNvSpPr>
            <p:nvPr userDrawn="1"/>
          </p:nvSpPr>
          <p:spPr bwMode="ltGray">
            <a:xfrm>
              <a:off x="1176"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9" name="Rectangle 49"/>
            <p:cNvSpPr>
              <a:spLocks noChangeArrowheads="1"/>
            </p:cNvSpPr>
            <p:nvPr userDrawn="1"/>
          </p:nvSpPr>
          <p:spPr bwMode="ltGray">
            <a:xfrm>
              <a:off x="864"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0" name="Rectangle 50"/>
            <p:cNvSpPr>
              <a:spLocks noChangeArrowheads="1"/>
            </p:cNvSpPr>
            <p:nvPr userDrawn="1"/>
          </p:nvSpPr>
          <p:spPr bwMode="ltGray">
            <a:xfrm>
              <a:off x="1848"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1" name="Rectangle 51"/>
            <p:cNvSpPr>
              <a:spLocks noChangeArrowheads="1"/>
            </p:cNvSpPr>
            <p:nvPr userDrawn="1"/>
          </p:nvSpPr>
          <p:spPr bwMode="ltGray">
            <a:xfrm>
              <a:off x="1536"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2" name="Rectangle 52"/>
            <p:cNvSpPr>
              <a:spLocks noChangeArrowheads="1"/>
            </p:cNvSpPr>
            <p:nvPr userDrawn="1"/>
          </p:nvSpPr>
          <p:spPr bwMode="ltGray">
            <a:xfrm>
              <a:off x="2520"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3" name="Rectangle 53"/>
            <p:cNvSpPr>
              <a:spLocks noChangeArrowheads="1"/>
            </p:cNvSpPr>
            <p:nvPr userDrawn="1"/>
          </p:nvSpPr>
          <p:spPr bwMode="ltGray">
            <a:xfrm>
              <a:off x="2208"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4" name="Rectangle 54"/>
            <p:cNvSpPr>
              <a:spLocks noChangeArrowheads="1"/>
            </p:cNvSpPr>
            <p:nvPr userDrawn="1"/>
          </p:nvSpPr>
          <p:spPr bwMode="ltGray">
            <a:xfrm>
              <a:off x="3192"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5" name="Rectangle 55"/>
            <p:cNvSpPr>
              <a:spLocks noChangeArrowheads="1"/>
            </p:cNvSpPr>
            <p:nvPr userDrawn="1"/>
          </p:nvSpPr>
          <p:spPr bwMode="ltGray">
            <a:xfrm>
              <a:off x="2880"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6" name="Rectangle 56"/>
            <p:cNvSpPr>
              <a:spLocks noChangeArrowheads="1"/>
            </p:cNvSpPr>
            <p:nvPr userDrawn="1"/>
          </p:nvSpPr>
          <p:spPr bwMode="ltGray">
            <a:xfrm>
              <a:off x="3864"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7" name="Rectangle 57"/>
            <p:cNvSpPr>
              <a:spLocks noChangeArrowheads="1"/>
            </p:cNvSpPr>
            <p:nvPr userDrawn="1"/>
          </p:nvSpPr>
          <p:spPr bwMode="ltGray">
            <a:xfrm>
              <a:off x="3552"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8" name="Rectangle 58"/>
            <p:cNvSpPr>
              <a:spLocks noChangeArrowheads="1"/>
            </p:cNvSpPr>
            <p:nvPr userDrawn="1"/>
          </p:nvSpPr>
          <p:spPr bwMode="ltGray">
            <a:xfrm>
              <a:off x="4536"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9" name="Rectangle 59"/>
            <p:cNvSpPr>
              <a:spLocks noChangeArrowheads="1"/>
            </p:cNvSpPr>
            <p:nvPr userDrawn="1"/>
          </p:nvSpPr>
          <p:spPr bwMode="ltGray">
            <a:xfrm>
              <a:off x="4224"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0" name="Rectangle 60"/>
            <p:cNvSpPr>
              <a:spLocks noChangeArrowheads="1"/>
            </p:cNvSpPr>
            <p:nvPr userDrawn="1"/>
          </p:nvSpPr>
          <p:spPr bwMode="ltGray">
            <a:xfrm>
              <a:off x="5208"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1" name="Rectangle 61"/>
            <p:cNvSpPr>
              <a:spLocks noChangeArrowheads="1"/>
            </p:cNvSpPr>
            <p:nvPr userDrawn="1"/>
          </p:nvSpPr>
          <p:spPr bwMode="ltGray">
            <a:xfrm>
              <a:off x="4896"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0" name="Group 62"/>
          <p:cNvGrpSpPr>
            <a:grpSpLocks/>
          </p:cNvGrpSpPr>
          <p:nvPr/>
        </p:nvGrpSpPr>
        <p:grpSpPr bwMode="auto">
          <a:xfrm>
            <a:off x="304800" y="6783388"/>
            <a:ext cx="8458200" cy="74612"/>
            <a:chOff x="192" y="3840"/>
            <a:chExt cx="5328" cy="47"/>
          </a:xfrm>
        </p:grpSpPr>
        <p:grpSp>
          <p:nvGrpSpPr>
            <p:cNvPr id="1136" name="Group 63"/>
            <p:cNvGrpSpPr>
              <a:grpSpLocks/>
            </p:cNvGrpSpPr>
            <p:nvPr userDrawn="1"/>
          </p:nvGrpSpPr>
          <p:grpSpPr bwMode="auto">
            <a:xfrm>
              <a:off x="192" y="3840"/>
              <a:ext cx="624" cy="47"/>
              <a:chOff x="624" y="3706"/>
              <a:chExt cx="1056" cy="106"/>
            </a:xfrm>
          </p:grpSpPr>
          <p:sp>
            <p:nvSpPr>
              <p:cNvPr id="1158" name="Rectangle 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9" name="Rectangle 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7" name="Group 66"/>
            <p:cNvGrpSpPr>
              <a:grpSpLocks/>
            </p:cNvGrpSpPr>
            <p:nvPr userDrawn="1"/>
          </p:nvGrpSpPr>
          <p:grpSpPr bwMode="auto">
            <a:xfrm>
              <a:off x="864" y="3840"/>
              <a:ext cx="624" cy="47"/>
              <a:chOff x="624" y="3600"/>
              <a:chExt cx="1056" cy="106"/>
            </a:xfrm>
          </p:grpSpPr>
          <p:sp>
            <p:nvSpPr>
              <p:cNvPr id="1156" name="Rectangle 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7" name="Rectangle 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8" name="Group 69"/>
            <p:cNvGrpSpPr>
              <a:grpSpLocks/>
            </p:cNvGrpSpPr>
            <p:nvPr userDrawn="1"/>
          </p:nvGrpSpPr>
          <p:grpSpPr bwMode="auto">
            <a:xfrm>
              <a:off x="1536" y="3840"/>
              <a:ext cx="624" cy="47"/>
              <a:chOff x="624" y="3706"/>
              <a:chExt cx="1056" cy="106"/>
            </a:xfrm>
          </p:grpSpPr>
          <p:sp>
            <p:nvSpPr>
              <p:cNvPr id="1154" name="Rectangle 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5" name="Rectangle 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9" name="Group 72"/>
            <p:cNvGrpSpPr>
              <a:grpSpLocks/>
            </p:cNvGrpSpPr>
            <p:nvPr userDrawn="1"/>
          </p:nvGrpSpPr>
          <p:grpSpPr bwMode="auto">
            <a:xfrm>
              <a:off x="2208" y="3840"/>
              <a:ext cx="624" cy="47"/>
              <a:chOff x="624" y="3600"/>
              <a:chExt cx="1056" cy="106"/>
            </a:xfrm>
          </p:grpSpPr>
          <p:sp>
            <p:nvSpPr>
              <p:cNvPr id="1152" name="Rectangle 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3" name="Rectangle 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0" name="Group 75"/>
            <p:cNvGrpSpPr>
              <a:grpSpLocks/>
            </p:cNvGrpSpPr>
            <p:nvPr userDrawn="1"/>
          </p:nvGrpSpPr>
          <p:grpSpPr bwMode="auto">
            <a:xfrm>
              <a:off x="2880" y="3840"/>
              <a:ext cx="624" cy="47"/>
              <a:chOff x="624" y="3706"/>
              <a:chExt cx="1056" cy="106"/>
            </a:xfrm>
          </p:grpSpPr>
          <p:sp>
            <p:nvSpPr>
              <p:cNvPr id="1150" name="Rectangle 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1" name="Rectangle 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1" name="Group 78"/>
            <p:cNvGrpSpPr>
              <a:grpSpLocks/>
            </p:cNvGrpSpPr>
            <p:nvPr userDrawn="1"/>
          </p:nvGrpSpPr>
          <p:grpSpPr bwMode="auto">
            <a:xfrm>
              <a:off x="3552" y="3840"/>
              <a:ext cx="624" cy="47"/>
              <a:chOff x="624" y="3600"/>
              <a:chExt cx="1056" cy="106"/>
            </a:xfrm>
          </p:grpSpPr>
          <p:sp>
            <p:nvSpPr>
              <p:cNvPr id="1148" name="Rectangle 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9" name="Rectangle 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2" name="Group 81"/>
            <p:cNvGrpSpPr>
              <a:grpSpLocks/>
            </p:cNvGrpSpPr>
            <p:nvPr userDrawn="1"/>
          </p:nvGrpSpPr>
          <p:grpSpPr bwMode="auto">
            <a:xfrm>
              <a:off x="4224" y="3840"/>
              <a:ext cx="624" cy="47"/>
              <a:chOff x="624" y="3706"/>
              <a:chExt cx="1056" cy="106"/>
            </a:xfrm>
          </p:grpSpPr>
          <p:sp>
            <p:nvSpPr>
              <p:cNvPr id="1146" name="Rectangle 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7" name="Rectangle 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3" name="Group 84"/>
            <p:cNvGrpSpPr>
              <a:grpSpLocks/>
            </p:cNvGrpSpPr>
            <p:nvPr userDrawn="1"/>
          </p:nvGrpSpPr>
          <p:grpSpPr bwMode="auto">
            <a:xfrm>
              <a:off x="4896" y="3840"/>
              <a:ext cx="624" cy="47"/>
              <a:chOff x="624" y="3600"/>
              <a:chExt cx="1056" cy="106"/>
            </a:xfrm>
          </p:grpSpPr>
          <p:sp>
            <p:nvSpPr>
              <p:cNvPr id="1144" name="Rectangle 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5" name="Rectangle 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8695" name="Rectangle 87"/>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2"/>
                </a:solidFill>
                <a:latin typeface="Arial Narrow" charset="0"/>
                <a:ea typeface="+mn-ea"/>
                <a:cs typeface="+mn-cs"/>
              </a:defRPr>
            </a:lvl1pPr>
          </a:lstStyle>
          <a:p>
            <a:pPr>
              <a:defRPr/>
            </a:pPr>
            <a:r>
              <a:rPr lang="en-US" smtClean="0"/>
              <a:t>L -10; 12-3-04</a:t>
            </a:r>
            <a:endParaRPr lang="en-US"/>
          </a:p>
        </p:txBody>
      </p:sp>
      <p:sp>
        <p:nvSpPr>
          <p:cNvPr id="68696" name="Rectangle 88"/>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latin typeface="Arial Narrow" charset="0"/>
              </a:defRPr>
            </a:lvl1pPr>
          </a:lstStyle>
          <a:p>
            <a:r>
              <a:rPr lang="en-US" altLang="en-US"/>
              <a:t>© Srinivasan Seshan, 2004</a:t>
            </a:r>
          </a:p>
        </p:txBody>
      </p:sp>
      <p:sp>
        <p:nvSpPr>
          <p:cNvPr id="68697" name="Rectangle 89"/>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Arial Narrow" charset="0"/>
              </a:defRPr>
            </a:lvl1pPr>
          </a:lstStyle>
          <a:p>
            <a:fld id="{2AC7C6CA-2725-954D-97E7-F0FB47B2C667}" type="slidenum">
              <a:rPr lang="en-US" altLang="en-US"/>
              <a:pPr/>
              <a:t>‹#›</a:t>
            </a:fld>
            <a:endParaRPr lang="en-US" altLang="en-US"/>
          </a:p>
        </p:txBody>
      </p:sp>
      <p:grpSp>
        <p:nvGrpSpPr>
          <p:cNvPr id="1034" name="Group 90"/>
          <p:cNvGrpSpPr>
            <a:grpSpLocks/>
          </p:cNvGrpSpPr>
          <p:nvPr/>
        </p:nvGrpSpPr>
        <p:grpSpPr bwMode="auto">
          <a:xfrm>
            <a:off x="8135938" y="152400"/>
            <a:ext cx="855662" cy="831850"/>
            <a:chOff x="3216" y="2448"/>
            <a:chExt cx="1979" cy="1729"/>
          </a:xfrm>
        </p:grpSpPr>
        <p:sp>
          <p:nvSpPr>
            <p:cNvPr id="1092" name="Line 9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Freeform 92"/>
            <p:cNvSpPr>
              <a:spLocks/>
            </p:cNvSpPr>
            <p:nvPr/>
          </p:nvSpPr>
          <p:spPr bwMode="auto">
            <a:xfrm>
              <a:off x="3289" y="4065"/>
              <a:ext cx="114" cy="112"/>
            </a:xfrm>
            <a:custGeom>
              <a:avLst/>
              <a:gdLst>
                <a:gd name="T0" fmla="*/ 109 w 115"/>
                <a:gd name="T1" fmla="*/ 112 h 112"/>
                <a:gd name="T2" fmla="*/ 112 w 115"/>
                <a:gd name="T3" fmla="*/ 0 h 112"/>
                <a:gd name="T4" fmla="*/ 0 w 115"/>
                <a:gd name="T5" fmla="*/ 0 h 112"/>
                <a:gd name="T6" fmla="*/ 0 w 115"/>
                <a:gd name="T7" fmla="*/ 112 h 112"/>
                <a:gd name="T8" fmla="*/ 112 w 115"/>
                <a:gd name="T9" fmla="*/ 112 h 112"/>
                <a:gd name="T10" fmla="*/ 112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1094" name="Freeform 93"/>
            <p:cNvSpPr>
              <a:spLocks/>
            </p:cNvSpPr>
            <p:nvPr/>
          </p:nvSpPr>
          <p:spPr bwMode="auto">
            <a:xfrm>
              <a:off x="3947" y="4065"/>
              <a:ext cx="117" cy="112"/>
            </a:xfrm>
            <a:custGeom>
              <a:avLst/>
              <a:gdLst>
                <a:gd name="T0" fmla="*/ 118 w 115"/>
                <a:gd name="T1" fmla="*/ 112 h 112"/>
                <a:gd name="T2" fmla="*/ 121 w 115"/>
                <a:gd name="T3" fmla="*/ 0 h 112"/>
                <a:gd name="T4" fmla="*/ 0 w 115"/>
                <a:gd name="T5" fmla="*/ 0 h 112"/>
                <a:gd name="T6" fmla="*/ 0 w 115"/>
                <a:gd name="T7" fmla="*/ 112 h 112"/>
                <a:gd name="T8" fmla="*/ 121 w 115"/>
                <a:gd name="T9" fmla="*/ 112 h 112"/>
                <a:gd name="T10" fmla="*/ 121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1095" name="Freeform 94"/>
            <p:cNvSpPr>
              <a:spLocks/>
            </p:cNvSpPr>
            <p:nvPr/>
          </p:nvSpPr>
          <p:spPr bwMode="auto">
            <a:xfrm>
              <a:off x="4152" y="2448"/>
              <a:ext cx="110" cy="112"/>
            </a:xfrm>
            <a:custGeom>
              <a:avLst/>
              <a:gdLst>
                <a:gd name="T0" fmla="*/ 106 w 112"/>
                <a:gd name="T1" fmla="*/ 112 h 112"/>
                <a:gd name="T2" fmla="*/ 106 w 112"/>
                <a:gd name="T3" fmla="*/ 0 h 112"/>
                <a:gd name="T4" fmla="*/ 0 w 112"/>
                <a:gd name="T5" fmla="*/ 0 h 112"/>
                <a:gd name="T6" fmla="*/ 0 w 112"/>
                <a:gd name="T7" fmla="*/ 112 h 112"/>
                <a:gd name="T8" fmla="*/ 106 w 112"/>
                <a:gd name="T9" fmla="*/ 112 h 112"/>
                <a:gd name="T10" fmla="*/ 106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96" name="Freeform 95"/>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097" name="Freeform 96"/>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1098" name="Freeform 97"/>
            <p:cNvSpPr>
              <a:spLocks/>
            </p:cNvSpPr>
            <p:nvPr/>
          </p:nvSpPr>
          <p:spPr bwMode="auto">
            <a:xfrm>
              <a:off x="5081" y="3332"/>
              <a:ext cx="114" cy="115"/>
            </a:xfrm>
            <a:custGeom>
              <a:avLst/>
              <a:gdLst>
                <a:gd name="T0" fmla="*/ 0 w 112"/>
                <a:gd name="T1" fmla="*/ 115 h 114"/>
                <a:gd name="T2" fmla="*/ 118 w 112"/>
                <a:gd name="T3" fmla="*/ 117 h 114"/>
                <a:gd name="T4" fmla="*/ 118 w 112"/>
                <a:gd name="T5" fmla="*/ 0 h 114"/>
                <a:gd name="T6" fmla="*/ 0 w 112"/>
                <a:gd name="T7" fmla="*/ 0 h 114"/>
                <a:gd name="T8" fmla="*/ 0 w 112"/>
                <a:gd name="T9" fmla="*/ 117 h 114"/>
                <a:gd name="T10" fmla="*/ 0 w 112"/>
                <a:gd name="T11" fmla="*/ 117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99" name="Freeform 98"/>
            <p:cNvSpPr>
              <a:spLocks/>
            </p:cNvSpPr>
            <p:nvPr/>
          </p:nvSpPr>
          <p:spPr bwMode="auto">
            <a:xfrm>
              <a:off x="3216" y="3336"/>
              <a:ext cx="114" cy="112"/>
            </a:xfrm>
            <a:custGeom>
              <a:avLst/>
              <a:gdLst>
                <a:gd name="T0" fmla="*/ 112 w 115"/>
                <a:gd name="T1" fmla="*/ 112 h 112"/>
                <a:gd name="T2" fmla="*/ 112 w 115"/>
                <a:gd name="T3" fmla="*/ 0 h 112"/>
                <a:gd name="T4" fmla="*/ 0 w 115"/>
                <a:gd name="T5" fmla="*/ 0 h 112"/>
                <a:gd name="T6" fmla="*/ 0 w 115"/>
                <a:gd name="T7" fmla="*/ 112 h 112"/>
                <a:gd name="T8" fmla="*/ 112 w 115"/>
                <a:gd name="T9" fmla="*/ 112 h 112"/>
                <a:gd name="T10" fmla="*/ 112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1100" name="Group 99"/>
            <p:cNvGrpSpPr>
              <a:grpSpLocks/>
            </p:cNvGrpSpPr>
            <p:nvPr/>
          </p:nvGrpSpPr>
          <p:grpSpPr bwMode="auto">
            <a:xfrm>
              <a:off x="3891" y="2677"/>
              <a:ext cx="632" cy="470"/>
              <a:chOff x="3891" y="2677"/>
              <a:chExt cx="632" cy="470"/>
            </a:xfrm>
          </p:grpSpPr>
          <p:sp>
            <p:nvSpPr>
              <p:cNvPr id="1132" name="Freeform 100"/>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6 w 277"/>
                  <a:gd name="T17" fmla="*/ 0 h 228"/>
                  <a:gd name="T18" fmla="*/ 93 w 277"/>
                  <a:gd name="T19" fmla="*/ 4 h 228"/>
                  <a:gd name="T20" fmla="*/ 107 w 277"/>
                  <a:gd name="T21" fmla="*/ 11 h 228"/>
                  <a:gd name="T22" fmla="*/ 121 w 277"/>
                  <a:gd name="T23" fmla="*/ 23 h 228"/>
                  <a:gd name="T24" fmla="*/ 131 w 277"/>
                  <a:gd name="T25" fmla="*/ 33 h 228"/>
                  <a:gd name="T26" fmla="*/ 140 w 277"/>
                  <a:gd name="T27" fmla="*/ 42 h 228"/>
                  <a:gd name="T28" fmla="*/ 145 w 277"/>
                  <a:gd name="T29" fmla="*/ 52 h 228"/>
                  <a:gd name="T30" fmla="*/ 147 w 277"/>
                  <a:gd name="T31" fmla="*/ 59 h 228"/>
                  <a:gd name="T32" fmla="*/ 150 w 277"/>
                  <a:gd name="T33" fmla="*/ 66 h 228"/>
                  <a:gd name="T34" fmla="*/ 150 w 277"/>
                  <a:gd name="T35" fmla="*/ 73 h 228"/>
                  <a:gd name="T36" fmla="*/ 150 w 277"/>
                  <a:gd name="T37" fmla="*/ 78 h 228"/>
                  <a:gd name="T38" fmla="*/ 150 w 277"/>
                  <a:gd name="T39" fmla="*/ 81 h 228"/>
                  <a:gd name="T40" fmla="*/ 150 w 277"/>
                  <a:gd name="T41" fmla="*/ 81 h 228"/>
                  <a:gd name="T42" fmla="*/ 150 w 277"/>
                  <a:gd name="T43" fmla="*/ 81 h 228"/>
                  <a:gd name="T44" fmla="*/ 152 w 277"/>
                  <a:gd name="T45" fmla="*/ 78 h 228"/>
                  <a:gd name="T46" fmla="*/ 157 w 277"/>
                  <a:gd name="T47" fmla="*/ 76 h 228"/>
                  <a:gd name="T48" fmla="*/ 164 w 277"/>
                  <a:gd name="T49" fmla="*/ 73 h 228"/>
                  <a:gd name="T50" fmla="*/ 171 w 277"/>
                  <a:gd name="T51" fmla="*/ 71 h 228"/>
                  <a:gd name="T52" fmla="*/ 178 w 277"/>
                  <a:gd name="T53" fmla="*/ 69 h 228"/>
                  <a:gd name="T54" fmla="*/ 188 w 277"/>
                  <a:gd name="T55" fmla="*/ 69 h 228"/>
                  <a:gd name="T56" fmla="*/ 197 w 277"/>
                  <a:gd name="T57" fmla="*/ 71 h 228"/>
                  <a:gd name="T58" fmla="*/ 205 w 277"/>
                  <a:gd name="T59" fmla="*/ 73 h 228"/>
                  <a:gd name="T60" fmla="*/ 213 w 277"/>
                  <a:gd name="T61" fmla="*/ 81 h 228"/>
                  <a:gd name="T62" fmla="*/ 223 w 277"/>
                  <a:gd name="T63" fmla="*/ 90 h 228"/>
                  <a:gd name="T64" fmla="*/ 228 w 277"/>
                  <a:gd name="T65" fmla="*/ 97 h 228"/>
                  <a:gd name="T66" fmla="*/ 230 w 277"/>
                  <a:gd name="T67" fmla="*/ 107 h 228"/>
                  <a:gd name="T68" fmla="*/ 233 w 277"/>
                  <a:gd name="T69" fmla="*/ 116 h 228"/>
                  <a:gd name="T70" fmla="*/ 233 w 277"/>
                  <a:gd name="T71" fmla="*/ 124 h 228"/>
                  <a:gd name="T72" fmla="*/ 230 w 277"/>
                  <a:gd name="T73" fmla="*/ 131 h 228"/>
                  <a:gd name="T74" fmla="*/ 230 w 277"/>
                  <a:gd name="T75" fmla="*/ 138 h 228"/>
                  <a:gd name="T76" fmla="*/ 228 w 277"/>
                  <a:gd name="T77" fmla="*/ 143 h 228"/>
                  <a:gd name="T78" fmla="*/ 228 w 277"/>
                  <a:gd name="T79" fmla="*/ 145 h 228"/>
                  <a:gd name="T80" fmla="*/ 225 w 277"/>
                  <a:gd name="T81" fmla="*/ 145 h 228"/>
                  <a:gd name="T82" fmla="*/ 228 w 277"/>
                  <a:gd name="T83" fmla="*/ 147 h 228"/>
                  <a:gd name="T84" fmla="*/ 230 w 277"/>
                  <a:gd name="T85" fmla="*/ 147 h 228"/>
                  <a:gd name="T86" fmla="*/ 235 w 277"/>
                  <a:gd name="T87" fmla="*/ 152 h 228"/>
                  <a:gd name="T88" fmla="*/ 242 w 277"/>
                  <a:gd name="T89" fmla="*/ 157 h 228"/>
                  <a:gd name="T90" fmla="*/ 247 w 277"/>
                  <a:gd name="T91" fmla="*/ 164 h 228"/>
                  <a:gd name="T92" fmla="*/ 254 w 277"/>
                  <a:gd name="T93" fmla="*/ 174 h 228"/>
                  <a:gd name="T94" fmla="*/ 261 w 277"/>
                  <a:gd name="T95" fmla="*/ 183 h 228"/>
                  <a:gd name="T96" fmla="*/ 266 w 277"/>
                  <a:gd name="T97" fmla="*/ 195 h 228"/>
                  <a:gd name="T98" fmla="*/ 268 w 277"/>
                  <a:gd name="T99" fmla="*/ 212 h 228"/>
                  <a:gd name="T100" fmla="*/ 271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 name="Freeform 101"/>
              <p:cNvSpPr>
                <a:spLocks/>
              </p:cNvSpPr>
              <p:nvPr/>
            </p:nvSpPr>
            <p:spPr bwMode="auto">
              <a:xfrm>
                <a:off x="3892" y="2676"/>
                <a:ext cx="356" cy="238"/>
              </a:xfrm>
              <a:custGeom>
                <a:avLst/>
                <a:gdLst>
                  <a:gd name="T0" fmla="*/ 2 w 358"/>
                  <a:gd name="T1" fmla="*/ 225 h 236"/>
                  <a:gd name="T2" fmla="*/ 9 w 358"/>
                  <a:gd name="T3" fmla="*/ 199 h 236"/>
                  <a:gd name="T4" fmla="*/ 21 w 358"/>
                  <a:gd name="T5" fmla="*/ 177 h 236"/>
                  <a:gd name="T6" fmla="*/ 33 w 358"/>
                  <a:gd name="T7" fmla="*/ 165 h 236"/>
                  <a:gd name="T8" fmla="*/ 43 w 358"/>
                  <a:gd name="T9" fmla="*/ 158 h 236"/>
                  <a:gd name="T10" fmla="*/ 43 w 358"/>
                  <a:gd name="T11" fmla="*/ 158 h 236"/>
                  <a:gd name="T12" fmla="*/ 40 w 358"/>
                  <a:gd name="T13" fmla="*/ 148 h 236"/>
                  <a:gd name="T14" fmla="*/ 38 w 358"/>
                  <a:gd name="T15" fmla="*/ 137 h 236"/>
                  <a:gd name="T16" fmla="*/ 38 w 358"/>
                  <a:gd name="T17" fmla="*/ 120 h 236"/>
                  <a:gd name="T18" fmla="*/ 48 w 358"/>
                  <a:gd name="T19" fmla="*/ 101 h 236"/>
                  <a:gd name="T20" fmla="*/ 67 w 358"/>
                  <a:gd name="T21" fmla="*/ 86 h 236"/>
                  <a:gd name="T22" fmla="*/ 83 w 358"/>
                  <a:gd name="T23" fmla="*/ 82 h 236"/>
                  <a:gd name="T24" fmla="*/ 99 w 358"/>
                  <a:gd name="T25" fmla="*/ 84 h 236"/>
                  <a:gd name="T26" fmla="*/ 111 w 358"/>
                  <a:gd name="T27" fmla="*/ 89 h 236"/>
                  <a:gd name="T28" fmla="*/ 118 w 358"/>
                  <a:gd name="T29" fmla="*/ 94 h 236"/>
                  <a:gd name="T30" fmla="*/ 121 w 358"/>
                  <a:gd name="T31" fmla="*/ 91 h 236"/>
                  <a:gd name="T32" fmla="*/ 118 w 358"/>
                  <a:gd name="T33" fmla="*/ 84 h 236"/>
                  <a:gd name="T34" fmla="*/ 121 w 358"/>
                  <a:gd name="T35" fmla="*/ 72 h 236"/>
                  <a:gd name="T36" fmla="*/ 130 w 358"/>
                  <a:gd name="T37" fmla="*/ 52 h 236"/>
                  <a:gd name="T38" fmla="*/ 149 w 358"/>
                  <a:gd name="T39" fmla="*/ 31 h 236"/>
                  <a:gd name="T40" fmla="*/ 178 w 358"/>
                  <a:gd name="T41" fmla="*/ 14 h 236"/>
                  <a:gd name="T42" fmla="*/ 209 w 358"/>
                  <a:gd name="T43" fmla="*/ 10 h 236"/>
                  <a:gd name="T44" fmla="*/ 235 w 358"/>
                  <a:gd name="T45" fmla="*/ 14 h 236"/>
                  <a:gd name="T46" fmla="*/ 257 w 358"/>
                  <a:gd name="T47" fmla="*/ 24 h 236"/>
                  <a:gd name="T48" fmla="*/ 267 w 358"/>
                  <a:gd name="T49" fmla="*/ 31 h 236"/>
                  <a:gd name="T50" fmla="*/ 268 w 358"/>
                  <a:gd name="T51" fmla="*/ 31 h 236"/>
                  <a:gd name="T52" fmla="*/ 268 w 358"/>
                  <a:gd name="T53" fmla="*/ 26 h 236"/>
                  <a:gd name="T54" fmla="*/ 273 w 358"/>
                  <a:gd name="T55" fmla="*/ 17 h 236"/>
                  <a:gd name="T56" fmla="*/ 282 w 358"/>
                  <a:gd name="T57" fmla="*/ 7 h 236"/>
                  <a:gd name="T58" fmla="*/ 299 w 358"/>
                  <a:gd name="T59" fmla="*/ 2 h 236"/>
                  <a:gd name="T60" fmla="*/ 321 w 358"/>
                  <a:gd name="T61" fmla="*/ 2 h 236"/>
                  <a:gd name="T62" fmla="*/ 337 w 358"/>
                  <a:gd name="T63" fmla="*/ 7 h 236"/>
                  <a:gd name="T64" fmla="*/ 344 w 358"/>
                  <a:gd name="T65" fmla="*/ 17 h 236"/>
                  <a:gd name="T66" fmla="*/ 349 w 358"/>
                  <a:gd name="T67" fmla="*/ 26 h 236"/>
                  <a:gd name="T68" fmla="*/ 352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 name="Freeform 102"/>
              <p:cNvSpPr>
                <a:spLocks/>
              </p:cNvSpPr>
              <p:nvPr/>
            </p:nvSpPr>
            <p:spPr bwMode="auto">
              <a:xfrm>
                <a:off x="3892" y="2910"/>
                <a:ext cx="272" cy="231"/>
              </a:xfrm>
              <a:custGeom>
                <a:avLst/>
                <a:gdLst>
                  <a:gd name="T0" fmla="*/ 272 w 272"/>
                  <a:gd name="T1" fmla="*/ 208 h 229"/>
                  <a:gd name="T2" fmla="*/ 272 w 272"/>
                  <a:gd name="T3" fmla="*/ 211 h 229"/>
                  <a:gd name="T4" fmla="*/ 267 w 272"/>
                  <a:gd name="T5" fmla="*/ 213 h 229"/>
                  <a:gd name="T6" fmla="*/ 260 w 272"/>
                  <a:gd name="T7" fmla="*/ 218 h 229"/>
                  <a:gd name="T8" fmla="*/ 250 w 272"/>
                  <a:gd name="T9" fmla="*/ 223 h 229"/>
                  <a:gd name="T10" fmla="*/ 238 w 272"/>
                  <a:gd name="T11" fmla="*/ 227 h 229"/>
                  <a:gd name="T12" fmla="*/ 226 w 272"/>
                  <a:gd name="T13" fmla="*/ 232 h 229"/>
                  <a:gd name="T14" fmla="*/ 212 w 272"/>
                  <a:gd name="T15" fmla="*/ 235 h 229"/>
                  <a:gd name="T16" fmla="*/ 195 w 272"/>
                  <a:gd name="T17" fmla="*/ 232 h 229"/>
                  <a:gd name="T18" fmla="*/ 181 w 272"/>
                  <a:gd name="T19" fmla="*/ 230 h 229"/>
                  <a:gd name="T20" fmla="*/ 164 w 272"/>
                  <a:gd name="T21" fmla="*/ 220 h 229"/>
                  <a:gd name="T22" fmla="*/ 152 w 272"/>
                  <a:gd name="T23" fmla="*/ 211 h 229"/>
                  <a:gd name="T24" fmla="*/ 141 w 272"/>
                  <a:gd name="T25" fmla="*/ 201 h 229"/>
                  <a:gd name="T26" fmla="*/ 133 w 272"/>
                  <a:gd name="T27" fmla="*/ 192 h 229"/>
                  <a:gd name="T28" fmla="*/ 129 w 272"/>
                  <a:gd name="T29" fmla="*/ 182 h 229"/>
                  <a:gd name="T30" fmla="*/ 124 w 272"/>
                  <a:gd name="T31" fmla="*/ 170 h 229"/>
                  <a:gd name="T32" fmla="*/ 124 w 272"/>
                  <a:gd name="T33" fmla="*/ 162 h 229"/>
                  <a:gd name="T34" fmla="*/ 121 w 272"/>
                  <a:gd name="T35" fmla="*/ 158 h 229"/>
                  <a:gd name="T36" fmla="*/ 121 w 272"/>
                  <a:gd name="T37" fmla="*/ 153 h 229"/>
                  <a:gd name="T38" fmla="*/ 124 w 272"/>
                  <a:gd name="T39" fmla="*/ 151 h 229"/>
                  <a:gd name="T40" fmla="*/ 124 w 272"/>
                  <a:gd name="T41" fmla="*/ 148 h 229"/>
                  <a:gd name="T42" fmla="*/ 121 w 272"/>
                  <a:gd name="T43" fmla="*/ 151 h 229"/>
                  <a:gd name="T44" fmla="*/ 119 w 272"/>
                  <a:gd name="T45" fmla="*/ 153 h 229"/>
                  <a:gd name="T46" fmla="*/ 114 w 272"/>
                  <a:gd name="T47" fmla="*/ 155 h 229"/>
                  <a:gd name="T48" fmla="*/ 110 w 272"/>
                  <a:gd name="T49" fmla="*/ 158 h 229"/>
                  <a:gd name="T50" fmla="*/ 102 w 272"/>
                  <a:gd name="T51" fmla="*/ 160 h 229"/>
                  <a:gd name="T52" fmla="*/ 93 w 272"/>
                  <a:gd name="T53" fmla="*/ 160 h 229"/>
                  <a:gd name="T54" fmla="*/ 83 w 272"/>
                  <a:gd name="T55" fmla="*/ 160 h 229"/>
                  <a:gd name="T56" fmla="*/ 76 w 272"/>
                  <a:gd name="T57" fmla="*/ 160 h 229"/>
                  <a:gd name="T58" fmla="*/ 67 w 272"/>
                  <a:gd name="T59" fmla="*/ 155 h 229"/>
                  <a:gd name="T60" fmla="*/ 55 w 272"/>
                  <a:gd name="T61" fmla="*/ 148 h 229"/>
                  <a:gd name="T62" fmla="*/ 48 w 272"/>
                  <a:gd name="T63" fmla="*/ 141 h 229"/>
                  <a:gd name="T64" fmla="*/ 43 w 272"/>
                  <a:gd name="T65" fmla="*/ 131 h 229"/>
                  <a:gd name="T66" fmla="*/ 38 w 272"/>
                  <a:gd name="T67" fmla="*/ 124 h 229"/>
                  <a:gd name="T68" fmla="*/ 38 w 272"/>
                  <a:gd name="T69" fmla="*/ 115 h 229"/>
                  <a:gd name="T70" fmla="*/ 38 w 272"/>
                  <a:gd name="T71" fmla="*/ 108 h 229"/>
                  <a:gd name="T72" fmla="*/ 38 w 272"/>
                  <a:gd name="T73" fmla="*/ 100 h 229"/>
                  <a:gd name="T74" fmla="*/ 40 w 272"/>
                  <a:gd name="T75" fmla="*/ 93 h 229"/>
                  <a:gd name="T76" fmla="*/ 40 w 272"/>
                  <a:gd name="T77" fmla="*/ 89 h 229"/>
                  <a:gd name="T78" fmla="*/ 43 w 272"/>
                  <a:gd name="T79" fmla="*/ 86 h 229"/>
                  <a:gd name="T80" fmla="*/ 43 w 272"/>
                  <a:gd name="T81" fmla="*/ 84 h 229"/>
                  <a:gd name="T82" fmla="*/ 43 w 272"/>
                  <a:gd name="T83" fmla="*/ 84 h 229"/>
                  <a:gd name="T84" fmla="*/ 38 w 272"/>
                  <a:gd name="T85" fmla="*/ 81 h 229"/>
                  <a:gd name="T86" fmla="*/ 33 w 272"/>
                  <a:gd name="T87" fmla="*/ 79 h 229"/>
                  <a:gd name="T88" fmla="*/ 29 w 272"/>
                  <a:gd name="T89" fmla="*/ 74 h 229"/>
                  <a:gd name="T90" fmla="*/ 21 w 272"/>
                  <a:gd name="T91" fmla="*/ 67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 name="Freeform 103"/>
              <p:cNvSpPr>
                <a:spLocks/>
              </p:cNvSpPr>
              <p:nvPr/>
            </p:nvSpPr>
            <p:spPr bwMode="auto">
              <a:xfrm>
                <a:off x="4167" y="2910"/>
                <a:ext cx="352" cy="238"/>
              </a:xfrm>
              <a:custGeom>
                <a:avLst/>
                <a:gdLst>
                  <a:gd name="T0" fmla="*/ 346 w 355"/>
                  <a:gd name="T1" fmla="*/ 16 h 236"/>
                  <a:gd name="T2" fmla="*/ 339 w 355"/>
                  <a:gd name="T3" fmla="*/ 45 h 236"/>
                  <a:gd name="T4" fmla="*/ 325 w 355"/>
                  <a:gd name="T5" fmla="*/ 67 h 236"/>
                  <a:gd name="T6" fmla="*/ 313 w 355"/>
                  <a:gd name="T7" fmla="*/ 79 h 236"/>
                  <a:gd name="T8" fmla="*/ 306 w 355"/>
                  <a:gd name="T9" fmla="*/ 84 h 236"/>
                  <a:gd name="T10" fmla="*/ 306 w 355"/>
                  <a:gd name="T11" fmla="*/ 86 h 236"/>
                  <a:gd name="T12" fmla="*/ 308 w 355"/>
                  <a:gd name="T13" fmla="*/ 93 h 236"/>
                  <a:gd name="T14" fmla="*/ 311 w 355"/>
                  <a:gd name="T15" fmla="*/ 108 h 236"/>
                  <a:gd name="T16" fmla="*/ 308 w 355"/>
                  <a:gd name="T17" fmla="*/ 124 h 236"/>
                  <a:gd name="T18" fmla="*/ 301 w 355"/>
                  <a:gd name="T19" fmla="*/ 141 h 236"/>
                  <a:gd name="T20" fmla="*/ 285 w 355"/>
                  <a:gd name="T21" fmla="*/ 155 h 236"/>
                  <a:gd name="T22" fmla="*/ 266 w 355"/>
                  <a:gd name="T23" fmla="*/ 162 h 236"/>
                  <a:gd name="T24" fmla="*/ 249 w 355"/>
                  <a:gd name="T25" fmla="*/ 160 h 236"/>
                  <a:gd name="T26" fmla="*/ 235 w 355"/>
                  <a:gd name="T27" fmla="*/ 155 h 236"/>
                  <a:gd name="T28" fmla="*/ 228 w 355"/>
                  <a:gd name="T29" fmla="*/ 151 h 236"/>
                  <a:gd name="T30" fmla="*/ 228 w 355"/>
                  <a:gd name="T31" fmla="*/ 151 h 236"/>
                  <a:gd name="T32" fmla="*/ 228 w 355"/>
                  <a:gd name="T33" fmla="*/ 158 h 236"/>
                  <a:gd name="T34" fmla="*/ 225 w 355"/>
                  <a:gd name="T35" fmla="*/ 172 h 236"/>
                  <a:gd name="T36" fmla="*/ 218 w 355"/>
                  <a:gd name="T37" fmla="*/ 192 h 236"/>
                  <a:gd name="T38" fmla="*/ 199 w 355"/>
                  <a:gd name="T39" fmla="*/ 211 h 236"/>
                  <a:gd name="T40" fmla="*/ 174 w 355"/>
                  <a:gd name="T41" fmla="*/ 230 h 236"/>
                  <a:gd name="T42" fmla="*/ 143 w 355"/>
                  <a:gd name="T43" fmla="*/ 235 h 236"/>
                  <a:gd name="T44" fmla="*/ 114 w 355"/>
                  <a:gd name="T45" fmla="*/ 230 h 236"/>
                  <a:gd name="T46" fmla="*/ 95 w 355"/>
                  <a:gd name="T47" fmla="*/ 220 h 236"/>
                  <a:gd name="T48" fmla="*/ 83 w 355"/>
                  <a:gd name="T49" fmla="*/ 211 h 236"/>
                  <a:gd name="T50" fmla="*/ 81 w 355"/>
                  <a:gd name="T51" fmla="*/ 211 h 236"/>
                  <a:gd name="T52" fmla="*/ 78 w 355"/>
                  <a:gd name="T53" fmla="*/ 218 h 236"/>
                  <a:gd name="T54" fmla="*/ 73 w 355"/>
                  <a:gd name="T55" fmla="*/ 225 h 236"/>
                  <a:gd name="T56" fmla="*/ 66 w 355"/>
                  <a:gd name="T57" fmla="*/ 235 h 236"/>
                  <a:gd name="T58" fmla="*/ 53 w 355"/>
                  <a:gd name="T59" fmla="*/ 242 h 236"/>
                  <a:gd name="T60" fmla="*/ 31 w 355"/>
                  <a:gd name="T61" fmla="*/ 242 h 236"/>
                  <a:gd name="T62" fmla="*/ 14 w 355"/>
                  <a:gd name="T63" fmla="*/ 235 h 236"/>
                  <a:gd name="T64" fmla="*/ 5 w 355"/>
                  <a:gd name="T65" fmla="*/ 225 h 236"/>
                  <a:gd name="T66" fmla="*/ 0 w 355"/>
                  <a:gd name="T67" fmla="*/ 218 h 236"/>
                  <a:gd name="T68" fmla="*/ 0 w 355"/>
                  <a:gd name="T69" fmla="*/ 21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1" name="Group 104"/>
            <p:cNvGrpSpPr>
              <a:grpSpLocks/>
            </p:cNvGrpSpPr>
            <p:nvPr/>
          </p:nvGrpSpPr>
          <p:grpSpPr bwMode="auto">
            <a:xfrm>
              <a:off x="4411" y="3428"/>
              <a:ext cx="631" cy="470"/>
              <a:chOff x="4411" y="3428"/>
              <a:chExt cx="631" cy="470"/>
            </a:xfrm>
          </p:grpSpPr>
          <p:sp>
            <p:nvSpPr>
              <p:cNvPr id="1128" name="Freeform 105"/>
              <p:cNvSpPr>
                <a:spLocks/>
              </p:cNvSpPr>
              <p:nvPr/>
            </p:nvSpPr>
            <p:spPr bwMode="auto">
              <a:xfrm>
                <a:off x="4762"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4 w 274"/>
                  <a:gd name="T27" fmla="*/ 43 h 228"/>
                  <a:gd name="T28" fmla="*/ 149 w 274"/>
                  <a:gd name="T29" fmla="*/ 52 h 228"/>
                  <a:gd name="T30" fmla="*/ 151 w 274"/>
                  <a:gd name="T31" fmla="*/ 59 h 228"/>
                  <a:gd name="T32" fmla="*/ 154 w 274"/>
                  <a:gd name="T33" fmla="*/ 66 h 228"/>
                  <a:gd name="T34" fmla="*/ 154 w 274"/>
                  <a:gd name="T35" fmla="*/ 71 h 228"/>
                  <a:gd name="T36" fmla="*/ 154 w 274"/>
                  <a:gd name="T37" fmla="*/ 76 h 228"/>
                  <a:gd name="T38" fmla="*/ 154 w 274"/>
                  <a:gd name="T39" fmla="*/ 78 h 228"/>
                  <a:gd name="T40" fmla="*/ 154 w 274"/>
                  <a:gd name="T41" fmla="*/ 81 h 228"/>
                  <a:gd name="T42" fmla="*/ 154 w 274"/>
                  <a:gd name="T43" fmla="*/ 81 h 228"/>
                  <a:gd name="T44" fmla="*/ 158 w 274"/>
                  <a:gd name="T45" fmla="*/ 78 h 228"/>
                  <a:gd name="T46" fmla="*/ 163 w 274"/>
                  <a:gd name="T47" fmla="*/ 76 h 228"/>
                  <a:gd name="T48" fmla="*/ 168 w 274"/>
                  <a:gd name="T49" fmla="*/ 74 h 228"/>
                  <a:gd name="T50" fmla="*/ 175 w 274"/>
                  <a:gd name="T51" fmla="*/ 71 h 228"/>
                  <a:gd name="T52" fmla="*/ 185 w 274"/>
                  <a:gd name="T53" fmla="*/ 69 h 228"/>
                  <a:gd name="T54" fmla="*/ 192 w 274"/>
                  <a:gd name="T55" fmla="*/ 69 h 228"/>
                  <a:gd name="T56" fmla="*/ 201 w 274"/>
                  <a:gd name="T57" fmla="*/ 71 h 228"/>
                  <a:gd name="T58" fmla="*/ 211 w 274"/>
                  <a:gd name="T59" fmla="*/ 74 h 228"/>
                  <a:gd name="T60" fmla="*/ 220 w 274"/>
                  <a:gd name="T61" fmla="*/ 81 h 228"/>
                  <a:gd name="T62" fmla="*/ 230 w 274"/>
                  <a:gd name="T63" fmla="*/ 88 h 228"/>
                  <a:gd name="T64" fmla="*/ 235 w 274"/>
                  <a:gd name="T65" fmla="*/ 97 h 228"/>
                  <a:gd name="T66" fmla="*/ 237 w 274"/>
                  <a:gd name="T67" fmla="*/ 107 h 228"/>
                  <a:gd name="T68" fmla="*/ 239 w 274"/>
                  <a:gd name="T69" fmla="*/ 114 h 228"/>
                  <a:gd name="T70" fmla="*/ 239 w 274"/>
                  <a:gd name="T71" fmla="*/ 124 h 228"/>
                  <a:gd name="T72" fmla="*/ 239 w 274"/>
                  <a:gd name="T73" fmla="*/ 131 h 228"/>
                  <a:gd name="T74" fmla="*/ 237 w 274"/>
                  <a:gd name="T75" fmla="*/ 135 h 228"/>
                  <a:gd name="T76" fmla="*/ 235 w 274"/>
                  <a:gd name="T77" fmla="*/ 140 h 228"/>
                  <a:gd name="T78" fmla="*/ 235 w 274"/>
                  <a:gd name="T79" fmla="*/ 145 h 228"/>
                  <a:gd name="T80" fmla="*/ 235 w 274"/>
                  <a:gd name="T81" fmla="*/ 145 h 228"/>
                  <a:gd name="T82" fmla="*/ 235 w 274"/>
                  <a:gd name="T83" fmla="*/ 145 h 228"/>
                  <a:gd name="T84" fmla="*/ 239 w 274"/>
                  <a:gd name="T85" fmla="*/ 147 h 228"/>
                  <a:gd name="T86" fmla="*/ 244 w 274"/>
                  <a:gd name="T87" fmla="*/ 152 h 228"/>
                  <a:gd name="T88" fmla="*/ 249 w 274"/>
                  <a:gd name="T89" fmla="*/ 157 h 228"/>
                  <a:gd name="T90" fmla="*/ 256 w 274"/>
                  <a:gd name="T91" fmla="*/ 164 h 228"/>
                  <a:gd name="T92" fmla="*/ 261 w 274"/>
                  <a:gd name="T93" fmla="*/ 171 h 228"/>
                  <a:gd name="T94" fmla="*/ 268 w 274"/>
                  <a:gd name="T95" fmla="*/ 183 h 228"/>
                  <a:gd name="T96" fmla="*/ 273 w 274"/>
                  <a:gd name="T97" fmla="*/ 195 h 228"/>
                  <a:gd name="T98" fmla="*/ 275 w 274"/>
                  <a:gd name="T99" fmla="*/ 209 h 228"/>
                  <a:gd name="T100" fmla="*/ 277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 name="Freeform 106"/>
              <p:cNvSpPr>
                <a:spLocks/>
              </p:cNvSpPr>
              <p:nvPr/>
            </p:nvSpPr>
            <p:spPr bwMode="auto">
              <a:xfrm>
                <a:off x="4406" y="3428"/>
                <a:ext cx="356" cy="234"/>
              </a:xfrm>
              <a:custGeom>
                <a:avLst/>
                <a:gdLst>
                  <a:gd name="T0" fmla="*/ 2 w 357"/>
                  <a:gd name="T1" fmla="*/ 213 h 236"/>
                  <a:gd name="T2" fmla="*/ 9 w 357"/>
                  <a:gd name="T3" fmla="*/ 185 h 236"/>
                  <a:gd name="T4" fmla="*/ 21 w 357"/>
                  <a:gd name="T5" fmla="*/ 169 h 236"/>
                  <a:gd name="T6" fmla="*/ 33 w 357"/>
                  <a:gd name="T7" fmla="*/ 157 h 236"/>
                  <a:gd name="T8" fmla="*/ 43 w 357"/>
                  <a:gd name="T9" fmla="*/ 152 h 236"/>
                  <a:gd name="T10" fmla="*/ 43 w 357"/>
                  <a:gd name="T11" fmla="*/ 150 h 236"/>
                  <a:gd name="T12" fmla="*/ 40 w 357"/>
                  <a:gd name="T13" fmla="*/ 142 h 236"/>
                  <a:gd name="T14" fmla="*/ 38 w 357"/>
                  <a:gd name="T15" fmla="*/ 128 h 236"/>
                  <a:gd name="T16" fmla="*/ 40 w 357"/>
                  <a:gd name="T17" fmla="*/ 111 h 236"/>
                  <a:gd name="T18" fmla="*/ 47 w 357"/>
                  <a:gd name="T19" fmla="*/ 95 h 236"/>
                  <a:gd name="T20" fmla="*/ 66 w 357"/>
                  <a:gd name="T21" fmla="*/ 81 h 236"/>
                  <a:gd name="T22" fmla="*/ 85 w 357"/>
                  <a:gd name="T23" fmla="*/ 76 h 236"/>
                  <a:gd name="T24" fmla="*/ 102 w 357"/>
                  <a:gd name="T25" fmla="*/ 76 h 236"/>
                  <a:gd name="T26" fmla="*/ 114 w 357"/>
                  <a:gd name="T27" fmla="*/ 81 h 236"/>
                  <a:gd name="T28" fmla="*/ 124 w 357"/>
                  <a:gd name="T29" fmla="*/ 85 h 236"/>
                  <a:gd name="T30" fmla="*/ 124 w 357"/>
                  <a:gd name="T31" fmla="*/ 85 h 236"/>
                  <a:gd name="T32" fmla="*/ 124 w 357"/>
                  <a:gd name="T33" fmla="*/ 78 h 236"/>
                  <a:gd name="T34" fmla="*/ 126 w 357"/>
                  <a:gd name="T35" fmla="*/ 66 h 236"/>
                  <a:gd name="T36" fmla="*/ 133 w 357"/>
                  <a:gd name="T37" fmla="*/ 50 h 236"/>
                  <a:gd name="T38" fmla="*/ 152 w 357"/>
                  <a:gd name="T39" fmla="*/ 31 h 236"/>
                  <a:gd name="T40" fmla="*/ 178 w 357"/>
                  <a:gd name="T41" fmla="*/ 12 h 236"/>
                  <a:gd name="T42" fmla="*/ 209 w 357"/>
                  <a:gd name="T43" fmla="*/ 7 h 236"/>
                  <a:gd name="T44" fmla="*/ 235 w 357"/>
                  <a:gd name="T45" fmla="*/ 14 h 236"/>
                  <a:gd name="T46" fmla="*/ 257 w 357"/>
                  <a:gd name="T47" fmla="*/ 24 h 236"/>
                  <a:gd name="T48" fmla="*/ 268 w 357"/>
                  <a:gd name="T49" fmla="*/ 31 h 236"/>
                  <a:gd name="T50" fmla="*/ 271 w 357"/>
                  <a:gd name="T51" fmla="*/ 31 h 236"/>
                  <a:gd name="T52" fmla="*/ 271 w 357"/>
                  <a:gd name="T53" fmla="*/ 26 h 236"/>
                  <a:gd name="T54" fmla="*/ 276 w 357"/>
                  <a:gd name="T55" fmla="*/ 17 h 236"/>
                  <a:gd name="T56" fmla="*/ 285 w 357"/>
                  <a:gd name="T57" fmla="*/ 7 h 236"/>
                  <a:gd name="T58" fmla="*/ 302 w 357"/>
                  <a:gd name="T59" fmla="*/ 2 h 236"/>
                  <a:gd name="T60" fmla="*/ 323 w 357"/>
                  <a:gd name="T61" fmla="*/ 2 h 236"/>
                  <a:gd name="T62" fmla="*/ 340 w 357"/>
                  <a:gd name="T63" fmla="*/ 7 h 236"/>
                  <a:gd name="T64" fmla="*/ 350 w 357"/>
                  <a:gd name="T65" fmla="*/ 17 h 236"/>
                  <a:gd name="T66" fmla="*/ 354 w 357"/>
                  <a:gd name="T67" fmla="*/ 26 h 236"/>
                  <a:gd name="T68" fmla="*/ 354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 name="Freeform 107"/>
              <p:cNvSpPr>
                <a:spLocks/>
              </p:cNvSpPr>
              <p:nvPr/>
            </p:nvSpPr>
            <p:spPr bwMode="auto">
              <a:xfrm>
                <a:off x="4406" y="3659"/>
                <a:ext cx="275" cy="228"/>
              </a:xfrm>
              <a:custGeom>
                <a:avLst/>
                <a:gdLst>
                  <a:gd name="T0" fmla="*/ 277 w 274"/>
                  <a:gd name="T1" fmla="*/ 202 h 229"/>
                  <a:gd name="T2" fmla="*/ 274 w 274"/>
                  <a:gd name="T3" fmla="*/ 205 h 229"/>
                  <a:gd name="T4" fmla="*/ 270 w 274"/>
                  <a:gd name="T5" fmla="*/ 207 h 229"/>
                  <a:gd name="T6" fmla="*/ 263 w 274"/>
                  <a:gd name="T7" fmla="*/ 212 h 229"/>
                  <a:gd name="T8" fmla="*/ 253 w 274"/>
                  <a:gd name="T9" fmla="*/ 217 h 229"/>
                  <a:gd name="T10" fmla="*/ 241 w 274"/>
                  <a:gd name="T11" fmla="*/ 221 h 229"/>
                  <a:gd name="T12" fmla="*/ 229 w 274"/>
                  <a:gd name="T13" fmla="*/ 226 h 229"/>
                  <a:gd name="T14" fmla="*/ 215 w 274"/>
                  <a:gd name="T15" fmla="*/ 226 h 229"/>
                  <a:gd name="T16" fmla="*/ 201 w 274"/>
                  <a:gd name="T17" fmla="*/ 226 h 229"/>
                  <a:gd name="T18" fmla="*/ 184 w 274"/>
                  <a:gd name="T19" fmla="*/ 221 h 229"/>
                  <a:gd name="T20" fmla="*/ 170 w 274"/>
                  <a:gd name="T21" fmla="*/ 214 h 229"/>
                  <a:gd name="T22" fmla="*/ 155 w 274"/>
                  <a:gd name="T23" fmla="*/ 205 h 229"/>
                  <a:gd name="T24" fmla="*/ 143 w 274"/>
                  <a:gd name="T25" fmla="*/ 193 h 229"/>
                  <a:gd name="T26" fmla="*/ 133 w 274"/>
                  <a:gd name="T27" fmla="*/ 183 h 229"/>
                  <a:gd name="T28" fmla="*/ 128 w 274"/>
                  <a:gd name="T29" fmla="*/ 176 h 229"/>
                  <a:gd name="T30" fmla="*/ 126 w 274"/>
                  <a:gd name="T31" fmla="*/ 167 h 229"/>
                  <a:gd name="T32" fmla="*/ 124 w 274"/>
                  <a:gd name="T33" fmla="*/ 159 h 229"/>
                  <a:gd name="T34" fmla="*/ 124 w 274"/>
                  <a:gd name="T35" fmla="*/ 155 h 229"/>
                  <a:gd name="T36" fmla="*/ 124 w 274"/>
                  <a:gd name="T37" fmla="*/ 150 h 229"/>
                  <a:gd name="T38" fmla="*/ 124 w 274"/>
                  <a:gd name="T39" fmla="*/ 148 h 229"/>
                  <a:gd name="T40" fmla="*/ 124 w 274"/>
                  <a:gd name="T41" fmla="*/ 145 h 229"/>
                  <a:gd name="T42" fmla="*/ 124 w 274"/>
                  <a:gd name="T43" fmla="*/ 145 h 229"/>
                  <a:gd name="T44" fmla="*/ 119 w 274"/>
                  <a:gd name="T45" fmla="*/ 148 h 229"/>
                  <a:gd name="T46" fmla="*/ 114 w 274"/>
                  <a:gd name="T47" fmla="*/ 150 h 229"/>
                  <a:gd name="T48" fmla="*/ 109 w 274"/>
                  <a:gd name="T49" fmla="*/ 152 h 229"/>
                  <a:gd name="T50" fmla="*/ 102 w 274"/>
                  <a:gd name="T51" fmla="*/ 155 h 229"/>
                  <a:gd name="T52" fmla="*/ 93 w 274"/>
                  <a:gd name="T53" fmla="*/ 157 h 229"/>
                  <a:gd name="T54" fmla="*/ 85 w 274"/>
                  <a:gd name="T55" fmla="*/ 157 h 229"/>
                  <a:gd name="T56" fmla="*/ 76 w 274"/>
                  <a:gd name="T57" fmla="*/ 155 h 229"/>
                  <a:gd name="T58" fmla="*/ 66 w 274"/>
                  <a:gd name="T59" fmla="*/ 152 h 229"/>
                  <a:gd name="T60" fmla="*/ 57 w 274"/>
                  <a:gd name="T61" fmla="*/ 145 h 229"/>
                  <a:gd name="T62" fmla="*/ 47 w 274"/>
                  <a:gd name="T63" fmla="*/ 138 h 229"/>
                  <a:gd name="T64" fmla="*/ 43 w 274"/>
                  <a:gd name="T65" fmla="*/ 128 h 229"/>
                  <a:gd name="T66" fmla="*/ 40 w 274"/>
                  <a:gd name="T67" fmla="*/ 119 h 229"/>
                  <a:gd name="T68" fmla="*/ 38 w 274"/>
                  <a:gd name="T69" fmla="*/ 114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 name="Freeform 108"/>
              <p:cNvSpPr>
                <a:spLocks/>
              </p:cNvSpPr>
              <p:nvPr/>
            </p:nvSpPr>
            <p:spPr bwMode="auto">
              <a:xfrm>
                <a:off x="4685" y="3659"/>
                <a:ext cx="352" cy="238"/>
              </a:xfrm>
              <a:custGeom>
                <a:avLst/>
                <a:gdLst>
                  <a:gd name="T0" fmla="*/ 346 w 355"/>
                  <a:gd name="T1" fmla="*/ 19 h 239"/>
                  <a:gd name="T2" fmla="*/ 339 w 355"/>
                  <a:gd name="T3" fmla="*/ 48 h 239"/>
                  <a:gd name="T4" fmla="*/ 327 w 355"/>
                  <a:gd name="T5" fmla="*/ 67 h 239"/>
                  <a:gd name="T6" fmla="*/ 315 w 355"/>
                  <a:gd name="T7" fmla="*/ 79 h 239"/>
                  <a:gd name="T8" fmla="*/ 306 w 355"/>
                  <a:gd name="T9" fmla="*/ 84 h 239"/>
                  <a:gd name="T10" fmla="*/ 306 w 355"/>
                  <a:gd name="T11" fmla="*/ 86 h 239"/>
                  <a:gd name="T12" fmla="*/ 308 w 355"/>
                  <a:gd name="T13" fmla="*/ 93 h 239"/>
                  <a:gd name="T14" fmla="*/ 310 w 355"/>
                  <a:gd name="T15" fmla="*/ 108 h 239"/>
                  <a:gd name="T16" fmla="*/ 308 w 355"/>
                  <a:gd name="T17" fmla="*/ 121 h 239"/>
                  <a:gd name="T18" fmla="*/ 301 w 355"/>
                  <a:gd name="T19" fmla="*/ 138 h 239"/>
                  <a:gd name="T20" fmla="*/ 285 w 355"/>
                  <a:gd name="T21" fmla="*/ 152 h 239"/>
                  <a:gd name="T22" fmla="*/ 266 w 355"/>
                  <a:gd name="T23" fmla="*/ 157 h 239"/>
                  <a:gd name="T24" fmla="*/ 249 w 355"/>
                  <a:gd name="T25" fmla="*/ 157 h 239"/>
                  <a:gd name="T26" fmla="*/ 237 w 355"/>
                  <a:gd name="T27" fmla="*/ 152 h 239"/>
                  <a:gd name="T28" fmla="*/ 228 w 355"/>
                  <a:gd name="T29" fmla="*/ 148 h 239"/>
                  <a:gd name="T30" fmla="*/ 228 w 355"/>
                  <a:gd name="T31" fmla="*/ 148 h 239"/>
                  <a:gd name="T32" fmla="*/ 228 w 355"/>
                  <a:gd name="T33" fmla="*/ 155 h 239"/>
                  <a:gd name="T34" fmla="*/ 225 w 355"/>
                  <a:gd name="T35" fmla="*/ 167 h 239"/>
                  <a:gd name="T36" fmla="*/ 218 w 355"/>
                  <a:gd name="T37" fmla="*/ 186 h 239"/>
                  <a:gd name="T38" fmla="*/ 199 w 355"/>
                  <a:gd name="T39" fmla="*/ 205 h 239"/>
                  <a:gd name="T40" fmla="*/ 173 w 355"/>
                  <a:gd name="T41" fmla="*/ 224 h 239"/>
                  <a:gd name="T42" fmla="*/ 142 w 355"/>
                  <a:gd name="T43" fmla="*/ 229 h 239"/>
                  <a:gd name="T44" fmla="*/ 116 w 355"/>
                  <a:gd name="T45" fmla="*/ 221 h 239"/>
                  <a:gd name="T46" fmla="*/ 95 w 355"/>
                  <a:gd name="T47" fmla="*/ 212 h 239"/>
                  <a:gd name="T48" fmla="*/ 83 w 355"/>
                  <a:gd name="T49" fmla="*/ 205 h 239"/>
                  <a:gd name="T50" fmla="*/ 80 w 355"/>
                  <a:gd name="T51" fmla="*/ 205 h 239"/>
                  <a:gd name="T52" fmla="*/ 80 w 355"/>
                  <a:gd name="T53" fmla="*/ 210 h 239"/>
                  <a:gd name="T54" fmla="*/ 76 w 355"/>
                  <a:gd name="T55" fmla="*/ 219 h 239"/>
                  <a:gd name="T56" fmla="*/ 66 w 355"/>
                  <a:gd name="T57" fmla="*/ 229 h 239"/>
                  <a:gd name="T58" fmla="*/ 52 w 355"/>
                  <a:gd name="T59" fmla="*/ 233 h 239"/>
                  <a:gd name="T60" fmla="*/ 31 w 355"/>
                  <a:gd name="T61" fmla="*/ 233 h 239"/>
                  <a:gd name="T62" fmla="*/ 14 w 355"/>
                  <a:gd name="T63" fmla="*/ 229 h 239"/>
                  <a:gd name="T64" fmla="*/ 5 w 355"/>
                  <a:gd name="T65" fmla="*/ 219 h 239"/>
                  <a:gd name="T66" fmla="*/ 0 w 355"/>
                  <a:gd name="T67" fmla="*/ 210 h 239"/>
                  <a:gd name="T68" fmla="*/ 0 w 355"/>
                  <a:gd name="T69" fmla="*/ 205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2" name="Group 109"/>
            <p:cNvGrpSpPr>
              <a:grpSpLocks/>
            </p:cNvGrpSpPr>
            <p:nvPr/>
          </p:nvGrpSpPr>
          <p:grpSpPr bwMode="auto">
            <a:xfrm>
              <a:off x="3366" y="3430"/>
              <a:ext cx="632" cy="470"/>
              <a:chOff x="3366" y="3430"/>
              <a:chExt cx="632" cy="470"/>
            </a:xfrm>
          </p:grpSpPr>
          <p:sp>
            <p:nvSpPr>
              <p:cNvPr id="1124" name="Freeform 110"/>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0 w 276"/>
                  <a:gd name="T27" fmla="*/ 43 h 229"/>
                  <a:gd name="T28" fmla="*/ 144 w 276"/>
                  <a:gd name="T29" fmla="*/ 52 h 229"/>
                  <a:gd name="T30" fmla="*/ 147 w 276"/>
                  <a:gd name="T31" fmla="*/ 60 h 229"/>
                  <a:gd name="T32" fmla="*/ 149 w 276"/>
                  <a:gd name="T33" fmla="*/ 67 h 229"/>
                  <a:gd name="T34" fmla="*/ 149 w 276"/>
                  <a:gd name="T35" fmla="*/ 74 h 229"/>
                  <a:gd name="T36" fmla="*/ 149 w 276"/>
                  <a:gd name="T37" fmla="*/ 79 h 229"/>
                  <a:gd name="T38" fmla="*/ 149 w 276"/>
                  <a:gd name="T39" fmla="*/ 81 h 229"/>
                  <a:gd name="T40" fmla="*/ 149 w 276"/>
                  <a:gd name="T41" fmla="*/ 81 h 229"/>
                  <a:gd name="T42" fmla="*/ 149 w 276"/>
                  <a:gd name="T43" fmla="*/ 81 h 229"/>
                  <a:gd name="T44" fmla="*/ 152 w 276"/>
                  <a:gd name="T45" fmla="*/ 79 h 229"/>
                  <a:gd name="T46" fmla="*/ 156 w 276"/>
                  <a:gd name="T47" fmla="*/ 76 h 229"/>
                  <a:gd name="T48" fmla="*/ 164 w 276"/>
                  <a:gd name="T49" fmla="*/ 74 h 229"/>
                  <a:gd name="T50" fmla="*/ 171 w 276"/>
                  <a:gd name="T51" fmla="*/ 72 h 229"/>
                  <a:gd name="T52" fmla="*/ 178 w 276"/>
                  <a:gd name="T53" fmla="*/ 69 h 229"/>
                  <a:gd name="T54" fmla="*/ 187 w 276"/>
                  <a:gd name="T55" fmla="*/ 69 h 229"/>
                  <a:gd name="T56" fmla="*/ 197 w 276"/>
                  <a:gd name="T57" fmla="*/ 72 h 229"/>
                  <a:gd name="T58" fmla="*/ 206 w 276"/>
                  <a:gd name="T59" fmla="*/ 74 h 229"/>
                  <a:gd name="T60" fmla="*/ 216 w 276"/>
                  <a:gd name="T61" fmla="*/ 81 h 229"/>
                  <a:gd name="T62" fmla="*/ 226 w 276"/>
                  <a:gd name="T63" fmla="*/ 91 h 229"/>
                  <a:gd name="T64" fmla="*/ 230 w 276"/>
                  <a:gd name="T65" fmla="*/ 98 h 229"/>
                  <a:gd name="T66" fmla="*/ 233 w 276"/>
                  <a:gd name="T67" fmla="*/ 107 h 229"/>
                  <a:gd name="T68" fmla="*/ 235 w 276"/>
                  <a:gd name="T69" fmla="*/ 114 h 229"/>
                  <a:gd name="T70" fmla="*/ 235 w 276"/>
                  <a:gd name="T71" fmla="*/ 121 h 229"/>
                  <a:gd name="T72" fmla="*/ 233 w 276"/>
                  <a:gd name="T73" fmla="*/ 128 h 229"/>
                  <a:gd name="T74" fmla="*/ 233 w 276"/>
                  <a:gd name="T75" fmla="*/ 135 h 229"/>
                  <a:gd name="T76" fmla="*/ 230 w 276"/>
                  <a:gd name="T77" fmla="*/ 140 h 229"/>
                  <a:gd name="T78" fmla="*/ 230 w 276"/>
                  <a:gd name="T79" fmla="*/ 142 h 229"/>
                  <a:gd name="T80" fmla="*/ 228 w 276"/>
                  <a:gd name="T81" fmla="*/ 142 h 229"/>
                  <a:gd name="T82" fmla="*/ 230 w 276"/>
                  <a:gd name="T83" fmla="*/ 145 h 229"/>
                  <a:gd name="T84" fmla="*/ 233 w 276"/>
                  <a:gd name="T85" fmla="*/ 145 h 229"/>
                  <a:gd name="T86" fmla="*/ 237 w 276"/>
                  <a:gd name="T87" fmla="*/ 150 h 229"/>
                  <a:gd name="T88" fmla="*/ 245 w 276"/>
                  <a:gd name="T89" fmla="*/ 154 h 229"/>
                  <a:gd name="T90" fmla="*/ 249 w 276"/>
                  <a:gd name="T91" fmla="*/ 161 h 229"/>
                  <a:gd name="T92" fmla="*/ 256 w 276"/>
                  <a:gd name="T93" fmla="*/ 171 h 229"/>
                  <a:gd name="T94" fmla="*/ 264 w 276"/>
                  <a:gd name="T95" fmla="*/ 181 h 229"/>
                  <a:gd name="T96" fmla="*/ 268 w 276"/>
                  <a:gd name="T97" fmla="*/ 192 h 229"/>
                  <a:gd name="T98" fmla="*/ 271 w 276"/>
                  <a:gd name="T99" fmla="*/ 209 h 229"/>
                  <a:gd name="T100" fmla="*/ 273 w 276"/>
                  <a:gd name="T101" fmla="*/ 226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5" name="Freeform 111"/>
              <p:cNvSpPr>
                <a:spLocks/>
              </p:cNvSpPr>
              <p:nvPr/>
            </p:nvSpPr>
            <p:spPr bwMode="auto">
              <a:xfrm>
                <a:off x="3367" y="3431"/>
                <a:ext cx="356" cy="234"/>
              </a:xfrm>
              <a:custGeom>
                <a:avLst/>
                <a:gdLst>
                  <a:gd name="T0" fmla="*/ 3 w 358"/>
                  <a:gd name="T1" fmla="*/ 214 h 236"/>
                  <a:gd name="T2" fmla="*/ 10 w 358"/>
                  <a:gd name="T3" fmla="*/ 188 h 236"/>
                  <a:gd name="T4" fmla="*/ 22 w 358"/>
                  <a:gd name="T5" fmla="*/ 171 h 236"/>
                  <a:gd name="T6" fmla="*/ 34 w 358"/>
                  <a:gd name="T7" fmla="*/ 160 h 236"/>
                  <a:gd name="T8" fmla="*/ 43 w 358"/>
                  <a:gd name="T9" fmla="*/ 152 h 236"/>
                  <a:gd name="T10" fmla="*/ 43 w 358"/>
                  <a:gd name="T11" fmla="*/ 152 h 236"/>
                  <a:gd name="T12" fmla="*/ 41 w 358"/>
                  <a:gd name="T13" fmla="*/ 143 h 236"/>
                  <a:gd name="T14" fmla="*/ 39 w 358"/>
                  <a:gd name="T15" fmla="*/ 131 h 236"/>
                  <a:gd name="T16" fmla="*/ 39 w 358"/>
                  <a:gd name="T17" fmla="*/ 114 h 236"/>
                  <a:gd name="T18" fmla="*/ 48 w 358"/>
                  <a:gd name="T19" fmla="*/ 95 h 236"/>
                  <a:gd name="T20" fmla="*/ 65 w 358"/>
                  <a:gd name="T21" fmla="*/ 81 h 236"/>
                  <a:gd name="T22" fmla="*/ 84 w 358"/>
                  <a:gd name="T23" fmla="*/ 76 h 236"/>
                  <a:gd name="T24" fmla="*/ 100 w 358"/>
                  <a:gd name="T25" fmla="*/ 79 h 236"/>
                  <a:gd name="T26" fmla="*/ 112 w 358"/>
                  <a:gd name="T27" fmla="*/ 83 h 236"/>
                  <a:gd name="T28" fmla="*/ 119 w 358"/>
                  <a:gd name="T29" fmla="*/ 88 h 236"/>
                  <a:gd name="T30" fmla="*/ 121 w 358"/>
                  <a:gd name="T31" fmla="*/ 86 h 236"/>
                  <a:gd name="T32" fmla="*/ 119 w 358"/>
                  <a:gd name="T33" fmla="*/ 79 h 236"/>
                  <a:gd name="T34" fmla="*/ 121 w 358"/>
                  <a:gd name="T35" fmla="*/ 67 h 236"/>
                  <a:gd name="T36" fmla="*/ 131 w 358"/>
                  <a:gd name="T37" fmla="*/ 53 h 236"/>
                  <a:gd name="T38" fmla="*/ 150 w 358"/>
                  <a:gd name="T39" fmla="*/ 31 h 236"/>
                  <a:gd name="T40" fmla="*/ 179 w 358"/>
                  <a:gd name="T41" fmla="*/ 15 h 236"/>
                  <a:gd name="T42" fmla="*/ 210 w 358"/>
                  <a:gd name="T43" fmla="*/ 10 h 236"/>
                  <a:gd name="T44" fmla="*/ 236 w 358"/>
                  <a:gd name="T45" fmla="*/ 15 h 236"/>
                  <a:gd name="T46" fmla="*/ 257 w 358"/>
                  <a:gd name="T47" fmla="*/ 24 h 236"/>
                  <a:gd name="T48" fmla="*/ 267 w 358"/>
                  <a:gd name="T49" fmla="*/ 31 h 236"/>
                  <a:gd name="T50" fmla="*/ 269 w 358"/>
                  <a:gd name="T51" fmla="*/ 31 h 236"/>
                  <a:gd name="T52" fmla="*/ 269 w 358"/>
                  <a:gd name="T53" fmla="*/ 27 h 236"/>
                  <a:gd name="T54" fmla="*/ 273 w 358"/>
                  <a:gd name="T55" fmla="*/ 17 h 236"/>
                  <a:gd name="T56" fmla="*/ 283 w 358"/>
                  <a:gd name="T57" fmla="*/ 8 h 236"/>
                  <a:gd name="T58" fmla="*/ 300 w 358"/>
                  <a:gd name="T59" fmla="*/ 3 h 236"/>
                  <a:gd name="T60" fmla="*/ 321 w 358"/>
                  <a:gd name="T61" fmla="*/ 3 h 236"/>
                  <a:gd name="T62" fmla="*/ 338 w 358"/>
                  <a:gd name="T63" fmla="*/ 8 h 236"/>
                  <a:gd name="T64" fmla="*/ 345 w 358"/>
                  <a:gd name="T65" fmla="*/ 17 h 236"/>
                  <a:gd name="T66" fmla="*/ 350 w 358"/>
                  <a:gd name="T67" fmla="*/ 27 h 236"/>
                  <a:gd name="T68" fmla="*/ 352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 name="Freeform 112"/>
              <p:cNvSpPr>
                <a:spLocks/>
              </p:cNvSpPr>
              <p:nvPr/>
            </p:nvSpPr>
            <p:spPr bwMode="auto">
              <a:xfrm>
                <a:off x="3367" y="3666"/>
                <a:ext cx="272" cy="228"/>
              </a:xfrm>
              <a:custGeom>
                <a:avLst/>
                <a:gdLst>
                  <a:gd name="T0" fmla="*/ 272 w 272"/>
                  <a:gd name="T1" fmla="*/ 200 h 229"/>
                  <a:gd name="T2" fmla="*/ 272 w 272"/>
                  <a:gd name="T3" fmla="*/ 202 h 229"/>
                  <a:gd name="T4" fmla="*/ 267 w 272"/>
                  <a:gd name="T5" fmla="*/ 205 h 229"/>
                  <a:gd name="T6" fmla="*/ 260 w 272"/>
                  <a:gd name="T7" fmla="*/ 209 h 229"/>
                  <a:gd name="T8" fmla="*/ 251 w 272"/>
                  <a:gd name="T9" fmla="*/ 214 h 229"/>
                  <a:gd name="T10" fmla="*/ 239 w 272"/>
                  <a:gd name="T11" fmla="*/ 219 h 229"/>
                  <a:gd name="T12" fmla="*/ 227 w 272"/>
                  <a:gd name="T13" fmla="*/ 224 h 229"/>
                  <a:gd name="T14" fmla="*/ 213 w 272"/>
                  <a:gd name="T15" fmla="*/ 226 h 229"/>
                  <a:gd name="T16" fmla="*/ 196 w 272"/>
                  <a:gd name="T17" fmla="*/ 224 h 229"/>
                  <a:gd name="T18" fmla="*/ 182 w 272"/>
                  <a:gd name="T19" fmla="*/ 221 h 229"/>
                  <a:gd name="T20" fmla="*/ 165 w 272"/>
                  <a:gd name="T21" fmla="*/ 212 h 229"/>
                  <a:gd name="T22" fmla="*/ 153 w 272"/>
                  <a:gd name="T23" fmla="*/ 202 h 229"/>
                  <a:gd name="T24" fmla="*/ 141 w 272"/>
                  <a:gd name="T25" fmla="*/ 193 h 229"/>
                  <a:gd name="T26" fmla="*/ 134 w 272"/>
                  <a:gd name="T27" fmla="*/ 183 h 229"/>
                  <a:gd name="T28" fmla="*/ 129 w 272"/>
                  <a:gd name="T29" fmla="*/ 174 h 229"/>
                  <a:gd name="T30" fmla="*/ 124 w 272"/>
                  <a:gd name="T31" fmla="*/ 164 h 229"/>
                  <a:gd name="T32" fmla="*/ 124 w 272"/>
                  <a:gd name="T33" fmla="*/ 157 h 229"/>
                  <a:gd name="T34" fmla="*/ 122 w 272"/>
                  <a:gd name="T35" fmla="*/ 152 h 229"/>
                  <a:gd name="T36" fmla="*/ 122 w 272"/>
                  <a:gd name="T37" fmla="*/ 147 h 229"/>
                  <a:gd name="T38" fmla="*/ 124 w 272"/>
                  <a:gd name="T39" fmla="*/ 145 h 229"/>
                  <a:gd name="T40" fmla="*/ 124 w 272"/>
                  <a:gd name="T41" fmla="*/ 143 h 229"/>
                  <a:gd name="T42" fmla="*/ 122 w 272"/>
                  <a:gd name="T43" fmla="*/ 145 h 229"/>
                  <a:gd name="T44" fmla="*/ 120 w 272"/>
                  <a:gd name="T45" fmla="*/ 147 h 229"/>
                  <a:gd name="T46" fmla="*/ 115 w 272"/>
                  <a:gd name="T47" fmla="*/ 150 h 229"/>
                  <a:gd name="T48" fmla="*/ 110 w 272"/>
                  <a:gd name="T49" fmla="*/ 152 h 229"/>
                  <a:gd name="T50" fmla="*/ 103 w 272"/>
                  <a:gd name="T51" fmla="*/ 154 h 229"/>
                  <a:gd name="T52" fmla="*/ 93 w 272"/>
                  <a:gd name="T53" fmla="*/ 154 h 229"/>
                  <a:gd name="T54" fmla="*/ 84 w 272"/>
                  <a:gd name="T55" fmla="*/ 154 h 229"/>
                  <a:gd name="T56" fmla="*/ 77 w 272"/>
                  <a:gd name="T57" fmla="*/ 154 h 229"/>
                  <a:gd name="T58" fmla="*/ 65 w 272"/>
                  <a:gd name="T59" fmla="*/ 150 h 229"/>
                  <a:gd name="T60" fmla="*/ 55 w 272"/>
                  <a:gd name="T61" fmla="*/ 143 h 229"/>
                  <a:gd name="T62" fmla="*/ 48 w 272"/>
                  <a:gd name="T63" fmla="*/ 135 h 229"/>
                  <a:gd name="T64" fmla="*/ 43 w 272"/>
                  <a:gd name="T65" fmla="*/ 126 h 229"/>
                  <a:gd name="T66" fmla="*/ 39 w 272"/>
                  <a:gd name="T67" fmla="*/ 119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 name="Freeform 113"/>
              <p:cNvSpPr>
                <a:spLocks/>
              </p:cNvSpPr>
              <p:nvPr/>
            </p:nvSpPr>
            <p:spPr bwMode="auto">
              <a:xfrm>
                <a:off x="3638" y="3666"/>
                <a:ext cx="360" cy="234"/>
              </a:xfrm>
              <a:custGeom>
                <a:avLst/>
                <a:gdLst>
                  <a:gd name="T0" fmla="*/ 3 w 360"/>
                  <a:gd name="T1" fmla="*/ 199 h 236"/>
                  <a:gd name="T2" fmla="*/ 3 w 360"/>
                  <a:gd name="T3" fmla="*/ 206 h 236"/>
                  <a:gd name="T4" fmla="*/ 7 w 360"/>
                  <a:gd name="T5" fmla="*/ 213 h 236"/>
                  <a:gd name="T6" fmla="*/ 17 w 360"/>
                  <a:gd name="T7" fmla="*/ 223 h 236"/>
                  <a:gd name="T8" fmla="*/ 34 w 360"/>
                  <a:gd name="T9" fmla="*/ 230 h 236"/>
                  <a:gd name="T10" fmla="*/ 55 w 360"/>
                  <a:gd name="T11" fmla="*/ 230 h 236"/>
                  <a:gd name="T12" fmla="*/ 72 w 360"/>
                  <a:gd name="T13" fmla="*/ 223 h 236"/>
                  <a:gd name="T14" fmla="*/ 79 w 360"/>
                  <a:gd name="T15" fmla="*/ 213 h 236"/>
                  <a:gd name="T16" fmla="*/ 84 w 360"/>
                  <a:gd name="T17" fmla="*/ 206 h 236"/>
                  <a:gd name="T18" fmla="*/ 86 w 360"/>
                  <a:gd name="T19" fmla="*/ 199 h 236"/>
                  <a:gd name="T20" fmla="*/ 88 w 360"/>
                  <a:gd name="T21" fmla="*/ 199 h 236"/>
                  <a:gd name="T22" fmla="*/ 100 w 360"/>
                  <a:gd name="T23" fmla="*/ 209 h 236"/>
                  <a:gd name="T24" fmla="*/ 119 w 360"/>
                  <a:gd name="T25" fmla="*/ 218 h 236"/>
                  <a:gd name="T26" fmla="*/ 148 w 360"/>
                  <a:gd name="T27" fmla="*/ 223 h 236"/>
                  <a:gd name="T28" fmla="*/ 179 w 360"/>
                  <a:gd name="T29" fmla="*/ 218 h 236"/>
                  <a:gd name="T30" fmla="*/ 208 w 360"/>
                  <a:gd name="T31" fmla="*/ 199 h 236"/>
                  <a:gd name="T32" fmla="*/ 227 w 360"/>
                  <a:gd name="T33" fmla="*/ 180 h 236"/>
                  <a:gd name="T34" fmla="*/ 234 w 360"/>
                  <a:gd name="T35" fmla="*/ 166 h 236"/>
                  <a:gd name="T36" fmla="*/ 236 w 360"/>
                  <a:gd name="T37" fmla="*/ 152 h 236"/>
                  <a:gd name="T38" fmla="*/ 236 w 360"/>
                  <a:gd name="T39" fmla="*/ 145 h 236"/>
                  <a:gd name="T40" fmla="*/ 236 w 360"/>
                  <a:gd name="T41" fmla="*/ 145 h 236"/>
                  <a:gd name="T42" fmla="*/ 243 w 360"/>
                  <a:gd name="T43" fmla="*/ 150 h 236"/>
                  <a:gd name="T44" fmla="*/ 258 w 360"/>
                  <a:gd name="T45" fmla="*/ 154 h 236"/>
                  <a:gd name="T46" fmla="*/ 274 w 360"/>
                  <a:gd name="T47" fmla="*/ 157 h 236"/>
                  <a:gd name="T48" fmla="*/ 293 w 360"/>
                  <a:gd name="T49" fmla="*/ 150 h 236"/>
                  <a:gd name="T50" fmla="*/ 313 w 360"/>
                  <a:gd name="T51" fmla="*/ 135 h 236"/>
                  <a:gd name="T52" fmla="*/ 320 w 360"/>
                  <a:gd name="T53" fmla="*/ 119 h 236"/>
                  <a:gd name="T54" fmla="*/ 322 w 360"/>
                  <a:gd name="T55" fmla="*/ 102 h 236"/>
                  <a:gd name="T56" fmla="*/ 320 w 360"/>
                  <a:gd name="T57" fmla="*/ 88 h 236"/>
                  <a:gd name="T58" fmla="*/ 317 w 360"/>
                  <a:gd name="T59" fmla="*/ 81 h 236"/>
                  <a:gd name="T60" fmla="*/ 317 w 360"/>
                  <a:gd name="T61" fmla="*/ 78 h 236"/>
                  <a:gd name="T62" fmla="*/ 324 w 360"/>
                  <a:gd name="T63" fmla="*/ 73 h 236"/>
                  <a:gd name="T64" fmla="*/ 336 w 360"/>
                  <a:gd name="T65" fmla="*/ 61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3" name="Freeform 114"/>
            <p:cNvSpPr>
              <a:spLocks/>
            </p:cNvSpPr>
            <p:nvPr/>
          </p:nvSpPr>
          <p:spPr bwMode="auto">
            <a:xfrm>
              <a:off x="4347" y="4062"/>
              <a:ext cx="114" cy="115"/>
            </a:xfrm>
            <a:custGeom>
              <a:avLst/>
              <a:gdLst>
                <a:gd name="T0" fmla="*/ 109 w 115"/>
                <a:gd name="T1" fmla="*/ 112 h 115"/>
                <a:gd name="T2" fmla="*/ 112 w 115"/>
                <a:gd name="T3" fmla="*/ 0 h 115"/>
                <a:gd name="T4" fmla="*/ 0 w 115"/>
                <a:gd name="T5" fmla="*/ 0 h 115"/>
                <a:gd name="T6" fmla="*/ 0 w 115"/>
                <a:gd name="T7" fmla="*/ 115 h 115"/>
                <a:gd name="T8" fmla="*/ 112 w 115"/>
                <a:gd name="T9" fmla="*/ 115 h 115"/>
                <a:gd name="T10" fmla="*/ 112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04" name="Freeform 115"/>
            <p:cNvSpPr>
              <a:spLocks/>
            </p:cNvSpPr>
            <p:nvPr/>
          </p:nvSpPr>
          <p:spPr bwMode="auto">
            <a:xfrm>
              <a:off x="4986" y="4062"/>
              <a:ext cx="110" cy="115"/>
            </a:xfrm>
            <a:custGeom>
              <a:avLst/>
              <a:gdLst>
                <a:gd name="T0" fmla="*/ 106 w 112"/>
                <a:gd name="T1" fmla="*/ 112 h 115"/>
                <a:gd name="T2" fmla="*/ 106 w 112"/>
                <a:gd name="T3" fmla="*/ 0 h 115"/>
                <a:gd name="T4" fmla="*/ 0 w 112"/>
                <a:gd name="T5" fmla="*/ 0 h 115"/>
                <a:gd name="T6" fmla="*/ 0 w 112"/>
                <a:gd name="T7" fmla="*/ 115 h 115"/>
                <a:gd name="T8" fmla="*/ 106 w 112"/>
                <a:gd name="T9" fmla="*/ 115 h 115"/>
                <a:gd name="T10" fmla="*/ 106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05" name="Line 11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11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11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 name="Line 11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9" name="Freeform 120"/>
            <p:cNvSpPr>
              <a:spLocks/>
            </p:cNvSpPr>
            <p:nvPr/>
          </p:nvSpPr>
          <p:spPr bwMode="auto">
            <a:xfrm>
              <a:off x="3745" y="3200"/>
              <a:ext cx="114" cy="112"/>
            </a:xfrm>
            <a:custGeom>
              <a:avLst/>
              <a:gdLst>
                <a:gd name="T0" fmla="*/ 116 w 113"/>
                <a:gd name="T1" fmla="*/ 103 h 115"/>
                <a:gd name="T2" fmla="*/ 116 w 113"/>
                <a:gd name="T3" fmla="*/ 0 h 115"/>
                <a:gd name="T4" fmla="*/ 0 w 113"/>
                <a:gd name="T5" fmla="*/ 0 h 115"/>
                <a:gd name="T6" fmla="*/ 0 w 113"/>
                <a:gd name="T7" fmla="*/ 106 h 115"/>
                <a:gd name="T8" fmla="*/ 116 w 113"/>
                <a:gd name="T9" fmla="*/ 106 h 115"/>
                <a:gd name="T10" fmla="*/ 116 w 113"/>
                <a:gd name="T11" fmla="*/ 106 h 115"/>
                <a:gd name="T12" fmla="*/ 116 w 113"/>
                <a:gd name="T13" fmla="*/ 10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110" name="Freeform 121"/>
            <p:cNvSpPr>
              <a:spLocks/>
            </p:cNvSpPr>
            <p:nvPr/>
          </p:nvSpPr>
          <p:spPr bwMode="auto">
            <a:xfrm>
              <a:off x="3983" y="3263"/>
              <a:ext cx="114" cy="115"/>
            </a:xfrm>
            <a:custGeom>
              <a:avLst/>
              <a:gdLst>
                <a:gd name="T0" fmla="*/ 116 w 113"/>
                <a:gd name="T1" fmla="*/ 112 h 115"/>
                <a:gd name="T2" fmla="*/ 116 w 113"/>
                <a:gd name="T3" fmla="*/ 0 h 115"/>
                <a:gd name="T4" fmla="*/ 0 w 113"/>
                <a:gd name="T5" fmla="*/ 0 h 115"/>
                <a:gd name="T6" fmla="*/ 0 w 113"/>
                <a:gd name="T7" fmla="*/ 115 h 115"/>
                <a:gd name="T8" fmla="*/ 116 w 113"/>
                <a:gd name="T9" fmla="*/ 115 h 115"/>
                <a:gd name="T10" fmla="*/ 116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111" name="Line 12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Freeform 123"/>
            <p:cNvSpPr>
              <a:spLocks/>
            </p:cNvSpPr>
            <p:nvPr/>
          </p:nvSpPr>
          <p:spPr bwMode="auto">
            <a:xfrm>
              <a:off x="4552" y="3204"/>
              <a:ext cx="114" cy="109"/>
            </a:xfrm>
            <a:custGeom>
              <a:avLst/>
              <a:gdLst>
                <a:gd name="T0" fmla="*/ 118 w 112"/>
                <a:gd name="T1" fmla="*/ 103 h 112"/>
                <a:gd name="T2" fmla="*/ 118 w 112"/>
                <a:gd name="T3" fmla="*/ 0 h 112"/>
                <a:gd name="T4" fmla="*/ 0 w 112"/>
                <a:gd name="T5" fmla="*/ 0 h 112"/>
                <a:gd name="T6" fmla="*/ 0 w 112"/>
                <a:gd name="T7" fmla="*/ 103 h 112"/>
                <a:gd name="T8" fmla="*/ 118 w 112"/>
                <a:gd name="T9" fmla="*/ 103 h 112"/>
                <a:gd name="T10" fmla="*/ 118 w 112"/>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3" name="Freeform 124"/>
            <p:cNvSpPr>
              <a:spLocks/>
            </p:cNvSpPr>
            <p:nvPr/>
          </p:nvSpPr>
          <p:spPr bwMode="auto">
            <a:xfrm>
              <a:off x="4552" y="3204"/>
              <a:ext cx="114" cy="109"/>
            </a:xfrm>
            <a:custGeom>
              <a:avLst/>
              <a:gdLst>
                <a:gd name="T0" fmla="*/ 118 w 112"/>
                <a:gd name="T1" fmla="*/ 103 h 112"/>
                <a:gd name="T2" fmla="*/ 118 w 112"/>
                <a:gd name="T3" fmla="*/ 0 h 112"/>
                <a:gd name="T4" fmla="*/ 0 w 112"/>
                <a:gd name="T5" fmla="*/ 0 h 112"/>
                <a:gd name="T6" fmla="*/ 0 w 112"/>
                <a:gd name="T7" fmla="*/ 103 h 112"/>
                <a:gd name="T8" fmla="*/ 118 w 112"/>
                <a:gd name="T9" fmla="*/ 103 h 112"/>
                <a:gd name="T10" fmla="*/ 118 w 112"/>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14" name="Line 12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Line 12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 name="Line 12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7" name="Line 12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12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13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13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Freeform 132"/>
            <p:cNvSpPr>
              <a:spLocks/>
            </p:cNvSpPr>
            <p:nvPr/>
          </p:nvSpPr>
          <p:spPr bwMode="auto">
            <a:xfrm>
              <a:off x="4160" y="3613"/>
              <a:ext cx="114" cy="112"/>
            </a:xfrm>
            <a:custGeom>
              <a:avLst/>
              <a:gdLst>
                <a:gd name="T0" fmla="*/ 118 w 112"/>
                <a:gd name="T1" fmla="*/ 112 h 112"/>
                <a:gd name="T2" fmla="*/ 118 w 112"/>
                <a:gd name="T3" fmla="*/ 0 h 112"/>
                <a:gd name="T4" fmla="*/ 0 w 112"/>
                <a:gd name="T5" fmla="*/ 0 h 112"/>
                <a:gd name="T6" fmla="*/ 0 w 112"/>
                <a:gd name="T7" fmla="*/ 112 h 112"/>
                <a:gd name="T8" fmla="*/ 118 w 112"/>
                <a:gd name="T9" fmla="*/ 112 h 112"/>
                <a:gd name="T10" fmla="*/ 118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2" name="Freeform 133"/>
            <p:cNvSpPr>
              <a:spLocks/>
            </p:cNvSpPr>
            <p:nvPr/>
          </p:nvSpPr>
          <p:spPr bwMode="auto">
            <a:xfrm>
              <a:off x="4160" y="3613"/>
              <a:ext cx="114" cy="112"/>
            </a:xfrm>
            <a:custGeom>
              <a:avLst/>
              <a:gdLst>
                <a:gd name="T0" fmla="*/ 118 w 112"/>
                <a:gd name="T1" fmla="*/ 112 h 112"/>
                <a:gd name="T2" fmla="*/ 118 w 112"/>
                <a:gd name="T3" fmla="*/ 0 h 112"/>
                <a:gd name="T4" fmla="*/ 0 w 112"/>
                <a:gd name="T5" fmla="*/ 0 h 112"/>
                <a:gd name="T6" fmla="*/ 0 w 112"/>
                <a:gd name="T7" fmla="*/ 112 h 112"/>
                <a:gd name="T8" fmla="*/ 118 w 112"/>
                <a:gd name="T9" fmla="*/ 112 h 112"/>
                <a:gd name="T10" fmla="*/ 118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23" name="Line 13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5" name="Rectangle 135"/>
          <p:cNvSpPr>
            <a:spLocks noChangeArrowheads="1"/>
          </p:cNvSpPr>
          <p:nvPr/>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6" name="Rectangle 136"/>
          <p:cNvSpPr>
            <a:spLocks noChangeArrowheads="1"/>
          </p:cNvSpPr>
          <p:nvPr/>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7" name="Rectangle 137"/>
          <p:cNvSpPr>
            <a:spLocks noChangeArrowheads="1"/>
          </p:cNvSpPr>
          <p:nvPr/>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8" name="Rectangle 138"/>
          <p:cNvSpPr>
            <a:spLocks noChangeArrowheads="1"/>
          </p:cNvSpPr>
          <p:nvPr/>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9" name="Rectangle 139"/>
          <p:cNvSpPr>
            <a:spLocks noChangeArrowheads="1"/>
          </p:cNvSpPr>
          <p:nvPr/>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0" name="Rectangle 140"/>
          <p:cNvSpPr>
            <a:spLocks noChangeArrowheads="1"/>
          </p:cNvSpPr>
          <p:nvPr/>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1" name="Rectangle 141"/>
          <p:cNvSpPr>
            <a:spLocks noChangeArrowheads="1"/>
          </p:cNvSpPr>
          <p:nvPr/>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2" name="Rectangle 142"/>
          <p:cNvSpPr>
            <a:spLocks noChangeArrowheads="1"/>
          </p:cNvSpPr>
          <p:nvPr/>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3" name="Rectangle 143"/>
          <p:cNvSpPr>
            <a:spLocks noChangeArrowheads="1"/>
          </p:cNvSpPr>
          <p:nvPr/>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4" name="Rectangle 144"/>
          <p:cNvSpPr>
            <a:spLocks noChangeArrowheads="1"/>
          </p:cNvSpPr>
          <p:nvPr/>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5" name="Rectangle 145"/>
          <p:cNvSpPr>
            <a:spLocks noChangeArrowheads="1"/>
          </p:cNvSpPr>
          <p:nvPr/>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6" name="Rectangle 146"/>
          <p:cNvSpPr>
            <a:spLocks noChangeArrowheads="1"/>
          </p:cNvSpPr>
          <p:nvPr/>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7" name="Rectangle 147"/>
          <p:cNvSpPr>
            <a:spLocks noChangeArrowheads="1"/>
          </p:cNvSpPr>
          <p:nvPr/>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8" name="Rectangle 148"/>
          <p:cNvSpPr>
            <a:spLocks noChangeArrowheads="1"/>
          </p:cNvSpPr>
          <p:nvPr/>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9" name="Rectangle 149"/>
          <p:cNvSpPr>
            <a:spLocks noChangeArrowheads="1"/>
          </p:cNvSpPr>
          <p:nvPr/>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0" name="Rectangle 150"/>
          <p:cNvSpPr>
            <a:spLocks noChangeArrowheads="1"/>
          </p:cNvSpPr>
          <p:nvPr/>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1" name="Rectangle 151"/>
          <p:cNvSpPr>
            <a:spLocks noChangeArrowheads="1"/>
          </p:cNvSpPr>
          <p:nvPr/>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2" name="Rectangle 152"/>
          <p:cNvSpPr>
            <a:spLocks noChangeArrowheads="1"/>
          </p:cNvSpPr>
          <p:nvPr/>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3" name="Rectangle 153"/>
          <p:cNvSpPr>
            <a:spLocks noChangeArrowheads="1"/>
          </p:cNvSpPr>
          <p:nvPr/>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 name="Rectangle 154"/>
          <p:cNvSpPr>
            <a:spLocks noChangeArrowheads="1"/>
          </p:cNvSpPr>
          <p:nvPr/>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 name="Rectangle 155"/>
          <p:cNvSpPr>
            <a:spLocks noChangeArrowheads="1"/>
          </p:cNvSpPr>
          <p:nvPr/>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6" name="Rectangle 156"/>
          <p:cNvSpPr>
            <a:spLocks noChangeArrowheads="1"/>
          </p:cNvSpPr>
          <p:nvPr/>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7" name="Rectangle 157"/>
          <p:cNvSpPr>
            <a:spLocks noChangeArrowheads="1"/>
          </p:cNvSpPr>
          <p:nvPr/>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8" name="Rectangle 158"/>
          <p:cNvSpPr>
            <a:spLocks noChangeArrowheads="1"/>
          </p:cNvSpPr>
          <p:nvPr/>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9" name="Rectangle 159"/>
          <p:cNvSpPr>
            <a:spLocks noChangeArrowheads="1"/>
          </p:cNvSpPr>
          <p:nvPr/>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0" name="Rectangle 160"/>
          <p:cNvSpPr>
            <a:spLocks noChangeArrowheads="1"/>
          </p:cNvSpPr>
          <p:nvPr/>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1" name="Rectangle 161"/>
          <p:cNvSpPr>
            <a:spLocks noChangeArrowheads="1"/>
          </p:cNvSpPr>
          <p:nvPr/>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2" name="Rectangle 162"/>
          <p:cNvSpPr>
            <a:spLocks noChangeArrowheads="1"/>
          </p:cNvSpPr>
          <p:nvPr/>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3" name="Rectangle 163"/>
          <p:cNvSpPr>
            <a:spLocks noChangeArrowheads="1"/>
          </p:cNvSpPr>
          <p:nvPr/>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4" name="Rectangle 164"/>
          <p:cNvSpPr>
            <a:spLocks noChangeArrowheads="1"/>
          </p:cNvSpPr>
          <p:nvPr/>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5" name="Rectangle 165"/>
          <p:cNvSpPr>
            <a:spLocks noChangeArrowheads="1"/>
          </p:cNvSpPr>
          <p:nvPr/>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6" name="Rectangle 166"/>
          <p:cNvSpPr>
            <a:spLocks noChangeArrowheads="1"/>
          </p:cNvSpPr>
          <p:nvPr/>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067" name="Group 167"/>
          <p:cNvGrpSpPr>
            <a:grpSpLocks/>
          </p:cNvGrpSpPr>
          <p:nvPr/>
        </p:nvGrpSpPr>
        <p:grpSpPr bwMode="auto">
          <a:xfrm>
            <a:off x="304800" y="6783388"/>
            <a:ext cx="8458200" cy="74612"/>
            <a:chOff x="192" y="3840"/>
            <a:chExt cx="5328" cy="47"/>
          </a:xfrm>
        </p:grpSpPr>
        <p:grpSp>
          <p:nvGrpSpPr>
            <p:cNvPr id="1068" name="Group 168"/>
            <p:cNvGrpSpPr>
              <a:grpSpLocks/>
            </p:cNvGrpSpPr>
            <p:nvPr userDrawn="1"/>
          </p:nvGrpSpPr>
          <p:grpSpPr bwMode="auto">
            <a:xfrm>
              <a:off x="192" y="3840"/>
              <a:ext cx="624" cy="47"/>
              <a:chOff x="624" y="3706"/>
              <a:chExt cx="1056" cy="106"/>
            </a:xfrm>
          </p:grpSpPr>
          <p:sp>
            <p:nvSpPr>
              <p:cNvPr id="1090" name="Rectangle 16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1" name="Rectangle 17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69" name="Group 171"/>
            <p:cNvGrpSpPr>
              <a:grpSpLocks/>
            </p:cNvGrpSpPr>
            <p:nvPr userDrawn="1"/>
          </p:nvGrpSpPr>
          <p:grpSpPr bwMode="auto">
            <a:xfrm>
              <a:off x="864" y="3840"/>
              <a:ext cx="624" cy="47"/>
              <a:chOff x="624" y="3600"/>
              <a:chExt cx="1056" cy="106"/>
            </a:xfrm>
          </p:grpSpPr>
          <p:sp>
            <p:nvSpPr>
              <p:cNvPr id="1088" name="Rectangle 17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9" name="Rectangle 17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0" name="Group 174"/>
            <p:cNvGrpSpPr>
              <a:grpSpLocks/>
            </p:cNvGrpSpPr>
            <p:nvPr userDrawn="1"/>
          </p:nvGrpSpPr>
          <p:grpSpPr bwMode="auto">
            <a:xfrm>
              <a:off x="1536" y="3840"/>
              <a:ext cx="624" cy="47"/>
              <a:chOff x="624" y="3706"/>
              <a:chExt cx="1056" cy="106"/>
            </a:xfrm>
          </p:grpSpPr>
          <p:sp>
            <p:nvSpPr>
              <p:cNvPr id="1086" name="Rectangle 1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7" name="Rectangle 1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1" name="Group 177"/>
            <p:cNvGrpSpPr>
              <a:grpSpLocks/>
            </p:cNvGrpSpPr>
            <p:nvPr userDrawn="1"/>
          </p:nvGrpSpPr>
          <p:grpSpPr bwMode="auto">
            <a:xfrm>
              <a:off x="2208" y="3840"/>
              <a:ext cx="624" cy="47"/>
              <a:chOff x="624" y="3600"/>
              <a:chExt cx="1056" cy="106"/>
            </a:xfrm>
          </p:grpSpPr>
          <p:sp>
            <p:nvSpPr>
              <p:cNvPr id="1084" name="Rectangle 1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5" name="Rectangle 1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2" name="Group 180"/>
            <p:cNvGrpSpPr>
              <a:grpSpLocks/>
            </p:cNvGrpSpPr>
            <p:nvPr userDrawn="1"/>
          </p:nvGrpSpPr>
          <p:grpSpPr bwMode="auto">
            <a:xfrm>
              <a:off x="2880" y="3840"/>
              <a:ext cx="624" cy="47"/>
              <a:chOff x="624" y="3706"/>
              <a:chExt cx="1056" cy="106"/>
            </a:xfrm>
          </p:grpSpPr>
          <p:sp>
            <p:nvSpPr>
              <p:cNvPr id="1082" name="Rectangle 1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3" name="Rectangle 1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3" name="Group 183"/>
            <p:cNvGrpSpPr>
              <a:grpSpLocks/>
            </p:cNvGrpSpPr>
            <p:nvPr userDrawn="1"/>
          </p:nvGrpSpPr>
          <p:grpSpPr bwMode="auto">
            <a:xfrm>
              <a:off x="3552" y="3840"/>
              <a:ext cx="624" cy="47"/>
              <a:chOff x="624" y="3600"/>
              <a:chExt cx="1056" cy="106"/>
            </a:xfrm>
          </p:grpSpPr>
          <p:sp>
            <p:nvSpPr>
              <p:cNvPr id="1080" name="Rectangle 1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1" name="Rectangle 1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4" name="Group 186"/>
            <p:cNvGrpSpPr>
              <a:grpSpLocks/>
            </p:cNvGrpSpPr>
            <p:nvPr userDrawn="1"/>
          </p:nvGrpSpPr>
          <p:grpSpPr bwMode="auto">
            <a:xfrm>
              <a:off x="4224" y="3840"/>
              <a:ext cx="624" cy="47"/>
              <a:chOff x="624" y="3706"/>
              <a:chExt cx="1056" cy="106"/>
            </a:xfrm>
          </p:grpSpPr>
          <p:sp>
            <p:nvSpPr>
              <p:cNvPr id="1078" name="Rectangle 1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9" name="Rectangle 1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5" name="Group 189"/>
            <p:cNvGrpSpPr>
              <a:grpSpLocks/>
            </p:cNvGrpSpPr>
            <p:nvPr userDrawn="1"/>
          </p:nvGrpSpPr>
          <p:grpSpPr bwMode="auto">
            <a:xfrm>
              <a:off x="4896" y="3840"/>
              <a:ext cx="624" cy="47"/>
              <a:chOff x="624" y="3600"/>
              <a:chExt cx="1056" cy="106"/>
            </a:xfrm>
          </p:grpSpPr>
          <p:sp>
            <p:nvSpPr>
              <p:cNvPr id="1076" name="Rectangle 1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7" name="Rectangle 1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Tree>
  </p:cSld>
  <p:clrMap bg1="lt1" tx1="dk1" bg2="lt2" tx2="dk2" accent1="accent1" accent2="accent2" accent3="accent3" accent4="accent4" accent5="accent5" accent6="accent6" hlink="hlink" folHlink="folHlink"/>
  <p:sldLayoutIdLst>
    <p:sldLayoutId id="2147483966"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7" r:id="rId14"/>
    <p:sldLayoutId id="2147483968" r:id="rId15"/>
    <p:sldLayoutId id="2147483969" r:id="rId16"/>
    <p:sldLayoutId id="2147483970" r:id="rId17"/>
  </p:sldLayoutIdLst>
  <p:transition/>
  <p:hf hdr="0" ftr="0" dt="0"/>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6pPr>
      <a:lvl7pPr marL="29718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7pPr>
      <a:lvl8pPr marL="34290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8pPr>
      <a:lvl9pPr marL="38862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r>
              <a:rPr/>
              <a:t>Title Text</a:t>
            </a:r>
          </a:p>
        </p:txBody>
      </p:sp>
      <p:sp>
        <p:nvSpPr>
          <p:cNvPr id="19459" name="Shape 3"/>
          <p:cNvSpPr>
            <a:spLocks noGrp="1"/>
          </p:cNvSpPr>
          <p:nvPr>
            <p:ph type="body" idx="1"/>
          </p:nvPr>
        </p:nvSpPr>
        <p:spPr bwMode="auto">
          <a:xfrm>
            <a:off x="669925" y="1830388"/>
            <a:ext cx="78041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ma14="http://schemas.microsoft.com/office/mac/drawingml/2011/main" val="1"/>
            </a:ext>
            <a:ext uri="{C572A759-6A51-4108-AA02-DFA0A04FC94B}">
              <ma14:wrappingTextBox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ltLang="en-US">
                <a:sym typeface="Avenir Book" charset="0"/>
              </a:rPr>
              <a:t>Body Level One</a:t>
            </a:r>
          </a:p>
          <a:p>
            <a:pPr lvl="1"/>
            <a:r>
              <a:rPr lang="en-US" altLang="en-US">
                <a:sym typeface="Avenir Book" charset="0"/>
              </a:rPr>
              <a:t>Body Level Two</a:t>
            </a:r>
          </a:p>
          <a:p>
            <a:pPr lvl="2"/>
            <a:r>
              <a:rPr lang="en-US" altLang="en-US">
                <a:sym typeface="Avenir Book" charset="0"/>
              </a:rPr>
              <a:t>Body Level Three</a:t>
            </a:r>
          </a:p>
          <a:p>
            <a:pPr lvl="3"/>
            <a:r>
              <a:rPr lang="en-US" altLang="en-US">
                <a:sym typeface="Avenir Book" charset="0"/>
              </a:rPr>
              <a:t>Body Level Four</a:t>
            </a:r>
          </a:p>
          <a:p>
            <a:pPr lvl="4"/>
            <a:r>
              <a:rPr lang="en-US" altLang="en-US">
                <a:sym typeface="Avenir Book" charset="0"/>
              </a:rPr>
              <a:t>Body Level Five</a:t>
            </a:r>
          </a:p>
        </p:txBody>
      </p:sp>
      <p:sp>
        <p:nvSpPr>
          <p:cNvPr id="149508" name="Shape 4"/>
          <p:cNvSpPr>
            <a:spLocks noGrp="1"/>
          </p:cNvSpPr>
          <p:nvPr>
            <p:ph type="sldNum" sz="quarter" idx="2"/>
          </p:nvPr>
        </p:nvSpPr>
        <p:spPr bwMode="auto">
          <a:xfrm>
            <a:off x="4438650" y="6505575"/>
            <a:ext cx="258763" cy="26828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none" lIns="0" tIns="0" rIns="0" bIns="0" numCol="1" anchor="t" anchorCtr="0" compatLnSpc="1">
            <a:prstTxWarp prst="textNoShape">
              <a:avLst/>
            </a:prstTxWarp>
          </a:bodyPr>
          <a:lstStyle>
            <a:lvl1pPr algn="ctr" defTabSz="409575">
              <a:defRPr sz="1300">
                <a:solidFill>
                  <a:srgbClr val="000000"/>
                </a:solidFill>
                <a:latin typeface="Helvetica Light" charset="0"/>
                <a:sym typeface="Helvetica Light" charset="0"/>
              </a:defRPr>
            </a:lvl1pPr>
          </a:lstStyle>
          <a:p>
            <a:fld id="{07A9E854-1F55-024B-87CE-ED12ADB673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ransition spd="med"/>
  <p:hf hdr="0" ftr="0" dt="0"/>
  <p:txStyles>
    <p:titleStyle>
      <a:lvl1pPr algn="ctr" defTabSz="409575" rtl="0" eaLnBrk="0" fontAlgn="base" hangingPunct="0">
        <a:spcBef>
          <a:spcPct val="0"/>
        </a:spcBef>
        <a:spcAft>
          <a:spcPct val="0"/>
        </a:spcAft>
        <a:defRPr sz="4200" cap="all">
          <a:solidFill>
            <a:schemeClr val="tx2"/>
          </a:solidFill>
          <a:latin typeface="+mj-lt"/>
          <a:ea typeface="ＭＳ Ｐゴシック" charset="0"/>
          <a:cs typeface="+mj-cs"/>
          <a:sym typeface="Avenir Book" charset="0"/>
        </a:defRPr>
      </a:lvl1pPr>
      <a:lvl2pPr algn="ctr" defTabSz="409575" rtl="0" eaLnBrk="0" fontAlgn="base" hangingPunct="0">
        <a:spcBef>
          <a:spcPct val="0"/>
        </a:spcBef>
        <a:spcAft>
          <a:spcPct val="0"/>
        </a:spcAft>
        <a:defRPr sz="4200" cap="all">
          <a:solidFill>
            <a:schemeClr val="tx2"/>
          </a:solidFill>
          <a:latin typeface="+mj-lt"/>
          <a:ea typeface="ＭＳ Ｐゴシック" charset="0"/>
          <a:cs typeface="+mj-cs"/>
          <a:sym typeface="Avenir Book" charset="0"/>
        </a:defRPr>
      </a:lvl2pPr>
      <a:lvl3pPr algn="ctr" defTabSz="409575" rtl="0" eaLnBrk="0" fontAlgn="base" hangingPunct="0">
        <a:spcBef>
          <a:spcPct val="0"/>
        </a:spcBef>
        <a:spcAft>
          <a:spcPct val="0"/>
        </a:spcAft>
        <a:defRPr sz="4200" cap="all">
          <a:solidFill>
            <a:schemeClr val="tx2"/>
          </a:solidFill>
          <a:latin typeface="+mj-lt"/>
          <a:ea typeface="ＭＳ Ｐゴシック" charset="0"/>
          <a:cs typeface="+mj-cs"/>
          <a:sym typeface="Avenir Book" charset="0"/>
        </a:defRPr>
      </a:lvl3pPr>
      <a:lvl4pPr algn="ctr" defTabSz="409575" rtl="0" eaLnBrk="0" fontAlgn="base" hangingPunct="0">
        <a:spcBef>
          <a:spcPct val="0"/>
        </a:spcBef>
        <a:spcAft>
          <a:spcPct val="0"/>
        </a:spcAft>
        <a:defRPr sz="4200" cap="all">
          <a:solidFill>
            <a:schemeClr val="tx2"/>
          </a:solidFill>
          <a:latin typeface="+mj-lt"/>
          <a:ea typeface="ＭＳ Ｐゴシック" charset="0"/>
          <a:cs typeface="+mj-cs"/>
          <a:sym typeface="Avenir Book" charset="0"/>
        </a:defRPr>
      </a:lvl4pPr>
      <a:lvl5pPr algn="ctr" defTabSz="409575" rtl="0" eaLnBrk="0" fontAlgn="base" hangingPunct="0">
        <a:spcBef>
          <a:spcPct val="0"/>
        </a:spcBef>
        <a:spcAft>
          <a:spcPct val="0"/>
        </a:spcAft>
        <a:defRPr sz="4200" cap="all">
          <a:solidFill>
            <a:schemeClr val="tx2"/>
          </a:solidFill>
          <a:latin typeface="+mj-lt"/>
          <a:ea typeface="ＭＳ Ｐゴシック" charset="0"/>
          <a:cs typeface="+mj-cs"/>
          <a:sym typeface="Avenir Book" charset="0"/>
        </a:defRPr>
      </a:lvl5pPr>
      <a:lvl6pPr indent="803643" algn="ctr" defTabSz="410751">
        <a:defRPr sz="4200" cap="all">
          <a:latin typeface="+mj-lt"/>
          <a:ea typeface="+mj-ea"/>
          <a:cs typeface="+mj-cs"/>
          <a:sym typeface="Avenir Book"/>
        </a:defRPr>
      </a:lvl6pPr>
      <a:lvl7pPr indent="964372" algn="ctr" defTabSz="410751">
        <a:defRPr sz="4200" cap="all">
          <a:latin typeface="+mj-lt"/>
          <a:ea typeface="+mj-ea"/>
          <a:cs typeface="+mj-cs"/>
          <a:sym typeface="Avenir Book"/>
        </a:defRPr>
      </a:lvl7pPr>
      <a:lvl8pPr indent="1125101" algn="ctr" defTabSz="410751">
        <a:defRPr sz="4200" cap="all">
          <a:latin typeface="+mj-lt"/>
          <a:ea typeface="+mj-ea"/>
          <a:cs typeface="+mj-cs"/>
          <a:sym typeface="Avenir Book"/>
        </a:defRPr>
      </a:lvl8pPr>
      <a:lvl9pPr indent="1285829" algn="ctr" defTabSz="410751">
        <a:defRPr sz="4200" cap="all">
          <a:latin typeface="+mj-lt"/>
          <a:ea typeface="+mj-ea"/>
          <a:cs typeface="+mj-cs"/>
          <a:sym typeface="Avenir Book"/>
        </a:defRPr>
      </a:lvl9pPr>
    </p:titleStyle>
    <p:bodyStyle>
      <a:lvl1pPr marL="311150" indent="-311150" algn="l" defTabSz="409575" rtl="0" eaLnBrk="0" fontAlgn="base" hangingPunct="0">
        <a:spcBef>
          <a:spcPts val="2950"/>
        </a:spcBef>
        <a:spcAft>
          <a:spcPct val="0"/>
        </a:spcAft>
        <a:buSzPct val="75000"/>
        <a:buChar char="•"/>
        <a:defRPr sz="2500">
          <a:solidFill>
            <a:schemeClr val="tx1"/>
          </a:solidFill>
          <a:latin typeface="+mj-lt"/>
          <a:ea typeface="ＭＳ Ｐゴシック" charset="0"/>
          <a:cs typeface="+mj-cs"/>
          <a:sym typeface="Avenir Book" charset="0"/>
        </a:defRPr>
      </a:lvl1pPr>
      <a:lvl2pPr marL="623888" indent="-311150" algn="l" defTabSz="409575" rtl="0" eaLnBrk="0" fontAlgn="base" hangingPunct="0">
        <a:spcBef>
          <a:spcPts val="2950"/>
        </a:spcBef>
        <a:spcAft>
          <a:spcPct val="0"/>
        </a:spcAft>
        <a:buSzPct val="75000"/>
        <a:buChar char="•"/>
        <a:defRPr sz="2500">
          <a:solidFill>
            <a:schemeClr val="tx1"/>
          </a:solidFill>
          <a:latin typeface="+mj-lt"/>
          <a:ea typeface="+mj-ea"/>
          <a:cs typeface="+mj-cs"/>
          <a:sym typeface="Avenir Book" charset="0"/>
        </a:defRPr>
      </a:lvl2pPr>
      <a:lvl3pPr marL="936625" indent="-311150" algn="l" defTabSz="409575" rtl="0" eaLnBrk="0" fontAlgn="base" hangingPunct="0">
        <a:spcBef>
          <a:spcPts val="2950"/>
        </a:spcBef>
        <a:spcAft>
          <a:spcPct val="0"/>
        </a:spcAft>
        <a:buSzPct val="75000"/>
        <a:buChar char="•"/>
        <a:defRPr sz="2500">
          <a:solidFill>
            <a:schemeClr val="tx1"/>
          </a:solidFill>
          <a:latin typeface="+mj-lt"/>
          <a:ea typeface="+mj-ea"/>
          <a:cs typeface="+mj-cs"/>
          <a:sym typeface="Avenir Book" charset="0"/>
        </a:defRPr>
      </a:lvl3pPr>
      <a:lvl4pPr marL="1249363" indent="-311150" algn="l" defTabSz="409575" rtl="0" eaLnBrk="0" fontAlgn="base" hangingPunct="0">
        <a:spcBef>
          <a:spcPts val="2950"/>
        </a:spcBef>
        <a:spcAft>
          <a:spcPct val="0"/>
        </a:spcAft>
        <a:buSzPct val="75000"/>
        <a:buChar char="•"/>
        <a:defRPr sz="2500">
          <a:solidFill>
            <a:schemeClr val="tx1"/>
          </a:solidFill>
          <a:latin typeface="+mj-lt"/>
          <a:ea typeface="+mj-ea"/>
          <a:cs typeface="+mj-cs"/>
          <a:sym typeface="Avenir Book" charset="0"/>
        </a:defRPr>
      </a:lvl4pPr>
      <a:lvl5pPr marL="1562100" indent="-311150" algn="l" defTabSz="409575" rtl="0" eaLnBrk="0" fontAlgn="base" hangingPunct="0">
        <a:spcBef>
          <a:spcPts val="2950"/>
        </a:spcBef>
        <a:spcAft>
          <a:spcPct val="0"/>
        </a:spcAft>
        <a:buSzPct val="75000"/>
        <a:buChar char="•"/>
        <a:defRPr sz="2500">
          <a:solidFill>
            <a:schemeClr val="tx1"/>
          </a:solidFill>
          <a:latin typeface="+mj-lt"/>
          <a:ea typeface="+mj-ea"/>
          <a:cs typeface="+mj-cs"/>
          <a:sym typeface="Avenir Book" charset="0"/>
        </a:defRPr>
      </a:lvl5pPr>
      <a:lvl6pPr marL="1875168" indent="-312528" defTabSz="410751">
        <a:spcBef>
          <a:spcPts val="2953"/>
        </a:spcBef>
        <a:buSzPct val="75000"/>
        <a:buChar char="•"/>
        <a:defRPr sz="2500">
          <a:latin typeface="+mj-lt"/>
          <a:ea typeface="+mj-ea"/>
          <a:cs typeface="+mj-cs"/>
          <a:sym typeface="Avenir Book"/>
        </a:defRPr>
      </a:lvl6pPr>
      <a:lvl7pPr marL="2187696" indent="-312528" defTabSz="410751">
        <a:spcBef>
          <a:spcPts val="2953"/>
        </a:spcBef>
        <a:buSzPct val="75000"/>
        <a:buChar char="•"/>
        <a:defRPr sz="2500">
          <a:latin typeface="+mj-lt"/>
          <a:ea typeface="+mj-ea"/>
          <a:cs typeface="+mj-cs"/>
          <a:sym typeface="Avenir Book"/>
        </a:defRPr>
      </a:lvl7pPr>
      <a:lvl8pPr marL="2500224" indent="-312528" defTabSz="410751">
        <a:spcBef>
          <a:spcPts val="2953"/>
        </a:spcBef>
        <a:buSzPct val="75000"/>
        <a:buChar char="•"/>
        <a:defRPr sz="2500">
          <a:latin typeface="+mj-lt"/>
          <a:ea typeface="+mj-ea"/>
          <a:cs typeface="+mj-cs"/>
          <a:sym typeface="Avenir Book"/>
        </a:defRPr>
      </a:lvl8pPr>
      <a:lvl9pPr marL="2812752" indent="-312528" defTabSz="410751">
        <a:spcBef>
          <a:spcPts val="2953"/>
        </a:spcBef>
        <a:buSzPct val="75000"/>
        <a:buChar char="•"/>
        <a:defRPr sz="2500">
          <a:latin typeface="+mj-lt"/>
          <a:ea typeface="+mj-ea"/>
          <a:cs typeface="+mj-cs"/>
          <a:sym typeface="Avenir Book"/>
        </a:defRPr>
      </a:lvl9pPr>
    </p:bodyStyle>
    <p:otherStyle>
      <a:lvl1pPr algn="ctr" defTabSz="410751">
        <a:defRPr>
          <a:solidFill>
            <a:schemeClr val="tx1"/>
          </a:solidFill>
          <a:latin typeface="+mn-lt"/>
          <a:ea typeface="+mn-ea"/>
          <a:cs typeface="+mn-cs"/>
          <a:sym typeface="Helvetica Light"/>
        </a:defRPr>
      </a:lvl1pPr>
      <a:lvl2pPr indent="160729" algn="ctr" defTabSz="410751">
        <a:defRPr>
          <a:solidFill>
            <a:schemeClr val="tx1"/>
          </a:solidFill>
          <a:latin typeface="+mn-lt"/>
          <a:ea typeface="+mn-ea"/>
          <a:cs typeface="+mn-cs"/>
          <a:sym typeface="Helvetica Light"/>
        </a:defRPr>
      </a:lvl2pPr>
      <a:lvl3pPr indent="321457" algn="ctr" defTabSz="410751">
        <a:defRPr>
          <a:solidFill>
            <a:schemeClr val="tx1"/>
          </a:solidFill>
          <a:latin typeface="+mn-lt"/>
          <a:ea typeface="+mn-ea"/>
          <a:cs typeface="+mn-cs"/>
          <a:sym typeface="Helvetica Light"/>
        </a:defRPr>
      </a:lvl3pPr>
      <a:lvl4pPr indent="482186" algn="ctr" defTabSz="410751">
        <a:defRPr>
          <a:solidFill>
            <a:schemeClr val="tx1"/>
          </a:solidFill>
          <a:latin typeface="+mn-lt"/>
          <a:ea typeface="+mn-ea"/>
          <a:cs typeface="+mn-cs"/>
          <a:sym typeface="Helvetica Light"/>
        </a:defRPr>
      </a:lvl4pPr>
      <a:lvl5pPr indent="642915" algn="ctr" defTabSz="410751">
        <a:defRPr>
          <a:solidFill>
            <a:schemeClr val="tx1"/>
          </a:solidFill>
          <a:latin typeface="+mn-lt"/>
          <a:ea typeface="+mn-ea"/>
          <a:cs typeface="+mn-cs"/>
          <a:sym typeface="Helvetica Light"/>
        </a:defRPr>
      </a:lvl5pPr>
      <a:lvl6pPr indent="803643" algn="ctr" defTabSz="410751">
        <a:defRPr>
          <a:solidFill>
            <a:schemeClr val="tx1"/>
          </a:solidFill>
          <a:latin typeface="+mn-lt"/>
          <a:ea typeface="+mn-ea"/>
          <a:cs typeface="+mn-cs"/>
          <a:sym typeface="Helvetica Light"/>
        </a:defRPr>
      </a:lvl6pPr>
      <a:lvl7pPr indent="964372" algn="ctr" defTabSz="410751">
        <a:defRPr>
          <a:solidFill>
            <a:schemeClr val="tx1"/>
          </a:solidFill>
          <a:latin typeface="+mn-lt"/>
          <a:ea typeface="+mn-ea"/>
          <a:cs typeface="+mn-cs"/>
          <a:sym typeface="Helvetica Light"/>
        </a:defRPr>
      </a:lvl7pPr>
      <a:lvl8pPr indent="1125101" algn="ctr" defTabSz="410751">
        <a:defRPr>
          <a:solidFill>
            <a:schemeClr val="tx1"/>
          </a:solidFill>
          <a:latin typeface="+mn-lt"/>
          <a:ea typeface="+mn-ea"/>
          <a:cs typeface="+mn-cs"/>
          <a:sym typeface="Helvetica Light"/>
        </a:defRPr>
      </a:lvl8pPr>
      <a:lvl9pPr indent="1285829" algn="ctr" defTabSz="410751">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it.edu/" TargetMode="External"/><Relationship Id="rId3" Type="http://schemas.openxmlformats.org/officeDocument/2006/relationships/hyperlink" Target="http://stanford.edu/"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png"/></Relationships>
</file>

<file path=ppt/slides/_rels/slide119.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117.wmf"/><Relationship Id="rId1" Type="http://schemas.openxmlformats.org/officeDocument/2006/relationships/slideLayout" Target="../slideLayouts/slideLayout2.xml"/><Relationship Id="rId2" Type="http://schemas.openxmlformats.org/officeDocument/2006/relationships/image" Target="../media/image116.wm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0.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117.wmf"/><Relationship Id="rId5" Type="http://schemas.openxmlformats.org/officeDocument/2006/relationships/image" Target="../media/image118.wmf"/><Relationship Id="rId1" Type="http://schemas.openxmlformats.org/officeDocument/2006/relationships/slideLayout" Target="../slideLayouts/slideLayout2.xml"/><Relationship Id="rId2" Type="http://schemas.openxmlformats.org/officeDocument/2006/relationships/image" Target="../media/image116.w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8.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7.xml"/><Relationship Id="rId2" Type="http://schemas.openxmlformats.org/officeDocument/2006/relationships/image" Target="../media/image16.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png"/><Relationship Id="rId3" Type="http://schemas.openxmlformats.org/officeDocument/2006/relationships/image" Target="../media/image18.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7.xml"/><Relationship Id="rId2" Type="http://schemas.openxmlformats.org/officeDocument/2006/relationships/image" Target="../media/image16.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7.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7.xml"/><Relationship Id="rId2" Type="http://schemas.openxmlformats.org/officeDocument/2006/relationships/image" Target="../media/image16.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8.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8.pn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7.png"/><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0.png"/><Relationship Id="rId1" Type="http://schemas.openxmlformats.org/officeDocument/2006/relationships/slideLayout" Target="../slideLayouts/slideLayout21.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8.png"/><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8.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6.png"/><Relationship Id="rId5"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8.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9" Type="http://schemas.openxmlformats.org/officeDocument/2006/relationships/image" Target="../media/image29.png"/><Relationship Id="rId20" Type="http://schemas.openxmlformats.org/officeDocument/2006/relationships/image" Target="../media/image40.jpe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jpe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jpe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 Id="rId11"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4.jpeg"/><Relationship Id="rId4" Type="http://schemas.openxmlformats.org/officeDocument/2006/relationships/image" Target="../media/image41.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9.jpeg"/><Relationship Id="rId8" Type="http://schemas.openxmlformats.org/officeDocument/2006/relationships/image" Target="../media/image33.png"/><Relationship Id="rId9" Type="http://schemas.openxmlformats.org/officeDocument/2006/relationships/image" Target="../media/image50.png"/><Relationship Id="rId10"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36.png"/><Relationship Id="rId5" Type="http://schemas.openxmlformats.org/officeDocument/2006/relationships/image" Target="../media/image34.jpeg"/><Relationship Id="rId6" Type="http://schemas.openxmlformats.org/officeDocument/2006/relationships/image" Target="../media/image51.png"/><Relationship Id="rId7" Type="http://schemas.openxmlformats.org/officeDocument/2006/relationships/image" Target="../media/image44.jpeg"/><Relationship Id="rId8" Type="http://schemas.openxmlformats.org/officeDocument/2006/relationships/image" Target="../media/image52.jpeg"/><Relationship Id="rId9" Type="http://schemas.openxmlformats.org/officeDocument/2006/relationships/image" Target="../media/image53.png"/><Relationship Id="rId10"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1" Type="http://schemas.openxmlformats.org/officeDocument/2006/relationships/image" Target="../media/image63.jpeg"/><Relationship Id="rId12" Type="http://schemas.openxmlformats.org/officeDocument/2006/relationships/image" Target="../media/image64.png"/><Relationship Id="rId13"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jpeg"/><Relationship Id="rId9" Type="http://schemas.openxmlformats.org/officeDocument/2006/relationships/image" Target="../media/image61.png"/><Relationship Id="rId10"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wmf"/></Relationships>
</file>

<file path=ppt/slides/_rels/slide40.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44.jpeg"/><Relationship Id="rId13" Type="http://schemas.openxmlformats.org/officeDocument/2006/relationships/image" Target="../media/image66.png"/><Relationship Id="rId14" Type="http://schemas.openxmlformats.org/officeDocument/2006/relationships/image" Target="../media/image67.png"/><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68.wmf"/><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1" Type="http://schemas.openxmlformats.org/officeDocument/2006/relationships/image" Target="../media/image49.jpeg"/><Relationship Id="rId12" Type="http://schemas.openxmlformats.org/officeDocument/2006/relationships/image" Target="../media/image44.jpeg"/><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33.png"/><Relationship Id="rId6" Type="http://schemas.openxmlformats.org/officeDocument/2006/relationships/image" Target="../media/image41.png"/><Relationship Id="rId7" Type="http://schemas.openxmlformats.org/officeDocument/2006/relationships/image" Target="../media/image24.png"/><Relationship Id="rId8" Type="http://schemas.openxmlformats.org/officeDocument/2006/relationships/image" Target="../media/image50.png"/><Relationship Id="rId9" Type="http://schemas.openxmlformats.org/officeDocument/2006/relationships/image" Target="../media/image45.png"/><Relationship Id="rId10"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1.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33.png"/><Relationship Id="rId10" Type="http://schemas.openxmlformats.org/officeDocument/2006/relationships/image" Target="../media/image24.png"/><Relationship Id="rId11"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32.png"/><Relationship Id="rId13" Type="http://schemas.openxmlformats.org/officeDocument/2006/relationships/image" Target="../media/image25.png"/><Relationship Id="rId14" Type="http://schemas.openxmlformats.org/officeDocument/2006/relationships/image" Target="../media/image28.png"/><Relationship Id="rId15"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4.jpeg"/><Relationship Id="rId4"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50.png"/><Relationship Id="rId7" Type="http://schemas.openxmlformats.org/officeDocument/2006/relationships/image" Target="../media/image26.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74.jpeg"/><Relationship Id="rId5" Type="http://schemas.openxmlformats.org/officeDocument/2006/relationships/image" Target="../media/image75.jpe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1" Type="http://schemas.openxmlformats.org/officeDocument/2006/relationships/image" Target="../media/image74.jpeg"/><Relationship Id="rId12" Type="http://schemas.openxmlformats.org/officeDocument/2006/relationships/image" Target="../media/image42.png"/><Relationship Id="rId13" Type="http://schemas.openxmlformats.org/officeDocument/2006/relationships/image" Target="../media/image75.jpeg"/><Relationship Id="rId14" Type="http://schemas.openxmlformats.org/officeDocument/2006/relationships/image" Target="../media/image43.pn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7.xml"/><Relationship Id="rId4" Type="http://schemas.openxmlformats.org/officeDocument/2006/relationships/image" Target="../media/image76.jpeg"/><Relationship Id="rId5" Type="http://schemas.openxmlformats.org/officeDocument/2006/relationships/image" Target="../media/image77.png"/><Relationship Id="rId6" Type="http://schemas.openxmlformats.org/officeDocument/2006/relationships/image" Target="../media/image78.jpeg"/><Relationship Id="rId7" Type="http://schemas.openxmlformats.org/officeDocument/2006/relationships/image" Target="../media/image79.png"/><Relationship Id="rId8" Type="http://schemas.openxmlformats.org/officeDocument/2006/relationships/image" Target="../media/image80.png"/><Relationship Id="rId9" Type="http://schemas.openxmlformats.org/officeDocument/2006/relationships/image" Target="../media/image44.jpeg"/><Relationship Id="rId10" Type="http://schemas.openxmlformats.org/officeDocument/2006/relationships/image" Target="../media/image81.png"/></Relationships>
</file>

<file path=ppt/slides/_rels/slide51.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75.jpeg"/><Relationship Id="rId13" Type="http://schemas.openxmlformats.org/officeDocument/2006/relationships/image" Target="../media/image43.png"/><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8.xml"/><Relationship Id="rId4" Type="http://schemas.openxmlformats.org/officeDocument/2006/relationships/image" Target="../media/image76.jpeg"/><Relationship Id="rId5" Type="http://schemas.openxmlformats.org/officeDocument/2006/relationships/image" Target="../media/image78.jpeg"/><Relationship Id="rId6" Type="http://schemas.openxmlformats.org/officeDocument/2006/relationships/image" Target="../media/image79.png"/><Relationship Id="rId7" Type="http://schemas.openxmlformats.org/officeDocument/2006/relationships/image" Target="../media/image82.jpeg"/><Relationship Id="rId8" Type="http://schemas.openxmlformats.org/officeDocument/2006/relationships/image" Target="../media/image80.png"/><Relationship Id="rId9" Type="http://schemas.openxmlformats.org/officeDocument/2006/relationships/image" Target="../media/image44.jpeg"/><Relationship Id="rId10" Type="http://schemas.openxmlformats.org/officeDocument/2006/relationships/image" Target="../media/image74.jpeg"/></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1" Type="http://schemas.openxmlformats.org/officeDocument/2006/relationships/image" Target="../media/image75.jpeg"/><Relationship Id="rId12" Type="http://schemas.openxmlformats.org/officeDocument/2006/relationships/image" Target="../media/image43.png"/><Relationship Id="rId13" Type="http://schemas.openxmlformats.org/officeDocument/2006/relationships/image" Target="../media/image44.jpeg"/><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31.xml"/><Relationship Id="rId4" Type="http://schemas.openxmlformats.org/officeDocument/2006/relationships/image" Target="../media/image80.png"/><Relationship Id="rId5" Type="http://schemas.openxmlformats.org/officeDocument/2006/relationships/image" Target="../media/image76.jpeg"/><Relationship Id="rId6" Type="http://schemas.openxmlformats.org/officeDocument/2006/relationships/image" Target="../media/image78.jpeg"/><Relationship Id="rId7" Type="http://schemas.openxmlformats.org/officeDocument/2006/relationships/image" Target="../media/image79.png"/><Relationship Id="rId8" Type="http://schemas.openxmlformats.org/officeDocument/2006/relationships/image" Target="../media/image82.jpeg"/><Relationship Id="rId9" Type="http://schemas.openxmlformats.org/officeDocument/2006/relationships/image" Target="../media/image74.jpeg"/><Relationship Id="rId10"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74.jpeg"/><Relationship Id="rId5" Type="http://schemas.openxmlformats.org/officeDocument/2006/relationships/image" Target="../media/image75.jpe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83.png"/><Relationship Id="rId9" Type="http://schemas.openxmlformats.org/officeDocument/2006/relationships/image" Target="../media/image44.jpe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74.jpeg"/><Relationship Id="rId5" Type="http://schemas.openxmlformats.org/officeDocument/2006/relationships/image" Target="../media/image42.png"/><Relationship Id="rId6" Type="http://schemas.openxmlformats.org/officeDocument/2006/relationships/image" Target="../media/image83.png"/><Relationship Id="rId7" Type="http://schemas.openxmlformats.org/officeDocument/2006/relationships/image" Target="../media/image44.jpeg"/><Relationship Id="rId8" Type="http://schemas.openxmlformats.org/officeDocument/2006/relationships/image" Target="../media/image75.jpeg"/><Relationship Id="rId9" Type="http://schemas.openxmlformats.org/officeDocument/2006/relationships/image" Target="../media/image43.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74.jpeg"/><Relationship Id="rId5" Type="http://schemas.openxmlformats.org/officeDocument/2006/relationships/image" Target="../media/image75.jpe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83.png"/><Relationship Id="rId9" Type="http://schemas.openxmlformats.org/officeDocument/2006/relationships/image" Target="../media/image44.jpe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88.png"/><Relationship Id="rId8" Type="http://schemas.openxmlformats.org/officeDocument/2006/relationships/image" Target="../media/image89.png"/><Relationship Id="rId9" Type="http://schemas.openxmlformats.org/officeDocument/2006/relationships/image" Target="../media/image90.png"/><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90.png"/><Relationship Id="rId6" Type="http://schemas.openxmlformats.org/officeDocument/2006/relationships/image" Target="../media/image86.png"/><Relationship Id="rId7" Type="http://schemas.openxmlformats.org/officeDocument/2006/relationships/image" Target="../media/image89.png"/><Relationship Id="rId8" Type="http://schemas.openxmlformats.org/officeDocument/2006/relationships/image" Target="../media/image91.png"/><Relationship Id="rId9" Type="http://schemas.openxmlformats.org/officeDocument/2006/relationships/image" Target="../media/image92.png"/><Relationship Id="rId1" Type="http://schemas.openxmlformats.org/officeDocument/2006/relationships/slideLayout" Target="../slideLayouts/slideLayout17.xml"/><Relationship Id="rId2" Type="http://schemas.openxmlformats.org/officeDocument/2006/relationships/notesSlide" Target="../notesSlides/notesSlide39.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6.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94.png"/><Relationship Id="rId8" Type="http://schemas.openxmlformats.org/officeDocument/2006/relationships/image" Target="../media/image89.png"/><Relationship Id="rId9" Type="http://schemas.openxmlformats.org/officeDocument/2006/relationships/image" Target="../media/image91.png"/><Relationship Id="rId1" Type="http://schemas.openxmlformats.org/officeDocument/2006/relationships/slideLayout" Target="../slideLayouts/slideLayout17.xml"/><Relationship Id="rId2" Type="http://schemas.openxmlformats.org/officeDocument/2006/relationships/notesSlide" Target="../notesSlides/notesSlide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6.png"/><Relationship Id="rId3" Type="http://schemas.openxmlformats.org/officeDocument/2006/relationships/image" Target="../media/image95.png"/></Relationships>
</file>

<file path=ppt/slides/_rels/slide66.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85.png"/><Relationship Id="rId7" Type="http://schemas.openxmlformats.org/officeDocument/2006/relationships/image" Target="../media/image84.png"/><Relationship Id="rId1" Type="http://schemas.openxmlformats.org/officeDocument/2006/relationships/slideLayout" Target="../slideLayouts/slideLayout17.xml"/><Relationship Id="rId2" Type="http://schemas.openxmlformats.org/officeDocument/2006/relationships/image" Target="../media/image87.png"/></Relationships>
</file>

<file path=ppt/slides/_rels/slide67.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95.png"/><Relationship Id="rId6" Type="http://schemas.openxmlformats.org/officeDocument/2006/relationships/image" Target="../media/image91.png"/><Relationship Id="rId7" Type="http://schemas.openxmlformats.org/officeDocument/2006/relationships/image" Target="../media/image89.png"/><Relationship Id="rId8" Type="http://schemas.openxmlformats.org/officeDocument/2006/relationships/image" Target="../media/image90.png"/><Relationship Id="rId9" Type="http://schemas.openxmlformats.org/officeDocument/2006/relationships/image" Target="../media/image84.png"/><Relationship Id="rId10" Type="http://schemas.openxmlformats.org/officeDocument/2006/relationships/image" Target="../media/image92.png"/><Relationship Id="rId11" Type="http://schemas.openxmlformats.org/officeDocument/2006/relationships/image" Target="../media/image97.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95.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89.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7.png"/><Relationship Id="rId11" Type="http://schemas.openxmlformats.org/officeDocument/2006/relationships/image" Target="../media/image84.png"/><Relationship Id="rId1" Type="http://schemas.openxmlformats.org/officeDocument/2006/relationships/slideLayout" Target="../slideLayouts/slideLayout16.xml"/><Relationship Id="rId2" Type="http://schemas.openxmlformats.org/officeDocument/2006/relationships/image" Target="../media/image85.png"/></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9.png"/><Relationship Id="rId6" Type="http://schemas.openxmlformats.org/officeDocument/2006/relationships/image" Target="../media/image92.png"/><Relationship Id="rId7" Type="http://schemas.openxmlformats.org/officeDocument/2006/relationships/image" Target="../media/image91.png"/><Relationship Id="rId8" Type="http://schemas.openxmlformats.org/officeDocument/2006/relationships/image" Target="../media/image86.png"/><Relationship Id="rId9" Type="http://schemas.openxmlformats.org/officeDocument/2006/relationships/image" Target="../media/image95.png"/><Relationship Id="rId10" Type="http://schemas.openxmlformats.org/officeDocument/2006/relationships/image" Target="../media/image100.png"/><Relationship Id="rId1" Type="http://schemas.openxmlformats.org/officeDocument/2006/relationships/slideLayout" Target="../slideLayouts/slideLayout17.xml"/><Relationship Id="rId2" Type="http://schemas.openxmlformats.org/officeDocument/2006/relationships/notesSlide" Target="../notesSlides/notesSlide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6.png"/><Relationship Id="rId5" Type="http://schemas.openxmlformats.org/officeDocument/2006/relationships/image" Target="../media/image87.png"/><Relationship Id="rId1" Type="http://schemas.openxmlformats.org/officeDocument/2006/relationships/slideLayout" Target="../slideLayouts/slideLayout17.xml"/><Relationship Id="rId2" Type="http://schemas.openxmlformats.org/officeDocument/2006/relationships/image" Target="../media/image101.png"/></Relationships>
</file>

<file path=ppt/slides/_rels/slide71.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8.png"/><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72.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8.pn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73.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9.png"/><Relationship Id="rId10" Type="http://schemas.openxmlformats.org/officeDocument/2006/relationships/image" Target="../media/image108.png"/><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74.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9.png"/><Relationship Id="rId10" Type="http://schemas.openxmlformats.org/officeDocument/2006/relationships/image" Target="../media/image108.png"/><Relationship Id="rId11" Type="http://schemas.openxmlformats.org/officeDocument/2006/relationships/image" Target="../media/image110.png"/><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75.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9.png"/><Relationship Id="rId10" Type="http://schemas.openxmlformats.org/officeDocument/2006/relationships/image" Target="../media/image108.png"/><Relationship Id="rId11" Type="http://schemas.openxmlformats.org/officeDocument/2006/relationships/image" Target="../media/image110.pn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76.xml.rels><?xml version="1.0" encoding="UTF-8" standalone="yes"?>
<Relationships xmlns="http://schemas.openxmlformats.org/package/2006/relationships"><Relationship Id="rId11" Type="http://schemas.openxmlformats.org/officeDocument/2006/relationships/image" Target="../media/image108.png"/><Relationship Id="rId12" Type="http://schemas.openxmlformats.org/officeDocument/2006/relationships/image" Target="../media/image110.png"/><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9.png"/><Relationship Id="rId10" Type="http://schemas.openxmlformats.org/officeDocument/2006/relationships/image" Target="../media/image111.png"/></Relationships>
</file>

<file path=ppt/slides/_rels/slide77.xml.rels><?xml version="1.0" encoding="UTF-8" standalone="yes"?>
<Relationships xmlns="http://schemas.openxmlformats.org/package/2006/relationships"><Relationship Id="rId11" Type="http://schemas.openxmlformats.org/officeDocument/2006/relationships/image" Target="../media/image108.png"/><Relationship Id="rId12" Type="http://schemas.openxmlformats.org/officeDocument/2006/relationships/image" Target="../media/image110.png"/><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9.png"/><Relationship Id="rId10" Type="http://schemas.openxmlformats.org/officeDocument/2006/relationships/image" Target="../media/image111.png"/></Relationships>
</file>

<file path=ppt/slides/_rels/slide78.xml.rels><?xml version="1.0" encoding="UTF-8" standalone="yes"?>
<Relationships xmlns="http://schemas.openxmlformats.org/package/2006/relationships"><Relationship Id="rId11" Type="http://schemas.openxmlformats.org/officeDocument/2006/relationships/image" Target="../media/image108.png"/><Relationship Id="rId12" Type="http://schemas.openxmlformats.org/officeDocument/2006/relationships/image" Target="../media/image110.png"/><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9.png"/><Relationship Id="rId10" Type="http://schemas.openxmlformats.org/officeDocument/2006/relationships/image" Target="../media/image111.png"/></Relationships>
</file>

<file path=ppt/slides/_rels/slide79.xml.rels><?xml version="1.0" encoding="UTF-8" standalone="yes"?>
<Relationships xmlns="http://schemas.openxmlformats.org/package/2006/relationships"><Relationship Id="rId11" Type="http://schemas.openxmlformats.org/officeDocument/2006/relationships/image" Target="../media/image108.png"/><Relationship Id="rId12" Type="http://schemas.openxmlformats.org/officeDocument/2006/relationships/image" Target="../media/image110.png"/><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9.png"/><Relationship Id="rId10" Type="http://schemas.openxmlformats.org/officeDocument/2006/relationships/image" Target="../media/image1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0.xml.rels><?xml version="1.0" encoding="UTF-8" standalone="yes"?>
<Relationships xmlns="http://schemas.openxmlformats.org/package/2006/relationships"><Relationship Id="rId11" Type="http://schemas.openxmlformats.org/officeDocument/2006/relationships/image" Target="../media/image108.png"/><Relationship Id="rId12" Type="http://schemas.openxmlformats.org/officeDocument/2006/relationships/image" Target="../media/image110.png"/><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9.png"/><Relationship Id="rId10" Type="http://schemas.openxmlformats.org/officeDocument/2006/relationships/image" Target="../media/image111.png"/></Relationships>
</file>

<file path=ppt/slides/_rels/slide81.xml.rels><?xml version="1.0" encoding="UTF-8" standalone="yes"?>
<Relationships xmlns="http://schemas.openxmlformats.org/package/2006/relationships"><Relationship Id="rId11" Type="http://schemas.openxmlformats.org/officeDocument/2006/relationships/image" Target="../media/image108.png"/><Relationship Id="rId12" Type="http://schemas.openxmlformats.org/officeDocument/2006/relationships/image" Target="../media/image110.png"/><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image" Target="../media/image109.png"/><Relationship Id="rId10" Type="http://schemas.openxmlformats.org/officeDocument/2006/relationships/image" Target="../media/image11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11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11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4.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p:txBody>
          <a:bodyPr/>
          <a:lstStyle/>
          <a:p>
            <a:pPr algn="ctr" eaLnBrk="1" hangingPunct="1"/>
            <a:r>
              <a:rPr lang="en-US" altLang="en-US"/>
              <a:t>15-744: Computer Networking</a:t>
            </a:r>
          </a:p>
        </p:txBody>
      </p:sp>
      <p:sp>
        <p:nvSpPr>
          <p:cNvPr id="33794" name="Rectangle 3"/>
          <p:cNvSpPr>
            <a:spLocks noGrp="1" noChangeArrowheads="1"/>
          </p:cNvSpPr>
          <p:nvPr>
            <p:ph type="subTitle" idx="1"/>
          </p:nvPr>
        </p:nvSpPr>
        <p:spPr/>
        <p:txBody>
          <a:bodyPr/>
          <a:lstStyle/>
          <a:p>
            <a:pPr eaLnBrk="1" hangingPunct="1"/>
            <a:r>
              <a:rPr lang="en-US" altLang="en-US" smtClean="0"/>
              <a:t>L-26 </a:t>
            </a:r>
            <a:r>
              <a:rPr lang="en-US" altLang="en-US" dirty="0"/>
              <a:t>Privacy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title"/>
          </p:nvPr>
        </p:nvSpPr>
        <p:spPr/>
        <p:txBody>
          <a:bodyPr/>
          <a:lstStyle/>
          <a:p>
            <a:r>
              <a:rPr lang="en-US" altLang="en-US"/>
              <a:t>Tor Circuit Setup (2)</a:t>
            </a:r>
          </a:p>
        </p:txBody>
      </p:sp>
      <p:sp>
        <p:nvSpPr>
          <p:cNvPr id="48130" name="Rectangle 4"/>
          <p:cNvSpPr>
            <a:spLocks noGrp="1" noChangeArrowheads="1"/>
          </p:cNvSpPr>
          <p:nvPr>
            <p:ph type="body" idx="1"/>
          </p:nvPr>
        </p:nvSpPr>
        <p:spPr>
          <a:xfrm>
            <a:off x="304800" y="1219200"/>
            <a:ext cx="8458200" cy="2209800"/>
          </a:xfrm>
        </p:spPr>
        <p:txBody>
          <a:bodyPr/>
          <a:lstStyle/>
          <a:p>
            <a:r>
              <a:rPr lang="en-US" altLang="en-US" sz="3000"/>
              <a:t>Client proxy extends the circuit by establishing a symmetric session key with Onion Router #2</a:t>
            </a:r>
          </a:p>
          <a:p>
            <a:pPr lvl="1"/>
            <a:r>
              <a:rPr lang="en-US" altLang="en-US" sz="2600"/>
              <a:t>Tunnel through Onion Router #1</a:t>
            </a:r>
          </a:p>
        </p:txBody>
      </p:sp>
      <p:pic>
        <p:nvPicPr>
          <p:cNvPr id="48132" name="Picture 2" descr="tor_Page_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999" t="45564" r="20833" b="9961"/>
          <a:stretch>
            <a:fillRect/>
          </a:stretch>
        </p:blipFill>
        <p:spPr bwMode="auto">
          <a:xfrm>
            <a:off x="1219200" y="3352800"/>
            <a:ext cx="678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3A1372-D0BF-3B45-A603-8F136B8AD2A9}"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a:t>Higher Performance</a:t>
            </a:r>
          </a:p>
        </p:txBody>
      </p:sp>
      <p:sp>
        <p:nvSpPr>
          <p:cNvPr id="153603" name="Rectangle 3"/>
          <p:cNvSpPr>
            <a:spLocks noGrp="1" noChangeArrowheads="1"/>
          </p:cNvSpPr>
          <p:nvPr>
            <p:ph type="body" idx="1"/>
          </p:nvPr>
        </p:nvSpPr>
        <p:spPr/>
        <p:txBody>
          <a:bodyPr/>
          <a:lstStyle/>
          <a:p>
            <a:r>
              <a:rPr lang="en-US" altLang="en-US"/>
              <a:t>Idea: arithmetic coding of requests</a:t>
            </a:r>
          </a:p>
          <a:p>
            <a:pPr lvl="1"/>
            <a:r>
              <a:rPr lang="en-US" altLang="en-US"/>
              <a:t>If request </a:t>
            </a:r>
            <a:r>
              <a:rPr lang="en-US" altLang="en-US" i="1">
                <a:solidFill>
                  <a:schemeClr val="tx2"/>
                </a:solidFill>
                <a:latin typeface="Times New Roman" charset="0"/>
              </a:rPr>
              <a:t>i</a:t>
            </a:r>
            <a:r>
              <a:rPr lang="en-US" altLang="en-US"/>
              <a:t> has probability </a:t>
            </a:r>
            <a:r>
              <a:rPr lang="en-US" altLang="en-US" i="1">
                <a:solidFill>
                  <a:schemeClr val="tx2"/>
                </a:solidFill>
                <a:latin typeface="Times New Roman" charset="0"/>
              </a:rPr>
              <a:t>p</a:t>
            </a:r>
            <a:r>
              <a:rPr lang="en-US" altLang="en-US" i="1" baseline="-25000">
                <a:solidFill>
                  <a:schemeClr val="tx2"/>
                </a:solidFill>
                <a:latin typeface="Times New Roman" charset="0"/>
              </a:rPr>
              <a:t>i</a:t>
            </a:r>
            <a:r>
              <a:rPr lang="en-US" altLang="en-US"/>
              <a:t>, then entropy of request distribution is </a:t>
            </a:r>
            <a:r>
              <a:rPr lang="en-US" altLang="en-US" i="1">
                <a:solidFill>
                  <a:schemeClr val="tx2"/>
                </a:solidFill>
                <a:latin typeface="Times New Roman" charset="0"/>
              </a:rPr>
              <a:t>–</a:t>
            </a:r>
            <a:r>
              <a:rPr lang="en-US" altLang="en-US">
                <a:solidFill>
                  <a:schemeClr val="tx2"/>
                </a:solidFill>
                <a:latin typeface="Symbol" charset="2"/>
              </a:rPr>
              <a:t>S </a:t>
            </a:r>
            <a:r>
              <a:rPr lang="en-US" altLang="en-US" i="1">
                <a:solidFill>
                  <a:schemeClr val="tx2"/>
                </a:solidFill>
                <a:latin typeface="Times New Roman" charset="0"/>
              </a:rPr>
              <a:t>p</a:t>
            </a:r>
            <a:r>
              <a:rPr lang="en-US" altLang="en-US" i="1" baseline="-25000">
                <a:solidFill>
                  <a:schemeClr val="tx2"/>
                </a:solidFill>
                <a:latin typeface="Times New Roman" charset="0"/>
              </a:rPr>
              <a:t>i</a:t>
            </a:r>
            <a:r>
              <a:rPr lang="en-US" altLang="en-US" i="1">
                <a:solidFill>
                  <a:schemeClr val="tx2"/>
                </a:solidFill>
                <a:latin typeface="Times New Roman" charset="0"/>
              </a:rPr>
              <a:t> </a:t>
            </a:r>
            <a:r>
              <a:rPr lang="en-US" altLang="en-US">
                <a:solidFill>
                  <a:schemeClr val="tx2"/>
                </a:solidFill>
                <a:latin typeface="Times New Roman" charset="0"/>
              </a:rPr>
              <a:t>log</a:t>
            </a:r>
            <a:r>
              <a:rPr lang="en-US" altLang="en-US" i="1">
                <a:solidFill>
                  <a:schemeClr val="tx2"/>
                </a:solidFill>
                <a:latin typeface="Times New Roman" charset="0"/>
              </a:rPr>
              <a:t> p</a:t>
            </a:r>
            <a:r>
              <a:rPr lang="en-US" altLang="en-US" i="1" baseline="-25000">
                <a:solidFill>
                  <a:schemeClr val="tx2"/>
                </a:solidFill>
                <a:latin typeface="Times New Roman" charset="0"/>
              </a:rPr>
              <a:t>i</a:t>
            </a:r>
            <a:endParaRPr lang="en-US" altLang="en-US" i="1">
              <a:solidFill>
                <a:schemeClr val="tx2"/>
              </a:solidFill>
              <a:latin typeface="Times New Roman" charset="0"/>
            </a:endParaRPr>
          </a:p>
          <a:p>
            <a:pPr lvl="1"/>
            <a:r>
              <a:rPr lang="en-US" altLang="en-US"/>
              <a:t>Arithmetic coding encodes request </a:t>
            </a:r>
            <a:r>
              <a:rPr lang="en-US" altLang="en-US" i="1">
                <a:solidFill>
                  <a:schemeClr val="tx2"/>
                </a:solidFill>
                <a:latin typeface="Times New Roman" charset="0"/>
              </a:rPr>
              <a:t>i</a:t>
            </a:r>
            <a:r>
              <a:rPr lang="en-US" altLang="en-US"/>
              <a:t> using </a:t>
            </a:r>
            <a:r>
              <a:rPr lang="en-US" altLang="en-US">
                <a:solidFill>
                  <a:schemeClr val="tx2"/>
                </a:solidFill>
                <a:latin typeface="Times New Roman" charset="0"/>
              </a:rPr>
              <a:t>log</a:t>
            </a:r>
            <a:r>
              <a:rPr lang="en-US" altLang="en-US"/>
              <a:t> </a:t>
            </a:r>
            <a:r>
              <a:rPr lang="en-US" altLang="en-US" i="1">
                <a:solidFill>
                  <a:schemeClr val="tx2"/>
                </a:solidFill>
                <a:latin typeface="Times New Roman" charset="0"/>
              </a:rPr>
              <a:t>p</a:t>
            </a:r>
            <a:r>
              <a:rPr lang="en-US" altLang="en-US" i="1" baseline="-25000">
                <a:solidFill>
                  <a:schemeClr val="tx2"/>
                </a:solidFill>
                <a:latin typeface="Times New Roman" charset="0"/>
              </a:rPr>
              <a:t>i</a:t>
            </a:r>
            <a:r>
              <a:rPr lang="en-US" altLang="en-US"/>
              <a:t> bits</a:t>
            </a:r>
          </a:p>
          <a:p>
            <a:pPr lvl="1"/>
            <a:r>
              <a:rPr lang="en-US" altLang="en-US"/>
              <a:t>Result: expected request size equals entropy</a:t>
            </a:r>
          </a:p>
          <a:p>
            <a:pPr lvl="1"/>
            <a:r>
              <a:rPr lang="en-US" altLang="en-US"/>
              <a:t>Optimal</a:t>
            </a:r>
          </a:p>
          <a:p>
            <a:r>
              <a:rPr lang="en-US" altLang="en-US"/>
              <a:t>Problem: requestor doesn</a:t>
            </a:r>
            <a:r>
              <a:rPr lang="ja-JP" altLang="en-US"/>
              <a:t>’</a:t>
            </a:r>
            <a:r>
              <a:rPr lang="en-US" altLang="ja-JP"/>
              <a:t>t know probability distribution of requests</a:t>
            </a:r>
          </a:p>
          <a:p>
            <a:pPr lvl="1"/>
            <a:r>
              <a:rPr lang="en-US" altLang="en-US"/>
              <a:t>Doesn</a:t>
            </a:r>
            <a:r>
              <a:rPr lang="ja-JP" altLang="en-US"/>
              <a:t>’</a:t>
            </a:r>
            <a:r>
              <a:rPr lang="en-US" altLang="ja-JP"/>
              <a:t>t have info needed for encoding</a:t>
            </a:r>
            <a:endParaRPr lang="en-US" altLang="en-US"/>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100</a:t>
            </a:fld>
            <a:endParaRPr lang="en-US" alt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r>
              <a:rPr lang="en-US" altLang="en-US"/>
              <a:t>Solution: Range Mapping</a:t>
            </a:r>
          </a:p>
        </p:txBody>
      </p:sp>
      <p:sp>
        <p:nvSpPr>
          <p:cNvPr id="154626" name="Rectangle 3"/>
          <p:cNvSpPr>
            <a:spLocks noGrp="1" noChangeArrowheads="1"/>
          </p:cNvSpPr>
          <p:nvPr>
            <p:ph type="body" idx="1"/>
          </p:nvPr>
        </p:nvSpPr>
        <p:spPr/>
        <p:txBody>
          <a:bodyPr/>
          <a:lstStyle/>
          <a:p>
            <a:pPr>
              <a:lnSpc>
                <a:spcPct val="90000"/>
              </a:lnSpc>
            </a:pPr>
            <a:r>
              <a:rPr lang="en-US" altLang="en-US" sz="3000"/>
              <a:t>Adler-Maggs</a:t>
            </a:r>
          </a:p>
          <a:p>
            <a:pPr>
              <a:lnSpc>
                <a:spcPct val="90000"/>
              </a:lnSpc>
            </a:pPr>
            <a:r>
              <a:rPr lang="en-US" altLang="en-US" sz="3000"/>
              <a:t>Exploit asymmetric bandwidth</a:t>
            </a:r>
          </a:p>
          <a:p>
            <a:pPr>
              <a:lnSpc>
                <a:spcPct val="90000"/>
              </a:lnSpc>
            </a:pPr>
            <a:r>
              <a:rPr lang="en-US" altLang="en-US" sz="3000"/>
              <a:t>Responder sends probability distribution to requester using easy, downstream path</a:t>
            </a:r>
          </a:p>
          <a:p>
            <a:pPr>
              <a:lnSpc>
                <a:spcPct val="90000"/>
              </a:lnSpc>
            </a:pPr>
            <a:r>
              <a:rPr lang="en-US" altLang="en-US" sz="3000"/>
              <a:t>Requestor uses this </a:t>
            </a:r>
            <a:r>
              <a:rPr lang="ja-JP" altLang="en-US" sz="3000"/>
              <a:t>“</a:t>
            </a:r>
            <a:r>
              <a:rPr lang="en-US" altLang="ja-JP" sz="3000"/>
              <a:t>dictionary</a:t>
            </a:r>
            <a:r>
              <a:rPr lang="ja-JP" altLang="en-US" sz="3000"/>
              <a:t>”</a:t>
            </a:r>
            <a:r>
              <a:rPr lang="en-US" altLang="ja-JP" sz="3000"/>
              <a:t> to build arithmetic code, send encoded result</a:t>
            </a:r>
          </a:p>
          <a:p>
            <a:pPr>
              <a:lnSpc>
                <a:spcPct val="90000"/>
              </a:lnSpc>
            </a:pPr>
            <a:r>
              <a:rPr lang="en-US" altLang="en-US" sz="3000"/>
              <a:t>Variation for non-binary</a:t>
            </a:r>
          </a:p>
          <a:p>
            <a:pPr lvl="1">
              <a:lnSpc>
                <a:spcPct val="90000"/>
              </a:lnSpc>
            </a:pPr>
            <a:r>
              <a:rPr lang="en-US" altLang="en-US" sz="2600"/>
              <a:t>Our messages aren</a:t>
            </a:r>
            <a:r>
              <a:rPr lang="ja-JP" altLang="en-US" sz="2600"/>
              <a:t>’</a:t>
            </a:r>
            <a:r>
              <a:rPr lang="en-US" altLang="ja-JP" sz="2600"/>
              <a:t>t bits, they are clicks</a:t>
            </a:r>
          </a:p>
          <a:p>
            <a:pPr lvl="1">
              <a:lnSpc>
                <a:spcPct val="90000"/>
              </a:lnSpc>
            </a:pPr>
            <a:r>
              <a:rPr lang="en-US" altLang="en-US" sz="2600"/>
              <a:t>And server knows different clicks should have different probabilities</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101</a:t>
            </a:fld>
            <a:endParaRPr lang="en-US" alt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r>
              <a:rPr lang="en-US" altLang="en-US"/>
              <a:t>Toy Example</a:t>
            </a:r>
          </a:p>
        </p:txBody>
      </p:sp>
      <p:sp>
        <p:nvSpPr>
          <p:cNvPr id="155650" name="Rectangle 3"/>
          <p:cNvSpPr>
            <a:spLocks noGrp="1" noChangeArrowheads="1"/>
          </p:cNvSpPr>
          <p:nvPr>
            <p:ph type="body" idx="1"/>
          </p:nvPr>
        </p:nvSpPr>
        <p:spPr/>
        <p:txBody>
          <a:bodyPr/>
          <a:lstStyle/>
          <a:p>
            <a:pPr>
              <a:lnSpc>
                <a:spcPct val="80000"/>
              </a:lnSpc>
            </a:pPr>
            <a:r>
              <a:rPr lang="en-US" altLang="en-US" sz="3000"/>
              <a:t>Suppose possible requests fewer than links on page</a:t>
            </a:r>
          </a:p>
          <a:p>
            <a:pPr>
              <a:lnSpc>
                <a:spcPct val="80000"/>
              </a:lnSpc>
            </a:pPr>
            <a:r>
              <a:rPr lang="en-US" altLang="en-US" sz="3000"/>
              <a:t>Responder sends dictionary: </a:t>
            </a:r>
          </a:p>
          <a:p>
            <a:pPr lvl="1">
              <a:lnSpc>
                <a:spcPct val="80000"/>
              </a:lnSpc>
            </a:pPr>
            <a:r>
              <a:rPr lang="ja-JP" altLang="en-US" sz="2600"/>
              <a:t>“</a:t>
            </a:r>
            <a:r>
              <a:rPr lang="en-US" altLang="ja-JP" sz="2600"/>
              <a:t>link 1 means </a:t>
            </a:r>
            <a:r>
              <a:rPr lang="en-US" altLang="ja-JP" sz="2600">
                <a:hlinkClick r:id="rId2"/>
              </a:rPr>
              <a:t>http://mit.edu</a:t>
            </a:r>
            <a:r>
              <a:rPr lang="ja-JP" altLang="en-US" sz="2600"/>
              <a:t>”</a:t>
            </a:r>
            <a:endParaRPr lang="en-US" altLang="ja-JP" sz="2600"/>
          </a:p>
          <a:p>
            <a:pPr lvl="1">
              <a:lnSpc>
                <a:spcPct val="80000"/>
              </a:lnSpc>
            </a:pPr>
            <a:r>
              <a:rPr lang="ja-JP" altLang="en-US" sz="2600"/>
              <a:t>“</a:t>
            </a:r>
            <a:r>
              <a:rPr lang="en-US" altLang="ja-JP" sz="2600"/>
              <a:t>link 2 means </a:t>
            </a:r>
            <a:r>
              <a:rPr lang="en-US" altLang="ja-JP" sz="2600">
                <a:hlinkClick r:id="rId3"/>
              </a:rPr>
              <a:t>http://stanford.edu</a:t>
            </a:r>
            <a:r>
              <a:rPr lang="ja-JP" altLang="en-US" sz="2600"/>
              <a:t>”</a:t>
            </a:r>
            <a:endParaRPr lang="en-US" altLang="ja-JP" sz="2600"/>
          </a:p>
          <a:p>
            <a:pPr lvl="1">
              <a:lnSpc>
                <a:spcPct val="80000"/>
              </a:lnSpc>
            </a:pPr>
            <a:r>
              <a:rPr lang="en-US" altLang="en-US" sz="2600"/>
              <a:t>Assigns common requests to common GETs</a:t>
            </a:r>
          </a:p>
          <a:p>
            <a:pPr>
              <a:lnSpc>
                <a:spcPct val="80000"/>
              </a:lnSpc>
            </a:pPr>
            <a:r>
              <a:rPr lang="en-US" altLang="en-US" sz="3000"/>
              <a:t>Requestor GETs link matching intended request</a:t>
            </a:r>
          </a:p>
          <a:p>
            <a:pPr>
              <a:lnSpc>
                <a:spcPct val="80000"/>
              </a:lnSpc>
            </a:pPr>
            <a:r>
              <a:rPr lang="en-US" altLang="en-US" sz="3000"/>
              <a:t>One GET sends full (possibly huge) request </a:t>
            </a:r>
          </a:p>
          <a:p>
            <a:pPr>
              <a:lnSpc>
                <a:spcPct val="80000"/>
              </a:lnSpc>
            </a:pPr>
            <a:r>
              <a:rPr lang="en-US" altLang="en-US" sz="3000"/>
              <a:t>Problem: in general, ∞ possible requests</a:t>
            </a:r>
          </a:p>
          <a:p>
            <a:pPr lvl="1">
              <a:lnSpc>
                <a:spcPct val="80000"/>
              </a:lnSpc>
            </a:pPr>
            <a:r>
              <a:rPr lang="en-US" altLang="en-US" sz="2600"/>
              <a:t>Can</a:t>
            </a:r>
            <a:r>
              <a:rPr lang="ja-JP" altLang="en-US" sz="2600"/>
              <a:t>’</a:t>
            </a:r>
            <a:r>
              <a:rPr lang="en-US" altLang="ja-JP" sz="2600"/>
              <a:t>t send a dictionary for all</a:t>
            </a:r>
            <a:endParaRPr lang="en-US" altLang="en-US" sz="2600"/>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102</a:t>
            </a:fld>
            <a:endParaRPr lang="en-US" alt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endParaRPr lang="en-US" altLang="en-US"/>
          </a:p>
        </p:txBody>
      </p:sp>
      <p:sp>
        <p:nvSpPr>
          <p:cNvPr id="156674" name="Content Placeholder 2"/>
          <p:cNvSpPr>
            <a:spLocks noGrp="1"/>
          </p:cNvSpPr>
          <p:nvPr>
            <p:ph idx="1"/>
          </p:nvPr>
        </p:nvSpPr>
        <p:spPr/>
        <p:txBody>
          <a:bodyPr/>
          <a:lstStyle/>
          <a:p>
            <a:endParaRPr lang="en-US" altLang="en-US"/>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103</a:t>
            </a:fld>
            <a:endParaRPr lang="en-US" alt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tLang="en-US"/>
              <a:t>Overview</a:t>
            </a:r>
          </a:p>
        </p:txBody>
      </p:sp>
      <p:sp>
        <p:nvSpPr>
          <p:cNvPr id="157699" name="Rectangle 3"/>
          <p:cNvSpPr>
            <a:spLocks noGrp="1" noChangeArrowheads="1"/>
          </p:cNvSpPr>
          <p:nvPr>
            <p:ph type="body" idx="1"/>
          </p:nvPr>
        </p:nvSpPr>
        <p:spPr/>
        <p:txBody>
          <a:bodyPr/>
          <a:lstStyle/>
          <a:p>
            <a:pPr eaLnBrk="1" hangingPunct="1">
              <a:lnSpc>
                <a:spcPct val="90000"/>
              </a:lnSpc>
            </a:pPr>
            <a:endParaRPr lang="en-US" altLang="en-US">
              <a:solidFill>
                <a:srgbClr val="FF0000"/>
              </a:solidFill>
            </a:endParaRPr>
          </a:p>
          <a:p>
            <a:pPr eaLnBrk="1" hangingPunct="1">
              <a:lnSpc>
                <a:spcPct val="90000"/>
              </a:lnSpc>
            </a:pPr>
            <a:r>
              <a:rPr lang="en-US" altLang="en-US"/>
              <a:t>P2P Privacy</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104</a:t>
            </a:fld>
            <a:endParaRPr lang="en-US" altLang="en-US"/>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a:t>Freenet</a:t>
            </a:r>
          </a:p>
        </p:txBody>
      </p:sp>
      <p:sp>
        <p:nvSpPr>
          <p:cNvPr id="158723" name="Rectangle 3"/>
          <p:cNvSpPr>
            <a:spLocks noGrp="1" noChangeArrowheads="1"/>
          </p:cNvSpPr>
          <p:nvPr>
            <p:ph type="body" idx="1"/>
          </p:nvPr>
        </p:nvSpPr>
        <p:spPr>
          <a:xfrm>
            <a:off x="304800" y="1295400"/>
            <a:ext cx="8458200" cy="4876800"/>
          </a:xfrm>
        </p:spPr>
        <p:txBody>
          <a:bodyPr/>
          <a:lstStyle/>
          <a:p>
            <a:pPr>
              <a:lnSpc>
                <a:spcPct val="80000"/>
              </a:lnSpc>
            </a:pPr>
            <a:r>
              <a:rPr lang="en-US" altLang="en-US" sz="2800"/>
              <a:t>Addition goals to file location:</a:t>
            </a:r>
          </a:p>
          <a:p>
            <a:pPr lvl="1">
              <a:lnSpc>
                <a:spcPct val="80000"/>
              </a:lnSpc>
            </a:pPr>
            <a:r>
              <a:rPr lang="en-US" altLang="en-US" sz="2400"/>
              <a:t>Provide publisher anonymity, security </a:t>
            </a:r>
          </a:p>
          <a:p>
            <a:pPr lvl="1">
              <a:lnSpc>
                <a:spcPct val="80000"/>
              </a:lnSpc>
            </a:pPr>
            <a:r>
              <a:rPr lang="en-US" altLang="en-US" sz="2400"/>
              <a:t>Resistant to attacks – a third party shouldn</a:t>
            </a:r>
            <a:r>
              <a:rPr lang="ja-JP" altLang="en-US" sz="2400"/>
              <a:t>’</a:t>
            </a:r>
            <a:r>
              <a:rPr lang="en-US" altLang="ja-JP" sz="2400"/>
              <a:t>t be able to deny the access to a particular file (data item, object), even if it compromises a large fraction of machines</a:t>
            </a:r>
          </a:p>
          <a:p>
            <a:pPr>
              <a:lnSpc>
                <a:spcPct val="80000"/>
              </a:lnSpc>
            </a:pPr>
            <a:r>
              <a:rPr lang="en-US" altLang="en-US" sz="2800"/>
              <a:t>Files are stored according to associated key</a:t>
            </a:r>
          </a:p>
          <a:p>
            <a:pPr lvl="1">
              <a:lnSpc>
                <a:spcPct val="80000"/>
              </a:lnSpc>
            </a:pPr>
            <a:r>
              <a:rPr lang="en-US" altLang="en-US" sz="2400"/>
              <a:t>Core idea: try to cluster information about similar keys</a:t>
            </a:r>
          </a:p>
          <a:p>
            <a:pPr>
              <a:lnSpc>
                <a:spcPct val="80000"/>
              </a:lnSpc>
            </a:pPr>
            <a:r>
              <a:rPr lang="en-US" altLang="en-US" sz="2800"/>
              <a:t>Messages</a:t>
            </a:r>
          </a:p>
          <a:p>
            <a:pPr lvl="1">
              <a:lnSpc>
                <a:spcPct val="80000"/>
              </a:lnSpc>
            </a:pPr>
            <a:r>
              <a:rPr lang="en-US" altLang="en-US" sz="2400"/>
              <a:t>Random 64bit ID used for loop detection</a:t>
            </a:r>
          </a:p>
          <a:p>
            <a:pPr lvl="1">
              <a:lnSpc>
                <a:spcPct val="80000"/>
              </a:lnSpc>
            </a:pPr>
            <a:r>
              <a:rPr lang="en-US" altLang="en-US" sz="2400"/>
              <a:t>TTL</a:t>
            </a:r>
          </a:p>
          <a:p>
            <a:pPr lvl="2">
              <a:lnSpc>
                <a:spcPct val="80000"/>
              </a:lnSpc>
            </a:pPr>
            <a:r>
              <a:rPr lang="en-US" altLang="en-US" sz="2000"/>
              <a:t>TTL 1 are forwarded with finite probablity</a:t>
            </a:r>
          </a:p>
          <a:p>
            <a:pPr lvl="2">
              <a:lnSpc>
                <a:spcPct val="80000"/>
              </a:lnSpc>
            </a:pPr>
            <a:r>
              <a:rPr lang="en-US" altLang="en-US" sz="2000"/>
              <a:t>Helps anonymity</a:t>
            </a:r>
          </a:p>
          <a:p>
            <a:pPr lvl="1">
              <a:lnSpc>
                <a:spcPct val="80000"/>
              </a:lnSpc>
            </a:pPr>
            <a:r>
              <a:rPr lang="en-US" altLang="en-US" sz="2400"/>
              <a:t>Depth counter </a:t>
            </a:r>
          </a:p>
          <a:p>
            <a:pPr lvl="2">
              <a:lnSpc>
                <a:spcPct val="80000"/>
              </a:lnSpc>
            </a:pPr>
            <a:r>
              <a:rPr lang="en-US" altLang="en-US" sz="2000"/>
              <a:t>Opposite of TTL – incremented with each hop</a:t>
            </a:r>
          </a:p>
          <a:p>
            <a:pPr lvl="2">
              <a:lnSpc>
                <a:spcPct val="80000"/>
              </a:lnSpc>
            </a:pPr>
            <a:r>
              <a:rPr lang="en-US" altLang="en-US" sz="2000"/>
              <a:t>Depth counter initialized to small random value</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105</a:t>
            </a:fld>
            <a:endParaRPr lang="en-US" alt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a:t>Data Structure</a:t>
            </a:r>
          </a:p>
        </p:txBody>
      </p:sp>
      <p:sp>
        <p:nvSpPr>
          <p:cNvPr id="159747" name="Rectangle 3"/>
          <p:cNvSpPr>
            <a:spLocks noGrp="1" noChangeArrowheads="1"/>
          </p:cNvSpPr>
          <p:nvPr>
            <p:ph type="body" idx="1"/>
          </p:nvPr>
        </p:nvSpPr>
        <p:spPr>
          <a:xfrm>
            <a:off x="304800" y="1524000"/>
            <a:ext cx="6553200" cy="4648200"/>
          </a:xfrm>
        </p:spPr>
        <p:txBody>
          <a:bodyPr/>
          <a:lstStyle/>
          <a:p>
            <a:pPr marL="285750" indent="-285750">
              <a:lnSpc>
                <a:spcPct val="90000"/>
              </a:lnSpc>
            </a:pPr>
            <a:r>
              <a:rPr lang="en-US" altLang="en-US" sz="2400"/>
              <a:t>Each node maintains a common stack</a:t>
            </a:r>
          </a:p>
          <a:p>
            <a:pPr marL="685800" lvl="1" indent="-228600">
              <a:lnSpc>
                <a:spcPct val="90000"/>
              </a:lnSpc>
            </a:pPr>
            <a:r>
              <a:rPr lang="en-US" altLang="en-US" sz="2000" i="1"/>
              <a:t>id </a:t>
            </a:r>
            <a:r>
              <a:rPr lang="en-US" altLang="en-US" sz="2000"/>
              <a:t>– file identifier</a:t>
            </a:r>
          </a:p>
          <a:p>
            <a:pPr marL="685800" lvl="1" indent="-228600">
              <a:lnSpc>
                <a:spcPct val="90000"/>
              </a:lnSpc>
            </a:pPr>
            <a:r>
              <a:rPr lang="en-US" altLang="en-US" sz="2000" i="1"/>
              <a:t>next_hop</a:t>
            </a:r>
            <a:r>
              <a:rPr lang="en-US" altLang="en-US" sz="2000"/>
              <a:t> – another node that store the file id</a:t>
            </a:r>
          </a:p>
          <a:p>
            <a:pPr marL="685800" lvl="1" indent="-228600">
              <a:lnSpc>
                <a:spcPct val="90000"/>
              </a:lnSpc>
            </a:pPr>
            <a:r>
              <a:rPr lang="en-US" altLang="en-US" sz="2000" i="1"/>
              <a:t>file</a:t>
            </a:r>
            <a:r>
              <a:rPr lang="en-US" altLang="en-US" sz="2000"/>
              <a:t> – file identified by </a:t>
            </a:r>
            <a:r>
              <a:rPr lang="en-US" altLang="en-US" sz="2000" i="1"/>
              <a:t>id</a:t>
            </a:r>
            <a:r>
              <a:rPr lang="en-US" altLang="en-US" sz="2000"/>
              <a:t> being stored on the local node </a:t>
            </a:r>
          </a:p>
          <a:p>
            <a:pPr marL="285750" indent="-285750">
              <a:lnSpc>
                <a:spcPct val="90000"/>
              </a:lnSpc>
            </a:pPr>
            <a:r>
              <a:rPr lang="en-US" altLang="en-US" sz="2400"/>
              <a:t>Forwarding: </a:t>
            </a:r>
          </a:p>
          <a:p>
            <a:pPr marL="685800" lvl="1" indent="-228600">
              <a:lnSpc>
                <a:spcPct val="90000"/>
              </a:lnSpc>
            </a:pPr>
            <a:r>
              <a:rPr lang="en-US" altLang="en-US" sz="2000"/>
              <a:t>Each message contains the file </a:t>
            </a:r>
            <a:r>
              <a:rPr lang="en-US" altLang="en-US" sz="2000" i="1"/>
              <a:t>id</a:t>
            </a:r>
            <a:r>
              <a:rPr lang="en-US" altLang="en-US" sz="2000"/>
              <a:t> it is referring to</a:t>
            </a:r>
          </a:p>
          <a:p>
            <a:pPr marL="685800" lvl="1" indent="-228600">
              <a:lnSpc>
                <a:spcPct val="90000"/>
              </a:lnSpc>
            </a:pPr>
            <a:r>
              <a:rPr lang="en-US" altLang="en-US" sz="2000"/>
              <a:t>If file </a:t>
            </a:r>
            <a:r>
              <a:rPr lang="en-US" altLang="en-US" sz="2000" i="1"/>
              <a:t>id</a:t>
            </a:r>
            <a:r>
              <a:rPr lang="en-US" altLang="en-US" sz="2000"/>
              <a:t> stored locally, then stop</a:t>
            </a:r>
          </a:p>
          <a:p>
            <a:pPr lvl="2">
              <a:lnSpc>
                <a:spcPct val="90000"/>
              </a:lnSpc>
            </a:pPr>
            <a:r>
              <a:rPr lang="en-US" altLang="en-US" sz="1800"/>
              <a:t>Forwards data back to upstream requestor</a:t>
            </a:r>
          </a:p>
          <a:p>
            <a:pPr lvl="2">
              <a:lnSpc>
                <a:spcPct val="90000"/>
              </a:lnSpc>
            </a:pPr>
            <a:r>
              <a:rPr lang="en-US" altLang="en-US" sz="1800"/>
              <a:t>Requestor adds file to cache, adds entry in routing table</a:t>
            </a:r>
          </a:p>
          <a:p>
            <a:pPr marL="685800" lvl="1" indent="-228600">
              <a:lnSpc>
                <a:spcPct val="90000"/>
              </a:lnSpc>
            </a:pPr>
            <a:r>
              <a:rPr lang="en-US" altLang="en-US" sz="2000"/>
              <a:t>If not, search for the </a:t>
            </a:r>
            <a:r>
              <a:rPr lang="ja-JP" altLang="en-US" sz="2000"/>
              <a:t>“</a:t>
            </a:r>
            <a:r>
              <a:rPr lang="en-US" altLang="ja-JP" sz="2000"/>
              <a:t>closest</a:t>
            </a:r>
            <a:r>
              <a:rPr lang="ja-JP" altLang="en-US" sz="2000"/>
              <a:t>”</a:t>
            </a:r>
            <a:r>
              <a:rPr lang="en-US" altLang="ja-JP" sz="2000"/>
              <a:t> </a:t>
            </a:r>
            <a:r>
              <a:rPr lang="en-US" altLang="ja-JP" sz="2000" i="1"/>
              <a:t>id</a:t>
            </a:r>
            <a:r>
              <a:rPr lang="en-US" altLang="ja-JP" sz="2000"/>
              <a:t> in the stack, and forward the message to the corresponding </a:t>
            </a:r>
            <a:r>
              <a:rPr lang="en-US" altLang="ja-JP" sz="2000" i="1"/>
              <a:t>next_hop</a:t>
            </a:r>
            <a:endParaRPr lang="en-US" altLang="en-US" sz="2000" i="1"/>
          </a:p>
        </p:txBody>
      </p:sp>
      <p:sp>
        <p:nvSpPr>
          <p:cNvPr id="159748" name="Text Box 4"/>
          <p:cNvSpPr txBox="1">
            <a:spLocks noChangeArrowheads="1"/>
          </p:cNvSpPr>
          <p:nvPr/>
        </p:nvSpPr>
        <p:spPr bwMode="auto">
          <a:xfrm>
            <a:off x="6919913" y="2514600"/>
            <a:ext cx="16684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id   next_hop     file</a:t>
            </a:r>
          </a:p>
        </p:txBody>
      </p:sp>
      <p:sp>
        <p:nvSpPr>
          <p:cNvPr id="159749" name="Rectangle 5"/>
          <p:cNvSpPr>
            <a:spLocks noChangeArrowheads="1"/>
          </p:cNvSpPr>
          <p:nvPr/>
        </p:nvSpPr>
        <p:spPr bwMode="auto">
          <a:xfrm>
            <a:off x="6934200" y="2578100"/>
            <a:ext cx="1143000" cy="1981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9750" name="Rectangle 6"/>
          <p:cNvSpPr>
            <a:spLocks noChangeArrowheads="1"/>
          </p:cNvSpPr>
          <p:nvPr/>
        </p:nvSpPr>
        <p:spPr bwMode="auto">
          <a:xfrm>
            <a:off x="6934200" y="2578100"/>
            <a:ext cx="17526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9751" name="Rectangle 7"/>
          <p:cNvSpPr>
            <a:spLocks noChangeArrowheads="1"/>
          </p:cNvSpPr>
          <p:nvPr/>
        </p:nvSpPr>
        <p:spPr bwMode="auto">
          <a:xfrm>
            <a:off x="6934200" y="2578100"/>
            <a:ext cx="1752600" cy="1066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9752" name="Line 8"/>
          <p:cNvSpPr>
            <a:spLocks noChangeShapeType="1"/>
          </p:cNvSpPr>
          <p:nvPr/>
        </p:nvSpPr>
        <p:spPr bwMode="auto">
          <a:xfrm>
            <a:off x="6934200" y="3035300"/>
            <a:ext cx="1752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53" name="Line 9"/>
          <p:cNvSpPr>
            <a:spLocks noChangeShapeType="1"/>
          </p:cNvSpPr>
          <p:nvPr/>
        </p:nvSpPr>
        <p:spPr bwMode="auto">
          <a:xfrm>
            <a:off x="6934200" y="3416300"/>
            <a:ext cx="1752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54" name="Text Box 10"/>
          <p:cNvSpPr txBox="1">
            <a:spLocks noChangeArrowheads="1"/>
          </p:cNvSpPr>
          <p:nvPr/>
        </p:nvSpPr>
        <p:spPr bwMode="auto">
          <a:xfrm rot="5400000">
            <a:off x="7454900" y="2974975"/>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a:t>
            </a:r>
          </a:p>
        </p:txBody>
      </p:sp>
      <p:sp>
        <p:nvSpPr>
          <p:cNvPr id="159755" name="Line 11"/>
          <p:cNvSpPr>
            <a:spLocks noChangeShapeType="1"/>
          </p:cNvSpPr>
          <p:nvPr/>
        </p:nvSpPr>
        <p:spPr bwMode="auto">
          <a:xfrm>
            <a:off x="6934200" y="3873500"/>
            <a:ext cx="114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56" name="Line 12"/>
          <p:cNvSpPr>
            <a:spLocks noChangeShapeType="1"/>
          </p:cNvSpPr>
          <p:nvPr/>
        </p:nvSpPr>
        <p:spPr bwMode="auto">
          <a:xfrm>
            <a:off x="6934200" y="4254500"/>
            <a:ext cx="114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57" name="Text Box 13"/>
          <p:cNvSpPr txBox="1">
            <a:spLocks noChangeArrowheads="1"/>
          </p:cNvSpPr>
          <p:nvPr/>
        </p:nvSpPr>
        <p:spPr bwMode="auto">
          <a:xfrm rot="5400000">
            <a:off x="7451725" y="38608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a:t>
            </a:r>
          </a:p>
        </p:txBody>
      </p:sp>
      <p:sp>
        <p:nvSpPr>
          <p:cNvPr id="159758" name="Line 14"/>
          <p:cNvSpPr>
            <a:spLocks noChangeShapeType="1"/>
          </p:cNvSpPr>
          <p:nvPr/>
        </p:nvSpPr>
        <p:spPr bwMode="auto">
          <a:xfrm>
            <a:off x="7239000" y="2578100"/>
            <a:ext cx="0" cy="198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59" name="Rectangle 15"/>
          <p:cNvSpPr>
            <a:spLocks noChangeArrowheads="1"/>
          </p:cNvSpPr>
          <p:nvPr/>
        </p:nvSpPr>
        <p:spPr bwMode="auto">
          <a:xfrm>
            <a:off x="6934200" y="3644900"/>
            <a:ext cx="1143000" cy="914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9760" name="Line 16"/>
          <p:cNvSpPr>
            <a:spLocks noChangeShapeType="1"/>
          </p:cNvSpPr>
          <p:nvPr/>
        </p:nvSpPr>
        <p:spPr bwMode="auto">
          <a:xfrm>
            <a:off x="7086600" y="2882900"/>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61" name="Line 17"/>
          <p:cNvSpPr>
            <a:spLocks noChangeShapeType="1"/>
          </p:cNvSpPr>
          <p:nvPr/>
        </p:nvSpPr>
        <p:spPr bwMode="auto">
          <a:xfrm>
            <a:off x="7467600" y="2882900"/>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106</a:t>
            </a:fld>
            <a:endParaRPr lang="en-US" altLang="en-US"/>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476" name="Rectangle 60"/>
          <p:cNvSpPr>
            <a:spLocks noChangeArrowheads="1"/>
          </p:cNvSpPr>
          <p:nvPr/>
        </p:nvSpPr>
        <p:spPr bwMode="auto">
          <a:xfrm>
            <a:off x="609600" y="1676400"/>
            <a:ext cx="8077200" cy="46482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ea typeface="+mn-ea"/>
            </a:endParaRPr>
          </a:p>
        </p:txBody>
      </p:sp>
      <p:sp>
        <p:nvSpPr>
          <p:cNvPr id="160771" name="Rectangle 2"/>
          <p:cNvSpPr>
            <a:spLocks noGrp="1" noChangeArrowheads="1"/>
          </p:cNvSpPr>
          <p:nvPr>
            <p:ph type="title"/>
          </p:nvPr>
        </p:nvSpPr>
        <p:spPr/>
        <p:txBody>
          <a:bodyPr/>
          <a:lstStyle/>
          <a:p>
            <a:r>
              <a:rPr lang="en-US" altLang="en-US"/>
              <a:t>Query Example</a:t>
            </a:r>
          </a:p>
        </p:txBody>
      </p:sp>
      <p:sp>
        <p:nvSpPr>
          <p:cNvPr id="160772" name="Rectangle 3"/>
          <p:cNvSpPr>
            <a:spLocks noGrp="1" noChangeArrowheads="1"/>
          </p:cNvSpPr>
          <p:nvPr>
            <p:ph type="body" idx="1"/>
          </p:nvPr>
        </p:nvSpPr>
        <p:spPr>
          <a:xfrm>
            <a:off x="685800" y="5257800"/>
            <a:ext cx="7467600" cy="914400"/>
          </a:xfrm>
        </p:spPr>
        <p:txBody>
          <a:bodyPr/>
          <a:lstStyle/>
          <a:p>
            <a:pPr marL="0" indent="0">
              <a:buFontTx/>
              <a:buNone/>
            </a:pPr>
            <a:r>
              <a:rPr lang="en-US" altLang="en-US">
                <a:solidFill>
                  <a:srgbClr val="FF6600"/>
                </a:solidFill>
              </a:rPr>
              <a:t>Note:</a:t>
            </a:r>
            <a:r>
              <a:rPr lang="en-US" altLang="en-US"/>
              <a:t> doesn</a:t>
            </a:r>
            <a:r>
              <a:rPr lang="ja-JP" altLang="en-US"/>
              <a:t>’</a:t>
            </a:r>
            <a:r>
              <a:rPr lang="en-US" altLang="ja-JP"/>
              <a:t>t show file caching on the reverse path </a:t>
            </a:r>
            <a:endParaRPr lang="en-US" altLang="en-US"/>
          </a:p>
        </p:txBody>
      </p:sp>
      <p:sp>
        <p:nvSpPr>
          <p:cNvPr id="188420" name="Rectangle 4"/>
          <p:cNvSpPr>
            <a:spLocks noChangeArrowheads="1"/>
          </p:cNvSpPr>
          <p:nvPr/>
        </p:nvSpPr>
        <p:spPr bwMode="auto">
          <a:xfrm>
            <a:off x="7189788" y="3568700"/>
            <a:ext cx="990600" cy="22860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8421" name="Rectangle 5"/>
          <p:cNvSpPr>
            <a:spLocks noChangeArrowheads="1"/>
          </p:cNvSpPr>
          <p:nvPr/>
        </p:nvSpPr>
        <p:spPr bwMode="auto">
          <a:xfrm>
            <a:off x="5284788" y="3340100"/>
            <a:ext cx="990600" cy="228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8422" name="Rectangle 6"/>
          <p:cNvSpPr>
            <a:spLocks noChangeArrowheads="1"/>
          </p:cNvSpPr>
          <p:nvPr/>
        </p:nvSpPr>
        <p:spPr bwMode="auto">
          <a:xfrm>
            <a:off x="5284788" y="3568700"/>
            <a:ext cx="990600" cy="228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8423" name="Rectangle 7"/>
          <p:cNvSpPr>
            <a:spLocks noChangeArrowheads="1"/>
          </p:cNvSpPr>
          <p:nvPr/>
        </p:nvSpPr>
        <p:spPr bwMode="auto">
          <a:xfrm>
            <a:off x="3048000" y="4330700"/>
            <a:ext cx="990600" cy="228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8424" name="Rectangle 8"/>
          <p:cNvSpPr>
            <a:spLocks noChangeArrowheads="1"/>
          </p:cNvSpPr>
          <p:nvPr/>
        </p:nvSpPr>
        <p:spPr bwMode="auto">
          <a:xfrm>
            <a:off x="2986088" y="2501900"/>
            <a:ext cx="990600" cy="228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8425" name="Rectangle 9"/>
          <p:cNvSpPr>
            <a:spLocks noChangeArrowheads="1"/>
          </p:cNvSpPr>
          <p:nvPr/>
        </p:nvSpPr>
        <p:spPr bwMode="auto">
          <a:xfrm>
            <a:off x="1004888" y="2730500"/>
            <a:ext cx="990600" cy="228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79" name="Text Box 10"/>
          <p:cNvSpPr txBox="1">
            <a:spLocks noChangeArrowheads="1"/>
          </p:cNvSpPr>
          <p:nvPr/>
        </p:nvSpPr>
        <p:spPr bwMode="auto">
          <a:xfrm>
            <a:off x="990600" y="2501900"/>
            <a:ext cx="10175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  4  n1  f4</a:t>
            </a:r>
          </a:p>
          <a:p>
            <a:r>
              <a:rPr lang="en-US" altLang="en-US" sz="1400">
                <a:solidFill>
                  <a:srgbClr val="000000"/>
                </a:solidFill>
                <a:latin typeface="Arial" charset="0"/>
              </a:rPr>
              <a:t>12  n2  f12</a:t>
            </a:r>
          </a:p>
          <a:p>
            <a:r>
              <a:rPr lang="en-US" altLang="en-US" sz="1400">
                <a:solidFill>
                  <a:srgbClr val="000000"/>
                </a:solidFill>
                <a:latin typeface="Arial" charset="0"/>
              </a:rPr>
              <a:t>  5  n3</a:t>
            </a:r>
          </a:p>
        </p:txBody>
      </p:sp>
      <p:sp>
        <p:nvSpPr>
          <p:cNvPr id="160780" name="Text Box 11"/>
          <p:cNvSpPr txBox="1">
            <a:spLocks noChangeArrowheads="1"/>
          </p:cNvSpPr>
          <p:nvPr/>
        </p:nvSpPr>
        <p:spPr bwMode="auto">
          <a:xfrm>
            <a:off x="2959100" y="2501900"/>
            <a:ext cx="9191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  9  n3  f9</a:t>
            </a:r>
          </a:p>
          <a:p>
            <a:r>
              <a:rPr lang="en-US" altLang="en-US" sz="1400">
                <a:solidFill>
                  <a:srgbClr val="000000"/>
                </a:solidFill>
                <a:latin typeface="Arial" charset="0"/>
              </a:rPr>
              <a:t>  </a:t>
            </a:r>
          </a:p>
        </p:txBody>
      </p:sp>
      <p:sp>
        <p:nvSpPr>
          <p:cNvPr id="160781" name="Text Box 12"/>
          <p:cNvSpPr txBox="1">
            <a:spLocks noChangeArrowheads="1"/>
          </p:cNvSpPr>
          <p:nvPr/>
        </p:nvSpPr>
        <p:spPr bwMode="auto">
          <a:xfrm>
            <a:off x="3021013" y="4060825"/>
            <a:ext cx="10175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  3  n1  f3</a:t>
            </a:r>
          </a:p>
          <a:p>
            <a:r>
              <a:rPr lang="en-US" altLang="en-US" sz="1400">
                <a:solidFill>
                  <a:srgbClr val="000000"/>
                </a:solidFill>
                <a:latin typeface="Arial" charset="0"/>
              </a:rPr>
              <a:t>14  n4  f14</a:t>
            </a:r>
          </a:p>
          <a:p>
            <a:r>
              <a:rPr lang="en-US" altLang="en-US" sz="1400">
                <a:solidFill>
                  <a:srgbClr val="000000"/>
                </a:solidFill>
                <a:latin typeface="Arial" charset="0"/>
              </a:rPr>
              <a:t>  5  n3</a:t>
            </a:r>
          </a:p>
        </p:txBody>
      </p:sp>
      <p:sp>
        <p:nvSpPr>
          <p:cNvPr id="160782" name="Text Box 13"/>
          <p:cNvSpPr txBox="1">
            <a:spLocks noChangeArrowheads="1"/>
          </p:cNvSpPr>
          <p:nvPr/>
        </p:nvSpPr>
        <p:spPr bwMode="auto">
          <a:xfrm>
            <a:off x="5257800" y="3340100"/>
            <a:ext cx="10175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14  n5  f14</a:t>
            </a:r>
          </a:p>
          <a:p>
            <a:r>
              <a:rPr lang="en-US" altLang="en-US" sz="1400">
                <a:solidFill>
                  <a:srgbClr val="000000"/>
                </a:solidFill>
                <a:latin typeface="Arial" charset="0"/>
              </a:rPr>
              <a:t>13  n2  f13</a:t>
            </a:r>
          </a:p>
          <a:p>
            <a:r>
              <a:rPr lang="en-US" altLang="en-US" sz="1400">
                <a:solidFill>
                  <a:srgbClr val="000000"/>
                </a:solidFill>
                <a:latin typeface="Arial" charset="0"/>
              </a:rPr>
              <a:t>  3  n6</a:t>
            </a:r>
          </a:p>
        </p:txBody>
      </p:sp>
      <p:sp>
        <p:nvSpPr>
          <p:cNvPr id="160783" name="Rectangle 14"/>
          <p:cNvSpPr>
            <a:spLocks noChangeArrowheads="1"/>
          </p:cNvSpPr>
          <p:nvPr/>
        </p:nvSpPr>
        <p:spPr bwMode="auto">
          <a:xfrm>
            <a:off x="1004888" y="2501900"/>
            <a:ext cx="6096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84" name="Line 15"/>
          <p:cNvSpPr>
            <a:spLocks noChangeShapeType="1"/>
          </p:cNvSpPr>
          <p:nvPr/>
        </p:nvSpPr>
        <p:spPr bwMode="auto">
          <a:xfrm>
            <a:off x="1309688" y="25019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85" name="Rectangle 16"/>
          <p:cNvSpPr>
            <a:spLocks noChangeArrowheads="1"/>
          </p:cNvSpPr>
          <p:nvPr/>
        </p:nvSpPr>
        <p:spPr bwMode="auto">
          <a:xfrm>
            <a:off x="1004888" y="2501900"/>
            <a:ext cx="9906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86" name="Line 17"/>
          <p:cNvSpPr>
            <a:spLocks noChangeShapeType="1"/>
          </p:cNvSpPr>
          <p:nvPr/>
        </p:nvSpPr>
        <p:spPr bwMode="auto">
          <a:xfrm>
            <a:off x="1004888" y="27305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87" name="Rectangle 18"/>
          <p:cNvSpPr>
            <a:spLocks noChangeArrowheads="1"/>
          </p:cNvSpPr>
          <p:nvPr/>
        </p:nvSpPr>
        <p:spPr bwMode="auto">
          <a:xfrm>
            <a:off x="2986088" y="2501900"/>
            <a:ext cx="9906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88" name="Rectangle 19"/>
          <p:cNvSpPr>
            <a:spLocks noChangeArrowheads="1"/>
          </p:cNvSpPr>
          <p:nvPr/>
        </p:nvSpPr>
        <p:spPr bwMode="auto">
          <a:xfrm>
            <a:off x="2986088" y="2501900"/>
            <a:ext cx="6096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89" name="Line 20"/>
          <p:cNvSpPr>
            <a:spLocks noChangeShapeType="1"/>
          </p:cNvSpPr>
          <p:nvPr/>
        </p:nvSpPr>
        <p:spPr bwMode="auto">
          <a:xfrm>
            <a:off x="2986088" y="27305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90" name="Line 21"/>
          <p:cNvSpPr>
            <a:spLocks noChangeShapeType="1"/>
          </p:cNvSpPr>
          <p:nvPr/>
        </p:nvSpPr>
        <p:spPr bwMode="auto">
          <a:xfrm>
            <a:off x="3290888" y="25019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91" name="Text Box 22"/>
          <p:cNvSpPr txBox="1">
            <a:spLocks noChangeArrowheads="1"/>
          </p:cNvSpPr>
          <p:nvPr/>
        </p:nvSpPr>
        <p:spPr bwMode="auto">
          <a:xfrm>
            <a:off x="914400" y="2209800"/>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n1</a:t>
            </a:r>
          </a:p>
        </p:txBody>
      </p:sp>
      <p:sp>
        <p:nvSpPr>
          <p:cNvPr id="160792" name="Text Box 23"/>
          <p:cNvSpPr txBox="1">
            <a:spLocks noChangeArrowheads="1"/>
          </p:cNvSpPr>
          <p:nvPr/>
        </p:nvSpPr>
        <p:spPr bwMode="auto">
          <a:xfrm>
            <a:off x="2913063" y="2197100"/>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n2</a:t>
            </a:r>
          </a:p>
        </p:txBody>
      </p:sp>
      <p:sp>
        <p:nvSpPr>
          <p:cNvPr id="160793" name="Rectangle 24"/>
          <p:cNvSpPr>
            <a:spLocks noChangeArrowheads="1"/>
          </p:cNvSpPr>
          <p:nvPr/>
        </p:nvSpPr>
        <p:spPr bwMode="auto">
          <a:xfrm>
            <a:off x="3048000" y="4102100"/>
            <a:ext cx="6096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94" name="Rectangle 25"/>
          <p:cNvSpPr>
            <a:spLocks noChangeArrowheads="1"/>
          </p:cNvSpPr>
          <p:nvPr/>
        </p:nvSpPr>
        <p:spPr bwMode="auto">
          <a:xfrm>
            <a:off x="3048000" y="4102100"/>
            <a:ext cx="9906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95" name="Line 26"/>
          <p:cNvSpPr>
            <a:spLocks noChangeShapeType="1"/>
          </p:cNvSpPr>
          <p:nvPr/>
        </p:nvSpPr>
        <p:spPr bwMode="auto">
          <a:xfrm>
            <a:off x="3048000" y="43307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96" name="Line 27"/>
          <p:cNvSpPr>
            <a:spLocks noChangeShapeType="1"/>
          </p:cNvSpPr>
          <p:nvPr/>
        </p:nvSpPr>
        <p:spPr bwMode="auto">
          <a:xfrm>
            <a:off x="3352800" y="41021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97" name="Text Box 28"/>
          <p:cNvSpPr txBox="1">
            <a:spLocks noChangeArrowheads="1"/>
          </p:cNvSpPr>
          <p:nvPr/>
        </p:nvSpPr>
        <p:spPr bwMode="auto">
          <a:xfrm>
            <a:off x="2971800" y="3797300"/>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n3</a:t>
            </a:r>
          </a:p>
        </p:txBody>
      </p:sp>
      <p:sp>
        <p:nvSpPr>
          <p:cNvPr id="160798" name="Text Box 29"/>
          <p:cNvSpPr txBox="1">
            <a:spLocks noChangeArrowheads="1"/>
          </p:cNvSpPr>
          <p:nvPr/>
        </p:nvSpPr>
        <p:spPr bwMode="auto">
          <a:xfrm>
            <a:off x="5287963" y="3035300"/>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n4</a:t>
            </a:r>
          </a:p>
        </p:txBody>
      </p:sp>
      <p:sp>
        <p:nvSpPr>
          <p:cNvPr id="160799" name="Rectangle 30"/>
          <p:cNvSpPr>
            <a:spLocks noChangeArrowheads="1"/>
          </p:cNvSpPr>
          <p:nvPr/>
        </p:nvSpPr>
        <p:spPr bwMode="auto">
          <a:xfrm>
            <a:off x="5284788" y="3340100"/>
            <a:ext cx="9906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800" name="Rectangle 31"/>
          <p:cNvSpPr>
            <a:spLocks noChangeArrowheads="1"/>
          </p:cNvSpPr>
          <p:nvPr/>
        </p:nvSpPr>
        <p:spPr bwMode="auto">
          <a:xfrm>
            <a:off x="5284788" y="3340100"/>
            <a:ext cx="6096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801" name="Line 32"/>
          <p:cNvSpPr>
            <a:spLocks noChangeShapeType="1"/>
          </p:cNvSpPr>
          <p:nvPr/>
        </p:nvSpPr>
        <p:spPr bwMode="auto">
          <a:xfrm>
            <a:off x="5284788" y="35687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02" name="Line 33"/>
          <p:cNvSpPr>
            <a:spLocks noChangeShapeType="1"/>
          </p:cNvSpPr>
          <p:nvPr/>
        </p:nvSpPr>
        <p:spPr bwMode="auto">
          <a:xfrm>
            <a:off x="5589588" y="33401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03" name="Text Box 34"/>
          <p:cNvSpPr txBox="1">
            <a:spLocks noChangeArrowheads="1"/>
          </p:cNvSpPr>
          <p:nvPr/>
        </p:nvSpPr>
        <p:spPr bwMode="auto">
          <a:xfrm>
            <a:off x="7162800" y="3340100"/>
            <a:ext cx="10175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  4  n1  f4</a:t>
            </a:r>
          </a:p>
          <a:p>
            <a:r>
              <a:rPr lang="en-US" altLang="en-US" sz="1400">
                <a:solidFill>
                  <a:srgbClr val="000000"/>
                </a:solidFill>
                <a:latin typeface="Arial" charset="0"/>
              </a:rPr>
              <a:t>10  n5  f10</a:t>
            </a:r>
          </a:p>
          <a:p>
            <a:r>
              <a:rPr lang="en-US" altLang="en-US" sz="1400">
                <a:solidFill>
                  <a:srgbClr val="000000"/>
                </a:solidFill>
                <a:latin typeface="Arial" charset="0"/>
              </a:rPr>
              <a:t>  8  n6</a:t>
            </a:r>
          </a:p>
        </p:txBody>
      </p:sp>
      <p:sp>
        <p:nvSpPr>
          <p:cNvPr id="160804" name="Text Box 35"/>
          <p:cNvSpPr txBox="1">
            <a:spLocks noChangeArrowheads="1"/>
          </p:cNvSpPr>
          <p:nvPr/>
        </p:nvSpPr>
        <p:spPr bwMode="auto">
          <a:xfrm>
            <a:off x="7192963" y="3035300"/>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n5</a:t>
            </a:r>
          </a:p>
        </p:txBody>
      </p:sp>
      <p:sp>
        <p:nvSpPr>
          <p:cNvPr id="160805" name="Rectangle 36"/>
          <p:cNvSpPr>
            <a:spLocks noChangeArrowheads="1"/>
          </p:cNvSpPr>
          <p:nvPr/>
        </p:nvSpPr>
        <p:spPr bwMode="auto">
          <a:xfrm>
            <a:off x="7189788" y="3340100"/>
            <a:ext cx="9906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806" name="Rectangle 37"/>
          <p:cNvSpPr>
            <a:spLocks noChangeArrowheads="1"/>
          </p:cNvSpPr>
          <p:nvPr/>
        </p:nvSpPr>
        <p:spPr bwMode="auto">
          <a:xfrm>
            <a:off x="7189788" y="3340100"/>
            <a:ext cx="6096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807" name="Line 38"/>
          <p:cNvSpPr>
            <a:spLocks noChangeShapeType="1"/>
          </p:cNvSpPr>
          <p:nvPr/>
        </p:nvSpPr>
        <p:spPr bwMode="auto">
          <a:xfrm>
            <a:off x="7189788" y="35687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08" name="Line 39"/>
          <p:cNvSpPr>
            <a:spLocks noChangeShapeType="1"/>
          </p:cNvSpPr>
          <p:nvPr/>
        </p:nvSpPr>
        <p:spPr bwMode="auto">
          <a:xfrm>
            <a:off x="7494588" y="33401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09" name="Line 40"/>
          <p:cNvSpPr>
            <a:spLocks noChangeShapeType="1"/>
          </p:cNvSpPr>
          <p:nvPr/>
        </p:nvSpPr>
        <p:spPr bwMode="auto">
          <a:xfrm>
            <a:off x="1524000" y="2120900"/>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10" name="Text Box 41"/>
          <p:cNvSpPr txBox="1">
            <a:spLocks noChangeArrowheads="1"/>
          </p:cNvSpPr>
          <p:nvPr/>
        </p:nvSpPr>
        <p:spPr bwMode="auto">
          <a:xfrm>
            <a:off x="1143000" y="1752600"/>
            <a:ext cx="9382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query(10)</a:t>
            </a:r>
          </a:p>
        </p:txBody>
      </p:sp>
      <p:grpSp>
        <p:nvGrpSpPr>
          <p:cNvPr id="2" name="Group 42"/>
          <p:cNvGrpSpPr>
            <a:grpSpLocks/>
          </p:cNvGrpSpPr>
          <p:nvPr/>
        </p:nvGrpSpPr>
        <p:grpSpPr bwMode="auto">
          <a:xfrm>
            <a:off x="2133600" y="2438400"/>
            <a:ext cx="762000" cy="301625"/>
            <a:chOff x="1344" y="1880"/>
            <a:chExt cx="480" cy="190"/>
          </a:xfrm>
        </p:grpSpPr>
        <p:sp>
          <p:nvSpPr>
            <p:cNvPr id="160827" name="Line 43"/>
            <p:cNvSpPr>
              <a:spLocks noChangeShapeType="1"/>
            </p:cNvSpPr>
            <p:nvPr/>
          </p:nvSpPr>
          <p:spPr bwMode="auto">
            <a:xfrm>
              <a:off x="1344" y="2064"/>
              <a:ext cx="48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28" name="Text Box 44"/>
            <p:cNvSpPr txBox="1">
              <a:spLocks noChangeArrowheads="1"/>
            </p:cNvSpPr>
            <p:nvPr/>
          </p:nvSpPr>
          <p:spPr bwMode="auto">
            <a:xfrm>
              <a:off x="1479" y="1880"/>
              <a:ext cx="17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1</a:t>
              </a:r>
            </a:p>
          </p:txBody>
        </p:sp>
      </p:grpSp>
      <p:grpSp>
        <p:nvGrpSpPr>
          <p:cNvPr id="3" name="Group 45"/>
          <p:cNvGrpSpPr>
            <a:grpSpLocks/>
          </p:cNvGrpSpPr>
          <p:nvPr/>
        </p:nvGrpSpPr>
        <p:grpSpPr bwMode="auto">
          <a:xfrm>
            <a:off x="3414713" y="3263900"/>
            <a:ext cx="279400" cy="685800"/>
            <a:chOff x="2151" y="2400"/>
            <a:chExt cx="176" cy="432"/>
          </a:xfrm>
        </p:grpSpPr>
        <p:sp>
          <p:nvSpPr>
            <p:cNvPr id="160825" name="Line 46"/>
            <p:cNvSpPr>
              <a:spLocks noChangeShapeType="1"/>
            </p:cNvSpPr>
            <p:nvPr/>
          </p:nvSpPr>
          <p:spPr bwMode="auto">
            <a:xfrm>
              <a:off x="2160" y="2400"/>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26" name="Text Box 47"/>
            <p:cNvSpPr txBox="1">
              <a:spLocks noChangeArrowheads="1"/>
            </p:cNvSpPr>
            <p:nvPr/>
          </p:nvSpPr>
          <p:spPr bwMode="auto">
            <a:xfrm>
              <a:off x="2151" y="2504"/>
              <a:ext cx="17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2</a:t>
              </a:r>
            </a:p>
          </p:txBody>
        </p:sp>
      </p:grpSp>
      <p:grpSp>
        <p:nvGrpSpPr>
          <p:cNvPr id="4" name="Group 48"/>
          <p:cNvGrpSpPr>
            <a:grpSpLocks/>
          </p:cNvGrpSpPr>
          <p:nvPr/>
        </p:nvGrpSpPr>
        <p:grpSpPr bwMode="auto">
          <a:xfrm rot="-1305395">
            <a:off x="4114800" y="3721100"/>
            <a:ext cx="990600" cy="301625"/>
            <a:chOff x="1344" y="1880"/>
            <a:chExt cx="480" cy="190"/>
          </a:xfrm>
        </p:grpSpPr>
        <p:sp>
          <p:nvSpPr>
            <p:cNvPr id="160823" name="Line 49"/>
            <p:cNvSpPr>
              <a:spLocks noChangeShapeType="1"/>
            </p:cNvSpPr>
            <p:nvPr/>
          </p:nvSpPr>
          <p:spPr bwMode="auto">
            <a:xfrm>
              <a:off x="1344" y="2064"/>
              <a:ext cx="48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24" name="Text Box 50"/>
            <p:cNvSpPr txBox="1">
              <a:spLocks noChangeArrowheads="1"/>
            </p:cNvSpPr>
            <p:nvPr/>
          </p:nvSpPr>
          <p:spPr bwMode="auto">
            <a:xfrm>
              <a:off x="1479" y="1880"/>
              <a:ext cx="13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3</a:t>
              </a:r>
            </a:p>
          </p:txBody>
        </p:sp>
      </p:grpSp>
      <p:grpSp>
        <p:nvGrpSpPr>
          <p:cNvPr id="5" name="Group 51"/>
          <p:cNvGrpSpPr>
            <a:grpSpLocks/>
          </p:cNvGrpSpPr>
          <p:nvPr/>
        </p:nvGrpSpPr>
        <p:grpSpPr bwMode="auto">
          <a:xfrm>
            <a:off x="4038600" y="2959100"/>
            <a:ext cx="1066800" cy="685800"/>
            <a:chOff x="2544" y="2208"/>
            <a:chExt cx="672" cy="432"/>
          </a:xfrm>
        </p:grpSpPr>
        <p:sp>
          <p:nvSpPr>
            <p:cNvPr id="160821" name="Line 52"/>
            <p:cNvSpPr>
              <a:spLocks noChangeShapeType="1"/>
            </p:cNvSpPr>
            <p:nvPr/>
          </p:nvSpPr>
          <p:spPr bwMode="auto">
            <a:xfrm flipH="1" flipV="1">
              <a:off x="2544" y="2208"/>
              <a:ext cx="672"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22" name="Text Box 53"/>
            <p:cNvSpPr txBox="1">
              <a:spLocks noChangeArrowheads="1"/>
            </p:cNvSpPr>
            <p:nvPr/>
          </p:nvSpPr>
          <p:spPr bwMode="auto">
            <a:xfrm>
              <a:off x="2775" y="2216"/>
              <a:ext cx="17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4</a:t>
              </a:r>
            </a:p>
          </p:txBody>
        </p:sp>
      </p:grpSp>
      <p:grpSp>
        <p:nvGrpSpPr>
          <p:cNvPr id="6" name="Group 54"/>
          <p:cNvGrpSpPr>
            <a:grpSpLocks/>
          </p:cNvGrpSpPr>
          <p:nvPr/>
        </p:nvGrpSpPr>
        <p:grpSpPr bwMode="auto">
          <a:xfrm>
            <a:off x="4114800" y="2654300"/>
            <a:ext cx="1143000" cy="762000"/>
            <a:chOff x="2592" y="2016"/>
            <a:chExt cx="720" cy="480"/>
          </a:xfrm>
        </p:grpSpPr>
        <p:sp>
          <p:nvSpPr>
            <p:cNvPr id="160819" name="Line 55"/>
            <p:cNvSpPr>
              <a:spLocks noChangeShapeType="1"/>
            </p:cNvSpPr>
            <p:nvPr/>
          </p:nvSpPr>
          <p:spPr bwMode="auto">
            <a:xfrm>
              <a:off x="2592" y="2016"/>
              <a:ext cx="720" cy="480"/>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20" name="Text Box 56"/>
            <p:cNvSpPr txBox="1">
              <a:spLocks noChangeArrowheads="1"/>
            </p:cNvSpPr>
            <p:nvPr/>
          </p:nvSpPr>
          <p:spPr bwMode="auto">
            <a:xfrm>
              <a:off x="2919" y="2024"/>
              <a:ext cx="20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4</a:t>
              </a:r>
              <a:r>
                <a:rPr lang="ja-JP" altLang="en-US" sz="1400" i="1">
                  <a:solidFill>
                    <a:srgbClr val="000000"/>
                  </a:solidFill>
                  <a:latin typeface="Arial" charset="0"/>
                </a:rPr>
                <a:t>’</a:t>
              </a:r>
              <a:endParaRPr lang="en-US" altLang="en-US" sz="1400" i="1">
                <a:solidFill>
                  <a:srgbClr val="000000"/>
                </a:solidFill>
                <a:latin typeface="Arial" charset="0"/>
              </a:endParaRPr>
            </a:p>
          </p:txBody>
        </p:sp>
      </p:grpSp>
      <p:grpSp>
        <p:nvGrpSpPr>
          <p:cNvPr id="7" name="Group 57"/>
          <p:cNvGrpSpPr>
            <a:grpSpLocks/>
          </p:cNvGrpSpPr>
          <p:nvPr/>
        </p:nvGrpSpPr>
        <p:grpSpPr bwMode="auto">
          <a:xfrm>
            <a:off x="6324600" y="3343275"/>
            <a:ext cx="762000" cy="301625"/>
            <a:chOff x="1344" y="1880"/>
            <a:chExt cx="480" cy="190"/>
          </a:xfrm>
        </p:grpSpPr>
        <p:sp>
          <p:nvSpPr>
            <p:cNvPr id="160817" name="Line 58"/>
            <p:cNvSpPr>
              <a:spLocks noChangeShapeType="1"/>
            </p:cNvSpPr>
            <p:nvPr/>
          </p:nvSpPr>
          <p:spPr bwMode="auto">
            <a:xfrm>
              <a:off x="1344" y="2064"/>
              <a:ext cx="48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18" name="Text Box 59"/>
            <p:cNvSpPr txBox="1">
              <a:spLocks noChangeArrowheads="1"/>
            </p:cNvSpPr>
            <p:nvPr/>
          </p:nvSpPr>
          <p:spPr bwMode="auto">
            <a:xfrm>
              <a:off x="1479" y="1880"/>
              <a:ext cx="17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5</a:t>
              </a:r>
            </a:p>
          </p:txBody>
        </p:sp>
      </p:grpSp>
      <p:sp>
        <p:nvSpPr>
          <p:cNvPr id="9" name="Slide Number Placeholder 8"/>
          <p:cNvSpPr>
            <a:spLocks noGrp="1"/>
          </p:cNvSpPr>
          <p:nvPr>
            <p:ph type="sldNum" sz="quarter" idx="12"/>
          </p:nvPr>
        </p:nvSpPr>
        <p:spPr/>
        <p:txBody>
          <a:bodyPr/>
          <a:lstStyle/>
          <a:p>
            <a:fld id="{743A1372-D0BF-3B45-A603-8F136B8AD2A9}" type="slidenum">
              <a:rPr lang="en-US" altLang="en-US" smtClean="0"/>
              <a:pPr/>
              <a:t>107</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84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84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84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84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84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8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nimBg="1"/>
      <p:bldP spid="188421" grpId="0" animBg="1"/>
      <p:bldP spid="188422" grpId="0" animBg="1"/>
      <p:bldP spid="188423" grpId="0" animBg="1"/>
      <p:bldP spid="188424" grpId="0" animBg="1"/>
      <p:bldP spid="188425"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a:t>Freenet Requests</a:t>
            </a:r>
          </a:p>
        </p:txBody>
      </p:sp>
      <p:sp>
        <p:nvSpPr>
          <p:cNvPr id="161795" name="Rectangle 3"/>
          <p:cNvSpPr>
            <a:spLocks noGrp="1" noChangeArrowheads="1"/>
          </p:cNvSpPr>
          <p:nvPr>
            <p:ph type="body" idx="1"/>
          </p:nvPr>
        </p:nvSpPr>
        <p:spPr/>
        <p:txBody>
          <a:bodyPr/>
          <a:lstStyle/>
          <a:p>
            <a:pPr>
              <a:lnSpc>
                <a:spcPct val="90000"/>
              </a:lnSpc>
            </a:pPr>
            <a:r>
              <a:rPr lang="en-US" altLang="en-US" sz="2400"/>
              <a:t>Any node forwarding reply may change the source of the reply (to itself or any other node)</a:t>
            </a:r>
          </a:p>
          <a:p>
            <a:pPr lvl="1">
              <a:lnSpc>
                <a:spcPct val="90000"/>
              </a:lnSpc>
            </a:pPr>
            <a:r>
              <a:rPr lang="en-US" altLang="en-US" sz="2000"/>
              <a:t>Helps anonymity</a:t>
            </a:r>
          </a:p>
          <a:p>
            <a:pPr>
              <a:lnSpc>
                <a:spcPct val="90000"/>
              </a:lnSpc>
            </a:pPr>
            <a:r>
              <a:rPr lang="en-US" altLang="en-US" sz="2400"/>
              <a:t>Each query is associated a TTL that is decremented each time the query message is forwarded; to obscure distance to originator:</a:t>
            </a:r>
          </a:p>
          <a:p>
            <a:pPr lvl="1">
              <a:lnSpc>
                <a:spcPct val="90000"/>
              </a:lnSpc>
            </a:pPr>
            <a:r>
              <a:rPr lang="en-US" altLang="en-US" sz="2000"/>
              <a:t>TTL can be initiated to a random value within some bounds</a:t>
            </a:r>
          </a:p>
          <a:p>
            <a:pPr lvl="1">
              <a:lnSpc>
                <a:spcPct val="90000"/>
              </a:lnSpc>
            </a:pPr>
            <a:r>
              <a:rPr lang="en-US" altLang="en-US" sz="2000"/>
              <a:t>When TTL=1, the query is forwarded with a finite probability</a:t>
            </a:r>
          </a:p>
          <a:p>
            <a:pPr>
              <a:lnSpc>
                <a:spcPct val="90000"/>
              </a:lnSpc>
            </a:pPr>
            <a:r>
              <a:rPr lang="en-US" altLang="en-US" sz="2400"/>
              <a:t>Each node maintains the state for all outstanding queries that have traversed it </a:t>
            </a:r>
            <a:r>
              <a:rPr lang="en-US" altLang="en-US" sz="2400">
                <a:sym typeface="Wingdings" charset="2"/>
              </a:rPr>
              <a:t></a:t>
            </a:r>
            <a:r>
              <a:rPr lang="en-US" altLang="en-US" sz="2400"/>
              <a:t> help to avoid cycles</a:t>
            </a:r>
          </a:p>
          <a:p>
            <a:pPr>
              <a:lnSpc>
                <a:spcPct val="90000"/>
              </a:lnSpc>
            </a:pPr>
            <a:r>
              <a:rPr lang="en-US" altLang="en-US" sz="2400"/>
              <a:t>If data is not found, failure is reported back</a:t>
            </a:r>
          </a:p>
          <a:p>
            <a:pPr lvl="1">
              <a:lnSpc>
                <a:spcPct val="90000"/>
              </a:lnSpc>
            </a:pPr>
            <a:r>
              <a:rPr lang="en-US" altLang="en-US" sz="2000"/>
              <a:t>Requestor then tries next closest match in routing table</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108</a:t>
            </a:fld>
            <a:endParaRPr lang="en-US" alt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a:t>Freenet Request</a:t>
            </a:r>
          </a:p>
        </p:txBody>
      </p:sp>
      <p:sp>
        <p:nvSpPr>
          <p:cNvPr id="108549" name="Rectangle 5"/>
          <p:cNvSpPr>
            <a:spLocks noChangeArrowheads="1"/>
          </p:cNvSpPr>
          <p:nvPr/>
        </p:nvSpPr>
        <p:spPr bwMode="auto">
          <a:xfrm>
            <a:off x="381000" y="1295400"/>
            <a:ext cx="8305800" cy="51816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endParaRPr>
          </a:p>
        </p:txBody>
      </p:sp>
      <p:sp>
        <p:nvSpPr>
          <p:cNvPr id="162820" name="Rectangle 6"/>
          <p:cNvSpPr>
            <a:spLocks noChangeArrowheads="1"/>
          </p:cNvSpPr>
          <p:nvPr/>
        </p:nvSpPr>
        <p:spPr bwMode="auto">
          <a:xfrm>
            <a:off x="3200400" y="3124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1</a:t>
            </a:r>
          </a:p>
        </p:txBody>
      </p:sp>
      <p:sp>
        <p:nvSpPr>
          <p:cNvPr id="162821" name="Line 7"/>
          <p:cNvSpPr>
            <a:spLocks noChangeShapeType="1"/>
          </p:cNvSpPr>
          <p:nvPr/>
        </p:nvSpPr>
        <p:spPr bwMode="auto">
          <a:xfrm flipV="1">
            <a:off x="4705350" y="2133600"/>
            <a:ext cx="1314450" cy="129540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22" name="Oval 8"/>
          <p:cNvSpPr>
            <a:spLocks noChangeArrowheads="1"/>
          </p:cNvSpPr>
          <p:nvPr/>
        </p:nvSpPr>
        <p:spPr bwMode="auto">
          <a:xfrm>
            <a:off x="2133600" y="33528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A</a:t>
            </a:r>
          </a:p>
        </p:txBody>
      </p:sp>
      <p:sp>
        <p:nvSpPr>
          <p:cNvPr id="162823" name="Oval 9"/>
          <p:cNvSpPr>
            <a:spLocks noChangeArrowheads="1"/>
          </p:cNvSpPr>
          <p:nvPr/>
        </p:nvSpPr>
        <p:spPr bwMode="auto">
          <a:xfrm>
            <a:off x="4419600" y="33528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B</a:t>
            </a:r>
          </a:p>
        </p:txBody>
      </p:sp>
      <p:sp>
        <p:nvSpPr>
          <p:cNvPr id="162824" name="Oval 11"/>
          <p:cNvSpPr>
            <a:spLocks noChangeArrowheads="1"/>
          </p:cNvSpPr>
          <p:nvPr/>
        </p:nvSpPr>
        <p:spPr bwMode="auto">
          <a:xfrm>
            <a:off x="6019800" y="16764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C</a:t>
            </a:r>
          </a:p>
        </p:txBody>
      </p:sp>
      <p:sp>
        <p:nvSpPr>
          <p:cNvPr id="162825" name="Oval 12"/>
          <p:cNvSpPr>
            <a:spLocks noChangeArrowheads="1"/>
          </p:cNvSpPr>
          <p:nvPr/>
        </p:nvSpPr>
        <p:spPr bwMode="auto">
          <a:xfrm>
            <a:off x="6019800" y="39624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D</a:t>
            </a:r>
          </a:p>
        </p:txBody>
      </p:sp>
      <p:sp>
        <p:nvSpPr>
          <p:cNvPr id="162826" name="Oval 13"/>
          <p:cNvSpPr>
            <a:spLocks noChangeArrowheads="1"/>
          </p:cNvSpPr>
          <p:nvPr/>
        </p:nvSpPr>
        <p:spPr bwMode="auto">
          <a:xfrm>
            <a:off x="5029200" y="51816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E</a:t>
            </a:r>
          </a:p>
        </p:txBody>
      </p:sp>
      <p:sp>
        <p:nvSpPr>
          <p:cNvPr id="162827" name="Oval 14"/>
          <p:cNvSpPr>
            <a:spLocks noChangeArrowheads="1"/>
          </p:cNvSpPr>
          <p:nvPr/>
        </p:nvSpPr>
        <p:spPr bwMode="auto">
          <a:xfrm>
            <a:off x="2971800" y="54102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F</a:t>
            </a:r>
          </a:p>
        </p:txBody>
      </p:sp>
      <p:sp>
        <p:nvSpPr>
          <p:cNvPr id="162828" name="Line 15"/>
          <p:cNvSpPr>
            <a:spLocks noChangeShapeType="1"/>
          </p:cNvSpPr>
          <p:nvPr/>
        </p:nvSpPr>
        <p:spPr bwMode="auto">
          <a:xfrm>
            <a:off x="2667000" y="3505200"/>
            <a:ext cx="1676400" cy="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29" name="Rectangle 16"/>
          <p:cNvSpPr>
            <a:spLocks noChangeArrowheads="1"/>
          </p:cNvSpPr>
          <p:nvPr/>
        </p:nvSpPr>
        <p:spPr bwMode="auto">
          <a:xfrm>
            <a:off x="1371600" y="14478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Data Request</a:t>
            </a:r>
          </a:p>
        </p:txBody>
      </p:sp>
      <p:sp>
        <p:nvSpPr>
          <p:cNvPr id="162830" name="Rectangle 19"/>
          <p:cNvSpPr>
            <a:spLocks noChangeArrowheads="1"/>
          </p:cNvSpPr>
          <p:nvPr/>
        </p:nvSpPr>
        <p:spPr bwMode="auto">
          <a:xfrm>
            <a:off x="1371600" y="17526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Data Reply</a:t>
            </a:r>
          </a:p>
        </p:txBody>
      </p:sp>
      <p:sp>
        <p:nvSpPr>
          <p:cNvPr id="162831" name="Rectangle 20"/>
          <p:cNvSpPr>
            <a:spLocks noChangeArrowheads="1"/>
          </p:cNvSpPr>
          <p:nvPr/>
        </p:nvSpPr>
        <p:spPr bwMode="auto">
          <a:xfrm>
            <a:off x="1371600" y="20574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Request Failed</a:t>
            </a:r>
          </a:p>
        </p:txBody>
      </p:sp>
      <p:sp>
        <p:nvSpPr>
          <p:cNvPr id="162832" name="Line 21"/>
          <p:cNvSpPr>
            <a:spLocks noChangeShapeType="1"/>
          </p:cNvSpPr>
          <p:nvPr/>
        </p:nvSpPr>
        <p:spPr bwMode="auto">
          <a:xfrm>
            <a:off x="457200" y="1600200"/>
            <a:ext cx="762000" cy="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33" name="Line 22"/>
          <p:cNvSpPr>
            <a:spLocks noChangeShapeType="1"/>
          </p:cNvSpPr>
          <p:nvPr/>
        </p:nvSpPr>
        <p:spPr bwMode="auto">
          <a:xfrm>
            <a:off x="457200" y="1905000"/>
            <a:ext cx="7620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34" name="Line 23"/>
          <p:cNvSpPr>
            <a:spLocks noChangeShapeType="1"/>
          </p:cNvSpPr>
          <p:nvPr/>
        </p:nvSpPr>
        <p:spPr bwMode="auto">
          <a:xfrm>
            <a:off x="457200" y="22098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35" name="Line 24"/>
          <p:cNvSpPr>
            <a:spLocks noChangeShapeType="1"/>
          </p:cNvSpPr>
          <p:nvPr/>
        </p:nvSpPr>
        <p:spPr bwMode="auto">
          <a:xfrm flipV="1">
            <a:off x="4876800" y="2209800"/>
            <a:ext cx="1314450" cy="12954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36" name="Line 25"/>
          <p:cNvSpPr>
            <a:spLocks noChangeShapeType="1"/>
          </p:cNvSpPr>
          <p:nvPr/>
        </p:nvSpPr>
        <p:spPr bwMode="auto">
          <a:xfrm>
            <a:off x="2667000" y="3657600"/>
            <a:ext cx="1676400" cy="0"/>
          </a:xfrm>
          <a:prstGeom prst="line">
            <a:avLst/>
          </a:prstGeom>
          <a:noFill/>
          <a:ln w="38100">
            <a:solidFill>
              <a:srgbClr val="FF6600"/>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37" name="Rectangle 26"/>
          <p:cNvSpPr>
            <a:spLocks noChangeArrowheads="1"/>
          </p:cNvSpPr>
          <p:nvPr/>
        </p:nvSpPr>
        <p:spPr bwMode="auto">
          <a:xfrm>
            <a:off x="5029200" y="2514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2</a:t>
            </a:r>
          </a:p>
        </p:txBody>
      </p:sp>
      <p:sp>
        <p:nvSpPr>
          <p:cNvPr id="162838" name="Rectangle 27"/>
          <p:cNvSpPr>
            <a:spLocks noChangeArrowheads="1"/>
          </p:cNvSpPr>
          <p:nvPr/>
        </p:nvSpPr>
        <p:spPr bwMode="auto">
          <a:xfrm>
            <a:off x="5562600" y="2743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3</a:t>
            </a:r>
          </a:p>
        </p:txBody>
      </p:sp>
      <p:sp>
        <p:nvSpPr>
          <p:cNvPr id="162839" name="Rectangle 28"/>
          <p:cNvSpPr>
            <a:spLocks noChangeArrowheads="1"/>
          </p:cNvSpPr>
          <p:nvPr/>
        </p:nvSpPr>
        <p:spPr bwMode="auto">
          <a:xfrm>
            <a:off x="3200400" y="3733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12</a:t>
            </a:r>
          </a:p>
        </p:txBody>
      </p:sp>
      <p:sp>
        <p:nvSpPr>
          <p:cNvPr id="162840" name="Line 29"/>
          <p:cNvSpPr>
            <a:spLocks noChangeShapeType="1"/>
          </p:cNvSpPr>
          <p:nvPr/>
        </p:nvSpPr>
        <p:spPr bwMode="auto">
          <a:xfrm flipV="1">
            <a:off x="3276600" y="3886200"/>
            <a:ext cx="1143000" cy="144780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41" name="Line 30"/>
          <p:cNvSpPr>
            <a:spLocks noChangeShapeType="1"/>
          </p:cNvSpPr>
          <p:nvPr/>
        </p:nvSpPr>
        <p:spPr bwMode="auto">
          <a:xfrm flipV="1">
            <a:off x="3429000" y="4038600"/>
            <a:ext cx="1143000" cy="14478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42" name="Rectangle 31"/>
          <p:cNvSpPr>
            <a:spLocks noChangeArrowheads="1"/>
          </p:cNvSpPr>
          <p:nvPr/>
        </p:nvSpPr>
        <p:spPr bwMode="auto">
          <a:xfrm>
            <a:off x="3505200" y="4343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6</a:t>
            </a:r>
          </a:p>
        </p:txBody>
      </p:sp>
      <p:sp>
        <p:nvSpPr>
          <p:cNvPr id="162843" name="Rectangle 32"/>
          <p:cNvSpPr>
            <a:spLocks noChangeArrowheads="1"/>
          </p:cNvSpPr>
          <p:nvPr/>
        </p:nvSpPr>
        <p:spPr bwMode="auto">
          <a:xfrm>
            <a:off x="4038600" y="4648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7</a:t>
            </a:r>
          </a:p>
        </p:txBody>
      </p:sp>
      <p:sp>
        <p:nvSpPr>
          <p:cNvPr id="162844" name="Line 33"/>
          <p:cNvSpPr>
            <a:spLocks noChangeShapeType="1"/>
          </p:cNvSpPr>
          <p:nvPr/>
        </p:nvSpPr>
        <p:spPr bwMode="auto">
          <a:xfrm>
            <a:off x="4724400" y="3962400"/>
            <a:ext cx="304800" cy="121920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45" name="Line 34"/>
          <p:cNvSpPr>
            <a:spLocks noChangeShapeType="1"/>
          </p:cNvSpPr>
          <p:nvPr/>
        </p:nvSpPr>
        <p:spPr bwMode="auto">
          <a:xfrm>
            <a:off x="4953000" y="3810000"/>
            <a:ext cx="304800" cy="1219200"/>
          </a:xfrm>
          <a:prstGeom prst="line">
            <a:avLst/>
          </a:prstGeom>
          <a:noFill/>
          <a:ln w="38100">
            <a:solidFill>
              <a:srgbClr val="FF6600"/>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46" name="Rectangle 35"/>
          <p:cNvSpPr>
            <a:spLocks noChangeArrowheads="1"/>
          </p:cNvSpPr>
          <p:nvPr/>
        </p:nvSpPr>
        <p:spPr bwMode="auto">
          <a:xfrm>
            <a:off x="4572000" y="4495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4</a:t>
            </a:r>
          </a:p>
        </p:txBody>
      </p:sp>
      <p:sp>
        <p:nvSpPr>
          <p:cNvPr id="162847" name="Rectangle 36"/>
          <p:cNvSpPr>
            <a:spLocks noChangeArrowheads="1"/>
          </p:cNvSpPr>
          <p:nvPr/>
        </p:nvSpPr>
        <p:spPr bwMode="auto">
          <a:xfrm>
            <a:off x="5105400" y="4343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11</a:t>
            </a:r>
          </a:p>
        </p:txBody>
      </p:sp>
      <p:sp>
        <p:nvSpPr>
          <p:cNvPr id="162848" name="Line 37"/>
          <p:cNvSpPr>
            <a:spLocks noChangeShapeType="1"/>
          </p:cNvSpPr>
          <p:nvPr/>
        </p:nvSpPr>
        <p:spPr bwMode="auto">
          <a:xfrm flipH="1">
            <a:off x="5334000" y="4419600"/>
            <a:ext cx="685800" cy="6858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49" name="Line 38"/>
          <p:cNvSpPr>
            <a:spLocks noChangeShapeType="1"/>
          </p:cNvSpPr>
          <p:nvPr/>
        </p:nvSpPr>
        <p:spPr bwMode="auto">
          <a:xfrm flipH="1">
            <a:off x="5562600" y="4572000"/>
            <a:ext cx="685800" cy="685800"/>
          </a:xfrm>
          <a:prstGeom prst="line">
            <a:avLst/>
          </a:prstGeom>
          <a:noFill/>
          <a:ln w="38100">
            <a:solidFill>
              <a:schemeClr val="folHlink"/>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50" name="Rectangle 39"/>
          <p:cNvSpPr>
            <a:spLocks noChangeArrowheads="1"/>
          </p:cNvSpPr>
          <p:nvPr/>
        </p:nvSpPr>
        <p:spPr bwMode="auto">
          <a:xfrm>
            <a:off x="5410200" y="4419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10</a:t>
            </a:r>
          </a:p>
        </p:txBody>
      </p:sp>
      <p:sp>
        <p:nvSpPr>
          <p:cNvPr id="162851" name="Rectangle 40"/>
          <p:cNvSpPr>
            <a:spLocks noChangeArrowheads="1"/>
          </p:cNvSpPr>
          <p:nvPr/>
        </p:nvSpPr>
        <p:spPr bwMode="auto">
          <a:xfrm>
            <a:off x="5791200" y="4876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9</a:t>
            </a:r>
          </a:p>
        </p:txBody>
      </p:sp>
      <p:sp>
        <p:nvSpPr>
          <p:cNvPr id="162852" name="Line 41"/>
          <p:cNvSpPr>
            <a:spLocks noChangeShapeType="1"/>
          </p:cNvSpPr>
          <p:nvPr/>
        </p:nvSpPr>
        <p:spPr bwMode="auto">
          <a:xfrm flipH="1">
            <a:off x="3581400" y="5410200"/>
            <a:ext cx="1371600" cy="15240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53" name="Line 42"/>
          <p:cNvSpPr>
            <a:spLocks noChangeShapeType="1"/>
          </p:cNvSpPr>
          <p:nvPr/>
        </p:nvSpPr>
        <p:spPr bwMode="auto">
          <a:xfrm flipH="1">
            <a:off x="3581400" y="5638800"/>
            <a:ext cx="1371600" cy="1524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54" name="Rectangle 43"/>
          <p:cNvSpPr>
            <a:spLocks noChangeArrowheads="1"/>
          </p:cNvSpPr>
          <p:nvPr/>
        </p:nvSpPr>
        <p:spPr bwMode="auto">
          <a:xfrm>
            <a:off x="4038600" y="5181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5</a:t>
            </a:r>
          </a:p>
        </p:txBody>
      </p:sp>
      <p:sp>
        <p:nvSpPr>
          <p:cNvPr id="162855" name="Rectangle 44"/>
          <p:cNvSpPr>
            <a:spLocks noChangeArrowheads="1"/>
          </p:cNvSpPr>
          <p:nvPr/>
        </p:nvSpPr>
        <p:spPr bwMode="auto">
          <a:xfrm>
            <a:off x="4038600" y="5715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8</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109</a:t>
            </a:fld>
            <a:endParaRPr lang="en-US"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title"/>
          </p:nvPr>
        </p:nvSpPr>
        <p:spPr/>
        <p:txBody>
          <a:bodyPr/>
          <a:lstStyle/>
          <a:p>
            <a:r>
              <a:rPr lang="en-US" altLang="en-US"/>
              <a:t>Tor Circuit Setup (3)</a:t>
            </a:r>
          </a:p>
        </p:txBody>
      </p:sp>
      <p:sp>
        <p:nvSpPr>
          <p:cNvPr id="50178" name="Rectangle 4"/>
          <p:cNvSpPr>
            <a:spLocks noGrp="1" noChangeArrowheads="1"/>
          </p:cNvSpPr>
          <p:nvPr>
            <p:ph type="body" idx="1"/>
          </p:nvPr>
        </p:nvSpPr>
        <p:spPr/>
        <p:txBody>
          <a:bodyPr/>
          <a:lstStyle/>
          <a:p>
            <a:r>
              <a:rPr lang="en-US" altLang="en-US"/>
              <a:t>Client proxy extends the circuit by establishing a symmetric session key with Onion Router #3</a:t>
            </a:r>
          </a:p>
          <a:p>
            <a:pPr lvl="1"/>
            <a:r>
              <a:rPr lang="en-US" altLang="en-US"/>
              <a:t>Tunnel through Onion Routers #1 and #2</a:t>
            </a:r>
          </a:p>
        </p:txBody>
      </p:sp>
      <p:pic>
        <p:nvPicPr>
          <p:cNvPr id="50180" name="Picture 2" descr="tor_Page_29"/>
          <p:cNvPicPr>
            <a:picLocks noChangeAspect="1" noChangeArrowheads="1"/>
          </p:cNvPicPr>
          <p:nvPr/>
        </p:nvPicPr>
        <p:blipFill>
          <a:blip r:embed="rId3">
            <a:extLst>
              <a:ext uri="{28A0092B-C50C-407E-A947-70E740481C1C}">
                <a14:useLocalDpi xmlns:a14="http://schemas.microsoft.com/office/drawing/2010/main" val="0"/>
              </a:ext>
            </a:extLst>
          </a:blip>
          <a:srcRect l="4445" t="44452" r="23334" b="9961"/>
          <a:stretch>
            <a:fillRect/>
          </a:stretch>
        </p:blipFill>
        <p:spPr bwMode="auto">
          <a:xfrm>
            <a:off x="1168400" y="3276600"/>
            <a:ext cx="660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3A1372-D0BF-3B45-A603-8F136B8AD2A9}"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a:t>Freenet Search Features</a:t>
            </a:r>
          </a:p>
        </p:txBody>
      </p:sp>
      <p:sp>
        <p:nvSpPr>
          <p:cNvPr id="163843" name="Rectangle 3"/>
          <p:cNvSpPr>
            <a:spLocks noGrp="1" noChangeArrowheads="1"/>
          </p:cNvSpPr>
          <p:nvPr>
            <p:ph type="body" idx="1"/>
          </p:nvPr>
        </p:nvSpPr>
        <p:spPr/>
        <p:txBody>
          <a:bodyPr/>
          <a:lstStyle/>
          <a:p>
            <a:r>
              <a:rPr lang="en-US" altLang="en-US"/>
              <a:t>Nodes tend to specialize in searching for similar keys over time</a:t>
            </a:r>
          </a:p>
          <a:p>
            <a:pPr lvl="1"/>
            <a:r>
              <a:rPr lang="en-US" altLang="en-US"/>
              <a:t>Gets queries from other nodes for similar keys</a:t>
            </a:r>
          </a:p>
          <a:p>
            <a:r>
              <a:rPr lang="en-US" altLang="en-US"/>
              <a:t>Nodes store similar keys over time</a:t>
            </a:r>
          </a:p>
          <a:p>
            <a:pPr lvl="1"/>
            <a:r>
              <a:rPr lang="en-US" altLang="en-US"/>
              <a:t>Caching of files as a result of successful queries</a:t>
            </a:r>
          </a:p>
          <a:p>
            <a:r>
              <a:rPr lang="en-US" altLang="en-US"/>
              <a:t>Similarity of keys does not reflect similarity of files</a:t>
            </a:r>
          </a:p>
          <a:p>
            <a:r>
              <a:rPr lang="en-US" altLang="en-US"/>
              <a:t>Routing does not reflect network topology</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110</a:t>
            </a:fld>
            <a:endParaRPr lang="en-US" altLang="en-US"/>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en-US"/>
              <a:t>Freenet File Creation</a:t>
            </a:r>
          </a:p>
        </p:txBody>
      </p:sp>
      <p:sp>
        <p:nvSpPr>
          <p:cNvPr id="164867" name="Rectangle 3"/>
          <p:cNvSpPr>
            <a:spLocks noGrp="1" noChangeArrowheads="1"/>
          </p:cNvSpPr>
          <p:nvPr>
            <p:ph type="body" idx="1"/>
          </p:nvPr>
        </p:nvSpPr>
        <p:spPr/>
        <p:txBody>
          <a:bodyPr/>
          <a:lstStyle/>
          <a:p>
            <a:r>
              <a:rPr lang="en-US" altLang="en-US" sz="2800"/>
              <a:t>Key for file generated and searched </a:t>
            </a:r>
            <a:r>
              <a:rPr lang="en-US" altLang="en-US" sz="2800">
                <a:sym typeface="Wingdings" charset="2"/>
              </a:rPr>
              <a:t> helps identify collision</a:t>
            </a:r>
          </a:p>
          <a:p>
            <a:pPr lvl="1"/>
            <a:r>
              <a:rPr lang="en-US" altLang="en-US" sz="2400">
                <a:sym typeface="Wingdings" charset="2"/>
              </a:rPr>
              <a:t>Not found (</a:t>
            </a:r>
            <a:r>
              <a:rPr lang="ja-JP" altLang="en-US" sz="2400">
                <a:sym typeface="Wingdings" charset="2"/>
              </a:rPr>
              <a:t>“</a:t>
            </a:r>
            <a:r>
              <a:rPr lang="en-US" altLang="ja-JP" sz="2400">
                <a:sym typeface="Wingdings" charset="2"/>
              </a:rPr>
              <a:t>All clear</a:t>
            </a:r>
            <a:r>
              <a:rPr lang="ja-JP" altLang="en-US" sz="2400">
                <a:sym typeface="Wingdings" charset="2"/>
              </a:rPr>
              <a:t>”</a:t>
            </a:r>
            <a:r>
              <a:rPr lang="en-US" altLang="ja-JP" sz="2400">
                <a:sym typeface="Wingdings" charset="2"/>
              </a:rPr>
              <a:t>) result indicates success</a:t>
            </a:r>
          </a:p>
          <a:p>
            <a:pPr lvl="1"/>
            <a:r>
              <a:rPr lang="en-US" altLang="en-US" sz="2400"/>
              <a:t>Source of insert message can be change by any forwarding node</a:t>
            </a:r>
          </a:p>
          <a:p>
            <a:r>
              <a:rPr lang="en-US" altLang="en-US" sz="2800"/>
              <a:t>Creation mechanism adds files/info to locations with similar keys</a:t>
            </a:r>
          </a:p>
          <a:p>
            <a:r>
              <a:rPr lang="en-US" altLang="en-US" sz="2800"/>
              <a:t>New nodes are discovered through file creation</a:t>
            </a:r>
          </a:p>
          <a:p>
            <a:r>
              <a:rPr lang="en-US" altLang="en-US" sz="2800"/>
              <a:t>Erroneous/malicious inserts propagate original file further</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111</a:t>
            </a:fld>
            <a:endParaRPr lang="en-US" altLang="en-US"/>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en-US"/>
              <a:t>Cache Management</a:t>
            </a:r>
          </a:p>
        </p:txBody>
      </p:sp>
      <p:sp>
        <p:nvSpPr>
          <p:cNvPr id="165891" name="Rectangle 3"/>
          <p:cNvSpPr>
            <a:spLocks noGrp="1" noChangeArrowheads="1"/>
          </p:cNvSpPr>
          <p:nvPr>
            <p:ph type="body" idx="1"/>
          </p:nvPr>
        </p:nvSpPr>
        <p:spPr/>
        <p:txBody>
          <a:bodyPr/>
          <a:lstStyle/>
          <a:p>
            <a:r>
              <a:rPr lang="en-US" altLang="en-US"/>
              <a:t>LRU Cache of files</a:t>
            </a:r>
          </a:p>
          <a:p>
            <a:r>
              <a:rPr lang="en-US" altLang="en-US"/>
              <a:t>Files are not guaranteed to live forever</a:t>
            </a:r>
          </a:p>
          <a:p>
            <a:pPr lvl="1"/>
            <a:r>
              <a:rPr lang="en-US" altLang="en-US"/>
              <a:t>Files </a:t>
            </a:r>
            <a:r>
              <a:rPr lang="ja-JP" altLang="en-US"/>
              <a:t>“</a:t>
            </a:r>
            <a:r>
              <a:rPr lang="en-US" altLang="ja-JP"/>
              <a:t>fade away</a:t>
            </a:r>
            <a:r>
              <a:rPr lang="ja-JP" altLang="en-US"/>
              <a:t>”</a:t>
            </a:r>
            <a:r>
              <a:rPr lang="en-US" altLang="ja-JP"/>
              <a:t> as fewer requests are made for them</a:t>
            </a:r>
          </a:p>
          <a:p>
            <a:r>
              <a:rPr lang="en-US" altLang="en-US"/>
              <a:t>File contents can be encrypted with original text names as key</a:t>
            </a:r>
          </a:p>
          <a:p>
            <a:pPr lvl="1"/>
            <a:r>
              <a:rPr lang="en-US" altLang="en-US"/>
              <a:t>Cache owners do not know either original name or contents </a:t>
            </a:r>
            <a:r>
              <a:rPr lang="en-US" altLang="en-US">
                <a:sym typeface="Wingdings" charset="2"/>
              </a:rPr>
              <a:t> cannot be held responsible</a:t>
            </a:r>
            <a:endParaRPr lang="en-US" altLang="en-US"/>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112</a:t>
            </a:fld>
            <a:endParaRPr lang="en-US" alt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a:t>Freenet Naming</a:t>
            </a:r>
          </a:p>
        </p:txBody>
      </p:sp>
      <p:sp>
        <p:nvSpPr>
          <p:cNvPr id="166915" name="Rectangle 3"/>
          <p:cNvSpPr>
            <a:spLocks noGrp="1" noChangeArrowheads="1"/>
          </p:cNvSpPr>
          <p:nvPr>
            <p:ph type="body" idx="1"/>
          </p:nvPr>
        </p:nvSpPr>
        <p:spPr/>
        <p:txBody>
          <a:bodyPr/>
          <a:lstStyle/>
          <a:p>
            <a:r>
              <a:rPr lang="en-US" altLang="en-US"/>
              <a:t>Freenet deals with keys</a:t>
            </a:r>
          </a:p>
          <a:p>
            <a:pPr lvl="1"/>
            <a:r>
              <a:rPr lang="en-US" altLang="en-US"/>
              <a:t>But humans </a:t>
            </a:r>
            <a:r>
              <a:rPr lang="en-US" altLang="en-US">
                <a:sym typeface="Wingdings" charset="2"/>
              </a:rPr>
              <a:t>need names</a:t>
            </a:r>
          </a:p>
          <a:p>
            <a:pPr lvl="1"/>
            <a:r>
              <a:rPr lang="en-US" altLang="en-US">
                <a:sym typeface="Wingdings" charset="2"/>
              </a:rPr>
              <a:t>Keys are flat  would like structure as well</a:t>
            </a:r>
            <a:endParaRPr lang="en-US" altLang="en-US"/>
          </a:p>
          <a:p>
            <a:r>
              <a:rPr lang="en-US" altLang="en-US"/>
              <a:t>Could have files that store keys for other files</a:t>
            </a:r>
          </a:p>
          <a:p>
            <a:pPr lvl="1"/>
            <a:r>
              <a:rPr lang="en-US" altLang="en-US"/>
              <a:t>File /text/philiosophy could store keys for files in that directory </a:t>
            </a:r>
            <a:r>
              <a:rPr lang="en-US" altLang="en-US">
                <a:sym typeface="Wingdings" charset="2"/>
              </a:rPr>
              <a:t> how to update this file though?</a:t>
            </a:r>
          </a:p>
          <a:p>
            <a:r>
              <a:rPr lang="en-US" altLang="en-US">
                <a:sym typeface="Wingdings" charset="2"/>
              </a:rPr>
              <a:t>Search engine  undesirable centralized solution</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113</a:t>
            </a:fld>
            <a:endParaRPr lang="en-US" altLang="en-US"/>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ltLang="en-US"/>
              <a:t>Freenet Naming - Indirect files</a:t>
            </a:r>
          </a:p>
        </p:txBody>
      </p:sp>
      <p:sp>
        <p:nvSpPr>
          <p:cNvPr id="167939" name="Rectangle 3"/>
          <p:cNvSpPr>
            <a:spLocks noGrp="1" noChangeArrowheads="1"/>
          </p:cNvSpPr>
          <p:nvPr>
            <p:ph type="body" idx="1"/>
          </p:nvPr>
        </p:nvSpPr>
        <p:spPr/>
        <p:txBody>
          <a:bodyPr/>
          <a:lstStyle/>
          <a:p>
            <a:pPr>
              <a:lnSpc>
                <a:spcPct val="90000"/>
              </a:lnSpc>
            </a:pPr>
            <a:r>
              <a:rPr lang="en-US" altLang="en-US" sz="2800"/>
              <a:t>Normal files stored using content-hash key</a:t>
            </a:r>
          </a:p>
          <a:p>
            <a:pPr lvl="1">
              <a:lnSpc>
                <a:spcPct val="90000"/>
              </a:lnSpc>
            </a:pPr>
            <a:r>
              <a:rPr lang="en-US" altLang="en-US" sz="2400"/>
              <a:t>Prevents tampering, enables versioning, etc.</a:t>
            </a:r>
          </a:p>
          <a:p>
            <a:pPr>
              <a:lnSpc>
                <a:spcPct val="90000"/>
              </a:lnSpc>
            </a:pPr>
            <a:r>
              <a:rPr lang="en-US" altLang="en-US" sz="2800"/>
              <a:t>Indirect files stored using name-based key</a:t>
            </a:r>
          </a:p>
          <a:p>
            <a:pPr lvl="1">
              <a:lnSpc>
                <a:spcPct val="90000"/>
              </a:lnSpc>
            </a:pPr>
            <a:r>
              <a:rPr lang="en-US" altLang="en-US" sz="2400"/>
              <a:t>Indirect files store keys for normal files</a:t>
            </a:r>
          </a:p>
          <a:p>
            <a:pPr lvl="1">
              <a:lnSpc>
                <a:spcPct val="90000"/>
              </a:lnSpc>
            </a:pPr>
            <a:r>
              <a:rPr lang="en-US" altLang="en-US" sz="2400"/>
              <a:t>Inserted at same time as normal file</a:t>
            </a:r>
          </a:p>
          <a:p>
            <a:pPr>
              <a:lnSpc>
                <a:spcPct val="90000"/>
              </a:lnSpc>
            </a:pPr>
            <a:r>
              <a:rPr lang="en-US" altLang="en-US" sz="2800"/>
              <a:t>Has same update problems as directory files</a:t>
            </a:r>
          </a:p>
          <a:p>
            <a:pPr lvl="1">
              <a:lnSpc>
                <a:spcPct val="90000"/>
              </a:lnSpc>
            </a:pPr>
            <a:r>
              <a:rPr lang="en-US" altLang="en-US" sz="2400"/>
              <a:t>Updates handled by signing indirect file with public/private key</a:t>
            </a:r>
          </a:p>
          <a:p>
            <a:pPr lvl="1">
              <a:lnSpc>
                <a:spcPct val="90000"/>
              </a:lnSpc>
            </a:pPr>
            <a:r>
              <a:rPr lang="en-US" altLang="en-US" sz="2400"/>
              <a:t>Collisions for insert of new indirect file handled specially </a:t>
            </a:r>
            <a:r>
              <a:rPr lang="en-US" altLang="en-US" sz="2400">
                <a:sym typeface="Wingdings" charset="2"/>
              </a:rPr>
              <a:t> check to ensure same key used for signing</a:t>
            </a:r>
          </a:p>
          <a:p>
            <a:pPr>
              <a:lnSpc>
                <a:spcPct val="90000"/>
              </a:lnSpc>
            </a:pPr>
            <a:r>
              <a:rPr lang="en-US" altLang="en-US" sz="2800"/>
              <a:t>Allows for files to be split into multiple smaller parts</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114</a:t>
            </a:fld>
            <a:endParaRPr lang="en-US" altLang="en-US"/>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endParaRPr lang="en-US" altLang="en-US"/>
          </a:p>
        </p:txBody>
      </p:sp>
      <p:sp>
        <p:nvSpPr>
          <p:cNvPr id="168962" name="Content Placeholder 2"/>
          <p:cNvSpPr>
            <a:spLocks noGrp="1"/>
          </p:cNvSpPr>
          <p:nvPr>
            <p:ph idx="1"/>
          </p:nvPr>
        </p:nvSpPr>
        <p:spPr/>
        <p:txBody>
          <a:bodyPr/>
          <a:lstStyle/>
          <a:p>
            <a:endParaRPr lang="en-US" altLang="en-US"/>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115</a:t>
            </a:fld>
            <a:endParaRPr lang="en-US" altLang="en-US"/>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r>
              <a:rPr lang="en-US" altLang="zh-CN"/>
              <a:t>How does Tor work?</a:t>
            </a:r>
          </a:p>
        </p:txBody>
      </p:sp>
      <p:sp>
        <p:nvSpPr>
          <p:cNvPr id="169986" name="Rectangle 3"/>
          <p:cNvSpPr>
            <a:spLocks noGrp="1" noChangeArrowheads="1"/>
          </p:cNvSpPr>
          <p:nvPr>
            <p:ph type="body" idx="1"/>
          </p:nvPr>
        </p:nvSpPr>
        <p:spPr/>
        <p:txBody>
          <a:bodyPr/>
          <a:lstStyle/>
          <a:p>
            <a:endParaRPr lang="en-US" altLang="en-US"/>
          </a:p>
        </p:txBody>
      </p:sp>
      <p:pic>
        <p:nvPicPr>
          <p:cNvPr id="169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1628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3A1372-D0BF-3B45-A603-8F136B8AD2A9}" type="slidenum">
              <a:rPr lang="en-US" altLang="en-US" smtClean="0"/>
              <a:pPr/>
              <a:t>116</a:t>
            </a:fld>
            <a:endParaRPr lang="en-US" altLang="en-US"/>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p:txBody>
          <a:bodyPr/>
          <a:lstStyle/>
          <a:p>
            <a:r>
              <a:rPr lang="en-US" altLang="zh-CN"/>
              <a:t>How does Tor work?</a:t>
            </a:r>
          </a:p>
        </p:txBody>
      </p:sp>
      <p:sp>
        <p:nvSpPr>
          <p:cNvPr id="171010" name="Rectangle 3"/>
          <p:cNvSpPr>
            <a:spLocks noGrp="1" noChangeArrowheads="1"/>
          </p:cNvSpPr>
          <p:nvPr>
            <p:ph type="body" idx="1"/>
          </p:nvPr>
        </p:nvSpPr>
        <p:spPr/>
        <p:txBody>
          <a:bodyPr/>
          <a:lstStyle/>
          <a:p>
            <a:endParaRPr lang="en-US" altLang="en-US"/>
          </a:p>
        </p:txBody>
      </p:sp>
      <p:pic>
        <p:nvPicPr>
          <p:cNvPr id="1710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9342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3A1372-D0BF-3B45-A603-8F136B8AD2A9}" type="slidenum">
              <a:rPr lang="en-US" altLang="en-US" smtClean="0"/>
              <a:pPr/>
              <a:t>117</a:t>
            </a:fld>
            <a:endParaRPr lang="en-US" altLang="en-US"/>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r>
              <a:rPr lang="en-US" altLang="zh-CN"/>
              <a:t>How does Tor work?</a:t>
            </a:r>
          </a:p>
        </p:txBody>
      </p:sp>
      <p:sp>
        <p:nvSpPr>
          <p:cNvPr id="172034" name="Rectangle 3"/>
          <p:cNvSpPr>
            <a:spLocks noGrp="1" noChangeArrowheads="1"/>
          </p:cNvSpPr>
          <p:nvPr>
            <p:ph type="body" idx="1"/>
          </p:nvPr>
        </p:nvSpPr>
        <p:spPr/>
        <p:txBody>
          <a:bodyPr/>
          <a:lstStyle/>
          <a:p>
            <a:endParaRPr lang="en-US" altLang="en-US"/>
          </a:p>
        </p:txBody>
      </p:sp>
      <p:pic>
        <p:nvPicPr>
          <p:cNvPr id="1720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0104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3A1372-D0BF-3B45-A603-8F136B8AD2A9}" type="slidenum">
              <a:rPr lang="en-US" altLang="en-US" smtClean="0"/>
              <a:pPr/>
              <a:t>118</a:t>
            </a:fld>
            <a:endParaRPr lang="en-US" altLang="en-US"/>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64" name="Line 24"/>
          <p:cNvSpPr>
            <a:spLocks noChangeShapeType="1"/>
          </p:cNvSpPr>
          <p:nvPr/>
        </p:nvSpPr>
        <p:spPr bwMode="auto">
          <a:xfrm>
            <a:off x="3733800" y="2362200"/>
            <a:ext cx="2286000" cy="0"/>
          </a:xfrm>
          <a:prstGeom prst="line">
            <a:avLst/>
          </a:prstGeom>
          <a:noFill/>
          <a:ln w="38100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22"/>
          <p:cNvSpPr>
            <a:spLocks noChangeShapeType="1"/>
          </p:cNvSpPr>
          <p:nvPr/>
        </p:nvSpPr>
        <p:spPr bwMode="auto">
          <a:xfrm flipV="1">
            <a:off x="1600200" y="2667000"/>
            <a:ext cx="1676400" cy="1600200"/>
          </a:xfrm>
          <a:prstGeom prst="line">
            <a:avLst/>
          </a:prstGeom>
          <a:noFill/>
          <a:ln w="3810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59" name="Rectangle 2"/>
          <p:cNvSpPr>
            <a:spLocks noGrp="1" noChangeArrowheads="1"/>
          </p:cNvSpPr>
          <p:nvPr>
            <p:ph type="title"/>
          </p:nvPr>
        </p:nvSpPr>
        <p:spPr/>
        <p:txBody>
          <a:bodyPr/>
          <a:lstStyle/>
          <a:p>
            <a:r>
              <a:rPr lang="en-US" altLang="en-US"/>
              <a:t>Building a circuit</a:t>
            </a:r>
          </a:p>
        </p:txBody>
      </p:sp>
      <p:pic>
        <p:nvPicPr>
          <p:cNvPr id="173060" name="Picture 5" descr="MCj02644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76400"/>
            <a:ext cx="11112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6" descr="MCFD00510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1428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2" name="Picture 7" descr="MCj041021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1274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16"/>
          <p:cNvSpPr txBox="1">
            <a:spLocks noChangeArrowheads="1"/>
          </p:cNvSpPr>
          <p:nvPr/>
        </p:nvSpPr>
        <p:spPr bwMode="auto">
          <a:xfrm>
            <a:off x="1143000" y="3429000"/>
            <a:ext cx="990600" cy="5270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Create c</a:t>
            </a:r>
            <a:r>
              <a:rPr lang="en-US" altLang="en-US" sz="1400" baseline="-25000"/>
              <a:t>1</a:t>
            </a:r>
            <a:r>
              <a:rPr lang="en-US" altLang="en-US" sz="1400"/>
              <a:t>, E(g</a:t>
            </a:r>
            <a:r>
              <a:rPr lang="en-US" altLang="en-US" sz="1400" baseline="30000"/>
              <a:t>x1</a:t>
            </a:r>
            <a:r>
              <a:rPr lang="en-US" altLang="en-US" sz="1400"/>
              <a:t>)</a:t>
            </a:r>
          </a:p>
        </p:txBody>
      </p:sp>
      <p:sp>
        <p:nvSpPr>
          <p:cNvPr id="10257" name="Text Box 17"/>
          <p:cNvSpPr txBox="1">
            <a:spLocks noChangeArrowheads="1"/>
          </p:cNvSpPr>
          <p:nvPr/>
        </p:nvSpPr>
        <p:spPr bwMode="auto">
          <a:xfrm>
            <a:off x="2346325" y="2362200"/>
            <a:ext cx="1082675" cy="527050"/>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Created c</a:t>
            </a:r>
            <a:r>
              <a:rPr lang="en-US" altLang="en-US" sz="1400" baseline="-25000"/>
              <a:t>1</a:t>
            </a:r>
            <a:r>
              <a:rPr lang="en-US" altLang="en-US" sz="1400"/>
              <a:t>, g</a:t>
            </a:r>
            <a:r>
              <a:rPr lang="en-US" altLang="en-US" sz="1400" baseline="30000"/>
              <a:t>y1</a:t>
            </a:r>
            <a:r>
              <a:rPr lang="en-US" altLang="en-US" sz="1400"/>
              <a:t>, H(K</a:t>
            </a:r>
            <a:r>
              <a:rPr lang="en-US" altLang="en-US" sz="1400" baseline="-25000"/>
              <a:t>1</a:t>
            </a:r>
            <a:r>
              <a:rPr lang="en-US" altLang="en-US" sz="1400"/>
              <a:t>)</a:t>
            </a:r>
          </a:p>
        </p:txBody>
      </p:sp>
      <p:sp>
        <p:nvSpPr>
          <p:cNvPr id="10258" name="Text Box 18"/>
          <p:cNvSpPr txBox="1">
            <a:spLocks noChangeArrowheads="1"/>
          </p:cNvSpPr>
          <p:nvPr/>
        </p:nvSpPr>
        <p:spPr bwMode="auto">
          <a:xfrm>
            <a:off x="1066800" y="4114800"/>
            <a:ext cx="1235075" cy="739775"/>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1</a:t>
            </a:r>
            <a:r>
              <a:rPr lang="en-US" altLang="en-US" sz="1400"/>
              <a:t> (Extend, OR</a:t>
            </a:r>
            <a:r>
              <a:rPr lang="en-US" altLang="en-US" sz="1400" baseline="-25000"/>
              <a:t>2</a:t>
            </a:r>
            <a:r>
              <a:rPr lang="en-US" altLang="en-US" sz="1400"/>
              <a:t>, E(g</a:t>
            </a:r>
            <a:r>
              <a:rPr lang="en-US" altLang="en-US" sz="1400" baseline="30000"/>
              <a:t>x1</a:t>
            </a:r>
            <a:r>
              <a:rPr lang="en-US" altLang="en-US" sz="1400"/>
              <a:t>))</a:t>
            </a:r>
          </a:p>
        </p:txBody>
      </p:sp>
      <p:sp>
        <p:nvSpPr>
          <p:cNvPr id="10259" name="Text Box 19"/>
          <p:cNvSpPr txBox="1">
            <a:spLocks noChangeArrowheads="1"/>
          </p:cNvSpPr>
          <p:nvPr/>
        </p:nvSpPr>
        <p:spPr bwMode="auto">
          <a:xfrm>
            <a:off x="3429000" y="1905000"/>
            <a:ext cx="1158875" cy="527050"/>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Create c</a:t>
            </a:r>
            <a:r>
              <a:rPr lang="en-US" altLang="en-US" sz="1400" baseline="-25000"/>
              <a:t>2</a:t>
            </a:r>
            <a:r>
              <a:rPr lang="en-US" altLang="en-US" sz="1400"/>
              <a:t> E(g</a:t>
            </a:r>
            <a:r>
              <a:rPr lang="en-US" altLang="en-US" sz="1400" baseline="30000"/>
              <a:t>x2</a:t>
            </a:r>
            <a:r>
              <a:rPr lang="en-US" altLang="en-US" sz="1400"/>
              <a:t>)</a:t>
            </a:r>
          </a:p>
        </p:txBody>
      </p:sp>
      <p:sp>
        <p:nvSpPr>
          <p:cNvPr id="10260" name="Text Box 20"/>
          <p:cNvSpPr txBox="1">
            <a:spLocks noChangeArrowheads="1"/>
          </p:cNvSpPr>
          <p:nvPr/>
        </p:nvSpPr>
        <p:spPr bwMode="auto">
          <a:xfrm>
            <a:off x="5257800" y="2286000"/>
            <a:ext cx="1082675" cy="527050"/>
          </a:xfrm>
          <a:prstGeom prst="rect">
            <a:avLst/>
          </a:prstGeom>
          <a:solidFill>
            <a:srgbClr val="CC99FF"/>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Created c</a:t>
            </a:r>
            <a:r>
              <a:rPr lang="en-US" altLang="en-US" sz="1400" baseline="-25000"/>
              <a:t>2</a:t>
            </a:r>
            <a:r>
              <a:rPr lang="en-US" altLang="en-US" sz="1400"/>
              <a:t>, g</a:t>
            </a:r>
            <a:r>
              <a:rPr lang="en-US" altLang="en-US" sz="1400" baseline="30000"/>
              <a:t>y2</a:t>
            </a:r>
            <a:r>
              <a:rPr lang="en-US" altLang="en-US" sz="1400"/>
              <a:t>, H(K</a:t>
            </a:r>
            <a:r>
              <a:rPr lang="en-US" altLang="en-US" sz="1400" baseline="-25000"/>
              <a:t>2</a:t>
            </a:r>
            <a:r>
              <a:rPr lang="en-US" altLang="en-US" sz="1400"/>
              <a:t>)</a:t>
            </a:r>
          </a:p>
        </p:txBody>
      </p:sp>
      <p:sp>
        <p:nvSpPr>
          <p:cNvPr id="10261" name="Text Box 21"/>
          <p:cNvSpPr txBox="1">
            <a:spLocks noChangeArrowheads="1"/>
          </p:cNvSpPr>
          <p:nvPr/>
        </p:nvSpPr>
        <p:spPr bwMode="auto">
          <a:xfrm>
            <a:off x="2895600" y="2743200"/>
            <a:ext cx="1387475" cy="739775"/>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1</a:t>
            </a:r>
            <a:r>
              <a:rPr lang="en-US" altLang="en-US" sz="1400"/>
              <a:t>(Extended, g</a:t>
            </a:r>
            <a:r>
              <a:rPr lang="en-US" altLang="en-US" sz="1400" baseline="30000"/>
              <a:t>y2</a:t>
            </a:r>
            <a:r>
              <a:rPr lang="en-US" altLang="en-US" sz="1400"/>
              <a:t>, H(K</a:t>
            </a:r>
            <a:r>
              <a:rPr lang="en-US" altLang="en-US" sz="1400" baseline="-25000"/>
              <a:t>2</a:t>
            </a:r>
            <a:r>
              <a:rPr lang="en-US" altLang="en-US" sz="1400"/>
              <a:t>)</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119</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0.02917 0.05065 L 0.1375 -0.1716 " pathEditMode="relative" rAng="0" ptsTypes="AA">
                                      <p:cBhvr>
                                        <p:cTn id="6" dur="2000" fill="hold"/>
                                        <p:tgtEl>
                                          <p:spTgt spid="10256"/>
                                        </p:tgtEl>
                                        <p:attrNameLst>
                                          <p:attrName>ppt_x</p:attrName>
                                          <p:attrName>ppt_y</p:attrName>
                                        </p:attrNameLst>
                                      </p:cBhvr>
                                      <p:rCtr x="8333" y="-11124"/>
                                    </p:animMotion>
                                  </p:childTnLst>
                                </p:cTn>
                              </p:par>
                            </p:childTnLst>
                          </p:cTn>
                        </p:par>
                        <p:par>
                          <p:cTn id="7" fill="hold" nodeType="afterGroup">
                            <p:stCondLst>
                              <p:cond delay="2000"/>
                            </p:stCondLst>
                            <p:childTnLst>
                              <p:par>
                                <p:cTn id="8" presetID="9" presetClass="exit" presetSubtype="0" fill="hold" grpId="1" nodeType="afterEffect">
                                  <p:stCondLst>
                                    <p:cond delay="2000"/>
                                  </p:stCondLst>
                                  <p:childTnLst>
                                    <p:animEffect transition="out" filter="dissolve">
                                      <p:cBhvr>
                                        <p:cTn id="9" dur="500"/>
                                        <p:tgtEl>
                                          <p:spTgt spid="10256"/>
                                        </p:tgtEl>
                                      </p:cBhvr>
                                    </p:animEffect>
                                    <p:set>
                                      <p:cBhvr>
                                        <p:cTn id="10" dur="1" fill="hold">
                                          <p:stCondLst>
                                            <p:cond delay="499"/>
                                          </p:stCondLst>
                                        </p:cTn>
                                        <p:tgtEl>
                                          <p:spTgt spid="1025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257"/>
                                        </p:tgtEl>
                                        <p:attrNameLst>
                                          <p:attrName>style.visibility</p:attrName>
                                        </p:attrNameLst>
                                      </p:cBhvr>
                                      <p:to>
                                        <p:strVal val="visible"/>
                                      </p:to>
                                    </p:set>
                                    <p:animEffect transition="in" filter="dissolve">
                                      <p:cBhvr>
                                        <p:cTn id="15" dur="500"/>
                                        <p:tgtEl>
                                          <p:spTgt spid="10257"/>
                                        </p:tgtEl>
                                      </p:cBhvr>
                                    </p:animEffect>
                                  </p:childTnLst>
                                </p:cTn>
                              </p:par>
                            </p:childTnLst>
                          </p:cTn>
                        </p:par>
                        <p:par>
                          <p:cTn id="16" fill="hold" nodeType="afterGroup">
                            <p:stCondLst>
                              <p:cond delay="500"/>
                            </p:stCondLst>
                            <p:childTnLst>
                              <p:par>
                                <p:cTn id="17" presetID="49" presetClass="path" presetSubtype="0" accel="50000" decel="50000" fill="hold" grpId="1" nodeType="afterEffect">
                                  <p:stCondLst>
                                    <p:cond delay="500"/>
                                  </p:stCondLst>
                                  <p:childTnLst>
                                    <p:animMotion origin="layout" path="M 0.02587 -0.02058 L -0.1408 0.20167 " pathEditMode="relative" rAng="0" ptsTypes="AA">
                                      <p:cBhvr>
                                        <p:cTn id="18" dur="2000" fill="hold"/>
                                        <p:tgtEl>
                                          <p:spTgt spid="10257"/>
                                        </p:tgtEl>
                                        <p:attrNameLst>
                                          <p:attrName>ppt_x</p:attrName>
                                          <p:attrName>ppt_y</p:attrName>
                                        </p:attrNameLst>
                                      </p:cBhvr>
                                      <p:rCtr x="-8333" y="11101"/>
                                    </p:animMotion>
                                  </p:childTnLst>
                                </p:cTn>
                              </p:par>
                            </p:childTnLst>
                          </p:cTn>
                        </p:par>
                        <p:par>
                          <p:cTn id="19" fill="hold" nodeType="afterGroup">
                            <p:stCondLst>
                              <p:cond delay="3000"/>
                            </p:stCondLst>
                            <p:childTnLst>
                              <p:par>
                                <p:cTn id="20" presetID="9" presetClass="exit" presetSubtype="0" fill="hold" grpId="2" nodeType="afterEffect">
                                  <p:stCondLst>
                                    <p:cond delay="1000"/>
                                  </p:stCondLst>
                                  <p:childTnLst>
                                    <p:animEffect transition="out" filter="dissolve">
                                      <p:cBhvr>
                                        <p:cTn id="21" dur="500"/>
                                        <p:tgtEl>
                                          <p:spTgt spid="10257"/>
                                        </p:tgtEl>
                                      </p:cBhvr>
                                    </p:animEffect>
                                    <p:set>
                                      <p:cBhvr>
                                        <p:cTn id="22" dur="1" fill="hold">
                                          <p:stCondLst>
                                            <p:cond delay="499"/>
                                          </p:stCondLst>
                                        </p:cTn>
                                        <p:tgtEl>
                                          <p:spTgt spid="10257"/>
                                        </p:tgtEl>
                                        <p:attrNameLst>
                                          <p:attrName>style.visibility</p:attrName>
                                        </p:attrNameLst>
                                      </p:cBhvr>
                                      <p:to>
                                        <p:strVal val="hidden"/>
                                      </p:to>
                                    </p:set>
                                  </p:childTnLst>
                                </p:cTn>
                              </p:par>
                              <p:par>
                                <p:cTn id="23" presetID="9" presetClass="entr" presetSubtype="0" fill="hold" grpId="0" nodeType="withEffect">
                                  <p:stCondLst>
                                    <p:cond delay="1000"/>
                                  </p:stCondLst>
                                  <p:childTnLst>
                                    <p:set>
                                      <p:cBhvr>
                                        <p:cTn id="24" dur="1" fill="hold">
                                          <p:stCondLst>
                                            <p:cond delay="0"/>
                                          </p:stCondLst>
                                        </p:cTn>
                                        <p:tgtEl>
                                          <p:spTgt spid="10262"/>
                                        </p:tgtEl>
                                        <p:attrNameLst>
                                          <p:attrName>style.visibility</p:attrName>
                                        </p:attrNameLst>
                                      </p:cBhvr>
                                      <p:to>
                                        <p:strVal val="visible"/>
                                      </p:to>
                                    </p:set>
                                    <p:animEffect transition="in" filter="dissolve">
                                      <p:cBhvr>
                                        <p:cTn id="25" dur="500"/>
                                        <p:tgtEl>
                                          <p:spTgt spid="102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258"/>
                                        </p:tgtEl>
                                        <p:attrNameLst>
                                          <p:attrName>style.visibility</p:attrName>
                                        </p:attrNameLst>
                                      </p:cBhvr>
                                      <p:to>
                                        <p:strVal val="visible"/>
                                      </p:to>
                                    </p:set>
                                    <p:animEffect transition="in" filter="dissolve">
                                      <p:cBhvr>
                                        <p:cTn id="30" dur="500"/>
                                        <p:tgtEl>
                                          <p:spTgt spid="10258"/>
                                        </p:tgtEl>
                                      </p:cBhvr>
                                    </p:animEffect>
                                  </p:childTnLst>
                                </p:cTn>
                              </p:par>
                            </p:childTnLst>
                          </p:cTn>
                        </p:par>
                        <p:par>
                          <p:cTn id="31" fill="hold" nodeType="afterGroup">
                            <p:stCondLst>
                              <p:cond delay="500"/>
                            </p:stCondLst>
                            <p:childTnLst>
                              <p:par>
                                <p:cTn id="32" presetID="56" presetClass="path" presetSubtype="0" accel="50000" decel="50000" fill="hold" grpId="1" nodeType="afterEffect">
                                  <p:stCondLst>
                                    <p:cond delay="1000"/>
                                  </p:stCondLst>
                                  <p:childTnLst>
                                    <p:animMotion origin="layout" path="M 0.00747 -0.02058 L 0.16493 -0.22988 " pathEditMode="relative" rAng="0" ptsTypes="AA">
                                      <p:cBhvr>
                                        <p:cTn id="33" dur="2000" fill="hold"/>
                                        <p:tgtEl>
                                          <p:spTgt spid="10258"/>
                                        </p:tgtEl>
                                        <p:attrNameLst>
                                          <p:attrName>ppt_x</p:attrName>
                                          <p:attrName>ppt_y</p:attrName>
                                        </p:attrNameLst>
                                      </p:cBhvr>
                                      <p:rCtr x="7865" y="-10476"/>
                                    </p:animMotion>
                                  </p:childTnLst>
                                </p:cTn>
                              </p:par>
                            </p:childTnLst>
                          </p:cTn>
                        </p:par>
                        <p:par>
                          <p:cTn id="34" fill="hold" nodeType="afterGroup">
                            <p:stCondLst>
                              <p:cond delay="3500"/>
                            </p:stCondLst>
                            <p:childTnLst>
                              <p:par>
                                <p:cTn id="35" presetID="9" presetClass="exit" presetSubtype="0" fill="hold" grpId="2" nodeType="afterEffect">
                                  <p:stCondLst>
                                    <p:cond delay="2000"/>
                                  </p:stCondLst>
                                  <p:childTnLst>
                                    <p:animEffect transition="out" filter="dissolve">
                                      <p:cBhvr>
                                        <p:cTn id="36" dur="500"/>
                                        <p:tgtEl>
                                          <p:spTgt spid="10258"/>
                                        </p:tgtEl>
                                      </p:cBhvr>
                                    </p:animEffect>
                                    <p:set>
                                      <p:cBhvr>
                                        <p:cTn id="37" dur="1" fill="hold">
                                          <p:stCondLst>
                                            <p:cond delay="499"/>
                                          </p:stCondLst>
                                        </p:cTn>
                                        <p:tgtEl>
                                          <p:spTgt spid="1025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259"/>
                                        </p:tgtEl>
                                        <p:attrNameLst>
                                          <p:attrName>style.visibility</p:attrName>
                                        </p:attrNameLst>
                                      </p:cBhvr>
                                      <p:to>
                                        <p:strVal val="visible"/>
                                      </p:to>
                                    </p:set>
                                    <p:animEffect transition="in" filter="dissolve">
                                      <p:cBhvr>
                                        <p:cTn id="42" dur="500"/>
                                        <p:tgtEl>
                                          <p:spTgt spid="10259"/>
                                        </p:tgtEl>
                                      </p:cBhvr>
                                    </p:animEffect>
                                  </p:childTnLst>
                                </p:cTn>
                              </p:par>
                            </p:childTnLst>
                          </p:cTn>
                        </p:par>
                        <p:par>
                          <p:cTn id="43" fill="hold" nodeType="afterGroup">
                            <p:stCondLst>
                              <p:cond delay="500"/>
                            </p:stCondLst>
                            <p:childTnLst>
                              <p:par>
                                <p:cTn id="44" presetID="35" presetClass="path" presetSubtype="0" accel="50000" decel="50000" fill="hold" grpId="1" nodeType="afterEffect">
                                  <p:stCondLst>
                                    <p:cond delay="1000"/>
                                  </p:stCondLst>
                                  <p:childTnLst>
                                    <p:animMotion origin="layout" path="M 0.01163 -0.01619 L 0.1783 -0.01619 " pathEditMode="relative" rAng="0" ptsTypes="AA">
                                      <p:cBhvr>
                                        <p:cTn id="45" dur="2000" fill="hold"/>
                                        <p:tgtEl>
                                          <p:spTgt spid="10259"/>
                                        </p:tgtEl>
                                        <p:attrNameLst>
                                          <p:attrName>ppt_x</p:attrName>
                                          <p:attrName>ppt_y</p:attrName>
                                        </p:attrNameLst>
                                      </p:cBhvr>
                                      <p:rCtr x="8333" y="0"/>
                                    </p:animMotion>
                                  </p:childTnLst>
                                </p:cTn>
                              </p:par>
                            </p:childTnLst>
                          </p:cTn>
                        </p:par>
                        <p:par>
                          <p:cTn id="46" fill="hold" nodeType="afterGroup">
                            <p:stCondLst>
                              <p:cond delay="3500"/>
                            </p:stCondLst>
                            <p:childTnLst>
                              <p:par>
                                <p:cTn id="47" presetID="9" presetClass="exit" presetSubtype="0" fill="hold" grpId="2" nodeType="afterEffect">
                                  <p:stCondLst>
                                    <p:cond delay="1000"/>
                                  </p:stCondLst>
                                  <p:childTnLst>
                                    <p:animEffect transition="out" filter="dissolve">
                                      <p:cBhvr>
                                        <p:cTn id="48" dur="500"/>
                                        <p:tgtEl>
                                          <p:spTgt spid="10259"/>
                                        </p:tgtEl>
                                      </p:cBhvr>
                                    </p:animEffect>
                                    <p:set>
                                      <p:cBhvr>
                                        <p:cTn id="49" dur="1" fill="hold">
                                          <p:stCondLst>
                                            <p:cond delay="499"/>
                                          </p:stCondLst>
                                        </p:cTn>
                                        <p:tgtEl>
                                          <p:spTgt spid="10259"/>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0260"/>
                                        </p:tgtEl>
                                        <p:attrNameLst>
                                          <p:attrName>style.visibility</p:attrName>
                                        </p:attrNameLst>
                                      </p:cBhvr>
                                      <p:to>
                                        <p:strVal val="visible"/>
                                      </p:to>
                                    </p:set>
                                    <p:animEffect transition="in" filter="dissolve">
                                      <p:cBhvr>
                                        <p:cTn id="54" dur="500"/>
                                        <p:tgtEl>
                                          <p:spTgt spid="10260"/>
                                        </p:tgtEl>
                                      </p:cBhvr>
                                    </p:animEffect>
                                  </p:childTnLst>
                                </p:cTn>
                              </p:par>
                            </p:childTnLst>
                          </p:cTn>
                        </p:par>
                        <p:par>
                          <p:cTn id="55" fill="hold" nodeType="afterGroup">
                            <p:stCondLst>
                              <p:cond delay="500"/>
                            </p:stCondLst>
                            <p:childTnLst>
                              <p:par>
                                <p:cTn id="56" presetID="35" presetClass="path" presetSubtype="0" accel="50000" decel="50000" fill="hold" grpId="1" nodeType="afterEffect">
                                  <p:stCondLst>
                                    <p:cond delay="1000"/>
                                  </p:stCondLst>
                                  <p:childTnLst>
                                    <p:animMotion origin="layout" path="M -1.38889E-6 0.00601 L -0.19167 0.00601 " pathEditMode="relative" rAng="0" ptsTypes="AA">
                                      <p:cBhvr>
                                        <p:cTn id="57" dur="2000" fill="hold"/>
                                        <p:tgtEl>
                                          <p:spTgt spid="10260"/>
                                        </p:tgtEl>
                                        <p:attrNameLst>
                                          <p:attrName>ppt_x</p:attrName>
                                          <p:attrName>ppt_y</p:attrName>
                                        </p:attrNameLst>
                                      </p:cBhvr>
                                      <p:rCtr x="-9583" y="0"/>
                                    </p:animMotion>
                                  </p:childTnLst>
                                </p:cTn>
                              </p:par>
                            </p:childTnLst>
                          </p:cTn>
                        </p:par>
                        <p:par>
                          <p:cTn id="58" fill="hold" nodeType="afterGroup">
                            <p:stCondLst>
                              <p:cond delay="3500"/>
                            </p:stCondLst>
                            <p:childTnLst>
                              <p:par>
                                <p:cTn id="59" presetID="9" presetClass="exit" presetSubtype="0" fill="hold" grpId="2" nodeType="afterEffect">
                                  <p:stCondLst>
                                    <p:cond delay="1000"/>
                                  </p:stCondLst>
                                  <p:childTnLst>
                                    <p:animEffect transition="out" filter="dissolve">
                                      <p:cBhvr>
                                        <p:cTn id="60" dur="500"/>
                                        <p:tgtEl>
                                          <p:spTgt spid="10260"/>
                                        </p:tgtEl>
                                      </p:cBhvr>
                                    </p:animEffect>
                                    <p:set>
                                      <p:cBhvr>
                                        <p:cTn id="61" dur="1" fill="hold">
                                          <p:stCondLst>
                                            <p:cond delay="499"/>
                                          </p:stCondLst>
                                        </p:cTn>
                                        <p:tgtEl>
                                          <p:spTgt spid="10260"/>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0261"/>
                                        </p:tgtEl>
                                        <p:attrNameLst>
                                          <p:attrName>style.visibility</p:attrName>
                                        </p:attrNameLst>
                                      </p:cBhvr>
                                      <p:to>
                                        <p:strVal val="visible"/>
                                      </p:to>
                                    </p:set>
                                    <p:animEffect transition="in" filter="dissolve">
                                      <p:cBhvr>
                                        <p:cTn id="66" dur="500"/>
                                        <p:tgtEl>
                                          <p:spTgt spid="10261"/>
                                        </p:tgtEl>
                                      </p:cBhvr>
                                    </p:animEffect>
                                  </p:childTnLst>
                                </p:cTn>
                              </p:par>
                            </p:childTnLst>
                          </p:cTn>
                        </p:par>
                        <p:par>
                          <p:cTn id="67" fill="hold" nodeType="afterGroup">
                            <p:stCondLst>
                              <p:cond delay="500"/>
                            </p:stCondLst>
                            <p:childTnLst>
                              <p:par>
                                <p:cTn id="68" presetID="49" presetClass="path" presetSubtype="0" accel="50000" decel="50000" fill="hold" grpId="1" nodeType="afterEffect">
                                  <p:stCondLst>
                                    <p:cond delay="1000"/>
                                  </p:stCondLst>
                                  <p:childTnLst>
                                    <p:animMotion origin="layout" path="M -0.01666 -0.00949 L -0.19253 0.21415 " pathEditMode="relative" rAng="0" ptsTypes="AA">
                                      <p:cBhvr>
                                        <p:cTn id="69" dur="2000" fill="hold"/>
                                        <p:tgtEl>
                                          <p:spTgt spid="10261"/>
                                        </p:tgtEl>
                                        <p:attrNameLst>
                                          <p:attrName>ppt_x</p:attrName>
                                          <p:attrName>ppt_y</p:attrName>
                                        </p:attrNameLst>
                                      </p:cBhvr>
                                      <p:rCtr x="-8802" y="11170"/>
                                    </p:animMotion>
                                  </p:childTnLst>
                                </p:cTn>
                              </p:par>
                            </p:childTnLst>
                          </p:cTn>
                        </p:par>
                        <p:par>
                          <p:cTn id="70" fill="hold" nodeType="afterGroup">
                            <p:stCondLst>
                              <p:cond delay="3500"/>
                            </p:stCondLst>
                            <p:childTnLst>
                              <p:par>
                                <p:cTn id="71" presetID="9" presetClass="exit" presetSubtype="0" fill="hold" grpId="2" nodeType="afterEffect">
                                  <p:stCondLst>
                                    <p:cond delay="1000"/>
                                  </p:stCondLst>
                                  <p:childTnLst>
                                    <p:animEffect transition="out" filter="dissolve">
                                      <p:cBhvr>
                                        <p:cTn id="72" dur="500"/>
                                        <p:tgtEl>
                                          <p:spTgt spid="10261"/>
                                        </p:tgtEl>
                                      </p:cBhvr>
                                    </p:animEffect>
                                    <p:set>
                                      <p:cBhvr>
                                        <p:cTn id="73" dur="1" fill="hold">
                                          <p:stCondLst>
                                            <p:cond delay="499"/>
                                          </p:stCondLst>
                                        </p:cTn>
                                        <p:tgtEl>
                                          <p:spTgt spid="10261"/>
                                        </p:tgtEl>
                                        <p:attrNameLst>
                                          <p:attrName>style.visibility</p:attrName>
                                        </p:attrNameLst>
                                      </p:cBhvr>
                                      <p:to>
                                        <p:strVal val="hidden"/>
                                      </p:to>
                                    </p:set>
                                  </p:childTnLst>
                                </p:cTn>
                              </p:par>
                              <p:par>
                                <p:cTn id="74" presetID="9" presetClass="entr" presetSubtype="0" fill="hold" grpId="0" nodeType="withEffect">
                                  <p:stCondLst>
                                    <p:cond delay="0"/>
                                  </p:stCondLst>
                                  <p:childTnLst>
                                    <p:set>
                                      <p:cBhvr>
                                        <p:cTn id="75" dur="1" fill="hold">
                                          <p:stCondLst>
                                            <p:cond delay="0"/>
                                          </p:stCondLst>
                                        </p:cTn>
                                        <p:tgtEl>
                                          <p:spTgt spid="10264"/>
                                        </p:tgtEl>
                                        <p:attrNameLst>
                                          <p:attrName>style.visibility</p:attrName>
                                        </p:attrNameLst>
                                      </p:cBhvr>
                                      <p:to>
                                        <p:strVal val="visible"/>
                                      </p:to>
                                    </p:set>
                                    <p:animEffect transition="in" filter="dissolve">
                                      <p:cBhvr>
                                        <p:cTn id="76" dur="5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4" grpId="0" animBg="1"/>
      <p:bldP spid="10262" grpId="0" animBg="1"/>
      <p:bldP spid="10256" grpId="0" animBg="1"/>
      <p:bldP spid="10256" grpId="1" animBg="1"/>
      <p:bldP spid="10257" grpId="0" animBg="1"/>
      <p:bldP spid="10257" grpId="1" animBg="1"/>
      <p:bldP spid="10257" grpId="2" animBg="1"/>
      <p:bldP spid="10258" grpId="0" animBg="1"/>
      <p:bldP spid="10258" grpId="1" animBg="1"/>
      <p:bldP spid="10258" grpId="2" animBg="1"/>
      <p:bldP spid="10259" grpId="0" animBg="1"/>
      <p:bldP spid="10259" grpId="1" animBg="1"/>
      <p:bldP spid="10259" grpId="2" animBg="1"/>
      <p:bldP spid="10260" grpId="0" animBg="1"/>
      <p:bldP spid="10260" grpId="1" animBg="1"/>
      <p:bldP spid="10260" grpId="2" animBg="1"/>
      <p:bldP spid="10261" grpId="0" animBg="1"/>
      <p:bldP spid="10261" grpId="1" animBg="1"/>
      <p:bldP spid="10261"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title"/>
          </p:nvPr>
        </p:nvSpPr>
        <p:spPr/>
        <p:txBody>
          <a:bodyPr/>
          <a:lstStyle/>
          <a:p>
            <a:r>
              <a:rPr lang="en-US" altLang="en-US"/>
              <a:t>Using a Tor Circuit</a:t>
            </a:r>
          </a:p>
        </p:txBody>
      </p:sp>
      <p:sp>
        <p:nvSpPr>
          <p:cNvPr id="52226" name="Rectangle 4"/>
          <p:cNvSpPr>
            <a:spLocks noGrp="1" noChangeArrowheads="1"/>
          </p:cNvSpPr>
          <p:nvPr>
            <p:ph type="body" idx="1"/>
          </p:nvPr>
        </p:nvSpPr>
        <p:spPr>
          <a:xfrm>
            <a:off x="304800" y="1219200"/>
            <a:ext cx="8458200" cy="2209800"/>
          </a:xfrm>
        </p:spPr>
        <p:txBody>
          <a:bodyPr/>
          <a:lstStyle/>
          <a:p>
            <a:r>
              <a:rPr lang="en-US" altLang="en-US" sz="3000"/>
              <a:t>Client applications connect and communicate over the established Tor circuit</a:t>
            </a:r>
          </a:p>
        </p:txBody>
      </p:sp>
      <p:pic>
        <p:nvPicPr>
          <p:cNvPr id="52228" name="Picture 2" descr="tor_Page_3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445" t="45564" r="9999" b="6625"/>
          <a:stretch>
            <a:fillRect/>
          </a:stretch>
        </p:blipFill>
        <p:spPr bwMode="auto">
          <a:xfrm>
            <a:off x="990600" y="2057400"/>
            <a:ext cx="67056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95800"/>
            <a:ext cx="7696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3A1372-D0BF-3B45-A603-8F136B8AD2A9}"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1" name="Line 17"/>
          <p:cNvSpPr>
            <a:spLocks noChangeShapeType="1"/>
          </p:cNvSpPr>
          <p:nvPr/>
        </p:nvSpPr>
        <p:spPr bwMode="auto">
          <a:xfrm>
            <a:off x="3733800" y="2362200"/>
            <a:ext cx="2286000" cy="0"/>
          </a:xfrm>
          <a:prstGeom prst="line">
            <a:avLst/>
          </a:prstGeom>
          <a:noFill/>
          <a:ln w="38100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2" name="Line 18"/>
          <p:cNvSpPr>
            <a:spLocks noChangeShapeType="1"/>
          </p:cNvSpPr>
          <p:nvPr/>
        </p:nvSpPr>
        <p:spPr bwMode="auto">
          <a:xfrm flipV="1">
            <a:off x="1600200" y="2667000"/>
            <a:ext cx="1676400" cy="1600200"/>
          </a:xfrm>
          <a:prstGeom prst="line">
            <a:avLst/>
          </a:prstGeom>
          <a:noFill/>
          <a:ln w="3810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3" name="Rectangle 2"/>
          <p:cNvSpPr>
            <a:spLocks noGrp="1" noChangeArrowheads="1"/>
          </p:cNvSpPr>
          <p:nvPr>
            <p:ph type="title"/>
          </p:nvPr>
        </p:nvSpPr>
        <p:spPr/>
        <p:txBody>
          <a:bodyPr/>
          <a:lstStyle/>
          <a:p>
            <a:r>
              <a:rPr lang="en-US" altLang="en-US"/>
              <a:t>Fetching a web page</a:t>
            </a:r>
          </a:p>
        </p:txBody>
      </p:sp>
      <p:pic>
        <p:nvPicPr>
          <p:cNvPr id="174084" name="Picture 3" descr="MCj02644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76400"/>
            <a:ext cx="11112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5" name="Picture 4" descr="MCFD00510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1428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6" name="Picture 5" descr="MCj041021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1274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7" name="Picture 6" descr="j02346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495800"/>
            <a:ext cx="13716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15"/>
          <p:cNvSpPr txBox="1">
            <a:spLocks noChangeArrowheads="1"/>
          </p:cNvSpPr>
          <p:nvPr/>
        </p:nvSpPr>
        <p:spPr bwMode="auto">
          <a:xfrm>
            <a:off x="304800" y="5486400"/>
            <a:ext cx="708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Last onion router should get the IP address of Bob</a:t>
            </a:r>
            <a:r>
              <a:rPr lang="ja-JP" altLang="en-US"/>
              <a:t>’</a:t>
            </a:r>
            <a:r>
              <a:rPr lang="en-US" altLang="ja-JP"/>
              <a:t>s website to protect Alice</a:t>
            </a:r>
            <a:r>
              <a:rPr lang="ja-JP" altLang="en-US"/>
              <a:t>’</a:t>
            </a:r>
            <a:r>
              <a:rPr lang="en-US" altLang="ja-JP"/>
              <a:t>s anonymity.</a:t>
            </a:r>
            <a:endParaRPr lang="en-US" altLang="en-US"/>
          </a:p>
        </p:txBody>
      </p:sp>
      <p:sp>
        <p:nvSpPr>
          <p:cNvPr id="12307" name="Text Box 19"/>
          <p:cNvSpPr txBox="1">
            <a:spLocks noChangeArrowheads="1"/>
          </p:cNvSpPr>
          <p:nvPr/>
        </p:nvSpPr>
        <p:spPr bwMode="auto">
          <a:xfrm>
            <a:off x="990600" y="3810000"/>
            <a:ext cx="1463675" cy="5270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1</a:t>
            </a:r>
            <a:r>
              <a:rPr lang="en-US" altLang="en-US" sz="1400"/>
              <a:t> (Begin &lt;Bob&gt;)</a:t>
            </a:r>
          </a:p>
        </p:txBody>
      </p:sp>
      <p:sp>
        <p:nvSpPr>
          <p:cNvPr id="12308" name="Text Box 20"/>
          <p:cNvSpPr txBox="1">
            <a:spLocks noChangeArrowheads="1"/>
          </p:cNvSpPr>
          <p:nvPr/>
        </p:nvSpPr>
        <p:spPr bwMode="auto">
          <a:xfrm>
            <a:off x="3352800" y="2057400"/>
            <a:ext cx="1463675" cy="527050"/>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2</a:t>
            </a:r>
            <a:r>
              <a:rPr lang="en-US" altLang="en-US" sz="1400"/>
              <a:t> (Begin &lt;Bob&gt;)</a:t>
            </a:r>
          </a:p>
        </p:txBody>
      </p:sp>
      <p:sp>
        <p:nvSpPr>
          <p:cNvPr id="12309" name="Line 21"/>
          <p:cNvSpPr>
            <a:spLocks noChangeShapeType="1"/>
          </p:cNvSpPr>
          <p:nvPr/>
        </p:nvSpPr>
        <p:spPr bwMode="auto">
          <a:xfrm>
            <a:off x="6781800" y="2743200"/>
            <a:ext cx="1143000" cy="1752600"/>
          </a:xfrm>
          <a:prstGeom prst="line">
            <a:avLst/>
          </a:prstGeom>
          <a:noFill/>
          <a:ln w="3175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0" name="Text Box 22"/>
          <p:cNvSpPr txBox="1">
            <a:spLocks noChangeArrowheads="1"/>
          </p:cNvSpPr>
          <p:nvPr/>
        </p:nvSpPr>
        <p:spPr bwMode="auto">
          <a:xfrm>
            <a:off x="7451725" y="3211513"/>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TCP Handshake</a:t>
            </a:r>
          </a:p>
        </p:txBody>
      </p:sp>
      <p:sp>
        <p:nvSpPr>
          <p:cNvPr id="12311" name="Text Box 23"/>
          <p:cNvSpPr txBox="1">
            <a:spLocks noChangeArrowheads="1"/>
          </p:cNvSpPr>
          <p:nvPr/>
        </p:nvSpPr>
        <p:spPr bwMode="auto">
          <a:xfrm>
            <a:off x="5486400" y="2133600"/>
            <a:ext cx="1235075" cy="527050"/>
          </a:xfrm>
          <a:prstGeom prst="rect">
            <a:avLst/>
          </a:prstGeom>
          <a:solidFill>
            <a:srgbClr val="CC99FF"/>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2</a:t>
            </a:r>
            <a:r>
              <a:rPr lang="en-US" altLang="en-US" sz="1400"/>
              <a:t> (Connected)</a:t>
            </a:r>
          </a:p>
        </p:txBody>
      </p:sp>
      <p:sp>
        <p:nvSpPr>
          <p:cNvPr id="12312" name="Text Box 24"/>
          <p:cNvSpPr txBox="1">
            <a:spLocks noChangeArrowheads="1"/>
          </p:cNvSpPr>
          <p:nvPr/>
        </p:nvSpPr>
        <p:spPr bwMode="auto">
          <a:xfrm>
            <a:off x="2971800" y="2286000"/>
            <a:ext cx="1235075" cy="527050"/>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1</a:t>
            </a:r>
            <a:r>
              <a:rPr lang="en-US" altLang="en-US" sz="1400"/>
              <a:t> (Connected)</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120</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07"/>
                                        </p:tgtEl>
                                        <p:attrNameLst>
                                          <p:attrName>style.visibility</p:attrName>
                                        </p:attrNameLst>
                                      </p:cBhvr>
                                      <p:to>
                                        <p:strVal val="visible"/>
                                      </p:to>
                                    </p:set>
                                    <p:animEffect transition="in" filter="dissolve">
                                      <p:cBhvr>
                                        <p:cTn id="7" dur="500"/>
                                        <p:tgtEl>
                                          <p:spTgt spid="12307"/>
                                        </p:tgtEl>
                                      </p:cBhvr>
                                    </p:animEffect>
                                  </p:childTnLst>
                                </p:cTn>
                              </p:par>
                            </p:childTnLst>
                          </p:cTn>
                        </p:par>
                        <p:par>
                          <p:cTn id="8" fill="hold" nodeType="afterGroup">
                            <p:stCondLst>
                              <p:cond delay="500"/>
                            </p:stCondLst>
                            <p:childTnLst>
                              <p:par>
                                <p:cTn id="9" presetID="56" presetClass="path" presetSubtype="0" accel="50000" decel="50000" fill="hold" grpId="1" nodeType="afterEffect">
                                  <p:stCondLst>
                                    <p:cond delay="1000"/>
                                  </p:stCondLst>
                                  <p:childTnLst>
                                    <p:animMotion origin="layout" path="M 1.94444E-6 -2.0074E-6 L 0.1533 -0.2049 " pathEditMode="relative" rAng="0" ptsTypes="AA">
                                      <p:cBhvr>
                                        <p:cTn id="10" dur="2000" fill="hold"/>
                                        <p:tgtEl>
                                          <p:spTgt spid="12307"/>
                                        </p:tgtEl>
                                        <p:attrNameLst>
                                          <p:attrName>ppt_x</p:attrName>
                                          <p:attrName>ppt_y</p:attrName>
                                        </p:attrNameLst>
                                      </p:cBhvr>
                                      <p:rCtr x="7656" y="-10245"/>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2" nodeType="clickEffect">
                                  <p:stCondLst>
                                    <p:cond delay="0"/>
                                  </p:stCondLst>
                                  <p:childTnLst>
                                    <p:animEffect transition="out" filter="dissolve">
                                      <p:cBhvr>
                                        <p:cTn id="14" dur="500"/>
                                        <p:tgtEl>
                                          <p:spTgt spid="12307"/>
                                        </p:tgtEl>
                                      </p:cBhvr>
                                    </p:animEffect>
                                    <p:set>
                                      <p:cBhvr>
                                        <p:cTn id="15" dur="1" fill="hold">
                                          <p:stCondLst>
                                            <p:cond delay="499"/>
                                          </p:stCondLst>
                                        </p:cTn>
                                        <p:tgtEl>
                                          <p:spTgt spid="12307"/>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12308"/>
                                        </p:tgtEl>
                                        <p:attrNameLst>
                                          <p:attrName>style.visibility</p:attrName>
                                        </p:attrNameLst>
                                      </p:cBhvr>
                                      <p:to>
                                        <p:strVal val="visible"/>
                                      </p:to>
                                    </p:set>
                                    <p:animEffect transition="in" filter="dissolve">
                                      <p:cBhvr>
                                        <p:cTn id="18" dur="500"/>
                                        <p:tgtEl>
                                          <p:spTgt spid="12308"/>
                                        </p:tgtEl>
                                      </p:cBhvr>
                                    </p:animEffect>
                                  </p:childTnLst>
                                </p:cTn>
                              </p:par>
                            </p:childTnLst>
                          </p:cTn>
                        </p:par>
                        <p:par>
                          <p:cTn id="19" fill="hold" nodeType="afterGroup">
                            <p:stCondLst>
                              <p:cond delay="500"/>
                            </p:stCondLst>
                            <p:childTnLst>
                              <p:par>
                                <p:cTn id="20" presetID="56" presetClass="path" presetSubtype="0" accel="50000" decel="50000" fill="hold" grpId="1" nodeType="afterEffect">
                                  <p:stCondLst>
                                    <p:cond delay="1000"/>
                                  </p:stCondLst>
                                  <p:childTnLst>
                                    <p:animMotion origin="layout" path="M -0.00503 -0.00509 L 0.2283 -0.00509 " pathEditMode="relative" rAng="0" ptsTypes="AA">
                                      <p:cBhvr>
                                        <p:cTn id="21" dur="2000" fill="hold"/>
                                        <p:tgtEl>
                                          <p:spTgt spid="12308"/>
                                        </p:tgtEl>
                                        <p:attrNameLst>
                                          <p:attrName>ppt_x</p:attrName>
                                          <p:attrName>ppt_y</p:attrName>
                                        </p:attrNameLst>
                                      </p:cBhvr>
                                      <p:rCtr x="11667" y="0"/>
                                    </p:animMotion>
                                  </p:childTnLst>
                                </p:cTn>
                              </p:par>
                            </p:childTnLst>
                          </p:cTn>
                        </p:par>
                        <p:par>
                          <p:cTn id="22" fill="hold" nodeType="afterGroup">
                            <p:stCondLst>
                              <p:cond delay="3500"/>
                            </p:stCondLst>
                            <p:childTnLst>
                              <p:par>
                                <p:cTn id="23" presetID="9" presetClass="exit" presetSubtype="0" fill="hold" grpId="2" nodeType="afterEffect">
                                  <p:stCondLst>
                                    <p:cond delay="1000"/>
                                  </p:stCondLst>
                                  <p:childTnLst>
                                    <p:animEffect transition="out" filter="dissolve">
                                      <p:cBhvr>
                                        <p:cTn id="24" dur="500"/>
                                        <p:tgtEl>
                                          <p:spTgt spid="12308"/>
                                        </p:tgtEl>
                                      </p:cBhvr>
                                    </p:animEffect>
                                    <p:set>
                                      <p:cBhvr>
                                        <p:cTn id="25" dur="1" fill="hold">
                                          <p:stCondLst>
                                            <p:cond delay="499"/>
                                          </p:stCondLst>
                                        </p:cTn>
                                        <p:tgtEl>
                                          <p:spTgt spid="1230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309"/>
                                        </p:tgtEl>
                                        <p:attrNameLst>
                                          <p:attrName>style.visibility</p:attrName>
                                        </p:attrNameLst>
                                      </p:cBhvr>
                                      <p:to>
                                        <p:strVal val="visible"/>
                                      </p:to>
                                    </p:set>
                                    <p:animEffect transition="in" filter="dissolve">
                                      <p:cBhvr>
                                        <p:cTn id="30" dur="500"/>
                                        <p:tgtEl>
                                          <p:spTgt spid="1230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310"/>
                                        </p:tgtEl>
                                        <p:attrNameLst>
                                          <p:attrName>style.visibility</p:attrName>
                                        </p:attrNameLst>
                                      </p:cBhvr>
                                      <p:to>
                                        <p:strVal val="visible"/>
                                      </p:to>
                                    </p:set>
                                    <p:animEffect transition="in" filter="dissolve">
                                      <p:cBhvr>
                                        <p:cTn id="33" dur="500"/>
                                        <p:tgtEl>
                                          <p:spTgt spid="1231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2303"/>
                                        </p:tgtEl>
                                        <p:attrNameLst>
                                          <p:attrName>style.visibility</p:attrName>
                                        </p:attrNameLst>
                                      </p:cBhvr>
                                      <p:to>
                                        <p:strVal val="visible"/>
                                      </p:to>
                                    </p:set>
                                    <p:animEffect transition="in" filter="dissolve">
                                      <p:cBhvr>
                                        <p:cTn id="36" dur="500"/>
                                        <p:tgtEl>
                                          <p:spTgt spid="1230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2311"/>
                                        </p:tgtEl>
                                        <p:attrNameLst>
                                          <p:attrName>style.visibility</p:attrName>
                                        </p:attrNameLst>
                                      </p:cBhvr>
                                      <p:to>
                                        <p:strVal val="visible"/>
                                      </p:to>
                                    </p:set>
                                    <p:animEffect transition="in" filter="dissolve">
                                      <p:cBhvr>
                                        <p:cTn id="41" dur="500"/>
                                        <p:tgtEl>
                                          <p:spTgt spid="12311"/>
                                        </p:tgtEl>
                                      </p:cBhvr>
                                    </p:animEffect>
                                  </p:childTnLst>
                                </p:cTn>
                              </p:par>
                            </p:childTnLst>
                          </p:cTn>
                        </p:par>
                        <p:par>
                          <p:cTn id="42" fill="hold" nodeType="afterGroup">
                            <p:stCondLst>
                              <p:cond delay="500"/>
                            </p:stCondLst>
                            <p:childTnLst>
                              <p:par>
                                <p:cTn id="43" presetID="35" presetClass="path" presetSubtype="0" accel="50000" decel="50000" fill="hold" grpId="1" nodeType="afterEffect">
                                  <p:stCondLst>
                                    <p:cond delay="1000"/>
                                  </p:stCondLst>
                                  <p:childTnLst>
                                    <p:animMotion origin="layout" path="M 0 0  L -0.25 0  E" pathEditMode="relative" ptsTypes="">
                                      <p:cBhvr>
                                        <p:cTn id="44" dur="2000" fill="hold"/>
                                        <p:tgtEl>
                                          <p:spTgt spid="12311"/>
                                        </p:tgtEl>
                                        <p:attrNameLst>
                                          <p:attrName>ppt_x</p:attrName>
                                          <p:attrName>ppt_y</p:attrName>
                                        </p:attrNameLst>
                                      </p:cBhvr>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xit" presetSubtype="0" fill="hold" grpId="2" nodeType="clickEffect">
                                  <p:stCondLst>
                                    <p:cond delay="0"/>
                                  </p:stCondLst>
                                  <p:childTnLst>
                                    <p:animEffect transition="out" filter="dissolve">
                                      <p:cBhvr>
                                        <p:cTn id="48" dur="500"/>
                                        <p:tgtEl>
                                          <p:spTgt spid="12311"/>
                                        </p:tgtEl>
                                      </p:cBhvr>
                                    </p:animEffect>
                                    <p:set>
                                      <p:cBhvr>
                                        <p:cTn id="49" dur="1" fill="hold">
                                          <p:stCondLst>
                                            <p:cond delay="499"/>
                                          </p:stCondLst>
                                        </p:cTn>
                                        <p:tgtEl>
                                          <p:spTgt spid="12311"/>
                                        </p:tgtEl>
                                        <p:attrNameLst>
                                          <p:attrName>style.visibility</p:attrName>
                                        </p:attrNameLst>
                                      </p:cBhvr>
                                      <p:to>
                                        <p:strVal val="hidden"/>
                                      </p:to>
                                    </p:set>
                                  </p:childTnLst>
                                </p:cTn>
                              </p:par>
                            </p:childTnLst>
                          </p:cTn>
                        </p:par>
                        <p:par>
                          <p:cTn id="50" fill="hold" nodeType="afterGroup">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2312"/>
                                        </p:tgtEl>
                                        <p:attrNameLst>
                                          <p:attrName>style.visibility</p:attrName>
                                        </p:attrNameLst>
                                      </p:cBhvr>
                                      <p:to>
                                        <p:strVal val="visible"/>
                                      </p:to>
                                    </p:set>
                                    <p:animEffect transition="in" filter="dissolve">
                                      <p:cBhvr>
                                        <p:cTn id="53" dur="500"/>
                                        <p:tgtEl>
                                          <p:spTgt spid="12312"/>
                                        </p:tgtEl>
                                      </p:cBhvr>
                                    </p:animEffect>
                                  </p:childTnLst>
                                </p:cTn>
                              </p:par>
                            </p:childTnLst>
                          </p:cTn>
                        </p:par>
                        <p:par>
                          <p:cTn id="54" fill="hold" nodeType="afterGroup">
                            <p:stCondLst>
                              <p:cond delay="1000"/>
                            </p:stCondLst>
                            <p:childTnLst>
                              <p:par>
                                <p:cTn id="55" presetID="35" presetClass="path" presetSubtype="0" accel="50000" decel="50000" fill="hold" grpId="1" nodeType="afterEffect">
                                  <p:stCondLst>
                                    <p:cond delay="0"/>
                                  </p:stCondLst>
                                  <p:childTnLst>
                                    <p:animMotion origin="layout" path="M 3.33333E-6 -4.97687E-6 L -0.2 0.25532 " pathEditMode="relative" rAng="0" ptsTypes="AA">
                                      <p:cBhvr>
                                        <p:cTn id="56" dur="2000" fill="hold"/>
                                        <p:tgtEl>
                                          <p:spTgt spid="12312"/>
                                        </p:tgtEl>
                                        <p:attrNameLst>
                                          <p:attrName>ppt_x</p:attrName>
                                          <p:attrName>ppt_y</p:attrName>
                                        </p:attrNameLst>
                                      </p:cBhvr>
                                      <p:rCtr x="-10000" y="12766"/>
                                    </p:animMotion>
                                  </p:childTnLst>
                                </p:cTn>
                              </p:par>
                            </p:childTnLst>
                          </p:cTn>
                        </p:par>
                        <p:par>
                          <p:cTn id="57" fill="hold" nodeType="afterGroup">
                            <p:stCondLst>
                              <p:cond delay="3000"/>
                            </p:stCondLst>
                            <p:childTnLst>
                              <p:par>
                                <p:cTn id="58" presetID="9" presetClass="exit" presetSubtype="0" fill="hold" grpId="2" nodeType="afterEffect">
                                  <p:stCondLst>
                                    <p:cond delay="1000"/>
                                  </p:stCondLst>
                                  <p:childTnLst>
                                    <p:animEffect transition="out" filter="dissolve">
                                      <p:cBhvr>
                                        <p:cTn id="59" dur="500"/>
                                        <p:tgtEl>
                                          <p:spTgt spid="12312"/>
                                        </p:tgtEl>
                                      </p:cBhvr>
                                    </p:animEffect>
                                    <p:set>
                                      <p:cBhvr>
                                        <p:cTn id="60" dur="1" fill="hold">
                                          <p:stCondLst>
                                            <p:cond delay="499"/>
                                          </p:stCondLst>
                                        </p:cTn>
                                        <p:tgtEl>
                                          <p:spTgt spid="123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3" grpId="0"/>
      <p:bldP spid="12307" grpId="0" animBg="1"/>
      <p:bldP spid="12307" grpId="1" animBg="1"/>
      <p:bldP spid="12307" grpId="2" animBg="1"/>
      <p:bldP spid="12308" grpId="0" animBg="1"/>
      <p:bldP spid="12308" grpId="1" animBg="1"/>
      <p:bldP spid="12308" grpId="2" animBg="1"/>
      <p:bldP spid="12309" grpId="0" animBg="1"/>
      <p:bldP spid="12310" grpId="0"/>
      <p:bldP spid="12311" grpId="0" animBg="1"/>
      <p:bldP spid="12311" grpId="1" animBg="1"/>
      <p:bldP spid="12311" grpId="2" animBg="1"/>
      <p:bldP spid="12312" grpId="0" animBg="1"/>
      <p:bldP spid="12312" grpId="1" animBg="1"/>
      <p:bldP spid="12312" grpId="2"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 name="Shape 93"/>
          <p:cNvSpPr/>
          <p:nvPr/>
        </p:nvSpPr>
        <p:spPr>
          <a:xfrm>
            <a:off x="292100" y="1498600"/>
            <a:ext cx="8559800" cy="69850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b="1" kern="0">
                <a:solidFill>
                  <a:srgbClr val="70BF41"/>
                </a:solidFill>
                <a:latin typeface="Avenir Book"/>
                <a:ea typeface="Avenir Book"/>
                <a:cs typeface="Avenir Book"/>
                <a:sym typeface="Avenir Book"/>
              </a:rPr>
              <a:t>operators </a:t>
            </a:r>
            <a:r>
              <a:rPr sz="2800" kern="0">
                <a:solidFill>
                  <a:srgbClr val="70BF41"/>
                </a:solidFill>
                <a:latin typeface="Avenir Book"/>
                <a:ea typeface="Avenir Book"/>
                <a:cs typeface="Avenir Book"/>
                <a:sym typeface="Avenir Book"/>
              </a:rPr>
              <a:t>want to</a:t>
            </a:r>
            <a:r>
              <a:rPr sz="2800" b="1" kern="0">
                <a:solidFill>
                  <a:srgbClr val="70BF41"/>
                </a:solidFill>
                <a:latin typeface="Avenir Book"/>
                <a:ea typeface="Avenir Book"/>
                <a:cs typeface="Avenir Book"/>
                <a:sym typeface="Avenir Book"/>
              </a:rPr>
              <a:t> know who sends each packet</a:t>
            </a:r>
          </a:p>
          <a:p>
            <a:pPr algn="ctr" defTabSz="410730" fontAlgn="auto">
              <a:spcBef>
                <a:spcPts val="0"/>
              </a:spcBef>
              <a:spcAft>
                <a:spcPts val="0"/>
              </a:spcAft>
              <a:defRPr sz="1800"/>
            </a:pPr>
            <a:r>
              <a:rPr sz="1300" i="1" kern="0">
                <a:solidFill>
                  <a:srgbClr val="70BF41"/>
                </a:solidFill>
                <a:latin typeface="Avenir Book"/>
                <a:ea typeface="Avenir Book"/>
                <a:cs typeface="Avenir Book"/>
                <a:sym typeface="Avenir Book"/>
              </a:rPr>
              <a:t>so they can stop malicious senders</a:t>
            </a:r>
          </a:p>
        </p:txBody>
      </p:sp>
      <p:sp>
        <p:nvSpPr>
          <p:cNvPr id="94" name="Shape 94"/>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95" name="Shape 95"/>
          <p:cNvSpPr/>
          <p:nvPr/>
        </p:nvSpPr>
        <p:spPr>
          <a:xfrm>
            <a:off x="292100" y="5341938"/>
            <a:ext cx="8559800" cy="69850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b="1" kern="0">
                <a:solidFill>
                  <a:srgbClr val="FFFFFF"/>
                </a:solidFill>
                <a:latin typeface="Avenir Book"/>
                <a:ea typeface="Avenir Book"/>
                <a:cs typeface="Avenir Book"/>
                <a:sym typeface="Avenir Book"/>
              </a:rPr>
              <a:t>users</a:t>
            </a:r>
            <a:r>
              <a:rPr sz="2800" kern="0">
                <a:solidFill>
                  <a:srgbClr val="FFFFFF"/>
                </a:solidFill>
                <a:latin typeface="Avenir Book"/>
                <a:ea typeface="Avenir Book"/>
                <a:cs typeface="Avenir Book"/>
                <a:sym typeface="Avenir Book"/>
              </a:rPr>
              <a:t> want to </a:t>
            </a:r>
            <a:r>
              <a:rPr sz="2800" b="1" kern="0">
                <a:solidFill>
                  <a:srgbClr val="FFFFFF"/>
                </a:solidFill>
                <a:latin typeface="Avenir Book"/>
                <a:ea typeface="Avenir Book"/>
                <a:cs typeface="Avenir Book"/>
                <a:sym typeface="Avenir Book"/>
              </a:rPr>
              <a:t>hide who sends certain packets</a:t>
            </a:r>
          </a:p>
          <a:p>
            <a:pPr algn="ctr" defTabSz="410730" fontAlgn="auto">
              <a:spcBef>
                <a:spcPts val="0"/>
              </a:spcBef>
              <a:spcAft>
                <a:spcPts val="0"/>
              </a:spcAft>
              <a:defRPr sz="1800"/>
            </a:pPr>
            <a:r>
              <a:rPr sz="1300" i="1" kern="0">
                <a:solidFill>
                  <a:srgbClr val="FFFFFF"/>
                </a:solidFill>
                <a:latin typeface="Avenir Book"/>
                <a:ea typeface="Avenir Book"/>
                <a:cs typeface="Avenir Book"/>
                <a:sym typeface="Avenir Book"/>
              </a:rPr>
              <a:t>so they can do stuff without the whole world knowing</a:t>
            </a:r>
          </a:p>
        </p:txBody>
      </p:sp>
      <p:sp>
        <p:nvSpPr>
          <p:cNvPr id="96" name="Shape 96"/>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97" name="Shape 97"/>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98" name="Shape 98"/>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99" name="Shape 99"/>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3" name="Slide Number Placeholder 2"/>
          <p:cNvSpPr>
            <a:spLocks noGrp="1"/>
          </p:cNvSpPr>
          <p:nvPr>
            <p:ph type="sldNum" sz="quarter" idx="12"/>
          </p:nvPr>
        </p:nvSpPr>
        <p:spPr/>
        <p:txBody>
          <a:bodyPr/>
          <a:lstStyle/>
          <a:p>
            <a:fld id="{DE250BD4-EDA8-1E47-B0E2-03C1BECE13CA}" type="slidenum">
              <a:rPr lang="en-US" altLang="en-US" smtClean="0"/>
              <a:pPr/>
              <a:t>121</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93"/>
                                        </p:tgtEl>
                                        <p:attrNameLst>
                                          <p:attrName>style.visibility</p:attrName>
                                        </p:attrNameLst>
                                      </p:cBhvr>
                                      <p:to>
                                        <p:strVal val="visible"/>
                                      </p:to>
                                    </p:set>
                                    <p:anim calcmode="lin" valueType="num">
                                      <p:cBhvr>
                                        <p:cTn id="7" dur="300" fill="hold"/>
                                        <p:tgtEl>
                                          <p:spTgt spid="93"/>
                                        </p:tgtEl>
                                        <p:attrNameLst>
                                          <p:attrName>ppt_x</p:attrName>
                                        </p:attrNameLst>
                                      </p:cBhvr>
                                      <p:tavLst>
                                        <p:tav tm="0">
                                          <p:val>
                                            <p:strVal val="1+#ppt_w/2"/>
                                          </p:val>
                                        </p:tav>
                                        <p:tav tm="100000">
                                          <p:val>
                                            <p:strVal val="#ppt_x"/>
                                          </p:val>
                                        </p:tav>
                                      </p:tavLst>
                                    </p:anim>
                                    <p:anim calcmode="lin" valueType="num">
                                      <p:cBhvr>
                                        <p:cTn id="8" dur="3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p:tmAbs val="0"/>
                                  </p:iterate>
                                  <p:childTnLst>
                                    <p:set>
                                      <p:cBhvr>
                                        <p:cTn id="12" fill="hold"/>
                                        <p:tgtEl>
                                          <p:spTgt spid="95"/>
                                        </p:tgtEl>
                                        <p:attrNameLst>
                                          <p:attrName>style.visibility</p:attrName>
                                        </p:attrNameLst>
                                      </p:cBhvr>
                                      <p:to>
                                        <p:strVal val="visible"/>
                                      </p:to>
                                    </p:set>
                                    <p:anim calcmode="lin" valueType="num">
                                      <p:cBhvr>
                                        <p:cTn id="13" dur="300" fill="hold"/>
                                        <p:tgtEl>
                                          <p:spTgt spid="95"/>
                                        </p:tgtEl>
                                        <p:attrNameLst>
                                          <p:attrName>ppt_x</p:attrName>
                                        </p:attrNameLst>
                                      </p:cBhvr>
                                      <p:tavLst>
                                        <p:tav tm="0">
                                          <p:val>
                                            <p:strVal val="1+#ppt_w/2"/>
                                          </p:val>
                                        </p:tav>
                                        <p:tav tm="100000">
                                          <p:val>
                                            <p:strVal val="#ppt_x"/>
                                          </p:val>
                                        </p:tav>
                                      </p:tavLst>
                                    </p:anim>
                                    <p:anim calcmode="lin" valueType="num">
                                      <p:cBhvr>
                                        <p:cTn id="14" dur="3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8" fill="hold" grpId="1" nodeType="clickEffect">
                                  <p:stCondLst>
                                    <p:cond delay="0"/>
                                  </p:stCondLst>
                                  <p:iterate>
                                    <p:tmAbs val="0"/>
                                  </p:iterate>
                                  <p:childTnLst>
                                    <p:anim calcmode="lin" valueType="num">
                                      <p:cBhvr>
                                        <p:cTn id="18" dur="300" fill="hold"/>
                                        <p:tgtEl>
                                          <p:spTgt spid="93"/>
                                        </p:tgtEl>
                                        <p:attrNameLst>
                                          <p:attrName>ppt_x</p:attrName>
                                        </p:attrNameLst>
                                      </p:cBhvr>
                                      <p:tavLst>
                                        <p:tav tm="0">
                                          <p:val>
                                            <p:strVal val="ppt_x"/>
                                          </p:val>
                                        </p:tav>
                                        <p:tav tm="100000">
                                          <p:val>
                                            <p:strVal val="0-ppt_w/2"/>
                                          </p:val>
                                        </p:tav>
                                      </p:tavLst>
                                    </p:anim>
                                    <p:anim calcmode="lin" valueType="num">
                                      <p:cBhvr>
                                        <p:cTn id="19" dur="300" fill="hold"/>
                                        <p:tgtEl>
                                          <p:spTgt spid="93"/>
                                        </p:tgtEl>
                                        <p:attrNameLst>
                                          <p:attrName>ppt_y</p:attrName>
                                        </p:attrNameLst>
                                      </p:cBhvr>
                                      <p:tavLst>
                                        <p:tav tm="0">
                                          <p:val>
                                            <p:strVal val="ppt_y"/>
                                          </p:val>
                                        </p:tav>
                                        <p:tav tm="100000">
                                          <p:val>
                                            <p:strVal val="ppt_y"/>
                                          </p:val>
                                        </p:tav>
                                      </p:tavLst>
                                    </p:anim>
                                    <p:set>
                                      <p:cBhvr>
                                        <p:cTn id="20" fill="hold">
                                          <p:stCondLst>
                                            <p:cond delay="299"/>
                                          </p:stCondLst>
                                        </p:cTn>
                                        <p:tgtEl>
                                          <p:spTgt spid="9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8" fill="hold" grpId="1" nodeType="clickEffect">
                                  <p:stCondLst>
                                    <p:cond delay="0"/>
                                  </p:stCondLst>
                                  <p:iterate>
                                    <p:tmAbs val="0"/>
                                  </p:iterate>
                                  <p:childTnLst>
                                    <p:anim calcmode="lin" valueType="num">
                                      <p:cBhvr>
                                        <p:cTn id="24" dur="300" fill="hold"/>
                                        <p:tgtEl>
                                          <p:spTgt spid="95"/>
                                        </p:tgtEl>
                                        <p:attrNameLst>
                                          <p:attrName>ppt_x</p:attrName>
                                        </p:attrNameLst>
                                      </p:cBhvr>
                                      <p:tavLst>
                                        <p:tav tm="0">
                                          <p:val>
                                            <p:strVal val="ppt_x"/>
                                          </p:val>
                                        </p:tav>
                                        <p:tav tm="100000">
                                          <p:val>
                                            <p:strVal val="0-ppt_w/2"/>
                                          </p:val>
                                        </p:tav>
                                      </p:tavLst>
                                    </p:anim>
                                    <p:anim calcmode="lin" valueType="num">
                                      <p:cBhvr>
                                        <p:cTn id="25" dur="300" fill="hold"/>
                                        <p:tgtEl>
                                          <p:spTgt spid="95"/>
                                        </p:tgtEl>
                                        <p:attrNameLst>
                                          <p:attrName>ppt_y</p:attrName>
                                        </p:attrNameLst>
                                      </p:cBhvr>
                                      <p:tavLst>
                                        <p:tav tm="0">
                                          <p:val>
                                            <p:strVal val="ppt_y"/>
                                          </p:val>
                                        </p:tav>
                                        <p:tav tm="100000">
                                          <p:val>
                                            <p:strVal val="ppt_y"/>
                                          </p:val>
                                        </p:tav>
                                      </p:tavLst>
                                    </p:anim>
                                    <p:set>
                                      <p:cBhvr>
                                        <p:cTn id="26" fill="hold">
                                          <p:stCondLst>
                                            <p:cond delay="299"/>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advAuto="0"/>
      <p:bldP spid="93" grpId="1" animBg="1" advAuto="0"/>
      <p:bldP spid="95" grpId="0" animBg="1" advAuto="0"/>
      <p:bldP spid="95" grpId="1" animBg="1" advAuto="0"/>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 name="Shape 102"/>
          <p:cNvSpPr/>
          <p:nvPr/>
        </p:nvSpPr>
        <p:spPr>
          <a:xfrm>
            <a:off x="292100" y="1354138"/>
            <a:ext cx="8559800" cy="2730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Accountable Internet Protocol</a:t>
            </a:r>
          </a:p>
        </p:txBody>
      </p:sp>
      <p:sp>
        <p:nvSpPr>
          <p:cNvPr id="103" name="Shape 103"/>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04" name="Shape 104"/>
          <p:cNvSpPr/>
          <p:nvPr/>
        </p:nvSpPr>
        <p:spPr>
          <a:xfrm>
            <a:off x="292100" y="5054600"/>
            <a:ext cx="8559800" cy="2730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FFFFF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Tor Instead of IP</a:t>
            </a:r>
          </a:p>
        </p:txBody>
      </p:sp>
      <p:sp>
        <p:nvSpPr>
          <p:cNvPr id="105" name="Shape 105"/>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106" name="Shape 106"/>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107" name="Shape 107"/>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08" name="Shape 108"/>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110" name="Shape 110"/>
          <p:cNvSpPr/>
          <p:nvPr/>
        </p:nvSpPr>
        <p:spPr>
          <a:xfrm>
            <a:off x="3263900" y="1668463"/>
            <a:ext cx="2616200" cy="27146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70BF41"/>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[Andersen et al., SIGCOMM 2008]</a:t>
            </a:r>
          </a:p>
        </p:txBody>
      </p:sp>
      <p:sp>
        <p:nvSpPr>
          <p:cNvPr id="111" name="Shape 111"/>
          <p:cNvSpPr/>
          <p:nvPr/>
        </p:nvSpPr>
        <p:spPr>
          <a:xfrm>
            <a:off x="3611563" y="5337175"/>
            <a:ext cx="1920875"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[Liu et al., HotNets 2011]</a:t>
            </a:r>
          </a:p>
        </p:txBody>
      </p:sp>
      <p:sp>
        <p:nvSpPr>
          <p:cNvPr id="112" name="Shape 112"/>
          <p:cNvSpPr/>
          <p:nvPr/>
        </p:nvSpPr>
        <p:spPr>
          <a:xfrm>
            <a:off x="150813" y="2559050"/>
            <a:ext cx="3529012" cy="820738"/>
          </a:xfrm>
          <a:prstGeom prst="roundRect">
            <a:avLst>
              <a:gd name="adj" fmla="val 24677"/>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p>
            <a:pPr algn="ctr" defTabSz="410730" fontAlgn="auto">
              <a:spcBef>
                <a:spcPts val="0"/>
              </a:spcBef>
              <a:spcAft>
                <a:spcPts val="0"/>
              </a:spcAft>
              <a:defRPr sz="1800"/>
            </a:pPr>
            <a:r>
              <a:rPr sz="2200" kern="0">
                <a:solidFill>
                  <a:srgbClr val="FFFFFF"/>
                </a:solidFill>
                <a:latin typeface="Avenir Book"/>
                <a:ea typeface="Avenir Book"/>
                <a:cs typeface="Avenir Book"/>
                <a:sym typeface="Avenir Book"/>
              </a:rPr>
              <a:t>anti-spoofing mechanism</a:t>
            </a:r>
          </a:p>
          <a:p>
            <a:pPr algn="ctr" defTabSz="410730" fontAlgn="auto">
              <a:spcBef>
                <a:spcPts val="0"/>
              </a:spcBef>
              <a:spcAft>
                <a:spcPts val="0"/>
              </a:spcAft>
              <a:defRPr sz="1800"/>
            </a:pPr>
            <a:r>
              <a:rPr sz="2200" kern="0">
                <a:solidFill>
                  <a:srgbClr val="FFFFFF"/>
                </a:solidFill>
                <a:latin typeface="Avenir Book"/>
                <a:ea typeface="Avenir Book"/>
                <a:cs typeface="Avenir Book"/>
                <a:sym typeface="Avenir Book"/>
              </a:rPr>
              <a:t>+ shutoff protocol</a:t>
            </a:r>
          </a:p>
        </p:txBody>
      </p:sp>
      <p:sp>
        <p:nvSpPr>
          <p:cNvPr id="113" name="Shape 113"/>
          <p:cNvSpPr/>
          <p:nvPr/>
        </p:nvSpPr>
        <p:spPr>
          <a:xfrm>
            <a:off x="6799263" y="1876425"/>
            <a:ext cx="1535112" cy="430213"/>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No Privacy</a:t>
            </a:r>
          </a:p>
        </p:txBody>
      </p:sp>
      <p:sp>
        <p:nvSpPr>
          <p:cNvPr id="114" name="Shape 114"/>
          <p:cNvSpPr/>
          <p:nvPr/>
        </p:nvSpPr>
        <p:spPr>
          <a:xfrm>
            <a:off x="6200775" y="2395538"/>
            <a:ext cx="2732088"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Shutoff is Stop-Gap Fix</a:t>
            </a:r>
          </a:p>
        </p:txBody>
      </p:sp>
      <p:sp>
        <p:nvSpPr>
          <p:cNvPr id="115" name="Shape 115"/>
          <p:cNvSpPr/>
          <p:nvPr/>
        </p:nvSpPr>
        <p:spPr>
          <a:xfrm>
            <a:off x="6294438" y="2916238"/>
            <a:ext cx="2544762"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Helvetica" charset="0"/>
                <a:sym typeface="Helvetica" charset="0"/>
              </a:rPr>
              <a:t>Requires </a:t>
            </a:r>
            <a:r>
              <a:rPr lang="ja-JP" altLang="en-US" sz="1300">
                <a:solidFill>
                  <a:srgbClr val="000000"/>
                </a:solidFill>
                <a:latin typeface="Helvetica" charset="0"/>
                <a:sym typeface="Helvetica" charset="0"/>
              </a:rPr>
              <a:t>“</a:t>
            </a:r>
            <a:r>
              <a:rPr lang="en-US" altLang="en-US" sz="1300">
                <a:solidFill>
                  <a:srgbClr val="000000"/>
                </a:solidFill>
                <a:latin typeface="Helvetica" charset="0"/>
                <a:sym typeface="Helvetica" charset="0"/>
              </a:rPr>
              <a:t>Smart NIC</a:t>
            </a:r>
            <a:r>
              <a:rPr lang="ja-JP" altLang="en-US" sz="1300">
                <a:solidFill>
                  <a:srgbClr val="000000"/>
                </a:solidFill>
                <a:latin typeface="Helvetica" charset="0"/>
                <a:sym typeface="Helvetica" charset="0"/>
              </a:rPr>
              <a:t>”</a:t>
            </a:r>
            <a:endParaRPr lang="en-US" altLang="en-US" sz="1300">
              <a:solidFill>
                <a:srgbClr val="000000"/>
              </a:solidFill>
              <a:latin typeface="Helvetica" charset="0"/>
              <a:sym typeface="Helvetica" charset="0"/>
            </a:endParaRPr>
          </a:p>
        </p:txBody>
      </p:sp>
      <p:sp>
        <p:nvSpPr>
          <p:cNvPr id="116" name="Shape 116"/>
          <p:cNvSpPr/>
          <p:nvPr/>
        </p:nvSpPr>
        <p:spPr>
          <a:xfrm>
            <a:off x="150813" y="5845175"/>
            <a:ext cx="3729037" cy="488950"/>
          </a:xfrm>
          <a:prstGeom prst="roundRect">
            <a:avLst>
              <a:gd name="adj" fmla="val 41525"/>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1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routers act as onion nodes</a:t>
            </a:r>
          </a:p>
        </p:txBody>
      </p:sp>
      <p:sp>
        <p:nvSpPr>
          <p:cNvPr id="117" name="Shape 117"/>
          <p:cNvSpPr/>
          <p:nvPr/>
        </p:nvSpPr>
        <p:spPr>
          <a:xfrm>
            <a:off x="6799263" y="6151563"/>
            <a:ext cx="1601787"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Heavyweight</a:t>
            </a:r>
          </a:p>
        </p:txBody>
      </p:sp>
      <p:sp>
        <p:nvSpPr>
          <p:cNvPr id="118" name="Shape 118"/>
          <p:cNvSpPr/>
          <p:nvPr/>
        </p:nvSpPr>
        <p:spPr>
          <a:xfrm>
            <a:off x="6500813" y="5557838"/>
            <a:ext cx="2132012"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No Accountability</a:t>
            </a:r>
          </a:p>
        </p:txBody>
      </p:sp>
      <p:sp>
        <p:nvSpPr>
          <p:cNvPr id="119" name="Shape 119"/>
          <p:cNvSpPr/>
          <p:nvPr/>
        </p:nvSpPr>
        <p:spPr>
          <a:xfrm>
            <a:off x="195263" y="1960563"/>
            <a:ext cx="3438525" cy="488950"/>
          </a:xfrm>
          <a:prstGeom prst="roundRect">
            <a:avLst>
              <a:gd name="adj" fmla="val 41525"/>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1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cryptographic addresses</a:t>
            </a:r>
          </a:p>
        </p:txBody>
      </p:sp>
      <p:sp>
        <p:nvSpPr>
          <p:cNvPr id="3" name="Slide Number Placeholder 2"/>
          <p:cNvSpPr>
            <a:spLocks noGrp="1"/>
          </p:cNvSpPr>
          <p:nvPr>
            <p:ph type="sldNum" sz="quarter" idx="12"/>
          </p:nvPr>
        </p:nvSpPr>
        <p:spPr/>
        <p:txBody>
          <a:bodyPr/>
          <a:lstStyle/>
          <a:p>
            <a:fld id="{DE250BD4-EDA8-1E47-B0E2-03C1BECE13CA}" type="slidenum">
              <a:rPr lang="en-US" altLang="en-US" smtClean="0"/>
              <a:pPr/>
              <a:t>122</a:t>
            </a:fld>
            <a:endParaRPr lang="en-US" altLang="en-US"/>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102"/>
                                        </p:tgtEl>
                                        <p:attrNameLst>
                                          <p:attrName>style.visibility</p:attrName>
                                        </p:attrNameLst>
                                      </p:cBhvr>
                                      <p:to>
                                        <p:strVal val="visible"/>
                                      </p:to>
                                    </p:set>
                                    <p:anim calcmode="lin" valueType="num">
                                      <p:cBhvr>
                                        <p:cTn id="7" dur="300" fill="hold"/>
                                        <p:tgtEl>
                                          <p:spTgt spid="102"/>
                                        </p:tgtEl>
                                        <p:attrNameLst>
                                          <p:attrName>ppt_x</p:attrName>
                                        </p:attrNameLst>
                                      </p:cBhvr>
                                      <p:tavLst>
                                        <p:tav tm="0">
                                          <p:val>
                                            <p:strVal val="1+#ppt_w/2"/>
                                          </p:val>
                                        </p:tav>
                                        <p:tav tm="100000">
                                          <p:val>
                                            <p:strVal val="#ppt_x"/>
                                          </p:val>
                                        </p:tav>
                                      </p:tavLst>
                                    </p:anim>
                                    <p:anim calcmode="lin" valueType="num">
                                      <p:cBhvr>
                                        <p:cTn id="8" dur="300" fill="hold"/>
                                        <p:tgtEl>
                                          <p:spTgt spid="1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iterate>
                                    <p:tmAbs val="0"/>
                                  </p:iterate>
                                  <p:childTnLst>
                                    <p:set>
                                      <p:cBhvr>
                                        <p:cTn id="11" fill="hold"/>
                                        <p:tgtEl>
                                          <p:spTgt spid="110"/>
                                        </p:tgtEl>
                                        <p:attrNameLst>
                                          <p:attrName>style.visibility</p:attrName>
                                        </p:attrNameLst>
                                      </p:cBhvr>
                                      <p:to>
                                        <p:strVal val="visible"/>
                                      </p:to>
                                    </p:set>
                                    <p:anim calcmode="lin" valueType="num">
                                      <p:cBhvr>
                                        <p:cTn id="12" dur="300" fill="hold"/>
                                        <p:tgtEl>
                                          <p:spTgt spid="110"/>
                                        </p:tgtEl>
                                        <p:attrNameLst>
                                          <p:attrName>ppt_x</p:attrName>
                                        </p:attrNameLst>
                                      </p:cBhvr>
                                      <p:tavLst>
                                        <p:tav tm="0">
                                          <p:val>
                                            <p:strVal val="1+#ppt_w/2"/>
                                          </p:val>
                                        </p:tav>
                                        <p:tav tm="100000">
                                          <p:val>
                                            <p:strVal val="#ppt_x"/>
                                          </p:val>
                                        </p:tav>
                                      </p:tavLst>
                                    </p:anim>
                                    <p:anim calcmode="lin" valueType="num">
                                      <p:cBhvr>
                                        <p:cTn id="13" dur="3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iterate>
                                    <p:tmAbs val="0"/>
                                  </p:iterate>
                                  <p:childTnLst>
                                    <p:set>
                                      <p:cBhvr>
                                        <p:cTn id="17" fill="hold"/>
                                        <p:tgtEl>
                                          <p:spTgt spid="104"/>
                                        </p:tgtEl>
                                        <p:attrNameLst>
                                          <p:attrName>style.visibility</p:attrName>
                                        </p:attrNameLst>
                                      </p:cBhvr>
                                      <p:to>
                                        <p:strVal val="visible"/>
                                      </p:to>
                                    </p:set>
                                    <p:anim calcmode="lin" valueType="num">
                                      <p:cBhvr>
                                        <p:cTn id="18" dur="300" fill="hold"/>
                                        <p:tgtEl>
                                          <p:spTgt spid="104"/>
                                        </p:tgtEl>
                                        <p:attrNameLst>
                                          <p:attrName>ppt_x</p:attrName>
                                        </p:attrNameLst>
                                      </p:cBhvr>
                                      <p:tavLst>
                                        <p:tav tm="0">
                                          <p:val>
                                            <p:strVal val="1+#ppt_w/2"/>
                                          </p:val>
                                        </p:tav>
                                        <p:tav tm="100000">
                                          <p:val>
                                            <p:strVal val="#ppt_x"/>
                                          </p:val>
                                        </p:tav>
                                      </p:tavLst>
                                    </p:anim>
                                    <p:anim calcmode="lin" valueType="num">
                                      <p:cBhvr>
                                        <p:cTn id="19" dur="300" fill="hold"/>
                                        <p:tgtEl>
                                          <p:spTgt spid="10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300"/>
                            </p:stCondLst>
                            <p:childTnLst>
                              <p:par>
                                <p:cTn id="21" presetID="2" presetClass="entr" presetSubtype="2" fill="hold" grpId="0" nodeType="afterEffect">
                                  <p:stCondLst>
                                    <p:cond delay="0"/>
                                  </p:stCondLst>
                                  <p:iterate>
                                    <p:tmAbs val="0"/>
                                  </p:iterate>
                                  <p:childTnLst>
                                    <p:set>
                                      <p:cBhvr>
                                        <p:cTn id="22" fill="hold"/>
                                        <p:tgtEl>
                                          <p:spTgt spid="111"/>
                                        </p:tgtEl>
                                        <p:attrNameLst>
                                          <p:attrName>style.visibility</p:attrName>
                                        </p:attrNameLst>
                                      </p:cBhvr>
                                      <p:to>
                                        <p:strVal val="visible"/>
                                      </p:to>
                                    </p:set>
                                    <p:anim calcmode="lin" valueType="num">
                                      <p:cBhvr>
                                        <p:cTn id="23" dur="300" fill="hold"/>
                                        <p:tgtEl>
                                          <p:spTgt spid="111"/>
                                        </p:tgtEl>
                                        <p:attrNameLst>
                                          <p:attrName>ppt_x</p:attrName>
                                        </p:attrNameLst>
                                      </p:cBhvr>
                                      <p:tavLst>
                                        <p:tav tm="0">
                                          <p:val>
                                            <p:strVal val="1+#ppt_w/2"/>
                                          </p:val>
                                        </p:tav>
                                        <p:tav tm="100000">
                                          <p:val>
                                            <p:strVal val="#ppt_x"/>
                                          </p:val>
                                        </p:tav>
                                      </p:tavLst>
                                    </p:anim>
                                    <p:anim calcmode="lin" valueType="num">
                                      <p:cBhvr>
                                        <p:cTn id="24" dur="3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iterate>
                                    <p:tmAbs val="0"/>
                                  </p:iterate>
                                  <p:childTnLst>
                                    <p:set>
                                      <p:cBhvr>
                                        <p:cTn id="28" fill="hold"/>
                                        <p:tgtEl>
                                          <p:spTgt spid="119"/>
                                        </p:tgtEl>
                                        <p:attrNameLst>
                                          <p:attrName>style.visibility</p:attrName>
                                        </p:attrNameLst>
                                      </p:cBhvr>
                                      <p:to>
                                        <p:strVal val="visible"/>
                                      </p:to>
                                    </p:set>
                                    <p:anim calcmode="lin" valueType="num">
                                      <p:cBhvr>
                                        <p:cTn id="29" dur="300" fill="hold"/>
                                        <p:tgtEl>
                                          <p:spTgt spid="119"/>
                                        </p:tgtEl>
                                        <p:attrNameLst>
                                          <p:attrName>ppt_x</p:attrName>
                                        </p:attrNameLst>
                                      </p:cBhvr>
                                      <p:tavLst>
                                        <p:tav tm="0">
                                          <p:val>
                                            <p:strVal val="1+#ppt_w/2"/>
                                          </p:val>
                                        </p:tav>
                                        <p:tav tm="100000">
                                          <p:val>
                                            <p:strVal val="#ppt_x"/>
                                          </p:val>
                                        </p:tav>
                                      </p:tavLst>
                                    </p:anim>
                                    <p:anim calcmode="lin" valueType="num">
                                      <p:cBhvr>
                                        <p:cTn id="30" dur="3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iterate>
                                    <p:tmAbs val="0"/>
                                  </p:iterate>
                                  <p:childTnLst>
                                    <p:set>
                                      <p:cBhvr>
                                        <p:cTn id="34" fill="hold"/>
                                        <p:tgtEl>
                                          <p:spTgt spid="112"/>
                                        </p:tgtEl>
                                        <p:attrNameLst>
                                          <p:attrName>style.visibility</p:attrName>
                                        </p:attrNameLst>
                                      </p:cBhvr>
                                      <p:to>
                                        <p:strVal val="visible"/>
                                      </p:to>
                                    </p:set>
                                    <p:anim calcmode="lin" valueType="num">
                                      <p:cBhvr>
                                        <p:cTn id="35" dur="300" fill="hold"/>
                                        <p:tgtEl>
                                          <p:spTgt spid="112"/>
                                        </p:tgtEl>
                                        <p:attrNameLst>
                                          <p:attrName>ppt_x</p:attrName>
                                        </p:attrNameLst>
                                      </p:cBhvr>
                                      <p:tavLst>
                                        <p:tav tm="0">
                                          <p:val>
                                            <p:strVal val="1+#ppt_w/2"/>
                                          </p:val>
                                        </p:tav>
                                        <p:tav tm="100000">
                                          <p:val>
                                            <p:strVal val="#ppt_x"/>
                                          </p:val>
                                        </p:tav>
                                      </p:tavLst>
                                    </p:anim>
                                    <p:anim calcmode="lin" valueType="num">
                                      <p:cBhvr>
                                        <p:cTn id="36" dur="3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iterate>
                                    <p:tmAbs val="0"/>
                                  </p:iterate>
                                  <p:childTnLst>
                                    <p:set>
                                      <p:cBhvr>
                                        <p:cTn id="40" fill="hold"/>
                                        <p:tgtEl>
                                          <p:spTgt spid="113"/>
                                        </p:tgtEl>
                                        <p:attrNameLst>
                                          <p:attrName>style.visibility</p:attrName>
                                        </p:attrNameLst>
                                      </p:cBhvr>
                                      <p:to>
                                        <p:strVal val="visible"/>
                                      </p:to>
                                    </p:set>
                                    <p:anim calcmode="lin" valueType="num">
                                      <p:cBhvr>
                                        <p:cTn id="41" dur="300" fill="hold"/>
                                        <p:tgtEl>
                                          <p:spTgt spid="113"/>
                                        </p:tgtEl>
                                        <p:attrNameLst>
                                          <p:attrName>ppt_x</p:attrName>
                                        </p:attrNameLst>
                                      </p:cBhvr>
                                      <p:tavLst>
                                        <p:tav tm="0">
                                          <p:val>
                                            <p:strVal val="1+#ppt_w/2"/>
                                          </p:val>
                                        </p:tav>
                                        <p:tav tm="100000">
                                          <p:val>
                                            <p:strVal val="#ppt_x"/>
                                          </p:val>
                                        </p:tav>
                                      </p:tavLst>
                                    </p:anim>
                                    <p:anim calcmode="lin" valueType="num">
                                      <p:cBhvr>
                                        <p:cTn id="42" dur="3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iterate>
                                    <p:tmAbs val="0"/>
                                  </p:iterate>
                                  <p:childTnLst>
                                    <p:set>
                                      <p:cBhvr>
                                        <p:cTn id="46" fill="hold"/>
                                        <p:tgtEl>
                                          <p:spTgt spid="114"/>
                                        </p:tgtEl>
                                        <p:attrNameLst>
                                          <p:attrName>style.visibility</p:attrName>
                                        </p:attrNameLst>
                                      </p:cBhvr>
                                      <p:to>
                                        <p:strVal val="visible"/>
                                      </p:to>
                                    </p:set>
                                    <p:anim calcmode="lin" valueType="num">
                                      <p:cBhvr>
                                        <p:cTn id="47" dur="300" fill="hold"/>
                                        <p:tgtEl>
                                          <p:spTgt spid="114"/>
                                        </p:tgtEl>
                                        <p:attrNameLst>
                                          <p:attrName>ppt_x</p:attrName>
                                        </p:attrNameLst>
                                      </p:cBhvr>
                                      <p:tavLst>
                                        <p:tav tm="0">
                                          <p:val>
                                            <p:strVal val="1+#ppt_w/2"/>
                                          </p:val>
                                        </p:tav>
                                        <p:tav tm="100000">
                                          <p:val>
                                            <p:strVal val="#ppt_x"/>
                                          </p:val>
                                        </p:tav>
                                      </p:tavLst>
                                    </p:anim>
                                    <p:anim calcmode="lin" valueType="num">
                                      <p:cBhvr>
                                        <p:cTn id="48" dur="3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iterate>
                                    <p:tmAbs val="0"/>
                                  </p:iterate>
                                  <p:childTnLst>
                                    <p:set>
                                      <p:cBhvr>
                                        <p:cTn id="52" fill="hold"/>
                                        <p:tgtEl>
                                          <p:spTgt spid="115"/>
                                        </p:tgtEl>
                                        <p:attrNameLst>
                                          <p:attrName>style.visibility</p:attrName>
                                        </p:attrNameLst>
                                      </p:cBhvr>
                                      <p:to>
                                        <p:strVal val="visible"/>
                                      </p:to>
                                    </p:set>
                                    <p:anim calcmode="lin" valueType="num">
                                      <p:cBhvr>
                                        <p:cTn id="53" dur="300" fill="hold"/>
                                        <p:tgtEl>
                                          <p:spTgt spid="115"/>
                                        </p:tgtEl>
                                        <p:attrNameLst>
                                          <p:attrName>ppt_x</p:attrName>
                                        </p:attrNameLst>
                                      </p:cBhvr>
                                      <p:tavLst>
                                        <p:tav tm="0">
                                          <p:val>
                                            <p:strVal val="1+#ppt_w/2"/>
                                          </p:val>
                                        </p:tav>
                                        <p:tav tm="100000">
                                          <p:val>
                                            <p:strVal val="#ppt_x"/>
                                          </p:val>
                                        </p:tav>
                                      </p:tavLst>
                                    </p:anim>
                                    <p:anim calcmode="lin" valueType="num">
                                      <p:cBhvr>
                                        <p:cTn id="54" dur="3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iterate>
                                    <p:tmAbs val="0"/>
                                  </p:iterate>
                                  <p:childTnLst>
                                    <p:set>
                                      <p:cBhvr>
                                        <p:cTn id="58" fill="hold"/>
                                        <p:tgtEl>
                                          <p:spTgt spid="116"/>
                                        </p:tgtEl>
                                        <p:attrNameLst>
                                          <p:attrName>style.visibility</p:attrName>
                                        </p:attrNameLst>
                                      </p:cBhvr>
                                      <p:to>
                                        <p:strVal val="visible"/>
                                      </p:to>
                                    </p:set>
                                    <p:anim calcmode="lin" valueType="num">
                                      <p:cBhvr>
                                        <p:cTn id="59" dur="300" fill="hold"/>
                                        <p:tgtEl>
                                          <p:spTgt spid="116"/>
                                        </p:tgtEl>
                                        <p:attrNameLst>
                                          <p:attrName>ppt_x</p:attrName>
                                        </p:attrNameLst>
                                      </p:cBhvr>
                                      <p:tavLst>
                                        <p:tav tm="0">
                                          <p:val>
                                            <p:strVal val="1+#ppt_w/2"/>
                                          </p:val>
                                        </p:tav>
                                        <p:tav tm="100000">
                                          <p:val>
                                            <p:strVal val="#ppt_x"/>
                                          </p:val>
                                        </p:tav>
                                      </p:tavLst>
                                    </p:anim>
                                    <p:anim calcmode="lin" valueType="num">
                                      <p:cBhvr>
                                        <p:cTn id="60" dur="3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iterate>
                                    <p:tmAbs val="0"/>
                                  </p:iterate>
                                  <p:childTnLst>
                                    <p:set>
                                      <p:cBhvr>
                                        <p:cTn id="64" fill="hold"/>
                                        <p:tgtEl>
                                          <p:spTgt spid="117"/>
                                        </p:tgtEl>
                                        <p:attrNameLst>
                                          <p:attrName>style.visibility</p:attrName>
                                        </p:attrNameLst>
                                      </p:cBhvr>
                                      <p:to>
                                        <p:strVal val="visible"/>
                                      </p:to>
                                    </p:set>
                                    <p:anim calcmode="lin" valueType="num">
                                      <p:cBhvr>
                                        <p:cTn id="65" dur="300" fill="hold"/>
                                        <p:tgtEl>
                                          <p:spTgt spid="117"/>
                                        </p:tgtEl>
                                        <p:attrNameLst>
                                          <p:attrName>ppt_x</p:attrName>
                                        </p:attrNameLst>
                                      </p:cBhvr>
                                      <p:tavLst>
                                        <p:tav tm="0">
                                          <p:val>
                                            <p:strVal val="1+#ppt_w/2"/>
                                          </p:val>
                                        </p:tav>
                                        <p:tav tm="100000">
                                          <p:val>
                                            <p:strVal val="#ppt_x"/>
                                          </p:val>
                                        </p:tav>
                                      </p:tavLst>
                                    </p:anim>
                                    <p:anim calcmode="lin" valueType="num">
                                      <p:cBhvr>
                                        <p:cTn id="66" dur="3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iterate>
                                    <p:tmAbs val="0"/>
                                  </p:iterate>
                                  <p:childTnLst>
                                    <p:set>
                                      <p:cBhvr>
                                        <p:cTn id="70" fill="hold"/>
                                        <p:tgtEl>
                                          <p:spTgt spid="118"/>
                                        </p:tgtEl>
                                        <p:attrNameLst>
                                          <p:attrName>style.visibility</p:attrName>
                                        </p:attrNameLst>
                                      </p:cBhvr>
                                      <p:to>
                                        <p:strVal val="visible"/>
                                      </p:to>
                                    </p:set>
                                    <p:anim calcmode="lin" valueType="num">
                                      <p:cBhvr>
                                        <p:cTn id="71" dur="300" fill="hold"/>
                                        <p:tgtEl>
                                          <p:spTgt spid="118"/>
                                        </p:tgtEl>
                                        <p:attrNameLst>
                                          <p:attrName>ppt_x</p:attrName>
                                        </p:attrNameLst>
                                      </p:cBhvr>
                                      <p:tavLst>
                                        <p:tav tm="0">
                                          <p:val>
                                            <p:strVal val="1+#ppt_w/2"/>
                                          </p:val>
                                        </p:tav>
                                        <p:tav tm="100000">
                                          <p:val>
                                            <p:strVal val="#ppt_x"/>
                                          </p:val>
                                        </p:tav>
                                      </p:tavLst>
                                    </p:anim>
                                    <p:anim calcmode="lin" valueType="num">
                                      <p:cBhvr>
                                        <p:cTn id="72" dur="30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xit" presetSubtype="8" fill="hold" grpId="1" nodeType="clickEffect">
                                  <p:stCondLst>
                                    <p:cond delay="0"/>
                                  </p:stCondLst>
                                  <p:iterate>
                                    <p:tmAbs val="0"/>
                                  </p:iterate>
                                  <p:childTnLst>
                                    <p:anim calcmode="lin" valueType="num">
                                      <p:cBhvr>
                                        <p:cTn id="76" dur="300" fill="hold"/>
                                        <p:tgtEl>
                                          <p:spTgt spid="119"/>
                                        </p:tgtEl>
                                        <p:attrNameLst>
                                          <p:attrName>ppt_x</p:attrName>
                                        </p:attrNameLst>
                                      </p:cBhvr>
                                      <p:tavLst>
                                        <p:tav tm="0">
                                          <p:val>
                                            <p:strVal val="ppt_x"/>
                                          </p:val>
                                        </p:tav>
                                        <p:tav tm="100000">
                                          <p:val>
                                            <p:strVal val="0-ppt_w/2"/>
                                          </p:val>
                                        </p:tav>
                                      </p:tavLst>
                                    </p:anim>
                                    <p:anim calcmode="lin" valueType="num">
                                      <p:cBhvr>
                                        <p:cTn id="77" dur="300" fill="hold"/>
                                        <p:tgtEl>
                                          <p:spTgt spid="119"/>
                                        </p:tgtEl>
                                        <p:attrNameLst>
                                          <p:attrName>ppt_y</p:attrName>
                                        </p:attrNameLst>
                                      </p:cBhvr>
                                      <p:tavLst>
                                        <p:tav tm="0">
                                          <p:val>
                                            <p:strVal val="ppt_y"/>
                                          </p:val>
                                        </p:tav>
                                        <p:tav tm="100000">
                                          <p:val>
                                            <p:strVal val="ppt_y"/>
                                          </p:val>
                                        </p:tav>
                                      </p:tavLst>
                                    </p:anim>
                                    <p:set>
                                      <p:cBhvr>
                                        <p:cTn id="78" fill="hold">
                                          <p:stCondLst>
                                            <p:cond delay="299"/>
                                          </p:stCondLst>
                                        </p:cTn>
                                        <p:tgtEl>
                                          <p:spTgt spid="119"/>
                                        </p:tgtEl>
                                        <p:attrNameLst>
                                          <p:attrName>style.visibility</p:attrName>
                                        </p:attrNameLst>
                                      </p:cBhvr>
                                      <p:to>
                                        <p:strVal val="hidden"/>
                                      </p:to>
                                    </p:set>
                                  </p:childTnLst>
                                </p:cTn>
                              </p:par>
                            </p:childTnLst>
                          </p:cTn>
                        </p:par>
                        <p:par>
                          <p:cTn id="79" fill="hold" nodeType="afterGroup">
                            <p:stCondLst>
                              <p:cond delay="300"/>
                            </p:stCondLst>
                            <p:childTnLst>
                              <p:par>
                                <p:cTn id="80" presetID="2" presetClass="exit" presetSubtype="8" fill="hold" grpId="1" nodeType="afterEffect">
                                  <p:stCondLst>
                                    <p:cond delay="0"/>
                                  </p:stCondLst>
                                  <p:iterate>
                                    <p:tmAbs val="0"/>
                                  </p:iterate>
                                  <p:childTnLst>
                                    <p:anim calcmode="lin" valueType="num">
                                      <p:cBhvr>
                                        <p:cTn id="81" dur="300" fill="hold"/>
                                        <p:tgtEl>
                                          <p:spTgt spid="112"/>
                                        </p:tgtEl>
                                        <p:attrNameLst>
                                          <p:attrName>ppt_x</p:attrName>
                                        </p:attrNameLst>
                                      </p:cBhvr>
                                      <p:tavLst>
                                        <p:tav tm="0">
                                          <p:val>
                                            <p:strVal val="ppt_x"/>
                                          </p:val>
                                        </p:tav>
                                        <p:tav tm="100000">
                                          <p:val>
                                            <p:strVal val="0-ppt_w/2"/>
                                          </p:val>
                                        </p:tav>
                                      </p:tavLst>
                                    </p:anim>
                                    <p:anim calcmode="lin" valueType="num">
                                      <p:cBhvr>
                                        <p:cTn id="82" dur="300" fill="hold"/>
                                        <p:tgtEl>
                                          <p:spTgt spid="112"/>
                                        </p:tgtEl>
                                        <p:attrNameLst>
                                          <p:attrName>ppt_y</p:attrName>
                                        </p:attrNameLst>
                                      </p:cBhvr>
                                      <p:tavLst>
                                        <p:tav tm="0">
                                          <p:val>
                                            <p:strVal val="ppt_y"/>
                                          </p:val>
                                        </p:tav>
                                        <p:tav tm="100000">
                                          <p:val>
                                            <p:strVal val="ppt_y"/>
                                          </p:val>
                                        </p:tav>
                                      </p:tavLst>
                                    </p:anim>
                                    <p:set>
                                      <p:cBhvr>
                                        <p:cTn id="83" fill="hold">
                                          <p:stCondLst>
                                            <p:cond delay="299"/>
                                          </p:stCondLst>
                                        </p:cTn>
                                        <p:tgtEl>
                                          <p:spTgt spid="112"/>
                                        </p:tgtEl>
                                        <p:attrNameLst>
                                          <p:attrName>style.visibility</p:attrName>
                                        </p:attrNameLst>
                                      </p:cBhvr>
                                      <p:to>
                                        <p:strVal val="hidden"/>
                                      </p:to>
                                    </p:set>
                                  </p:childTnLst>
                                </p:cTn>
                              </p:par>
                            </p:childTnLst>
                          </p:cTn>
                        </p:par>
                        <p:par>
                          <p:cTn id="84" fill="hold" nodeType="afterGroup">
                            <p:stCondLst>
                              <p:cond delay="600"/>
                            </p:stCondLst>
                            <p:childTnLst>
                              <p:par>
                                <p:cTn id="85" presetID="2" presetClass="exit" presetSubtype="8" fill="hold" grpId="1" nodeType="afterEffect">
                                  <p:stCondLst>
                                    <p:cond delay="0"/>
                                  </p:stCondLst>
                                  <p:iterate>
                                    <p:tmAbs val="0"/>
                                  </p:iterate>
                                  <p:childTnLst>
                                    <p:anim calcmode="lin" valueType="num">
                                      <p:cBhvr>
                                        <p:cTn id="86" dur="300" fill="hold"/>
                                        <p:tgtEl>
                                          <p:spTgt spid="116"/>
                                        </p:tgtEl>
                                        <p:attrNameLst>
                                          <p:attrName>ppt_x</p:attrName>
                                        </p:attrNameLst>
                                      </p:cBhvr>
                                      <p:tavLst>
                                        <p:tav tm="0">
                                          <p:val>
                                            <p:strVal val="ppt_x"/>
                                          </p:val>
                                        </p:tav>
                                        <p:tav tm="100000">
                                          <p:val>
                                            <p:strVal val="0-ppt_w/2"/>
                                          </p:val>
                                        </p:tav>
                                      </p:tavLst>
                                    </p:anim>
                                    <p:anim calcmode="lin" valueType="num">
                                      <p:cBhvr>
                                        <p:cTn id="87" dur="300" fill="hold"/>
                                        <p:tgtEl>
                                          <p:spTgt spid="116"/>
                                        </p:tgtEl>
                                        <p:attrNameLst>
                                          <p:attrName>ppt_y</p:attrName>
                                        </p:attrNameLst>
                                      </p:cBhvr>
                                      <p:tavLst>
                                        <p:tav tm="0">
                                          <p:val>
                                            <p:strVal val="ppt_y"/>
                                          </p:val>
                                        </p:tav>
                                        <p:tav tm="100000">
                                          <p:val>
                                            <p:strVal val="ppt_y"/>
                                          </p:val>
                                        </p:tav>
                                      </p:tavLst>
                                    </p:anim>
                                    <p:set>
                                      <p:cBhvr>
                                        <p:cTn id="88" fill="hold">
                                          <p:stCondLst>
                                            <p:cond delay="299"/>
                                          </p:stCondLst>
                                        </p:cTn>
                                        <p:tgtEl>
                                          <p:spTgt spid="116"/>
                                        </p:tgtEl>
                                        <p:attrNameLst>
                                          <p:attrName>style.visibility</p:attrName>
                                        </p:attrNameLst>
                                      </p:cBhvr>
                                      <p:to>
                                        <p:strVal val="hidden"/>
                                      </p:to>
                                    </p:set>
                                  </p:childTnLst>
                                </p:cTn>
                              </p:par>
                            </p:childTnLst>
                          </p:cTn>
                        </p:par>
                        <p:par>
                          <p:cTn id="89" fill="hold" nodeType="afterGroup">
                            <p:stCondLst>
                              <p:cond delay="900"/>
                            </p:stCondLst>
                            <p:childTnLst>
                              <p:par>
                                <p:cTn id="90" presetID="2" presetClass="exit" presetSubtype="8" fill="hold" grpId="1" nodeType="afterEffect">
                                  <p:stCondLst>
                                    <p:cond delay="0"/>
                                  </p:stCondLst>
                                  <p:iterate>
                                    <p:tmAbs val="0"/>
                                  </p:iterate>
                                  <p:childTnLst>
                                    <p:anim calcmode="lin" valueType="num">
                                      <p:cBhvr>
                                        <p:cTn id="91" dur="300" fill="hold"/>
                                        <p:tgtEl>
                                          <p:spTgt spid="113"/>
                                        </p:tgtEl>
                                        <p:attrNameLst>
                                          <p:attrName>ppt_x</p:attrName>
                                        </p:attrNameLst>
                                      </p:cBhvr>
                                      <p:tavLst>
                                        <p:tav tm="0">
                                          <p:val>
                                            <p:strVal val="ppt_x"/>
                                          </p:val>
                                        </p:tav>
                                        <p:tav tm="100000">
                                          <p:val>
                                            <p:strVal val="0-ppt_w/2"/>
                                          </p:val>
                                        </p:tav>
                                      </p:tavLst>
                                    </p:anim>
                                    <p:anim calcmode="lin" valueType="num">
                                      <p:cBhvr>
                                        <p:cTn id="92" dur="300" fill="hold"/>
                                        <p:tgtEl>
                                          <p:spTgt spid="113"/>
                                        </p:tgtEl>
                                        <p:attrNameLst>
                                          <p:attrName>ppt_y</p:attrName>
                                        </p:attrNameLst>
                                      </p:cBhvr>
                                      <p:tavLst>
                                        <p:tav tm="0">
                                          <p:val>
                                            <p:strVal val="ppt_y"/>
                                          </p:val>
                                        </p:tav>
                                        <p:tav tm="100000">
                                          <p:val>
                                            <p:strVal val="ppt_y"/>
                                          </p:val>
                                        </p:tav>
                                      </p:tavLst>
                                    </p:anim>
                                    <p:set>
                                      <p:cBhvr>
                                        <p:cTn id="93" fill="hold">
                                          <p:stCondLst>
                                            <p:cond delay="299"/>
                                          </p:stCondLst>
                                        </p:cTn>
                                        <p:tgtEl>
                                          <p:spTgt spid="113"/>
                                        </p:tgtEl>
                                        <p:attrNameLst>
                                          <p:attrName>style.visibility</p:attrName>
                                        </p:attrNameLst>
                                      </p:cBhvr>
                                      <p:to>
                                        <p:strVal val="hidden"/>
                                      </p:to>
                                    </p:set>
                                  </p:childTnLst>
                                </p:cTn>
                              </p:par>
                            </p:childTnLst>
                          </p:cTn>
                        </p:par>
                        <p:par>
                          <p:cTn id="94" fill="hold" nodeType="afterGroup">
                            <p:stCondLst>
                              <p:cond delay="1200"/>
                            </p:stCondLst>
                            <p:childTnLst>
                              <p:par>
                                <p:cTn id="95" presetID="2" presetClass="exit" presetSubtype="8" fill="hold" grpId="1" nodeType="afterEffect">
                                  <p:stCondLst>
                                    <p:cond delay="0"/>
                                  </p:stCondLst>
                                  <p:iterate>
                                    <p:tmAbs val="0"/>
                                  </p:iterate>
                                  <p:childTnLst>
                                    <p:anim calcmode="lin" valueType="num">
                                      <p:cBhvr>
                                        <p:cTn id="96" dur="300" fill="hold"/>
                                        <p:tgtEl>
                                          <p:spTgt spid="114"/>
                                        </p:tgtEl>
                                        <p:attrNameLst>
                                          <p:attrName>ppt_x</p:attrName>
                                        </p:attrNameLst>
                                      </p:cBhvr>
                                      <p:tavLst>
                                        <p:tav tm="0">
                                          <p:val>
                                            <p:strVal val="ppt_x"/>
                                          </p:val>
                                        </p:tav>
                                        <p:tav tm="100000">
                                          <p:val>
                                            <p:strVal val="0-ppt_w/2"/>
                                          </p:val>
                                        </p:tav>
                                      </p:tavLst>
                                    </p:anim>
                                    <p:anim calcmode="lin" valueType="num">
                                      <p:cBhvr>
                                        <p:cTn id="97" dur="300" fill="hold"/>
                                        <p:tgtEl>
                                          <p:spTgt spid="114"/>
                                        </p:tgtEl>
                                        <p:attrNameLst>
                                          <p:attrName>ppt_y</p:attrName>
                                        </p:attrNameLst>
                                      </p:cBhvr>
                                      <p:tavLst>
                                        <p:tav tm="0">
                                          <p:val>
                                            <p:strVal val="ppt_y"/>
                                          </p:val>
                                        </p:tav>
                                        <p:tav tm="100000">
                                          <p:val>
                                            <p:strVal val="ppt_y"/>
                                          </p:val>
                                        </p:tav>
                                      </p:tavLst>
                                    </p:anim>
                                    <p:set>
                                      <p:cBhvr>
                                        <p:cTn id="98" fill="hold">
                                          <p:stCondLst>
                                            <p:cond delay="299"/>
                                          </p:stCondLst>
                                        </p:cTn>
                                        <p:tgtEl>
                                          <p:spTgt spid="114"/>
                                        </p:tgtEl>
                                        <p:attrNameLst>
                                          <p:attrName>style.visibility</p:attrName>
                                        </p:attrNameLst>
                                      </p:cBhvr>
                                      <p:to>
                                        <p:strVal val="hidden"/>
                                      </p:to>
                                    </p:set>
                                  </p:childTnLst>
                                </p:cTn>
                              </p:par>
                            </p:childTnLst>
                          </p:cTn>
                        </p:par>
                        <p:par>
                          <p:cTn id="99" fill="hold" nodeType="afterGroup">
                            <p:stCondLst>
                              <p:cond delay="1500"/>
                            </p:stCondLst>
                            <p:childTnLst>
                              <p:par>
                                <p:cTn id="100" presetID="2" presetClass="exit" presetSubtype="8" fill="hold" grpId="1" nodeType="afterEffect">
                                  <p:stCondLst>
                                    <p:cond delay="0"/>
                                  </p:stCondLst>
                                  <p:iterate>
                                    <p:tmAbs val="0"/>
                                  </p:iterate>
                                  <p:childTnLst>
                                    <p:anim calcmode="lin" valueType="num">
                                      <p:cBhvr>
                                        <p:cTn id="101" dur="300" fill="hold"/>
                                        <p:tgtEl>
                                          <p:spTgt spid="115"/>
                                        </p:tgtEl>
                                        <p:attrNameLst>
                                          <p:attrName>ppt_x</p:attrName>
                                        </p:attrNameLst>
                                      </p:cBhvr>
                                      <p:tavLst>
                                        <p:tav tm="0">
                                          <p:val>
                                            <p:strVal val="ppt_x"/>
                                          </p:val>
                                        </p:tav>
                                        <p:tav tm="100000">
                                          <p:val>
                                            <p:strVal val="0-ppt_w/2"/>
                                          </p:val>
                                        </p:tav>
                                      </p:tavLst>
                                    </p:anim>
                                    <p:anim calcmode="lin" valueType="num">
                                      <p:cBhvr>
                                        <p:cTn id="102" dur="300" fill="hold"/>
                                        <p:tgtEl>
                                          <p:spTgt spid="115"/>
                                        </p:tgtEl>
                                        <p:attrNameLst>
                                          <p:attrName>ppt_y</p:attrName>
                                        </p:attrNameLst>
                                      </p:cBhvr>
                                      <p:tavLst>
                                        <p:tav tm="0">
                                          <p:val>
                                            <p:strVal val="ppt_y"/>
                                          </p:val>
                                        </p:tav>
                                        <p:tav tm="100000">
                                          <p:val>
                                            <p:strVal val="ppt_y"/>
                                          </p:val>
                                        </p:tav>
                                      </p:tavLst>
                                    </p:anim>
                                    <p:set>
                                      <p:cBhvr>
                                        <p:cTn id="103" fill="hold">
                                          <p:stCondLst>
                                            <p:cond delay="299"/>
                                          </p:stCondLst>
                                        </p:cTn>
                                        <p:tgtEl>
                                          <p:spTgt spid="115"/>
                                        </p:tgtEl>
                                        <p:attrNameLst>
                                          <p:attrName>style.visibility</p:attrName>
                                        </p:attrNameLst>
                                      </p:cBhvr>
                                      <p:to>
                                        <p:strVal val="hidden"/>
                                      </p:to>
                                    </p:set>
                                  </p:childTnLst>
                                </p:cTn>
                              </p:par>
                            </p:childTnLst>
                          </p:cTn>
                        </p:par>
                        <p:par>
                          <p:cTn id="104" fill="hold" nodeType="afterGroup">
                            <p:stCondLst>
                              <p:cond delay="1800"/>
                            </p:stCondLst>
                            <p:childTnLst>
                              <p:par>
                                <p:cTn id="105" presetID="2" presetClass="exit" presetSubtype="8" fill="hold" grpId="1" nodeType="afterEffect">
                                  <p:stCondLst>
                                    <p:cond delay="0"/>
                                  </p:stCondLst>
                                  <p:iterate>
                                    <p:tmAbs val="0"/>
                                  </p:iterate>
                                  <p:childTnLst>
                                    <p:anim calcmode="lin" valueType="num">
                                      <p:cBhvr>
                                        <p:cTn id="106" dur="300" fill="hold"/>
                                        <p:tgtEl>
                                          <p:spTgt spid="118"/>
                                        </p:tgtEl>
                                        <p:attrNameLst>
                                          <p:attrName>ppt_x</p:attrName>
                                        </p:attrNameLst>
                                      </p:cBhvr>
                                      <p:tavLst>
                                        <p:tav tm="0">
                                          <p:val>
                                            <p:strVal val="ppt_x"/>
                                          </p:val>
                                        </p:tav>
                                        <p:tav tm="100000">
                                          <p:val>
                                            <p:strVal val="0-ppt_w/2"/>
                                          </p:val>
                                        </p:tav>
                                      </p:tavLst>
                                    </p:anim>
                                    <p:anim calcmode="lin" valueType="num">
                                      <p:cBhvr>
                                        <p:cTn id="107" dur="300" fill="hold"/>
                                        <p:tgtEl>
                                          <p:spTgt spid="118"/>
                                        </p:tgtEl>
                                        <p:attrNameLst>
                                          <p:attrName>ppt_y</p:attrName>
                                        </p:attrNameLst>
                                      </p:cBhvr>
                                      <p:tavLst>
                                        <p:tav tm="0">
                                          <p:val>
                                            <p:strVal val="ppt_y"/>
                                          </p:val>
                                        </p:tav>
                                        <p:tav tm="100000">
                                          <p:val>
                                            <p:strVal val="ppt_y"/>
                                          </p:val>
                                        </p:tav>
                                      </p:tavLst>
                                    </p:anim>
                                    <p:set>
                                      <p:cBhvr>
                                        <p:cTn id="108" fill="hold">
                                          <p:stCondLst>
                                            <p:cond delay="299"/>
                                          </p:stCondLst>
                                        </p:cTn>
                                        <p:tgtEl>
                                          <p:spTgt spid="118"/>
                                        </p:tgtEl>
                                        <p:attrNameLst>
                                          <p:attrName>style.visibility</p:attrName>
                                        </p:attrNameLst>
                                      </p:cBhvr>
                                      <p:to>
                                        <p:strVal val="hidden"/>
                                      </p:to>
                                    </p:set>
                                  </p:childTnLst>
                                </p:cTn>
                              </p:par>
                            </p:childTnLst>
                          </p:cTn>
                        </p:par>
                        <p:par>
                          <p:cTn id="109" fill="hold" nodeType="afterGroup">
                            <p:stCondLst>
                              <p:cond delay="2100"/>
                            </p:stCondLst>
                            <p:childTnLst>
                              <p:par>
                                <p:cTn id="110" presetID="2" presetClass="exit" presetSubtype="8" fill="hold" grpId="1" nodeType="afterEffect">
                                  <p:stCondLst>
                                    <p:cond delay="0"/>
                                  </p:stCondLst>
                                  <p:iterate>
                                    <p:tmAbs val="0"/>
                                  </p:iterate>
                                  <p:childTnLst>
                                    <p:anim calcmode="lin" valueType="num">
                                      <p:cBhvr>
                                        <p:cTn id="111" dur="300" fill="hold"/>
                                        <p:tgtEl>
                                          <p:spTgt spid="117"/>
                                        </p:tgtEl>
                                        <p:attrNameLst>
                                          <p:attrName>ppt_x</p:attrName>
                                        </p:attrNameLst>
                                      </p:cBhvr>
                                      <p:tavLst>
                                        <p:tav tm="0">
                                          <p:val>
                                            <p:strVal val="ppt_x"/>
                                          </p:val>
                                        </p:tav>
                                        <p:tav tm="100000">
                                          <p:val>
                                            <p:strVal val="0-ppt_w/2"/>
                                          </p:val>
                                        </p:tav>
                                      </p:tavLst>
                                    </p:anim>
                                    <p:anim calcmode="lin" valueType="num">
                                      <p:cBhvr>
                                        <p:cTn id="112" dur="300" fill="hold"/>
                                        <p:tgtEl>
                                          <p:spTgt spid="117"/>
                                        </p:tgtEl>
                                        <p:attrNameLst>
                                          <p:attrName>ppt_y</p:attrName>
                                        </p:attrNameLst>
                                      </p:cBhvr>
                                      <p:tavLst>
                                        <p:tav tm="0">
                                          <p:val>
                                            <p:strVal val="ppt_y"/>
                                          </p:val>
                                        </p:tav>
                                        <p:tav tm="100000">
                                          <p:val>
                                            <p:strVal val="ppt_y"/>
                                          </p:val>
                                        </p:tav>
                                      </p:tavLst>
                                    </p:anim>
                                    <p:set>
                                      <p:cBhvr>
                                        <p:cTn id="113" fill="hold">
                                          <p:stCondLst>
                                            <p:cond delay="299"/>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advAuto="0"/>
      <p:bldP spid="104" grpId="0" animBg="1" advAuto="0"/>
      <p:bldP spid="110" grpId="0" animBg="1" advAuto="0"/>
      <p:bldP spid="111" grpId="0" animBg="1" advAuto="0"/>
      <p:bldP spid="112" grpId="0" animBg="1" advAuto="0"/>
      <p:bldP spid="112" grpId="1" animBg="1" advAuto="0"/>
      <p:bldP spid="113" grpId="0" animBg="1" advAuto="0"/>
      <p:bldP spid="113" grpId="1" animBg="1" advAuto="0"/>
      <p:bldP spid="114" grpId="0" animBg="1" advAuto="0"/>
      <p:bldP spid="114" grpId="1" animBg="1" advAuto="0"/>
      <p:bldP spid="115" grpId="0" animBg="1" advAuto="0"/>
      <p:bldP spid="115" grpId="1" animBg="1" advAuto="0"/>
      <p:bldP spid="116" grpId="0" animBg="1" advAuto="0"/>
      <p:bldP spid="116" grpId="1" animBg="1" advAuto="0"/>
      <p:bldP spid="117" grpId="0" animBg="1" advAuto="0"/>
      <p:bldP spid="117" grpId="1" animBg="1" advAuto="0"/>
      <p:bldP spid="118" grpId="0" animBg="1" advAuto="0"/>
      <p:bldP spid="118" grpId="1" animBg="1" advAuto="0"/>
      <p:bldP spid="119" grpId="0" animBg="1" advAuto="0"/>
      <p:bldP spid="119" grpId="1" animBg="1" advAuto="0"/>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 name="Shape 121"/>
          <p:cNvSpPr/>
          <p:nvPr/>
        </p:nvSpPr>
        <p:spPr>
          <a:xfrm>
            <a:off x="292100" y="1533525"/>
            <a:ext cx="8559800" cy="271463"/>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Accountable Internet Protocol</a:t>
            </a:r>
          </a:p>
        </p:txBody>
      </p:sp>
      <p:sp>
        <p:nvSpPr>
          <p:cNvPr id="122" name="Shape 122"/>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23" name="Shape 123"/>
          <p:cNvSpPr/>
          <p:nvPr/>
        </p:nvSpPr>
        <p:spPr>
          <a:xfrm>
            <a:off x="292100" y="5322888"/>
            <a:ext cx="8559800" cy="271462"/>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FFFFF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Tor Instead of IP</a:t>
            </a:r>
          </a:p>
        </p:txBody>
      </p:sp>
      <p:sp>
        <p:nvSpPr>
          <p:cNvPr id="124" name="Shape 124"/>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125" name="Shape 125"/>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126" name="Shape 126"/>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27" name="Shape 127"/>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129" name="Shape 129"/>
          <p:cNvSpPr/>
          <p:nvPr/>
        </p:nvSpPr>
        <p:spPr>
          <a:xfrm>
            <a:off x="292100" y="2132013"/>
            <a:ext cx="8559800" cy="503237"/>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70BF41"/>
                </a:solidFill>
                <a:latin typeface="Avenir Book"/>
                <a:ea typeface="Avenir Book"/>
                <a:cs typeface="Avenir Book"/>
                <a:sym typeface="Avenir Book"/>
              </a:rPr>
              <a:t>unforgeable </a:t>
            </a:r>
            <a:r>
              <a:rPr sz="2800" b="1" kern="0">
                <a:solidFill>
                  <a:srgbClr val="70BF41"/>
                </a:solidFill>
                <a:latin typeface="Avenir Book"/>
                <a:ea typeface="Avenir Book"/>
                <a:cs typeface="Avenir Book"/>
                <a:sym typeface="Avenir Book"/>
              </a:rPr>
              <a:t>source addresses</a:t>
            </a:r>
          </a:p>
        </p:txBody>
      </p:sp>
      <p:sp>
        <p:nvSpPr>
          <p:cNvPr id="130" name="Shape 130"/>
          <p:cNvSpPr/>
          <p:nvPr/>
        </p:nvSpPr>
        <p:spPr>
          <a:xfrm>
            <a:off x="292100" y="5822950"/>
            <a:ext cx="8559800" cy="503238"/>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FFFFFF"/>
                </a:solidFill>
                <a:latin typeface="Avenir Book"/>
                <a:ea typeface="Avenir Book"/>
                <a:cs typeface="Avenir Book"/>
                <a:sym typeface="Avenir Book"/>
              </a:rPr>
              <a:t>hidden </a:t>
            </a:r>
            <a:r>
              <a:rPr sz="2800" b="1" kern="0">
                <a:solidFill>
                  <a:srgbClr val="FFFFFF"/>
                </a:solidFill>
                <a:latin typeface="Avenir Book"/>
                <a:ea typeface="Avenir Book"/>
                <a:cs typeface="Avenir Book"/>
                <a:sym typeface="Avenir Book"/>
              </a:rPr>
              <a:t>source addresses</a:t>
            </a:r>
          </a:p>
        </p:txBody>
      </p:sp>
      <p:sp>
        <p:nvSpPr>
          <p:cNvPr id="3" name="Slide Number Placeholder 2"/>
          <p:cNvSpPr>
            <a:spLocks noGrp="1"/>
          </p:cNvSpPr>
          <p:nvPr>
            <p:ph type="sldNum" sz="quarter" idx="12"/>
          </p:nvPr>
        </p:nvSpPr>
        <p:spPr/>
        <p:txBody>
          <a:bodyPr/>
          <a:lstStyle/>
          <a:p>
            <a:fld id="{DE250BD4-EDA8-1E47-B0E2-03C1BECE13CA}" type="slidenum">
              <a:rPr lang="en-US" altLang="en-US" smtClean="0"/>
              <a:pPr/>
              <a:t>123</a:t>
            </a:fld>
            <a:endParaRPr lang="en-US" altLang="en-US"/>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121"/>
                                        </p:tgtEl>
                                        <p:attrNameLst>
                                          <p:attrName>style.visibility</p:attrName>
                                        </p:attrNameLst>
                                      </p:cBhvr>
                                      <p:to>
                                        <p:strVal val="visible"/>
                                      </p:to>
                                    </p:set>
                                    <p:anim calcmode="lin" valueType="num">
                                      <p:cBhvr>
                                        <p:cTn id="7" dur="300" fill="hold"/>
                                        <p:tgtEl>
                                          <p:spTgt spid="121"/>
                                        </p:tgtEl>
                                        <p:attrNameLst>
                                          <p:attrName>ppt_x</p:attrName>
                                        </p:attrNameLst>
                                      </p:cBhvr>
                                      <p:tavLst>
                                        <p:tav tm="0">
                                          <p:val>
                                            <p:strVal val="1+#ppt_w/2"/>
                                          </p:val>
                                        </p:tav>
                                        <p:tav tm="100000">
                                          <p:val>
                                            <p:strVal val="#ppt_x"/>
                                          </p:val>
                                        </p:tav>
                                      </p:tavLst>
                                    </p:anim>
                                    <p:anim calcmode="lin" valueType="num">
                                      <p:cBhvr>
                                        <p:cTn id="8" dur="3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p:tmAbs val="0"/>
                                  </p:iterate>
                                  <p:childTnLst>
                                    <p:set>
                                      <p:cBhvr>
                                        <p:cTn id="12" fill="hold"/>
                                        <p:tgtEl>
                                          <p:spTgt spid="123"/>
                                        </p:tgtEl>
                                        <p:attrNameLst>
                                          <p:attrName>style.visibility</p:attrName>
                                        </p:attrNameLst>
                                      </p:cBhvr>
                                      <p:to>
                                        <p:strVal val="visible"/>
                                      </p:to>
                                    </p:set>
                                    <p:anim calcmode="lin" valueType="num">
                                      <p:cBhvr>
                                        <p:cTn id="13" dur="300" fill="hold"/>
                                        <p:tgtEl>
                                          <p:spTgt spid="123"/>
                                        </p:tgtEl>
                                        <p:attrNameLst>
                                          <p:attrName>ppt_x</p:attrName>
                                        </p:attrNameLst>
                                      </p:cBhvr>
                                      <p:tavLst>
                                        <p:tav tm="0">
                                          <p:val>
                                            <p:strVal val="1+#ppt_w/2"/>
                                          </p:val>
                                        </p:tav>
                                        <p:tav tm="100000">
                                          <p:val>
                                            <p:strVal val="#ppt_x"/>
                                          </p:val>
                                        </p:tav>
                                      </p:tavLst>
                                    </p:anim>
                                    <p:anim calcmode="lin" valueType="num">
                                      <p:cBhvr>
                                        <p:cTn id="14" dur="3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8" fill="hold" grpId="1" nodeType="clickEffect">
                                  <p:stCondLst>
                                    <p:cond delay="0"/>
                                  </p:stCondLst>
                                  <p:iterate>
                                    <p:tmAbs val="0"/>
                                  </p:iterate>
                                  <p:childTnLst>
                                    <p:anim calcmode="lin" valueType="num">
                                      <p:cBhvr>
                                        <p:cTn id="18" dur="300" fill="hold"/>
                                        <p:tgtEl>
                                          <p:spTgt spid="121"/>
                                        </p:tgtEl>
                                        <p:attrNameLst>
                                          <p:attrName>ppt_x</p:attrName>
                                        </p:attrNameLst>
                                      </p:cBhvr>
                                      <p:tavLst>
                                        <p:tav tm="0">
                                          <p:val>
                                            <p:strVal val="ppt_x"/>
                                          </p:val>
                                        </p:tav>
                                        <p:tav tm="100000">
                                          <p:val>
                                            <p:strVal val="0-ppt_w/2"/>
                                          </p:val>
                                        </p:tav>
                                      </p:tavLst>
                                    </p:anim>
                                    <p:anim calcmode="lin" valueType="num">
                                      <p:cBhvr>
                                        <p:cTn id="19" dur="300" fill="hold"/>
                                        <p:tgtEl>
                                          <p:spTgt spid="121"/>
                                        </p:tgtEl>
                                        <p:attrNameLst>
                                          <p:attrName>ppt_y</p:attrName>
                                        </p:attrNameLst>
                                      </p:cBhvr>
                                      <p:tavLst>
                                        <p:tav tm="0">
                                          <p:val>
                                            <p:strVal val="ppt_y"/>
                                          </p:val>
                                        </p:tav>
                                        <p:tav tm="100000">
                                          <p:val>
                                            <p:strVal val="ppt_y"/>
                                          </p:val>
                                        </p:tav>
                                      </p:tavLst>
                                    </p:anim>
                                    <p:set>
                                      <p:cBhvr>
                                        <p:cTn id="20" fill="hold">
                                          <p:stCondLst>
                                            <p:cond delay="299"/>
                                          </p:stCondLst>
                                        </p:cTn>
                                        <p:tgtEl>
                                          <p:spTgt spid="12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8" fill="hold" grpId="1" nodeType="clickEffect">
                                  <p:stCondLst>
                                    <p:cond delay="0"/>
                                  </p:stCondLst>
                                  <p:iterate>
                                    <p:tmAbs val="0"/>
                                  </p:iterate>
                                  <p:childTnLst>
                                    <p:anim calcmode="lin" valueType="num">
                                      <p:cBhvr>
                                        <p:cTn id="24" dur="300" fill="hold"/>
                                        <p:tgtEl>
                                          <p:spTgt spid="123"/>
                                        </p:tgtEl>
                                        <p:attrNameLst>
                                          <p:attrName>ppt_x</p:attrName>
                                        </p:attrNameLst>
                                      </p:cBhvr>
                                      <p:tavLst>
                                        <p:tav tm="0">
                                          <p:val>
                                            <p:strVal val="ppt_x"/>
                                          </p:val>
                                        </p:tav>
                                        <p:tav tm="100000">
                                          <p:val>
                                            <p:strVal val="0-ppt_w/2"/>
                                          </p:val>
                                        </p:tav>
                                      </p:tavLst>
                                    </p:anim>
                                    <p:anim calcmode="lin" valueType="num">
                                      <p:cBhvr>
                                        <p:cTn id="25" dur="300" fill="hold"/>
                                        <p:tgtEl>
                                          <p:spTgt spid="123"/>
                                        </p:tgtEl>
                                        <p:attrNameLst>
                                          <p:attrName>ppt_y</p:attrName>
                                        </p:attrNameLst>
                                      </p:cBhvr>
                                      <p:tavLst>
                                        <p:tav tm="0">
                                          <p:val>
                                            <p:strVal val="ppt_y"/>
                                          </p:val>
                                        </p:tav>
                                        <p:tav tm="100000">
                                          <p:val>
                                            <p:strVal val="ppt_y"/>
                                          </p:val>
                                        </p:tav>
                                      </p:tavLst>
                                    </p:anim>
                                    <p:set>
                                      <p:cBhvr>
                                        <p:cTn id="26" fill="hold">
                                          <p:stCondLst>
                                            <p:cond delay="299"/>
                                          </p:stCondLst>
                                        </p:cTn>
                                        <p:tgtEl>
                                          <p:spTgt spid="123"/>
                                        </p:tgtEl>
                                        <p:attrNameLst>
                                          <p:attrName>style.visibility</p:attrName>
                                        </p:attrNameLst>
                                      </p:cBhvr>
                                      <p:to>
                                        <p:strVal val="hidden"/>
                                      </p:to>
                                    </p:set>
                                  </p:childTnLst>
                                </p:cTn>
                              </p:par>
                            </p:childTnLst>
                          </p:cTn>
                        </p:par>
                        <p:par>
                          <p:cTn id="27" fill="hold" nodeType="afterGroup">
                            <p:stCondLst>
                              <p:cond delay="300"/>
                            </p:stCondLst>
                            <p:childTnLst>
                              <p:par>
                                <p:cTn id="28" presetID="2" presetClass="entr" presetSubtype="2" fill="hold" grpId="0" nodeType="afterEffect">
                                  <p:stCondLst>
                                    <p:cond delay="0"/>
                                  </p:stCondLst>
                                  <p:iterate>
                                    <p:tmAbs val="0"/>
                                  </p:iterate>
                                  <p:childTnLst>
                                    <p:set>
                                      <p:cBhvr>
                                        <p:cTn id="29" fill="hold"/>
                                        <p:tgtEl>
                                          <p:spTgt spid="129"/>
                                        </p:tgtEl>
                                        <p:attrNameLst>
                                          <p:attrName>style.visibility</p:attrName>
                                        </p:attrNameLst>
                                      </p:cBhvr>
                                      <p:to>
                                        <p:strVal val="visible"/>
                                      </p:to>
                                    </p:set>
                                    <p:anim calcmode="lin" valueType="num">
                                      <p:cBhvr>
                                        <p:cTn id="30" dur="300" fill="hold"/>
                                        <p:tgtEl>
                                          <p:spTgt spid="129"/>
                                        </p:tgtEl>
                                        <p:attrNameLst>
                                          <p:attrName>ppt_x</p:attrName>
                                        </p:attrNameLst>
                                      </p:cBhvr>
                                      <p:tavLst>
                                        <p:tav tm="0">
                                          <p:val>
                                            <p:strVal val="1+#ppt_w/2"/>
                                          </p:val>
                                        </p:tav>
                                        <p:tav tm="100000">
                                          <p:val>
                                            <p:strVal val="#ppt_x"/>
                                          </p:val>
                                        </p:tav>
                                      </p:tavLst>
                                    </p:anim>
                                    <p:anim calcmode="lin" valueType="num">
                                      <p:cBhvr>
                                        <p:cTn id="31" dur="300" fill="hold"/>
                                        <p:tgtEl>
                                          <p:spTgt spid="129"/>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600"/>
                            </p:stCondLst>
                            <p:childTnLst>
                              <p:par>
                                <p:cTn id="33" presetID="2" presetClass="entr" presetSubtype="2" fill="hold" grpId="0" nodeType="afterEffect">
                                  <p:stCondLst>
                                    <p:cond delay="0"/>
                                  </p:stCondLst>
                                  <p:iterate>
                                    <p:tmAbs val="0"/>
                                  </p:iterate>
                                  <p:childTnLst>
                                    <p:set>
                                      <p:cBhvr>
                                        <p:cTn id="34" fill="hold"/>
                                        <p:tgtEl>
                                          <p:spTgt spid="130"/>
                                        </p:tgtEl>
                                        <p:attrNameLst>
                                          <p:attrName>style.visibility</p:attrName>
                                        </p:attrNameLst>
                                      </p:cBhvr>
                                      <p:to>
                                        <p:strVal val="visible"/>
                                      </p:to>
                                    </p:set>
                                    <p:anim calcmode="lin" valueType="num">
                                      <p:cBhvr>
                                        <p:cTn id="35" dur="300" fill="hold"/>
                                        <p:tgtEl>
                                          <p:spTgt spid="130"/>
                                        </p:tgtEl>
                                        <p:attrNameLst>
                                          <p:attrName>ppt_x</p:attrName>
                                        </p:attrNameLst>
                                      </p:cBhvr>
                                      <p:tavLst>
                                        <p:tav tm="0">
                                          <p:val>
                                            <p:strVal val="1+#ppt_w/2"/>
                                          </p:val>
                                        </p:tav>
                                        <p:tav tm="100000">
                                          <p:val>
                                            <p:strVal val="#ppt_x"/>
                                          </p:val>
                                        </p:tav>
                                      </p:tavLst>
                                    </p:anim>
                                    <p:anim calcmode="lin" valueType="num">
                                      <p:cBhvr>
                                        <p:cTn id="36" dur="300" fill="hold"/>
                                        <p:tgtEl>
                                          <p:spTgt spid="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advAuto="0"/>
      <p:bldP spid="121" grpId="1" animBg="1" advAuto="0"/>
      <p:bldP spid="123" grpId="0" animBg="1" advAuto="0"/>
      <p:bldP spid="123" grpId="1" animBg="1" advAuto="0"/>
      <p:bldP spid="129" grpId="0" animBg="1" advAuto="0"/>
      <p:bldP spid="130" grpId="0" animBg="1" advAuto="0"/>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 name="Shape 141"/>
          <p:cNvSpPr/>
          <p:nvPr/>
        </p:nvSpPr>
        <p:spPr>
          <a:xfrm>
            <a:off x="3024188" y="2492375"/>
            <a:ext cx="3095625" cy="449263"/>
          </a:xfrm>
          <a:prstGeom prst="rect">
            <a:avLst/>
          </a:prstGeom>
          <a:solidFill>
            <a:srgbClr val="70BF41">
              <a:alpha val="30000"/>
            </a:srgbClr>
          </a:solidFill>
          <a:ln w="25400">
            <a:solidFill>
              <a:srgbClr val="FFFFFF">
                <a:alpha val="30000"/>
              </a:srgbClr>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42" name="Shape 142"/>
          <p:cNvSpPr/>
          <p:nvPr/>
        </p:nvSpPr>
        <p:spPr>
          <a:xfrm>
            <a:off x="3024188" y="2933700"/>
            <a:ext cx="3095625" cy="450850"/>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Source Address</a:t>
            </a:r>
          </a:p>
        </p:txBody>
      </p:sp>
      <p:sp>
        <p:nvSpPr>
          <p:cNvPr id="143" name="Shape 143"/>
          <p:cNvSpPr/>
          <p:nvPr/>
        </p:nvSpPr>
        <p:spPr>
          <a:xfrm>
            <a:off x="3024188" y="3384550"/>
            <a:ext cx="3095625" cy="660400"/>
          </a:xfrm>
          <a:prstGeom prst="rect">
            <a:avLst/>
          </a:prstGeom>
          <a:solidFill>
            <a:srgbClr val="70BF41">
              <a:alpha val="30000"/>
            </a:srgbClr>
          </a:solidFill>
          <a:ln w="25400">
            <a:solidFill>
              <a:srgbClr val="FFFFFF">
                <a:alpha val="30000"/>
              </a:srgbClr>
            </a:solidFill>
            <a:miter lim="400000"/>
          </a:ln>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44" name="Shape 144"/>
          <p:cNvSpPr/>
          <p:nvPr/>
        </p:nvSpPr>
        <p:spPr>
          <a:xfrm>
            <a:off x="2378075" y="4813300"/>
            <a:ext cx="1141413"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4400">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return address</a:t>
            </a:r>
          </a:p>
        </p:txBody>
      </p:sp>
      <p:sp>
        <p:nvSpPr>
          <p:cNvPr id="145" name="Shape 145"/>
          <p:cNvSpPr/>
          <p:nvPr/>
        </p:nvSpPr>
        <p:spPr>
          <a:xfrm>
            <a:off x="5686425" y="4813300"/>
            <a:ext cx="1100138"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4400">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accountability</a:t>
            </a:r>
          </a:p>
        </p:txBody>
      </p:sp>
      <p:sp>
        <p:nvSpPr>
          <p:cNvPr id="146" name="Shape 146"/>
          <p:cNvSpPr/>
          <p:nvPr/>
        </p:nvSpPr>
        <p:spPr>
          <a:xfrm>
            <a:off x="2427288" y="5556250"/>
            <a:ext cx="1177925"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sender identity</a:t>
            </a:r>
          </a:p>
        </p:txBody>
      </p:sp>
      <p:sp>
        <p:nvSpPr>
          <p:cNvPr id="147" name="Shape 147"/>
          <p:cNvSpPr/>
          <p:nvPr/>
        </p:nvSpPr>
        <p:spPr>
          <a:xfrm>
            <a:off x="4367213" y="5556250"/>
            <a:ext cx="1168400"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error reporting</a:t>
            </a:r>
          </a:p>
        </p:txBody>
      </p:sp>
      <p:sp>
        <p:nvSpPr>
          <p:cNvPr id="148" name="Shape 148"/>
          <p:cNvSpPr/>
          <p:nvPr/>
        </p:nvSpPr>
        <p:spPr>
          <a:xfrm>
            <a:off x="6207125" y="5556250"/>
            <a:ext cx="600075"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flow ID</a:t>
            </a:r>
          </a:p>
        </p:txBody>
      </p:sp>
      <p:sp>
        <p:nvSpPr>
          <p:cNvPr id="3" name="Slide Number Placeholder 2"/>
          <p:cNvSpPr>
            <a:spLocks noGrp="1"/>
          </p:cNvSpPr>
          <p:nvPr>
            <p:ph type="sldNum" sz="quarter" idx="10"/>
          </p:nvPr>
        </p:nvSpPr>
        <p:spPr/>
        <p:txBody>
          <a:bodyPr/>
          <a:lstStyle/>
          <a:p>
            <a:fld id="{27B13319-ED2B-8742-BAF7-B10EC734E580}" type="slidenum">
              <a:rPr lang="en-US" altLang="en-US" smtClean="0"/>
              <a:pPr/>
              <a:t>124</a:t>
            </a:fld>
            <a:endParaRPr lang="en-US" altLang="en-US"/>
          </a:p>
        </p:txBody>
      </p:sp>
    </p:spTree>
  </p:cSld>
  <p:clrMapOvr>
    <a:masterClrMapping/>
  </p:clrMapOvr>
  <p:transition spd="med" advClick="0" advTm="0">
    <p:dissolv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 name="Shape 150"/>
          <p:cNvSpPr/>
          <p:nvPr/>
        </p:nvSpPr>
        <p:spPr>
          <a:xfrm>
            <a:off x="3024188" y="2492375"/>
            <a:ext cx="3094037" cy="449263"/>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51" name="Shape 151"/>
          <p:cNvSpPr/>
          <p:nvPr/>
        </p:nvSpPr>
        <p:spPr>
          <a:xfrm>
            <a:off x="3024188" y="3813175"/>
            <a:ext cx="3094037" cy="660400"/>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52" name="Shape 152"/>
          <p:cNvSpPr/>
          <p:nvPr/>
        </p:nvSpPr>
        <p:spPr>
          <a:xfrm>
            <a:off x="3024188" y="3371850"/>
            <a:ext cx="3094037" cy="447675"/>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Source Address</a:t>
            </a:r>
          </a:p>
        </p:txBody>
      </p:sp>
      <p:sp>
        <p:nvSpPr>
          <p:cNvPr id="153" name="Shape 153"/>
          <p:cNvSpPr/>
          <p:nvPr/>
        </p:nvSpPr>
        <p:spPr>
          <a:xfrm>
            <a:off x="3024188" y="2936875"/>
            <a:ext cx="3094037" cy="446088"/>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Source Address</a:t>
            </a:r>
          </a:p>
        </p:txBody>
      </p:sp>
      <p:sp>
        <p:nvSpPr>
          <p:cNvPr id="154" name="Shape 154"/>
          <p:cNvSpPr/>
          <p:nvPr/>
        </p:nvSpPr>
        <p:spPr>
          <a:xfrm>
            <a:off x="3024188" y="3378200"/>
            <a:ext cx="3094037" cy="446088"/>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155" name="Shape 155"/>
          <p:cNvSpPr/>
          <p:nvPr/>
        </p:nvSpPr>
        <p:spPr>
          <a:xfrm>
            <a:off x="3024188" y="2941638"/>
            <a:ext cx="3094037" cy="446087"/>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sp>
        <p:nvSpPr>
          <p:cNvPr id="3" name="Slide Number Placeholder 2"/>
          <p:cNvSpPr>
            <a:spLocks noGrp="1"/>
          </p:cNvSpPr>
          <p:nvPr>
            <p:ph type="sldNum" sz="quarter" idx="10"/>
          </p:nvPr>
        </p:nvSpPr>
        <p:spPr/>
        <p:txBody>
          <a:bodyPr/>
          <a:lstStyle/>
          <a:p>
            <a:fld id="{27B13319-ED2B-8742-BAF7-B10EC734E580}" type="slidenum">
              <a:rPr lang="en-US" altLang="en-US" smtClean="0"/>
              <a:pPr/>
              <a:t>125</a:t>
            </a:fld>
            <a:endParaRPr lang="en-US" altLang="en-US"/>
          </a:p>
        </p:txBody>
      </p:sp>
    </p:spTree>
  </p:cSld>
  <p:clrMapOvr>
    <a:masterClrMapping/>
  </p:clrMapOvr>
  <p:transition>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8" fill="hold" grpId="0" nodeType="clickEffect">
                                  <p:stCondLst>
                                    <p:cond delay="0"/>
                                  </p:stCondLst>
                                  <p:iterate>
                                    <p:tmAbs val="0"/>
                                  </p:iterate>
                                  <p:childTnLst>
                                    <p:set>
                                      <p:cBhvr>
                                        <p:cTn id="6" fill="hold"/>
                                        <p:tgtEl>
                                          <p:spTgt spid="155"/>
                                        </p:tgtEl>
                                        <p:attrNameLst>
                                          <p:attrName>style.visibility</p:attrName>
                                        </p:attrNameLst>
                                      </p:cBhvr>
                                      <p:to>
                                        <p:strVal val="visible"/>
                                      </p:to>
                                    </p:set>
                                    <p:animEffect transition="in" filter="(null)(right)">
                                      <p:cBhvr>
                                        <p:cTn id="7" dur="500"/>
                                        <p:tgtEl>
                                          <p:spTgt spid="155"/>
                                        </p:tgtEl>
                                      </p:cBhvr>
                                    </p:animEffect>
                                  </p:childTnLst>
                                </p:cTn>
                              </p:par>
                            </p:childTnLst>
                          </p:cTn>
                        </p:par>
                        <p:par>
                          <p:cTn id="8" fill="hold" nodeType="afterGroup">
                            <p:stCondLst>
                              <p:cond delay="500"/>
                            </p:stCondLst>
                            <p:childTnLst>
                              <p:par>
                                <p:cTn id="9" presetID="1" presetClass="exit" presetSubtype="2" fill="hold" grpId="0" nodeType="afterEffect">
                                  <p:stCondLst>
                                    <p:cond delay="0"/>
                                  </p:stCondLst>
                                  <p:iterate>
                                    <p:tmAbs val="0"/>
                                  </p:iterate>
                                  <p:childTnLst>
                                    <p:animEffect transition="out" filter="(null)(left)">
                                      <p:cBhvr>
                                        <p:cTn id="10" dur="500" fill="hold"/>
                                        <p:tgtEl>
                                          <p:spTgt spid="153"/>
                                        </p:tgtEl>
                                      </p:cBhvr>
                                    </p:animEffect>
                                    <p:set>
                                      <p:cBhvr>
                                        <p:cTn id="11" fill="hold">
                                          <p:stCondLst>
                                            <p:cond delay="499"/>
                                          </p:stCondLst>
                                        </p:cTn>
                                        <p:tgtEl>
                                          <p:spTgt spid="153"/>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8" fill="hold" grpId="0" nodeType="clickEffect">
                                  <p:stCondLst>
                                    <p:cond delay="0"/>
                                  </p:stCondLst>
                                  <p:iterate>
                                    <p:tmAbs val="0"/>
                                  </p:iterate>
                                  <p:childTnLst>
                                    <p:set>
                                      <p:cBhvr>
                                        <p:cTn id="15" fill="hold"/>
                                        <p:tgtEl>
                                          <p:spTgt spid="154"/>
                                        </p:tgtEl>
                                        <p:attrNameLst>
                                          <p:attrName>style.visibility</p:attrName>
                                        </p:attrNameLst>
                                      </p:cBhvr>
                                      <p:to>
                                        <p:strVal val="visible"/>
                                      </p:to>
                                    </p:set>
                                    <p:animEffect transition="in" filter="(null)(right)">
                                      <p:cBhvr>
                                        <p:cTn id="16" dur="500"/>
                                        <p:tgtEl>
                                          <p:spTgt spid="154"/>
                                        </p:tgtEl>
                                      </p:cBhvr>
                                    </p:animEffect>
                                  </p:childTnLst>
                                </p:cTn>
                              </p:par>
                            </p:childTnLst>
                          </p:cTn>
                        </p:par>
                        <p:par>
                          <p:cTn id="17" fill="hold" nodeType="afterGroup">
                            <p:stCondLst>
                              <p:cond delay="500"/>
                            </p:stCondLst>
                            <p:childTnLst>
                              <p:par>
                                <p:cTn id="18" presetID="1" presetClass="exit" presetSubtype="2" fill="hold" grpId="0" nodeType="afterEffect">
                                  <p:stCondLst>
                                    <p:cond delay="0"/>
                                  </p:stCondLst>
                                  <p:iterate>
                                    <p:tmAbs val="0"/>
                                  </p:iterate>
                                  <p:childTnLst>
                                    <p:animEffect transition="out" filter="(null)(left)">
                                      <p:cBhvr>
                                        <p:cTn id="19" dur="500" fill="hold"/>
                                        <p:tgtEl>
                                          <p:spTgt spid="152"/>
                                        </p:tgtEl>
                                      </p:cBhvr>
                                    </p:animEffect>
                                    <p:set>
                                      <p:cBhvr>
                                        <p:cTn id="20" fill="hold">
                                          <p:stCondLst>
                                            <p:cond delay="499"/>
                                          </p:stCondLst>
                                        </p:cTn>
                                        <p:tgtEl>
                                          <p:spTgt spid="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advAuto="0"/>
      <p:bldP spid="153" grpId="0" animBg="1" advAuto="0"/>
      <p:bldP spid="154" grpId="0" animBg="1" advAuto="0"/>
      <p:bldP spid="155" grpId="0" animBg="1" advAuto="0"/>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0225" name="Group 199"/>
          <p:cNvGrpSpPr>
            <a:grpSpLocks/>
          </p:cNvGrpSpPr>
          <p:nvPr/>
        </p:nvGrpSpPr>
        <p:grpSpPr bwMode="auto">
          <a:xfrm>
            <a:off x="379413" y="2174875"/>
            <a:ext cx="1984375" cy="1271588"/>
            <a:chOff x="518" y="0"/>
            <a:chExt cx="2820744" cy="1806637"/>
          </a:xfrm>
        </p:grpSpPr>
        <p:sp>
          <p:nvSpPr>
            <p:cNvPr id="195" name="Shape 195"/>
            <p:cNvSpPr/>
            <p:nvPr/>
          </p:nvSpPr>
          <p:spPr>
            <a:xfrm>
              <a:off x="518" y="0"/>
              <a:ext cx="2820744" cy="410497"/>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96" name="Shape 196"/>
            <p:cNvSpPr/>
            <p:nvPr/>
          </p:nvSpPr>
          <p:spPr>
            <a:xfrm>
              <a:off x="518" y="1204424"/>
              <a:ext cx="2820744" cy="602213"/>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97" name="Shape 197"/>
            <p:cNvSpPr/>
            <p:nvPr/>
          </p:nvSpPr>
          <p:spPr>
            <a:xfrm>
              <a:off x="518" y="802949"/>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198" name="Shape 198"/>
            <p:cNvSpPr/>
            <p:nvPr/>
          </p:nvSpPr>
          <p:spPr>
            <a:xfrm>
              <a:off x="518" y="405986"/>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grpSp>
      <p:sp>
        <p:nvSpPr>
          <p:cNvPr id="200" name="Shape 200"/>
          <p:cNvSpPr/>
          <p:nvPr/>
        </p:nvSpPr>
        <p:spPr>
          <a:xfrm>
            <a:off x="47625" y="3694113"/>
            <a:ext cx="2649538" cy="6350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a:solidFill>
                  <a:srgbClr val="70BF41"/>
                </a:solidFill>
                <a:latin typeface="Avenir Medium"/>
                <a:ea typeface="Avenir Medium"/>
                <a:cs typeface="Avenir Medium"/>
                <a:sym typeface="Avenir Medium"/>
              </a:rPr>
              <a:t>Separate Accountability</a:t>
            </a:r>
          </a:p>
          <a:p>
            <a:pPr algn="ctr" defTabSz="410730" fontAlgn="auto">
              <a:spcBef>
                <a:spcPts val="0"/>
              </a:spcBef>
              <a:spcAft>
                <a:spcPts val="0"/>
              </a:spcAft>
              <a:defRPr sz="1800"/>
            </a:pPr>
            <a:r>
              <a:rPr sz="1800" i="1" kern="0">
                <a:solidFill>
                  <a:srgbClr val="70BF41"/>
                </a:solidFill>
                <a:latin typeface="Avenir Medium"/>
                <a:ea typeface="Avenir Medium"/>
                <a:cs typeface="Avenir Medium"/>
                <a:sym typeface="Avenir Medium"/>
              </a:rPr>
              <a:t>and Return Addresses</a:t>
            </a:r>
          </a:p>
        </p:txBody>
      </p:sp>
      <p:grpSp>
        <p:nvGrpSpPr>
          <p:cNvPr id="180227" name="Group 213"/>
          <p:cNvGrpSpPr>
            <a:grpSpLocks/>
          </p:cNvGrpSpPr>
          <p:nvPr/>
        </p:nvGrpSpPr>
        <p:grpSpPr bwMode="auto">
          <a:xfrm>
            <a:off x="2824163" y="2174875"/>
            <a:ext cx="3127375" cy="2025650"/>
            <a:chOff x="476468" y="233331"/>
            <a:chExt cx="4447065" cy="2881229"/>
          </a:xfrm>
        </p:grpSpPr>
        <p:grpSp>
          <p:nvGrpSpPr>
            <p:cNvPr id="180245" name="Group 210"/>
            <p:cNvGrpSpPr>
              <a:grpSpLocks/>
            </p:cNvGrpSpPr>
            <p:nvPr/>
          </p:nvGrpSpPr>
          <p:grpSpPr bwMode="auto">
            <a:xfrm>
              <a:off x="590882" y="233331"/>
              <a:ext cx="4137553" cy="1806638"/>
              <a:chOff x="-605824" y="0"/>
              <a:chExt cx="4137551" cy="1806637"/>
            </a:xfrm>
          </p:grpSpPr>
          <p:pic>
            <p:nvPicPr>
              <p:cNvPr id="180248"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6024"/>
                <a:ext cx="6044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0249"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398" y="1365628"/>
                <a:ext cx="487900" cy="3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0250"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092" y="1246024"/>
                <a:ext cx="3626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0251"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030" y="0"/>
                <a:ext cx="362635"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05" name="Shape 205"/>
              <p:cNvSpPr/>
              <p:nvPr/>
            </p:nvSpPr>
            <p:spPr>
              <a:xfrm>
                <a:off x="595821" y="1526418"/>
                <a:ext cx="93004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DCDEE0"/>
                  </a:solidFill>
                  <a:latin typeface="Avenir Book"/>
                  <a:ea typeface="Avenir Book"/>
                  <a:cs typeface="Avenir Book"/>
                  <a:sym typeface="Avenir Book"/>
                </a:endParaRPr>
              </a:p>
            </p:txBody>
          </p:sp>
          <p:sp>
            <p:nvSpPr>
              <p:cNvPr id="231" name="Shape 231"/>
              <p:cNvSpPr/>
              <p:nvPr/>
            </p:nvSpPr>
            <p:spPr>
              <a:xfrm>
                <a:off x="126284" y="18064"/>
                <a:ext cx="1133211" cy="8851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3600" kern="0">
                  <a:solidFill>
                    <a:srgbClr val="DCDEE0"/>
                  </a:solidFill>
                  <a:latin typeface="Avenir Book"/>
                  <a:ea typeface="Avenir Book"/>
                  <a:cs typeface="Avenir Book"/>
                  <a:sym typeface="Avenir Book"/>
                </a:endParaRPr>
              </a:p>
            </p:txBody>
          </p:sp>
          <p:sp>
            <p:nvSpPr>
              <p:cNvPr id="207" name="Shape 207"/>
              <p:cNvSpPr/>
              <p:nvPr/>
            </p:nvSpPr>
            <p:spPr>
              <a:xfrm flipV="1">
                <a:off x="1814813" y="609664"/>
                <a:ext cx="0" cy="704501"/>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DCDEE0"/>
                  </a:solidFill>
                  <a:latin typeface="Avenir Book"/>
                  <a:ea typeface="Avenir Book"/>
                  <a:cs typeface="Avenir Book"/>
                  <a:sym typeface="Avenir Book"/>
                </a:endParaRPr>
              </a:p>
            </p:txBody>
          </p:sp>
          <p:sp>
            <p:nvSpPr>
              <p:cNvPr id="232" name="Shape 232"/>
              <p:cNvSpPr/>
              <p:nvPr/>
            </p:nvSpPr>
            <p:spPr>
              <a:xfrm>
                <a:off x="-605112" y="60967"/>
                <a:ext cx="1365723" cy="8399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3600" kern="0">
                  <a:solidFill>
                    <a:srgbClr val="DCDEE0"/>
                  </a:solidFill>
                  <a:latin typeface="Avenir Book"/>
                  <a:ea typeface="Avenir Book"/>
                  <a:cs typeface="Avenir Book"/>
                  <a:sym typeface="Avenir Book"/>
                </a:endParaRPr>
              </a:p>
            </p:txBody>
          </p:sp>
          <p:sp>
            <p:nvSpPr>
              <p:cNvPr id="209" name="Shape 209"/>
              <p:cNvSpPr/>
              <p:nvPr/>
            </p:nvSpPr>
            <p:spPr>
              <a:xfrm flipV="1">
                <a:off x="2096988" y="1526418"/>
                <a:ext cx="103388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DCDEE0"/>
                  </a:solidFill>
                  <a:latin typeface="Avenir Book"/>
                  <a:ea typeface="Avenir Book"/>
                  <a:cs typeface="Avenir Book"/>
                  <a:sym typeface="Avenir Book"/>
                </a:endParaRPr>
              </a:p>
            </p:txBody>
          </p:sp>
        </p:grpSp>
        <p:sp>
          <p:nvSpPr>
            <p:cNvPr id="211" name="Shape 211"/>
            <p:cNvSpPr/>
            <p:nvPr/>
          </p:nvSpPr>
          <p:spPr>
            <a:xfrm>
              <a:off x="476468" y="940091"/>
              <a:ext cx="218966" cy="3928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800" b="0" kern="0">
                  <a:solidFill>
                    <a:srgbClr val="DCDEE0"/>
                  </a:solidFill>
                  <a:latin typeface="Avenir Book"/>
                  <a:ea typeface="Avenir Book"/>
                  <a:cs typeface="Avenir Book"/>
                  <a:sym typeface="Avenir Book"/>
                </a:rPr>
                <a:t>+</a:t>
              </a:r>
            </a:p>
          </p:txBody>
        </p:sp>
        <p:sp>
          <p:nvSpPr>
            <p:cNvPr id="212" name="Shape 212"/>
            <p:cNvSpPr/>
            <p:nvPr/>
          </p:nvSpPr>
          <p:spPr>
            <a:xfrm>
              <a:off x="1002440" y="2574895"/>
              <a:ext cx="3921093" cy="5396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800" i="0" kern="0" dirty="0">
                  <a:solidFill>
                    <a:schemeClr val="bg1"/>
                  </a:solidFill>
                </a:rPr>
                <a:t>Delegated Accountability</a:t>
              </a:r>
            </a:p>
          </p:txBody>
        </p:sp>
      </p:grpSp>
      <p:grpSp>
        <p:nvGrpSpPr>
          <p:cNvPr id="180228" name="Group 222"/>
          <p:cNvGrpSpPr>
            <a:grpSpLocks/>
          </p:cNvGrpSpPr>
          <p:nvPr/>
        </p:nvGrpSpPr>
        <p:grpSpPr bwMode="auto">
          <a:xfrm>
            <a:off x="6303963" y="2498725"/>
            <a:ext cx="2441575" cy="1841500"/>
            <a:chOff x="506833" y="692008"/>
            <a:chExt cx="3473757" cy="2619527"/>
          </a:xfrm>
        </p:grpSpPr>
        <p:sp>
          <p:nvSpPr>
            <p:cNvPr id="217" name="Shape 217"/>
            <p:cNvSpPr/>
            <p:nvPr/>
          </p:nvSpPr>
          <p:spPr>
            <a:xfrm>
              <a:off x="506833" y="994609"/>
              <a:ext cx="158103" cy="284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218" name="Shape 218"/>
            <p:cNvSpPr/>
            <p:nvPr/>
          </p:nvSpPr>
          <p:spPr>
            <a:xfrm>
              <a:off x="1545798" y="2376635"/>
              <a:ext cx="2380585" cy="934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Addresses</a:t>
              </a:r>
            </a:p>
          </p:txBody>
        </p:sp>
        <p:grpSp>
          <p:nvGrpSpPr>
            <p:cNvPr id="180242" name="Group 221"/>
            <p:cNvGrpSpPr>
              <a:grpSpLocks/>
            </p:cNvGrpSpPr>
            <p:nvPr/>
          </p:nvGrpSpPr>
          <p:grpSpPr bwMode="auto">
            <a:xfrm>
              <a:off x="1428926" y="692008"/>
              <a:ext cx="2551664" cy="825784"/>
              <a:chOff x="-63500" y="-63500"/>
              <a:chExt cx="2551663" cy="825783"/>
            </a:xfrm>
          </p:grpSpPr>
          <p:sp>
            <p:nvSpPr>
              <p:cNvPr id="219" name="Shape 219"/>
              <p:cNvSpPr/>
              <p:nvPr/>
            </p:nvSpPr>
            <p:spPr>
              <a:xfrm>
                <a:off x="290526" y="356527"/>
                <a:ext cx="2197637" cy="406478"/>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pic>
            <p:nvPicPr>
              <p:cNvPr id="180244" name="padlock_closed_in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63500"/>
                <a:ext cx="667519" cy="6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sp>
        <p:nvSpPr>
          <p:cNvPr id="223" name="Shape 223"/>
          <p:cNvSpPr/>
          <p:nvPr/>
        </p:nvSpPr>
        <p:spPr>
          <a:xfrm>
            <a:off x="7651750" y="4383088"/>
            <a:ext cx="446088"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24" name="Shape 224"/>
          <p:cNvSpPr/>
          <p:nvPr/>
        </p:nvSpPr>
        <p:spPr>
          <a:xfrm>
            <a:off x="6288088" y="5656263"/>
            <a:ext cx="446087" cy="4460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25" name="Shape 225"/>
          <p:cNvSpPr/>
          <p:nvPr/>
        </p:nvSpPr>
        <p:spPr>
          <a:xfrm>
            <a:off x="1427163" y="4408488"/>
            <a:ext cx="2914650" cy="619125"/>
          </a:xfrm>
          <a:custGeom>
            <a:avLst/>
            <a:gdLst/>
            <a:ahLst/>
            <a:cxnLst>
              <a:cxn ang="0">
                <a:pos x="wd2" y="hd2"/>
              </a:cxn>
              <a:cxn ang="5400000">
                <a:pos x="wd2" y="hd2"/>
              </a:cxn>
              <a:cxn ang="10800000">
                <a:pos x="wd2" y="hd2"/>
              </a:cxn>
              <a:cxn ang="16200000">
                <a:pos x="wd2" y="hd2"/>
              </a:cxn>
            </a:cxnLst>
            <a:rect l="0" t="0" r="r" b="b"/>
            <a:pathLst>
              <a:path w="21600" h="17068" extrusionOk="0">
                <a:moveTo>
                  <a:pt x="0" y="8596"/>
                </a:moveTo>
                <a:cubicBezTo>
                  <a:pt x="1599" y="16217"/>
                  <a:pt x="4389" y="19082"/>
                  <a:pt x="6850" y="15601"/>
                </a:cubicBezTo>
                <a:cubicBezTo>
                  <a:pt x="9901" y="11287"/>
                  <a:pt x="12033" y="-2518"/>
                  <a:pt x="15378" y="401"/>
                </a:cubicBezTo>
                <a:cubicBezTo>
                  <a:pt x="16296" y="1203"/>
                  <a:pt x="17073" y="3367"/>
                  <a:pt x="17957" y="4423"/>
                </a:cubicBezTo>
                <a:cubicBezTo>
                  <a:pt x="19184" y="5888"/>
                  <a:pt x="20523" y="5208"/>
                  <a:pt x="21600" y="2565"/>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26" name="Shape 226"/>
          <p:cNvSpPr/>
          <p:nvPr/>
        </p:nvSpPr>
        <p:spPr>
          <a:xfrm>
            <a:off x="5219700" y="6134100"/>
            <a:ext cx="2581275" cy="3492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800" i="0" kern="0" dirty="0">
                <a:solidFill>
                  <a:schemeClr val="bg1"/>
                </a:solidFill>
              </a:rPr>
              <a:t>Real-World Deployment</a:t>
            </a:r>
          </a:p>
        </p:txBody>
      </p:sp>
      <p:sp>
        <p:nvSpPr>
          <p:cNvPr id="227" name="Shape 227"/>
          <p:cNvSpPr/>
          <p:nvPr/>
        </p:nvSpPr>
        <p:spPr>
          <a:xfrm>
            <a:off x="4760913" y="4318000"/>
            <a:ext cx="2874962" cy="577850"/>
          </a:xfrm>
          <a:custGeom>
            <a:avLst/>
            <a:gdLst/>
            <a:ahLst/>
            <a:cxnLst>
              <a:cxn ang="0">
                <a:pos x="wd2" y="hd2"/>
              </a:cxn>
              <a:cxn ang="5400000">
                <a:pos x="wd2" y="hd2"/>
              </a:cxn>
              <a:cxn ang="10800000">
                <a:pos x="wd2" y="hd2"/>
              </a:cxn>
              <a:cxn ang="16200000">
                <a:pos x="wd2" y="hd2"/>
              </a:cxn>
            </a:cxnLst>
            <a:rect l="0" t="0" r="r" b="b"/>
            <a:pathLst>
              <a:path w="21600" h="19453" extrusionOk="0">
                <a:moveTo>
                  <a:pt x="0" y="464"/>
                </a:moveTo>
                <a:cubicBezTo>
                  <a:pt x="1714" y="-884"/>
                  <a:pt x="3478" y="729"/>
                  <a:pt x="4937" y="4976"/>
                </a:cubicBezTo>
                <a:cubicBezTo>
                  <a:pt x="6591" y="9793"/>
                  <a:pt x="7834" y="17900"/>
                  <a:pt x="9808" y="19255"/>
                </a:cubicBezTo>
                <a:cubicBezTo>
                  <a:pt x="11936" y="20716"/>
                  <a:pt x="13724" y="13723"/>
                  <a:pt x="15681" y="9975"/>
                </a:cubicBezTo>
                <a:cubicBezTo>
                  <a:pt x="17553" y="6390"/>
                  <a:pt x="19645" y="5827"/>
                  <a:pt x="21600" y="8383"/>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28" name="Shape 228"/>
          <p:cNvSpPr/>
          <p:nvPr/>
        </p:nvSpPr>
        <p:spPr>
          <a:xfrm>
            <a:off x="6626225" y="4638675"/>
            <a:ext cx="1790700" cy="1009650"/>
          </a:xfrm>
          <a:custGeom>
            <a:avLst/>
            <a:gdLst/>
            <a:ahLst/>
            <a:cxnLst>
              <a:cxn ang="0">
                <a:pos x="wd2" y="hd2"/>
              </a:cxn>
              <a:cxn ang="5400000">
                <a:pos x="wd2" y="hd2"/>
              </a:cxn>
              <a:cxn ang="10800000">
                <a:pos x="wd2" y="hd2"/>
              </a:cxn>
              <a:cxn ang="16200000">
                <a:pos x="wd2" y="hd2"/>
              </a:cxn>
            </a:cxnLst>
            <a:rect l="0" t="0" r="r" b="b"/>
            <a:pathLst>
              <a:path w="20461" h="21600" extrusionOk="0">
                <a:moveTo>
                  <a:pt x="16871" y="0"/>
                </a:moveTo>
                <a:cubicBezTo>
                  <a:pt x="20152" y="926"/>
                  <a:pt x="21600" y="8247"/>
                  <a:pt x="19431" y="12941"/>
                </a:cubicBezTo>
                <a:cubicBezTo>
                  <a:pt x="16822" y="18587"/>
                  <a:pt x="12478" y="13993"/>
                  <a:pt x="8588" y="13384"/>
                </a:cubicBezTo>
                <a:cubicBezTo>
                  <a:pt x="5122" y="12841"/>
                  <a:pt x="1792" y="16027"/>
                  <a:pt x="0" y="21600"/>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29" name="Shape 229"/>
          <p:cNvSpPr/>
          <p:nvPr/>
        </p:nvSpPr>
        <p:spPr>
          <a:xfrm>
            <a:off x="4348163" y="4205288"/>
            <a:ext cx="447675"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B3B3B"/>
          </a:solidFill>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30" name="Shape 230"/>
          <p:cNvSpPr/>
          <p:nvPr/>
        </p:nvSpPr>
        <p:spPr>
          <a:xfrm>
            <a:off x="1046163" y="4383088"/>
            <a:ext cx="446087"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70BF41"/>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grpSp>
        <p:nvGrpSpPr>
          <p:cNvPr id="180237" name="Group 166"/>
          <p:cNvGrpSpPr>
            <a:grpSpLocks/>
          </p:cNvGrpSpPr>
          <p:nvPr/>
        </p:nvGrpSpPr>
        <p:grpSpPr bwMode="auto">
          <a:xfrm>
            <a:off x="228600" y="296863"/>
            <a:ext cx="8686800" cy="1274762"/>
            <a:chOff x="0" y="149458"/>
            <a:chExt cx="12355971" cy="1812820"/>
          </a:xfrm>
        </p:grpSpPr>
        <p:sp>
          <p:nvSpPr>
            <p:cNvPr id="39" name="Shape 164"/>
            <p:cNvSpPr/>
            <p:nvPr/>
          </p:nvSpPr>
          <p:spPr>
            <a:xfrm>
              <a:off x="0" y="1567206"/>
              <a:ext cx="12355971" cy="395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b="1" cap="all">
                  <a:solidFill>
                    <a:srgbClr val="70BF41"/>
                  </a:solidFill>
                </a:defRPr>
              </a:lvl1pPr>
            </a:lstStyle>
            <a:p>
              <a:pPr algn="ctr" defTabSz="410730" fontAlgn="auto">
                <a:spcBef>
                  <a:spcPts val="0"/>
                </a:spcBef>
                <a:spcAft>
                  <a:spcPts val="0"/>
                </a:spcAft>
                <a:defRPr sz="1800" b="0" cap="none">
                  <a:solidFill>
                    <a:srgbClr val="000000"/>
                  </a:solidFill>
                </a:defRPr>
              </a:pPr>
              <a:r>
                <a:rPr sz="1800" b="0" kern="0" cap="none" dirty="0">
                  <a:solidFill>
                    <a:srgbClr val="FFFFFF"/>
                  </a:solidFill>
                  <a:latin typeface="Avenir Book"/>
                  <a:ea typeface="Avenir Book"/>
                  <a:cs typeface="Avenir Book"/>
                  <a:sym typeface="Avenir Book"/>
                </a:rPr>
                <a:t>Accountable and Private Internet Protocol</a:t>
              </a:r>
            </a:p>
          </p:txBody>
        </p:sp>
        <p:sp>
          <p:nvSpPr>
            <p:cNvPr id="40" name="Shape 165"/>
            <p:cNvSpPr/>
            <p:nvPr/>
          </p:nvSpPr>
          <p:spPr>
            <a:xfrm>
              <a:off x="0" y="149458"/>
              <a:ext cx="12355971" cy="1467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sz="9600" b="1">
                  <a:solidFill>
                    <a:srgbClr val="70BF41"/>
                  </a:solidFill>
                </a:defRPr>
              </a:lvl1pPr>
            </a:lstStyle>
            <a:p>
              <a:pPr algn="ctr" defTabSz="410730" fontAlgn="auto">
                <a:spcBef>
                  <a:spcPts val="0"/>
                </a:spcBef>
                <a:spcAft>
                  <a:spcPts val="0"/>
                </a:spcAft>
                <a:defRPr sz="1800" b="0">
                  <a:solidFill>
                    <a:srgbClr val="000000"/>
                  </a:solidFill>
                </a:defRPr>
              </a:pPr>
              <a:r>
                <a:rPr sz="6700" b="0" kern="0" dirty="0">
                  <a:solidFill>
                    <a:srgbClr val="FFFFFF"/>
                  </a:solidFill>
                  <a:latin typeface="Avenir Book"/>
                  <a:ea typeface="Avenir Book"/>
                  <a:cs typeface="Avenir Book"/>
                  <a:sym typeface="Avenir Book"/>
                </a:rPr>
                <a:t>APIP:</a:t>
              </a:r>
            </a:p>
          </p:txBody>
        </p:sp>
      </p:grpSp>
      <p:sp>
        <p:nvSpPr>
          <p:cNvPr id="3" name="Slide Number Placeholder 2"/>
          <p:cNvSpPr>
            <a:spLocks noGrp="1"/>
          </p:cNvSpPr>
          <p:nvPr>
            <p:ph type="sldNum" sz="quarter" idx="12"/>
          </p:nvPr>
        </p:nvSpPr>
        <p:spPr/>
        <p:txBody>
          <a:bodyPr/>
          <a:lstStyle/>
          <a:p>
            <a:fld id="{DE250BD4-EDA8-1E47-B0E2-03C1BECE13CA}" type="slidenum">
              <a:rPr lang="en-US" altLang="en-US" smtClean="0"/>
              <a:pPr/>
              <a:t>126</a:t>
            </a:fld>
            <a:endParaRPr lang="en-US" altLang="en-US"/>
          </a:p>
        </p:txBody>
      </p:sp>
    </p:spTree>
  </p:cSld>
  <p:clrMapOvr>
    <a:masterClrMapping/>
  </p:clrMapOvr>
  <p:transition>
    <p:dissolv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1249" name="Group 238"/>
          <p:cNvGrpSpPr>
            <a:grpSpLocks/>
          </p:cNvGrpSpPr>
          <p:nvPr/>
        </p:nvGrpSpPr>
        <p:grpSpPr bwMode="auto">
          <a:xfrm>
            <a:off x="379413" y="2174875"/>
            <a:ext cx="1984375" cy="1271588"/>
            <a:chOff x="518" y="0"/>
            <a:chExt cx="2820744" cy="1806637"/>
          </a:xfrm>
        </p:grpSpPr>
        <p:sp>
          <p:nvSpPr>
            <p:cNvPr id="234" name="Shape 234"/>
            <p:cNvSpPr/>
            <p:nvPr/>
          </p:nvSpPr>
          <p:spPr>
            <a:xfrm>
              <a:off x="518" y="0"/>
              <a:ext cx="2820744" cy="410497"/>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235" name="Shape 235"/>
            <p:cNvSpPr/>
            <p:nvPr/>
          </p:nvSpPr>
          <p:spPr>
            <a:xfrm>
              <a:off x="518" y="1204424"/>
              <a:ext cx="2820744" cy="602213"/>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236" name="Shape 236"/>
            <p:cNvSpPr/>
            <p:nvPr/>
          </p:nvSpPr>
          <p:spPr>
            <a:xfrm>
              <a:off x="518" y="802949"/>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237" name="Shape 237"/>
            <p:cNvSpPr/>
            <p:nvPr/>
          </p:nvSpPr>
          <p:spPr>
            <a:xfrm>
              <a:off x="518" y="405986"/>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grpSp>
      <p:sp>
        <p:nvSpPr>
          <p:cNvPr id="239" name="Shape 239"/>
          <p:cNvSpPr/>
          <p:nvPr/>
        </p:nvSpPr>
        <p:spPr>
          <a:xfrm>
            <a:off x="47625" y="3694113"/>
            <a:ext cx="2649538" cy="6350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Separate Accountability</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and Return Addresses</a:t>
            </a:r>
          </a:p>
        </p:txBody>
      </p:sp>
      <p:grpSp>
        <p:nvGrpSpPr>
          <p:cNvPr id="181251" name="Group 252"/>
          <p:cNvGrpSpPr>
            <a:grpSpLocks/>
          </p:cNvGrpSpPr>
          <p:nvPr/>
        </p:nvGrpSpPr>
        <p:grpSpPr bwMode="auto">
          <a:xfrm>
            <a:off x="2824163" y="2174875"/>
            <a:ext cx="3127375" cy="2025650"/>
            <a:chOff x="476468" y="233331"/>
            <a:chExt cx="4447065" cy="2881229"/>
          </a:xfrm>
        </p:grpSpPr>
        <p:grpSp>
          <p:nvGrpSpPr>
            <p:cNvPr id="181276" name="Group 249"/>
            <p:cNvGrpSpPr>
              <a:grpSpLocks/>
            </p:cNvGrpSpPr>
            <p:nvPr/>
          </p:nvGrpSpPr>
          <p:grpSpPr bwMode="auto">
            <a:xfrm>
              <a:off x="590882" y="233331"/>
              <a:ext cx="4137553" cy="1806638"/>
              <a:chOff x="-605824" y="0"/>
              <a:chExt cx="4137551" cy="1806637"/>
            </a:xfrm>
          </p:grpSpPr>
          <p:pic>
            <p:nvPicPr>
              <p:cNvPr id="181279"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6024"/>
                <a:ext cx="6044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1280"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398" y="1365628"/>
                <a:ext cx="487900" cy="3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1281"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092" y="1246024"/>
                <a:ext cx="3626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128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030" y="0"/>
                <a:ext cx="362635"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44" name="Shape 244"/>
              <p:cNvSpPr/>
              <p:nvPr/>
            </p:nvSpPr>
            <p:spPr>
              <a:xfrm>
                <a:off x="595821" y="1526418"/>
                <a:ext cx="93004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sp>
            <p:nvSpPr>
              <p:cNvPr id="277" name="Shape 277"/>
              <p:cNvSpPr/>
              <p:nvPr/>
            </p:nvSpPr>
            <p:spPr>
              <a:xfrm>
                <a:off x="126284" y="18064"/>
                <a:ext cx="1133211" cy="8851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3600" kern="0">
                  <a:solidFill>
                    <a:srgbClr val="FFFFFF"/>
                  </a:solidFill>
                  <a:latin typeface="Avenir Book"/>
                  <a:ea typeface="Avenir Book"/>
                  <a:cs typeface="Avenir Book"/>
                  <a:sym typeface="Avenir Book"/>
                </a:endParaRPr>
              </a:p>
            </p:txBody>
          </p:sp>
          <p:sp>
            <p:nvSpPr>
              <p:cNvPr id="246" name="Shape 246"/>
              <p:cNvSpPr/>
              <p:nvPr/>
            </p:nvSpPr>
            <p:spPr>
              <a:xfrm flipV="1">
                <a:off x="1814813" y="609664"/>
                <a:ext cx="0" cy="704501"/>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sp>
            <p:nvSpPr>
              <p:cNvPr id="278" name="Shape 278"/>
              <p:cNvSpPr/>
              <p:nvPr/>
            </p:nvSpPr>
            <p:spPr>
              <a:xfrm>
                <a:off x="-605112" y="60967"/>
                <a:ext cx="1365723" cy="8399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3600" kern="0">
                  <a:solidFill>
                    <a:srgbClr val="FFFFFF"/>
                  </a:solidFill>
                  <a:latin typeface="Avenir Book"/>
                  <a:ea typeface="Avenir Book"/>
                  <a:cs typeface="Avenir Book"/>
                  <a:sym typeface="Avenir Book"/>
                </a:endParaRPr>
              </a:p>
            </p:txBody>
          </p:sp>
          <p:sp>
            <p:nvSpPr>
              <p:cNvPr id="248" name="Shape 248"/>
              <p:cNvSpPr/>
              <p:nvPr/>
            </p:nvSpPr>
            <p:spPr>
              <a:xfrm flipV="1">
                <a:off x="2096988" y="1526418"/>
                <a:ext cx="103388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grpSp>
        <p:sp>
          <p:nvSpPr>
            <p:cNvPr id="250" name="Shape 250"/>
            <p:cNvSpPr/>
            <p:nvPr/>
          </p:nvSpPr>
          <p:spPr>
            <a:xfrm>
              <a:off x="476468" y="940091"/>
              <a:ext cx="218966" cy="3928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800" b="0" kern="0">
                  <a:solidFill>
                    <a:srgbClr val="FFFFFF"/>
                  </a:solidFill>
                  <a:latin typeface="Avenir Book"/>
                  <a:ea typeface="Avenir Book"/>
                  <a:cs typeface="Avenir Book"/>
                  <a:sym typeface="Avenir Book"/>
                </a:rPr>
                <a:t>+</a:t>
              </a:r>
            </a:p>
          </p:txBody>
        </p:sp>
        <p:sp>
          <p:nvSpPr>
            <p:cNvPr id="251" name="Shape 251"/>
            <p:cNvSpPr/>
            <p:nvPr/>
          </p:nvSpPr>
          <p:spPr>
            <a:xfrm>
              <a:off x="1002440" y="2574895"/>
              <a:ext cx="3921093" cy="5396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solidFill>
                    <a:srgbClr val="70BF41"/>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800" i="0" kern="0">
                  <a:solidFill>
                    <a:srgbClr val="FFFFFF"/>
                  </a:solidFill>
                </a:rPr>
                <a:t>Delegated Accountability</a:t>
              </a:r>
            </a:p>
          </p:txBody>
        </p:sp>
      </p:grpSp>
      <p:grpSp>
        <p:nvGrpSpPr>
          <p:cNvPr id="181252" name="Group 261"/>
          <p:cNvGrpSpPr>
            <a:grpSpLocks/>
          </p:cNvGrpSpPr>
          <p:nvPr/>
        </p:nvGrpSpPr>
        <p:grpSpPr bwMode="auto">
          <a:xfrm>
            <a:off x="6303963" y="2498725"/>
            <a:ext cx="2441575" cy="1841500"/>
            <a:chOff x="506833" y="692008"/>
            <a:chExt cx="3473757" cy="2619527"/>
          </a:xfrm>
        </p:grpSpPr>
        <p:sp>
          <p:nvSpPr>
            <p:cNvPr id="256" name="Shape 256"/>
            <p:cNvSpPr/>
            <p:nvPr/>
          </p:nvSpPr>
          <p:spPr>
            <a:xfrm>
              <a:off x="506833" y="994609"/>
              <a:ext cx="158103" cy="284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257" name="Shape 257"/>
            <p:cNvSpPr/>
            <p:nvPr/>
          </p:nvSpPr>
          <p:spPr>
            <a:xfrm>
              <a:off x="1545798" y="2376635"/>
              <a:ext cx="2380585" cy="934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Addresses</a:t>
              </a:r>
            </a:p>
          </p:txBody>
        </p:sp>
        <p:grpSp>
          <p:nvGrpSpPr>
            <p:cNvPr id="181273" name="Group 260"/>
            <p:cNvGrpSpPr>
              <a:grpSpLocks/>
            </p:cNvGrpSpPr>
            <p:nvPr/>
          </p:nvGrpSpPr>
          <p:grpSpPr bwMode="auto">
            <a:xfrm>
              <a:off x="1428926" y="692008"/>
              <a:ext cx="2551664" cy="825784"/>
              <a:chOff x="-63500" y="-63500"/>
              <a:chExt cx="2551663" cy="825783"/>
            </a:xfrm>
          </p:grpSpPr>
          <p:sp>
            <p:nvSpPr>
              <p:cNvPr id="258" name="Shape 258"/>
              <p:cNvSpPr/>
              <p:nvPr/>
            </p:nvSpPr>
            <p:spPr>
              <a:xfrm>
                <a:off x="290526" y="356527"/>
                <a:ext cx="2197637" cy="406478"/>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pic>
            <p:nvPicPr>
              <p:cNvPr id="181275" name="padlock_closed_in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63500"/>
                <a:ext cx="667519" cy="6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sp>
        <p:nvSpPr>
          <p:cNvPr id="262" name="Shape 262"/>
          <p:cNvSpPr/>
          <p:nvPr/>
        </p:nvSpPr>
        <p:spPr>
          <a:xfrm>
            <a:off x="1046163" y="4383088"/>
            <a:ext cx="446087"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63" name="Shape 263"/>
          <p:cNvSpPr/>
          <p:nvPr/>
        </p:nvSpPr>
        <p:spPr>
          <a:xfrm>
            <a:off x="7651750" y="4383088"/>
            <a:ext cx="446088"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64" name="Shape 264"/>
          <p:cNvSpPr/>
          <p:nvPr/>
        </p:nvSpPr>
        <p:spPr>
          <a:xfrm>
            <a:off x="6288088" y="5656263"/>
            <a:ext cx="446087" cy="4460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65" name="Shape 265"/>
          <p:cNvSpPr/>
          <p:nvPr/>
        </p:nvSpPr>
        <p:spPr>
          <a:xfrm>
            <a:off x="1382713" y="4408488"/>
            <a:ext cx="2959100" cy="619125"/>
          </a:xfrm>
          <a:custGeom>
            <a:avLst/>
            <a:gdLst/>
            <a:ahLst/>
            <a:cxnLst>
              <a:cxn ang="0">
                <a:pos x="wd2" y="hd2"/>
              </a:cxn>
              <a:cxn ang="5400000">
                <a:pos x="wd2" y="hd2"/>
              </a:cxn>
              <a:cxn ang="10800000">
                <a:pos x="wd2" y="hd2"/>
              </a:cxn>
              <a:cxn ang="16200000">
                <a:pos x="wd2" y="hd2"/>
              </a:cxn>
            </a:cxnLst>
            <a:rect l="0" t="0" r="r" b="b"/>
            <a:pathLst>
              <a:path w="21600" h="16868" extrusionOk="0">
                <a:moveTo>
                  <a:pt x="0" y="6936"/>
                </a:moveTo>
                <a:cubicBezTo>
                  <a:pt x="1506" y="15546"/>
                  <a:pt x="4462" y="19112"/>
                  <a:pt x="7074" y="15420"/>
                </a:cubicBezTo>
                <a:cubicBezTo>
                  <a:pt x="10079" y="11171"/>
                  <a:pt x="12178" y="-2488"/>
                  <a:pt x="15472" y="396"/>
                </a:cubicBezTo>
                <a:cubicBezTo>
                  <a:pt x="16377" y="1187"/>
                  <a:pt x="17142" y="3327"/>
                  <a:pt x="18012" y="4371"/>
                </a:cubicBezTo>
                <a:cubicBezTo>
                  <a:pt x="19220" y="5819"/>
                  <a:pt x="20540" y="5147"/>
                  <a:pt x="21600" y="2535"/>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66" name="Shape 266"/>
          <p:cNvSpPr/>
          <p:nvPr/>
        </p:nvSpPr>
        <p:spPr>
          <a:xfrm>
            <a:off x="5219700" y="6134100"/>
            <a:ext cx="2581275" cy="3492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800" i="0" kern="0" dirty="0">
                <a:solidFill>
                  <a:schemeClr val="bg1"/>
                </a:solidFill>
              </a:rPr>
              <a:t>Real-World Deployment</a:t>
            </a:r>
          </a:p>
        </p:txBody>
      </p:sp>
      <p:sp>
        <p:nvSpPr>
          <p:cNvPr id="267" name="Shape 267"/>
          <p:cNvSpPr/>
          <p:nvPr/>
        </p:nvSpPr>
        <p:spPr>
          <a:xfrm>
            <a:off x="4760913" y="4318000"/>
            <a:ext cx="2874962" cy="577850"/>
          </a:xfrm>
          <a:custGeom>
            <a:avLst/>
            <a:gdLst/>
            <a:ahLst/>
            <a:cxnLst>
              <a:cxn ang="0">
                <a:pos x="wd2" y="hd2"/>
              </a:cxn>
              <a:cxn ang="5400000">
                <a:pos x="wd2" y="hd2"/>
              </a:cxn>
              <a:cxn ang="10800000">
                <a:pos x="wd2" y="hd2"/>
              </a:cxn>
              <a:cxn ang="16200000">
                <a:pos x="wd2" y="hd2"/>
              </a:cxn>
            </a:cxnLst>
            <a:rect l="0" t="0" r="r" b="b"/>
            <a:pathLst>
              <a:path w="21600" h="19453" extrusionOk="0">
                <a:moveTo>
                  <a:pt x="0" y="464"/>
                </a:moveTo>
                <a:cubicBezTo>
                  <a:pt x="1714" y="-884"/>
                  <a:pt x="3478" y="729"/>
                  <a:pt x="4937" y="4976"/>
                </a:cubicBezTo>
                <a:cubicBezTo>
                  <a:pt x="6591" y="9793"/>
                  <a:pt x="7834" y="17900"/>
                  <a:pt x="9808" y="19255"/>
                </a:cubicBezTo>
                <a:cubicBezTo>
                  <a:pt x="11936" y="20716"/>
                  <a:pt x="13724" y="13723"/>
                  <a:pt x="15681" y="9975"/>
                </a:cubicBezTo>
                <a:cubicBezTo>
                  <a:pt x="17553" y="6390"/>
                  <a:pt x="19645" y="5827"/>
                  <a:pt x="21600" y="8383"/>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68" name="Shape 268"/>
          <p:cNvSpPr/>
          <p:nvPr/>
        </p:nvSpPr>
        <p:spPr>
          <a:xfrm>
            <a:off x="6626225" y="4638675"/>
            <a:ext cx="1790700" cy="1009650"/>
          </a:xfrm>
          <a:custGeom>
            <a:avLst/>
            <a:gdLst/>
            <a:ahLst/>
            <a:cxnLst>
              <a:cxn ang="0">
                <a:pos x="wd2" y="hd2"/>
              </a:cxn>
              <a:cxn ang="5400000">
                <a:pos x="wd2" y="hd2"/>
              </a:cxn>
              <a:cxn ang="10800000">
                <a:pos x="wd2" y="hd2"/>
              </a:cxn>
              <a:cxn ang="16200000">
                <a:pos x="wd2" y="hd2"/>
              </a:cxn>
            </a:cxnLst>
            <a:rect l="0" t="0" r="r" b="b"/>
            <a:pathLst>
              <a:path w="20461" h="21600" extrusionOk="0">
                <a:moveTo>
                  <a:pt x="16871" y="0"/>
                </a:moveTo>
                <a:cubicBezTo>
                  <a:pt x="20152" y="926"/>
                  <a:pt x="21600" y="8247"/>
                  <a:pt x="19431" y="12941"/>
                </a:cubicBezTo>
                <a:cubicBezTo>
                  <a:pt x="16822" y="18587"/>
                  <a:pt x="12478" y="13993"/>
                  <a:pt x="8588" y="13384"/>
                </a:cubicBezTo>
                <a:cubicBezTo>
                  <a:pt x="5122" y="12841"/>
                  <a:pt x="1792" y="16027"/>
                  <a:pt x="0" y="21600"/>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181260" name="Group 275"/>
          <p:cNvGrpSpPr>
            <a:grpSpLocks/>
          </p:cNvGrpSpPr>
          <p:nvPr/>
        </p:nvGrpSpPr>
        <p:grpSpPr bwMode="auto">
          <a:xfrm>
            <a:off x="2813050" y="4429125"/>
            <a:ext cx="3282950" cy="1166813"/>
            <a:chOff x="-87732" y="-1"/>
            <a:chExt cx="4668715" cy="1658336"/>
          </a:xfrm>
        </p:grpSpPr>
        <p:sp>
          <p:nvSpPr>
            <p:cNvPr id="269" name="Shape 269"/>
            <p:cNvSpPr/>
            <p:nvPr/>
          </p:nvSpPr>
          <p:spPr>
            <a:xfrm>
              <a:off x="-87732" y="591133"/>
              <a:ext cx="2079250" cy="541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70BF41"/>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800" kern="0">
                  <a:solidFill>
                    <a:srgbClr val="FFFFFF"/>
                  </a:solidFill>
                </a:rPr>
                <a:t>How it Works</a:t>
              </a:r>
            </a:p>
          </p:txBody>
        </p:sp>
        <p:sp>
          <p:nvSpPr>
            <p:cNvPr id="270" name="Shape 270"/>
            <p:cNvSpPr/>
            <p:nvPr/>
          </p:nvSpPr>
          <p:spPr>
            <a:xfrm>
              <a:off x="1481300" y="1119093"/>
              <a:ext cx="1598380" cy="5392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70BF41"/>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800" kern="0">
                  <a:solidFill>
                    <a:srgbClr val="FFFFFF"/>
                  </a:solidFill>
                </a:rPr>
                <a:t>Feasibility</a:t>
              </a:r>
            </a:p>
          </p:txBody>
        </p:sp>
        <p:sp>
          <p:nvSpPr>
            <p:cNvPr id="271" name="Shape 271"/>
            <p:cNvSpPr/>
            <p:nvPr/>
          </p:nvSpPr>
          <p:spPr>
            <a:xfrm>
              <a:off x="2835860" y="428684"/>
              <a:ext cx="1745123" cy="7152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lnSpc>
                  <a:spcPct val="70000"/>
                </a:lnSpc>
                <a:spcBef>
                  <a:spcPts val="0"/>
                </a:spcBef>
                <a:spcAft>
                  <a:spcPts val="0"/>
                </a:spcAft>
                <a:defRPr sz="1800"/>
              </a:pPr>
              <a:r>
                <a:rPr sz="1800" kern="0" dirty="0">
                  <a:solidFill>
                    <a:srgbClr val="FFFFFF"/>
                  </a:solidFill>
                  <a:latin typeface="Avenir Light"/>
                  <a:ea typeface="Avenir Light"/>
                  <a:cs typeface="Avenir Light"/>
                  <a:sym typeface="Avenir Light"/>
                </a:rPr>
                <a:t>Flow</a:t>
              </a:r>
            </a:p>
            <a:p>
              <a:pPr algn="ctr" defTabSz="410730" fontAlgn="auto">
                <a:lnSpc>
                  <a:spcPct val="70000"/>
                </a:lnSpc>
                <a:spcBef>
                  <a:spcPts val="0"/>
                </a:spcBef>
                <a:spcAft>
                  <a:spcPts val="0"/>
                </a:spcAft>
                <a:defRPr sz="1800"/>
              </a:pPr>
              <a:r>
                <a:rPr sz="1800" kern="0" dirty="0">
                  <a:solidFill>
                    <a:srgbClr val="FFFFFF"/>
                  </a:solidFill>
                  <a:latin typeface="Avenir Light"/>
                  <a:ea typeface="Avenir Light"/>
                  <a:cs typeface="Avenir Light"/>
                  <a:sym typeface="Avenir Light"/>
                </a:rPr>
                <a:t>Granularity</a:t>
              </a:r>
            </a:p>
          </p:txBody>
        </p:sp>
        <p:sp>
          <p:nvSpPr>
            <p:cNvPr id="272" name="Shape 272"/>
            <p:cNvSpPr/>
            <p:nvPr/>
          </p:nvSpPr>
          <p:spPr>
            <a:xfrm flipV="1">
              <a:off x="1754469" y="6768"/>
              <a:ext cx="650189" cy="706202"/>
            </a:xfrm>
            <a:prstGeom prst="line">
              <a:avLst/>
            </a:prstGeom>
            <a:noFill/>
            <a:ln w="25400" cap="flat">
              <a:solidFill>
                <a:srgbClr val="70BF41"/>
              </a:solidFill>
              <a:prstDash val="solid"/>
              <a:miter lim="400000"/>
              <a:headEnd type="oval"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sp>
          <p:nvSpPr>
            <p:cNvPr id="273" name="Shape 273"/>
            <p:cNvSpPr/>
            <p:nvPr/>
          </p:nvSpPr>
          <p:spPr>
            <a:xfrm flipV="1">
              <a:off x="2298551" y="-1"/>
              <a:ext cx="108365" cy="1159707"/>
            </a:xfrm>
            <a:prstGeom prst="line">
              <a:avLst/>
            </a:prstGeom>
            <a:noFill/>
            <a:ln w="25400" cap="flat">
              <a:solidFill>
                <a:srgbClr val="70BF41"/>
              </a:solidFill>
              <a:prstDash val="solid"/>
              <a:miter lim="400000"/>
              <a:headEnd type="oval"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sp>
          <p:nvSpPr>
            <p:cNvPr id="274" name="Shape 274"/>
            <p:cNvSpPr/>
            <p:nvPr/>
          </p:nvSpPr>
          <p:spPr>
            <a:xfrm flipH="1" flipV="1">
              <a:off x="2427233" y="9024"/>
              <a:ext cx="853372" cy="681384"/>
            </a:xfrm>
            <a:prstGeom prst="line">
              <a:avLst/>
            </a:prstGeom>
            <a:noFill/>
            <a:ln w="25400" cap="flat">
              <a:solidFill>
                <a:srgbClr val="70BF41"/>
              </a:solidFill>
              <a:prstDash val="solid"/>
              <a:miter lim="400000"/>
              <a:headEnd type="oval"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grpSp>
      <p:sp>
        <p:nvSpPr>
          <p:cNvPr id="276" name="Shape 276"/>
          <p:cNvSpPr/>
          <p:nvPr/>
        </p:nvSpPr>
        <p:spPr>
          <a:xfrm>
            <a:off x="4348163" y="4205288"/>
            <a:ext cx="447675"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B3B3B"/>
          </a:solidFill>
          <a:ln w="25400">
            <a:solidFill>
              <a:srgbClr val="70BF41"/>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grpSp>
        <p:nvGrpSpPr>
          <p:cNvPr id="181262" name="Group 166"/>
          <p:cNvGrpSpPr>
            <a:grpSpLocks/>
          </p:cNvGrpSpPr>
          <p:nvPr/>
        </p:nvGrpSpPr>
        <p:grpSpPr bwMode="auto">
          <a:xfrm>
            <a:off x="228600" y="296863"/>
            <a:ext cx="8686800" cy="1274762"/>
            <a:chOff x="0" y="149458"/>
            <a:chExt cx="12355971" cy="1812820"/>
          </a:xfrm>
        </p:grpSpPr>
        <p:sp>
          <p:nvSpPr>
            <p:cNvPr id="46" name="Shape 164"/>
            <p:cNvSpPr/>
            <p:nvPr/>
          </p:nvSpPr>
          <p:spPr>
            <a:xfrm>
              <a:off x="0" y="1567206"/>
              <a:ext cx="12355971" cy="395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b="1" cap="all">
                  <a:solidFill>
                    <a:srgbClr val="70BF41"/>
                  </a:solidFill>
                </a:defRPr>
              </a:lvl1pPr>
            </a:lstStyle>
            <a:p>
              <a:pPr algn="ctr" defTabSz="410730" fontAlgn="auto">
                <a:spcBef>
                  <a:spcPts val="0"/>
                </a:spcBef>
                <a:spcAft>
                  <a:spcPts val="0"/>
                </a:spcAft>
                <a:defRPr sz="1800" b="0" cap="none">
                  <a:solidFill>
                    <a:srgbClr val="000000"/>
                  </a:solidFill>
                </a:defRPr>
              </a:pPr>
              <a:r>
                <a:rPr sz="1800" b="0" kern="0" cap="none" dirty="0">
                  <a:solidFill>
                    <a:srgbClr val="FFFFFF"/>
                  </a:solidFill>
                  <a:latin typeface="Avenir Book"/>
                  <a:ea typeface="Avenir Book"/>
                  <a:cs typeface="Avenir Book"/>
                  <a:sym typeface="Avenir Book"/>
                </a:rPr>
                <a:t>Accountable and Private Internet Protocol</a:t>
              </a:r>
            </a:p>
          </p:txBody>
        </p:sp>
        <p:sp>
          <p:nvSpPr>
            <p:cNvPr id="47" name="Shape 165"/>
            <p:cNvSpPr/>
            <p:nvPr/>
          </p:nvSpPr>
          <p:spPr>
            <a:xfrm>
              <a:off x="0" y="149458"/>
              <a:ext cx="12355971" cy="1467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sz="9600" b="1">
                  <a:solidFill>
                    <a:srgbClr val="70BF41"/>
                  </a:solidFill>
                </a:defRPr>
              </a:lvl1pPr>
            </a:lstStyle>
            <a:p>
              <a:pPr algn="ctr" defTabSz="410730" fontAlgn="auto">
                <a:spcBef>
                  <a:spcPts val="0"/>
                </a:spcBef>
                <a:spcAft>
                  <a:spcPts val="0"/>
                </a:spcAft>
                <a:defRPr sz="1800" b="0">
                  <a:solidFill>
                    <a:srgbClr val="000000"/>
                  </a:solidFill>
                </a:defRPr>
              </a:pPr>
              <a:r>
                <a:rPr sz="6700" b="0" kern="0" dirty="0">
                  <a:solidFill>
                    <a:srgbClr val="FFFFFF"/>
                  </a:solidFill>
                  <a:latin typeface="Avenir Book"/>
                  <a:ea typeface="Avenir Book"/>
                  <a:cs typeface="Avenir Book"/>
                  <a:sym typeface="Avenir Book"/>
                </a:rPr>
                <a:t>APIP:</a:t>
              </a:r>
            </a:p>
          </p:txBody>
        </p:sp>
      </p:grpSp>
      <p:sp>
        <p:nvSpPr>
          <p:cNvPr id="3" name="Slide Number Placeholder 2"/>
          <p:cNvSpPr>
            <a:spLocks noGrp="1"/>
          </p:cNvSpPr>
          <p:nvPr>
            <p:ph type="sldNum" sz="quarter" idx="12"/>
          </p:nvPr>
        </p:nvSpPr>
        <p:spPr/>
        <p:txBody>
          <a:bodyPr/>
          <a:lstStyle/>
          <a:p>
            <a:fld id="{DE250BD4-EDA8-1E47-B0E2-03C1BECE13CA}" type="slidenum">
              <a:rPr lang="en-US" altLang="en-US" smtClean="0"/>
              <a:pPr/>
              <a:t>127</a:t>
            </a:fld>
            <a:endParaRPr lang="en-US" altLang="en-US"/>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9" name="Shape 369"/>
          <p:cNvSpPr>
            <a:spLocks noGrp="1"/>
          </p:cNvSpPr>
          <p:nvPr>
            <p:ph type="title"/>
          </p:nvPr>
        </p:nvSpPr>
        <p:spPr/>
        <p:txBody>
          <a:bodyPr/>
          <a:lstStyle/>
          <a:p>
            <a:pPr>
              <a:defRPr sz="1800" cap="none"/>
            </a:pPr>
            <a:r>
              <a:rPr sz="1800" b="1" spc="-168">
                <a:solidFill>
                  <a:srgbClr val="70BF41"/>
                </a:solidFill>
                <a:latin typeface="Menlo"/>
                <a:ea typeface="Menlo"/>
                <a:cs typeface="Menlo"/>
                <a:sym typeface="Menlo"/>
              </a:rPr>
              <a:t>brief</a:t>
            </a:r>
            <a:r>
              <a:rPr sz="1800" spc="-168">
                <a:solidFill>
                  <a:srgbClr val="70BF41"/>
                </a:solidFill>
                <a:latin typeface="Menlo"/>
                <a:ea typeface="Menlo"/>
                <a:cs typeface="Menlo"/>
                <a:sym typeface="Menlo"/>
              </a:rPr>
              <a:t>(P)</a:t>
            </a:r>
          </a:p>
        </p:txBody>
      </p:sp>
      <p:grpSp>
        <p:nvGrpSpPr>
          <p:cNvPr id="372" name="Group 372"/>
          <p:cNvGrpSpPr>
            <a:grpSpLocks/>
          </p:cNvGrpSpPr>
          <p:nvPr/>
        </p:nvGrpSpPr>
        <p:grpSpPr bwMode="auto">
          <a:xfrm>
            <a:off x="750888" y="2970213"/>
            <a:ext cx="7681912" cy="1641475"/>
            <a:chOff x="0" y="216585"/>
            <a:chExt cx="10923710" cy="2335811"/>
          </a:xfrm>
        </p:grpSpPr>
        <p:sp>
          <p:nvSpPr>
            <p:cNvPr id="370" name="Shape 370"/>
            <p:cNvSpPr/>
            <p:nvPr/>
          </p:nvSpPr>
          <p:spPr>
            <a:xfrm>
              <a:off x="0" y="939467"/>
              <a:ext cx="10923710" cy="16129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6700">
                  <a:solidFill>
                    <a:srgbClr val="000000"/>
                  </a:solidFill>
                  <a:latin typeface="Avenir Book" charset="0"/>
                  <a:sym typeface="Avenir Book" charset="0"/>
                </a:rPr>
                <a:t>“</a:t>
              </a:r>
              <a:r>
                <a:rPr lang="en-US" altLang="en-US" sz="6700">
                  <a:solidFill>
                    <a:srgbClr val="000000"/>
                  </a:solidFill>
                  <a:latin typeface="Avenir Book" charset="0"/>
                  <a:sym typeface="Avenir Book" charset="0"/>
                </a:rPr>
                <a:t>I sent this packet.</a:t>
              </a:r>
              <a:r>
                <a:rPr lang="ja-JP" altLang="en-US" sz="6700">
                  <a:solidFill>
                    <a:srgbClr val="000000"/>
                  </a:solidFill>
                  <a:latin typeface="Avenir Book" charset="0"/>
                  <a:sym typeface="Avenir Book" charset="0"/>
                </a:rPr>
                <a:t>”</a:t>
              </a:r>
              <a:endParaRPr lang="en-US" altLang="en-US" sz="6700">
                <a:solidFill>
                  <a:srgbClr val="000000"/>
                </a:solidFill>
                <a:latin typeface="Avenir Book" charset="0"/>
                <a:sym typeface="Avenir Book" charset="0"/>
              </a:endParaRPr>
            </a:p>
          </p:txBody>
        </p:sp>
        <p:sp>
          <p:nvSpPr>
            <p:cNvPr id="371" name="Shape 371"/>
            <p:cNvSpPr/>
            <p:nvPr/>
          </p:nvSpPr>
          <p:spPr>
            <a:xfrm>
              <a:off x="0" y="216585"/>
              <a:ext cx="2289035" cy="431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Sender to Delegate:</a:t>
              </a:r>
            </a:p>
          </p:txBody>
        </p:sp>
      </p:grpSp>
      <p:sp>
        <p:nvSpPr>
          <p:cNvPr id="3" name="Slide Number Placeholder 2"/>
          <p:cNvSpPr>
            <a:spLocks noGrp="1"/>
          </p:cNvSpPr>
          <p:nvPr>
            <p:ph type="sldNum" sz="quarter" idx="10"/>
          </p:nvPr>
        </p:nvSpPr>
        <p:spPr/>
        <p:txBody>
          <a:bodyPr/>
          <a:lstStyle/>
          <a:p>
            <a:fld id="{A70DFD2E-48D8-764F-BB21-3339769EF8C7}" type="slidenum">
              <a:rPr lang="en-US" altLang="en-US" smtClean="0"/>
              <a:pPr/>
              <a:t>128</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372"/>
                                        </p:tgtEl>
                                        <p:attrNameLst>
                                          <p:attrName>ppt_x</p:attrName>
                                        </p:attrNameLst>
                                      </p:cBhvr>
                                      <p:tavLst>
                                        <p:tav tm="0">
                                          <p:val>
                                            <p:strVal val="ppt_x"/>
                                          </p:val>
                                        </p:tav>
                                        <p:tav tm="100000">
                                          <p:val>
                                            <p:strVal val="0-ppt_w/2"/>
                                          </p:val>
                                        </p:tav>
                                      </p:tavLst>
                                    </p:anim>
                                    <p:anim calcmode="lin" valueType="num">
                                      <p:cBhvr>
                                        <p:cTn id="7" dur="300" fill="hold"/>
                                        <p:tgtEl>
                                          <p:spTgt spid="372"/>
                                        </p:tgtEl>
                                        <p:attrNameLst>
                                          <p:attrName>ppt_y</p:attrName>
                                        </p:attrNameLst>
                                      </p:cBhvr>
                                      <p:tavLst>
                                        <p:tav tm="0">
                                          <p:val>
                                            <p:strVal val="ppt_y"/>
                                          </p:val>
                                        </p:tav>
                                        <p:tav tm="100000">
                                          <p:val>
                                            <p:strVal val="ppt_y"/>
                                          </p:val>
                                        </p:tav>
                                      </p:tavLst>
                                    </p:anim>
                                    <p:set>
                                      <p:cBhvr>
                                        <p:cTn id="8" fill="hold">
                                          <p:stCondLst>
                                            <p:cond delay="299"/>
                                          </p:stCondLst>
                                        </p:cTn>
                                        <p:tgtEl>
                                          <p:spTgt spid="3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animBg="1" advAuto="0"/>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4" name="Shape 374"/>
          <p:cNvSpPr>
            <a:spLocks noGrp="1"/>
          </p:cNvSpPr>
          <p:nvPr>
            <p:ph type="title"/>
          </p:nvPr>
        </p:nvSpPr>
        <p:spPr/>
        <p:txBody>
          <a:bodyPr/>
          <a:lstStyle/>
          <a:p>
            <a:pPr>
              <a:defRPr sz="1800" cap="none"/>
            </a:pPr>
            <a:r>
              <a:rPr sz="1800" b="1" spc="-168">
                <a:solidFill>
                  <a:srgbClr val="70BF41"/>
                </a:solidFill>
                <a:latin typeface="Menlo"/>
                <a:ea typeface="Menlo"/>
                <a:cs typeface="Menlo"/>
                <a:sym typeface="Menlo"/>
              </a:rPr>
              <a:t>brief</a:t>
            </a:r>
            <a:r>
              <a:rPr sz="1800" spc="-168">
                <a:solidFill>
                  <a:srgbClr val="70BF41"/>
                </a:solidFill>
                <a:latin typeface="Menlo"/>
                <a:ea typeface="Menlo"/>
                <a:cs typeface="Menlo"/>
                <a:sym typeface="Menlo"/>
              </a:rPr>
              <a:t>(P)</a:t>
            </a:r>
          </a:p>
        </p:txBody>
      </p:sp>
      <p:grpSp>
        <p:nvGrpSpPr>
          <p:cNvPr id="377" name="Group 377"/>
          <p:cNvGrpSpPr>
            <a:grpSpLocks/>
          </p:cNvGrpSpPr>
          <p:nvPr/>
        </p:nvGrpSpPr>
        <p:grpSpPr bwMode="auto">
          <a:xfrm>
            <a:off x="1306513" y="4694238"/>
            <a:ext cx="1581150" cy="379412"/>
            <a:chOff x="-1" y="146736"/>
            <a:chExt cx="2248559" cy="540335"/>
          </a:xfrm>
        </p:grpSpPr>
        <p:sp>
          <p:nvSpPr>
            <p:cNvPr id="375" name="Shape 375"/>
            <p:cNvSpPr/>
            <p:nvPr/>
          </p:nvSpPr>
          <p:spPr>
            <a:xfrm>
              <a:off x="-1" y="687071"/>
              <a:ext cx="224855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376" name="Shape 376"/>
            <p:cNvSpPr/>
            <p:nvPr/>
          </p:nvSpPr>
          <p:spPr>
            <a:xfrm>
              <a:off x="984308" y="146736"/>
              <a:ext cx="279941" cy="4295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384" name="Group 384"/>
          <p:cNvGrpSpPr>
            <a:grpSpLocks/>
          </p:cNvGrpSpPr>
          <p:nvPr/>
        </p:nvGrpSpPr>
        <p:grpSpPr bwMode="auto">
          <a:xfrm>
            <a:off x="415925" y="2360613"/>
            <a:ext cx="2498725" cy="3487737"/>
            <a:chOff x="-1" y="0"/>
            <a:chExt cx="3553628" cy="4960571"/>
          </a:xfrm>
        </p:grpSpPr>
        <p:grpSp>
          <p:nvGrpSpPr>
            <p:cNvPr id="183311" name="Group 380"/>
            <p:cNvGrpSpPr>
              <a:grpSpLocks/>
            </p:cNvGrpSpPr>
            <p:nvPr/>
          </p:nvGrpSpPr>
          <p:grpSpPr bwMode="auto">
            <a:xfrm>
              <a:off x="2422834" y="0"/>
              <a:ext cx="1130793" cy="1542535"/>
              <a:chOff x="0" y="0"/>
              <a:chExt cx="1130792" cy="1542534"/>
            </a:xfrm>
          </p:grpSpPr>
          <p:pic>
            <p:nvPicPr>
              <p:cNvPr id="183315" name="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25" y="0"/>
                <a:ext cx="669635" cy="103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79" name="Shape 379"/>
              <p:cNvSpPr/>
              <p:nvPr/>
            </p:nvSpPr>
            <p:spPr>
              <a:xfrm>
                <a:off x="-317" y="1110878"/>
                <a:ext cx="1131109" cy="431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800" i="1">
                    <a:latin typeface="Avenir Medium"/>
                    <a:ea typeface="Avenir Medium"/>
                    <a:cs typeface="Avenir Medium"/>
                    <a:sym typeface="Avenir Medium"/>
                  </a:defRPr>
                </a:lvl1pPr>
              </a:lstStyle>
              <a:p>
                <a:pPr defTabSz="410730" fontAlgn="auto">
                  <a:spcBef>
                    <a:spcPts val="0"/>
                  </a:spcBef>
                  <a:spcAft>
                    <a:spcPts val="0"/>
                  </a:spcAft>
                  <a:defRPr sz="1800" i="0"/>
                </a:pPr>
                <a:r>
                  <a:rPr sz="1300" i="0" kern="0">
                    <a:solidFill>
                      <a:sysClr val="windowText" lastClr="000000"/>
                    </a:solidFill>
                  </a:rPr>
                  <a:t>Delegate</a:t>
                </a:r>
              </a:p>
            </p:txBody>
          </p:sp>
        </p:grpSp>
        <p:grpSp>
          <p:nvGrpSpPr>
            <p:cNvPr id="183312" name="Group 383"/>
            <p:cNvGrpSpPr>
              <a:grpSpLocks/>
            </p:cNvGrpSpPr>
            <p:nvPr/>
          </p:nvGrpSpPr>
          <p:grpSpPr bwMode="auto">
            <a:xfrm>
              <a:off x="-1" y="3338433"/>
              <a:ext cx="1227888" cy="1622138"/>
              <a:chOff x="-26131" y="0"/>
              <a:chExt cx="1227887" cy="1622136"/>
            </a:xfrm>
          </p:grpSpPr>
          <p:pic>
            <p:nvPicPr>
              <p:cNvPr id="183313"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1756" cy="111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82" name="Shape 382"/>
              <p:cNvSpPr/>
              <p:nvPr/>
            </p:nvSpPr>
            <p:spPr>
              <a:xfrm>
                <a:off x="-26131" y="1190881"/>
                <a:ext cx="905339" cy="431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800" i="1">
                    <a:latin typeface="Avenir Medium"/>
                    <a:ea typeface="Avenir Medium"/>
                    <a:cs typeface="Avenir Medium"/>
                    <a:sym typeface="Avenir Medium"/>
                  </a:defRPr>
                </a:lvl1pPr>
              </a:lstStyle>
              <a:p>
                <a:pPr defTabSz="410730" fontAlgn="auto">
                  <a:spcBef>
                    <a:spcPts val="0"/>
                  </a:spcBef>
                  <a:spcAft>
                    <a:spcPts val="0"/>
                  </a:spcAft>
                  <a:defRPr sz="1800" i="0"/>
                </a:pPr>
                <a:r>
                  <a:rPr sz="1300" i="0" kern="0">
                    <a:solidFill>
                      <a:sysClr val="windowText" lastClr="000000"/>
                    </a:solidFill>
                  </a:rPr>
                  <a:t>Sender</a:t>
                </a:r>
              </a:p>
            </p:txBody>
          </p:sp>
        </p:grpSp>
      </p:grpSp>
      <p:grpSp>
        <p:nvGrpSpPr>
          <p:cNvPr id="387" name="Group 387"/>
          <p:cNvGrpSpPr>
            <a:grpSpLocks/>
          </p:cNvGrpSpPr>
          <p:nvPr/>
        </p:nvGrpSpPr>
        <p:grpSpPr bwMode="auto">
          <a:xfrm>
            <a:off x="631825" y="2800350"/>
            <a:ext cx="1716088" cy="1890713"/>
            <a:chOff x="-749" y="0"/>
            <a:chExt cx="2442470" cy="2688908"/>
          </a:xfrm>
        </p:grpSpPr>
        <p:sp>
          <p:nvSpPr>
            <p:cNvPr id="396" name="Shape 396"/>
            <p:cNvSpPr/>
            <p:nvPr/>
          </p:nvSpPr>
          <p:spPr>
            <a:xfrm>
              <a:off x="532482" y="0"/>
              <a:ext cx="1909239" cy="26889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570" y="11188"/>
                    <a:pt x="8770" y="39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386" name="Shape 386"/>
            <p:cNvSpPr/>
            <p:nvPr/>
          </p:nvSpPr>
          <p:spPr>
            <a:xfrm>
              <a:off x="-749" y="428961"/>
              <a:ext cx="1014495" cy="8240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grpSp>
      <p:grpSp>
        <p:nvGrpSpPr>
          <p:cNvPr id="395" name="Group 395"/>
          <p:cNvGrpSpPr>
            <a:grpSpLocks/>
          </p:cNvGrpSpPr>
          <p:nvPr/>
        </p:nvGrpSpPr>
        <p:grpSpPr bwMode="auto">
          <a:xfrm>
            <a:off x="2917825" y="2195513"/>
            <a:ext cx="1701800" cy="1825625"/>
            <a:chOff x="-610128" y="9608"/>
            <a:chExt cx="2420939" cy="2597945"/>
          </a:xfrm>
        </p:grpSpPr>
        <p:sp>
          <p:nvSpPr>
            <p:cNvPr id="388" name="Shape 388"/>
            <p:cNvSpPr/>
            <p:nvPr/>
          </p:nvSpPr>
          <p:spPr>
            <a:xfrm>
              <a:off x="-610128" y="9608"/>
              <a:ext cx="2420939" cy="2597945"/>
            </a:xfrm>
            <a:custGeom>
              <a:avLst/>
              <a:gdLst/>
              <a:ahLst/>
              <a:cxnLst>
                <a:cxn ang="0">
                  <a:pos x="wd2" y="hd2"/>
                </a:cxn>
                <a:cxn ang="5400000">
                  <a:pos x="wd2" y="hd2"/>
                </a:cxn>
                <a:cxn ang="10800000">
                  <a:pos x="wd2" y="hd2"/>
                </a:cxn>
                <a:cxn ang="16200000">
                  <a:pos x="wd2" y="hd2"/>
                </a:cxn>
              </a:cxnLst>
              <a:rect l="0" t="0" r="r" b="b"/>
              <a:pathLst>
                <a:path w="21600" h="21600" extrusionOk="0">
                  <a:moveTo>
                    <a:pt x="6048" y="0"/>
                  </a:moveTo>
                  <a:cubicBezTo>
                    <a:pt x="5735" y="0"/>
                    <a:pt x="5481" y="236"/>
                    <a:pt x="5481" y="528"/>
                  </a:cubicBezTo>
                  <a:lnTo>
                    <a:pt x="5481" y="4663"/>
                  </a:lnTo>
                  <a:lnTo>
                    <a:pt x="0" y="5722"/>
                  </a:lnTo>
                  <a:lnTo>
                    <a:pt x="5481" y="6778"/>
                  </a:lnTo>
                  <a:lnTo>
                    <a:pt x="5481" y="21072"/>
                  </a:lnTo>
                  <a:cubicBezTo>
                    <a:pt x="5481" y="21364"/>
                    <a:pt x="5735" y="21600"/>
                    <a:pt x="6048" y="21600"/>
                  </a:cubicBezTo>
                  <a:lnTo>
                    <a:pt x="21033" y="21600"/>
                  </a:lnTo>
                  <a:cubicBezTo>
                    <a:pt x="21346" y="21600"/>
                    <a:pt x="21600" y="21364"/>
                    <a:pt x="21600" y="21072"/>
                  </a:cubicBezTo>
                  <a:lnTo>
                    <a:pt x="21600" y="528"/>
                  </a:lnTo>
                  <a:cubicBezTo>
                    <a:pt x="21600" y="236"/>
                    <a:pt x="21346" y="0"/>
                    <a:pt x="21033" y="0"/>
                  </a:cubicBezTo>
                  <a:lnTo>
                    <a:pt x="6048"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389" name="Shape 389"/>
            <p:cNvSpPr/>
            <p:nvPr/>
          </p:nvSpPr>
          <p:spPr>
            <a:xfrm>
              <a:off x="74149" y="23162"/>
              <a:ext cx="1659878" cy="716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Fingerprint</a:t>
              </a:r>
            </a:p>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Cache</a:t>
              </a:r>
            </a:p>
          </p:txBody>
        </p:sp>
        <p:sp>
          <p:nvSpPr>
            <p:cNvPr id="390" name="Shape 390"/>
            <p:cNvSpPr/>
            <p:nvPr/>
          </p:nvSpPr>
          <p:spPr>
            <a:xfrm>
              <a:off x="117057" y="73703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04AF4DE779</a:t>
              </a:r>
            </a:p>
          </p:txBody>
        </p:sp>
        <p:sp>
          <p:nvSpPr>
            <p:cNvPr id="391" name="Shape 391"/>
            <p:cNvSpPr/>
            <p:nvPr/>
          </p:nvSpPr>
          <p:spPr>
            <a:xfrm>
              <a:off x="117057" y="1093968"/>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B217C45091</a:t>
              </a:r>
            </a:p>
          </p:txBody>
        </p:sp>
        <p:sp>
          <p:nvSpPr>
            <p:cNvPr id="392" name="Shape 392"/>
            <p:cNvSpPr/>
            <p:nvPr/>
          </p:nvSpPr>
          <p:spPr>
            <a:xfrm>
              <a:off x="117057" y="216477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70BF41"/>
                  </a:solidFill>
                  <a:latin typeface="Menlo"/>
                  <a:ea typeface="Menlo"/>
                  <a:cs typeface="Menlo"/>
                  <a:sym typeface="Menlo"/>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rPr>
                <a:t>30e26e83b2</a:t>
              </a:r>
            </a:p>
          </p:txBody>
        </p:sp>
        <p:sp>
          <p:nvSpPr>
            <p:cNvPr id="393" name="Shape 393"/>
            <p:cNvSpPr/>
            <p:nvPr/>
          </p:nvSpPr>
          <p:spPr>
            <a:xfrm>
              <a:off x="117057" y="145090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cf24dba5f0</a:t>
              </a:r>
            </a:p>
          </p:txBody>
        </p:sp>
        <p:sp>
          <p:nvSpPr>
            <p:cNvPr id="394" name="Shape 394"/>
            <p:cNvSpPr/>
            <p:nvPr/>
          </p:nvSpPr>
          <p:spPr>
            <a:xfrm>
              <a:off x="117057" y="1807838"/>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b0afd9c282</a:t>
              </a:r>
            </a:p>
          </p:txBody>
        </p:sp>
      </p:grpSp>
      <p:sp>
        <p:nvSpPr>
          <p:cNvPr id="3" name="Slide Number Placeholder 2"/>
          <p:cNvSpPr>
            <a:spLocks noGrp="1"/>
          </p:cNvSpPr>
          <p:nvPr>
            <p:ph type="sldNum" sz="quarter" idx="10"/>
          </p:nvPr>
        </p:nvSpPr>
        <p:spPr/>
        <p:txBody>
          <a:bodyPr/>
          <a:lstStyle/>
          <a:p>
            <a:fld id="{A70DFD2E-48D8-764F-BB21-3339769EF8C7}" type="slidenum">
              <a:rPr lang="en-US" altLang="en-US" smtClean="0"/>
              <a:pPr/>
              <a:t>129</a:t>
            </a:fld>
            <a:endParaRPr lang="en-US" altLang="en-US"/>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384"/>
                                        </p:tgtEl>
                                        <p:attrNameLst>
                                          <p:attrName>style.visibility</p:attrName>
                                        </p:attrNameLst>
                                      </p:cBhvr>
                                      <p:to>
                                        <p:strVal val="visible"/>
                                      </p:to>
                                    </p:set>
                                    <p:anim calcmode="lin" valueType="num">
                                      <p:cBhvr>
                                        <p:cTn id="7" dur="300" fill="hold"/>
                                        <p:tgtEl>
                                          <p:spTgt spid="384"/>
                                        </p:tgtEl>
                                        <p:attrNameLst>
                                          <p:attrName>ppt_x</p:attrName>
                                        </p:attrNameLst>
                                      </p:cBhvr>
                                      <p:tavLst>
                                        <p:tav tm="0">
                                          <p:val>
                                            <p:strVal val="1+#ppt_w/2"/>
                                          </p:val>
                                        </p:tav>
                                        <p:tav tm="100000">
                                          <p:val>
                                            <p:strVal val="#ppt_x"/>
                                          </p:val>
                                        </p:tav>
                                      </p:tavLst>
                                    </p:anim>
                                    <p:anim calcmode="lin" valueType="num">
                                      <p:cBhvr>
                                        <p:cTn id="8" dur="300" fill="hold"/>
                                        <p:tgtEl>
                                          <p:spTgt spid="3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iterate>
                                    <p:tmAbs val="0"/>
                                  </p:iterate>
                                  <p:childTnLst>
                                    <p:set>
                                      <p:cBhvr>
                                        <p:cTn id="12" fill="hold"/>
                                        <p:tgtEl>
                                          <p:spTgt spid="377"/>
                                        </p:tgtEl>
                                        <p:attrNameLst>
                                          <p:attrName>style.visibility</p:attrName>
                                        </p:attrNameLst>
                                      </p:cBhvr>
                                      <p:to>
                                        <p:strVal val="visible"/>
                                      </p:to>
                                    </p:set>
                                    <p:animEffect transition="in" filter="wipe(left)">
                                      <p:cBhvr>
                                        <p:cTn id="13" dur="300"/>
                                        <p:tgtEl>
                                          <p:spTgt spid="3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p:tmAbs val="0"/>
                                  </p:iterate>
                                  <p:childTnLst>
                                    <p:set>
                                      <p:cBhvr>
                                        <p:cTn id="17" fill="hold"/>
                                        <p:tgtEl>
                                          <p:spTgt spid="387"/>
                                        </p:tgtEl>
                                        <p:attrNameLst>
                                          <p:attrName>style.visibility</p:attrName>
                                        </p:attrNameLst>
                                      </p:cBhvr>
                                      <p:to>
                                        <p:strVal val="visible"/>
                                      </p:to>
                                    </p:set>
                                    <p:animEffect transition="in" filter="wipe(left)">
                                      <p:cBhvr>
                                        <p:cTn id="18" dur="300"/>
                                        <p:tgtEl>
                                          <p:spTgt spid="3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iterate>
                                    <p:tmAbs val="0"/>
                                  </p:iterate>
                                  <p:childTnLst>
                                    <p:set>
                                      <p:cBhvr>
                                        <p:cTn id="22" fill="hold"/>
                                        <p:tgtEl>
                                          <p:spTgt spid="395"/>
                                        </p:tgtEl>
                                        <p:attrNameLst>
                                          <p:attrName>style.visibility</p:attrName>
                                        </p:attrNameLst>
                                      </p:cBhvr>
                                      <p:to>
                                        <p:strVal val="visible"/>
                                      </p:to>
                                    </p:set>
                                    <p:animEffect transition="in" filter="fade">
                                      <p:cBhvr>
                                        <p:cTn id="23" dur="3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animBg="1" advAuto="0"/>
      <p:bldP spid="384" grpId="0" animBg="1" advAuto="0"/>
      <p:bldP spid="387" grpId="0" animBg="1" advAuto="0"/>
      <p:bldP spid="395"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tLang="en-US"/>
              <a:t>Location Hidden Servers</a:t>
            </a:r>
          </a:p>
        </p:txBody>
      </p:sp>
      <p:sp>
        <p:nvSpPr>
          <p:cNvPr id="54274" name="Rectangle 3"/>
          <p:cNvSpPr>
            <a:spLocks noGrp="1" noChangeArrowheads="1"/>
          </p:cNvSpPr>
          <p:nvPr>
            <p:ph type="body" idx="1"/>
          </p:nvPr>
        </p:nvSpPr>
        <p:spPr/>
        <p:txBody>
          <a:bodyPr/>
          <a:lstStyle/>
          <a:p>
            <a:r>
              <a:rPr lang="en-US" altLang="en-US"/>
              <a:t>Goal: deploy a server on the Internet that anyone can connect to without knowing where it is or who runs it</a:t>
            </a:r>
          </a:p>
          <a:p>
            <a:r>
              <a:rPr lang="en-US" altLang="en-US"/>
              <a:t>Accessible from anywhere</a:t>
            </a:r>
          </a:p>
          <a:p>
            <a:r>
              <a:rPr lang="en-US" altLang="en-US"/>
              <a:t>Resistant to censorship</a:t>
            </a:r>
          </a:p>
          <a:p>
            <a:r>
              <a:rPr lang="en-US" altLang="en-US"/>
              <a:t>Can survive full-blown DoS attack</a:t>
            </a:r>
          </a:p>
          <a:p>
            <a:r>
              <a:rPr lang="en-US" altLang="en-US"/>
              <a:t>Resistant to physical attack</a:t>
            </a:r>
          </a:p>
          <a:p>
            <a:pPr lvl="1"/>
            <a:r>
              <a:rPr lang="en-US" altLang="en-US"/>
              <a:t>Can</a:t>
            </a:r>
            <a:r>
              <a:rPr lang="ja-JP" altLang="en-US"/>
              <a:t>’</a:t>
            </a:r>
            <a:r>
              <a:rPr lang="en-US" altLang="ja-JP"/>
              <a:t>t find the physical server!</a:t>
            </a:r>
            <a:endParaRPr lang="en-US" altLang="en-US"/>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1" name="Shape 398"/>
          <p:cNvSpPr>
            <a:spLocks noGrp="1"/>
          </p:cNvSpPr>
          <p:nvPr>
            <p:ph type="title"/>
          </p:nvPr>
        </p:nvSpPr>
        <p:spPr/>
        <p:txBody>
          <a:bodyPr/>
          <a:lstStyle/>
          <a:p>
            <a:r>
              <a:rPr lang="en-US" altLang="en-US" sz="1800" b="1">
                <a:solidFill>
                  <a:srgbClr val="70BF41"/>
                </a:solidFill>
                <a:latin typeface="Menlo" charset="0"/>
                <a:sym typeface="Menlo" charset="0"/>
              </a:rPr>
              <a:t>brief</a:t>
            </a:r>
            <a:r>
              <a:rPr lang="en-US" altLang="en-US" sz="1800">
                <a:solidFill>
                  <a:srgbClr val="70BF41"/>
                </a:solidFill>
                <a:latin typeface="Menlo" charset="0"/>
                <a:sym typeface="Menlo" charset="0"/>
              </a:rPr>
              <a:t>(P)</a:t>
            </a:r>
          </a:p>
        </p:txBody>
      </p:sp>
      <p:grpSp>
        <p:nvGrpSpPr>
          <p:cNvPr id="402" name="Group 402"/>
          <p:cNvGrpSpPr>
            <a:grpSpLocks/>
          </p:cNvGrpSpPr>
          <p:nvPr/>
        </p:nvGrpSpPr>
        <p:grpSpPr bwMode="auto">
          <a:xfrm>
            <a:off x="5035550" y="2689225"/>
            <a:ext cx="3871913" cy="2478088"/>
            <a:chOff x="4227512" y="50800"/>
            <a:chExt cx="5507101" cy="3523919"/>
          </a:xfrm>
        </p:grpSpPr>
        <p:sp>
          <p:nvSpPr>
            <p:cNvPr id="399" name="Shape 399"/>
            <p:cNvSpPr/>
            <p:nvPr/>
          </p:nvSpPr>
          <p:spPr>
            <a:xfrm>
              <a:off x="4227512" y="50800"/>
              <a:ext cx="5461942" cy="3523919"/>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cs typeface="Helvetica Light"/>
                <a:sym typeface="Helvetica Light"/>
              </a:endParaRPr>
            </a:p>
          </p:txBody>
        </p:sp>
        <p:sp>
          <p:nvSpPr>
            <p:cNvPr id="400" name="Shape 400"/>
            <p:cNvSpPr/>
            <p:nvPr/>
          </p:nvSpPr>
          <p:spPr>
            <a:xfrm>
              <a:off x="4498464" y="195278"/>
              <a:ext cx="5236149" cy="13454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Batch fingerprints in Bloom filter</a:t>
              </a:r>
            </a:p>
          </p:txBody>
        </p:sp>
        <p:sp>
          <p:nvSpPr>
            <p:cNvPr id="401" name="Shape 401"/>
            <p:cNvSpPr/>
            <p:nvPr/>
          </p:nvSpPr>
          <p:spPr>
            <a:xfrm>
              <a:off x="4500723" y="2066726"/>
              <a:ext cx="5231632" cy="13477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Delegate does not learn packet contents</a:t>
              </a:r>
            </a:p>
          </p:txBody>
        </p:sp>
      </p:grpSp>
      <p:sp>
        <p:nvSpPr>
          <p:cNvPr id="3" name="Slide Number Placeholder 2"/>
          <p:cNvSpPr>
            <a:spLocks noGrp="1"/>
          </p:cNvSpPr>
          <p:nvPr>
            <p:ph type="sldNum" sz="quarter" idx="10"/>
          </p:nvPr>
        </p:nvSpPr>
        <p:spPr/>
        <p:txBody>
          <a:bodyPr/>
          <a:lstStyle/>
          <a:p>
            <a:fld id="{A70DFD2E-48D8-764F-BB21-3339769EF8C7}" type="slidenum">
              <a:rPr lang="en-US" altLang="en-US" smtClean="0"/>
              <a:pPr/>
              <a:t>130</a:t>
            </a:fld>
            <a:endParaRPr lang="en-US" altLang="en-US"/>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p:tmAbs val="0"/>
                                  </p:iterate>
                                  <p:childTnLst>
                                    <p:set>
                                      <p:cBhvr>
                                        <p:cTn id="6" fill="hold"/>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advAuto="0"/>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5" name="Shape 469"/>
          <p:cNvSpPr>
            <a:spLocks noGrp="1"/>
          </p:cNvSpPr>
          <p:nvPr>
            <p:ph type="title"/>
          </p:nvPr>
        </p:nvSpPr>
        <p:spPr/>
        <p:txBody>
          <a:bodyPr/>
          <a:lstStyle/>
          <a:p>
            <a:r>
              <a:rPr lang="en-US" altLang="en-US" sz="1800" b="1">
                <a:solidFill>
                  <a:srgbClr val="70BF41"/>
                </a:solidFill>
                <a:latin typeface="Menlo" charset="0"/>
                <a:sym typeface="Menlo" charset="0"/>
              </a:rPr>
              <a:t>verify</a:t>
            </a:r>
            <a:r>
              <a:rPr lang="en-US" altLang="en-US" sz="1800">
                <a:solidFill>
                  <a:srgbClr val="70BF41"/>
                </a:solidFill>
                <a:latin typeface="Menlo" charset="0"/>
                <a:sym typeface="Menlo" charset="0"/>
              </a:rPr>
              <a:t>(P)</a:t>
            </a:r>
          </a:p>
        </p:txBody>
      </p:sp>
      <p:grpSp>
        <p:nvGrpSpPr>
          <p:cNvPr id="472" name="Group 472"/>
          <p:cNvGrpSpPr>
            <a:grpSpLocks/>
          </p:cNvGrpSpPr>
          <p:nvPr/>
        </p:nvGrpSpPr>
        <p:grpSpPr bwMode="auto">
          <a:xfrm>
            <a:off x="669925" y="2747963"/>
            <a:ext cx="7804150" cy="1763712"/>
            <a:chOff x="0" y="216585"/>
            <a:chExt cx="11099800" cy="2508999"/>
          </a:xfrm>
        </p:grpSpPr>
        <p:sp>
          <p:nvSpPr>
            <p:cNvPr id="470" name="Shape 470"/>
            <p:cNvSpPr/>
            <p:nvPr/>
          </p:nvSpPr>
          <p:spPr>
            <a:xfrm>
              <a:off x="0" y="2294245"/>
              <a:ext cx="11099800" cy="431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1300">
                  <a:solidFill>
                    <a:srgbClr val="000000"/>
                  </a:solidFill>
                  <a:latin typeface="Avenir Book" charset="0"/>
                  <a:sym typeface="Avenir Book" charset="0"/>
                </a:rPr>
                <a:t>“</a:t>
              </a:r>
              <a:r>
                <a:rPr lang="en-US" altLang="en-US" sz="1300">
                  <a:solidFill>
                    <a:srgbClr val="000000"/>
                  </a:solidFill>
                  <a:latin typeface="Avenir Book" charset="0"/>
                  <a:sym typeface="Avenir Book" charset="0"/>
                </a:rPr>
                <a:t>Do you vouch for 			this packet?</a:t>
              </a:r>
              <a:r>
                <a:rPr lang="ja-JP" altLang="en-US" sz="1300">
                  <a:solidFill>
                    <a:srgbClr val="000000"/>
                  </a:solidFill>
                  <a:latin typeface="Avenir Book" charset="0"/>
                  <a:sym typeface="Avenir Book" charset="0"/>
                </a:rPr>
                <a:t>”</a:t>
              </a:r>
              <a:endParaRPr lang="en-US" altLang="en-US" sz="1300">
                <a:solidFill>
                  <a:srgbClr val="000000"/>
                </a:solidFill>
                <a:latin typeface="Avenir Book" charset="0"/>
                <a:sym typeface="Avenir Book" charset="0"/>
              </a:endParaRPr>
            </a:p>
          </p:txBody>
        </p:sp>
        <p:sp>
          <p:nvSpPr>
            <p:cNvPr id="471" name="Shape 471"/>
            <p:cNvSpPr/>
            <p:nvPr/>
          </p:nvSpPr>
          <p:spPr>
            <a:xfrm>
              <a:off x="0" y="216585"/>
              <a:ext cx="2287246" cy="431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Verifier to Delegate:</a:t>
              </a:r>
            </a:p>
          </p:txBody>
        </p:sp>
      </p:grpSp>
      <p:sp>
        <p:nvSpPr>
          <p:cNvPr id="3" name="Slide Number Placeholder 2"/>
          <p:cNvSpPr>
            <a:spLocks noGrp="1"/>
          </p:cNvSpPr>
          <p:nvPr>
            <p:ph type="sldNum" sz="quarter" idx="10"/>
          </p:nvPr>
        </p:nvSpPr>
        <p:spPr/>
        <p:txBody>
          <a:bodyPr/>
          <a:lstStyle/>
          <a:p>
            <a:fld id="{A70DFD2E-48D8-764F-BB21-3339769EF8C7}" type="slidenum">
              <a:rPr lang="en-US" altLang="en-US" smtClean="0"/>
              <a:pPr/>
              <a:t>131</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472"/>
                                        </p:tgtEl>
                                        <p:attrNameLst>
                                          <p:attrName>ppt_x</p:attrName>
                                        </p:attrNameLst>
                                      </p:cBhvr>
                                      <p:tavLst>
                                        <p:tav tm="0">
                                          <p:val>
                                            <p:strVal val="ppt_x"/>
                                          </p:val>
                                        </p:tav>
                                        <p:tav tm="100000">
                                          <p:val>
                                            <p:strVal val="0-ppt_w/2"/>
                                          </p:val>
                                        </p:tav>
                                      </p:tavLst>
                                    </p:anim>
                                    <p:anim calcmode="lin" valueType="num">
                                      <p:cBhvr>
                                        <p:cTn id="7" dur="300" fill="hold"/>
                                        <p:tgtEl>
                                          <p:spTgt spid="472"/>
                                        </p:tgtEl>
                                        <p:attrNameLst>
                                          <p:attrName>ppt_y</p:attrName>
                                        </p:attrNameLst>
                                      </p:cBhvr>
                                      <p:tavLst>
                                        <p:tav tm="0">
                                          <p:val>
                                            <p:strVal val="ppt_y"/>
                                          </p:val>
                                        </p:tav>
                                        <p:tav tm="100000">
                                          <p:val>
                                            <p:strVal val="ppt_y"/>
                                          </p:val>
                                        </p:tav>
                                      </p:tavLst>
                                    </p:anim>
                                    <p:set>
                                      <p:cBhvr>
                                        <p:cTn id="8" fill="hold">
                                          <p:stCondLst>
                                            <p:cond delay="299"/>
                                          </p:stCondLst>
                                        </p:cTn>
                                        <p:tgtEl>
                                          <p:spTgt spid="4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6369" name="Shape 475"/>
          <p:cNvSpPr>
            <a:spLocks noGrp="1"/>
          </p:cNvSpPr>
          <p:nvPr>
            <p:ph type="title"/>
          </p:nvPr>
        </p:nvSpPr>
        <p:spPr/>
        <p:txBody>
          <a:bodyPr/>
          <a:lstStyle/>
          <a:p>
            <a:r>
              <a:rPr lang="en-US" altLang="en-US" sz="1800" b="1">
                <a:solidFill>
                  <a:srgbClr val="70BF41"/>
                </a:solidFill>
                <a:latin typeface="Menlo" charset="0"/>
                <a:sym typeface="Menlo" charset="0"/>
              </a:rPr>
              <a:t>verify</a:t>
            </a:r>
            <a:r>
              <a:rPr lang="en-US" altLang="en-US" sz="1800">
                <a:solidFill>
                  <a:srgbClr val="70BF41"/>
                </a:solidFill>
                <a:latin typeface="Menlo" charset="0"/>
                <a:sym typeface="Menlo" charset="0"/>
              </a:rPr>
              <a:t>(P)</a:t>
            </a:r>
          </a:p>
        </p:txBody>
      </p:sp>
      <p:grpSp>
        <p:nvGrpSpPr>
          <p:cNvPr id="481" name="Group 481"/>
          <p:cNvGrpSpPr>
            <a:grpSpLocks/>
          </p:cNvGrpSpPr>
          <p:nvPr/>
        </p:nvGrpSpPr>
        <p:grpSpPr bwMode="auto">
          <a:xfrm>
            <a:off x="660400" y="2024063"/>
            <a:ext cx="7653338" cy="4519612"/>
            <a:chOff x="0" y="0"/>
            <a:chExt cx="10884580" cy="6429236"/>
          </a:xfrm>
        </p:grpSpPr>
        <p:pic>
          <p:nvPicPr>
            <p:cNvPr id="186399"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6618"/>
              <a:ext cx="1853063" cy="17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6400"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405" y="4555009"/>
              <a:ext cx="1495791" cy="9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78" name="Shape 478"/>
            <p:cNvSpPr/>
            <p:nvPr/>
          </p:nvSpPr>
          <p:spPr>
            <a:xfrm>
              <a:off x="706674" y="5801443"/>
              <a:ext cx="438002" cy="627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A</a:t>
              </a:r>
            </a:p>
          </p:txBody>
        </p:sp>
        <p:pic>
          <p:nvPicPr>
            <p:cNvPr id="18640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421" y="0"/>
              <a:ext cx="1111758" cy="171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80" name="Shape 480"/>
            <p:cNvSpPr/>
            <p:nvPr/>
          </p:nvSpPr>
          <p:spPr>
            <a:xfrm>
              <a:off x="8389773" y="392935"/>
              <a:ext cx="2494807" cy="627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000000"/>
                  </a:solidFill>
                  <a:latin typeface="Avenir Medium" charset="0"/>
                  <a:sym typeface="Avenir Medium" charset="0"/>
                </a:rPr>
                <a:t>A</a:t>
              </a:r>
              <a:r>
                <a:rPr lang="ja-JP" altLang="en-US" sz="2200">
                  <a:solidFill>
                    <a:srgbClr val="000000"/>
                  </a:solidFill>
                  <a:latin typeface="Avenir Medium" charset="0"/>
                  <a:sym typeface="Avenir Medium" charset="0"/>
                </a:rPr>
                <a:t>’</a:t>
              </a:r>
              <a:r>
                <a:rPr lang="en-US" altLang="en-US" sz="2200">
                  <a:solidFill>
                    <a:srgbClr val="000000"/>
                  </a:solidFill>
                  <a:latin typeface="Avenir Medium" charset="0"/>
                  <a:sym typeface="Avenir Medium" charset="0"/>
                </a:rPr>
                <a:t>s Delegate</a:t>
              </a:r>
            </a:p>
          </p:txBody>
        </p:sp>
      </p:grpSp>
      <p:grpSp>
        <p:nvGrpSpPr>
          <p:cNvPr id="484" name="Group 484"/>
          <p:cNvGrpSpPr>
            <a:grpSpLocks/>
          </p:cNvGrpSpPr>
          <p:nvPr/>
        </p:nvGrpSpPr>
        <p:grpSpPr bwMode="auto">
          <a:xfrm>
            <a:off x="1917700" y="4983163"/>
            <a:ext cx="3627438" cy="579437"/>
            <a:chOff x="-2305918" y="-50242"/>
            <a:chExt cx="5160167" cy="824386"/>
          </a:xfrm>
        </p:grpSpPr>
        <p:sp>
          <p:nvSpPr>
            <p:cNvPr id="482" name="Shape 482"/>
            <p:cNvSpPr/>
            <p:nvPr/>
          </p:nvSpPr>
          <p:spPr>
            <a:xfrm flipV="1">
              <a:off x="-2305918" y="686060"/>
              <a:ext cx="5160167"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86398" name="Shape 483"/>
            <p:cNvSpPr>
              <a:spLocks noChangeArrowheads="1"/>
            </p:cNvSpPr>
            <p:nvPr/>
          </p:nvSpPr>
          <p:spPr bwMode="auto">
            <a:xfrm>
              <a:off x="-501553" y="-50242"/>
              <a:ext cx="1551437"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487" name="Group 487"/>
          <p:cNvGrpSpPr>
            <a:grpSpLocks/>
          </p:cNvGrpSpPr>
          <p:nvPr/>
        </p:nvGrpSpPr>
        <p:grpSpPr bwMode="auto">
          <a:xfrm>
            <a:off x="6740525" y="5402263"/>
            <a:ext cx="1954213" cy="889000"/>
            <a:chOff x="-425054" y="0"/>
            <a:chExt cx="2779317" cy="1264444"/>
          </a:xfrm>
        </p:grpSpPr>
        <p:sp>
          <p:nvSpPr>
            <p:cNvPr id="485" name="Shape 485"/>
            <p:cNvSpPr/>
            <p:nvPr/>
          </p:nvSpPr>
          <p:spPr>
            <a:xfrm>
              <a:off x="-425054" y="0"/>
              <a:ext cx="2779317" cy="1264444"/>
            </a:xfrm>
            <a:custGeom>
              <a:avLst/>
              <a:gdLst/>
              <a:ahLst/>
              <a:cxnLst>
                <a:cxn ang="0">
                  <a:pos x="wd2" y="hd2"/>
                </a:cxn>
                <a:cxn ang="5400000">
                  <a:pos x="wd2" y="hd2"/>
                </a:cxn>
                <a:cxn ang="10800000">
                  <a:pos x="wd2" y="hd2"/>
                </a:cxn>
                <a:cxn ang="16200000">
                  <a:pos x="wd2" y="hd2"/>
                </a:cxn>
              </a:cxnLst>
              <a:rect l="0" t="0" r="r" b="b"/>
              <a:pathLst>
                <a:path w="21600" h="21600" extrusionOk="0">
                  <a:moveTo>
                    <a:pt x="3797" y="0"/>
                  </a:moveTo>
                  <a:cubicBezTo>
                    <a:pt x="3524" y="0"/>
                    <a:pt x="3303" y="486"/>
                    <a:pt x="3303" y="1085"/>
                  </a:cubicBezTo>
                  <a:lnTo>
                    <a:pt x="3303" y="2942"/>
                  </a:lnTo>
                  <a:lnTo>
                    <a:pt x="0" y="5119"/>
                  </a:lnTo>
                  <a:lnTo>
                    <a:pt x="3303" y="7288"/>
                  </a:lnTo>
                  <a:lnTo>
                    <a:pt x="3303" y="20515"/>
                  </a:lnTo>
                  <a:cubicBezTo>
                    <a:pt x="3303" y="21114"/>
                    <a:pt x="3524" y="21600"/>
                    <a:pt x="3797" y="21600"/>
                  </a:cubicBezTo>
                  <a:lnTo>
                    <a:pt x="21106" y="21600"/>
                  </a:lnTo>
                  <a:cubicBezTo>
                    <a:pt x="21379" y="21600"/>
                    <a:pt x="21600" y="21114"/>
                    <a:pt x="21600" y="20515"/>
                  </a:cubicBezTo>
                  <a:lnTo>
                    <a:pt x="21600" y="1085"/>
                  </a:lnTo>
                  <a:cubicBezTo>
                    <a:pt x="21600" y="486"/>
                    <a:pt x="21379" y="0"/>
                    <a:pt x="21106" y="0"/>
                  </a:cubicBezTo>
                  <a:lnTo>
                    <a:pt x="3797"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486" name="Shape 486"/>
            <p:cNvSpPr/>
            <p:nvPr/>
          </p:nvSpPr>
          <p:spPr>
            <a:xfrm>
              <a:off x="351619" y="76770"/>
              <a:ext cx="1641400" cy="4312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Verified Flows</a:t>
              </a:r>
            </a:p>
          </p:txBody>
        </p:sp>
      </p:grpSp>
      <p:grpSp>
        <p:nvGrpSpPr>
          <p:cNvPr id="490" name="Group 490"/>
          <p:cNvGrpSpPr>
            <a:grpSpLocks/>
          </p:cNvGrpSpPr>
          <p:nvPr/>
        </p:nvGrpSpPr>
        <p:grpSpPr bwMode="auto">
          <a:xfrm>
            <a:off x="1881188" y="5676900"/>
            <a:ext cx="3754437" cy="746125"/>
            <a:chOff x="-2576385" y="-265430"/>
            <a:chExt cx="5339230" cy="1061459"/>
          </a:xfrm>
        </p:grpSpPr>
        <p:sp>
          <p:nvSpPr>
            <p:cNvPr id="488" name="Shape 488"/>
            <p:cNvSpPr/>
            <p:nvPr/>
          </p:nvSpPr>
          <p:spPr>
            <a:xfrm flipV="1">
              <a:off x="-2576385" y="-265430"/>
              <a:ext cx="5160880" cy="0"/>
            </a:xfrm>
            <a:prstGeom prst="line">
              <a:avLst/>
            </a:prstGeom>
            <a:noFill/>
            <a:ln w="50800" cap="flat">
              <a:solidFill>
                <a:srgbClr val="A6AAA9"/>
              </a:solidFill>
              <a:prstDash val="solid"/>
              <a:miter lim="400000"/>
              <a:head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489" name="Shape 489"/>
            <p:cNvSpPr/>
            <p:nvPr/>
          </p:nvSpPr>
          <p:spPr>
            <a:xfrm>
              <a:off x="-2215169" y="-71206"/>
              <a:ext cx="4978014" cy="8672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300" b="1" kern="0">
                  <a:solidFill>
                    <a:srgbClr val="A6AAA9"/>
                  </a:solidFill>
                  <a:latin typeface="Menlo"/>
                  <a:ea typeface="Menlo"/>
                  <a:cs typeface="Menlo"/>
                  <a:sym typeface="Menlo"/>
                </a:rPr>
                <a:t>DROPPED P</a:t>
              </a:r>
            </a:p>
            <a:p>
              <a:pPr algn="ctr" defTabSz="410730" fontAlgn="auto">
                <a:spcBef>
                  <a:spcPts val="0"/>
                </a:spcBef>
                <a:spcAft>
                  <a:spcPts val="0"/>
                </a:spcAft>
                <a:defRPr sz="1800"/>
              </a:pPr>
              <a:r>
                <a:rPr sz="2000" kern="0">
                  <a:solidFill>
                    <a:srgbClr val="A6AAA9"/>
                  </a:solidFill>
                  <a:latin typeface="Menlo"/>
                  <a:ea typeface="Menlo"/>
                  <a:cs typeface="Menlo"/>
                  <a:sym typeface="Menlo"/>
                </a:rPr>
                <a:t>(PENDING VERIFICATION)</a:t>
              </a:r>
            </a:p>
          </p:txBody>
        </p:sp>
      </p:grpSp>
      <p:sp>
        <p:nvSpPr>
          <p:cNvPr id="491" name="Shape 491"/>
          <p:cNvSpPr>
            <a:spLocks noChangeArrowheads="1"/>
          </p:cNvSpPr>
          <p:nvPr/>
        </p:nvSpPr>
        <p:spPr bwMode="auto">
          <a:xfrm>
            <a:off x="7591425" y="5846763"/>
            <a:ext cx="5746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35715" tIns="35715" rIns="35715" bIns="35715"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nvGrpSpPr>
          <p:cNvPr id="495" name="Group 495"/>
          <p:cNvGrpSpPr>
            <a:grpSpLocks/>
          </p:cNvGrpSpPr>
          <p:nvPr/>
        </p:nvGrpSpPr>
        <p:grpSpPr bwMode="auto">
          <a:xfrm>
            <a:off x="2081213" y="1843088"/>
            <a:ext cx="3697287" cy="1190625"/>
            <a:chOff x="-147200" y="0"/>
            <a:chExt cx="5256610" cy="1693466"/>
          </a:xfrm>
        </p:grpSpPr>
        <p:sp>
          <p:nvSpPr>
            <p:cNvPr id="492" name="Shape 492"/>
            <p:cNvSpPr/>
            <p:nvPr/>
          </p:nvSpPr>
          <p:spPr>
            <a:xfrm>
              <a:off x="-147200" y="0"/>
              <a:ext cx="5256610" cy="1693466"/>
            </a:xfrm>
            <a:custGeom>
              <a:avLst/>
              <a:gdLst/>
              <a:ahLst/>
              <a:cxnLst>
                <a:cxn ang="0">
                  <a:pos x="wd2" y="hd2"/>
                </a:cxn>
                <a:cxn ang="5400000">
                  <a:pos x="wd2" y="hd2"/>
                </a:cxn>
                <a:cxn ang="10800000">
                  <a:pos x="wd2" y="hd2"/>
                </a:cxn>
                <a:cxn ang="16200000">
                  <a:pos x="wd2" y="hd2"/>
                </a:cxn>
              </a:cxnLst>
              <a:rect l="0" t="0" r="r" b="b"/>
              <a:pathLst>
                <a:path w="21600" h="21600" extrusionOk="0">
                  <a:moveTo>
                    <a:pt x="261" y="0"/>
                  </a:moveTo>
                  <a:cubicBezTo>
                    <a:pt x="117" y="0"/>
                    <a:pt x="0" y="363"/>
                    <a:pt x="0" y="810"/>
                  </a:cubicBezTo>
                  <a:lnTo>
                    <a:pt x="0" y="20790"/>
                  </a:lnTo>
                  <a:cubicBezTo>
                    <a:pt x="0" y="21237"/>
                    <a:pt x="117" y="21600"/>
                    <a:pt x="261" y="21600"/>
                  </a:cubicBezTo>
                  <a:lnTo>
                    <a:pt x="19188" y="21600"/>
                  </a:lnTo>
                  <a:cubicBezTo>
                    <a:pt x="19332" y="21600"/>
                    <a:pt x="19449" y="21237"/>
                    <a:pt x="19449" y="20790"/>
                  </a:cubicBezTo>
                  <a:lnTo>
                    <a:pt x="19449" y="10995"/>
                  </a:lnTo>
                  <a:lnTo>
                    <a:pt x="21600" y="9380"/>
                  </a:lnTo>
                  <a:lnTo>
                    <a:pt x="19449" y="7760"/>
                  </a:lnTo>
                  <a:lnTo>
                    <a:pt x="19449" y="810"/>
                  </a:lnTo>
                  <a:cubicBezTo>
                    <a:pt x="19449" y="363"/>
                    <a:pt x="19332" y="0"/>
                    <a:pt x="19188" y="0"/>
                  </a:cubicBezTo>
                  <a:lnTo>
                    <a:pt x="261"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493" name="Shape 493"/>
            <p:cNvSpPr/>
            <p:nvPr/>
          </p:nvSpPr>
          <p:spPr>
            <a:xfrm>
              <a:off x="1340179" y="101607"/>
              <a:ext cx="1762737" cy="4312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TWO CHECKS:</a:t>
              </a:r>
            </a:p>
          </p:txBody>
        </p:sp>
        <p:sp>
          <p:nvSpPr>
            <p:cNvPr id="186392" name="Shape 494"/>
            <p:cNvSpPr>
              <a:spLocks noChangeArrowheads="1"/>
            </p:cNvSpPr>
            <p:nvPr/>
          </p:nvSpPr>
          <p:spPr bwMode="auto">
            <a:xfrm>
              <a:off x="-79489" y="541909"/>
              <a:ext cx="4613359" cy="10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marL="346075" indent="-346075"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SzPct val="100000"/>
                <a:buFontTx/>
                <a:buAutoNum type="arabicPeriod"/>
              </a:pPr>
              <a:r>
                <a:rPr lang="en-US" altLang="en-US" sz="2000">
                  <a:solidFill>
                    <a:srgbClr val="53585F"/>
                  </a:solidFill>
                  <a:latin typeface="Avenir Book" charset="0"/>
                  <a:sym typeface="Avenir Book" charset="0"/>
                </a:rPr>
                <a:t>P</a:t>
              </a:r>
              <a:r>
                <a:rPr lang="en-US" altLang="en-US" sz="2000" baseline="-6000">
                  <a:solidFill>
                    <a:srgbClr val="53585F"/>
                  </a:solidFill>
                  <a:latin typeface="Avenir Book" charset="0"/>
                  <a:sym typeface="Avenir Book" charset="0"/>
                </a:rPr>
                <a:t>A➞B</a:t>
              </a:r>
              <a:r>
                <a:rPr lang="en-US" altLang="en-US" sz="2000">
                  <a:solidFill>
                    <a:srgbClr val="53585F"/>
                  </a:solidFill>
                  <a:latin typeface="Avenir Book" charset="0"/>
                  <a:sym typeface="Avenir Book" charset="0"/>
                </a:rPr>
                <a:t> in fingerprint cache</a:t>
              </a:r>
            </a:p>
            <a:p>
              <a:pPr eaLnBrk="1" hangingPunct="1">
                <a:buSzPct val="100000"/>
                <a:buFontTx/>
                <a:buAutoNum type="arabicPeriod"/>
              </a:pPr>
              <a:r>
                <a:rPr lang="en-US" altLang="en-US" sz="2000">
                  <a:solidFill>
                    <a:srgbClr val="53585F"/>
                  </a:solidFill>
                  <a:latin typeface="Avenir Book" charset="0"/>
                  <a:sym typeface="Avenir Book" charset="0"/>
                </a:rPr>
                <a:t>Flow A➞B not shut off</a:t>
              </a:r>
            </a:p>
          </p:txBody>
        </p:sp>
      </p:grpSp>
      <p:grpSp>
        <p:nvGrpSpPr>
          <p:cNvPr id="500" name="Group 500"/>
          <p:cNvGrpSpPr>
            <a:grpSpLocks/>
          </p:cNvGrpSpPr>
          <p:nvPr/>
        </p:nvGrpSpPr>
        <p:grpSpPr bwMode="auto">
          <a:xfrm>
            <a:off x="2728913" y="3340100"/>
            <a:ext cx="3297237" cy="1778000"/>
            <a:chOff x="-50800" y="-1"/>
            <a:chExt cx="4689024" cy="2528633"/>
          </a:xfrm>
        </p:grpSpPr>
        <p:sp>
          <p:nvSpPr>
            <p:cNvPr id="496" name="Shape 496"/>
            <p:cNvSpPr/>
            <p:nvPr/>
          </p:nvSpPr>
          <p:spPr>
            <a:xfrm flipV="1">
              <a:off x="4638224" y="-1"/>
              <a:ext cx="0" cy="2528633"/>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186387" name="Group 499"/>
            <p:cNvGrpSpPr>
              <a:grpSpLocks/>
            </p:cNvGrpSpPr>
            <p:nvPr/>
          </p:nvGrpSpPr>
          <p:grpSpPr bwMode="auto">
            <a:xfrm>
              <a:off x="-50800" y="719642"/>
              <a:ext cx="4428604" cy="1089348"/>
              <a:chOff x="0" y="0"/>
              <a:chExt cx="4428603" cy="1089346"/>
            </a:xfrm>
          </p:grpSpPr>
          <p:sp>
            <p:nvSpPr>
              <p:cNvPr id="497" name="Shape 497"/>
              <p:cNvSpPr/>
              <p:nvPr/>
            </p:nvSpPr>
            <p:spPr>
              <a:xfrm>
                <a:off x="0" y="566"/>
                <a:ext cx="4429401" cy="1088214"/>
              </a:xfrm>
              <a:prstGeom prst="roundRect">
                <a:avLst>
                  <a:gd name="adj" fmla="val 6594"/>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498" name="Shape 498"/>
              <p:cNvSpPr/>
              <p:nvPr/>
            </p:nvSpPr>
            <p:spPr>
              <a:xfrm>
                <a:off x="711142" y="72813"/>
                <a:ext cx="3007116" cy="82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grpSp>
        <p:nvGrpSpPr>
          <p:cNvPr id="508" name="Group 508"/>
          <p:cNvGrpSpPr>
            <a:grpSpLocks/>
          </p:cNvGrpSpPr>
          <p:nvPr/>
        </p:nvGrpSpPr>
        <p:grpSpPr bwMode="auto">
          <a:xfrm>
            <a:off x="6305550" y="3340100"/>
            <a:ext cx="2003425" cy="1778000"/>
            <a:chOff x="-1" y="-1"/>
            <a:chExt cx="2849460" cy="2528633"/>
          </a:xfrm>
        </p:grpSpPr>
        <p:sp>
          <p:nvSpPr>
            <p:cNvPr id="501" name="Shape 501"/>
            <p:cNvSpPr/>
            <p:nvPr/>
          </p:nvSpPr>
          <p:spPr>
            <a:xfrm flipV="1">
              <a:off x="-1" y="-1"/>
              <a:ext cx="0" cy="2528633"/>
            </a:xfrm>
            <a:prstGeom prst="line">
              <a:avLst/>
            </a:prstGeom>
            <a:noFill/>
            <a:ln w="50800" cap="flat">
              <a:solidFill>
                <a:srgbClr val="70BF41"/>
              </a:solidFill>
              <a:custDash>
                <a:ds d="200000" sp="200000"/>
              </a:custDash>
              <a:miter lim="400000"/>
              <a:head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186380" name="Group 507"/>
            <p:cNvGrpSpPr>
              <a:grpSpLocks/>
            </p:cNvGrpSpPr>
            <p:nvPr/>
          </p:nvGrpSpPr>
          <p:grpSpPr bwMode="auto">
            <a:xfrm>
              <a:off x="225687" y="511991"/>
              <a:ext cx="2623772" cy="1504651"/>
              <a:chOff x="0" y="0"/>
              <a:chExt cx="2623771" cy="1504649"/>
            </a:xfrm>
          </p:grpSpPr>
          <p:sp>
            <p:nvSpPr>
              <p:cNvPr id="502" name="Shape 502"/>
              <p:cNvSpPr/>
              <p:nvPr/>
            </p:nvSpPr>
            <p:spPr>
              <a:xfrm>
                <a:off x="101" y="509"/>
                <a:ext cx="2623670" cy="1503632"/>
              </a:xfrm>
              <a:prstGeom prst="roundRect">
                <a:avLst>
                  <a:gd name="adj" fmla="val 4774"/>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503" name="Shape 503"/>
              <p:cNvSpPr/>
              <p:nvPr/>
            </p:nvSpPr>
            <p:spPr>
              <a:xfrm>
                <a:off x="1092921" y="217249"/>
                <a:ext cx="438031" cy="4289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spc="-176">
                    <a:solidFill>
                      <a:srgbClr val="70BF41"/>
                    </a:solidFill>
                    <a:latin typeface="Menlo"/>
                    <a:ea typeface="Menlo"/>
                    <a:cs typeface="Menlo"/>
                    <a:sym typeface="Menlo"/>
                  </a:defRPr>
                </a:lvl1pPr>
              </a:lstStyle>
              <a:p>
                <a:pPr algn="ctr" defTabSz="410730" fontAlgn="auto">
                  <a:spcBef>
                    <a:spcPts val="0"/>
                  </a:spcBef>
                  <a:spcAft>
                    <a:spcPts val="0"/>
                  </a:spcAft>
                  <a:defRPr sz="1800" b="0" spc="0">
                    <a:solidFill>
                      <a:srgbClr val="000000"/>
                    </a:solidFill>
                  </a:defRPr>
                </a:pPr>
                <a:r>
                  <a:rPr sz="1300" b="0" kern="0" spc="0">
                    <a:solidFill>
                      <a:srgbClr val="000000"/>
                    </a:solidFill>
                  </a:rPr>
                  <a:t>OK</a:t>
                </a:r>
              </a:p>
            </p:txBody>
          </p:sp>
          <p:grpSp>
            <p:nvGrpSpPr>
              <p:cNvPr id="186383" name="Group 506"/>
              <p:cNvGrpSpPr>
                <a:grpSpLocks/>
              </p:cNvGrpSpPr>
              <p:nvPr/>
            </p:nvGrpSpPr>
            <p:grpSpPr bwMode="auto">
              <a:xfrm>
                <a:off x="118094" y="799012"/>
                <a:ext cx="2387582" cy="564507"/>
                <a:chOff x="0" y="0"/>
                <a:chExt cx="2387581" cy="564506"/>
              </a:xfrm>
            </p:grpSpPr>
            <p:sp>
              <p:nvSpPr>
                <p:cNvPr id="504" name="Shape 504"/>
                <p:cNvSpPr/>
                <p:nvPr/>
              </p:nvSpPr>
              <p:spPr>
                <a:xfrm>
                  <a:off x="-583" y="725"/>
                  <a:ext cx="2388848" cy="564425"/>
                </a:xfrm>
                <a:prstGeom prst="roundRect">
                  <a:avLst>
                    <a:gd name="adj" fmla="val 6860"/>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505" name="Shape 505"/>
                <p:cNvSpPr/>
                <p:nvPr/>
              </p:nvSpPr>
              <p:spPr>
                <a:xfrm>
                  <a:off x="401321" y="59426"/>
                  <a:ext cx="1585039" cy="404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p>
                  <a:pPr algn="ctr" defTabSz="410730" fontAlgn="auto">
                    <a:spcBef>
                      <a:spcPts val="0"/>
                    </a:spcBef>
                    <a:spcAft>
                      <a:spcPts val="0"/>
                    </a:spcAft>
                    <a:defRPr sz="1800"/>
                  </a:pPr>
                  <a:r>
                    <a:rPr sz="1500" b="1" kern="0" spc="-62">
                      <a:solidFill>
                        <a:srgbClr val="70BF41"/>
                      </a:solidFill>
                      <a:latin typeface="Menlo"/>
                      <a:ea typeface="Menlo"/>
                      <a:cs typeface="Menlo"/>
                      <a:sym typeface="Menlo"/>
                    </a:rPr>
                    <a:t>verify(</a:t>
                  </a:r>
                  <a:r>
                    <a:rPr sz="1500" kern="0" spc="-62">
                      <a:solidFill>
                        <a:srgbClr val="70BF41"/>
                      </a:solidFill>
                      <a:latin typeface="Menlo"/>
                      <a:ea typeface="Menlo"/>
                      <a:cs typeface="Menlo"/>
                      <a:sym typeface="Menlo"/>
                    </a:rPr>
                    <a:t>P</a:t>
                  </a:r>
                  <a:r>
                    <a:rPr sz="1500" b="1" kern="0" spc="-62">
                      <a:solidFill>
                        <a:srgbClr val="70BF41"/>
                      </a:solidFill>
                      <a:latin typeface="Menlo"/>
                      <a:ea typeface="Menlo"/>
                      <a:cs typeface="Menlo"/>
                      <a:sym typeface="Menlo"/>
                    </a:rPr>
                    <a:t>)</a:t>
                  </a:r>
                </a:p>
              </p:txBody>
            </p:sp>
          </p:grpSp>
        </p:grpSp>
      </p:grpSp>
      <p:sp>
        <p:nvSpPr>
          <p:cNvPr id="3" name="Slide Number Placeholder 2"/>
          <p:cNvSpPr>
            <a:spLocks noGrp="1"/>
          </p:cNvSpPr>
          <p:nvPr>
            <p:ph type="sldNum" sz="quarter" idx="10"/>
          </p:nvPr>
        </p:nvSpPr>
        <p:spPr/>
        <p:txBody>
          <a:bodyPr/>
          <a:lstStyle/>
          <a:p>
            <a:fld id="{A70DFD2E-48D8-764F-BB21-3339769EF8C7}" type="slidenum">
              <a:rPr lang="en-US" altLang="en-US" smtClean="0"/>
              <a:pPr/>
              <a:t>132</a:t>
            </a:fld>
            <a:endParaRPr lang="en-US" alt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481"/>
                                        </p:tgtEl>
                                        <p:attrNameLst>
                                          <p:attrName>style.visibility</p:attrName>
                                        </p:attrNameLst>
                                      </p:cBhvr>
                                      <p:to>
                                        <p:strVal val="visible"/>
                                      </p:to>
                                    </p:set>
                                    <p:anim calcmode="lin" valueType="num">
                                      <p:cBhvr>
                                        <p:cTn id="7" dur="300" fill="hold"/>
                                        <p:tgtEl>
                                          <p:spTgt spid="481"/>
                                        </p:tgtEl>
                                        <p:attrNameLst>
                                          <p:attrName>ppt_x</p:attrName>
                                        </p:attrNameLst>
                                      </p:cBhvr>
                                      <p:tavLst>
                                        <p:tav tm="0">
                                          <p:val>
                                            <p:strVal val="1+#ppt_w/2"/>
                                          </p:val>
                                        </p:tav>
                                        <p:tav tm="100000">
                                          <p:val>
                                            <p:strVal val="#ppt_x"/>
                                          </p:val>
                                        </p:tav>
                                      </p:tavLst>
                                    </p:anim>
                                    <p:anim calcmode="lin" valueType="num">
                                      <p:cBhvr>
                                        <p:cTn id="8" dur="300" fill="hold"/>
                                        <p:tgtEl>
                                          <p:spTgt spid="4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iterate>
                                    <p:tmAbs val="0"/>
                                  </p:iterate>
                                  <p:childTnLst>
                                    <p:set>
                                      <p:cBhvr>
                                        <p:cTn id="12" fill="hold"/>
                                        <p:tgtEl>
                                          <p:spTgt spid="484"/>
                                        </p:tgtEl>
                                        <p:attrNameLst>
                                          <p:attrName>style.visibility</p:attrName>
                                        </p:attrNameLst>
                                      </p:cBhvr>
                                      <p:to>
                                        <p:strVal val="visible"/>
                                      </p:to>
                                    </p:set>
                                    <p:animEffect transition="in" filter="wipe(left)">
                                      <p:cBhvr>
                                        <p:cTn id="13" dur="300"/>
                                        <p:tgtEl>
                                          <p:spTgt spid="4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p:tmAbs val="0"/>
                                  </p:iterate>
                                  <p:childTnLst>
                                    <p:set>
                                      <p:cBhvr>
                                        <p:cTn id="17" fill="hold"/>
                                        <p:tgtEl>
                                          <p:spTgt spid="48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iterate>
                                    <p:tmAbs val="0"/>
                                  </p:iterate>
                                  <p:childTnLst>
                                    <p:set>
                                      <p:cBhvr>
                                        <p:cTn id="21" fill="hold"/>
                                        <p:tgtEl>
                                          <p:spTgt spid="490"/>
                                        </p:tgtEl>
                                        <p:attrNameLst>
                                          <p:attrName>style.visibility</p:attrName>
                                        </p:attrNameLst>
                                      </p:cBhvr>
                                      <p:to>
                                        <p:strVal val="visible"/>
                                      </p:to>
                                    </p:set>
                                    <p:animEffect transition="in" filter="wipe(right)">
                                      <p:cBhvr>
                                        <p:cTn id="22" dur="300"/>
                                        <p:tgtEl>
                                          <p:spTgt spid="4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iterate>
                                    <p:tmAbs val="0"/>
                                  </p:iterate>
                                  <p:childTnLst>
                                    <p:set>
                                      <p:cBhvr>
                                        <p:cTn id="26" fill="hold"/>
                                        <p:tgtEl>
                                          <p:spTgt spid="500"/>
                                        </p:tgtEl>
                                        <p:attrNameLst>
                                          <p:attrName>style.visibility</p:attrName>
                                        </p:attrNameLst>
                                      </p:cBhvr>
                                      <p:to>
                                        <p:strVal val="visible"/>
                                      </p:to>
                                    </p:set>
                                    <p:animEffect transition="in" filter="wipe(down)">
                                      <p:cBhvr>
                                        <p:cTn id="27" dur="300"/>
                                        <p:tgtEl>
                                          <p:spTgt spid="5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iterate>
                                    <p:tmAbs val="0"/>
                                  </p:iterate>
                                  <p:childTnLst>
                                    <p:set>
                                      <p:cBhvr>
                                        <p:cTn id="31" fill="hold"/>
                                        <p:tgtEl>
                                          <p:spTgt spid="49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iterate>
                                    <p:tmAbs val="0"/>
                                  </p:iterate>
                                  <p:childTnLst>
                                    <p:set>
                                      <p:cBhvr>
                                        <p:cTn id="35" fill="hold"/>
                                        <p:tgtEl>
                                          <p:spTgt spid="508"/>
                                        </p:tgtEl>
                                        <p:attrNameLst>
                                          <p:attrName>style.visibility</p:attrName>
                                        </p:attrNameLst>
                                      </p:cBhvr>
                                      <p:to>
                                        <p:strVal val="visible"/>
                                      </p:to>
                                    </p:set>
                                    <p:animEffect transition="in" filter="wipe(up)">
                                      <p:cBhvr>
                                        <p:cTn id="36" dur="300"/>
                                        <p:tgtEl>
                                          <p:spTgt spid="50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iterate>
                                    <p:tmAbs val="0"/>
                                  </p:iterate>
                                  <p:childTnLst>
                                    <p:set>
                                      <p:cBhvr>
                                        <p:cTn id="40" fill="hold"/>
                                        <p:tgtEl>
                                          <p:spTgt spid="491"/>
                                        </p:tgtEl>
                                        <p:attrNameLst>
                                          <p:attrName>style.visibility</p:attrName>
                                        </p:attrNameLst>
                                      </p:cBhvr>
                                      <p:to>
                                        <p:strVal val="visible"/>
                                      </p:to>
                                    </p:set>
                                    <p:anim calcmode="lin" valueType="num">
                                      <p:cBhvr>
                                        <p:cTn id="41" dur="200" fill="hold"/>
                                        <p:tgtEl>
                                          <p:spTgt spid="491"/>
                                        </p:tgtEl>
                                        <p:attrNameLst>
                                          <p:attrName>ppt_w</p:attrName>
                                        </p:attrNameLst>
                                      </p:cBhvr>
                                      <p:tavLst>
                                        <p:tav tm="0">
                                          <p:val>
                                            <p:fltVal val="0"/>
                                          </p:val>
                                        </p:tav>
                                        <p:tav tm="100000">
                                          <p:val>
                                            <p:strVal val="#ppt_w"/>
                                          </p:val>
                                        </p:tav>
                                      </p:tavLst>
                                    </p:anim>
                                    <p:anim calcmode="lin" valueType="num">
                                      <p:cBhvr>
                                        <p:cTn id="42" dur="200" fill="hold"/>
                                        <p:tgtEl>
                                          <p:spTgt spid="4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 grpId="0" animBg="1" advAuto="0"/>
      <p:bldP spid="484" grpId="0" animBg="1" advAuto="0"/>
      <p:bldP spid="487" grpId="0" animBg="1" advAuto="0"/>
      <p:bldP spid="490" grpId="0" animBg="1" advAuto="0"/>
      <p:bldP spid="491" grpId="0" animBg="1" advAuto="0"/>
      <p:bldP spid="495" grpId="0" animBg="1" advAuto="0"/>
      <p:bldP spid="500" grpId="0" animBg="1" advAuto="0"/>
      <p:bldP spid="508" grpId="0" animBg="1" advAuto="0"/>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7393" name="Shape 511"/>
          <p:cNvSpPr>
            <a:spLocks noGrp="1"/>
          </p:cNvSpPr>
          <p:nvPr>
            <p:ph type="title"/>
          </p:nvPr>
        </p:nvSpPr>
        <p:spPr/>
        <p:txBody>
          <a:bodyPr/>
          <a:lstStyle/>
          <a:p>
            <a:r>
              <a:rPr lang="en-US" altLang="en-US" sz="1800" b="1">
                <a:solidFill>
                  <a:srgbClr val="70BF41"/>
                </a:solidFill>
                <a:latin typeface="Menlo" charset="0"/>
                <a:sym typeface="Menlo" charset="0"/>
              </a:rPr>
              <a:t>verify</a:t>
            </a:r>
            <a:r>
              <a:rPr lang="en-US" altLang="en-US" sz="1800">
                <a:solidFill>
                  <a:srgbClr val="70BF41"/>
                </a:solidFill>
                <a:latin typeface="Menlo" charset="0"/>
                <a:sym typeface="Menlo" charset="0"/>
              </a:rPr>
              <a:t>(P)</a:t>
            </a:r>
          </a:p>
        </p:txBody>
      </p:sp>
      <p:grpSp>
        <p:nvGrpSpPr>
          <p:cNvPr id="517" name="Group 517"/>
          <p:cNvGrpSpPr>
            <a:grpSpLocks/>
          </p:cNvGrpSpPr>
          <p:nvPr/>
        </p:nvGrpSpPr>
        <p:grpSpPr bwMode="auto">
          <a:xfrm>
            <a:off x="1098550" y="2654300"/>
            <a:ext cx="6946900" cy="2782888"/>
            <a:chOff x="0" y="0"/>
            <a:chExt cx="9880600" cy="3957440"/>
          </a:xfrm>
        </p:grpSpPr>
        <p:sp>
          <p:nvSpPr>
            <p:cNvPr id="513" name="Shape 513"/>
            <p:cNvSpPr/>
            <p:nvPr/>
          </p:nvSpPr>
          <p:spPr>
            <a:xfrm>
              <a:off x="0" y="0"/>
              <a:ext cx="9880600" cy="3957440"/>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cs typeface="Helvetica Light"/>
                <a:sym typeface="Helvetica Light"/>
              </a:endParaRPr>
            </a:p>
          </p:txBody>
        </p:sp>
        <p:sp>
          <p:nvSpPr>
            <p:cNvPr id="514" name="Shape 514"/>
            <p:cNvSpPr/>
            <p:nvPr/>
          </p:nvSpPr>
          <p:spPr>
            <a:xfrm>
              <a:off x="451581" y="652425"/>
              <a:ext cx="2844963"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Most effective at first hop</a:t>
              </a:r>
            </a:p>
          </p:txBody>
        </p:sp>
        <p:sp>
          <p:nvSpPr>
            <p:cNvPr id="515" name="Shape 515"/>
            <p:cNvSpPr/>
            <p:nvPr/>
          </p:nvSpPr>
          <p:spPr>
            <a:xfrm>
              <a:off x="451581" y="1763127"/>
              <a:ext cx="4253896"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Verified flow entries periodically expire</a:t>
              </a:r>
            </a:p>
          </p:txBody>
        </p:sp>
        <p:sp>
          <p:nvSpPr>
            <p:cNvPr id="516" name="Shape 516"/>
            <p:cNvSpPr/>
            <p:nvPr/>
          </p:nvSpPr>
          <p:spPr>
            <a:xfrm>
              <a:off x="451581" y="2873829"/>
              <a:ext cx="4430013"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Routers keep no state during verification</a:t>
              </a:r>
            </a:p>
          </p:txBody>
        </p:sp>
      </p:grpSp>
      <p:sp>
        <p:nvSpPr>
          <p:cNvPr id="3" name="Slide Number Placeholder 2"/>
          <p:cNvSpPr>
            <a:spLocks noGrp="1"/>
          </p:cNvSpPr>
          <p:nvPr>
            <p:ph type="sldNum" sz="quarter" idx="10"/>
          </p:nvPr>
        </p:nvSpPr>
        <p:spPr/>
        <p:txBody>
          <a:bodyPr/>
          <a:lstStyle/>
          <a:p>
            <a:fld id="{A70DFD2E-48D8-764F-BB21-3339769EF8C7}" type="slidenum">
              <a:rPr lang="en-US" altLang="en-US" smtClean="0"/>
              <a:pPr/>
              <a:t>133</a:t>
            </a:fld>
            <a:endParaRPr lang="en-US" alt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p:tmAbs val="0"/>
                                  </p:iterate>
                                  <p:childTnLst>
                                    <p:set>
                                      <p:cBhvr>
                                        <p:cTn id="6" fill="hold"/>
                                        <p:tgtEl>
                                          <p:spTgt spid="517"/>
                                        </p:tgtEl>
                                        <p:attrNameLst>
                                          <p:attrName>style.visibility</p:attrName>
                                        </p:attrNameLst>
                                      </p:cBhvr>
                                      <p:to>
                                        <p:strVal val="visible"/>
                                      </p:to>
                                    </p:set>
                                    <p:animEffect transition="in" filter="fade">
                                      <p:cBhvr>
                                        <p:cTn id="7"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animBg="1" advAuto="0"/>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417" name="Shape 588"/>
          <p:cNvSpPr>
            <a:spLocks noGrp="1"/>
          </p:cNvSpPr>
          <p:nvPr>
            <p:ph type="title"/>
          </p:nvPr>
        </p:nvSpPr>
        <p:spPr/>
        <p:txBody>
          <a:bodyPr/>
          <a:lstStyle/>
          <a:p>
            <a:r>
              <a:rPr lang="en-US" altLang="en-US" sz="1800" b="1">
                <a:solidFill>
                  <a:srgbClr val="70BF41"/>
                </a:solidFill>
                <a:latin typeface="Menlo" charset="0"/>
                <a:sym typeface="Menlo" charset="0"/>
              </a:rPr>
              <a:t>shutoff</a:t>
            </a:r>
            <a:r>
              <a:rPr lang="en-US" altLang="en-US" sz="1800">
                <a:solidFill>
                  <a:srgbClr val="70BF41"/>
                </a:solidFill>
                <a:latin typeface="Menlo" charset="0"/>
                <a:sym typeface="Menlo" charset="0"/>
              </a:rPr>
              <a:t>(P)</a:t>
            </a:r>
          </a:p>
        </p:txBody>
      </p:sp>
      <p:grpSp>
        <p:nvGrpSpPr>
          <p:cNvPr id="591" name="Group 591"/>
          <p:cNvGrpSpPr>
            <a:grpSpLocks/>
          </p:cNvGrpSpPr>
          <p:nvPr/>
        </p:nvGrpSpPr>
        <p:grpSpPr bwMode="auto">
          <a:xfrm>
            <a:off x="750888" y="2970213"/>
            <a:ext cx="6434137" cy="1641475"/>
            <a:chOff x="0" y="216585"/>
            <a:chExt cx="9150582" cy="2335811"/>
          </a:xfrm>
        </p:grpSpPr>
        <p:sp>
          <p:nvSpPr>
            <p:cNvPr id="589" name="Shape 589"/>
            <p:cNvSpPr/>
            <p:nvPr/>
          </p:nvSpPr>
          <p:spPr>
            <a:xfrm>
              <a:off x="0" y="939467"/>
              <a:ext cx="9150582" cy="16129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6700">
                  <a:solidFill>
                    <a:srgbClr val="000000"/>
                  </a:solidFill>
                  <a:latin typeface="Avenir Book" charset="0"/>
                  <a:sym typeface="Avenir Book" charset="0"/>
                </a:rPr>
                <a:t>“</a:t>
              </a:r>
              <a:r>
                <a:rPr lang="en-US" altLang="en-US" sz="6700">
                  <a:solidFill>
                    <a:srgbClr val="000000"/>
                  </a:solidFill>
                  <a:latin typeface="Avenir Book" charset="0"/>
                  <a:sym typeface="Avenir Book" charset="0"/>
                </a:rPr>
                <a:t>Stop this flow.</a:t>
              </a:r>
              <a:r>
                <a:rPr lang="ja-JP" altLang="en-US" sz="6700">
                  <a:solidFill>
                    <a:srgbClr val="000000"/>
                  </a:solidFill>
                  <a:latin typeface="Avenir Book" charset="0"/>
                  <a:sym typeface="Avenir Book" charset="0"/>
                </a:rPr>
                <a:t>”</a:t>
              </a:r>
              <a:endParaRPr lang="en-US" altLang="en-US" sz="6700">
                <a:solidFill>
                  <a:srgbClr val="000000"/>
                </a:solidFill>
                <a:latin typeface="Avenir Book" charset="0"/>
                <a:sym typeface="Avenir Book" charset="0"/>
              </a:endParaRPr>
            </a:p>
          </p:txBody>
        </p:sp>
        <p:sp>
          <p:nvSpPr>
            <p:cNvPr id="590" name="Shape 590"/>
            <p:cNvSpPr/>
            <p:nvPr/>
          </p:nvSpPr>
          <p:spPr>
            <a:xfrm>
              <a:off x="0" y="216585"/>
              <a:ext cx="2438349" cy="431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Receiver to Delegate:</a:t>
              </a:r>
            </a:p>
          </p:txBody>
        </p:sp>
      </p:grpSp>
      <p:sp>
        <p:nvSpPr>
          <p:cNvPr id="3" name="Slide Number Placeholder 2"/>
          <p:cNvSpPr>
            <a:spLocks noGrp="1"/>
          </p:cNvSpPr>
          <p:nvPr>
            <p:ph type="sldNum" sz="quarter" idx="10"/>
          </p:nvPr>
        </p:nvSpPr>
        <p:spPr/>
        <p:txBody>
          <a:bodyPr/>
          <a:lstStyle/>
          <a:p>
            <a:fld id="{A70DFD2E-48D8-764F-BB21-3339769EF8C7}" type="slidenum">
              <a:rPr lang="en-US" altLang="en-US" smtClean="0"/>
              <a:pPr/>
              <a:t>134</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591"/>
                                        </p:tgtEl>
                                        <p:attrNameLst>
                                          <p:attrName>ppt_x</p:attrName>
                                        </p:attrNameLst>
                                      </p:cBhvr>
                                      <p:tavLst>
                                        <p:tav tm="0">
                                          <p:val>
                                            <p:strVal val="ppt_x"/>
                                          </p:val>
                                        </p:tav>
                                        <p:tav tm="100000">
                                          <p:val>
                                            <p:strVal val="0-ppt_w/2"/>
                                          </p:val>
                                        </p:tav>
                                      </p:tavLst>
                                    </p:anim>
                                    <p:anim calcmode="lin" valueType="num">
                                      <p:cBhvr>
                                        <p:cTn id="7" dur="300" fill="hold"/>
                                        <p:tgtEl>
                                          <p:spTgt spid="591"/>
                                        </p:tgtEl>
                                        <p:attrNameLst>
                                          <p:attrName>ppt_y</p:attrName>
                                        </p:attrNameLst>
                                      </p:cBhvr>
                                      <p:tavLst>
                                        <p:tav tm="0">
                                          <p:val>
                                            <p:strVal val="ppt_y"/>
                                          </p:val>
                                        </p:tav>
                                        <p:tav tm="100000">
                                          <p:val>
                                            <p:strVal val="ppt_y"/>
                                          </p:val>
                                        </p:tav>
                                      </p:tavLst>
                                    </p:anim>
                                    <p:set>
                                      <p:cBhvr>
                                        <p:cTn id="8" fill="hold">
                                          <p:stCondLst>
                                            <p:cond delay="299"/>
                                          </p:stCondLst>
                                        </p:cTn>
                                        <p:tgtEl>
                                          <p:spTgt spid="5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animBg="1" advAuto="0"/>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9441" name="Shape 594"/>
          <p:cNvSpPr>
            <a:spLocks noGrp="1"/>
          </p:cNvSpPr>
          <p:nvPr>
            <p:ph type="title"/>
          </p:nvPr>
        </p:nvSpPr>
        <p:spPr/>
        <p:txBody>
          <a:bodyPr/>
          <a:lstStyle/>
          <a:p>
            <a:r>
              <a:rPr lang="en-US" altLang="en-US" sz="1800" b="1">
                <a:solidFill>
                  <a:srgbClr val="70BF41"/>
                </a:solidFill>
                <a:latin typeface="Menlo" charset="0"/>
                <a:sym typeface="Menlo" charset="0"/>
              </a:rPr>
              <a:t>shutoff</a:t>
            </a:r>
            <a:r>
              <a:rPr lang="en-US" altLang="en-US" sz="1800">
                <a:solidFill>
                  <a:srgbClr val="70BF41"/>
                </a:solidFill>
                <a:latin typeface="Menlo" charset="0"/>
                <a:sym typeface="Menlo" charset="0"/>
              </a:rPr>
              <a:t>(P)</a:t>
            </a:r>
          </a:p>
        </p:txBody>
      </p:sp>
      <p:grpSp>
        <p:nvGrpSpPr>
          <p:cNvPr id="600" name="Group 600"/>
          <p:cNvGrpSpPr>
            <a:grpSpLocks/>
          </p:cNvGrpSpPr>
          <p:nvPr/>
        </p:nvGrpSpPr>
        <p:grpSpPr bwMode="auto">
          <a:xfrm>
            <a:off x="1144588" y="1816100"/>
            <a:ext cx="4227512" cy="4348163"/>
            <a:chOff x="0" y="0"/>
            <a:chExt cx="6012996" cy="6182645"/>
          </a:xfrm>
        </p:grpSpPr>
        <p:pic>
          <p:nvPicPr>
            <p:cNvPr id="189472" name="ro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86710"/>
              <a:ext cx="1495790" cy="98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9473"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238" y="3820028"/>
              <a:ext cx="1111758" cy="17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97" name="Shape 597"/>
            <p:cNvSpPr/>
            <p:nvPr/>
          </p:nvSpPr>
          <p:spPr>
            <a:xfrm>
              <a:off x="5258831" y="5555126"/>
              <a:ext cx="397404" cy="6275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B</a:t>
              </a:r>
            </a:p>
          </p:txBody>
        </p:sp>
        <p:pic>
          <p:nvPicPr>
            <p:cNvPr id="189475"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6" y="0"/>
              <a:ext cx="1111758" cy="171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99" name="Shape 599"/>
            <p:cNvSpPr/>
            <p:nvPr/>
          </p:nvSpPr>
          <p:spPr>
            <a:xfrm>
              <a:off x="1302853" y="392764"/>
              <a:ext cx="2495067" cy="6275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000000"/>
                  </a:solidFill>
                  <a:latin typeface="Avenir Medium" charset="0"/>
                  <a:sym typeface="Avenir Medium" charset="0"/>
                </a:rPr>
                <a:t>A</a:t>
              </a:r>
              <a:r>
                <a:rPr lang="ja-JP" altLang="en-US" sz="2200">
                  <a:solidFill>
                    <a:srgbClr val="000000"/>
                  </a:solidFill>
                  <a:latin typeface="Avenir Medium" charset="0"/>
                  <a:sym typeface="Avenir Medium" charset="0"/>
                </a:rPr>
                <a:t>’</a:t>
              </a:r>
              <a:r>
                <a:rPr lang="en-US" altLang="en-US" sz="2200">
                  <a:solidFill>
                    <a:srgbClr val="000000"/>
                  </a:solidFill>
                  <a:latin typeface="Avenir Medium" charset="0"/>
                  <a:sym typeface="Avenir Medium" charset="0"/>
                </a:rPr>
                <a:t>s Delegate</a:t>
              </a:r>
            </a:p>
          </p:txBody>
        </p:sp>
      </p:grpSp>
      <p:grpSp>
        <p:nvGrpSpPr>
          <p:cNvPr id="603" name="Group 603"/>
          <p:cNvGrpSpPr>
            <a:grpSpLocks/>
          </p:cNvGrpSpPr>
          <p:nvPr/>
        </p:nvGrpSpPr>
        <p:grpSpPr bwMode="auto">
          <a:xfrm>
            <a:off x="2271713" y="4565650"/>
            <a:ext cx="2254250" cy="579438"/>
            <a:chOff x="-255412" y="19607"/>
            <a:chExt cx="3207969" cy="824386"/>
          </a:xfrm>
        </p:grpSpPr>
        <p:sp>
          <p:nvSpPr>
            <p:cNvPr id="601" name="Shape 601"/>
            <p:cNvSpPr/>
            <p:nvPr/>
          </p:nvSpPr>
          <p:spPr>
            <a:xfrm flipV="1">
              <a:off x="-255412" y="789787"/>
              <a:ext cx="320796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89471" name="Shape 602"/>
            <p:cNvSpPr>
              <a:spLocks noChangeArrowheads="1"/>
            </p:cNvSpPr>
            <p:nvPr/>
          </p:nvSpPr>
          <p:spPr bwMode="auto">
            <a:xfrm>
              <a:off x="736347" y="19607"/>
              <a:ext cx="1552025"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606" name="Group 606"/>
          <p:cNvGrpSpPr>
            <a:grpSpLocks/>
          </p:cNvGrpSpPr>
          <p:nvPr/>
        </p:nvGrpSpPr>
        <p:grpSpPr bwMode="auto">
          <a:xfrm>
            <a:off x="866775" y="5503863"/>
            <a:ext cx="1606550" cy="962025"/>
            <a:chOff x="0" y="-305991"/>
            <a:chExt cx="2285207" cy="1369616"/>
          </a:xfrm>
        </p:grpSpPr>
        <p:sp>
          <p:nvSpPr>
            <p:cNvPr id="604" name="Shape 604"/>
            <p:cNvSpPr/>
            <p:nvPr/>
          </p:nvSpPr>
          <p:spPr>
            <a:xfrm>
              <a:off x="0" y="-305991"/>
              <a:ext cx="2285207" cy="1369616"/>
            </a:xfrm>
            <a:custGeom>
              <a:avLst/>
              <a:gdLst/>
              <a:ahLst/>
              <a:cxnLst>
                <a:cxn ang="0">
                  <a:pos x="wd2" y="hd2"/>
                </a:cxn>
                <a:cxn ang="5400000">
                  <a:pos x="wd2" y="hd2"/>
                </a:cxn>
                <a:cxn ang="10800000">
                  <a:pos x="wd2" y="hd2"/>
                </a:cxn>
                <a:cxn ang="16200000">
                  <a:pos x="wd2" y="hd2"/>
                </a:cxn>
              </a:cxnLst>
              <a:rect l="0" t="0" r="r" b="b"/>
              <a:pathLst>
                <a:path w="21600" h="21600" extrusionOk="0">
                  <a:moveTo>
                    <a:pt x="11318" y="0"/>
                  </a:moveTo>
                  <a:lnTo>
                    <a:pt x="10114" y="4826"/>
                  </a:lnTo>
                  <a:lnTo>
                    <a:pt x="600" y="4826"/>
                  </a:lnTo>
                  <a:cubicBezTo>
                    <a:pt x="269" y="4826"/>
                    <a:pt x="0" y="5274"/>
                    <a:pt x="0" y="5827"/>
                  </a:cubicBezTo>
                  <a:lnTo>
                    <a:pt x="0" y="20599"/>
                  </a:lnTo>
                  <a:cubicBezTo>
                    <a:pt x="0" y="21152"/>
                    <a:pt x="269" y="21600"/>
                    <a:pt x="600" y="21600"/>
                  </a:cubicBezTo>
                  <a:lnTo>
                    <a:pt x="21000" y="21600"/>
                  </a:lnTo>
                  <a:cubicBezTo>
                    <a:pt x="21331" y="21600"/>
                    <a:pt x="21600" y="21152"/>
                    <a:pt x="21600" y="20599"/>
                  </a:cubicBezTo>
                  <a:lnTo>
                    <a:pt x="21600" y="5827"/>
                  </a:lnTo>
                  <a:cubicBezTo>
                    <a:pt x="21600" y="5274"/>
                    <a:pt x="21331" y="4826"/>
                    <a:pt x="21000" y="4826"/>
                  </a:cubicBezTo>
                  <a:lnTo>
                    <a:pt x="12518" y="4826"/>
                  </a:lnTo>
                  <a:lnTo>
                    <a:pt x="11318"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605" name="Shape 605"/>
            <p:cNvSpPr/>
            <p:nvPr/>
          </p:nvSpPr>
          <p:spPr>
            <a:xfrm>
              <a:off x="327427" y="12681"/>
              <a:ext cx="1641645" cy="4316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Verified Flows</a:t>
              </a:r>
            </a:p>
          </p:txBody>
        </p:sp>
      </p:grpSp>
      <p:sp>
        <p:nvSpPr>
          <p:cNvPr id="607" name="Shape 607"/>
          <p:cNvSpPr>
            <a:spLocks noChangeArrowheads="1"/>
          </p:cNvSpPr>
          <p:nvPr/>
        </p:nvSpPr>
        <p:spPr bwMode="auto">
          <a:xfrm>
            <a:off x="1382713" y="6072188"/>
            <a:ext cx="5746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35715" tIns="35715" rIns="35715" bIns="35715"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nvGrpSpPr>
          <p:cNvPr id="610" name="Group 610"/>
          <p:cNvGrpSpPr>
            <a:grpSpLocks/>
          </p:cNvGrpSpPr>
          <p:nvPr/>
        </p:nvGrpSpPr>
        <p:grpSpPr bwMode="auto">
          <a:xfrm>
            <a:off x="20638" y="4565650"/>
            <a:ext cx="1092200" cy="579438"/>
            <a:chOff x="1460160" y="19607"/>
            <a:chExt cx="1552979" cy="824386"/>
          </a:xfrm>
        </p:grpSpPr>
        <p:sp>
          <p:nvSpPr>
            <p:cNvPr id="608" name="Shape 608"/>
            <p:cNvSpPr/>
            <p:nvPr/>
          </p:nvSpPr>
          <p:spPr>
            <a:xfrm flipV="1">
              <a:off x="1597851" y="789787"/>
              <a:ext cx="1354342"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89467" name="Shape 609"/>
            <p:cNvSpPr>
              <a:spLocks noChangeArrowheads="1"/>
            </p:cNvSpPr>
            <p:nvPr/>
          </p:nvSpPr>
          <p:spPr bwMode="auto">
            <a:xfrm>
              <a:off x="1460160" y="19607"/>
              <a:ext cx="1552979"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615" name="Group 615"/>
          <p:cNvGrpSpPr>
            <a:grpSpLocks/>
          </p:cNvGrpSpPr>
          <p:nvPr/>
        </p:nvGrpSpPr>
        <p:grpSpPr bwMode="auto">
          <a:xfrm>
            <a:off x="3454400" y="2520950"/>
            <a:ext cx="5400675" cy="1839913"/>
            <a:chOff x="0" y="269093"/>
            <a:chExt cx="7681158" cy="2617724"/>
          </a:xfrm>
        </p:grpSpPr>
        <p:sp>
          <p:nvSpPr>
            <p:cNvPr id="630" name="Shape 630"/>
            <p:cNvSpPr/>
            <p:nvPr/>
          </p:nvSpPr>
          <p:spPr>
            <a:xfrm>
              <a:off x="0" y="269093"/>
              <a:ext cx="2327830" cy="26177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grpSp>
          <p:nvGrpSpPr>
            <p:cNvPr id="189463" name="Group 614"/>
            <p:cNvGrpSpPr>
              <a:grpSpLocks/>
            </p:cNvGrpSpPr>
            <p:nvPr/>
          </p:nvGrpSpPr>
          <p:grpSpPr bwMode="auto">
            <a:xfrm>
              <a:off x="1918271" y="368322"/>
              <a:ext cx="5762887" cy="900942"/>
              <a:chOff x="0" y="-4211"/>
              <a:chExt cx="5762886" cy="900941"/>
            </a:xfrm>
          </p:grpSpPr>
          <p:sp>
            <p:nvSpPr>
              <p:cNvPr id="612" name="Shape 612"/>
              <p:cNvSpPr/>
              <p:nvPr/>
            </p:nvSpPr>
            <p:spPr>
              <a:xfrm>
                <a:off x="889" y="456"/>
                <a:ext cx="5761997" cy="896666"/>
              </a:xfrm>
              <a:prstGeom prst="roundRect">
                <a:avLst>
                  <a:gd name="adj" fmla="val 8010"/>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613" name="Shape 613"/>
              <p:cNvSpPr/>
              <p:nvPr/>
            </p:nvSpPr>
            <p:spPr>
              <a:xfrm>
                <a:off x="1220120" y="-4062"/>
                <a:ext cx="3323534" cy="8243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grpSp>
        <p:nvGrpSpPr>
          <p:cNvPr id="618" name="Group 618"/>
          <p:cNvGrpSpPr>
            <a:grpSpLocks/>
          </p:cNvGrpSpPr>
          <p:nvPr/>
        </p:nvGrpSpPr>
        <p:grpSpPr bwMode="auto">
          <a:xfrm>
            <a:off x="20638" y="4610100"/>
            <a:ext cx="1092200" cy="579438"/>
            <a:chOff x="1460160" y="19607"/>
            <a:chExt cx="1552979" cy="824386"/>
          </a:xfrm>
        </p:grpSpPr>
        <p:sp>
          <p:nvSpPr>
            <p:cNvPr id="616" name="Shape 616"/>
            <p:cNvSpPr/>
            <p:nvPr/>
          </p:nvSpPr>
          <p:spPr>
            <a:xfrm flipV="1">
              <a:off x="1597851" y="789787"/>
              <a:ext cx="1354342"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89461" name="Shape 617"/>
            <p:cNvSpPr>
              <a:spLocks noChangeArrowheads="1"/>
            </p:cNvSpPr>
            <p:nvPr/>
          </p:nvSpPr>
          <p:spPr bwMode="auto">
            <a:xfrm>
              <a:off x="1460160" y="19607"/>
              <a:ext cx="1552979"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621" name="Group 621"/>
          <p:cNvGrpSpPr>
            <a:grpSpLocks/>
          </p:cNvGrpSpPr>
          <p:nvPr/>
        </p:nvGrpSpPr>
        <p:grpSpPr bwMode="auto">
          <a:xfrm>
            <a:off x="17463" y="3113088"/>
            <a:ext cx="1577975" cy="1563687"/>
            <a:chOff x="-1137" y="0"/>
            <a:chExt cx="2243871" cy="2225158"/>
          </a:xfrm>
        </p:grpSpPr>
        <p:sp>
          <p:nvSpPr>
            <p:cNvPr id="619" name="Shape 619"/>
            <p:cNvSpPr/>
            <p:nvPr/>
          </p:nvSpPr>
          <p:spPr>
            <a:xfrm flipV="1">
              <a:off x="2242734" y="0"/>
              <a:ext cx="0" cy="2225158"/>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20" name="Shape 620"/>
            <p:cNvSpPr/>
            <p:nvPr/>
          </p:nvSpPr>
          <p:spPr>
            <a:xfrm>
              <a:off x="-1137" y="795184"/>
              <a:ext cx="2171634" cy="6280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2200" b="1" kern="0" spc="-90">
                  <a:solidFill>
                    <a:srgbClr val="70BF41"/>
                  </a:solidFill>
                  <a:latin typeface="Menlo"/>
                  <a:ea typeface="Menlo"/>
                  <a:cs typeface="Menlo"/>
                  <a:sym typeface="Menlo"/>
                </a:rPr>
                <a:t>verify(</a:t>
              </a:r>
              <a:r>
                <a:rPr sz="2200" kern="0" spc="-90">
                  <a:solidFill>
                    <a:srgbClr val="70BF41"/>
                  </a:solidFill>
                  <a:latin typeface="Menlo"/>
                  <a:ea typeface="Menlo"/>
                  <a:cs typeface="Menlo"/>
                  <a:sym typeface="Menlo"/>
                </a:rPr>
                <a:t>P</a:t>
              </a:r>
              <a:r>
                <a:rPr sz="2200" b="1" kern="0" spc="-90">
                  <a:solidFill>
                    <a:srgbClr val="70BF41"/>
                  </a:solidFill>
                  <a:latin typeface="Menlo"/>
                  <a:ea typeface="Menlo"/>
                  <a:cs typeface="Menlo"/>
                  <a:sym typeface="Menlo"/>
                </a:rPr>
                <a:t>)</a:t>
              </a:r>
            </a:p>
          </p:txBody>
        </p:sp>
      </p:grpSp>
      <p:grpSp>
        <p:nvGrpSpPr>
          <p:cNvPr id="624" name="Group 624"/>
          <p:cNvGrpSpPr>
            <a:grpSpLocks/>
          </p:cNvGrpSpPr>
          <p:nvPr/>
        </p:nvGrpSpPr>
        <p:grpSpPr bwMode="auto">
          <a:xfrm>
            <a:off x="1793875" y="3113088"/>
            <a:ext cx="1441450" cy="1563687"/>
            <a:chOff x="-1" y="0"/>
            <a:chExt cx="2049737" cy="2225158"/>
          </a:xfrm>
        </p:grpSpPr>
        <p:sp>
          <p:nvSpPr>
            <p:cNvPr id="622" name="Shape 622"/>
            <p:cNvSpPr/>
            <p:nvPr/>
          </p:nvSpPr>
          <p:spPr>
            <a:xfrm flipV="1">
              <a:off x="-1" y="0"/>
              <a:ext cx="0" cy="2225158"/>
            </a:xfrm>
            <a:prstGeom prst="line">
              <a:avLst/>
            </a:prstGeom>
            <a:noFill/>
            <a:ln w="50800" cap="flat">
              <a:solidFill>
                <a:srgbClr val="EC5D57"/>
              </a:solidFill>
              <a:custDash>
                <a:ds d="200000" sp="200000"/>
              </a:custDash>
              <a:miter lim="400000"/>
              <a:head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23" name="Shape 623"/>
            <p:cNvSpPr/>
            <p:nvPr/>
          </p:nvSpPr>
          <p:spPr>
            <a:xfrm>
              <a:off x="591443" y="894582"/>
              <a:ext cx="1458293" cy="4292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144">
                  <a:solidFill>
                    <a:srgbClr val="EC5D57"/>
                  </a:solidFill>
                  <a:latin typeface="Menlo"/>
                  <a:ea typeface="Menlo"/>
                  <a:cs typeface="Menlo"/>
                  <a:sym typeface="Menlo"/>
                </a:defRPr>
              </a:lvl1pPr>
            </a:lstStyle>
            <a:p>
              <a:pPr algn="ctr" defTabSz="410730" fontAlgn="auto">
                <a:spcBef>
                  <a:spcPts val="0"/>
                </a:spcBef>
                <a:spcAft>
                  <a:spcPts val="0"/>
                </a:spcAft>
                <a:defRPr sz="1800" b="0" spc="0">
                  <a:solidFill>
                    <a:srgbClr val="000000"/>
                  </a:solidFill>
                </a:defRPr>
              </a:pPr>
              <a:r>
                <a:rPr sz="1300" b="0" kern="0" spc="0">
                  <a:solidFill>
                    <a:srgbClr val="000000"/>
                  </a:solidFill>
                </a:rPr>
                <a:t>DROP_FLOW</a:t>
              </a:r>
            </a:p>
          </p:txBody>
        </p:sp>
      </p:grpSp>
      <p:grpSp>
        <p:nvGrpSpPr>
          <p:cNvPr id="628" name="Group 628"/>
          <p:cNvGrpSpPr>
            <a:grpSpLocks/>
          </p:cNvGrpSpPr>
          <p:nvPr/>
        </p:nvGrpSpPr>
        <p:grpSpPr bwMode="auto">
          <a:xfrm>
            <a:off x="79375" y="1901825"/>
            <a:ext cx="1174750" cy="998538"/>
            <a:chOff x="0" y="0"/>
            <a:chExt cx="1670447" cy="1420019"/>
          </a:xfrm>
        </p:grpSpPr>
        <p:sp>
          <p:nvSpPr>
            <p:cNvPr id="625" name="Shape 625"/>
            <p:cNvSpPr/>
            <p:nvPr/>
          </p:nvSpPr>
          <p:spPr>
            <a:xfrm>
              <a:off x="0" y="0"/>
              <a:ext cx="1670447" cy="1420019"/>
            </a:xfrm>
            <a:custGeom>
              <a:avLst/>
              <a:gdLst/>
              <a:ahLst/>
              <a:cxnLst>
                <a:cxn ang="0">
                  <a:pos x="wd2" y="hd2"/>
                </a:cxn>
                <a:cxn ang="5400000">
                  <a:pos x="wd2" y="hd2"/>
                </a:cxn>
                <a:cxn ang="10800000">
                  <a:pos x="wd2" y="hd2"/>
                </a:cxn>
                <a:cxn ang="16200000">
                  <a:pos x="wd2" y="hd2"/>
                </a:cxn>
              </a:cxnLst>
              <a:rect l="0" t="0" r="r" b="b"/>
              <a:pathLst>
                <a:path w="21600" h="21600" extrusionOk="0">
                  <a:moveTo>
                    <a:pt x="821" y="0"/>
                  </a:moveTo>
                  <a:cubicBezTo>
                    <a:pt x="368" y="0"/>
                    <a:pt x="0" y="432"/>
                    <a:pt x="0" y="966"/>
                  </a:cubicBezTo>
                  <a:lnTo>
                    <a:pt x="0" y="20634"/>
                  </a:lnTo>
                  <a:cubicBezTo>
                    <a:pt x="0" y="21168"/>
                    <a:pt x="368" y="21600"/>
                    <a:pt x="821" y="21600"/>
                  </a:cubicBezTo>
                  <a:lnTo>
                    <a:pt x="17089" y="21600"/>
                  </a:lnTo>
                  <a:cubicBezTo>
                    <a:pt x="17543" y="21600"/>
                    <a:pt x="17910" y="21168"/>
                    <a:pt x="17910" y="20634"/>
                  </a:cubicBezTo>
                  <a:lnTo>
                    <a:pt x="17910" y="8711"/>
                  </a:lnTo>
                  <a:lnTo>
                    <a:pt x="21600" y="6779"/>
                  </a:lnTo>
                  <a:lnTo>
                    <a:pt x="17910" y="4848"/>
                  </a:lnTo>
                  <a:lnTo>
                    <a:pt x="17910" y="966"/>
                  </a:lnTo>
                  <a:cubicBezTo>
                    <a:pt x="17910" y="432"/>
                    <a:pt x="17543" y="0"/>
                    <a:pt x="17089" y="0"/>
                  </a:cubicBezTo>
                  <a:lnTo>
                    <a:pt x="821"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626" name="Shape 626"/>
            <p:cNvSpPr/>
            <p:nvPr/>
          </p:nvSpPr>
          <p:spPr>
            <a:xfrm>
              <a:off x="76750" y="33864"/>
              <a:ext cx="1257351" cy="715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BLOCKED</a:t>
              </a:r>
            </a:p>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Flows</a:t>
              </a:r>
            </a:p>
          </p:txBody>
        </p:sp>
        <p:sp>
          <p:nvSpPr>
            <p:cNvPr id="189455" name="Shape 627"/>
            <p:cNvSpPr>
              <a:spLocks noChangeArrowheads="1"/>
            </p:cNvSpPr>
            <p:nvPr/>
          </p:nvSpPr>
          <p:spPr bwMode="auto">
            <a:xfrm>
              <a:off x="261854" y="801442"/>
              <a:ext cx="860055" cy="42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sp>
        <p:nvSpPr>
          <p:cNvPr id="3" name="Slide Number Placeholder 2"/>
          <p:cNvSpPr>
            <a:spLocks noGrp="1"/>
          </p:cNvSpPr>
          <p:nvPr>
            <p:ph type="sldNum" sz="quarter" idx="10"/>
          </p:nvPr>
        </p:nvSpPr>
        <p:spPr/>
        <p:txBody>
          <a:bodyPr/>
          <a:lstStyle/>
          <a:p>
            <a:fld id="{A70DFD2E-48D8-764F-BB21-3339769EF8C7}" type="slidenum">
              <a:rPr lang="en-US" altLang="en-US" smtClean="0"/>
              <a:pPr/>
              <a:t>135</a:t>
            </a:fld>
            <a:endParaRPr lang="en-US" alt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600"/>
                                        </p:tgtEl>
                                        <p:attrNameLst>
                                          <p:attrName>style.visibility</p:attrName>
                                        </p:attrNameLst>
                                      </p:cBhvr>
                                      <p:to>
                                        <p:strVal val="visible"/>
                                      </p:to>
                                    </p:set>
                                    <p:anim calcmode="lin" valueType="num">
                                      <p:cBhvr>
                                        <p:cTn id="7" dur="500" fill="hold"/>
                                        <p:tgtEl>
                                          <p:spTgt spid="600"/>
                                        </p:tgtEl>
                                        <p:attrNameLst>
                                          <p:attrName>ppt_x</p:attrName>
                                        </p:attrNameLst>
                                      </p:cBhvr>
                                      <p:tavLst>
                                        <p:tav tm="0">
                                          <p:val>
                                            <p:strVal val="1+#ppt_w/2"/>
                                          </p:val>
                                        </p:tav>
                                        <p:tav tm="100000">
                                          <p:val>
                                            <p:strVal val="#ppt_x"/>
                                          </p:val>
                                        </p:tav>
                                      </p:tavLst>
                                    </p:anim>
                                    <p:anim calcmode="lin" valueType="num">
                                      <p:cBhvr>
                                        <p:cTn id="8" dur="500" fill="hold"/>
                                        <p:tgtEl>
                                          <p:spTgt spid="6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iterate>
                                    <p:tmAbs val="0"/>
                                  </p:iterate>
                                  <p:childTnLst>
                                    <p:set>
                                      <p:cBhvr>
                                        <p:cTn id="12" fill="hold"/>
                                        <p:tgtEl>
                                          <p:spTgt spid="610"/>
                                        </p:tgtEl>
                                        <p:attrNameLst>
                                          <p:attrName>style.visibility</p:attrName>
                                        </p:attrNameLst>
                                      </p:cBhvr>
                                      <p:to>
                                        <p:strVal val="visible"/>
                                      </p:to>
                                    </p:set>
                                    <p:animEffect transition="in" filter="wipe(left)">
                                      <p:cBhvr>
                                        <p:cTn id="13" dur="300"/>
                                        <p:tgtEl>
                                          <p:spTgt spid="6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p:tmAbs val="0"/>
                                  </p:iterate>
                                  <p:childTnLst>
                                    <p:set>
                                      <p:cBhvr>
                                        <p:cTn id="17" fill="hold"/>
                                        <p:tgtEl>
                                          <p:spTgt spid="606"/>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iterate>
                                    <p:tmAbs val="0"/>
                                  </p:iterate>
                                  <p:childTnLst>
                                    <p:set>
                                      <p:cBhvr>
                                        <p:cTn id="20" fill="hold"/>
                                        <p:tgtEl>
                                          <p:spTgt spid="60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iterate>
                                    <p:tmAbs val="0"/>
                                  </p:iterate>
                                  <p:childTnLst>
                                    <p:set>
                                      <p:cBhvr>
                                        <p:cTn id="24" fill="hold"/>
                                        <p:tgtEl>
                                          <p:spTgt spid="603"/>
                                        </p:tgtEl>
                                        <p:attrNameLst>
                                          <p:attrName>style.visibility</p:attrName>
                                        </p:attrNameLst>
                                      </p:cBhvr>
                                      <p:to>
                                        <p:strVal val="visible"/>
                                      </p:to>
                                    </p:set>
                                    <p:animEffect transition="in" filter="wipe(left)">
                                      <p:cBhvr>
                                        <p:cTn id="25" dur="300"/>
                                        <p:tgtEl>
                                          <p:spTgt spid="60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9" fill="hold" grpId="0" nodeType="clickEffect">
                                  <p:stCondLst>
                                    <p:cond delay="0"/>
                                  </p:stCondLst>
                                  <p:iterate>
                                    <p:tmAbs val="0"/>
                                  </p:iterate>
                                  <p:childTnLst>
                                    <p:set>
                                      <p:cBhvr>
                                        <p:cTn id="29" fill="hold"/>
                                        <p:tgtEl>
                                          <p:spTgt spid="615"/>
                                        </p:tgtEl>
                                        <p:attrNameLst>
                                          <p:attrName>style.visibility</p:attrName>
                                        </p:attrNameLst>
                                      </p:cBhvr>
                                      <p:to>
                                        <p:strVal val="visible"/>
                                      </p:to>
                                    </p:set>
                                    <p:animEffect transition="in" filter="strips(upLeft)">
                                      <p:cBhvr>
                                        <p:cTn id="30" dur="300"/>
                                        <p:tgtEl>
                                          <p:spTgt spid="6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iterate>
                                    <p:tmAbs val="0"/>
                                  </p:iterate>
                                  <p:childTnLst>
                                    <p:set>
                                      <p:cBhvr>
                                        <p:cTn id="34" fill="hold"/>
                                        <p:tgtEl>
                                          <p:spTgt spid="6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iterate>
                                    <p:tmAbs val="0"/>
                                  </p:iterate>
                                  <p:childTnLst>
                                    <p:set>
                                      <p:cBhvr>
                                        <p:cTn id="38" fill="hold">
                                          <p:stCondLst>
                                            <p:cond delay="0"/>
                                          </p:stCondLst>
                                        </p:cTn>
                                        <p:tgtEl>
                                          <p:spTgt spid="610"/>
                                        </p:tgtEl>
                                        <p:attrNameLst>
                                          <p:attrName>style.visibility</p:attrName>
                                        </p:attrNameLst>
                                      </p:cBhvr>
                                      <p:to>
                                        <p:strVal val="hidden"/>
                                      </p:to>
                                    </p:set>
                                  </p:childTnLst>
                                </p:cTn>
                              </p:par>
                            </p:childTnLst>
                          </p:cTn>
                        </p:par>
                        <p:par>
                          <p:cTn id="39" fill="hold" nodeType="afterGroup">
                            <p:stCondLst>
                              <p:cond delay="0"/>
                            </p:stCondLst>
                            <p:childTnLst>
                              <p:par>
                                <p:cTn id="40" presetID="1" presetClass="exit" presetSubtype="0" fill="hold" grpId="1" nodeType="afterEffect">
                                  <p:stCondLst>
                                    <p:cond delay="0"/>
                                  </p:stCondLst>
                                  <p:iterate>
                                    <p:tmAbs val="0"/>
                                  </p:iterate>
                                  <p:childTnLst>
                                    <p:set>
                                      <p:cBhvr>
                                        <p:cTn id="41" fill="hold">
                                          <p:stCondLst>
                                            <p:cond delay="0"/>
                                          </p:stCondLst>
                                        </p:cTn>
                                        <p:tgtEl>
                                          <p:spTgt spid="603"/>
                                        </p:tgtEl>
                                        <p:attrNameLst>
                                          <p:attrName>style.visibility</p:attrName>
                                        </p:attrNameLst>
                                      </p:cBhvr>
                                      <p:to>
                                        <p:strVal val="hidden"/>
                                      </p:to>
                                    </p:set>
                                  </p:childTnLst>
                                </p:cTn>
                              </p:par>
                            </p:childTnLst>
                          </p:cTn>
                        </p:par>
                        <p:par>
                          <p:cTn id="42" fill="hold" nodeType="afterGroup">
                            <p:stCondLst>
                              <p:cond delay="0"/>
                            </p:stCondLst>
                            <p:childTnLst>
                              <p:par>
                                <p:cTn id="43" presetID="22" presetClass="exit" presetSubtype="8" fill="hold" grpId="1" nodeType="afterEffect">
                                  <p:stCondLst>
                                    <p:cond delay="0"/>
                                  </p:stCondLst>
                                  <p:iterate>
                                    <p:tmAbs val="0"/>
                                  </p:iterate>
                                  <p:childTnLst>
                                    <p:animEffect transition="out" filter="wipe(left)">
                                      <p:cBhvr>
                                        <p:cTn id="44" dur="500" fill="hold"/>
                                        <p:tgtEl>
                                          <p:spTgt spid="607"/>
                                        </p:tgtEl>
                                      </p:cBhvr>
                                    </p:animEffect>
                                    <p:set>
                                      <p:cBhvr>
                                        <p:cTn id="45" fill="hold">
                                          <p:stCondLst>
                                            <p:cond delay="499"/>
                                          </p:stCondLst>
                                        </p:cTn>
                                        <p:tgtEl>
                                          <p:spTgt spid="607"/>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iterate>
                                    <p:tmAbs val="0"/>
                                  </p:iterate>
                                  <p:childTnLst>
                                    <p:set>
                                      <p:cBhvr>
                                        <p:cTn id="49" fill="hold"/>
                                        <p:tgtEl>
                                          <p:spTgt spid="618"/>
                                        </p:tgtEl>
                                        <p:attrNameLst>
                                          <p:attrName>style.visibility</p:attrName>
                                        </p:attrNameLst>
                                      </p:cBhvr>
                                      <p:to>
                                        <p:strVal val="visible"/>
                                      </p:to>
                                    </p:set>
                                    <p:animEffect transition="in" filter="wipe(left)">
                                      <p:cBhvr>
                                        <p:cTn id="50" dur="300"/>
                                        <p:tgtEl>
                                          <p:spTgt spid="6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iterate>
                                    <p:tmAbs val="0"/>
                                  </p:iterate>
                                  <p:childTnLst>
                                    <p:set>
                                      <p:cBhvr>
                                        <p:cTn id="54" fill="hold"/>
                                        <p:tgtEl>
                                          <p:spTgt spid="621"/>
                                        </p:tgtEl>
                                        <p:attrNameLst>
                                          <p:attrName>style.visibility</p:attrName>
                                        </p:attrNameLst>
                                      </p:cBhvr>
                                      <p:to>
                                        <p:strVal val="visible"/>
                                      </p:to>
                                    </p:set>
                                    <p:animEffect transition="in" filter="wipe(down)">
                                      <p:cBhvr>
                                        <p:cTn id="55" dur="300"/>
                                        <p:tgtEl>
                                          <p:spTgt spid="6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grpId="0" nodeType="clickEffect">
                                  <p:stCondLst>
                                    <p:cond delay="0"/>
                                  </p:stCondLst>
                                  <p:iterate>
                                    <p:tmAbs val="0"/>
                                  </p:iterate>
                                  <p:childTnLst>
                                    <p:set>
                                      <p:cBhvr>
                                        <p:cTn id="59" fill="hold"/>
                                        <p:tgtEl>
                                          <p:spTgt spid="624"/>
                                        </p:tgtEl>
                                        <p:attrNameLst>
                                          <p:attrName>style.visibility</p:attrName>
                                        </p:attrNameLst>
                                      </p:cBhvr>
                                      <p:to>
                                        <p:strVal val="visible"/>
                                      </p:to>
                                    </p:set>
                                    <p:animEffect transition="in" filter="wipe(up)">
                                      <p:cBhvr>
                                        <p:cTn id="60" dur="300"/>
                                        <p:tgtEl>
                                          <p:spTgt spid="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 grpId="0" animBg="1" advAuto="0"/>
      <p:bldP spid="603" grpId="0" animBg="1" advAuto="0"/>
      <p:bldP spid="603" grpId="1" animBg="1" advAuto="0"/>
      <p:bldP spid="606" grpId="0" animBg="1" advAuto="0"/>
      <p:bldP spid="607" grpId="0" animBg="1" advAuto="0"/>
      <p:bldP spid="607" grpId="1" animBg="1" advAuto="0"/>
      <p:bldP spid="610" grpId="0" animBg="1" advAuto="0"/>
      <p:bldP spid="610" grpId="1" animBg="1" advAuto="0"/>
      <p:bldP spid="615" grpId="0" animBg="1" advAuto="0"/>
      <p:bldP spid="618" grpId="0" animBg="1" advAuto="0"/>
      <p:bldP spid="621" grpId="0" animBg="1" advAuto="0"/>
      <p:bldP spid="624" grpId="0" animBg="1" advAuto="0"/>
      <p:bldP spid="628" grpId="0" animBg="1" advAuto="0"/>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5" name="Shape 632"/>
          <p:cNvSpPr>
            <a:spLocks noGrp="1"/>
          </p:cNvSpPr>
          <p:nvPr>
            <p:ph type="title"/>
          </p:nvPr>
        </p:nvSpPr>
        <p:spPr/>
        <p:txBody>
          <a:bodyPr/>
          <a:lstStyle/>
          <a:p>
            <a:r>
              <a:rPr lang="en-US" altLang="en-US" sz="1800" b="1">
                <a:solidFill>
                  <a:srgbClr val="70BF41"/>
                </a:solidFill>
                <a:latin typeface="Menlo" charset="0"/>
                <a:sym typeface="Menlo" charset="0"/>
              </a:rPr>
              <a:t>shutoff</a:t>
            </a:r>
            <a:r>
              <a:rPr lang="en-US" altLang="en-US" sz="1800">
                <a:solidFill>
                  <a:srgbClr val="70BF41"/>
                </a:solidFill>
                <a:latin typeface="Menlo" charset="0"/>
                <a:sym typeface="Menlo" charset="0"/>
              </a:rPr>
              <a:t>(P)</a:t>
            </a:r>
          </a:p>
        </p:txBody>
      </p:sp>
      <p:grpSp>
        <p:nvGrpSpPr>
          <p:cNvPr id="638" name="Group 638"/>
          <p:cNvGrpSpPr>
            <a:grpSpLocks/>
          </p:cNvGrpSpPr>
          <p:nvPr/>
        </p:nvGrpSpPr>
        <p:grpSpPr bwMode="auto">
          <a:xfrm>
            <a:off x="1098550" y="3060700"/>
            <a:ext cx="6946900" cy="2587625"/>
            <a:chOff x="0" y="0"/>
            <a:chExt cx="9880600" cy="3681744"/>
          </a:xfrm>
        </p:grpSpPr>
        <p:sp>
          <p:nvSpPr>
            <p:cNvPr id="634" name="Shape 634"/>
            <p:cNvSpPr/>
            <p:nvPr/>
          </p:nvSpPr>
          <p:spPr>
            <a:xfrm>
              <a:off x="0" y="0"/>
              <a:ext cx="9880600" cy="3681744"/>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cs typeface="Helvetica Light"/>
                <a:sym typeface="Helvetica Light"/>
              </a:endParaRPr>
            </a:p>
          </p:txBody>
        </p:sp>
        <p:sp>
          <p:nvSpPr>
            <p:cNvPr id="635" name="Shape 635"/>
            <p:cNvSpPr/>
            <p:nvPr/>
          </p:nvSpPr>
          <p:spPr>
            <a:xfrm>
              <a:off x="480935" y="589531"/>
              <a:ext cx="4141001" cy="4291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Signature proves receiver sent shutoff</a:t>
              </a:r>
            </a:p>
          </p:txBody>
        </p:sp>
        <p:sp>
          <p:nvSpPr>
            <p:cNvPr id="636" name="Shape 636"/>
            <p:cNvSpPr/>
            <p:nvPr/>
          </p:nvSpPr>
          <p:spPr>
            <a:xfrm>
              <a:off x="480935" y="2647242"/>
              <a:ext cx="4086811" cy="431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Delegate also facilitates long-term fix</a:t>
              </a:r>
            </a:p>
          </p:txBody>
        </p:sp>
        <p:sp>
          <p:nvSpPr>
            <p:cNvPr id="637" name="Shape 637"/>
            <p:cNvSpPr/>
            <p:nvPr/>
          </p:nvSpPr>
          <p:spPr>
            <a:xfrm>
              <a:off x="480935" y="1619516"/>
              <a:ext cx="3926499" cy="4291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Filtering happens at router, not NIC</a:t>
              </a:r>
            </a:p>
          </p:txBody>
        </p:sp>
      </p:grpSp>
      <p:sp>
        <p:nvSpPr>
          <p:cNvPr id="3" name="Slide Number Placeholder 2"/>
          <p:cNvSpPr>
            <a:spLocks noGrp="1"/>
          </p:cNvSpPr>
          <p:nvPr>
            <p:ph type="sldNum" sz="quarter" idx="10"/>
          </p:nvPr>
        </p:nvSpPr>
        <p:spPr/>
        <p:txBody>
          <a:bodyPr/>
          <a:lstStyle/>
          <a:p>
            <a:fld id="{A70DFD2E-48D8-764F-BB21-3339769EF8C7}" type="slidenum">
              <a:rPr lang="en-US" altLang="en-US" smtClean="0"/>
              <a:pPr/>
              <a:t>136</a:t>
            </a:fld>
            <a:endParaRPr lang="en-US" alt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p:tmAbs val="0"/>
                                  </p:iterate>
                                  <p:childTnLst>
                                    <p:set>
                                      <p:cBhvr>
                                        <p:cTn id="6" fill="hold"/>
                                        <p:tgtEl>
                                          <p:spTgt spid="638"/>
                                        </p:tgtEl>
                                        <p:attrNameLst>
                                          <p:attrName>style.visibility</p:attrName>
                                        </p:attrNameLst>
                                      </p:cBhvr>
                                      <p:to>
                                        <p:strVal val="visible"/>
                                      </p:to>
                                    </p:set>
                                    <p:animEffect transition="in" filter="fade">
                                      <p:cBhvr>
                                        <p:cTn id="7" dur="300"/>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 grpId="0" animBg="1" advAuto="0"/>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1489"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1490"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1491"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43" name="Shape 643"/>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644" name="Shape 644"/>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191494"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46" name="Shape 646"/>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sp>
        <p:nvSpPr>
          <p:cNvPr id="662" name="Shape 662"/>
          <p:cNvSpPr/>
          <p:nvPr/>
        </p:nvSpPr>
        <p:spPr>
          <a:xfrm>
            <a:off x="1641475" y="2703513"/>
            <a:ext cx="2441575" cy="19065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648" name="Shape 648"/>
          <p:cNvSpPr/>
          <p:nvPr/>
        </p:nvSpPr>
        <p:spPr>
          <a:xfrm flipV="1">
            <a:off x="4572000" y="3254375"/>
            <a:ext cx="0" cy="1519238"/>
          </a:xfrm>
          <a:prstGeom prst="line">
            <a:avLst/>
          </a:prstGeom>
          <a:ln w="50800">
            <a:solidFill>
              <a:srgbClr val="70BF41"/>
            </a:solidFill>
            <a:custDash>
              <a:ds d="200000" sp="200000"/>
            </a:custDash>
            <a:miter lim="400000"/>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49" name="Shape 649"/>
          <p:cNvSpPr/>
          <p:nvPr/>
        </p:nvSpPr>
        <p:spPr>
          <a:xfrm>
            <a:off x="4610100" y="3738563"/>
            <a:ext cx="2082800"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sp>
        <p:nvSpPr>
          <p:cNvPr id="663" name="Shape 663"/>
          <p:cNvSpPr/>
          <p:nvPr/>
        </p:nvSpPr>
        <p:spPr>
          <a:xfrm>
            <a:off x="6356350" y="2641600"/>
            <a:ext cx="1636713" cy="18415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651" name="Shape 651"/>
          <p:cNvSpPr/>
          <p:nvPr/>
        </p:nvSpPr>
        <p:spPr>
          <a:xfrm>
            <a:off x="6892925" y="2446338"/>
            <a:ext cx="2306638"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nvGrpSpPr>
          <p:cNvPr id="191501" name="Group 658"/>
          <p:cNvGrpSpPr>
            <a:grpSpLocks/>
          </p:cNvGrpSpPr>
          <p:nvPr/>
        </p:nvGrpSpPr>
        <p:grpSpPr bwMode="auto">
          <a:xfrm>
            <a:off x="1941513" y="4897438"/>
            <a:ext cx="5468937" cy="330200"/>
            <a:chOff x="0" y="216585"/>
            <a:chExt cx="7778095" cy="470486"/>
          </a:xfrm>
        </p:grpSpPr>
        <p:grpSp>
          <p:nvGrpSpPr>
            <p:cNvPr id="191505" name="Group 654"/>
            <p:cNvGrpSpPr>
              <a:grpSpLocks/>
            </p:cNvGrpSpPr>
            <p:nvPr/>
          </p:nvGrpSpPr>
          <p:grpSpPr bwMode="auto">
            <a:xfrm>
              <a:off x="0" y="216585"/>
              <a:ext cx="2854250" cy="470486"/>
              <a:chOff x="0" y="216585"/>
              <a:chExt cx="2854249" cy="470486"/>
            </a:xfrm>
          </p:grpSpPr>
          <p:sp>
            <p:nvSpPr>
              <p:cNvPr id="652" name="Shape 652"/>
              <p:cNvSpPr/>
              <p:nvPr/>
            </p:nvSpPr>
            <p:spPr>
              <a:xfrm>
                <a:off x="0" y="687071"/>
                <a:ext cx="28538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53" name="Shape 653"/>
              <p:cNvSpPr/>
              <p:nvPr/>
            </p:nvSpPr>
            <p:spPr>
              <a:xfrm>
                <a:off x="1370479" y="216585"/>
                <a:ext cx="282225"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191506" name="Group 657"/>
            <p:cNvGrpSpPr>
              <a:grpSpLocks/>
            </p:cNvGrpSpPr>
            <p:nvPr/>
          </p:nvGrpSpPr>
          <p:grpSpPr bwMode="auto">
            <a:xfrm>
              <a:off x="4605859" y="216585"/>
              <a:ext cx="3172236" cy="470486"/>
              <a:chOff x="0" y="216585"/>
              <a:chExt cx="3172234" cy="470486"/>
            </a:xfrm>
          </p:grpSpPr>
          <p:sp>
            <p:nvSpPr>
              <p:cNvPr id="655" name="Shape 655"/>
              <p:cNvSpPr/>
              <p:nvPr/>
            </p:nvSpPr>
            <p:spPr>
              <a:xfrm flipV="1">
                <a:off x="38" y="687071"/>
                <a:ext cx="317219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56" name="Shape 656"/>
              <p:cNvSpPr/>
              <p:nvPr/>
            </p:nvSpPr>
            <p:spPr>
              <a:xfrm>
                <a:off x="1519531" y="216585"/>
                <a:ext cx="279966"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sp>
        <p:nvSpPr>
          <p:cNvPr id="659" name="Shape 659"/>
          <p:cNvSpPr>
            <a:spLocks noGrp="1"/>
          </p:cNvSpPr>
          <p:nvPr>
            <p:ph type="title"/>
          </p:nvPr>
        </p:nvSpPr>
        <p:spPr/>
        <p:txBody>
          <a:bodyPr/>
          <a:lstStyle/>
          <a:p>
            <a:pPr defTabSz="577850"/>
            <a:r>
              <a:rPr lang="en-US" altLang="en-US" sz="4200"/>
              <a:t>Delegated Accountability</a:t>
            </a:r>
          </a:p>
        </p:txBody>
      </p:sp>
      <p:sp>
        <p:nvSpPr>
          <p:cNvPr id="660" name="Shape 660"/>
          <p:cNvSpPr/>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5700" cap="all"/>
            </a:lvl1pPr>
          </a:lstStyle>
          <a:p>
            <a:pPr algn="ctr" defTabSz="410730" fontAlgn="auto">
              <a:spcBef>
                <a:spcPts val="0"/>
              </a:spcBef>
              <a:spcAft>
                <a:spcPts val="0"/>
              </a:spcAft>
              <a:defRPr sz="1800" cap="none"/>
            </a:pPr>
            <a:r>
              <a:rPr sz="1300" kern="0" cap="none">
                <a:solidFill>
                  <a:sysClr val="windowText" lastClr="000000"/>
                </a:solidFill>
                <a:latin typeface="Avenir Book"/>
                <a:ea typeface="Avenir Book"/>
                <a:cs typeface="Avenir Book"/>
                <a:sym typeface="Avenir Book"/>
              </a:rPr>
              <a:t>Is This Technically Feasible?</a:t>
            </a:r>
          </a:p>
        </p:txBody>
      </p:sp>
      <p:sp>
        <p:nvSpPr>
          <p:cNvPr id="661" name="Shape 661"/>
          <p:cNvSpPr/>
          <p:nvPr/>
        </p:nvSpPr>
        <p:spPr>
          <a:xfrm>
            <a:off x="1201738" y="2692400"/>
            <a:ext cx="1576387"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3" name="Slide Number Placeholder 2"/>
          <p:cNvSpPr>
            <a:spLocks noGrp="1"/>
          </p:cNvSpPr>
          <p:nvPr>
            <p:ph type="sldNum" sz="quarter" idx="10"/>
          </p:nvPr>
        </p:nvSpPr>
        <p:spPr/>
        <p:txBody>
          <a:bodyPr/>
          <a:lstStyle/>
          <a:p>
            <a:fld id="{A70DFD2E-48D8-764F-BB21-3339769EF8C7}" type="slidenum">
              <a:rPr lang="en-US" altLang="en-US" smtClean="0"/>
              <a:pPr/>
              <a:t>137</a:t>
            </a:fld>
            <a:endParaRPr lang="en-US" alt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500" fill="hold"/>
                                        <p:tgtEl>
                                          <p:spTgt spid="659"/>
                                        </p:tgtEl>
                                        <p:attrNameLst>
                                          <p:attrName>ppt_x</p:attrName>
                                        </p:attrNameLst>
                                      </p:cBhvr>
                                      <p:tavLst>
                                        <p:tav tm="0">
                                          <p:val>
                                            <p:strVal val="ppt_x"/>
                                          </p:val>
                                        </p:tav>
                                        <p:tav tm="100000">
                                          <p:val>
                                            <p:strVal val="0-ppt_w/2"/>
                                          </p:val>
                                        </p:tav>
                                      </p:tavLst>
                                    </p:anim>
                                    <p:anim calcmode="lin" valueType="num">
                                      <p:cBhvr>
                                        <p:cTn id="7" dur="500" fill="hold"/>
                                        <p:tgtEl>
                                          <p:spTgt spid="659"/>
                                        </p:tgtEl>
                                        <p:attrNameLst>
                                          <p:attrName>ppt_y</p:attrName>
                                        </p:attrNameLst>
                                      </p:cBhvr>
                                      <p:tavLst>
                                        <p:tav tm="0">
                                          <p:val>
                                            <p:strVal val="ppt_y"/>
                                          </p:val>
                                        </p:tav>
                                        <p:tav tm="100000">
                                          <p:val>
                                            <p:strVal val="ppt_y"/>
                                          </p:val>
                                        </p:tav>
                                      </p:tavLst>
                                    </p:anim>
                                    <p:set>
                                      <p:cBhvr>
                                        <p:cTn id="8" fill="hold">
                                          <p:stCondLst>
                                            <p:cond delay="499"/>
                                          </p:stCondLst>
                                        </p:cTn>
                                        <p:tgtEl>
                                          <p:spTgt spid="65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2" fill="hold" grpId="0" nodeType="afterEffect">
                                  <p:stCondLst>
                                    <p:cond delay="0"/>
                                  </p:stCondLst>
                                  <p:iterate>
                                    <p:tmAbs val="0"/>
                                  </p:iterate>
                                  <p:childTnLst>
                                    <p:set>
                                      <p:cBhvr>
                                        <p:cTn id="11" fill="hold"/>
                                        <p:tgtEl>
                                          <p:spTgt spid="660"/>
                                        </p:tgtEl>
                                        <p:attrNameLst>
                                          <p:attrName>style.visibility</p:attrName>
                                        </p:attrNameLst>
                                      </p:cBhvr>
                                      <p:to>
                                        <p:strVal val="visible"/>
                                      </p:to>
                                    </p:set>
                                    <p:anim calcmode="lin" valueType="num">
                                      <p:cBhvr>
                                        <p:cTn id="12" dur="500" fill="hold"/>
                                        <p:tgtEl>
                                          <p:spTgt spid="660"/>
                                        </p:tgtEl>
                                        <p:attrNameLst>
                                          <p:attrName>ppt_x</p:attrName>
                                        </p:attrNameLst>
                                      </p:cBhvr>
                                      <p:tavLst>
                                        <p:tav tm="0">
                                          <p:val>
                                            <p:strVal val="1+#ppt_w/2"/>
                                          </p:val>
                                        </p:tav>
                                        <p:tav tm="100000">
                                          <p:val>
                                            <p:strVal val="#ppt_x"/>
                                          </p:val>
                                        </p:tav>
                                      </p:tavLst>
                                    </p:anim>
                                    <p:anim calcmode="lin" valueType="num">
                                      <p:cBhvr>
                                        <p:cTn id="13" dur="500" fill="hold"/>
                                        <p:tgtEl>
                                          <p:spTgt spid="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animBg="1" advAuto="0"/>
      <p:bldP spid="660" grpId="0" animBg="1" advAuto="0"/>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 name="Shape 665"/>
          <p:cNvSpPr/>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5700" cap="all"/>
            </a:lvl1pPr>
          </a:lstStyle>
          <a:p>
            <a:pPr algn="ctr" defTabSz="410730" fontAlgn="auto">
              <a:spcBef>
                <a:spcPts val="0"/>
              </a:spcBef>
              <a:spcAft>
                <a:spcPts val="0"/>
              </a:spcAft>
              <a:defRPr sz="1800" cap="none"/>
            </a:pPr>
            <a:r>
              <a:rPr sz="1300" kern="0" cap="none">
                <a:solidFill>
                  <a:sysClr val="windowText" lastClr="000000"/>
                </a:solidFill>
                <a:latin typeface="Avenir Book"/>
                <a:ea typeface="Avenir Book"/>
                <a:cs typeface="Avenir Book"/>
                <a:sym typeface="Avenir Book"/>
              </a:rPr>
              <a:t>Is This Technically Feasible?</a:t>
            </a:r>
          </a:p>
        </p:txBody>
      </p:sp>
      <p:sp>
        <p:nvSpPr>
          <p:cNvPr id="666" name="Shape 666"/>
          <p:cNvSpPr/>
          <p:nvPr/>
        </p:nvSpPr>
        <p:spPr>
          <a:xfrm>
            <a:off x="3783013" y="1508125"/>
            <a:ext cx="1577975"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667" name="Shape 667"/>
          <p:cNvSpPr/>
          <p:nvPr/>
        </p:nvSpPr>
        <p:spPr>
          <a:xfrm>
            <a:off x="5973763" y="2973388"/>
            <a:ext cx="1785937" cy="893762"/>
          </a:xfrm>
          <a:prstGeom prst="roundRect">
            <a:avLst>
              <a:gd name="adj" fmla="val 11563"/>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FFFFFF"/>
                </a:solidFill>
                <a:effectLst>
                  <a:outerShdw blurRad="12700" dist="12700" dir="3060000" rotWithShape="0">
                    <a:srgbClr val="53585F"/>
                  </a:outerShdw>
                </a:effectLst>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effectLst/>
              </a:defRPr>
            </a:pPr>
            <a:r>
              <a:rPr sz="1300" b="0" kern="0">
                <a:solidFill>
                  <a:srgbClr val="000000"/>
                </a:solidFill>
                <a:effectLst/>
              </a:rPr>
              <a:t>&lt; 1GB</a:t>
            </a:r>
          </a:p>
        </p:txBody>
      </p:sp>
      <p:sp>
        <p:nvSpPr>
          <p:cNvPr id="668" name="Shape 668"/>
          <p:cNvSpPr/>
          <p:nvPr/>
        </p:nvSpPr>
        <p:spPr>
          <a:xfrm>
            <a:off x="1208088" y="2906713"/>
            <a:ext cx="4238625" cy="102711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r" defTabSz="410730" fontAlgn="auto">
              <a:spcBef>
                <a:spcPts val="2953"/>
              </a:spcBef>
              <a:spcAft>
                <a:spcPts val="0"/>
              </a:spcAft>
              <a:defRPr sz="1800"/>
            </a:pPr>
            <a:r>
              <a:rPr sz="3100" b="1" kern="0">
                <a:solidFill>
                  <a:srgbClr val="53585F"/>
                </a:solidFill>
                <a:latin typeface="Avenir Book"/>
                <a:ea typeface="Avenir Book"/>
                <a:cs typeface="Avenir Book"/>
                <a:sym typeface="Avenir Book"/>
              </a:rPr>
              <a:t>Storage Overhead</a:t>
            </a:r>
          </a:p>
          <a:p>
            <a:pPr algn="r" defTabSz="410730" fontAlgn="auto">
              <a:spcBef>
                <a:spcPts val="0"/>
              </a:spcBef>
              <a:spcAft>
                <a:spcPts val="0"/>
              </a:spcAft>
              <a:defRPr sz="1800"/>
            </a:pPr>
            <a:r>
              <a:rPr sz="3100" kern="0">
                <a:solidFill>
                  <a:srgbClr val="53585F"/>
                </a:solidFill>
                <a:latin typeface="Avenir Book"/>
                <a:ea typeface="Avenir Book"/>
                <a:cs typeface="Avenir Book"/>
                <a:sym typeface="Avenir Book"/>
              </a:rPr>
              <a:t>fingerprints at delegate</a:t>
            </a:r>
          </a:p>
        </p:txBody>
      </p:sp>
      <p:sp>
        <p:nvSpPr>
          <p:cNvPr id="669" name="Shape 669"/>
          <p:cNvSpPr/>
          <p:nvPr/>
        </p:nvSpPr>
        <p:spPr>
          <a:xfrm>
            <a:off x="5973763" y="2973388"/>
            <a:ext cx="1785937" cy="893762"/>
          </a:xfrm>
          <a:prstGeom prst="roundRect">
            <a:avLst>
              <a:gd name="adj" fmla="val 11563"/>
            </a:avLst>
          </a:prstGeom>
          <a:ln w="38100">
            <a:solidFill>
              <a:srgbClr val="A6AAA9"/>
            </a:solidFill>
            <a:custDash>
              <a:ds d="200000" sp="200000"/>
            </a:custDash>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A6AAA9"/>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a:t>
            </a:r>
          </a:p>
        </p:txBody>
      </p:sp>
      <p:sp>
        <p:nvSpPr>
          <p:cNvPr id="670" name="Shape 670"/>
          <p:cNvSpPr/>
          <p:nvPr/>
        </p:nvSpPr>
        <p:spPr>
          <a:xfrm>
            <a:off x="5973763" y="4727575"/>
            <a:ext cx="1785937" cy="892175"/>
          </a:xfrm>
          <a:prstGeom prst="roundRect">
            <a:avLst>
              <a:gd name="adj" fmla="val 11563"/>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FFFFFF"/>
                </a:solidFill>
                <a:effectLst>
                  <a:outerShdw blurRad="12700" dist="12700" dir="3060000" rotWithShape="0">
                    <a:srgbClr val="53585F"/>
                  </a:outerShdw>
                </a:effectLst>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effectLst/>
              </a:defRPr>
            </a:pPr>
            <a:r>
              <a:rPr sz="1300" b="0" kern="0">
                <a:solidFill>
                  <a:srgbClr val="000000"/>
                </a:solidFill>
                <a:effectLst/>
              </a:rPr>
              <a:t>0.5%</a:t>
            </a:r>
          </a:p>
        </p:txBody>
      </p:sp>
      <p:sp>
        <p:nvSpPr>
          <p:cNvPr id="671" name="Shape 671"/>
          <p:cNvSpPr/>
          <p:nvPr/>
        </p:nvSpPr>
        <p:spPr>
          <a:xfrm>
            <a:off x="1820863" y="4660900"/>
            <a:ext cx="3625850" cy="102552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r" defTabSz="410730" fontAlgn="auto">
              <a:spcBef>
                <a:spcPts val="2953"/>
              </a:spcBef>
              <a:spcAft>
                <a:spcPts val="0"/>
              </a:spcAft>
              <a:defRPr sz="1800"/>
            </a:pPr>
            <a:r>
              <a:rPr sz="3100" b="1" kern="0">
                <a:solidFill>
                  <a:srgbClr val="53585F"/>
                </a:solidFill>
                <a:latin typeface="Avenir Book"/>
                <a:ea typeface="Avenir Book"/>
                <a:cs typeface="Avenir Book"/>
                <a:sym typeface="Avenir Book"/>
              </a:rPr>
              <a:t>Network Overhead</a:t>
            </a:r>
          </a:p>
          <a:p>
            <a:pPr algn="r" defTabSz="410730" fontAlgn="auto">
              <a:spcBef>
                <a:spcPts val="0"/>
              </a:spcBef>
              <a:spcAft>
                <a:spcPts val="0"/>
              </a:spcAft>
              <a:defRPr sz="1800"/>
            </a:pPr>
            <a:r>
              <a:rPr sz="3100" kern="0">
                <a:solidFill>
                  <a:srgbClr val="53585F"/>
                </a:solidFill>
                <a:latin typeface="Avenir Book"/>
                <a:ea typeface="Avenir Book"/>
                <a:cs typeface="Avenir Book"/>
                <a:sym typeface="Avenir Book"/>
              </a:rPr>
              <a:t>sending fingerprints</a:t>
            </a:r>
          </a:p>
        </p:txBody>
      </p:sp>
      <p:sp>
        <p:nvSpPr>
          <p:cNvPr id="672" name="Shape 672"/>
          <p:cNvSpPr/>
          <p:nvPr/>
        </p:nvSpPr>
        <p:spPr>
          <a:xfrm>
            <a:off x="5973763" y="4727575"/>
            <a:ext cx="1785937" cy="892175"/>
          </a:xfrm>
          <a:prstGeom prst="roundRect">
            <a:avLst>
              <a:gd name="adj" fmla="val 11563"/>
            </a:avLst>
          </a:prstGeom>
          <a:ln w="38100">
            <a:solidFill>
              <a:srgbClr val="A6AAA9"/>
            </a:solidFill>
            <a:custDash>
              <a:ds d="200000" sp="200000"/>
            </a:custDash>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A6AAA9"/>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a:t>
            </a:r>
          </a:p>
        </p:txBody>
      </p:sp>
      <p:sp>
        <p:nvSpPr>
          <p:cNvPr id="3" name="Slide Number Placeholder 2"/>
          <p:cNvSpPr>
            <a:spLocks noGrp="1"/>
          </p:cNvSpPr>
          <p:nvPr>
            <p:ph type="sldNum" sz="quarter" idx="10"/>
          </p:nvPr>
        </p:nvSpPr>
        <p:spPr/>
        <p:txBody>
          <a:bodyPr/>
          <a:lstStyle/>
          <a:p>
            <a:fld id="{A70DFD2E-48D8-764F-BB21-3339769EF8C7}" type="slidenum">
              <a:rPr lang="en-US" altLang="en-US" smtClean="0"/>
              <a:pPr/>
              <a:t>138</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p:tmAbs val="0"/>
                                  </p:iterate>
                                  <p:childTnLst>
                                    <p:set>
                                      <p:cBhvr>
                                        <p:cTn id="6" fill="hold"/>
                                        <p:tgtEl>
                                          <p:spTgt spid="669"/>
                                        </p:tgtEl>
                                        <p:attrNameLst>
                                          <p:attrName>style.visibility</p:attrName>
                                        </p:attrNameLst>
                                      </p:cBhvr>
                                      <p:to>
                                        <p:strVal val="visible"/>
                                      </p:to>
                                    </p:set>
                                    <p:anim calcmode="lin" valueType="num">
                                      <p:cBhvr>
                                        <p:cTn id="7" dur="500" fill="hold"/>
                                        <p:tgtEl>
                                          <p:spTgt spid="669"/>
                                        </p:tgtEl>
                                        <p:attrNameLst>
                                          <p:attrName>ppt_x</p:attrName>
                                        </p:attrNameLst>
                                      </p:cBhvr>
                                      <p:tavLst>
                                        <p:tav tm="0">
                                          <p:val>
                                            <p:strVal val="0-#ppt_w/2"/>
                                          </p:val>
                                        </p:tav>
                                        <p:tav tm="100000">
                                          <p:val>
                                            <p:strVal val="#ppt_x"/>
                                          </p:val>
                                        </p:tav>
                                      </p:tavLst>
                                    </p:anim>
                                    <p:anim calcmode="lin" valueType="num">
                                      <p:cBhvr>
                                        <p:cTn id="8" dur="500" fill="hold"/>
                                        <p:tgtEl>
                                          <p:spTgt spid="66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iterate>
                                    <p:tmAbs val="0"/>
                                  </p:iterate>
                                  <p:childTnLst>
                                    <p:set>
                                      <p:cBhvr>
                                        <p:cTn id="11" fill="hold"/>
                                        <p:tgtEl>
                                          <p:spTgt spid="668"/>
                                        </p:tgtEl>
                                        <p:attrNameLst>
                                          <p:attrName>style.visibility</p:attrName>
                                        </p:attrNameLst>
                                      </p:cBhvr>
                                      <p:to>
                                        <p:strVal val="visible"/>
                                      </p:to>
                                    </p:set>
                                    <p:anim calcmode="lin" valueType="num">
                                      <p:cBhvr>
                                        <p:cTn id="12" dur="500" fill="hold"/>
                                        <p:tgtEl>
                                          <p:spTgt spid="668"/>
                                        </p:tgtEl>
                                        <p:attrNameLst>
                                          <p:attrName>ppt_x</p:attrName>
                                        </p:attrNameLst>
                                      </p:cBhvr>
                                      <p:tavLst>
                                        <p:tav tm="0">
                                          <p:val>
                                            <p:strVal val="0-#ppt_w/2"/>
                                          </p:val>
                                        </p:tav>
                                        <p:tav tm="100000">
                                          <p:val>
                                            <p:strVal val="#ppt_x"/>
                                          </p:val>
                                        </p:tav>
                                      </p:tavLst>
                                    </p:anim>
                                    <p:anim calcmode="lin" valueType="num">
                                      <p:cBhvr>
                                        <p:cTn id="13" dur="500" fill="hold"/>
                                        <p:tgtEl>
                                          <p:spTgt spid="66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iterate>
                                    <p:tmAbs val="0"/>
                                  </p:iterate>
                                  <p:childTnLst>
                                    <p:set>
                                      <p:cBhvr>
                                        <p:cTn id="17" fill="hold"/>
                                        <p:tgtEl>
                                          <p:spTgt spid="672"/>
                                        </p:tgtEl>
                                        <p:attrNameLst>
                                          <p:attrName>style.visibility</p:attrName>
                                        </p:attrNameLst>
                                      </p:cBhvr>
                                      <p:to>
                                        <p:strVal val="visible"/>
                                      </p:to>
                                    </p:set>
                                    <p:anim calcmode="lin" valueType="num">
                                      <p:cBhvr>
                                        <p:cTn id="18" dur="500" fill="hold"/>
                                        <p:tgtEl>
                                          <p:spTgt spid="672"/>
                                        </p:tgtEl>
                                        <p:attrNameLst>
                                          <p:attrName>ppt_x</p:attrName>
                                        </p:attrNameLst>
                                      </p:cBhvr>
                                      <p:tavLst>
                                        <p:tav tm="0">
                                          <p:val>
                                            <p:strVal val="0-#ppt_w/2"/>
                                          </p:val>
                                        </p:tav>
                                        <p:tav tm="100000">
                                          <p:val>
                                            <p:strVal val="#ppt_x"/>
                                          </p:val>
                                        </p:tav>
                                      </p:tavLst>
                                    </p:anim>
                                    <p:anim calcmode="lin" valueType="num">
                                      <p:cBhvr>
                                        <p:cTn id="19" dur="500" fill="hold"/>
                                        <p:tgtEl>
                                          <p:spTgt spid="672"/>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iterate>
                                    <p:tmAbs val="0"/>
                                  </p:iterate>
                                  <p:childTnLst>
                                    <p:set>
                                      <p:cBhvr>
                                        <p:cTn id="22" fill="hold"/>
                                        <p:tgtEl>
                                          <p:spTgt spid="671"/>
                                        </p:tgtEl>
                                        <p:attrNameLst>
                                          <p:attrName>style.visibility</p:attrName>
                                        </p:attrNameLst>
                                      </p:cBhvr>
                                      <p:to>
                                        <p:strVal val="visible"/>
                                      </p:to>
                                    </p:set>
                                    <p:anim calcmode="lin" valueType="num">
                                      <p:cBhvr>
                                        <p:cTn id="23" dur="500" fill="hold"/>
                                        <p:tgtEl>
                                          <p:spTgt spid="671"/>
                                        </p:tgtEl>
                                        <p:attrNameLst>
                                          <p:attrName>ppt_x</p:attrName>
                                        </p:attrNameLst>
                                      </p:cBhvr>
                                      <p:tavLst>
                                        <p:tav tm="0">
                                          <p:val>
                                            <p:strVal val="0-#ppt_w/2"/>
                                          </p:val>
                                        </p:tav>
                                        <p:tav tm="100000">
                                          <p:val>
                                            <p:strVal val="#ppt_x"/>
                                          </p:val>
                                        </p:tav>
                                      </p:tavLst>
                                    </p:anim>
                                    <p:anim calcmode="lin" valueType="num">
                                      <p:cBhvr>
                                        <p:cTn id="24" dur="500" fill="hold"/>
                                        <p:tgtEl>
                                          <p:spTgt spid="67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2" fill="hold" grpId="1" nodeType="clickEffect">
                                  <p:stCondLst>
                                    <p:cond delay="0"/>
                                  </p:stCondLst>
                                  <p:iterate>
                                    <p:tmAbs val="0"/>
                                  </p:iterate>
                                  <p:childTnLst>
                                    <p:animEffect transition="out" filter="(null)(left)">
                                      <p:cBhvr>
                                        <p:cTn id="28" dur="500" fill="hold"/>
                                        <p:tgtEl>
                                          <p:spTgt spid="669"/>
                                        </p:tgtEl>
                                      </p:cBhvr>
                                    </p:animEffect>
                                    <p:set>
                                      <p:cBhvr>
                                        <p:cTn id="29" fill="hold">
                                          <p:stCondLst>
                                            <p:cond delay="499"/>
                                          </p:stCondLst>
                                        </p:cTn>
                                        <p:tgtEl>
                                          <p:spTgt spid="669"/>
                                        </p:tgtEl>
                                        <p:attrNameLst>
                                          <p:attrName>style.visibility</p:attrName>
                                        </p:attrNameLst>
                                      </p:cBhvr>
                                      <p:to>
                                        <p:strVal val="hidden"/>
                                      </p:to>
                                    </p:set>
                                  </p:childTnLst>
                                </p:cTn>
                              </p:par>
                            </p:childTnLst>
                          </p:cTn>
                        </p:par>
                        <p:par>
                          <p:cTn id="30" fill="hold" nodeType="afterGroup">
                            <p:stCondLst>
                              <p:cond delay="500"/>
                            </p:stCondLst>
                            <p:childTnLst>
                              <p:par>
                                <p:cTn id="31" presetID="1" presetClass="entr" presetSubtype="8" fill="hold" grpId="0" nodeType="afterEffect">
                                  <p:stCondLst>
                                    <p:cond delay="0"/>
                                  </p:stCondLst>
                                  <p:iterate>
                                    <p:tmAbs val="0"/>
                                  </p:iterate>
                                  <p:childTnLst>
                                    <p:set>
                                      <p:cBhvr>
                                        <p:cTn id="32" fill="hold"/>
                                        <p:tgtEl>
                                          <p:spTgt spid="667"/>
                                        </p:tgtEl>
                                        <p:attrNameLst>
                                          <p:attrName>style.visibility</p:attrName>
                                        </p:attrNameLst>
                                      </p:cBhvr>
                                      <p:to>
                                        <p:strVal val="visible"/>
                                      </p:to>
                                    </p:set>
                                    <p:animEffect transition="in" filter="(null)(right)">
                                      <p:cBhvr>
                                        <p:cTn id="33" dur="500"/>
                                        <p:tgtEl>
                                          <p:spTgt spid="6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2" fill="hold" grpId="1" nodeType="clickEffect">
                                  <p:stCondLst>
                                    <p:cond delay="0"/>
                                  </p:stCondLst>
                                  <p:iterate>
                                    <p:tmAbs val="0"/>
                                  </p:iterate>
                                  <p:childTnLst>
                                    <p:animEffect transition="out" filter="(null)(left)">
                                      <p:cBhvr>
                                        <p:cTn id="37" dur="500" fill="hold"/>
                                        <p:tgtEl>
                                          <p:spTgt spid="672"/>
                                        </p:tgtEl>
                                      </p:cBhvr>
                                    </p:animEffect>
                                    <p:set>
                                      <p:cBhvr>
                                        <p:cTn id="38" fill="hold">
                                          <p:stCondLst>
                                            <p:cond delay="499"/>
                                          </p:stCondLst>
                                        </p:cTn>
                                        <p:tgtEl>
                                          <p:spTgt spid="672"/>
                                        </p:tgtEl>
                                        <p:attrNameLst>
                                          <p:attrName>style.visibility</p:attrName>
                                        </p:attrNameLst>
                                      </p:cBhvr>
                                      <p:to>
                                        <p:strVal val="hidden"/>
                                      </p:to>
                                    </p:set>
                                  </p:childTnLst>
                                </p:cTn>
                              </p:par>
                            </p:childTnLst>
                          </p:cTn>
                        </p:par>
                        <p:par>
                          <p:cTn id="39" fill="hold" nodeType="afterGroup">
                            <p:stCondLst>
                              <p:cond delay="500"/>
                            </p:stCondLst>
                            <p:childTnLst>
                              <p:par>
                                <p:cTn id="40" presetID="1" presetClass="entr" presetSubtype="8" fill="hold" grpId="0" nodeType="afterEffect">
                                  <p:stCondLst>
                                    <p:cond delay="0"/>
                                  </p:stCondLst>
                                  <p:iterate>
                                    <p:tmAbs val="0"/>
                                  </p:iterate>
                                  <p:childTnLst>
                                    <p:set>
                                      <p:cBhvr>
                                        <p:cTn id="41" fill="hold"/>
                                        <p:tgtEl>
                                          <p:spTgt spid="670"/>
                                        </p:tgtEl>
                                        <p:attrNameLst>
                                          <p:attrName>style.visibility</p:attrName>
                                        </p:attrNameLst>
                                      </p:cBhvr>
                                      <p:to>
                                        <p:strVal val="visible"/>
                                      </p:to>
                                    </p:set>
                                    <p:animEffect transition="in" filter="(null)(right)">
                                      <p:cBhvr>
                                        <p:cTn id="42" dur="5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animBg="1" advAuto="0"/>
      <p:bldP spid="668" grpId="0" animBg="1" advAuto="0"/>
      <p:bldP spid="669" grpId="0" animBg="1" advAuto="0"/>
      <p:bldP spid="669" grpId="1" animBg="1" advAuto="0"/>
      <p:bldP spid="670" grpId="0" animBg="1" advAuto="0"/>
      <p:bldP spid="671" grpId="0" animBg="1" advAuto="0"/>
      <p:bldP spid="672" grpId="0" animBg="1" advAuto="0"/>
      <p:bldP spid="672" grpId="1" animBg="1" advAuto="0"/>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3537"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3538"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3539"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77" name="Shape 677"/>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678" name="Shape 678"/>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19354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80" name="Shape 680"/>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sp>
        <p:nvSpPr>
          <p:cNvPr id="695" name="Shape 695"/>
          <p:cNvSpPr/>
          <p:nvPr/>
        </p:nvSpPr>
        <p:spPr>
          <a:xfrm>
            <a:off x="1641475" y="2703513"/>
            <a:ext cx="2441575" cy="19065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682" name="Shape 682"/>
          <p:cNvSpPr/>
          <p:nvPr/>
        </p:nvSpPr>
        <p:spPr>
          <a:xfrm flipV="1">
            <a:off x="4572000" y="3254375"/>
            <a:ext cx="0" cy="1519238"/>
          </a:xfrm>
          <a:prstGeom prst="line">
            <a:avLst/>
          </a:prstGeom>
          <a:ln w="50800">
            <a:solidFill>
              <a:srgbClr val="70BF41"/>
            </a:solidFill>
            <a:custDash>
              <a:ds d="200000" sp="200000"/>
            </a:custDash>
            <a:miter lim="400000"/>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83" name="Shape 683"/>
          <p:cNvSpPr/>
          <p:nvPr/>
        </p:nvSpPr>
        <p:spPr>
          <a:xfrm>
            <a:off x="4610100" y="3738563"/>
            <a:ext cx="2082800"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sp>
        <p:nvSpPr>
          <p:cNvPr id="696" name="Shape 696"/>
          <p:cNvSpPr/>
          <p:nvPr/>
        </p:nvSpPr>
        <p:spPr>
          <a:xfrm>
            <a:off x="6356350" y="2641600"/>
            <a:ext cx="1636713" cy="18415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685" name="Shape 685"/>
          <p:cNvSpPr/>
          <p:nvPr/>
        </p:nvSpPr>
        <p:spPr>
          <a:xfrm>
            <a:off x="6892925" y="2446338"/>
            <a:ext cx="2306638"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nvGrpSpPr>
          <p:cNvPr id="193549" name="Group 692"/>
          <p:cNvGrpSpPr>
            <a:grpSpLocks/>
          </p:cNvGrpSpPr>
          <p:nvPr/>
        </p:nvGrpSpPr>
        <p:grpSpPr bwMode="auto">
          <a:xfrm>
            <a:off x="1941513" y="4897438"/>
            <a:ext cx="5468937" cy="330200"/>
            <a:chOff x="0" y="216585"/>
            <a:chExt cx="7778095" cy="470486"/>
          </a:xfrm>
        </p:grpSpPr>
        <p:grpSp>
          <p:nvGrpSpPr>
            <p:cNvPr id="193552" name="Group 688"/>
            <p:cNvGrpSpPr>
              <a:grpSpLocks/>
            </p:cNvGrpSpPr>
            <p:nvPr/>
          </p:nvGrpSpPr>
          <p:grpSpPr bwMode="auto">
            <a:xfrm>
              <a:off x="0" y="216585"/>
              <a:ext cx="2854250" cy="470486"/>
              <a:chOff x="0" y="216585"/>
              <a:chExt cx="2854249" cy="470486"/>
            </a:xfrm>
          </p:grpSpPr>
          <p:sp>
            <p:nvSpPr>
              <p:cNvPr id="686" name="Shape 686"/>
              <p:cNvSpPr/>
              <p:nvPr/>
            </p:nvSpPr>
            <p:spPr>
              <a:xfrm>
                <a:off x="0" y="687071"/>
                <a:ext cx="28538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87" name="Shape 687"/>
              <p:cNvSpPr/>
              <p:nvPr/>
            </p:nvSpPr>
            <p:spPr>
              <a:xfrm>
                <a:off x="1370479" y="216585"/>
                <a:ext cx="282225"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193553" name="Group 691"/>
            <p:cNvGrpSpPr>
              <a:grpSpLocks/>
            </p:cNvGrpSpPr>
            <p:nvPr/>
          </p:nvGrpSpPr>
          <p:grpSpPr bwMode="auto">
            <a:xfrm>
              <a:off x="4605859" y="216585"/>
              <a:ext cx="3172236" cy="470486"/>
              <a:chOff x="0" y="216585"/>
              <a:chExt cx="3172234" cy="470486"/>
            </a:xfrm>
          </p:grpSpPr>
          <p:sp>
            <p:nvSpPr>
              <p:cNvPr id="689" name="Shape 689"/>
              <p:cNvSpPr/>
              <p:nvPr/>
            </p:nvSpPr>
            <p:spPr>
              <a:xfrm flipV="1">
                <a:off x="38" y="687071"/>
                <a:ext cx="317219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90" name="Shape 690"/>
              <p:cNvSpPr/>
              <p:nvPr/>
            </p:nvSpPr>
            <p:spPr>
              <a:xfrm>
                <a:off x="1519531" y="216585"/>
                <a:ext cx="279966"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sp>
        <p:nvSpPr>
          <p:cNvPr id="693" name="Shape 693"/>
          <p:cNvSpPr/>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5700" cap="all"/>
            </a:lvl1pPr>
          </a:lstStyle>
          <a:p>
            <a:pPr algn="ctr" defTabSz="410730" fontAlgn="auto">
              <a:spcBef>
                <a:spcPts val="0"/>
              </a:spcBef>
              <a:spcAft>
                <a:spcPts val="0"/>
              </a:spcAft>
              <a:defRPr sz="1800" cap="none"/>
            </a:pPr>
            <a:r>
              <a:rPr sz="1300" kern="0" cap="none">
                <a:solidFill>
                  <a:sysClr val="windowText" lastClr="000000"/>
                </a:solidFill>
                <a:latin typeface="Avenir Book"/>
                <a:ea typeface="Avenir Book"/>
                <a:cs typeface="Avenir Book"/>
                <a:sym typeface="Avenir Book"/>
              </a:rPr>
              <a:t>Is This Technically Feasible?</a:t>
            </a:r>
          </a:p>
        </p:txBody>
      </p:sp>
      <p:sp>
        <p:nvSpPr>
          <p:cNvPr id="694" name="Shape 694"/>
          <p:cNvSpPr/>
          <p:nvPr/>
        </p:nvSpPr>
        <p:spPr>
          <a:xfrm>
            <a:off x="1201738" y="2692400"/>
            <a:ext cx="1576387"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3" name="Slide Number Placeholder 2"/>
          <p:cNvSpPr>
            <a:spLocks noGrp="1"/>
          </p:cNvSpPr>
          <p:nvPr>
            <p:ph type="sldNum" sz="quarter" idx="10"/>
          </p:nvPr>
        </p:nvSpPr>
        <p:spPr/>
        <p:txBody>
          <a:bodyPr/>
          <a:lstStyle/>
          <a:p>
            <a:fld id="{A70DFD2E-48D8-764F-BB21-3339769EF8C7}" type="slidenum">
              <a:rPr lang="en-US" altLang="en-US" smtClean="0"/>
              <a:pPr/>
              <a:t>139</a:t>
            </a:fld>
            <a:endParaRPr lang="en-US" altLang="en-US"/>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title"/>
          </p:nvPr>
        </p:nvSpPr>
        <p:spPr/>
        <p:txBody>
          <a:bodyPr/>
          <a:lstStyle/>
          <a:p>
            <a:r>
              <a:rPr lang="en-US" altLang="en-US"/>
              <a:t>Creating a Location Hidden Server</a:t>
            </a:r>
          </a:p>
        </p:txBody>
      </p:sp>
      <p:pic>
        <p:nvPicPr>
          <p:cNvPr id="56323" name="Picture 2" descr="tor_Page_41"/>
          <p:cNvPicPr>
            <a:picLocks noChangeAspect="1" noChangeArrowheads="1"/>
          </p:cNvPicPr>
          <p:nvPr/>
        </p:nvPicPr>
        <p:blipFill>
          <a:blip r:embed="rId3">
            <a:extLst>
              <a:ext uri="{28A0092B-C50C-407E-A947-70E740481C1C}">
                <a14:useLocalDpi xmlns:a14="http://schemas.microsoft.com/office/drawing/2010/main" val="0"/>
              </a:ext>
            </a:extLst>
          </a:blip>
          <a:srcRect l="55002" t="34430" b="12187"/>
          <a:stretch>
            <a:fillRect/>
          </a:stretch>
        </p:blipFill>
        <p:spPr bwMode="auto">
          <a:xfrm>
            <a:off x="3887788" y="1905000"/>
            <a:ext cx="41132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1172" name="AutoShape 4"/>
          <p:cNvSpPr>
            <a:spLocks noChangeArrowheads="1"/>
          </p:cNvSpPr>
          <p:nvPr/>
        </p:nvSpPr>
        <p:spPr bwMode="auto">
          <a:xfrm>
            <a:off x="6019800" y="1752600"/>
            <a:ext cx="2743200" cy="685800"/>
          </a:xfrm>
          <a:prstGeom prst="wedgeRectCallout">
            <a:avLst>
              <a:gd name="adj1" fmla="val -53301"/>
              <a:gd name="adj2" fmla="val 68056"/>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Server creates onion routes</a:t>
            </a:r>
          </a:p>
          <a:p>
            <a:pPr eaLnBrk="1" hangingPunct="1">
              <a:lnSpc>
                <a:spcPct val="90000"/>
              </a:lnSpc>
            </a:pPr>
            <a:r>
              <a:rPr lang="en-US" altLang="en-US" sz="1600"/>
              <a:t>to </a:t>
            </a:r>
            <a:r>
              <a:rPr lang="ja-JP" altLang="en-US" sz="1600"/>
              <a:t>“</a:t>
            </a:r>
            <a:r>
              <a:rPr lang="en-US" altLang="ja-JP" sz="1600"/>
              <a:t>introduction points</a:t>
            </a:r>
            <a:r>
              <a:rPr lang="ja-JP" altLang="en-US" sz="1600"/>
              <a:t>”</a:t>
            </a:r>
            <a:endParaRPr lang="en-US" altLang="en-US" sz="1600"/>
          </a:p>
        </p:txBody>
      </p:sp>
      <p:grpSp>
        <p:nvGrpSpPr>
          <p:cNvPr id="2" name="Group 5"/>
          <p:cNvGrpSpPr>
            <a:grpSpLocks/>
          </p:cNvGrpSpPr>
          <p:nvPr/>
        </p:nvGrpSpPr>
        <p:grpSpPr bwMode="auto">
          <a:xfrm>
            <a:off x="1066800" y="4191000"/>
            <a:ext cx="7696200" cy="2235200"/>
            <a:chOff x="672" y="2640"/>
            <a:chExt cx="4848" cy="1408"/>
          </a:xfrm>
        </p:grpSpPr>
        <p:sp>
          <p:nvSpPr>
            <p:cNvPr id="56330" name="Freeform 6"/>
            <p:cNvSpPr>
              <a:spLocks/>
            </p:cNvSpPr>
            <p:nvPr/>
          </p:nvSpPr>
          <p:spPr bwMode="auto">
            <a:xfrm>
              <a:off x="1440" y="2640"/>
              <a:ext cx="3168" cy="1408"/>
            </a:xfrm>
            <a:custGeom>
              <a:avLst/>
              <a:gdLst>
                <a:gd name="T0" fmla="*/ 0 w 3168"/>
                <a:gd name="T1" fmla="*/ 1248 h 1408"/>
                <a:gd name="T2" fmla="*/ 1392 w 3168"/>
                <a:gd name="T3" fmla="*/ 1344 h 1408"/>
                <a:gd name="T4" fmla="*/ 2640 w 3168"/>
                <a:gd name="T5" fmla="*/ 864 h 1408"/>
                <a:gd name="T6" fmla="*/ 3168 w 3168"/>
                <a:gd name="T7" fmla="*/ 0 h 1408"/>
                <a:gd name="T8" fmla="*/ 0 60000 65536"/>
                <a:gd name="T9" fmla="*/ 0 60000 65536"/>
                <a:gd name="T10" fmla="*/ 0 60000 65536"/>
                <a:gd name="T11" fmla="*/ 0 60000 65536"/>
                <a:gd name="T12" fmla="*/ 0 w 3168"/>
                <a:gd name="T13" fmla="*/ 0 h 1408"/>
                <a:gd name="T14" fmla="*/ 3168 w 3168"/>
                <a:gd name="T15" fmla="*/ 1408 h 1408"/>
              </a:gdLst>
              <a:ahLst/>
              <a:cxnLst>
                <a:cxn ang="T8">
                  <a:pos x="T0" y="T1"/>
                </a:cxn>
                <a:cxn ang="T9">
                  <a:pos x="T2" y="T3"/>
                </a:cxn>
                <a:cxn ang="T10">
                  <a:pos x="T4" y="T5"/>
                </a:cxn>
                <a:cxn ang="T11">
                  <a:pos x="T6" y="T7"/>
                </a:cxn>
              </a:cxnLst>
              <a:rect l="T12" t="T13" r="T14" b="T15"/>
              <a:pathLst>
                <a:path w="3168" h="1408">
                  <a:moveTo>
                    <a:pt x="0" y="1248"/>
                  </a:moveTo>
                  <a:cubicBezTo>
                    <a:pt x="476" y="1328"/>
                    <a:pt x="952" y="1408"/>
                    <a:pt x="1392" y="1344"/>
                  </a:cubicBezTo>
                  <a:cubicBezTo>
                    <a:pt x="1832" y="1280"/>
                    <a:pt x="2344" y="1088"/>
                    <a:pt x="2640" y="864"/>
                  </a:cubicBezTo>
                  <a:cubicBezTo>
                    <a:pt x="2936" y="640"/>
                    <a:pt x="3080" y="144"/>
                    <a:pt x="3168" y="0"/>
                  </a:cubicBezTo>
                </a:path>
              </a:pathLst>
            </a:custGeom>
            <a:noFill/>
            <a:ln w="28575">
              <a:solidFill>
                <a:srgbClr val="FF0000"/>
              </a:solidFill>
              <a:prstDash val="lgDash"/>
              <a:round/>
              <a:headEnd type="none" w="lg" len="lg"/>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6331" name="Picture 7" descr="tor_Page_42"/>
            <p:cNvPicPr>
              <a:picLocks noChangeAspect="1" noChangeArrowheads="1"/>
            </p:cNvPicPr>
            <p:nvPr/>
          </p:nvPicPr>
          <p:blipFill>
            <a:blip r:embed="rId4">
              <a:extLst>
                <a:ext uri="{28A0092B-C50C-407E-A947-70E740481C1C}">
                  <a14:useLocalDpi xmlns:a14="http://schemas.microsoft.com/office/drawing/2010/main" val="0"/>
                </a:ext>
              </a:extLst>
            </a:blip>
            <a:srcRect l="19173" t="67795" r="50000" b="6627"/>
            <a:stretch>
              <a:fillRect/>
            </a:stretch>
          </p:blipFill>
          <p:spPr bwMode="auto">
            <a:xfrm>
              <a:off x="672" y="2736"/>
              <a:ext cx="1775"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AutoShape 8"/>
            <p:cNvSpPr>
              <a:spLocks noChangeArrowheads="1"/>
            </p:cNvSpPr>
            <p:nvPr/>
          </p:nvSpPr>
          <p:spPr bwMode="auto">
            <a:xfrm>
              <a:off x="3792" y="2976"/>
              <a:ext cx="1728" cy="576"/>
            </a:xfrm>
            <a:prstGeom prst="wedgeRectCallout">
              <a:avLst>
                <a:gd name="adj1" fmla="val -49130"/>
                <a:gd name="adj2" fmla="val 70833"/>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Server gives intro points</a:t>
              </a:r>
              <a:r>
                <a:rPr lang="ja-JP" altLang="en-US" sz="1600"/>
                <a:t>’</a:t>
              </a:r>
              <a:endParaRPr lang="en-US" altLang="ja-JP" sz="1600"/>
            </a:p>
            <a:p>
              <a:pPr eaLnBrk="1" hangingPunct="1">
                <a:lnSpc>
                  <a:spcPct val="90000"/>
                </a:lnSpc>
              </a:pPr>
              <a:r>
                <a:rPr lang="en-US" altLang="en-US" sz="1600"/>
                <a:t>descriptors and addresses </a:t>
              </a:r>
            </a:p>
            <a:p>
              <a:pPr eaLnBrk="1" hangingPunct="1">
                <a:lnSpc>
                  <a:spcPct val="90000"/>
                </a:lnSpc>
              </a:pPr>
              <a:r>
                <a:rPr lang="en-US" altLang="en-US" sz="1600"/>
                <a:t>to service lookup directory</a:t>
              </a:r>
            </a:p>
          </p:txBody>
        </p:sp>
      </p:grpSp>
      <p:grpSp>
        <p:nvGrpSpPr>
          <p:cNvPr id="3" name="Group 9"/>
          <p:cNvGrpSpPr>
            <a:grpSpLocks/>
          </p:cNvGrpSpPr>
          <p:nvPr/>
        </p:nvGrpSpPr>
        <p:grpSpPr bwMode="auto">
          <a:xfrm>
            <a:off x="381000" y="2362200"/>
            <a:ext cx="3810000" cy="1981200"/>
            <a:chOff x="240" y="1488"/>
            <a:chExt cx="2400" cy="1248"/>
          </a:xfrm>
        </p:grpSpPr>
        <p:pic>
          <p:nvPicPr>
            <p:cNvPr id="56327" name="Picture 10" descr="tor_Page_42"/>
            <p:cNvPicPr>
              <a:picLocks noChangeAspect="1" noChangeArrowheads="1"/>
            </p:cNvPicPr>
            <p:nvPr/>
          </p:nvPicPr>
          <p:blipFill>
            <a:blip r:embed="rId4">
              <a:extLst>
                <a:ext uri="{28A0092B-C50C-407E-A947-70E740481C1C}">
                  <a14:useLocalDpi xmlns:a14="http://schemas.microsoft.com/office/drawing/2010/main" val="0"/>
                </a:ext>
              </a:extLst>
            </a:blip>
            <a:srcRect l="5835" t="50000" r="80827" b="25533"/>
            <a:stretch>
              <a:fillRect/>
            </a:stretch>
          </p:blipFill>
          <p:spPr bwMode="auto">
            <a:xfrm>
              <a:off x="240" y="1488"/>
              <a:ext cx="76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Line 11"/>
            <p:cNvSpPr>
              <a:spLocks noChangeShapeType="1"/>
            </p:cNvSpPr>
            <p:nvPr/>
          </p:nvSpPr>
          <p:spPr bwMode="auto">
            <a:xfrm>
              <a:off x="864" y="1968"/>
              <a:ext cx="576" cy="768"/>
            </a:xfrm>
            <a:prstGeom prst="line">
              <a:avLst/>
            </a:prstGeom>
            <a:noFill/>
            <a:ln w="28575">
              <a:solidFill>
                <a:schemeClr val="tx1"/>
              </a:solidFill>
              <a:prstDash val="dash"/>
              <a:round/>
              <a:headEnd type="stealth"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56329" name="AutoShape 12"/>
            <p:cNvSpPr>
              <a:spLocks noChangeArrowheads="1"/>
            </p:cNvSpPr>
            <p:nvPr/>
          </p:nvSpPr>
          <p:spPr bwMode="auto">
            <a:xfrm>
              <a:off x="1056" y="1488"/>
              <a:ext cx="1584" cy="576"/>
            </a:xfrm>
            <a:prstGeom prst="wedgeRectCallout">
              <a:avLst>
                <a:gd name="adj1" fmla="val -46782"/>
                <a:gd name="adj2" fmla="val 90625"/>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Client obtains service</a:t>
              </a:r>
            </a:p>
            <a:p>
              <a:pPr eaLnBrk="1" hangingPunct="1">
                <a:lnSpc>
                  <a:spcPct val="90000"/>
                </a:lnSpc>
              </a:pPr>
              <a:r>
                <a:rPr lang="en-US" altLang="en-US" sz="1600"/>
                <a:t>descriptor and intro point</a:t>
              </a:r>
            </a:p>
            <a:p>
              <a:pPr eaLnBrk="1" hangingPunct="1">
                <a:lnSpc>
                  <a:spcPct val="90000"/>
                </a:lnSpc>
              </a:pPr>
              <a:r>
                <a:rPr lang="en-US" altLang="en-US" sz="1600"/>
                <a:t>address from directory</a:t>
              </a:r>
            </a:p>
          </p:txBody>
        </p:sp>
      </p:grpSp>
      <p:sp>
        <p:nvSpPr>
          <p:cNvPr id="5" name="Slide Number Placeholder 4"/>
          <p:cNvSpPr>
            <a:spLocks noGrp="1"/>
          </p:cNvSpPr>
          <p:nvPr>
            <p:ph type="sldNum" sz="quarter" idx="12"/>
          </p:nvPr>
        </p:nvSpPr>
        <p:spPr/>
        <p:txBody>
          <a:bodyPr/>
          <a:lstStyle/>
          <a:p>
            <a:fld id="{3B2B3BD8-89B0-D245-9504-7E184DF61EB3}" type="slidenum">
              <a:rPr lang="en-US" altLang="en-US" smtClean="0"/>
              <a:pPr/>
              <a:t>14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1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1172"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8" name="Shape 698"/>
          <p:cNvSpPr/>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5700" cap="all"/>
            </a:lvl1pPr>
          </a:lstStyle>
          <a:p>
            <a:pPr algn="ctr" defTabSz="410730" fontAlgn="auto">
              <a:spcBef>
                <a:spcPts val="0"/>
              </a:spcBef>
              <a:spcAft>
                <a:spcPts val="0"/>
              </a:spcAft>
              <a:defRPr sz="1800" cap="none"/>
            </a:pPr>
            <a:r>
              <a:rPr sz="1300" kern="0" cap="none">
                <a:solidFill>
                  <a:sysClr val="windowText" lastClr="000000"/>
                </a:solidFill>
                <a:latin typeface="Avenir Book"/>
                <a:ea typeface="Avenir Book"/>
                <a:cs typeface="Avenir Book"/>
                <a:sym typeface="Avenir Book"/>
              </a:rPr>
              <a:t>Is This Technically Feasible?</a:t>
            </a:r>
          </a:p>
        </p:txBody>
      </p:sp>
      <p:sp>
        <p:nvSpPr>
          <p:cNvPr id="699" name="Shape 699"/>
          <p:cNvSpPr/>
          <p:nvPr/>
        </p:nvSpPr>
        <p:spPr>
          <a:xfrm>
            <a:off x="3671888" y="1508125"/>
            <a:ext cx="1800225"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700" name="Shape 700"/>
          <p:cNvSpPr/>
          <p:nvPr/>
        </p:nvSpPr>
        <p:spPr>
          <a:xfrm>
            <a:off x="6205538" y="2973388"/>
            <a:ext cx="1785937" cy="893762"/>
          </a:xfrm>
          <a:prstGeom prst="roundRect">
            <a:avLst>
              <a:gd name="adj" fmla="val 11563"/>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p>
            <a:pPr algn="ctr" defTabSz="410730" fontAlgn="auto">
              <a:spcBef>
                <a:spcPts val="0"/>
              </a:spcBef>
              <a:spcAft>
                <a:spcPts val="0"/>
              </a:spcAft>
              <a:defRPr sz="1800"/>
            </a:pPr>
            <a:r>
              <a:rPr sz="4000" b="1" kern="0">
                <a:solidFill>
                  <a:srgbClr val="FFFFFF"/>
                </a:solidFill>
                <a:effectLst>
                  <a:outerShdw blurRad="12700" dist="12700" dir="3060000" rotWithShape="0">
                    <a:srgbClr val="53585F"/>
                  </a:outerShdw>
                </a:effectLst>
                <a:latin typeface="Helvetica"/>
                <a:ea typeface="Helvetica"/>
                <a:cs typeface="Helvetica"/>
                <a:sym typeface="Helvetica"/>
              </a:rPr>
              <a:t>78K</a:t>
            </a:r>
            <a:endParaRPr sz="1400" b="1" kern="0">
              <a:solidFill>
                <a:srgbClr val="FFFFFF"/>
              </a:solidFill>
              <a:effectLst>
                <a:outerShdw blurRad="12700" dist="12700" dir="3060000" rotWithShape="0">
                  <a:srgbClr val="53585F"/>
                </a:outerShdw>
              </a:effectLst>
              <a:latin typeface="Helvetica"/>
              <a:ea typeface="Helvetica"/>
              <a:cs typeface="Helvetica"/>
              <a:sym typeface="Helvetica"/>
            </a:endParaRPr>
          </a:p>
          <a:p>
            <a:pPr algn="ctr" defTabSz="410730" fontAlgn="auto">
              <a:spcBef>
                <a:spcPts val="0"/>
              </a:spcBef>
              <a:spcAft>
                <a:spcPts val="0"/>
              </a:spcAft>
              <a:defRPr sz="1800"/>
            </a:pPr>
            <a:r>
              <a:rPr sz="1400" b="1" kern="0">
                <a:solidFill>
                  <a:srgbClr val="FFFFFF"/>
                </a:solidFill>
                <a:latin typeface="Helvetica"/>
                <a:ea typeface="Helvetica"/>
                <a:cs typeface="Helvetica"/>
                <a:sym typeface="Helvetica"/>
              </a:rPr>
              <a:t>verifies per sec</a:t>
            </a:r>
          </a:p>
        </p:txBody>
      </p:sp>
      <p:sp>
        <p:nvSpPr>
          <p:cNvPr id="701" name="Shape 701"/>
          <p:cNvSpPr/>
          <p:nvPr/>
        </p:nvSpPr>
        <p:spPr>
          <a:xfrm>
            <a:off x="6205538" y="4727575"/>
            <a:ext cx="1785937" cy="892175"/>
          </a:xfrm>
          <a:prstGeom prst="roundRect">
            <a:avLst>
              <a:gd name="adj" fmla="val 11563"/>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FFFFFF"/>
                </a:solidFill>
                <a:effectLst>
                  <a:outerShdw blurRad="12700" dist="12700" dir="3060000" rotWithShape="0">
                    <a:srgbClr val="53585F"/>
                  </a:outerShdw>
                </a:effectLst>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effectLst/>
              </a:defRPr>
            </a:pPr>
            <a:r>
              <a:rPr sz="1300" b="0" kern="0">
                <a:solidFill>
                  <a:srgbClr val="000000"/>
                </a:solidFill>
                <a:effectLst/>
              </a:rPr>
              <a:t>94MB</a:t>
            </a:r>
          </a:p>
        </p:txBody>
      </p:sp>
      <p:sp>
        <p:nvSpPr>
          <p:cNvPr id="702" name="Shape 702"/>
          <p:cNvSpPr/>
          <p:nvPr/>
        </p:nvSpPr>
        <p:spPr>
          <a:xfrm>
            <a:off x="6205538" y="2973388"/>
            <a:ext cx="1785937" cy="893762"/>
          </a:xfrm>
          <a:prstGeom prst="roundRect">
            <a:avLst>
              <a:gd name="adj" fmla="val 11563"/>
            </a:avLst>
          </a:prstGeom>
          <a:ln w="38100">
            <a:solidFill>
              <a:srgbClr val="A6AAA9"/>
            </a:solidFill>
            <a:custDash>
              <a:ds d="200000" sp="200000"/>
            </a:custDash>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A6AAA9"/>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a:t>
            </a:r>
          </a:p>
        </p:txBody>
      </p:sp>
      <p:sp>
        <p:nvSpPr>
          <p:cNvPr id="703" name="Shape 703"/>
          <p:cNvSpPr/>
          <p:nvPr/>
        </p:nvSpPr>
        <p:spPr>
          <a:xfrm>
            <a:off x="1085850" y="2906713"/>
            <a:ext cx="4592638" cy="102711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r" defTabSz="410730" fontAlgn="auto">
              <a:spcBef>
                <a:spcPts val="2953"/>
              </a:spcBef>
              <a:spcAft>
                <a:spcPts val="0"/>
              </a:spcAft>
              <a:defRPr sz="1800"/>
            </a:pPr>
            <a:r>
              <a:rPr sz="3100" b="1" kern="0">
                <a:solidFill>
                  <a:srgbClr val="53585F"/>
                </a:solidFill>
                <a:latin typeface="Avenir Book"/>
                <a:ea typeface="Avenir Book"/>
                <a:cs typeface="Avenir Book"/>
                <a:sym typeface="Avenir Book"/>
              </a:rPr>
              <a:t>Computational Overhead</a:t>
            </a:r>
          </a:p>
          <a:p>
            <a:pPr algn="r" defTabSz="410730" fontAlgn="auto">
              <a:spcBef>
                <a:spcPts val="0"/>
              </a:spcBef>
              <a:spcAft>
                <a:spcPts val="0"/>
              </a:spcAft>
              <a:defRPr sz="1800"/>
            </a:pPr>
            <a:r>
              <a:rPr sz="3100" kern="0">
                <a:solidFill>
                  <a:srgbClr val="53585F"/>
                </a:solidFill>
                <a:latin typeface="Avenir Book"/>
                <a:ea typeface="Avenir Book"/>
                <a:cs typeface="Avenir Book"/>
                <a:sym typeface="Avenir Book"/>
              </a:rPr>
              <a:t>at delegate</a:t>
            </a:r>
          </a:p>
        </p:txBody>
      </p:sp>
      <p:sp>
        <p:nvSpPr>
          <p:cNvPr id="704" name="Shape 704"/>
          <p:cNvSpPr/>
          <p:nvPr/>
        </p:nvSpPr>
        <p:spPr>
          <a:xfrm>
            <a:off x="6205538" y="4727575"/>
            <a:ext cx="1785937" cy="892175"/>
          </a:xfrm>
          <a:prstGeom prst="roundRect">
            <a:avLst>
              <a:gd name="adj" fmla="val 11563"/>
            </a:avLst>
          </a:prstGeom>
          <a:ln w="38100">
            <a:solidFill>
              <a:srgbClr val="A6AAA9"/>
            </a:solidFill>
            <a:custDash>
              <a:ds d="200000" sp="200000"/>
            </a:custDash>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A6AAA9"/>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a:t>
            </a:r>
          </a:p>
        </p:txBody>
      </p:sp>
      <p:sp>
        <p:nvSpPr>
          <p:cNvPr id="705" name="Shape 705"/>
          <p:cNvSpPr/>
          <p:nvPr/>
        </p:nvSpPr>
        <p:spPr>
          <a:xfrm>
            <a:off x="1195388" y="4660900"/>
            <a:ext cx="4483100" cy="102552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r" defTabSz="410730" fontAlgn="auto">
              <a:spcBef>
                <a:spcPts val="2953"/>
              </a:spcBef>
              <a:spcAft>
                <a:spcPts val="0"/>
              </a:spcAft>
              <a:defRPr sz="1800"/>
            </a:pPr>
            <a:r>
              <a:rPr sz="3100" b="1" kern="0">
                <a:solidFill>
                  <a:srgbClr val="53585F"/>
                </a:solidFill>
                <a:latin typeface="Avenir Book"/>
                <a:ea typeface="Avenir Book"/>
                <a:cs typeface="Avenir Book"/>
                <a:sym typeface="Avenir Book"/>
              </a:rPr>
              <a:t>Storage Overhead</a:t>
            </a:r>
          </a:p>
          <a:p>
            <a:pPr algn="r" defTabSz="410730" fontAlgn="auto">
              <a:spcBef>
                <a:spcPts val="0"/>
              </a:spcBef>
              <a:spcAft>
                <a:spcPts val="0"/>
              </a:spcAft>
              <a:defRPr sz="1800"/>
            </a:pPr>
            <a:r>
              <a:rPr sz="3100" kern="0">
                <a:solidFill>
                  <a:srgbClr val="53585F"/>
                </a:solidFill>
                <a:latin typeface="Avenir Book"/>
                <a:ea typeface="Avenir Book"/>
                <a:cs typeface="Avenir Book"/>
                <a:sym typeface="Avenir Book"/>
              </a:rPr>
              <a:t>verified flow list at router</a:t>
            </a:r>
          </a:p>
        </p:txBody>
      </p:sp>
      <p:sp>
        <p:nvSpPr>
          <p:cNvPr id="706" name="Shape 706"/>
          <p:cNvSpPr/>
          <p:nvPr/>
        </p:nvSpPr>
        <p:spPr>
          <a:xfrm>
            <a:off x="530225" y="6242050"/>
            <a:ext cx="4335463" cy="3492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a:solidFill>
                  <a:srgbClr val="737A84"/>
                </a:solidFill>
                <a:latin typeface="Avenir Book"/>
                <a:ea typeface="Avenir Book"/>
                <a:cs typeface="Avenir Book"/>
                <a:sym typeface="Avenir Book"/>
              </a:rPr>
              <a:t>CuckooFilter:</a:t>
            </a:r>
            <a:r>
              <a:rPr sz="1800" kern="0">
                <a:solidFill>
                  <a:srgbClr val="737A84"/>
                </a:solidFill>
                <a:latin typeface="Avenir Book"/>
                <a:ea typeface="Avenir Book"/>
                <a:cs typeface="Avenir Book"/>
                <a:sym typeface="Avenir Book"/>
              </a:rPr>
              <a:t> [Zhou et al., CoNEXT 2013]</a:t>
            </a:r>
          </a:p>
        </p:txBody>
      </p:sp>
      <p:sp>
        <p:nvSpPr>
          <p:cNvPr id="707" name="Shape 707"/>
          <p:cNvSpPr/>
          <p:nvPr/>
        </p:nvSpPr>
        <p:spPr>
          <a:xfrm>
            <a:off x="5156200" y="6242050"/>
            <a:ext cx="3424238" cy="3492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a:solidFill>
                  <a:srgbClr val="737A84"/>
                </a:solidFill>
                <a:latin typeface="Avenir Book"/>
                <a:ea typeface="Avenir Book"/>
                <a:cs typeface="Avenir Book"/>
                <a:sym typeface="Avenir Book"/>
              </a:rPr>
              <a:t>ed25519:</a:t>
            </a:r>
            <a:r>
              <a:rPr sz="1800" kern="0">
                <a:solidFill>
                  <a:srgbClr val="737A84"/>
                </a:solidFill>
                <a:latin typeface="Avenir Book"/>
                <a:ea typeface="Avenir Book"/>
                <a:cs typeface="Avenir Book"/>
                <a:sym typeface="Avenir Book"/>
              </a:rPr>
              <a:t> [Bernstein et al., 2012]</a:t>
            </a:r>
          </a:p>
        </p:txBody>
      </p:sp>
      <p:sp>
        <p:nvSpPr>
          <p:cNvPr id="3" name="Slide Number Placeholder 2"/>
          <p:cNvSpPr>
            <a:spLocks noGrp="1"/>
          </p:cNvSpPr>
          <p:nvPr>
            <p:ph type="sldNum" sz="quarter" idx="10"/>
          </p:nvPr>
        </p:nvSpPr>
        <p:spPr/>
        <p:txBody>
          <a:bodyPr/>
          <a:lstStyle/>
          <a:p>
            <a:fld id="{A70DFD2E-48D8-764F-BB21-3339769EF8C7}" type="slidenum">
              <a:rPr lang="en-US" altLang="en-US" smtClean="0"/>
              <a:pPr/>
              <a:t>140</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p:tmAbs val="0"/>
                                  </p:iterate>
                                  <p:childTnLst>
                                    <p:set>
                                      <p:cBhvr>
                                        <p:cTn id="6" fill="hold"/>
                                        <p:tgtEl>
                                          <p:spTgt spid="702"/>
                                        </p:tgtEl>
                                        <p:attrNameLst>
                                          <p:attrName>style.visibility</p:attrName>
                                        </p:attrNameLst>
                                      </p:cBhvr>
                                      <p:to>
                                        <p:strVal val="visible"/>
                                      </p:to>
                                    </p:set>
                                    <p:anim calcmode="lin" valueType="num">
                                      <p:cBhvr>
                                        <p:cTn id="7" dur="500" fill="hold"/>
                                        <p:tgtEl>
                                          <p:spTgt spid="702"/>
                                        </p:tgtEl>
                                        <p:attrNameLst>
                                          <p:attrName>ppt_x</p:attrName>
                                        </p:attrNameLst>
                                      </p:cBhvr>
                                      <p:tavLst>
                                        <p:tav tm="0">
                                          <p:val>
                                            <p:strVal val="0-#ppt_w/2"/>
                                          </p:val>
                                        </p:tav>
                                        <p:tav tm="100000">
                                          <p:val>
                                            <p:strVal val="#ppt_x"/>
                                          </p:val>
                                        </p:tav>
                                      </p:tavLst>
                                    </p:anim>
                                    <p:anim calcmode="lin" valueType="num">
                                      <p:cBhvr>
                                        <p:cTn id="8" dur="500" fill="hold"/>
                                        <p:tgtEl>
                                          <p:spTgt spid="7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iterate>
                                    <p:tmAbs val="0"/>
                                  </p:iterate>
                                  <p:childTnLst>
                                    <p:set>
                                      <p:cBhvr>
                                        <p:cTn id="11" fill="hold"/>
                                        <p:tgtEl>
                                          <p:spTgt spid="703"/>
                                        </p:tgtEl>
                                        <p:attrNameLst>
                                          <p:attrName>style.visibility</p:attrName>
                                        </p:attrNameLst>
                                      </p:cBhvr>
                                      <p:to>
                                        <p:strVal val="visible"/>
                                      </p:to>
                                    </p:set>
                                    <p:anim calcmode="lin" valueType="num">
                                      <p:cBhvr>
                                        <p:cTn id="12" dur="500" fill="hold"/>
                                        <p:tgtEl>
                                          <p:spTgt spid="703"/>
                                        </p:tgtEl>
                                        <p:attrNameLst>
                                          <p:attrName>ppt_x</p:attrName>
                                        </p:attrNameLst>
                                      </p:cBhvr>
                                      <p:tavLst>
                                        <p:tav tm="0">
                                          <p:val>
                                            <p:strVal val="0-#ppt_w/2"/>
                                          </p:val>
                                        </p:tav>
                                        <p:tav tm="100000">
                                          <p:val>
                                            <p:strVal val="#ppt_x"/>
                                          </p:val>
                                        </p:tav>
                                      </p:tavLst>
                                    </p:anim>
                                    <p:anim calcmode="lin" valueType="num">
                                      <p:cBhvr>
                                        <p:cTn id="13" dur="500" fill="hold"/>
                                        <p:tgtEl>
                                          <p:spTgt spid="70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iterate>
                                    <p:tmAbs val="0"/>
                                  </p:iterate>
                                  <p:childTnLst>
                                    <p:set>
                                      <p:cBhvr>
                                        <p:cTn id="17" fill="hold"/>
                                        <p:tgtEl>
                                          <p:spTgt spid="704"/>
                                        </p:tgtEl>
                                        <p:attrNameLst>
                                          <p:attrName>style.visibility</p:attrName>
                                        </p:attrNameLst>
                                      </p:cBhvr>
                                      <p:to>
                                        <p:strVal val="visible"/>
                                      </p:to>
                                    </p:set>
                                    <p:anim calcmode="lin" valueType="num">
                                      <p:cBhvr>
                                        <p:cTn id="18" dur="500" fill="hold"/>
                                        <p:tgtEl>
                                          <p:spTgt spid="704"/>
                                        </p:tgtEl>
                                        <p:attrNameLst>
                                          <p:attrName>ppt_x</p:attrName>
                                        </p:attrNameLst>
                                      </p:cBhvr>
                                      <p:tavLst>
                                        <p:tav tm="0">
                                          <p:val>
                                            <p:strVal val="0-#ppt_w/2"/>
                                          </p:val>
                                        </p:tav>
                                        <p:tav tm="100000">
                                          <p:val>
                                            <p:strVal val="#ppt_x"/>
                                          </p:val>
                                        </p:tav>
                                      </p:tavLst>
                                    </p:anim>
                                    <p:anim calcmode="lin" valueType="num">
                                      <p:cBhvr>
                                        <p:cTn id="19" dur="500" fill="hold"/>
                                        <p:tgtEl>
                                          <p:spTgt spid="70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iterate>
                                    <p:tmAbs val="0"/>
                                  </p:iterate>
                                  <p:childTnLst>
                                    <p:set>
                                      <p:cBhvr>
                                        <p:cTn id="22" fill="hold"/>
                                        <p:tgtEl>
                                          <p:spTgt spid="705"/>
                                        </p:tgtEl>
                                        <p:attrNameLst>
                                          <p:attrName>style.visibility</p:attrName>
                                        </p:attrNameLst>
                                      </p:cBhvr>
                                      <p:to>
                                        <p:strVal val="visible"/>
                                      </p:to>
                                    </p:set>
                                    <p:anim calcmode="lin" valueType="num">
                                      <p:cBhvr>
                                        <p:cTn id="23" dur="500" fill="hold"/>
                                        <p:tgtEl>
                                          <p:spTgt spid="705"/>
                                        </p:tgtEl>
                                        <p:attrNameLst>
                                          <p:attrName>ppt_x</p:attrName>
                                        </p:attrNameLst>
                                      </p:cBhvr>
                                      <p:tavLst>
                                        <p:tav tm="0">
                                          <p:val>
                                            <p:strVal val="0-#ppt_w/2"/>
                                          </p:val>
                                        </p:tav>
                                        <p:tav tm="100000">
                                          <p:val>
                                            <p:strVal val="#ppt_x"/>
                                          </p:val>
                                        </p:tav>
                                      </p:tavLst>
                                    </p:anim>
                                    <p:anim calcmode="lin" valueType="num">
                                      <p:cBhvr>
                                        <p:cTn id="24" dur="500" fill="hold"/>
                                        <p:tgtEl>
                                          <p:spTgt spid="70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2" fill="hold" grpId="1" nodeType="clickEffect">
                                  <p:stCondLst>
                                    <p:cond delay="0"/>
                                  </p:stCondLst>
                                  <p:iterate>
                                    <p:tmAbs val="0"/>
                                  </p:iterate>
                                  <p:childTnLst>
                                    <p:animEffect transition="out" filter="(null)(left)">
                                      <p:cBhvr>
                                        <p:cTn id="28" dur="500" fill="hold"/>
                                        <p:tgtEl>
                                          <p:spTgt spid="702"/>
                                        </p:tgtEl>
                                      </p:cBhvr>
                                    </p:animEffect>
                                    <p:set>
                                      <p:cBhvr>
                                        <p:cTn id="29" fill="hold">
                                          <p:stCondLst>
                                            <p:cond delay="499"/>
                                          </p:stCondLst>
                                        </p:cTn>
                                        <p:tgtEl>
                                          <p:spTgt spid="702"/>
                                        </p:tgtEl>
                                        <p:attrNameLst>
                                          <p:attrName>style.visibility</p:attrName>
                                        </p:attrNameLst>
                                      </p:cBhvr>
                                      <p:to>
                                        <p:strVal val="hidden"/>
                                      </p:to>
                                    </p:set>
                                  </p:childTnLst>
                                </p:cTn>
                              </p:par>
                            </p:childTnLst>
                          </p:cTn>
                        </p:par>
                        <p:par>
                          <p:cTn id="30" fill="hold" nodeType="afterGroup">
                            <p:stCondLst>
                              <p:cond delay="500"/>
                            </p:stCondLst>
                            <p:childTnLst>
                              <p:par>
                                <p:cTn id="31" presetID="1" presetClass="entr" presetSubtype="8" fill="hold" grpId="0" nodeType="afterEffect">
                                  <p:stCondLst>
                                    <p:cond delay="0"/>
                                  </p:stCondLst>
                                  <p:iterate>
                                    <p:tmAbs val="0"/>
                                  </p:iterate>
                                  <p:childTnLst>
                                    <p:set>
                                      <p:cBhvr>
                                        <p:cTn id="32" fill="hold"/>
                                        <p:tgtEl>
                                          <p:spTgt spid="700"/>
                                        </p:tgtEl>
                                        <p:attrNameLst>
                                          <p:attrName>style.visibility</p:attrName>
                                        </p:attrNameLst>
                                      </p:cBhvr>
                                      <p:to>
                                        <p:strVal val="visible"/>
                                      </p:to>
                                    </p:set>
                                    <p:animEffect transition="in" filter="(null)(right)">
                                      <p:cBhvr>
                                        <p:cTn id="33" dur="500"/>
                                        <p:tgtEl>
                                          <p:spTgt spid="70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iterate>
                                    <p:tmAbs val="0"/>
                                  </p:iterate>
                                  <p:childTnLst>
                                    <p:set>
                                      <p:cBhvr>
                                        <p:cTn id="37" fill="hold"/>
                                        <p:tgtEl>
                                          <p:spTgt spid="706"/>
                                        </p:tgtEl>
                                        <p:attrNameLst>
                                          <p:attrName>style.visibility</p:attrName>
                                        </p:attrNameLst>
                                      </p:cBhvr>
                                      <p:to>
                                        <p:strVal val="visible"/>
                                      </p:to>
                                    </p:set>
                                    <p:animEffect transition="in" filter="dissolve">
                                      <p:cBhvr>
                                        <p:cTn id="38" dur="200"/>
                                        <p:tgtEl>
                                          <p:spTgt spid="706"/>
                                        </p:tgtEl>
                                      </p:cBhvr>
                                    </p:animEffect>
                                  </p:childTnLst>
                                </p:cTn>
                              </p:par>
                            </p:childTnLst>
                          </p:cTn>
                        </p:par>
                        <p:par>
                          <p:cTn id="39" fill="hold" nodeType="afterGroup">
                            <p:stCondLst>
                              <p:cond delay="200"/>
                            </p:stCondLst>
                            <p:childTnLst>
                              <p:par>
                                <p:cTn id="40" presetID="9" presetClass="entr" presetSubtype="0" fill="hold" grpId="0" nodeType="afterEffect">
                                  <p:stCondLst>
                                    <p:cond delay="0"/>
                                  </p:stCondLst>
                                  <p:iterate>
                                    <p:tmAbs val="0"/>
                                  </p:iterate>
                                  <p:childTnLst>
                                    <p:set>
                                      <p:cBhvr>
                                        <p:cTn id="41" fill="hold"/>
                                        <p:tgtEl>
                                          <p:spTgt spid="707"/>
                                        </p:tgtEl>
                                        <p:attrNameLst>
                                          <p:attrName>style.visibility</p:attrName>
                                        </p:attrNameLst>
                                      </p:cBhvr>
                                      <p:to>
                                        <p:strVal val="visible"/>
                                      </p:to>
                                    </p:set>
                                    <p:animEffect transition="in" filter="dissolve">
                                      <p:cBhvr>
                                        <p:cTn id="42" dur="200"/>
                                        <p:tgtEl>
                                          <p:spTgt spid="7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2" fill="hold" grpId="1" nodeType="clickEffect">
                                  <p:stCondLst>
                                    <p:cond delay="0"/>
                                  </p:stCondLst>
                                  <p:iterate>
                                    <p:tmAbs val="0"/>
                                  </p:iterate>
                                  <p:childTnLst>
                                    <p:animEffect transition="out" filter="(null)(left)">
                                      <p:cBhvr>
                                        <p:cTn id="46" dur="500" fill="hold"/>
                                        <p:tgtEl>
                                          <p:spTgt spid="704"/>
                                        </p:tgtEl>
                                      </p:cBhvr>
                                    </p:animEffect>
                                    <p:set>
                                      <p:cBhvr>
                                        <p:cTn id="47" fill="hold">
                                          <p:stCondLst>
                                            <p:cond delay="499"/>
                                          </p:stCondLst>
                                        </p:cTn>
                                        <p:tgtEl>
                                          <p:spTgt spid="704"/>
                                        </p:tgtEl>
                                        <p:attrNameLst>
                                          <p:attrName>style.visibility</p:attrName>
                                        </p:attrNameLst>
                                      </p:cBhvr>
                                      <p:to>
                                        <p:strVal val="hidden"/>
                                      </p:to>
                                    </p:set>
                                  </p:childTnLst>
                                </p:cTn>
                              </p:par>
                            </p:childTnLst>
                          </p:cTn>
                        </p:par>
                        <p:par>
                          <p:cTn id="48" fill="hold" nodeType="afterGroup">
                            <p:stCondLst>
                              <p:cond delay="500"/>
                            </p:stCondLst>
                            <p:childTnLst>
                              <p:par>
                                <p:cTn id="49" presetID="1" presetClass="entr" presetSubtype="8" fill="hold" grpId="0" nodeType="afterEffect">
                                  <p:stCondLst>
                                    <p:cond delay="0"/>
                                  </p:stCondLst>
                                  <p:iterate>
                                    <p:tmAbs val="0"/>
                                  </p:iterate>
                                  <p:childTnLst>
                                    <p:set>
                                      <p:cBhvr>
                                        <p:cTn id="50" fill="hold"/>
                                        <p:tgtEl>
                                          <p:spTgt spid="701"/>
                                        </p:tgtEl>
                                        <p:attrNameLst>
                                          <p:attrName>style.visibility</p:attrName>
                                        </p:attrNameLst>
                                      </p:cBhvr>
                                      <p:to>
                                        <p:strVal val="visible"/>
                                      </p:to>
                                    </p:set>
                                    <p:animEffect transition="in" filter="(null)(right)">
                                      <p:cBhvr>
                                        <p:cTn id="51" dur="500"/>
                                        <p:tgtEl>
                                          <p:spTgt spid="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 grpId="0" animBg="1" advAuto="0"/>
      <p:bldP spid="701" grpId="0" animBg="1" advAuto="0"/>
      <p:bldP spid="702" grpId="0" animBg="1" advAuto="0"/>
      <p:bldP spid="702" grpId="1" animBg="1" advAuto="0"/>
      <p:bldP spid="703" grpId="0" animBg="1" advAuto="0"/>
      <p:bldP spid="704" grpId="0" animBg="1" advAuto="0"/>
      <p:bldP spid="704" grpId="1" animBg="1" advAuto="0"/>
      <p:bldP spid="705" grpId="0" animBg="1" advAuto="0"/>
      <p:bldP spid="706" grpId="0" animBg="1" advAuto="0"/>
      <p:bldP spid="707" grpId="0" animBg="1" advAuto="0"/>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5585"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5586"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5587"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12" name="Shape 712"/>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713" name="Shape 713"/>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195590"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15" name="Shape 715"/>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sp>
        <p:nvSpPr>
          <p:cNvPr id="730" name="Shape 730"/>
          <p:cNvSpPr/>
          <p:nvPr/>
        </p:nvSpPr>
        <p:spPr>
          <a:xfrm>
            <a:off x="1641475" y="2703513"/>
            <a:ext cx="2441575" cy="19065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717" name="Shape 717"/>
          <p:cNvSpPr/>
          <p:nvPr/>
        </p:nvSpPr>
        <p:spPr>
          <a:xfrm flipV="1">
            <a:off x="4572000" y="3254375"/>
            <a:ext cx="0" cy="1519238"/>
          </a:xfrm>
          <a:prstGeom prst="line">
            <a:avLst/>
          </a:prstGeom>
          <a:ln w="50800">
            <a:solidFill>
              <a:srgbClr val="70BF41"/>
            </a:solidFill>
            <a:custDash>
              <a:ds d="200000" sp="200000"/>
            </a:custDash>
            <a:miter lim="400000"/>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18" name="Shape 718"/>
          <p:cNvSpPr/>
          <p:nvPr/>
        </p:nvSpPr>
        <p:spPr>
          <a:xfrm>
            <a:off x="4610100" y="3738563"/>
            <a:ext cx="2082800"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sp>
        <p:nvSpPr>
          <p:cNvPr id="731" name="Shape 731"/>
          <p:cNvSpPr/>
          <p:nvPr/>
        </p:nvSpPr>
        <p:spPr>
          <a:xfrm>
            <a:off x="6356350" y="2641600"/>
            <a:ext cx="1636713" cy="18415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720" name="Shape 720"/>
          <p:cNvSpPr/>
          <p:nvPr/>
        </p:nvSpPr>
        <p:spPr>
          <a:xfrm>
            <a:off x="6892925" y="2446338"/>
            <a:ext cx="2306638"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nvGrpSpPr>
          <p:cNvPr id="195597" name="Group 727"/>
          <p:cNvGrpSpPr>
            <a:grpSpLocks/>
          </p:cNvGrpSpPr>
          <p:nvPr/>
        </p:nvGrpSpPr>
        <p:grpSpPr bwMode="auto">
          <a:xfrm>
            <a:off x="1941513" y="4897438"/>
            <a:ext cx="5468937" cy="330200"/>
            <a:chOff x="0" y="216585"/>
            <a:chExt cx="7778095" cy="470486"/>
          </a:xfrm>
        </p:grpSpPr>
        <p:grpSp>
          <p:nvGrpSpPr>
            <p:cNvPr id="195600" name="Group 723"/>
            <p:cNvGrpSpPr>
              <a:grpSpLocks/>
            </p:cNvGrpSpPr>
            <p:nvPr/>
          </p:nvGrpSpPr>
          <p:grpSpPr bwMode="auto">
            <a:xfrm>
              <a:off x="0" y="216585"/>
              <a:ext cx="2854250" cy="470486"/>
              <a:chOff x="0" y="216585"/>
              <a:chExt cx="2854249" cy="470486"/>
            </a:xfrm>
          </p:grpSpPr>
          <p:sp>
            <p:nvSpPr>
              <p:cNvPr id="721" name="Shape 721"/>
              <p:cNvSpPr/>
              <p:nvPr/>
            </p:nvSpPr>
            <p:spPr>
              <a:xfrm>
                <a:off x="0" y="687071"/>
                <a:ext cx="28538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22" name="Shape 722"/>
              <p:cNvSpPr/>
              <p:nvPr/>
            </p:nvSpPr>
            <p:spPr>
              <a:xfrm>
                <a:off x="1370479" y="216585"/>
                <a:ext cx="282225"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195601" name="Group 726"/>
            <p:cNvGrpSpPr>
              <a:grpSpLocks/>
            </p:cNvGrpSpPr>
            <p:nvPr/>
          </p:nvGrpSpPr>
          <p:grpSpPr bwMode="auto">
            <a:xfrm>
              <a:off x="4605859" y="216585"/>
              <a:ext cx="3172236" cy="470486"/>
              <a:chOff x="0" y="216585"/>
              <a:chExt cx="3172234" cy="470486"/>
            </a:xfrm>
          </p:grpSpPr>
          <p:sp>
            <p:nvSpPr>
              <p:cNvPr id="724" name="Shape 724"/>
              <p:cNvSpPr/>
              <p:nvPr/>
            </p:nvSpPr>
            <p:spPr>
              <a:xfrm flipV="1">
                <a:off x="38" y="687071"/>
                <a:ext cx="317219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25" name="Shape 725"/>
              <p:cNvSpPr/>
              <p:nvPr/>
            </p:nvSpPr>
            <p:spPr>
              <a:xfrm>
                <a:off x="1519531" y="216585"/>
                <a:ext cx="279966"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sp>
        <p:nvSpPr>
          <p:cNvPr id="728" name="Shape 728"/>
          <p:cNvSpPr/>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5700" cap="all"/>
            </a:lvl1pPr>
          </a:lstStyle>
          <a:p>
            <a:pPr algn="ctr" defTabSz="410730" fontAlgn="auto">
              <a:spcBef>
                <a:spcPts val="0"/>
              </a:spcBef>
              <a:spcAft>
                <a:spcPts val="0"/>
              </a:spcAft>
              <a:defRPr sz="1800" cap="none"/>
            </a:pPr>
            <a:r>
              <a:rPr sz="1300" kern="0" cap="none">
                <a:solidFill>
                  <a:sysClr val="windowText" lastClr="000000"/>
                </a:solidFill>
                <a:latin typeface="Avenir Book"/>
                <a:ea typeface="Avenir Book"/>
                <a:cs typeface="Avenir Book"/>
                <a:sym typeface="Avenir Book"/>
              </a:rPr>
              <a:t>Is This Technically Feasible?</a:t>
            </a:r>
          </a:p>
        </p:txBody>
      </p:sp>
      <p:sp>
        <p:nvSpPr>
          <p:cNvPr id="729" name="Shape 729"/>
          <p:cNvSpPr/>
          <p:nvPr/>
        </p:nvSpPr>
        <p:spPr>
          <a:xfrm>
            <a:off x="1201738" y="2692400"/>
            <a:ext cx="1576387"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3" name="Slide Number Placeholder 2"/>
          <p:cNvSpPr>
            <a:spLocks noGrp="1"/>
          </p:cNvSpPr>
          <p:nvPr>
            <p:ph type="sldNum" sz="quarter" idx="10"/>
          </p:nvPr>
        </p:nvSpPr>
        <p:spPr/>
        <p:txBody>
          <a:bodyPr/>
          <a:lstStyle/>
          <a:p>
            <a:fld id="{A70DFD2E-48D8-764F-BB21-3339769EF8C7}" type="slidenum">
              <a:rPr lang="en-US" altLang="en-US" smtClean="0"/>
              <a:pPr/>
              <a:t>141</a:t>
            </a:fld>
            <a:endParaRPr lang="en-US" altLang="en-US"/>
          </a:p>
        </p:txBody>
      </p:sp>
    </p:spTree>
  </p:cSld>
  <p:clrMapOvr>
    <a:masterClrMapping/>
  </p:clrMapOvr>
  <p:transition spd="med">
    <p:dissolv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0" name="Shape 1170"/>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171" name="Shape 1171"/>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1172" name="Shape 1172"/>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1173" name="Shape 1173"/>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174" name="Shape 1174"/>
          <p:cNvSpPr/>
          <p:nvPr/>
        </p:nvSpPr>
        <p:spPr>
          <a:xfrm>
            <a:off x="292100" y="1597025"/>
            <a:ext cx="8559800" cy="5016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70BF41"/>
                </a:solidFill>
                <a:latin typeface="Avenir Book"/>
                <a:ea typeface="Avenir Book"/>
                <a:cs typeface="Avenir Book"/>
                <a:sym typeface="Avenir Book"/>
              </a:rPr>
              <a:t>unforgeable </a:t>
            </a:r>
            <a:r>
              <a:rPr sz="2800" b="1" kern="0">
                <a:solidFill>
                  <a:srgbClr val="70BF41"/>
                </a:solidFill>
                <a:latin typeface="Avenir Book"/>
                <a:ea typeface="Avenir Book"/>
                <a:cs typeface="Avenir Book"/>
                <a:sym typeface="Avenir Book"/>
              </a:rPr>
              <a:t>source addresses</a:t>
            </a:r>
          </a:p>
        </p:txBody>
      </p:sp>
      <p:sp>
        <p:nvSpPr>
          <p:cNvPr id="1175" name="Shape 1175"/>
          <p:cNvSpPr/>
          <p:nvPr/>
        </p:nvSpPr>
        <p:spPr>
          <a:xfrm>
            <a:off x="292100" y="5440363"/>
            <a:ext cx="8559800" cy="5016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FFFFFF"/>
                </a:solidFill>
                <a:latin typeface="Avenir Book"/>
                <a:ea typeface="Avenir Book"/>
                <a:cs typeface="Avenir Book"/>
                <a:sym typeface="Avenir Book"/>
              </a:rPr>
              <a:t>hidden </a:t>
            </a:r>
            <a:r>
              <a:rPr sz="2800" b="1" kern="0">
                <a:solidFill>
                  <a:srgbClr val="FFFFFF"/>
                </a:solidFill>
                <a:latin typeface="Avenir Book"/>
                <a:ea typeface="Avenir Book"/>
                <a:cs typeface="Avenir Book"/>
                <a:sym typeface="Avenir Book"/>
              </a:rPr>
              <a:t>source addresses</a:t>
            </a:r>
          </a:p>
        </p:txBody>
      </p:sp>
      <p:sp>
        <p:nvSpPr>
          <p:cNvPr id="1176" name="Shape 1176"/>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3" name="Slide Number Placeholder 2"/>
          <p:cNvSpPr>
            <a:spLocks noGrp="1"/>
          </p:cNvSpPr>
          <p:nvPr>
            <p:ph type="sldNum" sz="quarter" idx="12"/>
          </p:nvPr>
        </p:nvSpPr>
        <p:spPr/>
        <p:txBody>
          <a:bodyPr/>
          <a:lstStyle/>
          <a:p>
            <a:fld id="{DE250BD4-EDA8-1E47-B0E2-03C1BECE13CA}" type="slidenum">
              <a:rPr lang="en-US" altLang="en-US" smtClean="0"/>
              <a:pPr/>
              <a:t>142</a:t>
            </a:fld>
            <a:endParaRPr lang="en-US" altLang="en-US"/>
          </a:p>
        </p:txBody>
      </p:sp>
    </p:spTree>
  </p:cSld>
  <p:clrMapOvr>
    <a:masterClrMapping/>
  </p:clrMapOvr>
  <p:transition>
    <p:push dir="u"/>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1174"/>
                                        </p:tgtEl>
                                        <p:attrNameLst>
                                          <p:attrName>ppt_x</p:attrName>
                                        </p:attrNameLst>
                                      </p:cBhvr>
                                      <p:tavLst>
                                        <p:tav tm="0">
                                          <p:val>
                                            <p:strVal val="ppt_x"/>
                                          </p:val>
                                        </p:tav>
                                        <p:tav tm="100000">
                                          <p:val>
                                            <p:strVal val="0-ppt_w/2"/>
                                          </p:val>
                                        </p:tav>
                                      </p:tavLst>
                                    </p:anim>
                                    <p:anim calcmode="lin" valueType="num">
                                      <p:cBhvr>
                                        <p:cTn id="7" dur="300" fill="hold"/>
                                        <p:tgtEl>
                                          <p:spTgt spid="1174"/>
                                        </p:tgtEl>
                                        <p:attrNameLst>
                                          <p:attrName>ppt_y</p:attrName>
                                        </p:attrNameLst>
                                      </p:cBhvr>
                                      <p:tavLst>
                                        <p:tav tm="0">
                                          <p:val>
                                            <p:strVal val="ppt_y"/>
                                          </p:val>
                                        </p:tav>
                                        <p:tav tm="100000">
                                          <p:val>
                                            <p:strVal val="ppt_y"/>
                                          </p:val>
                                        </p:tav>
                                      </p:tavLst>
                                    </p:anim>
                                    <p:set>
                                      <p:cBhvr>
                                        <p:cTn id="8" fill="hold">
                                          <p:stCondLst>
                                            <p:cond delay="299"/>
                                          </p:stCondLst>
                                        </p:cTn>
                                        <p:tgtEl>
                                          <p:spTgt spid="117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grpId="0" nodeType="clickEffect">
                                  <p:stCondLst>
                                    <p:cond delay="0"/>
                                  </p:stCondLst>
                                  <p:iterate>
                                    <p:tmAbs val="0"/>
                                  </p:iterate>
                                  <p:childTnLst>
                                    <p:anim calcmode="lin" valueType="num">
                                      <p:cBhvr>
                                        <p:cTn id="12" dur="300" fill="hold"/>
                                        <p:tgtEl>
                                          <p:spTgt spid="1175"/>
                                        </p:tgtEl>
                                        <p:attrNameLst>
                                          <p:attrName>ppt_x</p:attrName>
                                        </p:attrNameLst>
                                      </p:cBhvr>
                                      <p:tavLst>
                                        <p:tav tm="0">
                                          <p:val>
                                            <p:strVal val="ppt_x"/>
                                          </p:val>
                                        </p:tav>
                                        <p:tav tm="100000">
                                          <p:val>
                                            <p:strVal val="0-ppt_w/2"/>
                                          </p:val>
                                        </p:tav>
                                      </p:tavLst>
                                    </p:anim>
                                    <p:anim calcmode="lin" valueType="num">
                                      <p:cBhvr>
                                        <p:cTn id="13" dur="300" fill="hold"/>
                                        <p:tgtEl>
                                          <p:spTgt spid="1175"/>
                                        </p:tgtEl>
                                        <p:attrNameLst>
                                          <p:attrName>ppt_y</p:attrName>
                                        </p:attrNameLst>
                                      </p:cBhvr>
                                      <p:tavLst>
                                        <p:tav tm="0">
                                          <p:val>
                                            <p:strVal val="ppt_y"/>
                                          </p:val>
                                        </p:tav>
                                        <p:tav tm="100000">
                                          <p:val>
                                            <p:strVal val="ppt_y"/>
                                          </p:val>
                                        </p:tav>
                                      </p:tavLst>
                                    </p:anim>
                                    <p:set>
                                      <p:cBhvr>
                                        <p:cTn id="14" fill="hold">
                                          <p:stCondLst>
                                            <p:cond delay="299"/>
                                          </p:stCondLst>
                                        </p:cTn>
                                        <p:tgtEl>
                                          <p:spTgt spid="11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 grpId="0" animBg="1" advAuto="0"/>
      <p:bldP spid="1175" grpId="0" animBg="1" advAuto="0"/>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9" name="Shape 1179"/>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180" name="Shape 1180"/>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1181" name="Shape 1181"/>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1182" name="Shape 1182"/>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183" name="Shape 1183"/>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grpSp>
        <p:nvGrpSpPr>
          <p:cNvPr id="1197" name="Group 1197"/>
          <p:cNvGrpSpPr>
            <a:grpSpLocks/>
          </p:cNvGrpSpPr>
          <p:nvPr/>
        </p:nvGrpSpPr>
        <p:grpSpPr bwMode="auto">
          <a:xfrm>
            <a:off x="619125" y="1395413"/>
            <a:ext cx="7754938" cy="1177925"/>
            <a:chOff x="465800" y="213419"/>
            <a:chExt cx="11031219" cy="1675062"/>
          </a:xfrm>
        </p:grpSpPr>
        <p:sp>
          <p:nvSpPr>
            <p:cNvPr id="1185" name="Shape 1185"/>
            <p:cNvSpPr/>
            <p:nvPr/>
          </p:nvSpPr>
          <p:spPr>
            <a:xfrm>
              <a:off x="4327291" y="231479"/>
              <a:ext cx="7169728" cy="16570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10730" fontAlgn="auto">
                <a:spcBef>
                  <a:spcPts val="0"/>
                </a:spcBef>
                <a:spcAft>
                  <a:spcPts val="0"/>
                </a:spcAft>
                <a:defRPr sz="1800"/>
              </a:pPr>
              <a:r>
                <a:rPr sz="2800" b="1" kern="0">
                  <a:solidFill>
                    <a:srgbClr val="70BF41"/>
                  </a:solidFill>
                  <a:latin typeface="Avenir Book"/>
                  <a:ea typeface="Avenir Book"/>
                  <a:cs typeface="Avenir Book"/>
                  <a:sym typeface="Avenir Book"/>
                </a:rPr>
                <a:t>every packet carries an accountability address</a:t>
              </a:r>
            </a:p>
            <a:p>
              <a:pPr defTabSz="410730" fontAlgn="auto">
                <a:spcBef>
                  <a:spcPts val="0"/>
                </a:spcBef>
                <a:spcAft>
                  <a:spcPts val="0"/>
                </a:spcAft>
                <a:defRPr sz="1800"/>
              </a:pPr>
              <a:r>
                <a:rPr sz="1300" i="1" kern="0">
                  <a:solidFill>
                    <a:srgbClr val="70BF41"/>
                  </a:solidFill>
                  <a:latin typeface="Avenir Book"/>
                  <a:ea typeface="Avenir Book"/>
                  <a:cs typeface="Avenir Book"/>
                  <a:sym typeface="Avenir Book"/>
                </a:rPr>
                <a:t>for reporting misbehavior</a:t>
              </a:r>
            </a:p>
          </p:txBody>
        </p:sp>
        <p:grpSp>
          <p:nvGrpSpPr>
            <p:cNvPr id="197647" name="Group 1195"/>
            <p:cNvGrpSpPr>
              <a:grpSpLocks/>
            </p:cNvGrpSpPr>
            <p:nvPr/>
          </p:nvGrpSpPr>
          <p:grpSpPr bwMode="auto">
            <a:xfrm>
              <a:off x="465800" y="213419"/>
              <a:ext cx="2599971" cy="1135262"/>
              <a:chOff x="-380690" y="0"/>
              <a:chExt cx="2599970" cy="1135261"/>
            </a:xfrm>
          </p:grpSpPr>
          <p:pic>
            <p:nvPicPr>
              <p:cNvPr id="197649"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2981"/>
                <a:ext cx="379818"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7650"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812" y="858138"/>
                <a:ext cx="306589" cy="20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7651"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406" y="782981"/>
                <a:ext cx="227875"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765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9" y="0"/>
                <a:ext cx="227875"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90" name="Shape 1190"/>
              <p:cNvSpPr/>
              <p:nvPr/>
            </p:nvSpPr>
            <p:spPr>
              <a:xfrm>
                <a:off x="373542" y="959434"/>
                <a:ext cx="58486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204" name="Shape 1204"/>
              <p:cNvSpPr/>
              <p:nvPr/>
            </p:nvSpPr>
            <p:spPr>
              <a:xfrm>
                <a:off x="79979" y="11287"/>
                <a:ext cx="711328" cy="5553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192" name="Shape 1192"/>
              <p:cNvSpPr/>
              <p:nvPr/>
            </p:nvSpPr>
            <p:spPr>
              <a:xfrm flipV="1">
                <a:off x="1139066" y="383774"/>
                <a:ext cx="0" cy="442469"/>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205" name="Shape 1205"/>
              <p:cNvSpPr/>
              <p:nvPr/>
            </p:nvSpPr>
            <p:spPr>
              <a:xfrm>
                <a:off x="-380690" y="38377"/>
                <a:ext cx="858109" cy="5282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194" name="Shape 1194"/>
              <p:cNvSpPr/>
              <p:nvPr/>
            </p:nvSpPr>
            <p:spPr>
              <a:xfrm flipV="1">
                <a:off x="1317462" y="959434"/>
                <a:ext cx="65035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sp>
          <p:nvSpPr>
            <p:cNvPr id="1196" name="Shape 1196"/>
            <p:cNvSpPr/>
            <p:nvPr/>
          </p:nvSpPr>
          <p:spPr>
            <a:xfrm>
              <a:off x="519996" y="1412149"/>
              <a:ext cx="2872407" cy="4311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latin typeface="Avenir Medium"/>
                  <a:ea typeface="Avenir Medium"/>
                  <a:cs typeface="Avenir Medium"/>
                  <a:sym typeface="Avenir Medium"/>
                </a:defRPr>
              </a:lvl1pPr>
            </a:lstStyle>
            <a:p>
              <a:pPr algn="ctr" defTabSz="410730" fontAlgn="auto">
                <a:spcBef>
                  <a:spcPts val="0"/>
                </a:spcBef>
                <a:spcAft>
                  <a:spcPts val="0"/>
                </a:spcAft>
                <a:defRPr sz="1800" i="0"/>
              </a:pPr>
              <a:r>
                <a:rPr sz="1300" i="0" kern="0">
                  <a:solidFill>
                    <a:sysClr val="windowText" lastClr="000000"/>
                  </a:solidFill>
                </a:rPr>
                <a:t>Delegated Accountability</a:t>
              </a:r>
            </a:p>
          </p:txBody>
        </p:sp>
      </p:grpSp>
      <p:grpSp>
        <p:nvGrpSpPr>
          <p:cNvPr id="1203" name="Group 1203"/>
          <p:cNvGrpSpPr>
            <a:grpSpLocks/>
          </p:cNvGrpSpPr>
          <p:nvPr/>
        </p:nvGrpSpPr>
        <p:grpSpPr bwMode="auto">
          <a:xfrm>
            <a:off x="769938" y="4924425"/>
            <a:ext cx="7604125" cy="1350963"/>
            <a:chOff x="0" y="0"/>
            <a:chExt cx="10816720" cy="1920116"/>
          </a:xfrm>
        </p:grpSpPr>
        <p:sp>
          <p:nvSpPr>
            <p:cNvPr id="1198" name="Shape 1198"/>
            <p:cNvSpPr/>
            <p:nvPr/>
          </p:nvSpPr>
          <p:spPr>
            <a:xfrm>
              <a:off x="3646973" y="593409"/>
              <a:ext cx="7169747" cy="1044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10730" fontAlgn="auto">
                <a:spcBef>
                  <a:spcPts val="0"/>
                </a:spcBef>
                <a:spcAft>
                  <a:spcPts val="0"/>
                </a:spcAft>
                <a:defRPr sz="1800"/>
              </a:pPr>
              <a:r>
                <a:rPr sz="2800" b="1" kern="0">
                  <a:solidFill>
                    <a:srgbClr val="FFFFFF"/>
                  </a:solidFill>
                  <a:latin typeface="Avenir Book"/>
                  <a:ea typeface="Avenir Book"/>
                  <a:cs typeface="Avenir Book"/>
                  <a:sym typeface="Avenir Book"/>
                </a:rPr>
                <a:t>return address can be hidden</a:t>
              </a:r>
            </a:p>
            <a:p>
              <a:pPr defTabSz="410730" fontAlgn="auto">
                <a:spcBef>
                  <a:spcPts val="0"/>
                </a:spcBef>
                <a:spcAft>
                  <a:spcPts val="0"/>
                </a:spcAft>
                <a:defRPr sz="1800"/>
              </a:pPr>
              <a:r>
                <a:rPr sz="1300" i="1" kern="0">
                  <a:solidFill>
                    <a:srgbClr val="FFFFFF"/>
                  </a:solidFill>
                  <a:latin typeface="Avenir Book"/>
                  <a:ea typeface="Avenir Book"/>
                  <a:cs typeface="Avenir Book"/>
                  <a:sym typeface="Avenir Book"/>
                </a:rPr>
                <a:t>since network just needs accountability address</a:t>
              </a:r>
            </a:p>
          </p:txBody>
        </p:sp>
        <p:sp>
          <p:nvSpPr>
            <p:cNvPr id="1199" name="Shape 1199"/>
            <p:cNvSpPr/>
            <p:nvPr/>
          </p:nvSpPr>
          <p:spPr>
            <a:xfrm>
              <a:off x="85811" y="986006"/>
              <a:ext cx="2380130" cy="9341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Addresses</a:t>
              </a:r>
            </a:p>
          </p:txBody>
        </p:sp>
        <p:grpSp>
          <p:nvGrpSpPr>
            <p:cNvPr id="197643" name="Group 1202"/>
            <p:cNvGrpSpPr>
              <a:grpSpLocks/>
            </p:cNvGrpSpPr>
            <p:nvPr/>
          </p:nvGrpSpPr>
          <p:grpSpPr bwMode="auto">
            <a:xfrm>
              <a:off x="0" y="0"/>
              <a:ext cx="2551664" cy="825784"/>
              <a:chOff x="-63500" y="-63500"/>
              <a:chExt cx="2551663" cy="825783"/>
            </a:xfrm>
          </p:grpSpPr>
          <p:sp>
            <p:nvSpPr>
              <p:cNvPr id="1200" name="Shape 1200"/>
              <p:cNvSpPr/>
              <p:nvPr/>
            </p:nvSpPr>
            <p:spPr>
              <a:xfrm>
                <a:off x="291035" y="356172"/>
                <a:ext cx="2197217" cy="406135"/>
              </a:xfrm>
              <a:prstGeom prst="rect">
                <a:avLst/>
              </a:prstGeom>
              <a:solidFill>
                <a:srgbClr val="DCDEE0"/>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lvl1pPr>
              </a:lstStyle>
              <a:p>
                <a:pPr algn="ctr" defTabSz="410730" fontAlgn="auto">
                  <a:spcBef>
                    <a:spcPts val="0"/>
                  </a:spcBef>
                  <a:spcAft>
                    <a:spcPts val="0"/>
                  </a:spcAft>
                  <a:defRPr sz="1800"/>
                </a:pPr>
                <a:r>
                  <a:rPr sz="1300" kern="0">
                    <a:solidFill>
                      <a:sysClr val="windowText" lastClr="000000"/>
                    </a:solidFill>
                    <a:latin typeface="Avenir Book"/>
                    <a:ea typeface="Avenir Book"/>
                    <a:cs typeface="Avenir Book"/>
                    <a:sym typeface="Avenir Book"/>
                  </a:rPr>
                  <a:t>Return Address</a:t>
                </a:r>
              </a:p>
            </p:txBody>
          </p:sp>
          <p:pic>
            <p:nvPicPr>
              <p:cNvPr id="1201" name="padlock_closed_inv.png"/>
              <p:cNvPicPr/>
              <p:nvPr/>
            </p:nvPicPr>
            <p:blipFill>
              <a:blip r:embed="rId5">
                <a:extLst/>
              </a:blip>
              <a:stretch>
                <a:fillRect/>
              </a:stretch>
            </p:blipFill>
            <p:spPr>
              <a:xfrm>
                <a:off x="-63500" y="-63500"/>
                <a:ext cx="668423" cy="667866"/>
              </a:xfrm>
              <a:prstGeom prst="rect">
                <a:avLst/>
              </a:prstGeom>
              <a:ln w="12700" cap="flat">
                <a:noFill/>
                <a:miter lim="400000"/>
              </a:ln>
              <a:effectLst>
                <a:outerShdw blurRad="63500" dist="25400" dir="5400000" rotWithShape="0">
                  <a:srgbClr val="000000">
                    <a:alpha val="50000"/>
                  </a:srgbClr>
                </a:outerShdw>
              </a:effectLst>
            </p:spPr>
          </p:pic>
        </p:grpSp>
      </p:grpSp>
      <p:sp>
        <p:nvSpPr>
          <p:cNvPr id="3" name="Slide Number Placeholder 2"/>
          <p:cNvSpPr>
            <a:spLocks noGrp="1"/>
          </p:cNvSpPr>
          <p:nvPr>
            <p:ph type="sldNum" sz="quarter" idx="12"/>
          </p:nvPr>
        </p:nvSpPr>
        <p:spPr/>
        <p:txBody>
          <a:bodyPr/>
          <a:lstStyle/>
          <a:p>
            <a:fld id="{DE250BD4-EDA8-1E47-B0E2-03C1BECE13CA}" type="slidenum">
              <a:rPr lang="en-US" altLang="en-US" smtClean="0"/>
              <a:pPr/>
              <a:t>143</a:t>
            </a:fld>
            <a:endParaRPr lang="en-US" altLang="en-US"/>
          </a:p>
        </p:txBody>
      </p:sp>
    </p:spTree>
  </p:cSld>
  <p:clrMapOvr>
    <a:masterClrMapping/>
  </p:clrMapOvr>
  <p:transition>
    <p:push dir="d"/>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1197"/>
                                        </p:tgtEl>
                                        <p:attrNameLst>
                                          <p:attrName>style.visibility</p:attrName>
                                        </p:attrNameLst>
                                      </p:cBhvr>
                                      <p:to>
                                        <p:strVal val="visible"/>
                                      </p:to>
                                    </p:set>
                                    <p:anim calcmode="lin" valueType="num">
                                      <p:cBhvr>
                                        <p:cTn id="7" dur="300" fill="hold"/>
                                        <p:tgtEl>
                                          <p:spTgt spid="1197"/>
                                        </p:tgtEl>
                                        <p:attrNameLst>
                                          <p:attrName>ppt_x</p:attrName>
                                        </p:attrNameLst>
                                      </p:cBhvr>
                                      <p:tavLst>
                                        <p:tav tm="0">
                                          <p:val>
                                            <p:strVal val="1+#ppt_w/2"/>
                                          </p:val>
                                        </p:tav>
                                        <p:tav tm="100000">
                                          <p:val>
                                            <p:strVal val="#ppt_x"/>
                                          </p:val>
                                        </p:tav>
                                      </p:tavLst>
                                    </p:anim>
                                    <p:anim calcmode="lin" valueType="num">
                                      <p:cBhvr>
                                        <p:cTn id="8" dur="300" fill="hold"/>
                                        <p:tgtEl>
                                          <p:spTgt spid="11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p:tmAbs val="0"/>
                                  </p:iterate>
                                  <p:childTnLst>
                                    <p:set>
                                      <p:cBhvr>
                                        <p:cTn id="12" fill="hold"/>
                                        <p:tgtEl>
                                          <p:spTgt spid="1203"/>
                                        </p:tgtEl>
                                        <p:attrNameLst>
                                          <p:attrName>style.visibility</p:attrName>
                                        </p:attrNameLst>
                                      </p:cBhvr>
                                      <p:to>
                                        <p:strVal val="visible"/>
                                      </p:to>
                                    </p:set>
                                    <p:anim calcmode="lin" valueType="num">
                                      <p:cBhvr>
                                        <p:cTn id="13" dur="300" fill="hold"/>
                                        <p:tgtEl>
                                          <p:spTgt spid="1203"/>
                                        </p:tgtEl>
                                        <p:attrNameLst>
                                          <p:attrName>ppt_x</p:attrName>
                                        </p:attrNameLst>
                                      </p:cBhvr>
                                      <p:tavLst>
                                        <p:tav tm="0">
                                          <p:val>
                                            <p:strVal val="1+#ppt_w/2"/>
                                          </p:val>
                                        </p:tav>
                                        <p:tav tm="100000">
                                          <p:val>
                                            <p:strVal val="#ppt_x"/>
                                          </p:val>
                                        </p:tav>
                                      </p:tavLst>
                                    </p:anim>
                                    <p:anim calcmode="lin" valueType="num">
                                      <p:cBhvr>
                                        <p:cTn id="14" dur="300" fill="hold"/>
                                        <p:tgtEl>
                                          <p:spTgt spid="1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7" grpId="0" animBg="1" advAuto="0"/>
      <p:bldP spid="1203"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type="title"/>
          </p:nvPr>
        </p:nvSpPr>
        <p:spPr/>
        <p:txBody>
          <a:bodyPr/>
          <a:lstStyle/>
          <a:p>
            <a:r>
              <a:rPr lang="en-US" altLang="en-US"/>
              <a:t>Using a Location Hidden Server</a:t>
            </a:r>
          </a:p>
        </p:txBody>
      </p:sp>
      <p:pic>
        <p:nvPicPr>
          <p:cNvPr id="58371" name="Picture 2" descr="tor_Page_44"/>
          <p:cNvPicPr>
            <a:picLocks noChangeAspect="1" noChangeArrowheads="1"/>
          </p:cNvPicPr>
          <p:nvPr/>
        </p:nvPicPr>
        <p:blipFill>
          <a:blip r:embed="rId3">
            <a:extLst>
              <a:ext uri="{28A0092B-C50C-407E-A947-70E740481C1C}">
                <a14:useLocalDpi xmlns:a14="http://schemas.microsoft.com/office/drawing/2010/main" val="0"/>
              </a:ext>
            </a:extLst>
          </a:blip>
          <a:srcRect t="34430" b="13300"/>
          <a:stretch>
            <a:fillRect/>
          </a:stretch>
        </p:blipFill>
        <p:spPr bwMode="auto">
          <a:xfrm>
            <a:off x="1588" y="2590800"/>
            <a:ext cx="91408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2196" name="AutoShape 4"/>
          <p:cNvSpPr>
            <a:spLocks noChangeArrowheads="1"/>
          </p:cNvSpPr>
          <p:nvPr/>
        </p:nvSpPr>
        <p:spPr bwMode="auto">
          <a:xfrm>
            <a:off x="152400" y="1676400"/>
            <a:ext cx="2590800" cy="685800"/>
          </a:xfrm>
          <a:prstGeom prst="wedgeRectCallout">
            <a:avLst>
              <a:gd name="adj1" fmla="val 26042"/>
              <a:gd name="adj2" fmla="val 81944"/>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Client creates onion route</a:t>
            </a:r>
          </a:p>
          <a:p>
            <a:pPr eaLnBrk="1" hangingPunct="1">
              <a:lnSpc>
                <a:spcPct val="90000"/>
              </a:lnSpc>
            </a:pPr>
            <a:r>
              <a:rPr lang="en-US" altLang="en-US" sz="1600"/>
              <a:t>to a </a:t>
            </a:r>
            <a:r>
              <a:rPr lang="ja-JP" altLang="en-US" sz="1600"/>
              <a:t>“</a:t>
            </a:r>
            <a:r>
              <a:rPr lang="en-US" altLang="ja-JP" sz="1600"/>
              <a:t>rendezvous point</a:t>
            </a:r>
            <a:r>
              <a:rPr lang="ja-JP" altLang="en-US" sz="1600"/>
              <a:t>”</a:t>
            </a:r>
            <a:endParaRPr lang="en-US" altLang="en-US" sz="1600"/>
          </a:p>
        </p:txBody>
      </p:sp>
      <p:grpSp>
        <p:nvGrpSpPr>
          <p:cNvPr id="2" name="Group 5"/>
          <p:cNvGrpSpPr>
            <a:grpSpLocks/>
          </p:cNvGrpSpPr>
          <p:nvPr/>
        </p:nvGrpSpPr>
        <p:grpSpPr bwMode="auto">
          <a:xfrm>
            <a:off x="1752600" y="4191000"/>
            <a:ext cx="3810000" cy="1447800"/>
            <a:chOff x="1104" y="2640"/>
            <a:chExt cx="2400" cy="912"/>
          </a:xfrm>
        </p:grpSpPr>
        <p:sp>
          <p:nvSpPr>
            <p:cNvPr id="58378" name="Line 6"/>
            <p:cNvSpPr>
              <a:spLocks noChangeShapeType="1"/>
            </p:cNvSpPr>
            <p:nvPr/>
          </p:nvSpPr>
          <p:spPr bwMode="auto">
            <a:xfrm>
              <a:off x="1104" y="2640"/>
              <a:ext cx="2400" cy="0"/>
            </a:xfrm>
            <a:prstGeom prst="line">
              <a:avLst/>
            </a:prstGeom>
            <a:noFill/>
            <a:ln w="28575">
              <a:solidFill>
                <a:srgbClr val="FF0000"/>
              </a:solidFill>
              <a:round/>
              <a:headEnd type="none" w="lg" len="lg"/>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8379" name="AutoShape 7"/>
            <p:cNvSpPr>
              <a:spLocks noChangeArrowheads="1"/>
            </p:cNvSpPr>
            <p:nvPr/>
          </p:nvSpPr>
          <p:spPr bwMode="auto">
            <a:xfrm>
              <a:off x="1632" y="2832"/>
              <a:ext cx="1680" cy="720"/>
            </a:xfrm>
            <a:prstGeom prst="wedgeRectCallout">
              <a:avLst>
                <a:gd name="adj1" fmla="val 21014"/>
                <a:gd name="adj2" fmla="val -72500"/>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Client sends address of the</a:t>
              </a:r>
            </a:p>
            <a:p>
              <a:pPr eaLnBrk="1" hangingPunct="1">
                <a:lnSpc>
                  <a:spcPct val="90000"/>
                </a:lnSpc>
              </a:pPr>
              <a:r>
                <a:rPr lang="en-US" altLang="en-US" sz="1600"/>
                <a:t>rendezvous point and any</a:t>
              </a:r>
            </a:p>
            <a:p>
              <a:pPr eaLnBrk="1" hangingPunct="1">
                <a:lnSpc>
                  <a:spcPct val="90000"/>
                </a:lnSpc>
              </a:pPr>
              <a:r>
                <a:rPr lang="en-US" altLang="en-US" sz="1600"/>
                <a:t>authorization, if needed, to</a:t>
              </a:r>
            </a:p>
            <a:p>
              <a:pPr eaLnBrk="1" hangingPunct="1">
                <a:lnSpc>
                  <a:spcPct val="90000"/>
                </a:lnSpc>
              </a:pPr>
              <a:r>
                <a:rPr lang="en-US" altLang="en-US" sz="1600"/>
                <a:t>server through intro point</a:t>
              </a:r>
            </a:p>
          </p:txBody>
        </p:sp>
      </p:grpSp>
      <p:grpSp>
        <p:nvGrpSpPr>
          <p:cNvPr id="3" name="Group 8"/>
          <p:cNvGrpSpPr>
            <a:grpSpLocks/>
          </p:cNvGrpSpPr>
          <p:nvPr/>
        </p:nvGrpSpPr>
        <p:grpSpPr bwMode="auto">
          <a:xfrm>
            <a:off x="3505200" y="1828800"/>
            <a:ext cx="5257800" cy="1828800"/>
            <a:chOff x="2208" y="1152"/>
            <a:chExt cx="3312" cy="1152"/>
          </a:xfrm>
        </p:grpSpPr>
        <p:sp>
          <p:nvSpPr>
            <p:cNvPr id="58376" name="Line 9"/>
            <p:cNvSpPr>
              <a:spLocks noChangeShapeType="1"/>
            </p:cNvSpPr>
            <p:nvPr/>
          </p:nvSpPr>
          <p:spPr bwMode="auto">
            <a:xfrm flipH="1" flipV="1">
              <a:off x="2208" y="2064"/>
              <a:ext cx="3024" cy="240"/>
            </a:xfrm>
            <a:prstGeom prst="line">
              <a:avLst/>
            </a:prstGeom>
            <a:noFill/>
            <a:ln w="28575">
              <a:solidFill>
                <a:schemeClr val="bg2"/>
              </a:solidFill>
              <a:round/>
              <a:headEnd type="none" w="lg" len="lg"/>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8377" name="AutoShape 10"/>
            <p:cNvSpPr>
              <a:spLocks noChangeArrowheads="1"/>
            </p:cNvSpPr>
            <p:nvPr/>
          </p:nvSpPr>
          <p:spPr bwMode="auto">
            <a:xfrm>
              <a:off x="3456" y="1152"/>
              <a:ext cx="2064" cy="432"/>
            </a:xfrm>
            <a:prstGeom prst="wedgeRectCallout">
              <a:avLst>
                <a:gd name="adj1" fmla="val 1694"/>
                <a:gd name="adj2" fmla="val 188889"/>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If server chooses to talk to client,</a:t>
              </a:r>
            </a:p>
            <a:p>
              <a:pPr eaLnBrk="1" hangingPunct="1">
                <a:lnSpc>
                  <a:spcPct val="90000"/>
                </a:lnSpc>
              </a:pPr>
              <a:r>
                <a:rPr lang="en-US" altLang="en-US" sz="1600"/>
                <a:t>connect to rendezvous point</a:t>
              </a:r>
            </a:p>
          </p:txBody>
        </p:sp>
      </p:grpSp>
      <p:sp>
        <p:nvSpPr>
          <p:cNvPr id="1672203" name="AutoShape 11"/>
          <p:cNvSpPr>
            <a:spLocks noChangeArrowheads="1"/>
          </p:cNvSpPr>
          <p:nvPr/>
        </p:nvSpPr>
        <p:spPr bwMode="auto">
          <a:xfrm>
            <a:off x="3200400" y="1676400"/>
            <a:ext cx="2057400" cy="914400"/>
          </a:xfrm>
          <a:prstGeom prst="wedgeRectCallout">
            <a:avLst>
              <a:gd name="adj1" fmla="val -36190"/>
              <a:gd name="adj2" fmla="val 111458"/>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Rendezvous point</a:t>
            </a:r>
          </a:p>
          <a:p>
            <a:pPr eaLnBrk="1" hangingPunct="1">
              <a:lnSpc>
                <a:spcPct val="90000"/>
              </a:lnSpc>
            </a:pPr>
            <a:r>
              <a:rPr lang="en-US" altLang="en-US" sz="1600"/>
              <a:t>mates the circuits</a:t>
            </a:r>
          </a:p>
          <a:p>
            <a:pPr eaLnBrk="1" hangingPunct="1">
              <a:lnSpc>
                <a:spcPct val="90000"/>
              </a:lnSpc>
            </a:pPr>
            <a:r>
              <a:rPr lang="en-US" altLang="en-US" sz="1600"/>
              <a:t>from client &amp; server</a:t>
            </a:r>
          </a:p>
        </p:txBody>
      </p:sp>
      <p:sp>
        <p:nvSpPr>
          <p:cNvPr id="5" name="Slide Number Placeholder 4"/>
          <p:cNvSpPr>
            <a:spLocks noGrp="1"/>
          </p:cNvSpPr>
          <p:nvPr>
            <p:ph type="sldNum" sz="quarter" idx="12"/>
          </p:nvPr>
        </p:nvSpPr>
        <p:spPr/>
        <p:txBody>
          <a:bodyPr/>
          <a:lstStyle/>
          <a:p>
            <a:fld id="{3B2B3BD8-89B0-D245-9504-7E184DF61EB3}" type="slidenum">
              <a:rPr lang="en-US" altLang="en-US" smtClean="0"/>
              <a:pPr/>
              <a:t>15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2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72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2196" grpId="0" animBg="1"/>
      <p:bldP spid="16722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Schedule Change</a:t>
            </a:r>
            <a:endParaRPr lang="en-US" dirty="0"/>
          </a:p>
        </p:txBody>
      </p:sp>
      <p:sp>
        <p:nvSpPr>
          <p:cNvPr id="5" name="Content Placeholder 4"/>
          <p:cNvSpPr>
            <a:spLocks noGrp="1"/>
          </p:cNvSpPr>
          <p:nvPr>
            <p:ph idx="1"/>
          </p:nvPr>
        </p:nvSpPr>
        <p:spPr/>
        <p:txBody>
          <a:bodyPr/>
          <a:lstStyle/>
          <a:p>
            <a:endParaRPr lang="en-US" dirty="0" smtClean="0"/>
          </a:p>
          <a:p>
            <a:r>
              <a:rPr lang="en-US" dirty="0" smtClean="0"/>
              <a:t>Second Exam </a:t>
            </a:r>
            <a:r>
              <a:rPr lang="mr-IN" dirty="0" smtClean="0"/>
              <a:t>–</a:t>
            </a:r>
            <a:r>
              <a:rPr lang="en-US" dirty="0" smtClean="0"/>
              <a:t> Friday 5/5 </a:t>
            </a:r>
          </a:p>
          <a:p>
            <a:endParaRPr lang="en-US" dirty="0"/>
          </a:p>
          <a:p>
            <a:r>
              <a:rPr lang="en-US" dirty="0" smtClean="0"/>
              <a:t>Project </a:t>
            </a:r>
            <a:r>
              <a:rPr lang="en-US" dirty="0" err="1" smtClean="0"/>
              <a:t>Writeups</a:t>
            </a:r>
            <a:r>
              <a:rPr lang="en-US" dirty="0" smtClean="0"/>
              <a:t> Due </a:t>
            </a:r>
            <a:r>
              <a:rPr lang="mr-IN" dirty="0" smtClean="0"/>
              <a:t>–</a:t>
            </a:r>
            <a:r>
              <a:rPr lang="en-US" dirty="0" smtClean="0"/>
              <a:t> Monday 5/8</a:t>
            </a:r>
            <a:endParaRPr lang="en-US" dirty="0"/>
          </a:p>
        </p:txBody>
      </p:sp>
      <p:sp>
        <p:nvSpPr>
          <p:cNvPr id="3" name="Slide Number Placeholder 2"/>
          <p:cNvSpPr>
            <a:spLocks noGrp="1"/>
          </p:cNvSpPr>
          <p:nvPr>
            <p:ph type="sldNum" sz="quarter" idx="12"/>
          </p:nvPr>
        </p:nvSpPr>
        <p:spPr/>
        <p:txBody>
          <a:bodyPr/>
          <a:lstStyle/>
          <a:p>
            <a:fld id="{3B2B3BD8-89B0-D245-9504-7E184DF61EB3}" type="slidenum">
              <a:rPr lang="en-US" altLang="en-US" smtClean="0"/>
              <a:pPr/>
              <a:t>16</a:t>
            </a:fld>
            <a:endParaRPr lang="en-US" altLang="en-US"/>
          </a:p>
        </p:txBody>
      </p:sp>
    </p:spTree>
    <p:extLst>
      <p:ext uri="{BB962C8B-B14F-4D97-AF65-F5344CB8AC3E}">
        <p14:creationId xmlns:p14="http://schemas.microsoft.com/office/powerpoint/2010/main" val="7227228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a:t>Overview</a:t>
            </a:r>
          </a:p>
        </p:txBody>
      </p:sp>
      <p:sp>
        <p:nvSpPr>
          <p:cNvPr id="60419" name="Rectangle 3"/>
          <p:cNvSpPr>
            <a:spLocks noGrp="1" noChangeArrowheads="1"/>
          </p:cNvSpPr>
          <p:nvPr>
            <p:ph type="body" idx="1"/>
          </p:nvPr>
        </p:nvSpPr>
        <p:spPr/>
        <p:txBody>
          <a:bodyPr/>
          <a:lstStyle/>
          <a:p>
            <a:pPr eaLnBrk="1" hangingPunct="1">
              <a:lnSpc>
                <a:spcPct val="90000"/>
              </a:lnSpc>
            </a:pPr>
            <a:endParaRPr lang="en-US" altLang="en-US" dirty="0">
              <a:solidFill>
                <a:srgbClr val="FF0000"/>
              </a:solidFill>
            </a:endParaRPr>
          </a:p>
          <a:p>
            <a:pPr eaLnBrk="1" hangingPunct="1">
              <a:lnSpc>
                <a:spcPct val="90000"/>
              </a:lnSpc>
            </a:pPr>
            <a:r>
              <a:rPr lang="en-US" altLang="en-US" dirty="0"/>
              <a:t>Routing privacy</a:t>
            </a:r>
          </a:p>
          <a:p>
            <a:pPr eaLnBrk="1" hangingPunct="1">
              <a:lnSpc>
                <a:spcPct val="90000"/>
              </a:lnSpc>
            </a:pPr>
            <a:endParaRPr lang="en-US" altLang="en-US" dirty="0"/>
          </a:p>
          <a:p>
            <a:pPr eaLnBrk="1" hangingPunct="1">
              <a:lnSpc>
                <a:spcPct val="90000"/>
              </a:lnSpc>
            </a:pPr>
            <a:r>
              <a:rPr lang="en-US" altLang="en-US" dirty="0"/>
              <a:t>Privacy and Accountability</a:t>
            </a:r>
          </a:p>
          <a:p>
            <a:pPr eaLnBrk="1" hangingPunct="1">
              <a:lnSpc>
                <a:spcPct val="90000"/>
              </a:lnSpc>
            </a:pPr>
            <a:endParaRPr lang="en-US" altLang="en-US" dirty="0"/>
          </a:p>
          <a:p>
            <a:pPr eaLnBrk="1" hangingPunct="1">
              <a:lnSpc>
                <a:spcPct val="90000"/>
              </a:lnSpc>
            </a:pPr>
            <a:r>
              <a:rPr lang="en-US" altLang="en-US" dirty="0"/>
              <a:t>Wireless Privacy</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17</a:t>
            </a:fld>
            <a:endParaRPr lang="en-US"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p:nvPr/>
        </p:nvSpPr>
        <p:spPr>
          <a:xfrm>
            <a:off x="150813" y="2559050"/>
            <a:ext cx="3529012" cy="820738"/>
          </a:xfrm>
          <a:prstGeom prst="roundRect">
            <a:avLst>
              <a:gd name="adj" fmla="val 24677"/>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p>
            <a:pPr algn="ctr" defTabSz="410730" fontAlgn="auto">
              <a:spcBef>
                <a:spcPts val="0"/>
              </a:spcBef>
              <a:spcAft>
                <a:spcPts val="0"/>
              </a:spcAft>
              <a:defRPr sz="1800"/>
            </a:pPr>
            <a:r>
              <a:rPr sz="2200" kern="0">
                <a:solidFill>
                  <a:srgbClr val="FFFFFF"/>
                </a:solidFill>
                <a:latin typeface="Avenir Book"/>
                <a:ea typeface="Avenir Book"/>
                <a:cs typeface="Avenir Book"/>
                <a:sym typeface="Avenir Book"/>
              </a:rPr>
              <a:t>anti-spoofing mechanism</a:t>
            </a:r>
          </a:p>
          <a:p>
            <a:pPr algn="ctr" defTabSz="410730" fontAlgn="auto">
              <a:spcBef>
                <a:spcPts val="0"/>
              </a:spcBef>
              <a:spcAft>
                <a:spcPts val="0"/>
              </a:spcAft>
              <a:defRPr sz="1800"/>
            </a:pPr>
            <a:r>
              <a:rPr sz="2200" kern="0">
                <a:solidFill>
                  <a:srgbClr val="FFFFFF"/>
                </a:solidFill>
                <a:latin typeface="Avenir Book"/>
                <a:ea typeface="Avenir Book"/>
                <a:cs typeface="Avenir Book"/>
                <a:sym typeface="Avenir Book"/>
              </a:rPr>
              <a:t>+ shutoff protocol</a:t>
            </a:r>
          </a:p>
        </p:txBody>
      </p:sp>
      <p:sp>
        <p:nvSpPr>
          <p:cNvPr id="72" name="Shape 72"/>
          <p:cNvSpPr/>
          <p:nvPr/>
        </p:nvSpPr>
        <p:spPr>
          <a:xfrm>
            <a:off x="195263" y="1960563"/>
            <a:ext cx="3438525" cy="488950"/>
          </a:xfrm>
          <a:prstGeom prst="roundRect">
            <a:avLst>
              <a:gd name="adj" fmla="val 41525"/>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100">
                <a:solidFill>
                  <a:srgbClr val="FFFFFF"/>
                </a:solidFill>
              </a:defRPr>
            </a:lvl1pPr>
          </a:lstStyle>
          <a:p>
            <a:pPr algn="ctr" defTabSz="410730" fontAlgn="auto">
              <a:spcBef>
                <a:spcPts val="0"/>
              </a:spcBef>
              <a:spcAft>
                <a:spcPts val="0"/>
              </a:spcAft>
              <a:defRPr sz="1800">
                <a:solidFill>
                  <a:srgbClr val="000000"/>
                </a:solidFill>
              </a:defRPr>
            </a:pPr>
            <a:r>
              <a:rPr sz="1800" kern="0" dirty="0">
                <a:solidFill>
                  <a:schemeClr val="bg1"/>
                </a:solidFill>
                <a:latin typeface="Avenir Book"/>
                <a:ea typeface="Avenir Book"/>
                <a:cs typeface="Avenir Book"/>
                <a:sym typeface="Avenir Book"/>
              </a:rPr>
              <a:t>cryptographic addresses</a:t>
            </a:r>
          </a:p>
        </p:txBody>
      </p:sp>
      <p:sp>
        <p:nvSpPr>
          <p:cNvPr id="73" name="Shape 73"/>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4" name="Shape 74"/>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75" name="Shape 75"/>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76" name="Shape 76"/>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7" name="Shape 77"/>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78" name="Shape 78"/>
          <p:cNvSpPr/>
          <p:nvPr/>
        </p:nvSpPr>
        <p:spPr>
          <a:xfrm>
            <a:off x="292100" y="1498600"/>
            <a:ext cx="8559800" cy="69850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b="1" kern="0" dirty="0">
                <a:solidFill>
                  <a:srgbClr val="70BF41"/>
                </a:solidFill>
                <a:latin typeface="Avenir Book"/>
                <a:ea typeface="Avenir Book"/>
                <a:cs typeface="Avenir Book"/>
                <a:sym typeface="Avenir Book"/>
              </a:rPr>
              <a:t>operators </a:t>
            </a:r>
            <a:r>
              <a:rPr sz="2800" kern="0" dirty="0">
                <a:solidFill>
                  <a:srgbClr val="70BF41"/>
                </a:solidFill>
                <a:latin typeface="Avenir Book"/>
                <a:ea typeface="Avenir Book"/>
                <a:cs typeface="Avenir Book"/>
                <a:sym typeface="Avenir Book"/>
              </a:rPr>
              <a:t>want to</a:t>
            </a:r>
            <a:r>
              <a:rPr sz="2800" b="1" kern="0" dirty="0">
                <a:solidFill>
                  <a:srgbClr val="70BF41"/>
                </a:solidFill>
                <a:latin typeface="Avenir Book"/>
                <a:ea typeface="Avenir Book"/>
                <a:cs typeface="Avenir Book"/>
                <a:sym typeface="Avenir Book"/>
              </a:rPr>
              <a:t> know who sends each packet</a:t>
            </a:r>
          </a:p>
          <a:p>
            <a:pPr algn="ctr" defTabSz="410730" fontAlgn="auto">
              <a:spcBef>
                <a:spcPts val="0"/>
              </a:spcBef>
              <a:spcAft>
                <a:spcPts val="0"/>
              </a:spcAft>
              <a:defRPr sz="1800"/>
            </a:pPr>
            <a:r>
              <a:rPr sz="1300" i="1" kern="0" dirty="0">
                <a:solidFill>
                  <a:srgbClr val="70BF41"/>
                </a:solidFill>
                <a:latin typeface="Avenir Book"/>
                <a:ea typeface="Avenir Book"/>
                <a:cs typeface="Avenir Book"/>
                <a:sym typeface="Avenir Book"/>
              </a:rPr>
              <a:t>so they can stop malicious senders</a:t>
            </a:r>
          </a:p>
        </p:txBody>
      </p:sp>
      <p:sp>
        <p:nvSpPr>
          <p:cNvPr id="79" name="Shape 79"/>
          <p:cNvSpPr/>
          <p:nvPr/>
        </p:nvSpPr>
        <p:spPr>
          <a:xfrm>
            <a:off x="292100" y="5341938"/>
            <a:ext cx="8559800" cy="69850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b="1" kern="0">
                <a:solidFill>
                  <a:srgbClr val="FFFFFF"/>
                </a:solidFill>
                <a:latin typeface="Avenir Book"/>
                <a:ea typeface="Avenir Book"/>
                <a:cs typeface="Avenir Book"/>
                <a:sym typeface="Avenir Book"/>
              </a:rPr>
              <a:t>users</a:t>
            </a:r>
            <a:r>
              <a:rPr sz="2800" kern="0">
                <a:solidFill>
                  <a:srgbClr val="FFFFFF"/>
                </a:solidFill>
                <a:latin typeface="Avenir Book"/>
                <a:ea typeface="Avenir Book"/>
                <a:cs typeface="Avenir Book"/>
                <a:sym typeface="Avenir Book"/>
              </a:rPr>
              <a:t> want to </a:t>
            </a:r>
            <a:r>
              <a:rPr sz="2800" b="1" kern="0">
                <a:solidFill>
                  <a:srgbClr val="FFFFFF"/>
                </a:solidFill>
                <a:latin typeface="Avenir Book"/>
                <a:ea typeface="Avenir Book"/>
                <a:cs typeface="Avenir Book"/>
                <a:sym typeface="Avenir Book"/>
              </a:rPr>
              <a:t>hide who sends certain packets</a:t>
            </a:r>
          </a:p>
          <a:p>
            <a:pPr algn="ctr" defTabSz="410730" fontAlgn="auto">
              <a:spcBef>
                <a:spcPts val="0"/>
              </a:spcBef>
              <a:spcAft>
                <a:spcPts val="0"/>
              </a:spcAft>
              <a:defRPr sz="1800"/>
            </a:pPr>
            <a:r>
              <a:rPr sz="1300" i="1" kern="0">
                <a:solidFill>
                  <a:srgbClr val="FFFFFF"/>
                </a:solidFill>
                <a:latin typeface="Avenir Book"/>
                <a:ea typeface="Avenir Book"/>
                <a:cs typeface="Avenir Book"/>
                <a:sym typeface="Avenir Book"/>
              </a:rPr>
              <a:t>so they can do stuff without the whole world knowing</a:t>
            </a:r>
          </a:p>
        </p:txBody>
      </p:sp>
      <p:sp>
        <p:nvSpPr>
          <p:cNvPr id="80" name="Shape 80"/>
          <p:cNvSpPr/>
          <p:nvPr/>
        </p:nvSpPr>
        <p:spPr>
          <a:xfrm>
            <a:off x="292100" y="1354138"/>
            <a:ext cx="8559800" cy="2730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Accountable Internet Protocol</a:t>
            </a:r>
          </a:p>
        </p:txBody>
      </p:sp>
      <p:sp>
        <p:nvSpPr>
          <p:cNvPr id="81" name="Shape 81"/>
          <p:cNvSpPr/>
          <p:nvPr/>
        </p:nvSpPr>
        <p:spPr>
          <a:xfrm>
            <a:off x="3263900" y="1668463"/>
            <a:ext cx="2616200" cy="27146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70BF41"/>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[Andersen et al., SIGCOMM 2008]</a:t>
            </a:r>
          </a:p>
        </p:txBody>
      </p:sp>
      <p:sp>
        <p:nvSpPr>
          <p:cNvPr id="82" name="Shape 82"/>
          <p:cNvSpPr/>
          <p:nvPr/>
        </p:nvSpPr>
        <p:spPr>
          <a:xfrm>
            <a:off x="6799263" y="1876425"/>
            <a:ext cx="1535112" cy="430213"/>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chemeClr val="bg1"/>
                </a:solidFill>
              </a:rPr>
              <a:t>No Privacy</a:t>
            </a:r>
          </a:p>
        </p:txBody>
      </p:sp>
      <p:sp>
        <p:nvSpPr>
          <p:cNvPr id="83" name="Shape 83"/>
          <p:cNvSpPr/>
          <p:nvPr/>
        </p:nvSpPr>
        <p:spPr>
          <a:xfrm>
            <a:off x="6200775" y="2395538"/>
            <a:ext cx="2732088"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chemeClr val="bg1"/>
                </a:solidFill>
              </a:rPr>
              <a:t>Shutoff is Stop-Gap Fix</a:t>
            </a:r>
          </a:p>
        </p:txBody>
      </p:sp>
      <p:sp>
        <p:nvSpPr>
          <p:cNvPr id="84" name="Shape 84"/>
          <p:cNvSpPr/>
          <p:nvPr/>
        </p:nvSpPr>
        <p:spPr>
          <a:xfrm>
            <a:off x="6294438" y="2916238"/>
            <a:ext cx="2544762"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chemeClr val="bg1"/>
                </a:solidFill>
                <a:latin typeface="Helvetica" charset="0"/>
                <a:sym typeface="Helvetica" charset="0"/>
              </a:rPr>
              <a:t>Requires </a:t>
            </a:r>
            <a:r>
              <a:rPr lang="ja-JP" altLang="en-US" sz="1300">
                <a:solidFill>
                  <a:schemeClr val="bg1"/>
                </a:solidFill>
                <a:latin typeface="Helvetica" charset="0"/>
                <a:sym typeface="Helvetica" charset="0"/>
              </a:rPr>
              <a:t>“</a:t>
            </a:r>
            <a:r>
              <a:rPr lang="en-US" altLang="en-US" sz="1300">
                <a:solidFill>
                  <a:schemeClr val="bg1"/>
                </a:solidFill>
                <a:latin typeface="Helvetica" charset="0"/>
                <a:sym typeface="Helvetica" charset="0"/>
              </a:rPr>
              <a:t>Smart NIC</a:t>
            </a:r>
            <a:r>
              <a:rPr lang="ja-JP" altLang="en-US" sz="1300">
                <a:solidFill>
                  <a:schemeClr val="bg1"/>
                </a:solidFill>
                <a:latin typeface="Helvetica" charset="0"/>
                <a:sym typeface="Helvetica" charset="0"/>
              </a:rPr>
              <a:t>”</a:t>
            </a:r>
            <a:endParaRPr lang="en-US" altLang="en-US" sz="1300">
              <a:solidFill>
                <a:schemeClr val="bg1"/>
              </a:solidFill>
              <a:latin typeface="Helvetica" charset="0"/>
              <a:sym typeface="Helvetica" charset="0"/>
            </a:endParaRPr>
          </a:p>
        </p:txBody>
      </p:sp>
      <p:sp>
        <p:nvSpPr>
          <p:cNvPr id="85" name="Shape 85"/>
          <p:cNvSpPr/>
          <p:nvPr/>
        </p:nvSpPr>
        <p:spPr>
          <a:xfrm>
            <a:off x="292100" y="5054600"/>
            <a:ext cx="8559800" cy="2730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FFFFF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Tor Instead of IP</a:t>
            </a:r>
          </a:p>
        </p:txBody>
      </p:sp>
      <p:sp>
        <p:nvSpPr>
          <p:cNvPr id="86" name="Shape 86"/>
          <p:cNvSpPr/>
          <p:nvPr/>
        </p:nvSpPr>
        <p:spPr>
          <a:xfrm>
            <a:off x="3611563" y="5337175"/>
            <a:ext cx="1920875"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[Liu et al., HotNets 2011]</a:t>
            </a:r>
          </a:p>
        </p:txBody>
      </p:sp>
      <p:sp>
        <p:nvSpPr>
          <p:cNvPr id="87" name="Shape 87"/>
          <p:cNvSpPr/>
          <p:nvPr/>
        </p:nvSpPr>
        <p:spPr>
          <a:xfrm>
            <a:off x="150813" y="5845175"/>
            <a:ext cx="3729037" cy="488950"/>
          </a:xfrm>
          <a:prstGeom prst="roundRect">
            <a:avLst>
              <a:gd name="adj" fmla="val 41525"/>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100">
                <a:solidFill>
                  <a:srgbClr val="FFFFFF"/>
                </a:solidFill>
              </a:defRPr>
            </a:lvl1pPr>
          </a:lstStyle>
          <a:p>
            <a:pPr algn="ctr" defTabSz="410730" fontAlgn="auto">
              <a:spcBef>
                <a:spcPts val="0"/>
              </a:spcBef>
              <a:spcAft>
                <a:spcPts val="0"/>
              </a:spcAft>
              <a:defRPr sz="1800">
                <a:solidFill>
                  <a:srgbClr val="000000"/>
                </a:solidFill>
              </a:defRPr>
            </a:pPr>
            <a:r>
              <a:rPr sz="1800" kern="0" dirty="0">
                <a:solidFill>
                  <a:schemeClr val="bg1"/>
                </a:solidFill>
                <a:latin typeface="Avenir Book"/>
                <a:ea typeface="Avenir Book"/>
                <a:cs typeface="Avenir Book"/>
                <a:sym typeface="Avenir Book"/>
              </a:rPr>
              <a:t>routers act as onion nodes</a:t>
            </a:r>
          </a:p>
        </p:txBody>
      </p:sp>
      <p:sp>
        <p:nvSpPr>
          <p:cNvPr id="88" name="Shape 88"/>
          <p:cNvSpPr/>
          <p:nvPr/>
        </p:nvSpPr>
        <p:spPr>
          <a:xfrm>
            <a:off x="6799263" y="6151563"/>
            <a:ext cx="1601787"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chemeClr val="bg1"/>
                </a:solidFill>
              </a:rPr>
              <a:t>Heavyweight</a:t>
            </a:r>
          </a:p>
        </p:txBody>
      </p:sp>
      <p:sp>
        <p:nvSpPr>
          <p:cNvPr id="89" name="Shape 89"/>
          <p:cNvSpPr/>
          <p:nvPr/>
        </p:nvSpPr>
        <p:spPr>
          <a:xfrm>
            <a:off x="6500813" y="5557838"/>
            <a:ext cx="2132012"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chemeClr val="bg1"/>
                </a:solidFill>
              </a:rPr>
              <a:t>No Accountability</a:t>
            </a:r>
          </a:p>
        </p:txBody>
      </p:sp>
      <p:sp>
        <p:nvSpPr>
          <p:cNvPr id="90" name="Shape 90"/>
          <p:cNvSpPr/>
          <p:nvPr/>
        </p:nvSpPr>
        <p:spPr>
          <a:xfrm>
            <a:off x="292100" y="2132013"/>
            <a:ext cx="8559800" cy="503237"/>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70BF41"/>
                </a:solidFill>
                <a:latin typeface="Avenir Book"/>
                <a:ea typeface="Avenir Book"/>
                <a:cs typeface="Avenir Book"/>
                <a:sym typeface="Avenir Book"/>
              </a:rPr>
              <a:t>unforgeable </a:t>
            </a:r>
            <a:r>
              <a:rPr sz="2800" b="1" kern="0">
                <a:solidFill>
                  <a:srgbClr val="70BF41"/>
                </a:solidFill>
                <a:latin typeface="Avenir Book"/>
                <a:ea typeface="Avenir Book"/>
                <a:cs typeface="Avenir Book"/>
                <a:sym typeface="Avenir Book"/>
              </a:rPr>
              <a:t>source addresses</a:t>
            </a:r>
          </a:p>
        </p:txBody>
      </p:sp>
      <p:sp>
        <p:nvSpPr>
          <p:cNvPr id="91" name="Shape 91"/>
          <p:cNvSpPr/>
          <p:nvPr/>
        </p:nvSpPr>
        <p:spPr>
          <a:xfrm>
            <a:off x="292100" y="5822950"/>
            <a:ext cx="8559800" cy="503238"/>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FFFFFF"/>
                </a:solidFill>
                <a:latin typeface="Avenir Book"/>
                <a:ea typeface="Avenir Book"/>
                <a:cs typeface="Avenir Book"/>
                <a:sym typeface="Avenir Book"/>
              </a:rPr>
              <a:t>hidden </a:t>
            </a:r>
            <a:r>
              <a:rPr sz="2800" b="1" kern="0">
                <a:solidFill>
                  <a:srgbClr val="FFFFFF"/>
                </a:solidFill>
                <a:latin typeface="Avenir Book"/>
                <a:ea typeface="Avenir Book"/>
                <a:cs typeface="Avenir Book"/>
                <a:sym typeface="Avenir Book"/>
              </a:rPr>
              <a:t>source addresses</a:t>
            </a:r>
          </a:p>
        </p:txBody>
      </p:sp>
      <p:sp>
        <p:nvSpPr>
          <p:cNvPr id="3" name="Slide Number Placeholder 2"/>
          <p:cNvSpPr>
            <a:spLocks noGrp="1"/>
          </p:cNvSpPr>
          <p:nvPr>
            <p:ph type="sldNum" sz="quarter" idx="10"/>
          </p:nvPr>
        </p:nvSpPr>
        <p:spPr/>
        <p:txBody>
          <a:bodyPr/>
          <a:lstStyle/>
          <a:p>
            <a:fld id="{74489EF1-57AD-0749-B635-46F59D23526B}" type="slidenum">
              <a:rPr lang="en-US" altLang="en-US" smtClean="0"/>
              <a:pPr/>
              <a:t>18</a:t>
            </a:fld>
            <a:endParaRPr lang="en-US" altLang="en-US"/>
          </a:p>
        </p:txBody>
      </p:sp>
    </p:spTree>
  </p:cSld>
  <p:clrMapOvr>
    <a:masterClrMapping/>
  </p:clrMapOvr>
  <p:transition>
    <p:push dir="d"/>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78"/>
                                        </p:tgtEl>
                                        <p:attrNameLst>
                                          <p:attrName>style.visibility</p:attrName>
                                        </p:attrNameLst>
                                      </p:cBhvr>
                                      <p:to>
                                        <p:strVal val="visible"/>
                                      </p:to>
                                    </p:set>
                                    <p:anim calcmode="lin" valueType="num">
                                      <p:cBhvr>
                                        <p:cTn id="7" dur="300" fill="hold"/>
                                        <p:tgtEl>
                                          <p:spTgt spid="78"/>
                                        </p:tgtEl>
                                        <p:attrNameLst>
                                          <p:attrName>ppt_x</p:attrName>
                                        </p:attrNameLst>
                                      </p:cBhvr>
                                      <p:tavLst>
                                        <p:tav tm="0">
                                          <p:val>
                                            <p:strVal val="1+#ppt_w/2"/>
                                          </p:val>
                                        </p:tav>
                                        <p:tav tm="100000">
                                          <p:val>
                                            <p:strVal val="#ppt_x"/>
                                          </p:val>
                                        </p:tav>
                                      </p:tavLst>
                                    </p:anim>
                                    <p:anim calcmode="lin" valueType="num">
                                      <p:cBhvr>
                                        <p:cTn id="8" dur="3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p:tmAbs val="0"/>
                                  </p:iterate>
                                  <p:childTnLst>
                                    <p:set>
                                      <p:cBhvr>
                                        <p:cTn id="12" fill="hold"/>
                                        <p:tgtEl>
                                          <p:spTgt spid="79"/>
                                        </p:tgtEl>
                                        <p:attrNameLst>
                                          <p:attrName>style.visibility</p:attrName>
                                        </p:attrNameLst>
                                      </p:cBhvr>
                                      <p:to>
                                        <p:strVal val="visible"/>
                                      </p:to>
                                    </p:set>
                                    <p:anim calcmode="lin" valueType="num">
                                      <p:cBhvr>
                                        <p:cTn id="13" dur="300" fill="hold"/>
                                        <p:tgtEl>
                                          <p:spTgt spid="79"/>
                                        </p:tgtEl>
                                        <p:attrNameLst>
                                          <p:attrName>ppt_x</p:attrName>
                                        </p:attrNameLst>
                                      </p:cBhvr>
                                      <p:tavLst>
                                        <p:tav tm="0">
                                          <p:val>
                                            <p:strVal val="1+#ppt_w/2"/>
                                          </p:val>
                                        </p:tav>
                                        <p:tav tm="100000">
                                          <p:val>
                                            <p:strVal val="#ppt_x"/>
                                          </p:val>
                                        </p:tav>
                                      </p:tavLst>
                                    </p:anim>
                                    <p:anim calcmode="lin" valueType="num">
                                      <p:cBhvr>
                                        <p:cTn id="14" dur="3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8" fill="hold" grpId="1" nodeType="clickEffect">
                                  <p:stCondLst>
                                    <p:cond delay="0"/>
                                  </p:stCondLst>
                                  <p:iterate>
                                    <p:tmAbs val="0"/>
                                  </p:iterate>
                                  <p:childTnLst>
                                    <p:anim calcmode="lin" valueType="num">
                                      <p:cBhvr>
                                        <p:cTn id="18" dur="300" fill="hold"/>
                                        <p:tgtEl>
                                          <p:spTgt spid="78"/>
                                        </p:tgtEl>
                                        <p:attrNameLst>
                                          <p:attrName>ppt_x</p:attrName>
                                        </p:attrNameLst>
                                      </p:cBhvr>
                                      <p:tavLst>
                                        <p:tav tm="0">
                                          <p:val>
                                            <p:strVal val="ppt_x"/>
                                          </p:val>
                                        </p:tav>
                                        <p:tav tm="100000">
                                          <p:val>
                                            <p:strVal val="0-ppt_w/2"/>
                                          </p:val>
                                        </p:tav>
                                      </p:tavLst>
                                    </p:anim>
                                    <p:anim calcmode="lin" valueType="num">
                                      <p:cBhvr>
                                        <p:cTn id="19" dur="300" fill="hold"/>
                                        <p:tgtEl>
                                          <p:spTgt spid="78"/>
                                        </p:tgtEl>
                                        <p:attrNameLst>
                                          <p:attrName>ppt_y</p:attrName>
                                        </p:attrNameLst>
                                      </p:cBhvr>
                                      <p:tavLst>
                                        <p:tav tm="0">
                                          <p:val>
                                            <p:strVal val="ppt_y"/>
                                          </p:val>
                                        </p:tav>
                                        <p:tav tm="100000">
                                          <p:val>
                                            <p:strVal val="ppt_y"/>
                                          </p:val>
                                        </p:tav>
                                      </p:tavLst>
                                    </p:anim>
                                    <p:set>
                                      <p:cBhvr>
                                        <p:cTn id="20" fill="hold">
                                          <p:stCondLst>
                                            <p:cond delay="299"/>
                                          </p:stCondLst>
                                        </p:cTn>
                                        <p:tgtEl>
                                          <p:spTgt spid="78"/>
                                        </p:tgtEl>
                                        <p:attrNameLst>
                                          <p:attrName>style.visibility</p:attrName>
                                        </p:attrNameLst>
                                      </p:cBhvr>
                                      <p:to>
                                        <p:strVal val="hidden"/>
                                      </p:to>
                                    </p:set>
                                  </p:childTnLst>
                                </p:cTn>
                              </p:par>
                            </p:childTnLst>
                          </p:cTn>
                        </p:par>
                        <p:par>
                          <p:cTn id="21" fill="hold" nodeType="afterGroup">
                            <p:stCondLst>
                              <p:cond delay="300"/>
                            </p:stCondLst>
                            <p:childTnLst>
                              <p:par>
                                <p:cTn id="22" presetID="2" presetClass="entr" presetSubtype="2" fill="hold" grpId="0" nodeType="afterEffect">
                                  <p:stCondLst>
                                    <p:cond delay="0"/>
                                  </p:stCondLst>
                                  <p:iterate>
                                    <p:tmAbs val="0"/>
                                  </p:iterate>
                                  <p:childTnLst>
                                    <p:set>
                                      <p:cBhvr>
                                        <p:cTn id="23" fill="hold"/>
                                        <p:tgtEl>
                                          <p:spTgt spid="80"/>
                                        </p:tgtEl>
                                        <p:attrNameLst>
                                          <p:attrName>style.visibility</p:attrName>
                                        </p:attrNameLst>
                                      </p:cBhvr>
                                      <p:to>
                                        <p:strVal val="visible"/>
                                      </p:to>
                                    </p:set>
                                    <p:anim calcmode="lin" valueType="num">
                                      <p:cBhvr>
                                        <p:cTn id="24" dur="300" fill="hold"/>
                                        <p:tgtEl>
                                          <p:spTgt spid="80"/>
                                        </p:tgtEl>
                                        <p:attrNameLst>
                                          <p:attrName>ppt_x</p:attrName>
                                        </p:attrNameLst>
                                      </p:cBhvr>
                                      <p:tavLst>
                                        <p:tav tm="0">
                                          <p:val>
                                            <p:strVal val="1+#ppt_w/2"/>
                                          </p:val>
                                        </p:tav>
                                        <p:tav tm="100000">
                                          <p:val>
                                            <p:strVal val="#ppt_x"/>
                                          </p:val>
                                        </p:tav>
                                      </p:tavLst>
                                    </p:anim>
                                    <p:anim calcmode="lin" valueType="num">
                                      <p:cBhvr>
                                        <p:cTn id="25" dur="300" fill="hold"/>
                                        <p:tgtEl>
                                          <p:spTgt spid="80"/>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600"/>
                            </p:stCondLst>
                            <p:childTnLst>
                              <p:par>
                                <p:cTn id="27" presetID="2" presetClass="entr" presetSubtype="2" fill="hold" grpId="0" nodeType="afterEffect">
                                  <p:stCondLst>
                                    <p:cond delay="0"/>
                                  </p:stCondLst>
                                  <p:iterate>
                                    <p:tmAbs val="0"/>
                                  </p:iterate>
                                  <p:childTnLst>
                                    <p:set>
                                      <p:cBhvr>
                                        <p:cTn id="28" fill="hold"/>
                                        <p:tgtEl>
                                          <p:spTgt spid="81"/>
                                        </p:tgtEl>
                                        <p:attrNameLst>
                                          <p:attrName>style.visibility</p:attrName>
                                        </p:attrNameLst>
                                      </p:cBhvr>
                                      <p:to>
                                        <p:strVal val="visible"/>
                                      </p:to>
                                    </p:set>
                                    <p:anim calcmode="lin" valueType="num">
                                      <p:cBhvr>
                                        <p:cTn id="29" dur="300" fill="hold"/>
                                        <p:tgtEl>
                                          <p:spTgt spid="81"/>
                                        </p:tgtEl>
                                        <p:attrNameLst>
                                          <p:attrName>ppt_x</p:attrName>
                                        </p:attrNameLst>
                                      </p:cBhvr>
                                      <p:tavLst>
                                        <p:tav tm="0">
                                          <p:val>
                                            <p:strVal val="1+#ppt_w/2"/>
                                          </p:val>
                                        </p:tav>
                                        <p:tav tm="100000">
                                          <p:val>
                                            <p:strVal val="#ppt_x"/>
                                          </p:val>
                                        </p:tav>
                                      </p:tavLst>
                                    </p:anim>
                                    <p:anim calcmode="lin" valueType="num">
                                      <p:cBhvr>
                                        <p:cTn id="30" dur="3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xit" presetSubtype="8" fill="hold" grpId="1" nodeType="clickEffect">
                                  <p:stCondLst>
                                    <p:cond delay="0"/>
                                  </p:stCondLst>
                                  <p:iterate>
                                    <p:tmAbs val="0"/>
                                  </p:iterate>
                                  <p:childTnLst>
                                    <p:anim calcmode="lin" valueType="num">
                                      <p:cBhvr>
                                        <p:cTn id="34" dur="300" fill="hold"/>
                                        <p:tgtEl>
                                          <p:spTgt spid="79"/>
                                        </p:tgtEl>
                                        <p:attrNameLst>
                                          <p:attrName>ppt_x</p:attrName>
                                        </p:attrNameLst>
                                      </p:cBhvr>
                                      <p:tavLst>
                                        <p:tav tm="0">
                                          <p:val>
                                            <p:strVal val="ppt_x"/>
                                          </p:val>
                                        </p:tav>
                                        <p:tav tm="100000">
                                          <p:val>
                                            <p:strVal val="0-ppt_w/2"/>
                                          </p:val>
                                        </p:tav>
                                      </p:tavLst>
                                    </p:anim>
                                    <p:anim calcmode="lin" valueType="num">
                                      <p:cBhvr>
                                        <p:cTn id="35" dur="300" fill="hold"/>
                                        <p:tgtEl>
                                          <p:spTgt spid="79"/>
                                        </p:tgtEl>
                                        <p:attrNameLst>
                                          <p:attrName>ppt_y</p:attrName>
                                        </p:attrNameLst>
                                      </p:cBhvr>
                                      <p:tavLst>
                                        <p:tav tm="0">
                                          <p:val>
                                            <p:strVal val="ppt_y"/>
                                          </p:val>
                                        </p:tav>
                                        <p:tav tm="100000">
                                          <p:val>
                                            <p:strVal val="ppt_y"/>
                                          </p:val>
                                        </p:tav>
                                      </p:tavLst>
                                    </p:anim>
                                    <p:set>
                                      <p:cBhvr>
                                        <p:cTn id="36" fill="hold">
                                          <p:stCondLst>
                                            <p:cond delay="299"/>
                                          </p:stCondLst>
                                        </p:cTn>
                                        <p:tgtEl>
                                          <p:spTgt spid="79"/>
                                        </p:tgtEl>
                                        <p:attrNameLst>
                                          <p:attrName>style.visibility</p:attrName>
                                        </p:attrNameLst>
                                      </p:cBhvr>
                                      <p:to>
                                        <p:strVal val="hidden"/>
                                      </p:to>
                                    </p:set>
                                  </p:childTnLst>
                                </p:cTn>
                              </p:par>
                            </p:childTnLst>
                          </p:cTn>
                        </p:par>
                        <p:par>
                          <p:cTn id="37" fill="hold" nodeType="afterGroup">
                            <p:stCondLst>
                              <p:cond delay="300"/>
                            </p:stCondLst>
                            <p:childTnLst>
                              <p:par>
                                <p:cTn id="38" presetID="2" presetClass="entr" presetSubtype="2" fill="hold" grpId="0" nodeType="afterEffect">
                                  <p:stCondLst>
                                    <p:cond delay="0"/>
                                  </p:stCondLst>
                                  <p:iterate>
                                    <p:tmAbs val="0"/>
                                  </p:iterate>
                                  <p:childTnLst>
                                    <p:set>
                                      <p:cBhvr>
                                        <p:cTn id="39" fill="hold"/>
                                        <p:tgtEl>
                                          <p:spTgt spid="85"/>
                                        </p:tgtEl>
                                        <p:attrNameLst>
                                          <p:attrName>style.visibility</p:attrName>
                                        </p:attrNameLst>
                                      </p:cBhvr>
                                      <p:to>
                                        <p:strVal val="visible"/>
                                      </p:to>
                                    </p:set>
                                    <p:anim calcmode="lin" valueType="num">
                                      <p:cBhvr>
                                        <p:cTn id="40" dur="300" fill="hold"/>
                                        <p:tgtEl>
                                          <p:spTgt spid="85"/>
                                        </p:tgtEl>
                                        <p:attrNameLst>
                                          <p:attrName>ppt_x</p:attrName>
                                        </p:attrNameLst>
                                      </p:cBhvr>
                                      <p:tavLst>
                                        <p:tav tm="0">
                                          <p:val>
                                            <p:strVal val="1+#ppt_w/2"/>
                                          </p:val>
                                        </p:tav>
                                        <p:tav tm="100000">
                                          <p:val>
                                            <p:strVal val="#ppt_x"/>
                                          </p:val>
                                        </p:tav>
                                      </p:tavLst>
                                    </p:anim>
                                    <p:anim calcmode="lin" valueType="num">
                                      <p:cBhvr>
                                        <p:cTn id="41" dur="300" fill="hold"/>
                                        <p:tgtEl>
                                          <p:spTgt spid="85"/>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600"/>
                            </p:stCondLst>
                            <p:childTnLst>
                              <p:par>
                                <p:cTn id="43" presetID="2" presetClass="entr" presetSubtype="2" fill="hold" grpId="0" nodeType="afterEffect">
                                  <p:stCondLst>
                                    <p:cond delay="0"/>
                                  </p:stCondLst>
                                  <p:iterate>
                                    <p:tmAbs val="0"/>
                                  </p:iterate>
                                  <p:childTnLst>
                                    <p:set>
                                      <p:cBhvr>
                                        <p:cTn id="44" fill="hold"/>
                                        <p:tgtEl>
                                          <p:spTgt spid="86"/>
                                        </p:tgtEl>
                                        <p:attrNameLst>
                                          <p:attrName>style.visibility</p:attrName>
                                        </p:attrNameLst>
                                      </p:cBhvr>
                                      <p:to>
                                        <p:strVal val="visible"/>
                                      </p:to>
                                    </p:set>
                                    <p:anim calcmode="lin" valueType="num">
                                      <p:cBhvr>
                                        <p:cTn id="45" dur="300" fill="hold"/>
                                        <p:tgtEl>
                                          <p:spTgt spid="86"/>
                                        </p:tgtEl>
                                        <p:attrNameLst>
                                          <p:attrName>ppt_x</p:attrName>
                                        </p:attrNameLst>
                                      </p:cBhvr>
                                      <p:tavLst>
                                        <p:tav tm="0">
                                          <p:val>
                                            <p:strVal val="1+#ppt_w/2"/>
                                          </p:val>
                                        </p:tav>
                                        <p:tav tm="100000">
                                          <p:val>
                                            <p:strVal val="#ppt_x"/>
                                          </p:val>
                                        </p:tav>
                                      </p:tavLst>
                                    </p:anim>
                                    <p:anim calcmode="lin" valueType="num">
                                      <p:cBhvr>
                                        <p:cTn id="46" dur="3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iterate>
                                    <p:tmAbs val="0"/>
                                  </p:iterate>
                                  <p:childTnLst>
                                    <p:set>
                                      <p:cBhvr>
                                        <p:cTn id="50" fill="hold"/>
                                        <p:tgtEl>
                                          <p:spTgt spid="72"/>
                                        </p:tgtEl>
                                        <p:attrNameLst>
                                          <p:attrName>style.visibility</p:attrName>
                                        </p:attrNameLst>
                                      </p:cBhvr>
                                      <p:to>
                                        <p:strVal val="visible"/>
                                      </p:to>
                                    </p:set>
                                    <p:anim calcmode="lin" valueType="num">
                                      <p:cBhvr>
                                        <p:cTn id="51" dur="300" fill="hold"/>
                                        <p:tgtEl>
                                          <p:spTgt spid="72"/>
                                        </p:tgtEl>
                                        <p:attrNameLst>
                                          <p:attrName>ppt_x</p:attrName>
                                        </p:attrNameLst>
                                      </p:cBhvr>
                                      <p:tavLst>
                                        <p:tav tm="0">
                                          <p:val>
                                            <p:strVal val="1+#ppt_w/2"/>
                                          </p:val>
                                        </p:tav>
                                        <p:tav tm="100000">
                                          <p:val>
                                            <p:strVal val="#ppt_x"/>
                                          </p:val>
                                        </p:tav>
                                      </p:tavLst>
                                    </p:anim>
                                    <p:anim calcmode="lin" valueType="num">
                                      <p:cBhvr>
                                        <p:cTn id="52" dur="3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iterate>
                                    <p:tmAbs val="0"/>
                                  </p:iterate>
                                  <p:childTnLst>
                                    <p:set>
                                      <p:cBhvr>
                                        <p:cTn id="56" fill="hold"/>
                                        <p:tgtEl>
                                          <p:spTgt spid="71"/>
                                        </p:tgtEl>
                                        <p:attrNameLst>
                                          <p:attrName>style.visibility</p:attrName>
                                        </p:attrNameLst>
                                      </p:cBhvr>
                                      <p:to>
                                        <p:strVal val="visible"/>
                                      </p:to>
                                    </p:set>
                                    <p:anim calcmode="lin" valueType="num">
                                      <p:cBhvr>
                                        <p:cTn id="57" dur="300" fill="hold"/>
                                        <p:tgtEl>
                                          <p:spTgt spid="71"/>
                                        </p:tgtEl>
                                        <p:attrNameLst>
                                          <p:attrName>ppt_x</p:attrName>
                                        </p:attrNameLst>
                                      </p:cBhvr>
                                      <p:tavLst>
                                        <p:tav tm="0">
                                          <p:val>
                                            <p:strVal val="1+#ppt_w/2"/>
                                          </p:val>
                                        </p:tav>
                                        <p:tav tm="100000">
                                          <p:val>
                                            <p:strVal val="#ppt_x"/>
                                          </p:val>
                                        </p:tav>
                                      </p:tavLst>
                                    </p:anim>
                                    <p:anim calcmode="lin" valueType="num">
                                      <p:cBhvr>
                                        <p:cTn id="58" dur="3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iterate>
                                    <p:tmAbs val="0"/>
                                  </p:iterate>
                                  <p:childTnLst>
                                    <p:set>
                                      <p:cBhvr>
                                        <p:cTn id="62" fill="hold"/>
                                        <p:tgtEl>
                                          <p:spTgt spid="82"/>
                                        </p:tgtEl>
                                        <p:attrNameLst>
                                          <p:attrName>style.visibility</p:attrName>
                                        </p:attrNameLst>
                                      </p:cBhvr>
                                      <p:to>
                                        <p:strVal val="visible"/>
                                      </p:to>
                                    </p:set>
                                    <p:anim calcmode="lin" valueType="num">
                                      <p:cBhvr>
                                        <p:cTn id="63" dur="199" fill="hold"/>
                                        <p:tgtEl>
                                          <p:spTgt spid="82"/>
                                        </p:tgtEl>
                                        <p:attrNameLst>
                                          <p:attrName>ppt_x</p:attrName>
                                        </p:attrNameLst>
                                      </p:cBhvr>
                                      <p:tavLst>
                                        <p:tav tm="0">
                                          <p:val>
                                            <p:strVal val="1+#ppt_w/2"/>
                                          </p:val>
                                        </p:tav>
                                        <p:tav tm="100000">
                                          <p:val>
                                            <p:strVal val="#ppt_x"/>
                                          </p:val>
                                        </p:tav>
                                      </p:tavLst>
                                    </p:anim>
                                    <p:anim calcmode="lin" valueType="num">
                                      <p:cBhvr>
                                        <p:cTn id="64" dur="199"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iterate>
                                    <p:tmAbs val="0"/>
                                  </p:iterate>
                                  <p:childTnLst>
                                    <p:set>
                                      <p:cBhvr>
                                        <p:cTn id="68" fill="hold"/>
                                        <p:tgtEl>
                                          <p:spTgt spid="83"/>
                                        </p:tgtEl>
                                        <p:attrNameLst>
                                          <p:attrName>style.visibility</p:attrName>
                                        </p:attrNameLst>
                                      </p:cBhvr>
                                      <p:to>
                                        <p:strVal val="visible"/>
                                      </p:to>
                                    </p:set>
                                    <p:anim calcmode="lin" valueType="num">
                                      <p:cBhvr>
                                        <p:cTn id="69" dur="199" fill="hold"/>
                                        <p:tgtEl>
                                          <p:spTgt spid="83"/>
                                        </p:tgtEl>
                                        <p:attrNameLst>
                                          <p:attrName>ppt_x</p:attrName>
                                        </p:attrNameLst>
                                      </p:cBhvr>
                                      <p:tavLst>
                                        <p:tav tm="0">
                                          <p:val>
                                            <p:strVal val="1+#ppt_w/2"/>
                                          </p:val>
                                        </p:tav>
                                        <p:tav tm="100000">
                                          <p:val>
                                            <p:strVal val="#ppt_x"/>
                                          </p:val>
                                        </p:tav>
                                      </p:tavLst>
                                    </p:anim>
                                    <p:anim calcmode="lin" valueType="num">
                                      <p:cBhvr>
                                        <p:cTn id="70" dur="199"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iterate>
                                    <p:tmAbs val="0"/>
                                  </p:iterate>
                                  <p:childTnLst>
                                    <p:set>
                                      <p:cBhvr>
                                        <p:cTn id="74" fill="hold"/>
                                        <p:tgtEl>
                                          <p:spTgt spid="84"/>
                                        </p:tgtEl>
                                        <p:attrNameLst>
                                          <p:attrName>style.visibility</p:attrName>
                                        </p:attrNameLst>
                                      </p:cBhvr>
                                      <p:to>
                                        <p:strVal val="visible"/>
                                      </p:to>
                                    </p:set>
                                    <p:anim calcmode="lin" valueType="num">
                                      <p:cBhvr>
                                        <p:cTn id="75" dur="199" fill="hold"/>
                                        <p:tgtEl>
                                          <p:spTgt spid="84"/>
                                        </p:tgtEl>
                                        <p:attrNameLst>
                                          <p:attrName>ppt_x</p:attrName>
                                        </p:attrNameLst>
                                      </p:cBhvr>
                                      <p:tavLst>
                                        <p:tav tm="0">
                                          <p:val>
                                            <p:strVal val="1+#ppt_w/2"/>
                                          </p:val>
                                        </p:tav>
                                        <p:tav tm="100000">
                                          <p:val>
                                            <p:strVal val="#ppt_x"/>
                                          </p:val>
                                        </p:tav>
                                      </p:tavLst>
                                    </p:anim>
                                    <p:anim calcmode="lin" valueType="num">
                                      <p:cBhvr>
                                        <p:cTn id="76" dur="199"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iterate>
                                    <p:tmAbs val="0"/>
                                  </p:iterate>
                                  <p:childTnLst>
                                    <p:set>
                                      <p:cBhvr>
                                        <p:cTn id="80" fill="hold"/>
                                        <p:tgtEl>
                                          <p:spTgt spid="87"/>
                                        </p:tgtEl>
                                        <p:attrNameLst>
                                          <p:attrName>style.visibility</p:attrName>
                                        </p:attrNameLst>
                                      </p:cBhvr>
                                      <p:to>
                                        <p:strVal val="visible"/>
                                      </p:to>
                                    </p:set>
                                    <p:anim calcmode="lin" valueType="num">
                                      <p:cBhvr>
                                        <p:cTn id="81" dur="300" fill="hold"/>
                                        <p:tgtEl>
                                          <p:spTgt spid="87"/>
                                        </p:tgtEl>
                                        <p:attrNameLst>
                                          <p:attrName>ppt_x</p:attrName>
                                        </p:attrNameLst>
                                      </p:cBhvr>
                                      <p:tavLst>
                                        <p:tav tm="0">
                                          <p:val>
                                            <p:strVal val="1+#ppt_w/2"/>
                                          </p:val>
                                        </p:tav>
                                        <p:tav tm="100000">
                                          <p:val>
                                            <p:strVal val="#ppt_x"/>
                                          </p:val>
                                        </p:tav>
                                      </p:tavLst>
                                    </p:anim>
                                    <p:anim calcmode="lin" valueType="num">
                                      <p:cBhvr>
                                        <p:cTn id="82" dur="3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grpId="0" nodeType="clickEffect">
                                  <p:stCondLst>
                                    <p:cond delay="0"/>
                                  </p:stCondLst>
                                  <p:iterate>
                                    <p:tmAbs val="0"/>
                                  </p:iterate>
                                  <p:childTnLst>
                                    <p:set>
                                      <p:cBhvr>
                                        <p:cTn id="86" fill="hold"/>
                                        <p:tgtEl>
                                          <p:spTgt spid="89"/>
                                        </p:tgtEl>
                                        <p:attrNameLst>
                                          <p:attrName>style.visibility</p:attrName>
                                        </p:attrNameLst>
                                      </p:cBhvr>
                                      <p:to>
                                        <p:strVal val="visible"/>
                                      </p:to>
                                    </p:set>
                                    <p:anim calcmode="lin" valueType="num">
                                      <p:cBhvr>
                                        <p:cTn id="87" dur="300" fill="hold"/>
                                        <p:tgtEl>
                                          <p:spTgt spid="89"/>
                                        </p:tgtEl>
                                        <p:attrNameLst>
                                          <p:attrName>ppt_x</p:attrName>
                                        </p:attrNameLst>
                                      </p:cBhvr>
                                      <p:tavLst>
                                        <p:tav tm="0">
                                          <p:val>
                                            <p:strVal val="1+#ppt_w/2"/>
                                          </p:val>
                                        </p:tav>
                                        <p:tav tm="100000">
                                          <p:val>
                                            <p:strVal val="#ppt_x"/>
                                          </p:val>
                                        </p:tav>
                                      </p:tavLst>
                                    </p:anim>
                                    <p:anim calcmode="lin" valueType="num">
                                      <p:cBhvr>
                                        <p:cTn id="88" dur="3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2" fill="hold" grpId="0" nodeType="clickEffect">
                                  <p:stCondLst>
                                    <p:cond delay="0"/>
                                  </p:stCondLst>
                                  <p:iterate>
                                    <p:tmAbs val="0"/>
                                  </p:iterate>
                                  <p:childTnLst>
                                    <p:set>
                                      <p:cBhvr>
                                        <p:cTn id="92" fill="hold"/>
                                        <p:tgtEl>
                                          <p:spTgt spid="88"/>
                                        </p:tgtEl>
                                        <p:attrNameLst>
                                          <p:attrName>style.visibility</p:attrName>
                                        </p:attrNameLst>
                                      </p:cBhvr>
                                      <p:to>
                                        <p:strVal val="visible"/>
                                      </p:to>
                                    </p:set>
                                    <p:anim calcmode="lin" valueType="num">
                                      <p:cBhvr>
                                        <p:cTn id="93" dur="300" fill="hold"/>
                                        <p:tgtEl>
                                          <p:spTgt spid="88"/>
                                        </p:tgtEl>
                                        <p:attrNameLst>
                                          <p:attrName>ppt_x</p:attrName>
                                        </p:attrNameLst>
                                      </p:cBhvr>
                                      <p:tavLst>
                                        <p:tav tm="0">
                                          <p:val>
                                            <p:strVal val="1+#ppt_w/2"/>
                                          </p:val>
                                        </p:tav>
                                        <p:tav tm="100000">
                                          <p:val>
                                            <p:strVal val="#ppt_x"/>
                                          </p:val>
                                        </p:tav>
                                      </p:tavLst>
                                    </p:anim>
                                    <p:anim calcmode="lin" valueType="num">
                                      <p:cBhvr>
                                        <p:cTn id="94" dur="3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xit" presetSubtype="8" fill="hold" grpId="1" nodeType="clickEffect">
                                  <p:stCondLst>
                                    <p:cond delay="0"/>
                                  </p:stCondLst>
                                  <p:iterate>
                                    <p:tmAbs val="0"/>
                                  </p:iterate>
                                  <p:childTnLst>
                                    <p:anim calcmode="lin" valueType="num">
                                      <p:cBhvr>
                                        <p:cTn id="98" dur="300" fill="hold"/>
                                        <p:tgtEl>
                                          <p:spTgt spid="72"/>
                                        </p:tgtEl>
                                        <p:attrNameLst>
                                          <p:attrName>ppt_x</p:attrName>
                                        </p:attrNameLst>
                                      </p:cBhvr>
                                      <p:tavLst>
                                        <p:tav tm="0">
                                          <p:val>
                                            <p:strVal val="ppt_x"/>
                                          </p:val>
                                        </p:tav>
                                        <p:tav tm="100000">
                                          <p:val>
                                            <p:strVal val="0-ppt_w/2"/>
                                          </p:val>
                                        </p:tav>
                                      </p:tavLst>
                                    </p:anim>
                                    <p:anim calcmode="lin" valueType="num">
                                      <p:cBhvr>
                                        <p:cTn id="99" dur="300" fill="hold"/>
                                        <p:tgtEl>
                                          <p:spTgt spid="72"/>
                                        </p:tgtEl>
                                        <p:attrNameLst>
                                          <p:attrName>ppt_y</p:attrName>
                                        </p:attrNameLst>
                                      </p:cBhvr>
                                      <p:tavLst>
                                        <p:tav tm="0">
                                          <p:val>
                                            <p:strVal val="ppt_y"/>
                                          </p:val>
                                        </p:tav>
                                        <p:tav tm="100000">
                                          <p:val>
                                            <p:strVal val="ppt_y"/>
                                          </p:val>
                                        </p:tav>
                                      </p:tavLst>
                                    </p:anim>
                                    <p:set>
                                      <p:cBhvr>
                                        <p:cTn id="100" fill="hold">
                                          <p:stCondLst>
                                            <p:cond delay="299"/>
                                          </p:stCondLst>
                                        </p:cTn>
                                        <p:tgtEl>
                                          <p:spTgt spid="72"/>
                                        </p:tgtEl>
                                        <p:attrNameLst>
                                          <p:attrName>style.visibility</p:attrName>
                                        </p:attrNameLst>
                                      </p:cBhvr>
                                      <p:to>
                                        <p:strVal val="hidden"/>
                                      </p:to>
                                    </p:set>
                                  </p:childTnLst>
                                </p:cTn>
                              </p:par>
                            </p:childTnLst>
                          </p:cTn>
                        </p:par>
                        <p:par>
                          <p:cTn id="101" fill="hold" nodeType="afterGroup">
                            <p:stCondLst>
                              <p:cond delay="300"/>
                            </p:stCondLst>
                            <p:childTnLst>
                              <p:par>
                                <p:cTn id="102" presetID="2" presetClass="exit" presetSubtype="8" fill="hold" grpId="1" nodeType="afterEffect">
                                  <p:stCondLst>
                                    <p:cond delay="0"/>
                                  </p:stCondLst>
                                  <p:iterate>
                                    <p:tmAbs val="0"/>
                                  </p:iterate>
                                  <p:childTnLst>
                                    <p:anim calcmode="lin" valueType="num">
                                      <p:cBhvr>
                                        <p:cTn id="103" dur="300" fill="hold"/>
                                        <p:tgtEl>
                                          <p:spTgt spid="71"/>
                                        </p:tgtEl>
                                        <p:attrNameLst>
                                          <p:attrName>ppt_x</p:attrName>
                                        </p:attrNameLst>
                                      </p:cBhvr>
                                      <p:tavLst>
                                        <p:tav tm="0">
                                          <p:val>
                                            <p:strVal val="ppt_x"/>
                                          </p:val>
                                        </p:tav>
                                        <p:tav tm="100000">
                                          <p:val>
                                            <p:strVal val="0-ppt_w/2"/>
                                          </p:val>
                                        </p:tav>
                                      </p:tavLst>
                                    </p:anim>
                                    <p:anim calcmode="lin" valueType="num">
                                      <p:cBhvr>
                                        <p:cTn id="104" dur="300" fill="hold"/>
                                        <p:tgtEl>
                                          <p:spTgt spid="71"/>
                                        </p:tgtEl>
                                        <p:attrNameLst>
                                          <p:attrName>ppt_y</p:attrName>
                                        </p:attrNameLst>
                                      </p:cBhvr>
                                      <p:tavLst>
                                        <p:tav tm="0">
                                          <p:val>
                                            <p:strVal val="ppt_y"/>
                                          </p:val>
                                        </p:tav>
                                        <p:tav tm="100000">
                                          <p:val>
                                            <p:strVal val="ppt_y"/>
                                          </p:val>
                                        </p:tav>
                                      </p:tavLst>
                                    </p:anim>
                                    <p:set>
                                      <p:cBhvr>
                                        <p:cTn id="105" fill="hold">
                                          <p:stCondLst>
                                            <p:cond delay="299"/>
                                          </p:stCondLst>
                                        </p:cTn>
                                        <p:tgtEl>
                                          <p:spTgt spid="71"/>
                                        </p:tgtEl>
                                        <p:attrNameLst>
                                          <p:attrName>style.visibility</p:attrName>
                                        </p:attrNameLst>
                                      </p:cBhvr>
                                      <p:to>
                                        <p:strVal val="hidden"/>
                                      </p:to>
                                    </p:set>
                                  </p:childTnLst>
                                </p:cTn>
                              </p:par>
                            </p:childTnLst>
                          </p:cTn>
                        </p:par>
                        <p:par>
                          <p:cTn id="106" fill="hold" nodeType="afterGroup">
                            <p:stCondLst>
                              <p:cond delay="600"/>
                            </p:stCondLst>
                            <p:childTnLst>
                              <p:par>
                                <p:cTn id="107" presetID="2" presetClass="exit" presetSubtype="8" fill="hold" grpId="1" nodeType="afterEffect">
                                  <p:stCondLst>
                                    <p:cond delay="0"/>
                                  </p:stCondLst>
                                  <p:iterate>
                                    <p:tmAbs val="0"/>
                                  </p:iterate>
                                  <p:childTnLst>
                                    <p:anim calcmode="lin" valueType="num">
                                      <p:cBhvr>
                                        <p:cTn id="108" dur="300" fill="hold"/>
                                        <p:tgtEl>
                                          <p:spTgt spid="82"/>
                                        </p:tgtEl>
                                        <p:attrNameLst>
                                          <p:attrName>ppt_x</p:attrName>
                                        </p:attrNameLst>
                                      </p:cBhvr>
                                      <p:tavLst>
                                        <p:tav tm="0">
                                          <p:val>
                                            <p:strVal val="ppt_x"/>
                                          </p:val>
                                        </p:tav>
                                        <p:tav tm="100000">
                                          <p:val>
                                            <p:strVal val="0-ppt_w/2"/>
                                          </p:val>
                                        </p:tav>
                                      </p:tavLst>
                                    </p:anim>
                                    <p:anim calcmode="lin" valueType="num">
                                      <p:cBhvr>
                                        <p:cTn id="109" dur="300" fill="hold"/>
                                        <p:tgtEl>
                                          <p:spTgt spid="82"/>
                                        </p:tgtEl>
                                        <p:attrNameLst>
                                          <p:attrName>ppt_y</p:attrName>
                                        </p:attrNameLst>
                                      </p:cBhvr>
                                      <p:tavLst>
                                        <p:tav tm="0">
                                          <p:val>
                                            <p:strVal val="ppt_y"/>
                                          </p:val>
                                        </p:tav>
                                        <p:tav tm="100000">
                                          <p:val>
                                            <p:strVal val="ppt_y"/>
                                          </p:val>
                                        </p:tav>
                                      </p:tavLst>
                                    </p:anim>
                                    <p:set>
                                      <p:cBhvr>
                                        <p:cTn id="110" fill="hold">
                                          <p:stCondLst>
                                            <p:cond delay="299"/>
                                          </p:stCondLst>
                                        </p:cTn>
                                        <p:tgtEl>
                                          <p:spTgt spid="82"/>
                                        </p:tgtEl>
                                        <p:attrNameLst>
                                          <p:attrName>style.visibility</p:attrName>
                                        </p:attrNameLst>
                                      </p:cBhvr>
                                      <p:to>
                                        <p:strVal val="hidden"/>
                                      </p:to>
                                    </p:set>
                                  </p:childTnLst>
                                </p:cTn>
                              </p:par>
                            </p:childTnLst>
                          </p:cTn>
                        </p:par>
                        <p:par>
                          <p:cTn id="111" fill="hold" nodeType="afterGroup">
                            <p:stCondLst>
                              <p:cond delay="900"/>
                            </p:stCondLst>
                            <p:childTnLst>
                              <p:par>
                                <p:cTn id="112" presetID="2" presetClass="exit" presetSubtype="8" fill="hold" grpId="1" nodeType="afterEffect">
                                  <p:stCondLst>
                                    <p:cond delay="0"/>
                                  </p:stCondLst>
                                  <p:iterate>
                                    <p:tmAbs val="0"/>
                                  </p:iterate>
                                  <p:childTnLst>
                                    <p:anim calcmode="lin" valueType="num">
                                      <p:cBhvr>
                                        <p:cTn id="113" dur="300" fill="hold"/>
                                        <p:tgtEl>
                                          <p:spTgt spid="83"/>
                                        </p:tgtEl>
                                        <p:attrNameLst>
                                          <p:attrName>ppt_x</p:attrName>
                                        </p:attrNameLst>
                                      </p:cBhvr>
                                      <p:tavLst>
                                        <p:tav tm="0">
                                          <p:val>
                                            <p:strVal val="ppt_x"/>
                                          </p:val>
                                        </p:tav>
                                        <p:tav tm="100000">
                                          <p:val>
                                            <p:strVal val="0-ppt_w/2"/>
                                          </p:val>
                                        </p:tav>
                                      </p:tavLst>
                                    </p:anim>
                                    <p:anim calcmode="lin" valueType="num">
                                      <p:cBhvr>
                                        <p:cTn id="114" dur="300" fill="hold"/>
                                        <p:tgtEl>
                                          <p:spTgt spid="83"/>
                                        </p:tgtEl>
                                        <p:attrNameLst>
                                          <p:attrName>ppt_y</p:attrName>
                                        </p:attrNameLst>
                                      </p:cBhvr>
                                      <p:tavLst>
                                        <p:tav tm="0">
                                          <p:val>
                                            <p:strVal val="ppt_y"/>
                                          </p:val>
                                        </p:tav>
                                        <p:tav tm="100000">
                                          <p:val>
                                            <p:strVal val="ppt_y"/>
                                          </p:val>
                                        </p:tav>
                                      </p:tavLst>
                                    </p:anim>
                                    <p:set>
                                      <p:cBhvr>
                                        <p:cTn id="115" fill="hold">
                                          <p:stCondLst>
                                            <p:cond delay="299"/>
                                          </p:stCondLst>
                                        </p:cTn>
                                        <p:tgtEl>
                                          <p:spTgt spid="83"/>
                                        </p:tgtEl>
                                        <p:attrNameLst>
                                          <p:attrName>style.visibility</p:attrName>
                                        </p:attrNameLst>
                                      </p:cBhvr>
                                      <p:to>
                                        <p:strVal val="hidden"/>
                                      </p:to>
                                    </p:set>
                                  </p:childTnLst>
                                </p:cTn>
                              </p:par>
                            </p:childTnLst>
                          </p:cTn>
                        </p:par>
                        <p:par>
                          <p:cTn id="116" fill="hold" nodeType="afterGroup">
                            <p:stCondLst>
                              <p:cond delay="1200"/>
                            </p:stCondLst>
                            <p:childTnLst>
                              <p:par>
                                <p:cTn id="117" presetID="2" presetClass="exit" presetSubtype="8" fill="hold" grpId="1" nodeType="afterEffect">
                                  <p:stCondLst>
                                    <p:cond delay="0"/>
                                  </p:stCondLst>
                                  <p:iterate>
                                    <p:tmAbs val="0"/>
                                  </p:iterate>
                                  <p:childTnLst>
                                    <p:anim calcmode="lin" valueType="num">
                                      <p:cBhvr>
                                        <p:cTn id="118" dur="300" fill="hold"/>
                                        <p:tgtEl>
                                          <p:spTgt spid="84"/>
                                        </p:tgtEl>
                                        <p:attrNameLst>
                                          <p:attrName>ppt_x</p:attrName>
                                        </p:attrNameLst>
                                      </p:cBhvr>
                                      <p:tavLst>
                                        <p:tav tm="0">
                                          <p:val>
                                            <p:strVal val="ppt_x"/>
                                          </p:val>
                                        </p:tav>
                                        <p:tav tm="100000">
                                          <p:val>
                                            <p:strVal val="0-ppt_w/2"/>
                                          </p:val>
                                        </p:tav>
                                      </p:tavLst>
                                    </p:anim>
                                    <p:anim calcmode="lin" valueType="num">
                                      <p:cBhvr>
                                        <p:cTn id="119" dur="300" fill="hold"/>
                                        <p:tgtEl>
                                          <p:spTgt spid="84"/>
                                        </p:tgtEl>
                                        <p:attrNameLst>
                                          <p:attrName>ppt_y</p:attrName>
                                        </p:attrNameLst>
                                      </p:cBhvr>
                                      <p:tavLst>
                                        <p:tav tm="0">
                                          <p:val>
                                            <p:strVal val="ppt_y"/>
                                          </p:val>
                                        </p:tav>
                                        <p:tav tm="100000">
                                          <p:val>
                                            <p:strVal val="ppt_y"/>
                                          </p:val>
                                        </p:tav>
                                      </p:tavLst>
                                    </p:anim>
                                    <p:set>
                                      <p:cBhvr>
                                        <p:cTn id="120" fill="hold">
                                          <p:stCondLst>
                                            <p:cond delay="299"/>
                                          </p:stCondLst>
                                        </p:cTn>
                                        <p:tgtEl>
                                          <p:spTgt spid="84"/>
                                        </p:tgtEl>
                                        <p:attrNameLst>
                                          <p:attrName>style.visibility</p:attrName>
                                        </p:attrNameLst>
                                      </p:cBhvr>
                                      <p:to>
                                        <p:strVal val="hidden"/>
                                      </p:to>
                                    </p:set>
                                  </p:childTnLst>
                                </p:cTn>
                              </p:par>
                            </p:childTnLst>
                          </p:cTn>
                        </p:par>
                        <p:par>
                          <p:cTn id="121" fill="hold" nodeType="afterGroup">
                            <p:stCondLst>
                              <p:cond delay="1500"/>
                            </p:stCondLst>
                            <p:childTnLst>
                              <p:par>
                                <p:cTn id="122" presetID="2" presetClass="entr" presetSubtype="2" fill="hold" grpId="0" nodeType="afterEffect">
                                  <p:stCondLst>
                                    <p:cond delay="0"/>
                                  </p:stCondLst>
                                  <p:iterate>
                                    <p:tmAbs val="0"/>
                                  </p:iterate>
                                  <p:childTnLst>
                                    <p:set>
                                      <p:cBhvr>
                                        <p:cTn id="123" fill="hold"/>
                                        <p:tgtEl>
                                          <p:spTgt spid="90"/>
                                        </p:tgtEl>
                                        <p:attrNameLst>
                                          <p:attrName>style.visibility</p:attrName>
                                        </p:attrNameLst>
                                      </p:cBhvr>
                                      <p:to>
                                        <p:strVal val="visible"/>
                                      </p:to>
                                    </p:set>
                                    <p:anim calcmode="lin" valueType="num">
                                      <p:cBhvr>
                                        <p:cTn id="124" dur="300" fill="hold"/>
                                        <p:tgtEl>
                                          <p:spTgt spid="90"/>
                                        </p:tgtEl>
                                        <p:attrNameLst>
                                          <p:attrName>ppt_x</p:attrName>
                                        </p:attrNameLst>
                                      </p:cBhvr>
                                      <p:tavLst>
                                        <p:tav tm="0">
                                          <p:val>
                                            <p:strVal val="1+#ppt_w/2"/>
                                          </p:val>
                                        </p:tav>
                                        <p:tav tm="100000">
                                          <p:val>
                                            <p:strVal val="#ppt_x"/>
                                          </p:val>
                                        </p:tav>
                                      </p:tavLst>
                                    </p:anim>
                                    <p:anim calcmode="lin" valueType="num">
                                      <p:cBhvr>
                                        <p:cTn id="125" dur="3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xit" presetSubtype="8" fill="hold" grpId="1" nodeType="clickEffect">
                                  <p:stCondLst>
                                    <p:cond delay="0"/>
                                  </p:stCondLst>
                                  <p:iterate>
                                    <p:tmAbs val="0"/>
                                  </p:iterate>
                                  <p:childTnLst>
                                    <p:anim calcmode="lin" valueType="num">
                                      <p:cBhvr>
                                        <p:cTn id="129" dur="300" fill="hold"/>
                                        <p:tgtEl>
                                          <p:spTgt spid="87"/>
                                        </p:tgtEl>
                                        <p:attrNameLst>
                                          <p:attrName>ppt_x</p:attrName>
                                        </p:attrNameLst>
                                      </p:cBhvr>
                                      <p:tavLst>
                                        <p:tav tm="0">
                                          <p:val>
                                            <p:strVal val="ppt_x"/>
                                          </p:val>
                                        </p:tav>
                                        <p:tav tm="100000">
                                          <p:val>
                                            <p:strVal val="0-ppt_w/2"/>
                                          </p:val>
                                        </p:tav>
                                      </p:tavLst>
                                    </p:anim>
                                    <p:anim calcmode="lin" valueType="num">
                                      <p:cBhvr>
                                        <p:cTn id="130" dur="300" fill="hold"/>
                                        <p:tgtEl>
                                          <p:spTgt spid="87"/>
                                        </p:tgtEl>
                                        <p:attrNameLst>
                                          <p:attrName>ppt_y</p:attrName>
                                        </p:attrNameLst>
                                      </p:cBhvr>
                                      <p:tavLst>
                                        <p:tav tm="0">
                                          <p:val>
                                            <p:strVal val="ppt_y"/>
                                          </p:val>
                                        </p:tav>
                                        <p:tav tm="100000">
                                          <p:val>
                                            <p:strVal val="ppt_y"/>
                                          </p:val>
                                        </p:tav>
                                      </p:tavLst>
                                    </p:anim>
                                    <p:set>
                                      <p:cBhvr>
                                        <p:cTn id="131" fill="hold">
                                          <p:stCondLst>
                                            <p:cond delay="299"/>
                                          </p:stCondLst>
                                        </p:cTn>
                                        <p:tgtEl>
                                          <p:spTgt spid="87"/>
                                        </p:tgtEl>
                                        <p:attrNameLst>
                                          <p:attrName>style.visibility</p:attrName>
                                        </p:attrNameLst>
                                      </p:cBhvr>
                                      <p:to>
                                        <p:strVal val="hidden"/>
                                      </p:to>
                                    </p:set>
                                  </p:childTnLst>
                                </p:cTn>
                              </p:par>
                            </p:childTnLst>
                          </p:cTn>
                        </p:par>
                        <p:par>
                          <p:cTn id="132" fill="hold" nodeType="afterGroup">
                            <p:stCondLst>
                              <p:cond delay="300"/>
                            </p:stCondLst>
                            <p:childTnLst>
                              <p:par>
                                <p:cTn id="133" presetID="2" presetClass="exit" presetSubtype="8" fill="hold" grpId="1" nodeType="afterEffect">
                                  <p:stCondLst>
                                    <p:cond delay="0"/>
                                  </p:stCondLst>
                                  <p:iterate>
                                    <p:tmAbs val="0"/>
                                  </p:iterate>
                                  <p:childTnLst>
                                    <p:anim calcmode="lin" valueType="num">
                                      <p:cBhvr>
                                        <p:cTn id="134" dur="300" fill="hold"/>
                                        <p:tgtEl>
                                          <p:spTgt spid="89"/>
                                        </p:tgtEl>
                                        <p:attrNameLst>
                                          <p:attrName>ppt_x</p:attrName>
                                        </p:attrNameLst>
                                      </p:cBhvr>
                                      <p:tavLst>
                                        <p:tav tm="0">
                                          <p:val>
                                            <p:strVal val="ppt_x"/>
                                          </p:val>
                                        </p:tav>
                                        <p:tav tm="100000">
                                          <p:val>
                                            <p:strVal val="0-ppt_w/2"/>
                                          </p:val>
                                        </p:tav>
                                      </p:tavLst>
                                    </p:anim>
                                    <p:anim calcmode="lin" valueType="num">
                                      <p:cBhvr>
                                        <p:cTn id="135" dur="300" fill="hold"/>
                                        <p:tgtEl>
                                          <p:spTgt spid="89"/>
                                        </p:tgtEl>
                                        <p:attrNameLst>
                                          <p:attrName>ppt_y</p:attrName>
                                        </p:attrNameLst>
                                      </p:cBhvr>
                                      <p:tavLst>
                                        <p:tav tm="0">
                                          <p:val>
                                            <p:strVal val="ppt_y"/>
                                          </p:val>
                                        </p:tav>
                                        <p:tav tm="100000">
                                          <p:val>
                                            <p:strVal val="ppt_y"/>
                                          </p:val>
                                        </p:tav>
                                      </p:tavLst>
                                    </p:anim>
                                    <p:set>
                                      <p:cBhvr>
                                        <p:cTn id="136" fill="hold">
                                          <p:stCondLst>
                                            <p:cond delay="299"/>
                                          </p:stCondLst>
                                        </p:cTn>
                                        <p:tgtEl>
                                          <p:spTgt spid="89"/>
                                        </p:tgtEl>
                                        <p:attrNameLst>
                                          <p:attrName>style.visibility</p:attrName>
                                        </p:attrNameLst>
                                      </p:cBhvr>
                                      <p:to>
                                        <p:strVal val="hidden"/>
                                      </p:to>
                                    </p:set>
                                  </p:childTnLst>
                                </p:cTn>
                              </p:par>
                            </p:childTnLst>
                          </p:cTn>
                        </p:par>
                        <p:par>
                          <p:cTn id="137" fill="hold" nodeType="afterGroup">
                            <p:stCondLst>
                              <p:cond delay="600"/>
                            </p:stCondLst>
                            <p:childTnLst>
                              <p:par>
                                <p:cTn id="138" presetID="2" presetClass="exit" presetSubtype="8" fill="hold" grpId="1" nodeType="afterEffect">
                                  <p:stCondLst>
                                    <p:cond delay="0"/>
                                  </p:stCondLst>
                                  <p:iterate>
                                    <p:tmAbs val="0"/>
                                  </p:iterate>
                                  <p:childTnLst>
                                    <p:anim calcmode="lin" valueType="num">
                                      <p:cBhvr>
                                        <p:cTn id="139" dur="300" fill="hold"/>
                                        <p:tgtEl>
                                          <p:spTgt spid="88"/>
                                        </p:tgtEl>
                                        <p:attrNameLst>
                                          <p:attrName>ppt_x</p:attrName>
                                        </p:attrNameLst>
                                      </p:cBhvr>
                                      <p:tavLst>
                                        <p:tav tm="0">
                                          <p:val>
                                            <p:strVal val="ppt_x"/>
                                          </p:val>
                                        </p:tav>
                                        <p:tav tm="100000">
                                          <p:val>
                                            <p:strVal val="0-ppt_w/2"/>
                                          </p:val>
                                        </p:tav>
                                      </p:tavLst>
                                    </p:anim>
                                    <p:anim calcmode="lin" valueType="num">
                                      <p:cBhvr>
                                        <p:cTn id="140" dur="300" fill="hold"/>
                                        <p:tgtEl>
                                          <p:spTgt spid="88"/>
                                        </p:tgtEl>
                                        <p:attrNameLst>
                                          <p:attrName>ppt_y</p:attrName>
                                        </p:attrNameLst>
                                      </p:cBhvr>
                                      <p:tavLst>
                                        <p:tav tm="0">
                                          <p:val>
                                            <p:strVal val="ppt_y"/>
                                          </p:val>
                                        </p:tav>
                                        <p:tav tm="100000">
                                          <p:val>
                                            <p:strVal val="ppt_y"/>
                                          </p:val>
                                        </p:tav>
                                      </p:tavLst>
                                    </p:anim>
                                    <p:set>
                                      <p:cBhvr>
                                        <p:cTn id="141" fill="hold">
                                          <p:stCondLst>
                                            <p:cond delay="299"/>
                                          </p:stCondLst>
                                        </p:cTn>
                                        <p:tgtEl>
                                          <p:spTgt spid="88"/>
                                        </p:tgtEl>
                                        <p:attrNameLst>
                                          <p:attrName>style.visibility</p:attrName>
                                        </p:attrNameLst>
                                      </p:cBhvr>
                                      <p:to>
                                        <p:strVal val="hidden"/>
                                      </p:to>
                                    </p:set>
                                  </p:childTnLst>
                                </p:cTn>
                              </p:par>
                            </p:childTnLst>
                          </p:cTn>
                        </p:par>
                        <p:par>
                          <p:cTn id="142" fill="hold" nodeType="afterGroup">
                            <p:stCondLst>
                              <p:cond delay="900"/>
                            </p:stCondLst>
                            <p:childTnLst>
                              <p:par>
                                <p:cTn id="143" presetID="2" presetClass="entr" presetSubtype="2" fill="hold" grpId="0" nodeType="afterEffect">
                                  <p:stCondLst>
                                    <p:cond delay="0"/>
                                  </p:stCondLst>
                                  <p:iterate>
                                    <p:tmAbs val="0"/>
                                  </p:iterate>
                                  <p:childTnLst>
                                    <p:set>
                                      <p:cBhvr>
                                        <p:cTn id="144" fill="hold"/>
                                        <p:tgtEl>
                                          <p:spTgt spid="91"/>
                                        </p:tgtEl>
                                        <p:attrNameLst>
                                          <p:attrName>style.visibility</p:attrName>
                                        </p:attrNameLst>
                                      </p:cBhvr>
                                      <p:to>
                                        <p:strVal val="visible"/>
                                      </p:to>
                                    </p:set>
                                    <p:anim calcmode="lin" valueType="num">
                                      <p:cBhvr>
                                        <p:cTn id="145" dur="300" fill="hold"/>
                                        <p:tgtEl>
                                          <p:spTgt spid="91"/>
                                        </p:tgtEl>
                                        <p:attrNameLst>
                                          <p:attrName>ppt_x</p:attrName>
                                        </p:attrNameLst>
                                      </p:cBhvr>
                                      <p:tavLst>
                                        <p:tav tm="0">
                                          <p:val>
                                            <p:strVal val="1+#ppt_w/2"/>
                                          </p:val>
                                        </p:tav>
                                        <p:tav tm="100000">
                                          <p:val>
                                            <p:strVal val="#ppt_x"/>
                                          </p:val>
                                        </p:tav>
                                      </p:tavLst>
                                    </p:anim>
                                    <p:anim calcmode="lin" valueType="num">
                                      <p:cBhvr>
                                        <p:cTn id="146"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advAuto="0"/>
      <p:bldP spid="71" grpId="1" animBg="1" advAuto="0"/>
      <p:bldP spid="72" grpId="0" animBg="1" advAuto="0"/>
      <p:bldP spid="72" grpId="1" animBg="1" advAuto="0"/>
      <p:bldP spid="78" grpId="0" animBg="1" advAuto="0"/>
      <p:bldP spid="78" grpId="1" animBg="1" advAuto="0"/>
      <p:bldP spid="79" grpId="0" animBg="1" advAuto="0"/>
      <p:bldP spid="79" grpId="1" animBg="1" advAuto="0"/>
      <p:bldP spid="80" grpId="0" animBg="1" advAuto="0"/>
      <p:bldP spid="81" grpId="0" animBg="1" advAuto="0"/>
      <p:bldP spid="82" grpId="0" animBg="1" advAuto="0"/>
      <p:bldP spid="82" grpId="1" animBg="1" advAuto="0"/>
      <p:bldP spid="83" grpId="0" animBg="1" advAuto="0"/>
      <p:bldP spid="83" grpId="1" animBg="1" advAuto="0"/>
      <p:bldP spid="84" grpId="0" animBg="1" advAuto="0"/>
      <p:bldP spid="84" grpId="1" animBg="1" advAuto="0"/>
      <p:bldP spid="85" grpId="0" animBg="1" advAuto="0"/>
      <p:bldP spid="86" grpId="0" animBg="1" advAuto="0"/>
      <p:bldP spid="87" grpId="0" animBg="1" advAuto="0"/>
      <p:bldP spid="87" grpId="1" animBg="1" advAuto="0"/>
      <p:bldP spid="88" grpId="0" animBg="1" advAuto="0"/>
      <p:bldP spid="88" grpId="1" animBg="1" advAuto="0"/>
      <p:bldP spid="89" grpId="0" animBg="1" advAuto="0"/>
      <p:bldP spid="89" grpId="1" animBg="1" advAuto="0"/>
      <p:bldP spid="90" grpId="0" animBg="1" advAuto="0"/>
      <p:bldP spid="91"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sp>
        <p:nvSpPr>
          <p:cNvPr id="132" name="Shape 132"/>
          <p:cNvSpPr/>
          <p:nvPr/>
        </p:nvSpPr>
        <p:spPr>
          <a:xfrm>
            <a:off x="3024188" y="2492375"/>
            <a:ext cx="3095625" cy="449263"/>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33" name="Shape 133"/>
          <p:cNvSpPr/>
          <p:nvPr/>
        </p:nvSpPr>
        <p:spPr>
          <a:xfrm>
            <a:off x="3024188" y="2933700"/>
            <a:ext cx="3095625" cy="450850"/>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Source Address</a:t>
            </a:r>
          </a:p>
        </p:txBody>
      </p:sp>
      <p:sp>
        <p:nvSpPr>
          <p:cNvPr id="134" name="Shape 134"/>
          <p:cNvSpPr/>
          <p:nvPr/>
        </p:nvSpPr>
        <p:spPr>
          <a:xfrm>
            <a:off x="3024188" y="3384550"/>
            <a:ext cx="3095625" cy="660400"/>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35" name="Shape 135"/>
          <p:cNvSpPr/>
          <p:nvPr/>
        </p:nvSpPr>
        <p:spPr>
          <a:xfrm>
            <a:off x="965200" y="4597400"/>
            <a:ext cx="1141413"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return address</a:t>
            </a:r>
          </a:p>
        </p:txBody>
      </p:sp>
      <p:sp>
        <p:nvSpPr>
          <p:cNvPr id="136" name="Shape 136"/>
          <p:cNvSpPr/>
          <p:nvPr/>
        </p:nvSpPr>
        <p:spPr>
          <a:xfrm>
            <a:off x="2527300" y="5454650"/>
            <a:ext cx="1100138"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accountability</a:t>
            </a:r>
          </a:p>
        </p:txBody>
      </p:sp>
      <p:sp>
        <p:nvSpPr>
          <p:cNvPr id="137" name="Shape 137"/>
          <p:cNvSpPr/>
          <p:nvPr/>
        </p:nvSpPr>
        <p:spPr>
          <a:xfrm>
            <a:off x="3983038" y="4597400"/>
            <a:ext cx="1177925"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sender identity</a:t>
            </a:r>
          </a:p>
        </p:txBody>
      </p:sp>
      <p:sp>
        <p:nvSpPr>
          <p:cNvPr id="138" name="Shape 138"/>
          <p:cNvSpPr/>
          <p:nvPr/>
        </p:nvSpPr>
        <p:spPr>
          <a:xfrm>
            <a:off x="5422900" y="5454650"/>
            <a:ext cx="1168400"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error reporting</a:t>
            </a:r>
          </a:p>
        </p:txBody>
      </p:sp>
      <p:sp>
        <p:nvSpPr>
          <p:cNvPr id="139" name="Shape 139"/>
          <p:cNvSpPr/>
          <p:nvPr/>
        </p:nvSpPr>
        <p:spPr>
          <a:xfrm>
            <a:off x="7467600" y="4597400"/>
            <a:ext cx="601663"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flow ID</a:t>
            </a:r>
          </a:p>
        </p:txBody>
      </p:sp>
      <p:sp>
        <p:nvSpPr>
          <p:cNvPr id="3" name="Slide Number Placeholder 2"/>
          <p:cNvSpPr>
            <a:spLocks noGrp="1"/>
          </p:cNvSpPr>
          <p:nvPr>
            <p:ph type="sldNum" sz="quarter" idx="10"/>
          </p:nvPr>
        </p:nvSpPr>
        <p:spPr/>
        <p:txBody>
          <a:bodyPr/>
          <a:lstStyle/>
          <a:p>
            <a:fld id="{EBAE902C-01F3-0149-A4B4-E9DAFCCABE42}" type="slidenum">
              <a:rPr lang="en-US" altLang="en-US" smtClean="0"/>
              <a:pPr/>
              <a:t>19</a:t>
            </a:fld>
            <a:endParaRPr lang="en-US" altLang="en-US"/>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p:tmAbs val="0"/>
                                  </p:iterate>
                                  <p:childTnLst>
                                    <p:set>
                                      <p:cBhvr>
                                        <p:cTn id="6" fill="hold"/>
                                        <p:tgtEl>
                                          <p:spTgt spid="13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
                                  </p:stCondLst>
                                  <p:iterate>
                                    <p:tmAbs val="0"/>
                                  </p:iterate>
                                  <p:childTnLst>
                                    <p:set>
                                      <p:cBhvr>
                                        <p:cTn id="9" fill="hold"/>
                                        <p:tgtEl>
                                          <p:spTgt spid="136"/>
                                        </p:tgtEl>
                                        <p:attrNameLst>
                                          <p:attrName>style.visibility</p:attrName>
                                        </p:attrNameLst>
                                      </p:cBhvr>
                                      <p:to>
                                        <p:strVal val="visible"/>
                                      </p:to>
                                    </p:set>
                                  </p:childTnLst>
                                </p:cTn>
                              </p:par>
                            </p:childTnLst>
                          </p:cTn>
                        </p:par>
                        <p:par>
                          <p:cTn id="10" fill="hold" nodeType="afterGroup">
                            <p:stCondLst>
                              <p:cond delay="100"/>
                            </p:stCondLst>
                            <p:childTnLst>
                              <p:par>
                                <p:cTn id="11" presetID="1" presetClass="entr" presetSubtype="0" fill="hold" grpId="0" nodeType="afterEffect">
                                  <p:stCondLst>
                                    <p:cond delay="100"/>
                                  </p:stCondLst>
                                  <p:iterate>
                                    <p:tmAbs val="0"/>
                                  </p:iterate>
                                  <p:childTnLst>
                                    <p:set>
                                      <p:cBhvr>
                                        <p:cTn id="12" fill="hold"/>
                                        <p:tgtEl>
                                          <p:spTgt spid="137"/>
                                        </p:tgtEl>
                                        <p:attrNameLst>
                                          <p:attrName>style.visibility</p:attrName>
                                        </p:attrNameLst>
                                      </p:cBhvr>
                                      <p:to>
                                        <p:strVal val="visible"/>
                                      </p:to>
                                    </p:set>
                                  </p:childTnLst>
                                </p:cTn>
                              </p:par>
                            </p:childTnLst>
                          </p:cTn>
                        </p:par>
                        <p:par>
                          <p:cTn id="13" fill="hold" nodeType="afterGroup">
                            <p:stCondLst>
                              <p:cond delay="200"/>
                            </p:stCondLst>
                            <p:childTnLst>
                              <p:par>
                                <p:cTn id="14" presetID="1" presetClass="entr" presetSubtype="0" fill="hold" grpId="0" nodeType="afterEffect">
                                  <p:stCondLst>
                                    <p:cond delay="100"/>
                                  </p:stCondLst>
                                  <p:iterate>
                                    <p:tmAbs val="0"/>
                                  </p:iterate>
                                  <p:childTnLst>
                                    <p:set>
                                      <p:cBhvr>
                                        <p:cTn id="15" fill="hold"/>
                                        <p:tgtEl>
                                          <p:spTgt spid="138"/>
                                        </p:tgtEl>
                                        <p:attrNameLst>
                                          <p:attrName>style.visibility</p:attrName>
                                        </p:attrNameLst>
                                      </p:cBhvr>
                                      <p:to>
                                        <p:strVal val="visible"/>
                                      </p:to>
                                    </p:set>
                                  </p:childTnLst>
                                </p:cTn>
                              </p:par>
                            </p:childTnLst>
                          </p:cTn>
                        </p:par>
                        <p:par>
                          <p:cTn id="16" fill="hold" nodeType="afterGroup">
                            <p:stCondLst>
                              <p:cond delay="300"/>
                            </p:stCondLst>
                            <p:childTnLst>
                              <p:par>
                                <p:cTn id="17" presetID="1" presetClass="entr" presetSubtype="0" fill="hold" grpId="0" nodeType="afterEffect">
                                  <p:stCondLst>
                                    <p:cond delay="100"/>
                                  </p:stCondLst>
                                  <p:iterate>
                                    <p:tmAbs val="0"/>
                                  </p:iterate>
                                  <p:childTnLst>
                                    <p:set>
                                      <p:cBhvr>
                                        <p:cTn id="18" fill="hold"/>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advAuto="0"/>
      <p:bldP spid="136" grpId="0" animBg="1" advAuto="0"/>
      <p:bldP spid="137" grpId="0" animBg="1" advAuto="0"/>
      <p:bldP spid="138" grpId="0" animBg="1" advAuto="0"/>
      <p:bldP spid="139"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Overview</a:t>
            </a:r>
          </a:p>
        </p:txBody>
      </p:sp>
      <p:sp>
        <p:nvSpPr>
          <p:cNvPr id="34819" name="Rectangle 3"/>
          <p:cNvSpPr>
            <a:spLocks noGrp="1" noChangeArrowheads="1"/>
          </p:cNvSpPr>
          <p:nvPr>
            <p:ph type="body" idx="1"/>
          </p:nvPr>
        </p:nvSpPr>
        <p:spPr/>
        <p:txBody>
          <a:bodyPr/>
          <a:lstStyle/>
          <a:p>
            <a:pPr eaLnBrk="1" hangingPunct="1">
              <a:lnSpc>
                <a:spcPct val="90000"/>
              </a:lnSpc>
            </a:pPr>
            <a:endParaRPr lang="en-US" altLang="en-US" dirty="0">
              <a:solidFill>
                <a:srgbClr val="FF0000"/>
              </a:solidFill>
            </a:endParaRPr>
          </a:p>
          <a:p>
            <a:pPr eaLnBrk="1" hangingPunct="1">
              <a:lnSpc>
                <a:spcPct val="90000"/>
              </a:lnSpc>
            </a:pPr>
            <a:r>
              <a:rPr lang="en-US" altLang="en-US" dirty="0"/>
              <a:t>Routing privacy</a:t>
            </a:r>
          </a:p>
          <a:p>
            <a:pPr eaLnBrk="1" hangingPunct="1">
              <a:lnSpc>
                <a:spcPct val="90000"/>
              </a:lnSpc>
            </a:pPr>
            <a:endParaRPr lang="en-US" altLang="en-US" dirty="0"/>
          </a:p>
          <a:p>
            <a:pPr eaLnBrk="1" hangingPunct="1">
              <a:lnSpc>
                <a:spcPct val="90000"/>
              </a:lnSpc>
            </a:pPr>
            <a:r>
              <a:rPr lang="en-US" altLang="en-US" dirty="0" smtClean="0"/>
              <a:t>Privacy and Accountability</a:t>
            </a:r>
          </a:p>
          <a:p>
            <a:pPr eaLnBrk="1" hangingPunct="1">
              <a:lnSpc>
                <a:spcPct val="90000"/>
              </a:lnSpc>
            </a:pPr>
            <a:endParaRPr lang="en-US" altLang="en-US" dirty="0"/>
          </a:p>
          <a:p>
            <a:pPr eaLnBrk="1" hangingPunct="1">
              <a:lnSpc>
                <a:spcPct val="90000"/>
              </a:lnSpc>
            </a:pPr>
            <a:r>
              <a:rPr lang="en-US" altLang="en-US" dirty="0"/>
              <a:t>Wireless Privacy</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2</a:t>
            </a:fld>
            <a:endParaRPr lang="en-US"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63490" name="Group 161"/>
          <p:cNvGrpSpPr>
            <a:grpSpLocks/>
          </p:cNvGrpSpPr>
          <p:nvPr/>
        </p:nvGrpSpPr>
        <p:grpSpPr bwMode="auto">
          <a:xfrm>
            <a:off x="3024188" y="2490788"/>
            <a:ext cx="3095625" cy="1982787"/>
            <a:chOff x="0" y="0"/>
            <a:chExt cx="4402895" cy="2818942"/>
          </a:xfrm>
        </p:grpSpPr>
        <p:sp>
          <p:nvSpPr>
            <p:cNvPr id="157" name="Shape 157"/>
            <p:cNvSpPr/>
            <p:nvPr/>
          </p:nvSpPr>
          <p:spPr>
            <a:xfrm>
              <a:off x="2257" y="0"/>
              <a:ext cx="4400638" cy="640977"/>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58" name="Shape 158"/>
            <p:cNvSpPr/>
            <p:nvPr/>
          </p:nvSpPr>
          <p:spPr>
            <a:xfrm>
              <a:off x="0" y="1880047"/>
              <a:ext cx="4400636" cy="938895"/>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59" name="Shape 159"/>
            <p:cNvSpPr/>
            <p:nvPr/>
          </p:nvSpPr>
          <p:spPr>
            <a:xfrm>
              <a:off x="0" y="1252612"/>
              <a:ext cx="4400636" cy="63420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160" name="Shape 160"/>
            <p:cNvSpPr/>
            <p:nvPr/>
          </p:nvSpPr>
          <p:spPr>
            <a:xfrm>
              <a:off x="0" y="631949"/>
              <a:ext cx="4402895" cy="634205"/>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grpSp>
      <p:sp>
        <p:nvSpPr>
          <p:cNvPr id="162" name="Shape 162"/>
          <p:cNvSpPr/>
          <p:nvPr/>
        </p:nvSpPr>
        <p:spPr>
          <a:xfrm>
            <a:off x="2986088" y="4786313"/>
            <a:ext cx="3171825"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2200" i="1" kern="0">
                <a:solidFill>
                  <a:srgbClr val="FFFFFF"/>
                </a:solidFill>
                <a:latin typeface="Avenir Medium"/>
                <a:ea typeface="Avenir Medium"/>
                <a:cs typeface="Avenir Medium"/>
                <a:sym typeface="Avenir Medium"/>
              </a:rPr>
              <a:t>Separate Accountability</a:t>
            </a:r>
          </a:p>
          <a:p>
            <a:pPr algn="ctr" defTabSz="410730" fontAlgn="auto">
              <a:spcBef>
                <a:spcPts val="0"/>
              </a:spcBef>
              <a:spcAft>
                <a:spcPts val="0"/>
              </a:spcAft>
              <a:defRPr sz="1800"/>
            </a:pPr>
            <a:r>
              <a:rPr sz="2200" i="1" kern="0">
                <a:solidFill>
                  <a:srgbClr val="FFFFFF"/>
                </a:solidFill>
                <a:latin typeface="Avenir Medium"/>
                <a:ea typeface="Avenir Medium"/>
                <a:cs typeface="Avenir Medium"/>
                <a:sym typeface="Avenir Medium"/>
              </a:rPr>
              <a:t>and Return Addresses</a:t>
            </a:r>
          </a:p>
        </p:txBody>
      </p:sp>
      <p:sp>
        <p:nvSpPr>
          <p:cNvPr id="3" name="Slide Number Placeholder 2"/>
          <p:cNvSpPr>
            <a:spLocks noGrp="1"/>
          </p:cNvSpPr>
          <p:nvPr>
            <p:ph type="sldNum" sz="quarter" idx="10"/>
          </p:nvPr>
        </p:nvSpPr>
        <p:spPr/>
        <p:txBody>
          <a:bodyPr/>
          <a:lstStyle/>
          <a:p>
            <a:fld id="{74489EF1-57AD-0749-B635-46F59D23526B}" type="slidenum">
              <a:rPr lang="en-US" altLang="en-US" smtClean="0"/>
              <a:pPr/>
              <a:t>20</a:t>
            </a:fld>
            <a:endParaRPr lang="en-US" altLang="en-US"/>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166" name="Group 166"/>
          <p:cNvGrpSpPr>
            <a:grpSpLocks/>
          </p:cNvGrpSpPr>
          <p:nvPr/>
        </p:nvGrpSpPr>
        <p:grpSpPr bwMode="auto">
          <a:xfrm>
            <a:off x="228600" y="296863"/>
            <a:ext cx="8686800" cy="1274762"/>
            <a:chOff x="0" y="149458"/>
            <a:chExt cx="12355971" cy="1812820"/>
          </a:xfrm>
        </p:grpSpPr>
        <p:sp>
          <p:nvSpPr>
            <p:cNvPr id="164" name="Shape 164"/>
            <p:cNvSpPr/>
            <p:nvPr/>
          </p:nvSpPr>
          <p:spPr>
            <a:xfrm>
              <a:off x="0" y="1567206"/>
              <a:ext cx="12355971" cy="395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b="1" cap="all">
                  <a:solidFill>
                    <a:srgbClr val="70BF41"/>
                  </a:solidFill>
                </a:defRPr>
              </a:lvl1pPr>
            </a:lstStyle>
            <a:p>
              <a:pPr algn="ctr" defTabSz="410730" fontAlgn="auto">
                <a:spcBef>
                  <a:spcPts val="0"/>
                </a:spcBef>
                <a:spcAft>
                  <a:spcPts val="0"/>
                </a:spcAft>
                <a:defRPr sz="1800" b="0" cap="none">
                  <a:solidFill>
                    <a:srgbClr val="000000"/>
                  </a:solidFill>
                </a:defRPr>
              </a:pPr>
              <a:r>
                <a:rPr sz="1800" b="0" kern="0" cap="none" dirty="0">
                  <a:solidFill>
                    <a:srgbClr val="FFFFFF"/>
                  </a:solidFill>
                  <a:latin typeface="Avenir Book"/>
                  <a:ea typeface="Avenir Book"/>
                  <a:cs typeface="Avenir Book"/>
                  <a:sym typeface="Avenir Book"/>
                </a:rPr>
                <a:t>Accountable and Private Internet Protocol</a:t>
              </a:r>
            </a:p>
          </p:txBody>
        </p:sp>
        <p:sp>
          <p:nvSpPr>
            <p:cNvPr id="165" name="Shape 165"/>
            <p:cNvSpPr/>
            <p:nvPr/>
          </p:nvSpPr>
          <p:spPr>
            <a:xfrm>
              <a:off x="0" y="149458"/>
              <a:ext cx="12355971" cy="1467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sz="9600" b="1">
                  <a:solidFill>
                    <a:srgbClr val="70BF41"/>
                  </a:solidFill>
                </a:defRPr>
              </a:lvl1pPr>
            </a:lstStyle>
            <a:p>
              <a:pPr algn="ctr" defTabSz="410730" fontAlgn="auto">
                <a:spcBef>
                  <a:spcPts val="0"/>
                </a:spcBef>
                <a:spcAft>
                  <a:spcPts val="0"/>
                </a:spcAft>
                <a:defRPr sz="1800" b="0">
                  <a:solidFill>
                    <a:srgbClr val="000000"/>
                  </a:solidFill>
                </a:defRPr>
              </a:pPr>
              <a:r>
                <a:rPr sz="6700" b="0" kern="0" dirty="0">
                  <a:solidFill>
                    <a:srgbClr val="FFFFFF"/>
                  </a:solidFill>
                  <a:latin typeface="Avenir Book"/>
                  <a:ea typeface="Avenir Book"/>
                  <a:cs typeface="Avenir Book"/>
                  <a:sym typeface="Avenir Book"/>
                </a:rPr>
                <a:t>APIP:</a:t>
              </a:r>
            </a:p>
          </p:txBody>
        </p:sp>
      </p:grpSp>
      <p:grpSp>
        <p:nvGrpSpPr>
          <p:cNvPr id="64515" name="Group 171"/>
          <p:cNvGrpSpPr>
            <a:grpSpLocks/>
          </p:cNvGrpSpPr>
          <p:nvPr/>
        </p:nvGrpSpPr>
        <p:grpSpPr bwMode="auto">
          <a:xfrm>
            <a:off x="379413" y="3068638"/>
            <a:ext cx="1984375" cy="1270000"/>
            <a:chOff x="518" y="0"/>
            <a:chExt cx="2820744" cy="1806637"/>
          </a:xfrm>
        </p:grpSpPr>
        <p:sp>
          <p:nvSpPr>
            <p:cNvPr id="167" name="Shape 167"/>
            <p:cNvSpPr/>
            <p:nvPr/>
          </p:nvSpPr>
          <p:spPr>
            <a:xfrm>
              <a:off x="518" y="0"/>
              <a:ext cx="2820744" cy="411010"/>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68" name="Shape 168"/>
            <p:cNvSpPr/>
            <p:nvPr/>
          </p:nvSpPr>
          <p:spPr>
            <a:xfrm>
              <a:off x="518" y="1203671"/>
              <a:ext cx="2820744" cy="60296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69" name="Shape 169"/>
            <p:cNvSpPr/>
            <p:nvPr/>
          </p:nvSpPr>
          <p:spPr>
            <a:xfrm>
              <a:off x="518" y="801694"/>
              <a:ext cx="2820744" cy="408752"/>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170" name="Shape 170"/>
            <p:cNvSpPr/>
            <p:nvPr/>
          </p:nvSpPr>
          <p:spPr>
            <a:xfrm>
              <a:off x="518" y="404234"/>
              <a:ext cx="2820744" cy="408752"/>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grpSp>
      <p:sp>
        <p:nvSpPr>
          <p:cNvPr id="172" name="Shape 172"/>
          <p:cNvSpPr/>
          <p:nvPr/>
        </p:nvSpPr>
        <p:spPr>
          <a:xfrm>
            <a:off x="47625" y="4587875"/>
            <a:ext cx="2649538" cy="63341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dirty="0">
                <a:solidFill>
                  <a:srgbClr val="FFFFFF"/>
                </a:solidFill>
                <a:latin typeface="Avenir Medium"/>
                <a:ea typeface="Avenir Medium"/>
                <a:cs typeface="Avenir Medium"/>
                <a:sym typeface="Avenir Medium"/>
              </a:rPr>
              <a:t>Separate Accountability</a:t>
            </a:r>
          </a:p>
          <a:p>
            <a:pPr algn="ctr" defTabSz="410730" fontAlgn="auto">
              <a:spcBef>
                <a:spcPts val="0"/>
              </a:spcBef>
              <a:spcAft>
                <a:spcPts val="0"/>
              </a:spcAft>
              <a:defRPr sz="1800"/>
            </a:pPr>
            <a:r>
              <a:rPr sz="1800" i="1" kern="0" dirty="0">
                <a:solidFill>
                  <a:srgbClr val="FFFFFF"/>
                </a:solidFill>
                <a:latin typeface="Avenir Medium"/>
                <a:ea typeface="Avenir Medium"/>
                <a:cs typeface="Avenir Medium"/>
                <a:sym typeface="Avenir Medium"/>
              </a:rPr>
              <a:t>and Return Addresses</a:t>
            </a:r>
          </a:p>
        </p:txBody>
      </p:sp>
      <p:grpSp>
        <p:nvGrpSpPr>
          <p:cNvPr id="185" name="Group 185"/>
          <p:cNvGrpSpPr>
            <a:grpSpLocks/>
          </p:cNvGrpSpPr>
          <p:nvPr/>
        </p:nvGrpSpPr>
        <p:grpSpPr bwMode="auto">
          <a:xfrm>
            <a:off x="2844800" y="3068638"/>
            <a:ext cx="3106738" cy="2025650"/>
            <a:chOff x="506833" y="233331"/>
            <a:chExt cx="4416698" cy="2881228"/>
          </a:xfrm>
        </p:grpSpPr>
        <p:grpSp>
          <p:nvGrpSpPr>
            <p:cNvPr id="64524" name="Group 182"/>
            <p:cNvGrpSpPr>
              <a:grpSpLocks/>
            </p:cNvGrpSpPr>
            <p:nvPr/>
          </p:nvGrpSpPr>
          <p:grpSpPr bwMode="auto">
            <a:xfrm>
              <a:off x="590882" y="233331"/>
              <a:ext cx="4137553" cy="1806638"/>
              <a:chOff x="-605824" y="0"/>
              <a:chExt cx="4137551" cy="1806637"/>
            </a:xfrm>
          </p:grpSpPr>
          <p:pic>
            <p:nvPicPr>
              <p:cNvPr id="64527"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6024"/>
                <a:ext cx="6044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4528"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398" y="1365628"/>
                <a:ext cx="487900" cy="3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4529"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092" y="1246024"/>
                <a:ext cx="3626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4530"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030" y="0"/>
                <a:ext cx="362635"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7" name="Shape 177"/>
              <p:cNvSpPr/>
              <p:nvPr/>
            </p:nvSpPr>
            <p:spPr>
              <a:xfrm>
                <a:off x="594287" y="1526417"/>
                <a:ext cx="929831"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92" name="Shape 192"/>
              <p:cNvSpPr/>
              <p:nvPr/>
            </p:nvSpPr>
            <p:spPr>
              <a:xfrm>
                <a:off x="127114" y="18064"/>
                <a:ext cx="1132949" cy="88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79" name="Shape 179"/>
              <p:cNvSpPr/>
              <p:nvPr/>
            </p:nvSpPr>
            <p:spPr>
              <a:xfrm flipV="1">
                <a:off x="1815253" y="609664"/>
                <a:ext cx="0" cy="704500"/>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93" name="Shape 193"/>
              <p:cNvSpPr/>
              <p:nvPr/>
            </p:nvSpPr>
            <p:spPr>
              <a:xfrm>
                <a:off x="-606368" y="60966"/>
                <a:ext cx="1365406" cy="8399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81" name="Shape 181"/>
              <p:cNvSpPr/>
              <p:nvPr/>
            </p:nvSpPr>
            <p:spPr>
              <a:xfrm flipV="1">
                <a:off x="2097362" y="1526417"/>
                <a:ext cx="1033647"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sp>
          <p:nvSpPr>
            <p:cNvPr id="183" name="Shape 183"/>
            <p:cNvSpPr/>
            <p:nvPr/>
          </p:nvSpPr>
          <p:spPr>
            <a:xfrm>
              <a:off x="506833" y="994282"/>
              <a:ext cx="157981" cy="2845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184" name="Shape 184"/>
            <p:cNvSpPr/>
            <p:nvPr/>
          </p:nvSpPr>
          <p:spPr>
            <a:xfrm>
              <a:off x="1001089" y="2574893"/>
              <a:ext cx="3922442" cy="5396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800" i="0" kern="0" dirty="0">
                  <a:solidFill>
                    <a:schemeClr val="bg1"/>
                  </a:solidFill>
                </a:rPr>
                <a:t>Delegated Accountability</a:t>
              </a:r>
            </a:p>
          </p:txBody>
        </p:sp>
      </p:grpSp>
      <p:grpSp>
        <p:nvGrpSpPr>
          <p:cNvPr id="191" name="Group 191"/>
          <p:cNvGrpSpPr>
            <a:grpSpLocks/>
          </p:cNvGrpSpPr>
          <p:nvPr/>
        </p:nvGrpSpPr>
        <p:grpSpPr bwMode="auto">
          <a:xfrm>
            <a:off x="6303963" y="3390900"/>
            <a:ext cx="2441575" cy="1841500"/>
            <a:chOff x="506833" y="692008"/>
            <a:chExt cx="3473757" cy="2619527"/>
          </a:xfrm>
        </p:grpSpPr>
        <p:sp>
          <p:nvSpPr>
            <p:cNvPr id="186" name="Shape 186"/>
            <p:cNvSpPr/>
            <p:nvPr/>
          </p:nvSpPr>
          <p:spPr>
            <a:xfrm>
              <a:off x="506833" y="994609"/>
              <a:ext cx="158103" cy="284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187" name="Shape 187"/>
            <p:cNvSpPr/>
            <p:nvPr/>
          </p:nvSpPr>
          <p:spPr>
            <a:xfrm>
              <a:off x="1545798" y="2376635"/>
              <a:ext cx="2380585" cy="934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Addresses</a:t>
              </a:r>
            </a:p>
          </p:txBody>
        </p:sp>
        <p:grpSp>
          <p:nvGrpSpPr>
            <p:cNvPr id="64521" name="Group 190"/>
            <p:cNvGrpSpPr>
              <a:grpSpLocks/>
            </p:cNvGrpSpPr>
            <p:nvPr/>
          </p:nvGrpSpPr>
          <p:grpSpPr bwMode="auto">
            <a:xfrm>
              <a:off x="1428926" y="692008"/>
              <a:ext cx="2551664" cy="825784"/>
              <a:chOff x="-63500" y="-63500"/>
              <a:chExt cx="2551663" cy="825783"/>
            </a:xfrm>
          </p:grpSpPr>
          <p:sp>
            <p:nvSpPr>
              <p:cNvPr id="188" name="Shape 188"/>
              <p:cNvSpPr/>
              <p:nvPr/>
            </p:nvSpPr>
            <p:spPr>
              <a:xfrm>
                <a:off x="290526" y="356527"/>
                <a:ext cx="2197637" cy="406478"/>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pic>
            <p:nvPicPr>
              <p:cNvPr id="64523" name="padlock_closed_in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63500"/>
                <a:ext cx="667519" cy="6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sp>
        <p:nvSpPr>
          <p:cNvPr id="3" name="Slide Number Placeholder 2"/>
          <p:cNvSpPr>
            <a:spLocks noGrp="1"/>
          </p:cNvSpPr>
          <p:nvPr>
            <p:ph type="sldNum" sz="quarter" idx="10"/>
          </p:nvPr>
        </p:nvSpPr>
        <p:spPr/>
        <p:txBody>
          <a:bodyPr/>
          <a:lstStyle/>
          <a:p>
            <a:fld id="{74489EF1-57AD-0749-B635-46F59D23526B}" type="slidenum">
              <a:rPr lang="en-US" altLang="en-US" smtClean="0"/>
              <a:pPr/>
              <a:t>21</a:t>
            </a:fld>
            <a:endParaRPr lang="en-US" altLang="en-US"/>
          </a:p>
        </p:txBody>
      </p:sp>
    </p:spTree>
  </p:cSld>
  <p:clrMapOvr>
    <a:masterClrMapping/>
  </p:clrMapOvr>
  <p:transition>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iterate>
                                    <p:tmAbs val="0"/>
                                  </p:iterate>
                                  <p:childTnLst>
                                    <p:set>
                                      <p:cBhvr>
                                        <p:cTn id="6" fill="hold"/>
                                        <p:tgtEl>
                                          <p:spTgt spid="185"/>
                                        </p:tgtEl>
                                        <p:attrNameLst>
                                          <p:attrName>style.visibility</p:attrName>
                                        </p:attrNameLst>
                                      </p:cBhvr>
                                      <p:to>
                                        <p:strVal val="visible"/>
                                      </p:to>
                                    </p:set>
                                    <p:anim calcmode="lin" valueType="num">
                                      <p:cBhvr>
                                        <p:cTn id="7" dur="500" fill="hold"/>
                                        <p:tgtEl>
                                          <p:spTgt spid="185"/>
                                        </p:tgtEl>
                                        <p:attrNameLst>
                                          <p:attrName>ppt_x</p:attrName>
                                        </p:attrNameLst>
                                      </p:cBhvr>
                                      <p:tavLst>
                                        <p:tav tm="0">
                                          <p:val>
                                            <p:strVal val="1+#ppt_w/2"/>
                                          </p:val>
                                        </p:tav>
                                        <p:tav tm="100000">
                                          <p:val>
                                            <p:strVal val="#ppt_x"/>
                                          </p:val>
                                        </p:tav>
                                      </p:tavLst>
                                    </p:anim>
                                    <p:anim calcmode="lin" valueType="num">
                                      <p:cBhvr>
                                        <p:cTn id="8" dur="5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p:tmAbs val="0"/>
                                  </p:iterate>
                                  <p:childTnLst>
                                    <p:set>
                                      <p:cBhvr>
                                        <p:cTn id="12" fill="hold"/>
                                        <p:tgtEl>
                                          <p:spTgt spid="191"/>
                                        </p:tgtEl>
                                        <p:attrNameLst>
                                          <p:attrName>style.visibility</p:attrName>
                                        </p:attrNameLst>
                                      </p:cBhvr>
                                      <p:to>
                                        <p:strVal val="visible"/>
                                      </p:to>
                                    </p:set>
                                    <p:anim calcmode="lin" valueType="num">
                                      <p:cBhvr>
                                        <p:cTn id="13" dur="500" fill="hold"/>
                                        <p:tgtEl>
                                          <p:spTgt spid="191"/>
                                        </p:tgtEl>
                                        <p:attrNameLst>
                                          <p:attrName>ppt_x</p:attrName>
                                        </p:attrNameLst>
                                      </p:cBhvr>
                                      <p:tavLst>
                                        <p:tav tm="0">
                                          <p:val>
                                            <p:strVal val="1+#ppt_w/2"/>
                                          </p:val>
                                        </p:tav>
                                        <p:tav tm="100000">
                                          <p:val>
                                            <p:strVal val="#ppt_x"/>
                                          </p:val>
                                        </p:tav>
                                      </p:tavLst>
                                    </p:anim>
                                    <p:anim calcmode="lin" valueType="num">
                                      <p:cBhvr>
                                        <p:cTn id="14" dur="500" fill="hold"/>
                                        <p:tgtEl>
                                          <p:spTgt spid="1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p:tmAbs val="0"/>
                                  </p:iterate>
                                  <p:childTnLst>
                                    <p:set>
                                      <p:cBhvr>
                                        <p:cTn id="18" fill="hold"/>
                                        <p:tgtEl>
                                          <p:spTgt spid="166"/>
                                        </p:tgtEl>
                                        <p:attrNameLst>
                                          <p:attrName>style.visibility</p:attrName>
                                        </p:attrNameLst>
                                      </p:cBhvr>
                                      <p:to>
                                        <p:strVal val="visible"/>
                                      </p:to>
                                    </p:set>
                                    <p:animEffect transition="in" filter="wipe(left)">
                                      <p:cBhvr>
                                        <p:cTn id="19"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dvAuto="0"/>
      <p:bldP spid="185" grpId="0" animBg="1" advAuto="0"/>
      <p:bldP spid="191"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5538"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5539"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83" name="Shape 283"/>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284" name="Shape 284"/>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6554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86" name="Shape 286"/>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grpSp>
        <p:nvGrpSpPr>
          <p:cNvPr id="289" name="Group 289"/>
          <p:cNvGrpSpPr>
            <a:grpSpLocks/>
          </p:cNvGrpSpPr>
          <p:nvPr/>
        </p:nvGrpSpPr>
        <p:grpSpPr bwMode="auto">
          <a:xfrm>
            <a:off x="1941513" y="4811713"/>
            <a:ext cx="2006600" cy="473075"/>
            <a:chOff x="0" y="96211"/>
            <a:chExt cx="2854249" cy="671180"/>
          </a:xfrm>
        </p:grpSpPr>
        <p:sp>
          <p:nvSpPr>
            <p:cNvPr id="287" name="Shape 287"/>
            <p:cNvSpPr/>
            <p:nvPr/>
          </p:nvSpPr>
          <p:spPr>
            <a:xfrm>
              <a:off x="0" y="686309"/>
              <a:ext cx="28542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4400" kern="0">
                <a:solidFill>
                  <a:sysClr val="windowText" lastClr="000000"/>
                </a:solidFill>
                <a:latin typeface="Avenir Book"/>
                <a:ea typeface="Avenir Book"/>
                <a:cs typeface="Avenir Book"/>
                <a:sym typeface="Avenir Book"/>
              </a:endParaRPr>
            </a:p>
          </p:txBody>
        </p:sp>
        <p:sp>
          <p:nvSpPr>
            <p:cNvPr id="288" name="Shape 288"/>
            <p:cNvSpPr/>
            <p:nvPr/>
          </p:nvSpPr>
          <p:spPr>
            <a:xfrm>
              <a:off x="1314219" y="96211"/>
              <a:ext cx="397427" cy="671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2400" b="0" kern="0">
                  <a:solidFill>
                    <a:srgbClr val="000000"/>
                  </a:solidFill>
                  <a:latin typeface="Avenir Book"/>
                  <a:ea typeface="Avenir Book"/>
                  <a:cs typeface="Avenir Book"/>
                  <a:sym typeface="Avenir Book"/>
                </a:rPr>
                <a:t>P</a:t>
              </a:r>
            </a:p>
          </p:txBody>
        </p:sp>
      </p:grpSp>
      <p:grpSp>
        <p:nvGrpSpPr>
          <p:cNvPr id="292" name="Group 292"/>
          <p:cNvGrpSpPr>
            <a:grpSpLocks/>
          </p:cNvGrpSpPr>
          <p:nvPr/>
        </p:nvGrpSpPr>
        <p:grpSpPr bwMode="auto">
          <a:xfrm>
            <a:off x="1185863" y="2678113"/>
            <a:ext cx="2897187" cy="1931987"/>
            <a:chOff x="-260406" y="19607"/>
            <a:chExt cx="4120385" cy="2747693"/>
          </a:xfrm>
        </p:grpSpPr>
        <p:sp>
          <p:nvSpPr>
            <p:cNvPr id="306" name="Shape 306"/>
            <p:cNvSpPr/>
            <p:nvPr/>
          </p:nvSpPr>
          <p:spPr>
            <a:xfrm>
              <a:off x="387566" y="55731"/>
              <a:ext cx="3472413" cy="27115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291" name="Shape 291"/>
            <p:cNvSpPr/>
            <p:nvPr/>
          </p:nvSpPr>
          <p:spPr>
            <a:xfrm>
              <a:off x="-260406" y="19607"/>
              <a:ext cx="2284839" cy="824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grpSp>
      <p:grpSp>
        <p:nvGrpSpPr>
          <p:cNvPr id="295" name="Group 295"/>
          <p:cNvGrpSpPr>
            <a:grpSpLocks/>
          </p:cNvGrpSpPr>
          <p:nvPr/>
        </p:nvGrpSpPr>
        <p:grpSpPr bwMode="auto">
          <a:xfrm>
            <a:off x="4572000" y="3254375"/>
            <a:ext cx="2135188" cy="1519238"/>
            <a:chOff x="-1" y="-1"/>
            <a:chExt cx="3037795" cy="2160333"/>
          </a:xfrm>
        </p:grpSpPr>
        <p:sp>
          <p:nvSpPr>
            <p:cNvPr id="293" name="Shape 293"/>
            <p:cNvSpPr/>
            <p:nvPr/>
          </p:nvSpPr>
          <p:spPr>
            <a:xfrm flipV="1">
              <a:off x="-1" y="-1"/>
              <a:ext cx="0" cy="2160333"/>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94" name="Shape 294"/>
            <p:cNvSpPr/>
            <p:nvPr/>
          </p:nvSpPr>
          <p:spPr>
            <a:xfrm>
              <a:off x="31619" y="668190"/>
              <a:ext cx="3006175" cy="8239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nvGrpSpPr>
          <p:cNvPr id="298" name="Group 298"/>
          <p:cNvGrpSpPr>
            <a:grpSpLocks/>
          </p:cNvGrpSpPr>
          <p:nvPr/>
        </p:nvGrpSpPr>
        <p:grpSpPr bwMode="auto">
          <a:xfrm>
            <a:off x="6356350" y="2430463"/>
            <a:ext cx="2859088" cy="2052637"/>
            <a:chOff x="0" y="-158191"/>
            <a:chExt cx="4066893" cy="2918193"/>
          </a:xfrm>
        </p:grpSpPr>
        <p:sp>
          <p:nvSpPr>
            <p:cNvPr id="307" name="Shape 307"/>
            <p:cNvSpPr/>
            <p:nvPr/>
          </p:nvSpPr>
          <p:spPr>
            <a:xfrm>
              <a:off x="0" y="141978"/>
              <a:ext cx="2328133" cy="26180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297" name="Shape 297"/>
            <p:cNvSpPr/>
            <p:nvPr/>
          </p:nvSpPr>
          <p:spPr>
            <a:xfrm>
              <a:off x="742926" y="-158191"/>
              <a:ext cx="3323967" cy="823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nvGrpSpPr>
          <p:cNvPr id="301" name="Group 301"/>
          <p:cNvGrpSpPr>
            <a:grpSpLocks/>
          </p:cNvGrpSpPr>
          <p:nvPr/>
        </p:nvGrpSpPr>
        <p:grpSpPr bwMode="auto">
          <a:xfrm>
            <a:off x="5180013" y="4811713"/>
            <a:ext cx="2230437" cy="473075"/>
            <a:chOff x="0" y="96211"/>
            <a:chExt cx="3172234" cy="671180"/>
          </a:xfrm>
        </p:grpSpPr>
        <p:sp>
          <p:nvSpPr>
            <p:cNvPr id="299" name="Shape 299"/>
            <p:cNvSpPr/>
            <p:nvPr/>
          </p:nvSpPr>
          <p:spPr>
            <a:xfrm flipV="1">
              <a:off x="0" y="686309"/>
              <a:ext cx="3172234"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4400" kern="0">
                <a:solidFill>
                  <a:sysClr val="windowText" lastClr="000000"/>
                </a:solidFill>
                <a:latin typeface="Avenir Book"/>
                <a:ea typeface="Avenir Book"/>
                <a:cs typeface="Avenir Book"/>
                <a:sym typeface="Avenir Book"/>
              </a:endParaRPr>
            </a:p>
          </p:txBody>
        </p:sp>
        <p:sp>
          <p:nvSpPr>
            <p:cNvPr id="300" name="Shape 300"/>
            <p:cNvSpPr/>
            <p:nvPr/>
          </p:nvSpPr>
          <p:spPr>
            <a:xfrm>
              <a:off x="1460808" y="96211"/>
              <a:ext cx="397376" cy="671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2400" b="0" kern="0">
                  <a:solidFill>
                    <a:srgbClr val="000000"/>
                  </a:solidFill>
                  <a:latin typeface="Avenir Book"/>
                  <a:ea typeface="Avenir Book"/>
                  <a:cs typeface="Avenir Book"/>
                  <a:sym typeface="Avenir Book"/>
                </a:rPr>
                <a:t>P</a:t>
              </a:r>
            </a:p>
          </p:txBody>
        </p:sp>
      </p:grpSp>
      <p:sp>
        <p:nvSpPr>
          <p:cNvPr id="65549" name="Shape 302"/>
          <p:cNvSpPr>
            <a:spLocks noGrp="1"/>
          </p:cNvSpPr>
          <p:nvPr>
            <p:ph type="title"/>
          </p:nvPr>
        </p:nvSpPr>
        <p:spPr bwMode="auto"/>
        <p:txBody>
          <a:bodyPr vert="horz" wrap="square" numCol="1" anchorCtr="0" compatLnSpc="1">
            <a:prstTxWarp prst="textNoShape">
              <a:avLst/>
            </a:prstTxWarp>
          </a:bodyPr>
          <a:lstStyle/>
          <a:p>
            <a:pPr defTabSz="577850" eaLnBrk="1" hangingPunct="1"/>
            <a:r>
              <a:rPr lang="en-US" altLang="en-US" cap="none">
                <a:solidFill>
                  <a:srgbClr val="000000"/>
                </a:solidFill>
                <a:ea typeface="ＭＳ Ｐゴシック" charset="-128"/>
              </a:rPr>
              <a:t>Delegated Accountability</a:t>
            </a:r>
          </a:p>
        </p:txBody>
      </p:sp>
      <p:grpSp>
        <p:nvGrpSpPr>
          <p:cNvPr id="305" name="Group 305"/>
          <p:cNvGrpSpPr>
            <a:grpSpLocks/>
          </p:cNvGrpSpPr>
          <p:nvPr/>
        </p:nvGrpSpPr>
        <p:grpSpPr bwMode="auto">
          <a:xfrm>
            <a:off x="3810000" y="3254375"/>
            <a:ext cx="569913" cy="1519238"/>
            <a:chOff x="-809308" y="-1"/>
            <a:chExt cx="809309" cy="2160333"/>
          </a:xfrm>
        </p:grpSpPr>
        <p:sp>
          <p:nvSpPr>
            <p:cNvPr id="303" name="Shape 303"/>
            <p:cNvSpPr/>
            <p:nvPr/>
          </p:nvSpPr>
          <p:spPr>
            <a:xfrm flipV="1">
              <a:off x="1" y="-1"/>
              <a:ext cx="0" cy="2160333"/>
            </a:xfrm>
            <a:prstGeom prst="line">
              <a:avLst/>
            </a:prstGeom>
            <a:noFill/>
            <a:ln w="50800" cap="flat">
              <a:solidFill>
                <a:srgbClr val="A6AAA9"/>
              </a:solidFill>
              <a:custDash>
                <a:ds d="200000" sp="200000"/>
              </a:custDash>
              <a:miter lim="400000"/>
              <a:headEnd type="triangle" w="med" len="med"/>
            </a:ln>
            <a:effectLst/>
          </p:spPr>
          <p:txBody>
            <a:bodyPr lIns="0" tIns="0" rIns="0" bIns="0" anchor="ctr"/>
            <a:lstStyle/>
            <a:p>
              <a:pPr algn="ctr" defTabSz="410730" fontAlgn="auto">
                <a:spcBef>
                  <a:spcPts val="0"/>
                </a:spcBef>
                <a:spcAft>
                  <a:spcPts val="0"/>
                </a:spcAft>
                <a:defRPr sz="2400"/>
              </a:pPr>
              <a:endParaRPr sz="4400" kern="0">
                <a:solidFill>
                  <a:sysClr val="windowText" lastClr="000000"/>
                </a:solidFill>
                <a:latin typeface="Avenir Book"/>
                <a:ea typeface="Avenir Book"/>
                <a:cs typeface="Avenir Book"/>
                <a:sym typeface="Avenir Book"/>
              </a:endParaRPr>
            </a:p>
          </p:txBody>
        </p:sp>
        <p:sp>
          <p:nvSpPr>
            <p:cNvPr id="304" name="Shape 304"/>
            <p:cNvSpPr/>
            <p:nvPr/>
          </p:nvSpPr>
          <p:spPr>
            <a:xfrm>
              <a:off x="-809308" y="744941"/>
              <a:ext cx="674049" cy="67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spc="-176">
                  <a:solidFill>
                    <a:srgbClr val="A6AAA9"/>
                  </a:solidFill>
                  <a:latin typeface="Menlo"/>
                  <a:ea typeface="Menlo"/>
                  <a:cs typeface="Menlo"/>
                  <a:sym typeface="Menlo"/>
                </a:defRPr>
              </a:lvl1pPr>
            </a:lstStyle>
            <a:p>
              <a:pPr algn="ctr" defTabSz="410730" fontAlgn="auto">
                <a:spcBef>
                  <a:spcPts val="0"/>
                </a:spcBef>
                <a:spcAft>
                  <a:spcPts val="0"/>
                </a:spcAft>
                <a:defRPr sz="1800" b="0" spc="0">
                  <a:solidFill>
                    <a:srgbClr val="000000"/>
                  </a:solidFill>
                </a:defRPr>
              </a:pPr>
              <a:r>
                <a:rPr sz="2400" b="0" kern="0" spc="0">
                  <a:solidFill>
                    <a:srgbClr val="000000"/>
                  </a:solidFill>
                </a:rPr>
                <a:t>OK</a:t>
              </a:r>
            </a:p>
          </p:txBody>
        </p:sp>
      </p:grpSp>
      <p:sp>
        <p:nvSpPr>
          <p:cNvPr id="3" name="Slide Number Placeholder 2"/>
          <p:cNvSpPr>
            <a:spLocks noGrp="1"/>
          </p:cNvSpPr>
          <p:nvPr>
            <p:ph type="sldNum" sz="quarter" idx="10"/>
          </p:nvPr>
        </p:nvSpPr>
        <p:spPr/>
        <p:txBody>
          <a:bodyPr/>
          <a:lstStyle/>
          <a:p>
            <a:fld id="{70368DD8-D6BF-DF4F-B8F9-F3DFF9C622EE}" type="slidenum">
              <a:rPr lang="en-US" altLang="en-US" smtClean="0"/>
              <a:pPr/>
              <a:t>22</a:t>
            </a:fld>
            <a:endParaRPr lang="en-US" altLang="en-US"/>
          </a:p>
        </p:txBody>
      </p:sp>
    </p:spTree>
  </p:cSld>
  <p:clrMapOvr>
    <a:masterClrMapping/>
  </p:clrMapOvr>
  <p:transition spd="med" advClick="0">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p:tmAbs val="0"/>
                                  </p:iterate>
                                  <p:childTnLst>
                                    <p:set>
                                      <p:cBhvr>
                                        <p:cTn id="6" fill="hold"/>
                                        <p:tgtEl>
                                          <p:spTgt spid="289"/>
                                        </p:tgtEl>
                                        <p:attrNameLst>
                                          <p:attrName>style.visibility</p:attrName>
                                        </p:attrNameLst>
                                      </p:cBhvr>
                                      <p:to>
                                        <p:strVal val="visible"/>
                                      </p:to>
                                    </p:set>
                                    <p:animEffect transition="in" filter="wipe(left)">
                                      <p:cBhvr>
                                        <p:cTn id="7" dur="300"/>
                                        <p:tgtEl>
                                          <p:spTgt spid="2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p:tmAbs val="0"/>
                                  </p:iterate>
                                  <p:childTnLst>
                                    <p:set>
                                      <p:cBhvr>
                                        <p:cTn id="11" fill="hold"/>
                                        <p:tgtEl>
                                          <p:spTgt spid="292"/>
                                        </p:tgtEl>
                                        <p:attrNameLst>
                                          <p:attrName>style.visibility</p:attrName>
                                        </p:attrNameLst>
                                      </p:cBhvr>
                                      <p:to>
                                        <p:strVal val="visible"/>
                                      </p:to>
                                    </p:set>
                                    <p:animEffect transition="in" filter="wipe(left)">
                                      <p:cBhvr>
                                        <p:cTn id="12" dur="300"/>
                                        <p:tgtEl>
                                          <p:spTgt spid="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iterate>
                                    <p:tmAbs val="0"/>
                                  </p:iterate>
                                  <p:childTnLst>
                                    <p:set>
                                      <p:cBhvr>
                                        <p:cTn id="16" fill="hold"/>
                                        <p:tgtEl>
                                          <p:spTgt spid="295"/>
                                        </p:tgtEl>
                                        <p:attrNameLst>
                                          <p:attrName>style.visibility</p:attrName>
                                        </p:attrNameLst>
                                      </p:cBhvr>
                                      <p:to>
                                        <p:strVal val="visible"/>
                                      </p:to>
                                    </p:set>
                                    <p:animEffect transition="in" filter="wipe(down)">
                                      <p:cBhvr>
                                        <p:cTn id="17" dur="300"/>
                                        <p:tgtEl>
                                          <p:spTgt spid="2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p:tmAbs val="0"/>
                                  </p:iterate>
                                  <p:childTnLst>
                                    <p:set>
                                      <p:cBhvr>
                                        <p:cTn id="21" fill="hold"/>
                                        <p:tgtEl>
                                          <p:spTgt spid="305"/>
                                        </p:tgtEl>
                                        <p:attrNameLst>
                                          <p:attrName>style.visibility</p:attrName>
                                        </p:attrNameLst>
                                      </p:cBhvr>
                                      <p:to>
                                        <p:strVal val="visible"/>
                                      </p:to>
                                    </p:set>
                                    <p:animEffect transition="in" filter="wipe(up)">
                                      <p:cBhvr>
                                        <p:cTn id="22" dur="300"/>
                                        <p:tgtEl>
                                          <p:spTgt spid="3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p:tmAbs val="0"/>
                                  </p:iterate>
                                  <p:childTnLst>
                                    <p:set>
                                      <p:cBhvr>
                                        <p:cTn id="26" fill="hold"/>
                                        <p:tgtEl>
                                          <p:spTgt spid="301"/>
                                        </p:tgtEl>
                                        <p:attrNameLst>
                                          <p:attrName>style.visibility</p:attrName>
                                        </p:attrNameLst>
                                      </p:cBhvr>
                                      <p:to>
                                        <p:strVal val="visible"/>
                                      </p:to>
                                    </p:set>
                                    <p:animEffect transition="in" filter="wipe(left)">
                                      <p:cBhvr>
                                        <p:cTn id="27" dur="300"/>
                                        <p:tgtEl>
                                          <p:spTgt spid="3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iterate>
                                    <p:tmAbs val="0"/>
                                  </p:iterate>
                                  <p:childTnLst>
                                    <p:set>
                                      <p:cBhvr>
                                        <p:cTn id="31" fill="hold"/>
                                        <p:tgtEl>
                                          <p:spTgt spid="298"/>
                                        </p:tgtEl>
                                        <p:attrNameLst>
                                          <p:attrName>style.visibility</p:attrName>
                                        </p:attrNameLst>
                                      </p:cBhvr>
                                      <p:to>
                                        <p:strVal val="visible"/>
                                      </p:to>
                                    </p:set>
                                    <p:animEffect transition="in" filter="wipe(right)">
                                      <p:cBhvr>
                                        <p:cTn id="32" dur="3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animBg="1" advAuto="0"/>
      <p:bldP spid="292" grpId="0" animBg="1" advAuto="0"/>
      <p:bldP spid="295" grpId="0" animBg="1" advAuto="0"/>
      <p:bldP spid="298" grpId="0" animBg="1" advAuto="0"/>
      <p:bldP spid="301" grpId="0" animBg="1" advAuto="0"/>
      <p:bldP spid="305"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xfrm>
            <a:off x="677863" y="312738"/>
            <a:ext cx="7805737" cy="1517650"/>
          </a:xfrm>
        </p:spPr>
        <p:txBody>
          <a:bodyPr/>
          <a:lstStyle/>
          <a:p>
            <a:pPr defTabSz="410751" eaLnBrk="1" fontAlgn="auto" hangingPunct="1">
              <a:spcBef>
                <a:spcPts val="0"/>
              </a:spcBef>
              <a:spcAft>
                <a:spcPts val="0"/>
              </a:spcAft>
              <a:defRPr sz="1800" cap="none"/>
            </a:pPr>
            <a:r>
              <a:rPr sz="1800" b="1" cap="none" spc="-168">
                <a:solidFill>
                  <a:srgbClr val="70BF41"/>
                </a:solidFill>
                <a:latin typeface="Menlo"/>
                <a:ea typeface="Menlo"/>
                <a:cs typeface="Menlo"/>
                <a:sym typeface="Menlo"/>
              </a:rPr>
              <a:t>brief</a:t>
            </a:r>
            <a:r>
              <a:rPr sz="1800" cap="none" spc="-168">
                <a:solidFill>
                  <a:srgbClr val="70BF41"/>
                </a:solidFill>
                <a:latin typeface="Menlo"/>
                <a:ea typeface="Menlo"/>
                <a:cs typeface="Menlo"/>
                <a:sym typeface="Menlo"/>
              </a:rPr>
              <a:t>(P)</a:t>
            </a:r>
          </a:p>
        </p:txBody>
      </p:sp>
      <p:grpSp>
        <p:nvGrpSpPr>
          <p:cNvPr id="341" name="Group 341"/>
          <p:cNvGrpSpPr>
            <a:grpSpLocks/>
          </p:cNvGrpSpPr>
          <p:nvPr/>
        </p:nvGrpSpPr>
        <p:grpSpPr bwMode="auto">
          <a:xfrm>
            <a:off x="750888" y="2970213"/>
            <a:ext cx="7681912" cy="1641475"/>
            <a:chOff x="0" y="216585"/>
            <a:chExt cx="10923710" cy="2335811"/>
          </a:xfrm>
        </p:grpSpPr>
        <p:sp>
          <p:nvSpPr>
            <p:cNvPr id="339" name="Shape 339"/>
            <p:cNvSpPr/>
            <p:nvPr/>
          </p:nvSpPr>
          <p:spPr>
            <a:xfrm>
              <a:off x="0" y="939467"/>
              <a:ext cx="10923710" cy="16129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6700">
                  <a:solidFill>
                    <a:srgbClr val="000000"/>
                  </a:solidFill>
                  <a:latin typeface="Avenir Book" charset="0"/>
                  <a:sym typeface="Avenir Book" charset="0"/>
                </a:rPr>
                <a:t>“</a:t>
              </a:r>
              <a:r>
                <a:rPr lang="en-US" altLang="en-US" sz="6700">
                  <a:solidFill>
                    <a:srgbClr val="000000"/>
                  </a:solidFill>
                  <a:latin typeface="Avenir Book" charset="0"/>
                  <a:sym typeface="Avenir Book" charset="0"/>
                </a:rPr>
                <a:t>I sent this packet.</a:t>
              </a:r>
              <a:r>
                <a:rPr lang="ja-JP" altLang="en-US" sz="6700">
                  <a:solidFill>
                    <a:srgbClr val="000000"/>
                  </a:solidFill>
                  <a:latin typeface="Avenir Book" charset="0"/>
                  <a:sym typeface="Avenir Book" charset="0"/>
                </a:rPr>
                <a:t>”</a:t>
              </a:r>
              <a:endParaRPr lang="en-US" altLang="en-US" sz="6700">
                <a:solidFill>
                  <a:srgbClr val="000000"/>
                </a:solidFill>
                <a:latin typeface="Avenir Book" charset="0"/>
                <a:sym typeface="Avenir Book" charset="0"/>
              </a:endParaRPr>
            </a:p>
          </p:txBody>
        </p:sp>
        <p:sp>
          <p:nvSpPr>
            <p:cNvPr id="340" name="Shape 340"/>
            <p:cNvSpPr/>
            <p:nvPr/>
          </p:nvSpPr>
          <p:spPr>
            <a:xfrm>
              <a:off x="0" y="216585"/>
              <a:ext cx="2289035" cy="431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Sender to Delegate:</a:t>
              </a:r>
            </a:p>
          </p:txBody>
        </p:sp>
      </p:grpSp>
      <p:grpSp>
        <p:nvGrpSpPr>
          <p:cNvPr id="344" name="Group 344"/>
          <p:cNvGrpSpPr>
            <a:grpSpLocks/>
          </p:cNvGrpSpPr>
          <p:nvPr/>
        </p:nvGrpSpPr>
        <p:grpSpPr bwMode="auto">
          <a:xfrm>
            <a:off x="1306513" y="4694238"/>
            <a:ext cx="1581150" cy="379412"/>
            <a:chOff x="-1" y="146736"/>
            <a:chExt cx="2248559" cy="540335"/>
          </a:xfrm>
        </p:grpSpPr>
        <p:sp>
          <p:nvSpPr>
            <p:cNvPr id="342" name="Shape 342"/>
            <p:cNvSpPr/>
            <p:nvPr/>
          </p:nvSpPr>
          <p:spPr>
            <a:xfrm>
              <a:off x="-1" y="687071"/>
              <a:ext cx="224855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343" name="Shape 343"/>
            <p:cNvSpPr/>
            <p:nvPr/>
          </p:nvSpPr>
          <p:spPr>
            <a:xfrm>
              <a:off x="984308" y="146736"/>
              <a:ext cx="279941" cy="4295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351" name="Group 351"/>
          <p:cNvGrpSpPr>
            <a:grpSpLocks/>
          </p:cNvGrpSpPr>
          <p:nvPr/>
        </p:nvGrpSpPr>
        <p:grpSpPr bwMode="auto">
          <a:xfrm>
            <a:off x="415925" y="2360613"/>
            <a:ext cx="2498725" cy="3487737"/>
            <a:chOff x="-1" y="0"/>
            <a:chExt cx="3553628" cy="4960571"/>
          </a:xfrm>
        </p:grpSpPr>
        <p:grpSp>
          <p:nvGrpSpPr>
            <p:cNvPr id="66580" name="Group 347"/>
            <p:cNvGrpSpPr>
              <a:grpSpLocks/>
            </p:cNvGrpSpPr>
            <p:nvPr/>
          </p:nvGrpSpPr>
          <p:grpSpPr bwMode="auto">
            <a:xfrm>
              <a:off x="2422834" y="0"/>
              <a:ext cx="1130793" cy="1542535"/>
              <a:chOff x="0" y="0"/>
              <a:chExt cx="1130792" cy="1542534"/>
            </a:xfrm>
          </p:grpSpPr>
          <p:pic>
            <p:nvPicPr>
              <p:cNvPr id="66584" name="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25" y="0"/>
                <a:ext cx="669635" cy="103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46" name="Shape 346"/>
              <p:cNvSpPr/>
              <p:nvPr/>
            </p:nvSpPr>
            <p:spPr>
              <a:xfrm>
                <a:off x="-317" y="1110878"/>
                <a:ext cx="1131109" cy="431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800" i="1">
                    <a:latin typeface="Avenir Medium"/>
                    <a:ea typeface="Avenir Medium"/>
                    <a:cs typeface="Avenir Medium"/>
                    <a:sym typeface="Avenir Medium"/>
                  </a:defRPr>
                </a:lvl1pPr>
              </a:lstStyle>
              <a:p>
                <a:pPr defTabSz="410730" fontAlgn="auto">
                  <a:spcBef>
                    <a:spcPts val="0"/>
                  </a:spcBef>
                  <a:spcAft>
                    <a:spcPts val="0"/>
                  </a:spcAft>
                  <a:defRPr sz="1800" i="0"/>
                </a:pPr>
                <a:r>
                  <a:rPr sz="1300" i="0" kern="0">
                    <a:solidFill>
                      <a:sysClr val="windowText" lastClr="000000"/>
                    </a:solidFill>
                  </a:rPr>
                  <a:t>Delegate</a:t>
                </a:r>
              </a:p>
            </p:txBody>
          </p:sp>
        </p:grpSp>
        <p:grpSp>
          <p:nvGrpSpPr>
            <p:cNvPr id="66581" name="Group 350"/>
            <p:cNvGrpSpPr>
              <a:grpSpLocks/>
            </p:cNvGrpSpPr>
            <p:nvPr/>
          </p:nvGrpSpPr>
          <p:grpSpPr bwMode="auto">
            <a:xfrm>
              <a:off x="-1" y="3338433"/>
              <a:ext cx="1227888" cy="1622138"/>
              <a:chOff x="-26131" y="0"/>
              <a:chExt cx="1227887" cy="1622136"/>
            </a:xfrm>
          </p:grpSpPr>
          <p:pic>
            <p:nvPicPr>
              <p:cNvPr id="66582"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1756" cy="111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49" name="Shape 349"/>
              <p:cNvSpPr/>
              <p:nvPr/>
            </p:nvSpPr>
            <p:spPr>
              <a:xfrm>
                <a:off x="-26131" y="1190881"/>
                <a:ext cx="905339" cy="431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800" i="1">
                    <a:latin typeface="Avenir Medium"/>
                    <a:ea typeface="Avenir Medium"/>
                    <a:cs typeface="Avenir Medium"/>
                    <a:sym typeface="Avenir Medium"/>
                  </a:defRPr>
                </a:lvl1pPr>
              </a:lstStyle>
              <a:p>
                <a:pPr defTabSz="410730" fontAlgn="auto">
                  <a:spcBef>
                    <a:spcPts val="0"/>
                  </a:spcBef>
                  <a:spcAft>
                    <a:spcPts val="0"/>
                  </a:spcAft>
                  <a:defRPr sz="1800" i="0"/>
                </a:pPr>
                <a:r>
                  <a:rPr sz="1300" i="0" kern="0">
                    <a:solidFill>
                      <a:sysClr val="windowText" lastClr="000000"/>
                    </a:solidFill>
                  </a:rPr>
                  <a:t>Sender</a:t>
                </a:r>
              </a:p>
            </p:txBody>
          </p:sp>
        </p:grpSp>
      </p:grpSp>
      <p:grpSp>
        <p:nvGrpSpPr>
          <p:cNvPr id="354" name="Group 354"/>
          <p:cNvGrpSpPr>
            <a:grpSpLocks/>
          </p:cNvGrpSpPr>
          <p:nvPr/>
        </p:nvGrpSpPr>
        <p:grpSpPr bwMode="auto">
          <a:xfrm>
            <a:off x="631825" y="2800350"/>
            <a:ext cx="1716088" cy="1890713"/>
            <a:chOff x="-749" y="0"/>
            <a:chExt cx="2442470" cy="2688908"/>
          </a:xfrm>
        </p:grpSpPr>
        <p:sp>
          <p:nvSpPr>
            <p:cNvPr id="367" name="Shape 367"/>
            <p:cNvSpPr/>
            <p:nvPr/>
          </p:nvSpPr>
          <p:spPr>
            <a:xfrm>
              <a:off x="532482" y="0"/>
              <a:ext cx="1909239" cy="26889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570" y="11188"/>
                    <a:pt x="8770" y="39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353" name="Shape 353"/>
            <p:cNvSpPr/>
            <p:nvPr/>
          </p:nvSpPr>
          <p:spPr>
            <a:xfrm>
              <a:off x="-749" y="428961"/>
              <a:ext cx="1014495" cy="8240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grpSp>
      <p:grpSp>
        <p:nvGrpSpPr>
          <p:cNvPr id="362" name="Group 362"/>
          <p:cNvGrpSpPr>
            <a:grpSpLocks/>
          </p:cNvGrpSpPr>
          <p:nvPr/>
        </p:nvGrpSpPr>
        <p:grpSpPr bwMode="auto">
          <a:xfrm>
            <a:off x="2917825" y="2195513"/>
            <a:ext cx="1701800" cy="1825625"/>
            <a:chOff x="-610128" y="9608"/>
            <a:chExt cx="2420939" cy="2597945"/>
          </a:xfrm>
        </p:grpSpPr>
        <p:sp>
          <p:nvSpPr>
            <p:cNvPr id="355" name="Shape 355"/>
            <p:cNvSpPr/>
            <p:nvPr/>
          </p:nvSpPr>
          <p:spPr>
            <a:xfrm>
              <a:off x="-610128" y="9608"/>
              <a:ext cx="2420939" cy="2597945"/>
            </a:xfrm>
            <a:custGeom>
              <a:avLst/>
              <a:gdLst/>
              <a:ahLst/>
              <a:cxnLst>
                <a:cxn ang="0">
                  <a:pos x="wd2" y="hd2"/>
                </a:cxn>
                <a:cxn ang="5400000">
                  <a:pos x="wd2" y="hd2"/>
                </a:cxn>
                <a:cxn ang="10800000">
                  <a:pos x="wd2" y="hd2"/>
                </a:cxn>
                <a:cxn ang="16200000">
                  <a:pos x="wd2" y="hd2"/>
                </a:cxn>
              </a:cxnLst>
              <a:rect l="0" t="0" r="r" b="b"/>
              <a:pathLst>
                <a:path w="21600" h="21600" extrusionOk="0">
                  <a:moveTo>
                    <a:pt x="6048" y="0"/>
                  </a:moveTo>
                  <a:cubicBezTo>
                    <a:pt x="5735" y="0"/>
                    <a:pt x="5481" y="236"/>
                    <a:pt x="5481" y="528"/>
                  </a:cubicBezTo>
                  <a:lnTo>
                    <a:pt x="5481" y="4663"/>
                  </a:lnTo>
                  <a:lnTo>
                    <a:pt x="0" y="5722"/>
                  </a:lnTo>
                  <a:lnTo>
                    <a:pt x="5481" y="6778"/>
                  </a:lnTo>
                  <a:lnTo>
                    <a:pt x="5481" y="21072"/>
                  </a:lnTo>
                  <a:cubicBezTo>
                    <a:pt x="5481" y="21364"/>
                    <a:pt x="5735" y="21600"/>
                    <a:pt x="6048" y="21600"/>
                  </a:cubicBezTo>
                  <a:lnTo>
                    <a:pt x="21033" y="21600"/>
                  </a:lnTo>
                  <a:cubicBezTo>
                    <a:pt x="21346" y="21600"/>
                    <a:pt x="21600" y="21364"/>
                    <a:pt x="21600" y="21072"/>
                  </a:cubicBezTo>
                  <a:lnTo>
                    <a:pt x="21600" y="528"/>
                  </a:lnTo>
                  <a:cubicBezTo>
                    <a:pt x="21600" y="236"/>
                    <a:pt x="21346" y="0"/>
                    <a:pt x="21033" y="0"/>
                  </a:cubicBezTo>
                  <a:lnTo>
                    <a:pt x="6048"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356" name="Shape 356"/>
            <p:cNvSpPr/>
            <p:nvPr/>
          </p:nvSpPr>
          <p:spPr>
            <a:xfrm>
              <a:off x="74149" y="23162"/>
              <a:ext cx="1659878" cy="716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Fingerprint</a:t>
              </a:r>
            </a:p>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Cache</a:t>
              </a:r>
            </a:p>
          </p:txBody>
        </p:sp>
        <p:sp>
          <p:nvSpPr>
            <p:cNvPr id="357" name="Shape 357"/>
            <p:cNvSpPr/>
            <p:nvPr/>
          </p:nvSpPr>
          <p:spPr>
            <a:xfrm>
              <a:off x="117057" y="73703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04AF4DE779</a:t>
              </a:r>
            </a:p>
          </p:txBody>
        </p:sp>
        <p:sp>
          <p:nvSpPr>
            <p:cNvPr id="358" name="Shape 358"/>
            <p:cNvSpPr/>
            <p:nvPr/>
          </p:nvSpPr>
          <p:spPr>
            <a:xfrm>
              <a:off x="117057" y="1093968"/>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B217C45091</a:t>
              </a:r>
            </a:p>
          </p:txBody>
        </p:sp>
        <p:sp>
          <p:nvSpPr>
            <p:cNvPr id="359" name="Shape 359"/>
            <p:cNvSpPr/>
            <p:nvPr/>
          </p:nvSpPr>
          <p:spPr>
            <a:xfrm>
              <a:off x="117057" y="216477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70BF41"/>
                  </a:solidFill>
                  <a:latin typeface="Menlo"/>
                  <a:ea typeface="Menlo"/>
                  <a:cs typeface="Menlo"/>
                  <a:sym typeface="Menlo"/>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rPr>
                <a:t>30e26e83b2</a:t>
              </a:r>
            </a:p>
          </p:txBody>
        </p:sp>
        <p:sp>
          <p:nvSpPr>
            <p:cNvPr id="360" name="Shape 360"/>
            <p:cNvSpPr/>
            <p:nvPr/>
          </p:nvSpPr>
          <p:spPr>
            <a:xfrm>
              <a:off x="117057" y="145090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cf24dba5f0</a:t>
              </a:r>
            </a:p>
          </p:txBody>
        </p:sp>
        <p:sp>
          <p:nvSpPr>
            <p:cNvPr id="361" name="Shape 361"/>
            <p:cNvSpPr/>
            <p:nvPr/>
          </p:nvSpPr>
          <p:spPr>
            <a:xfrm>
              <a:off x="117057" y="1807838"/>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b0afd9c282</a:t>
              </a:r>
            </a:p>
          </p:txBody>
        </p:sp>
      </p:grpSp>
      <p:grpSp>
        <p:nvGrpSpPr>
          <p:cNvPr id="366" name="Group 366"/>
          <p:cNvGrpSpPr>
            <a:grpSpLocks/>
          </p:cNvGrpSpPr>
          <p:nvPr/>
        </p:nvGrpSpPr>
        <p:grpSpPr bwMode="auto">
          <a:xfrm>
            <a:off x="5035550" y="2689225"/>
            <a:ext cx="3871913" cy="2478088"/>
            <a:chOff x="4227512" y="50800"/>
            <a:chExt cx="5507101" cy="3523919"/>
          </a:xfrm>
        </p:grpSpPr>
        <p:sp>
          <p:nvSpPr>
            <p:cNvPr id="363" name="Shape 363"/>
            <p:cNvSpPr/>
            <p:nvPr/>
          </p:nvSpPr>
          <p:spPr>
            <a:xfrm>
              <a:off x="4227512" y="50800"/>
              <a:ext cx="5461942" cy="3523919"/>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sym typeface="Helvetica Light"/>
              </a:endParaRPr>
            </a:p>
          </p:txBody>
        </p:sp>
        <p:sp>
          <p:nvSpPr>
            <p:cNvPr id="364" name="Shape 364"/>
            <p:cNvSpPr/>
            <p:nvPr/>
          </p:nvSpPr>
          <p:spPr>
            <a:xfrm>
              <a:off x="4498464" y="195278"/>
              <a:ext cx="5236149" cy="13454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Batch fingerprints in Bloom filter</a:t>
              </a:r>
            </a:p>
          </p:txBody>
        </p:sp>
        <p:sp>
          <p:nvSpPr>
            <p:cNvPr id="365" name="Shape 365"/>
            <p:cNvSpPr/>
            <p:nvPr/>
          </p:nvSpPr>
          <p:spPr>
            <a:xfrm>
              <a:off x="4500723" y="2066726"/>
              <a:ext cx="5231632" cy="13477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Delegate does not learn packet contents</a:t>
              </a:r>
            </a:p>
          </p:txBody>
        </p:sp>
      </p:grpSp>
      <p:sp>
        <p:nvSpPr>
          <p:cNvPr id="3" name="Slide Number Placeholder 2"/>
          <p:cNvSpPr>
            <a:spLocks noGrp="1"/>
          </p:cNvSpPr>
          <p:nvPr>
            <p:ph type="sldNum" sz="quarter" idx="10"/>
          </p:nvPr>
        </p:nvSpPr>
        <p:spPr/>
        <p:txBody>
          <a:bodyPr/>
          <a:lstStyle/>
          <a:p>
            <a:fld id="{70368DD8-D6BF-DF4F-B8F9-F3DFF9C622EE}" type="slidenum">
              <a:rPr lang="en-US" altLang="en-US" smtClean="0"/>
              <a:pPr/>
              <a:t>23</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341"/>
                                        </p:tgtEl>
                                        <p:attrNameLst>
                                          <p:attrName>ppt_x</p:attrName>
                                        </p:attrNameLst>
                                      </p:cBhvr>
                                      <p:tavLst>
                                        <p:tav tm="0">
                                          <p:val>
                                            <p:strVal val="ppt_x"/>
                                          </p:val>
                                        </p:tav>
                                        <p:tav tm="100000">
                                          <p:val>
                                            <p:strVal val="0-ppt_w/2"/>
                                          </p:val>
                                        </p:tav>
                                      </p:tavLst>
                                    </p:anim>
                                    <p:anim calcmode="lin" valueType="num">
                                      <p:cBhvr>
                                        <p:cTn id="7" dur="300" fill="hold"/>
                                        <p:tgtEl>
                                          <p:spTgt spid="341"/>
                                        </p:tgtEl>
                                        <p:attrNameLst>
                                          <p:attrName>ppt_y</p:attrName>
                                        </p:attrNameLst>
                                      </p:cBhvr>
                                      <p:tavLst>
                                        <p:tav tm="0">
                                          <p:val>
                                            <p:strVal val="ppt_y"/>
                                          </p:val>
                                        </p:tav>
                                        <p:tav tm="100000">
                                          <p:val>
                                            <p:strVal val="ppt_y"/>
                                          </p:val>
                                        </p:tav>
                                      </p:tavLst>
                                    </p:anim>
                                    <p:set>
                                      <p:cBhvr>
                                        <p:cTn id="8" fill="hold">
                                          <p:stCondLst>
                                            <p:cond delay="299"/>
                                          </p:stCondLst>
                                        </p:cTn>
                                        <p:tgtEl>
                                          <p:spTgt spid="341"/>
                                        </p:tgtEl>
                                        <p:attrNameLst>
                                          <p:attrName>style.visibility</p:attrName>
                                        </p:attrNameLst>
                                      </p:cBhvr>
                                      <p:to>
                                        <p:strVal val="hidden"/>
                                      </p:to>
                                    </p:set>
                                  </p:childTnLst>
                                </p:cTn>
                              </p:par>
                            </p:childTnLst>
                          </p:cTn>
                        </p:par>
                        <p:par>
                          <p:cTn id="9" fill="hold" nodeType="afterGroup">
                            <p:stCondLst>
                              <p:cond delay="300"/>
                            </p:stCondLst>
                            <p:childTnLst>
                              <p:par>
                                <p:cTn id="10" presetID="2" presetClass="entr" presetSubtype="2" fill="hold" grpId="0" nodeType="afterEffect">
                                  <p:stCondLst>
                                    <p:cond delay="0"/>
                                  </p:stCondLst>
                                  <p:iterate>
                                    <p:tmAbs val="0"/>
                                  </p:iterate>
                                  <p:childTnLst>
                                    <p:set>
                                      <p:cBhvr>
                                        <p:cTn id="11" fill="hold"/>
                                        <p:tgtEl>
                                          <p:spTgt spid="351"/>
                                        </p:tgtEl>
                                        <p:attrNameLst>
                                          <p:attrName>style.visibility</p:attrName>
                                        </p:attrNameLst>
                                      </p:cBhvr>
                                      <p:to>
                                        <p:strVal val="visible"/>
                                      </p:to>
                                    </p:set>
                                    <p:anim calcmode="lin" valueType="num">
                                      <p:cBhvr>
                                        <p:cTn id="12" dur="300" fill="hold"/>
                                        <p:tgtEl>
                                          <p:spTgt spid="351"/>
                                        </p:tgtEl>
                                        <p:attrNameLst>
                                          <p:attrName>ppt_x</p:attrName>
                                        </p:attrNameLst>
                                      </p:cBhvr>
                                      <p:tavLst>
                                        <p:tav tm="0">
                                          <p:val>
                                            <p:strVal val="1+#ppt_w/2"/>
                                          </p:val>
                                        </p:tav>
                                        <p:tav tm="100000">
                                          <p:val>
                                            <p:strVal val="#ppt_x"/>
                                          </p:val>
                                        </p:tav>
                                      </p:tavLst>
                                    </p:anim>
                                    <p:anim calcmode="lin" valueType="num">
                                      <p:cBhvr>
                                        <p:cTn id="13" dur="300" fill="hold"/>
                                        <p:tgtEl>
                                          <p:spTgt spid="35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p:tmAbs val="0"/>
                                  </p:iterate>
                                  <p:childTnLst>
                                    <p:set>
                                      <p:cBhvr>
                                        <p:cTn id="17" fill="hold"/>
                                        <p:tgtEl>
                                          <p:spTgt spid="344"/>
                                        </p:tgtEl>
                                        <p:attrNameLst>
                                          <p:attrName>style.visibility</p:attrName>
                                        </p:attrNameLst>
                                      </p:cBhvr>
                                      <p:to>
                                        <p:strVal val="visible"/>
                                      </p:to>
                                    </p:set>
                                    <p:animEffect transition="in" filter="wipe(left)">
                                      <p:cBhvr>
                                        <p:cTn id="18" dur="300"/>
                                        <p:tgtEl>
                                          <p:spTgt spid="3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p:tmAbs val="0"/>
                                  </p:iterate>
                                  <p:childTnLst>
                                    <p:set>
                                      <p:cBhvr>
                                        <p:cTn id="22" fill="hold"/>
                                        <p:tgtEl>
                                          <p:spTgt spid="354"/>
                                        </p:tgtEl>
                                        <p:attrNameLst>
                                          <p:attrName>style.visibility</p:attrName>
                                        </p:attrNameLst>
                                      </p:cBhvr>
                                      <p:to>
                                        <p:strVal val="visible"/>
                                      </p:to>
                                    </p:set>
                                    <p:animEffect transition="in" filter="wipe(left)">
                                      <p:cBhvr>
                                        <p:cTn id="23" dur="300"/>
                                        <p:tgtEl>
                                          <p:spTgt spid="3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iterate>
                                    <p:tmAbs val="0"/>
                                  </p:iterate>
                                  <p:childTnLst>
                                    <p:set>
                                      <p:cBhvr>
                                        <p:cTn id="27" fill="hold"/>
                                        <p:tgtEl>
                                          <p:spTgt spid="362"/>
                                        </p:tgtEl>
                                        <p:attrNameLst>
                                          <p:attrName>style.visibility</p:attrName>
                                        </p:attrNameLst>
                                      </p:cBhvr>
                                      <p:to>
                                        <p:strVal val="visible"/>
                                      </p:to>
                                    </p:set>
                                    <p:animEffect transition="in" filter="fade">
                                      <p:cBhvr>
                                        <p:cTn id="28" dur="300"/>
                                        <p:tgtEl>
                                          <p:spTgt spid="36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iterate>
                                    <p:tmAbs val="0"/>
                                  </p:iterate>
                                  <p:childTnLst>
                                    <p:set>
                                      <p:cBhvr>
                                        <p:cTn id="32" fill="hold"/>
                                        <p:tgtEl>
                                          <p:spTgt spid="366"/>
                                        </p:tgtEl>
                                        <p:attrNameLst>
                                          <p:attrName>style.visibility</p:attrName>
                                        </p:attrNameLst>
                                      </p:cBhvr>
                                      <p:to>
                                        <p:strVal val="visible"/>
                                      </p:to>
                                    </p:set>
                                    <p:animEffect transition="in" filter="fade">
                                      <p:cBhvr>
                                        <p:cTn id="33"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animBg="1" advAuto="0"/>
      <p:bldP spid="344" grpId="0" animBg="1" advAuto="0"/>
      <p:bldP spid="351" grpId="0" animBg="1" advAuto="0"/>
      <p:bldP spid="354" grpId="0" animBg="1" advAuto="0"/>
      <p:bldP spid="362" grpId="0" animBg="1" advAuto="0"/>
      <p:bldP spid="366"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7586"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7587"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07" name="Shape 407"/>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408" name="Shape 408"/>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67590"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10" name="Shape 410"/>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sp>
        <p:nvSpPr>
          <p:cNvPr id="426" name="Shape 426"/>
          <p:cNvSpPr/>
          <p:nvPr/>
        </p:nvSpPr>
        <p:spPr>
          <a:xfrm>
            <a:off x="1641475" y="2703513"/>
            <a:ext cx="2441575" cy="19065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412" name="Shape 412"/>
          <p:cNvSpPr/>
          <p:nvPr/>
        </p:nvSpPr>
        <p:spPr>
          <a:xfrm>
            <a:off x="1201738" y="2692400"/>
            <a:ext cx="1576387"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413" name="Shape 413"/>
          <p:cNvSpPr/>
          <p:nvPr/>
        </p:nvSpPr>
        <p:spPr>
          <a:xfrm flipV="1">
            <a:off x="4572000" y="3254375"/>
            <a:ext cx="0" cy="1519238"/>
          </a:xfrm>
          <a:prstGeom prst="line">
            <a:avLst/>
          </a:prstGeom>
          <a:ln w="50800">
            <a:solidFill>
              <a:srgbClr val="70BF41"/>
            </a:solidFill>
            <a:custDash>
              <a:ds d="200000" sp="200000"/>
            </a:custDash>
            <a:miter lim="400000"/>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414" name="Shape 414"/>
          <p:cNvSpPr/>
          <p:nvPr/>
        </p:nvSpPr>
        <p:spPr>
          <a:xfrm>
            <a:off x="4610100" y="3738563"/>
            <a:ext cx="2082800"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nvGrpSpPr>
          <p:cNvPr id="67596" name="Group 417"/>
          <p:cNvGrpSpPr>
            <a:grpSpLocks/>
          </p:cNvGrpSpPr>
          <p:nvPr/>
        </p:nvGrpSpPr>
        <p:grpSpPr bwMode="auto">
          <a:xfrm>
            <a:off x="6356350" y="2430463"/>
            <a:ext cx="2859088" cy="2052637"/>
            <a:chOff x="0" y="-158191"/>
            <a:chExt cx="4066893" cy="2918193"/>
          </a:xfrm>
        </p:grpSpPr>
        <p:sp>
          <p:nvSpPr>
            <p:cNvPr id="427" name="Shape 427"/>
            <p:cNvSpPr/>
            <p:nvPr/>
          </p:nvSpPr>
          <p:spPr>
            <a:xfrm>
              <a:off x="0" y="141978"/>
              <a:ext cx="2328133" cy="26180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416" name="Shape 416"/>
            <p:cNvSpPr/>
            <p:nvPr/>
          </p:nvSpPr>
          <p:spPr>
            <a:xfrm>
              <a:off x="742926" y="-158191"/>
              <a:ext cx="3323967" cy="823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nvGrpSpPr>
          <p:cNvPr id="67597" name="Group 424"/>
          <p:cNvGrpSpPr>
            <a:grpSpLocks/>
          </p:cNvGrpSpPr>
          <p:nvPr/>
        </p:nvGrpSpPr>
        <p:grpSpPr bwMode="auto">
          <a:xfrm>
            <a:off x="1941513" y="4897438"/>
            <a:ext cx="5468937" cy="330200"/>
            <a:chOff x="0" y="216585"/>
            <a:chExt cx="7778095" cy="470486"/>
          </a:xfrm>
        </p:grpSpPr>
        <p:grpSp>
          <p:nvGrpSpPr>
            <p:cNvPr id="67599" name="Group 420"/>
            <p:cNvGrpSpPr>
              <a:grpSpLocks/>
            </p:cNvGrpSpPr>
            <p:nvPr/>
          </p:nvGrpSpPr>
          <p:grpSpPr bwMode="auto">
            <a:xfrm>
              <a:off x="0" y="216585"/>
              <a:ext cx="2854250" cy="470486"/>
              <a:chOff x="0" y="216585"/>
              <a:chExt cx="2854249" cy="470486"/>
            </a:xfrm>
          </p:grpSpPr>
          <p:sp>
            <p:nvSpPr>
              <p:cNvPr id="418" name="Shape 418"/>
              <p:cNvSpPr/>
              <p:nvPr/>
            </p:nvSpPr>
            <p:spPr>
              <a:xfrm>
                <a:off x="0" y="687071"/>
                <a:ext cx="28538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419" name="Shape 419"/>
              <p:cNvSpPr/>
              <p:nvPr/>
            </p:nvSpPr>
            <p:spPr>
              <a:xfrm>
                <a:off x="1370479" y="216585"/>
                <a:ext cx="282225"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67600" name="Group 423"/>
            <p:cNvGrpSpPr>
              <a:grpSpLocks/>
            </p:cNvGrpSpPr>
            <p:nvPr/>
          </p:nvGrpSpPr>
          <p:grpSpPr bwMode="auto">
            <a:xfrm>
              <a:off x="4605859" y="216585"/>
              <a:ext cx="3172236" cy="470486"/>
              <a:chOff x="0" y="216585"/>
              <a:chExt cx="3172234" cy="470486"/>
            </a:xfrm>
          </p:grpSpPr>
          <p:sp>
            <p:nvSpPr>
              <p:cNvPr id="421" name="Shape 421"/>
              <p:cNvSpPr/>
              <p:nvPr/>
            </p:nvSpPr>
            <p:spPr>
              <a:xfrm flipV="1">
                <a:off x="38" y="687071"/>
                <a:ext cx="317219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422" name="Shape 422"/>
              <p:cNvSpPr/>
              <p:nvPr/>
            </p:nvSpPr>
            <p:spPr>
              <a:xfrm>
                <a:off x="1519531" y="216585"/>
                <a:ext cx="279966"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sp>
        <p:nvSpPr>
          <p:cNvPr id="67598" name="Shape 425"/>
          <p:cNvSpPr>
            <a:spLocks noGrp="1"/>
          </p:cNvSpPr>
          <p:nvPr>
            <p:ph type="title"/>
          </p:nvPr>
        </p:nvSpPr>
        <p:spPr bwMode="auto"/>
        <p:txBody>
          <a:bodyPr vert="horz" wrap="square" numCol="1" anchorCtr="0" compatLnSpc="1">
            <a:prstTxWarp prst="textNoShape">
              <a:avLst/>
            </a:prstTxWarp>
          </a:bodyPr>
          <a:lstStyle/>
          <a:p>
            <a:pPr defTabSz="577850" eaLnBrk="1" hangingPunct="1"/>
            <a:r>
              <a:rPr lang="en-US" altLang="en-US" cap="none">
                <a:solidFill>
                  <a:srgbClr val="000000"/>
                </a:solidFill>
                <a:ea typeface="ＭＳ Ｐゴシック" charset="-128"/>
              </a:rPr>
              <a:t>Delegated Accountability</a:t>
            </a:r>
          </a:p>
        </p:txBody>
      </p:sp>
      <p:sp>
        <p:nvSpPr>
          <p:cNvPr id="3" name="Slide Number Placeholder 2"/>
          <p:cNvSpPr>
            <a:spLocks noGrp="1"/>
          </p:cNvSpPr>
          <p:nvPr>
            <p:ph type="sldNum" sz="quarter" idx="10"/>
          </p:nvPr>
        </p:nvSpPr>
        <p:spPr/>
        <p:txBody>
          <a:bodyPr/>
          <a:lstStyle/>
          <a:p>
            <a:fld id="{70368DD8-D6BF-DF4F-B8F9-F3DFF9C622EE}" type="slidenum">
              <a:rPr lang="en-US" altLang="en-US" smtClean="0"/>
              <a:pPr/>
              <a:t>24</a:t>
            </a:fld>
            <a:endParaRPr lang="en-US" alt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hape 429"/>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1800" b="1" cap="none">
                <a:solidFill>
                  <a:srgbClr val="70BF41"/>
                </a:solidFill>
                <a:latin typeface="Menlo" charset="0"/>
                <a:ea typeface="ＭＳ Ｐゴシック" charset="-128"/>
                <a:sym typeface="Menlo" charset="0"/>
              </a:rPr>
              <a:t>verify</a:t>
            </a:r>
            <a:r>
              <a:rPr lang="en-US" altLang="en-US" sz="1800" cap="none">
                <a:solidFill>
                  <a:srgbClr val="70BF41"/>
                </a:solidFill>
                <a:latin typeface="Menlo" charset="0"/>
                <a:ea typeface="ＭＳ Ｐゴシック" charset="-128"/>
                <a:sym typeface="Menlo" charset="0"/>
              </a:rPr>
              <a:t>(P)</a:t>
            </a:r>
          </a:p>
        </p:txBody>
      </p:sp>
      <p:grpSp>
        <p:nvGrpSpPr>
          <p:cNvPr id="432" name="Group 432"/>
          <p:cNvGrpSpPr>
            <a:grpSpLocks/>
          </p:cNvGrpSpPr>
          <p:nvPr/>
        </p:nvGrpSpPr>
        <p:grpSpPr bwMode="auto">
          <a:xfrm>
            <a:off x="669925" y="2709863"/>
            <a:ext cx="7804150" cy="2533650"/>
            <a:chOff x="0" y="161870"/>
            <a:chExt cx="11099800" cy="3603315"/>
          </a:xfrm>
        </p:grpSpPr>
        <p:sp>
          <p:nvSpPr>
            <p:cNvPr id="430" name="Shape 430"/>
            <p:cNvSpPr/>
            <p:nvPr/>
          </p:nvSpPr>
          <p:spPr>
            <a:xfrm>
              <a:off x="0" y="1254605"/>
              <a:ext cx="11099800" cy="25105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5400">
                  <a:solidFill>
                    <a:srgbClr val="000000"/>
                  </a:solidFill>
                  <a:latin typeface="Avenir Book" charset="0"/>
                  <a:sym typeface="Avenir Book" charset="0"/>
                </a:rPr>
                <a:t>“</a:t>
              </a:r>
              <a:r>
                <a:rPr lang="en-US" altLang="en-US" sz="5400">
                  <a:solidFill>
                    <a:srgbClr val="000000"/>
                  </a:solidFill>
                  <a:latin typeface="Avenir Book" charset="0"/>
                  <a:sym typeface="Avenir Book" charset="0"/>
                </a:rPr>
                <a:t>Do you vouch for 			this packet?</a:t>
              </a:r>
              <a:r>
                <a:rPr lang="ja-JP" altLang="en-US" sz="5400">
                  <a:solidFill>
                    <a:srgbClr val="000000"/>
                  </a:solidFill>
                  <a:latin typeface="Avenir Book" charset="0"/>
                  <a:sym typeface="Avenir Book" charset="0"/>
                </a:rPr>
                <a:t>”</a:t>
              </a:r>
              <a:endParaRPr lang="en-US" altLang="en-US" sz="5400">
                <a:solidFill>
                  <a:srgbClr val="000000"/>
                </a:solidFill>
                <a:latin typeface="Avenir Book" charset="0"/>
                <a:sym typeface="Avenir Book" charset="0"/>
              </a:endParaRPr>
            </a:p>
          </p:txBody>
        </p:sp>
        <p:sp>
          <p:nvSpPr>
            <p:cNvPr id="431" name="Shape 431"/>
            <p:cNvSpPr/>
            <p:nvPr/>
          </p:nvSpPr>
          <p:spPr>
            <a:xfrm>
              <a:off x="0" y="161870"/>
              <a:ext cx="3111376" cy="5395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800" b="0" kern="0" dirty="0">
                  <a:solidFill>
                    <a:srgbClr val="000000"/>
                  </a:solidFill>
                  <a:latin typeface="Avenir Book"/>
                  <a:ea typeface="Avenir Book"/>
                  <a:cs typeface="Avenir Book"/>
                  <a:sym typeface="Avenir Book"/>
                </a:rPr>
                <a:t>Verifier to Delegate:</a:t>
              </a:r>
            </a:p>
          </p:txBody>
        </p:sp>
      </p:grpSp>
      <p:grpSp>
        <p:nvGrpSpPr>
          <p:cNvPr id="438" name="Group 438"/>
          <p:cNvGrpSpPr>
            <a:grpSpLocks/>
          </p:cNvGrpSpPr>
          <p:nvPr/>
        </p:nvGrpSpPr>
        <p:grpSpPr bwMode="auto">
          <a:xfrm>
            <a:off x="660400" y="2024063"/>
            <a:ext cx="7653338" cy="4519612"/>
            <a:chOff x="0" y="0"/>
            <a:chExt cx="10884580" cy="6429236"/>
          </a:xfrm>
        </p:grpSpPr>
        <p:pic>
          <p:nvPicPr>
            <p:cNvPr id="68641"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6618"/>
              <a:ext cx="1853063" cy="17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8642"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405" y="4555009"/>
              <a:ext cx="1495791" cy="9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35" name="Shape 435"/>
            <p:cNvSpPr/>
            <p:nvPr/>
          </p:nvSpPr>
          <p:spPr>
            <a:xfrm>
              <a:off x="706674" y="5801443"/>
              <a:ext cx="438002" cy="627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A</a:t>
              </a:r>
            </a:p>
          </p:txBody>
        </p:sp>
        <p:pic>
          <p:nvPicPr>
            <p:cNvPr id="68644"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421" y="0"/>
              <a:ext cx="1111758" cy="171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37" name="Shape 437"/>
            <p:cNvSpPr/>
            <p:nvPr/>
          </p:nvSpPr>
          <p:spPr>
            <a:xfrm>
              <a:off x="8389773" y="392935"/>
              <a:ext cx="2494807" cy="627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000000"/>
                  </a:solidFill>
                  <a:latin typeface="Avenir Medium" charset="0"/>
                  <a:sym typeface="Avenir Medium" charset="0"/>
                </a:rPr>
                <a:t>A</a:t>
              </a:r>
              <a:r>
                <a:rPr lang="ja-JP" altLang="en-US" sz="2200">
                  <a:solidFill>
                    <a:srgbClr val="000000"/>
                  </a:solidFill>
                  <a:latin typeface="Avenir Medium" charset="0"/>
                  <a:sym typeface="Avenir Medium" charset="0"/>
                </a:rPr>
                <a:t>’</a:t>
              </a:r>
              <a:r>
                <a:rPr lang="en-US" altLang="en-US" sz="2200">
                  <a:solidFill>
                    <a:srgbClr val="000000"/>
                  </a:solidFill>
                  <a:latin typeface="Avenir Medium" charset="0"/>
                  <a:sym typeface="Avenir Medium" charset="0"/>
                </a:rPr>
                <a:t>s Delegate</a:t>
              </a:r>
            </a:p>
          </p:txBody>
        </p:sp>
      </p:grpSp>
      <p:grpSp>
        <p:nvGrpSpPr>
          <p:cNvPr id="441" name="Group 441"/>
          <p:cNvGrpSpPr>
            <a:grpSpLocks/>
          </p:cNvGrpSpPr>
          <p:nvPr/>
        </p:nvGrpSpPr>
        <p:grpSpPr bwMode="auto">
          <a:xfrm>
            <a:off x="1917700" y="4983163"/>
            <a:ext cx="3627438" cy="579437"/>
            <a:chOff x="-2305918" y="-50242"/>
            <a:chExt cx="5160167" cy="824386"/>
          </a:xfrm>
        </p:grpSpPr>
        <p:sp>
          <p:nvSpPr>
            <p:cNvPr id="439" name="Shape 439"/>
            <p:cNvSpPr/>
            <p:nvPr/>
          </p:nvSpPr>
          <p:spPr>
            <a:xfrm flipV="1">
              <a:off x="-2305918" y="686060"/>
              <a:ext cx="5160167"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8640" name="Shape 440"/>
            <p:cNvSpPr>
              <a:spLocks noChangeArrowheads="1"/>
            </p:cNvSpPr>
            <p:nvPr/>
          </p:nvSpPr>
          <p:spPr bwMode="auto">
            <a:xfrm>
              <a:off x="-501553" y="-50242"/>
              <a:ext cx="1551437"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444" name="Group 444"/>
          <p:cNvGrpSpPr>
            <a:grpSpLocks/>
          </p:cNvGrpSpPr>
          <p:nvPr/>
        </p:nvGrpSpPr>
        <p:grpSpPr bwMode="auto">
          <a:xfrm>
            <a:off x="6740525" y="5402263"/>
            <a:ext cx="1954213" cy="889000"/>
            <a:chOff x="-425054" y="0"/>
            <a:chExt cx="2779317" cy="1264444"/>
          </a:xfrm>
        </p:grpSpPr>
        <p:sp>
          <p:nvSpPr>
            <p:cNvPr id="442" name="Shape 442"/>
            <p:cNvSpPr/>
            <p:nvPr/>
          </p:nvSpPr>
          <p:spPr>
            <a:xfrm>
              <a:off x="-425054" y="0"/>
              <a:ext cx="2779317" cy="1264444"/>
            </a:xfrm>
            <a:custGeom>
              <a:avLst/>
              <a:gdLst/>
              <a:ahLst/>
              <a:cxnLst>
                <a:cxn ang="0">
                  <a:pos x="wd2" y="hd2"/>
                </a:cxn>
                <a:cxn ang="5400000">
                  <a:pos x="wd2" y="hd2"/>
                </a:cxn>
                <a:cxn ang="10800000">
                  <a:pos x="wd2" y="hd2"/>
                </a:cxn>
                <a:cxn ang="16200000">
                  <a:pos x="wd2" y="hd2"/>
                </a:cxn>
              </a:cxnLst>
              <a:rect l="0" t="0" r="r" b="b"/>
              <a:pathLst>
                <a:path w="21600" h="21600" extrusionOk="0">
                  <a:moveTo>
                    <a:pt x="3797" y="0"/>
                  </a:moveTo>
                  <a:cubicBezTo>
                    <a:pt x="3524" y="0"/>
                    <a:pt x="3303" y="486"/>
                    <a:pt x="3303" y="1085"/>
                  </a:cubicBezTo>
                  <a:lnTo>
                    <a:pt x="3303" y="2942"/>
                  </a:lnTo>
                  <a:lnTo>
                    <a:pt x="0" y="5119"/>
                  </a:lnTo>
                  <a:lnTo>
                    <a:pt x="3303" y="7288"/>
                  </a:lnTo>
                  <a:lnTo>
                    <a:pt x="3303" y="20515"/>
                  </a:lnTo>
                  <a:cubicBezTo>
                    <a:pt x="3303" y="21114"/>
                    <a:pt x="3524" y="21600"/>
                    <a:pt x="3797" y="21600"/>
                  </a:cubicBezTo>
                  <a:lnTo>
                    <a:pt x="21106" y="21600"/>
                  </a:lnTo>
                  <a:cubicBezTo>
                    <a:pt x="21379" y="21600"/>
                    <a:pt x="21600" y="21114"/>
                    <a:pt x="21600" y="20515"/>
                  </a:cubicBezTo>
                  <a:lnTo>
                    <a:pt x="21600" y="1085"/>
                  </a:lnTo>
                  <a:cubicBezTo>
                    <a:pt x="21600" y="486"/>
                    <a:pt x="21379" y="0"/>
                    <a:pt x="21106" y="0"/>
                  </a:cubicBezTo>
                  <a:lnTo>
                    <a:pt x="3797"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443" name="Shape 443"/>
            <p:cNvSpPr/>
            <p:nvPr/>
          </p:nvSpPr>
          <p:spPr>
            <a:xfrm>
              <a:off x="351619" y="76770"/>
              <a:ext cx="1641400" cy="4312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Verified Flows</a:t>
              </a:r>
            </a:p>
          </p:txBody>
        </p:sp>
      </p:grpSp>
      <p:sp>
        <p:nvSpPr>
          <p:cNvPr id="445" name="Shape 445"/>
          <p:cNvSpPr>
            <a:spLocks noChangeArrowheads="1"/>
          </p:cNvSpPr>
          <p:nvPr/>
        </p:nvSpPr>
        <p:spPr bwMode="auto">
          <a:xfrm>
            <a:off x="7591425" y="5846763"/>
            <a:ext cx="5746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35715" tIns="35715" rIns="35715" bIns="35715"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nvGrpSpPr>
          <p:cNvPr id="449" name="Group 449"/>
          <p:cNvGrpSpPr>
            <a:grpSpLocks/>
          </p:cNvGrpSpPr>
          <p:nvPr/>
        </p:nvGrpSpPr>
        <p:grpSpPr bwMode="auto">
          <a:xfrm>
            <a:off x="2081213" y="1843088"/>
            <a:ext cx="3697287" cy="1190625"/>
            <a:chOff x="-147200" y="0"/>
            <a:chExt cx="5256610" cy="1693466"/>
          </a:xfrm>
        </p:grpSpPr>
        <p:sp>
          <p:nvSpPr>
            <p:cNvPr id="446" name="Shape 446"/>
            <p:cNvSpPr/>
            <p:nvPr/>
          </p:nvSpPr>
          <p:spPr>
            <a:xfrm>
              <a:off x="-147200" y="0"/>
              <a:ext cx="5256610" cy="1693466"/>
            </a:xfrm>
            <a:custGeom>
              <a:avLst/>
              <a:gdLst/>
              <a:ahLst/>
              <a:cxnLst>
                <a:cxn ang="0">
                  <a:pos x="wd2" y="hd2"/>
                </a:cxn>
                <a:cxn ang="5400000">
                  <a:pos x="wd2" y="hd2"/>
                </a:cxn>
                <a:cxn ang="10800000">
                  <a:pos x="wd2" y="hd2"/>
                </a:cxn>
                <a:cxn ang="16200000">
                  <a:pos x="wd2" y="hd2"/>
                </a:cxn>
              </a:cxnLst>
              <a:rect l="0" t="0" r="r" b="b"/>
              <a:pathLst>
                <a:path w="21600" h="21600" extrusionOk="0">
                  <a:moveTo>
                    <a:pt x="261" y="0"/>
                  </a:moveTo>
                  <a:cubicBezTo>
                    <a:pt x="117" y="0"/>
                    <a:pt x="0" y="363"/>
                    <a:pt x="0" y="810"/>
                  </a:cubicBezTo>
                  <a:lnTo>
                    <a:pt x="0" y="20790"/>
                  </a:lnTo>
                  <a:cubicBezTo>
                    <a:pt x="0" y="21237"/>
                    <a:pt x="117" y="21600"/>
                    <a:pt x="261" y="21600"/>
                  </a:cubicBezTo>
                  <a:lnTo>
                    <a:pt x="19188" y="21600"/>
                  </a:lnTo>
                  <a:cubicBezTo>
                    <a:pt x="19332" y="21600"/>
                    <a:pt x="19449" y="21237"/>
                    <a:pt x="19449" y="20790"/>
                  </a:cubicBezTo>
                  <a:lnTo>
                    <a:pt x="19449" y="10995"/>
                  </a:lnTo>
                  <a:lnTo>
                    <a:pt x="21600" y="9380"/>
                  </a:lnTo>
                  <a:lnTo>
                    <a:pt x="19449" y="7760"/>
                  </a:lnTo>
                  <a:lnTo>
                    <a:pt x="19449" y="810"/>
                  </a:lnTo>
                  <a:cubicBezTo>
                    <a:pt x="19449" y="363"/>
                    <a:pt x="19332" y="0"/>
                    <a:pt x="19188" y="0"/>
                  </a:cubicBezTo>
                  <a:lnTo>
                    <a:pt x="261"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447" name="Shape 447"/>
            <p:cNvSpPr/>
            <p:nvPr/>
          </p:nvSpPr>
          <p:spPr>
            <a:xfrm>
              <a:off x="1340179" y="101607"/>
              <a:ext cx="1762737" cy="4312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TWO CHECKS:</a:t>
              </a:r>
            </a:p>
          </p:txBody>
        </p:sp>
        <p:sp>
          <p:nvSpPr>
            <p:cNvPr id="68636" name="Shape 448"/>
            <p:cNvSpPr>
              <a:spLocks noChangeArrowheads="1"/>
            </p:cNvSpPr>
            <p:nvPr/>
          </p:nvSpPr>
          <p:spPr bwMode="auto">
            <a:xfrm>
              <a:off x="-79489" y="541909"/>
              <a:ext cx="4613359" cy="10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marL="346075" indent="-346075"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SzPct val="100000"/>
                <a:buFontTx/>
                <a:buAutoNum type="arabicPeriod"/>
              </a:pPr>
              <a:r>
                <a:rPr lang="en-US" altLang="en-US" sz="2000">
                  <a:solidFill>
                    <a:srgbClr val="53585F"/>
                  </a:solidFill>
                  <a:latin typeface="Avenir Book" charset="0"/>
                  <a:sym typeface="Avenir Book" charset="0"/>
                </a:rPr>
                <a:t>P</a:t>
              </a:r>
              <a:r>
                <a:rPr lang="en-US" altLang="en-US" sz="2000" baseline="-6000">
                  <a:solidFill>
                    <a:srgbClr val="53585F"/>
                  </a:solidFill>
                  <a:latin typeface="Avenir Book" charset="0"/>
                  <a:sym typeface="Avenir Book" charset="0"/>
                </a:rPr>
                <a:t>A➞B</a:t>
              </a:r>
              <a:r>
                <a:rPr lang="en-US" altLang="en-US" sz="2000">
                  <a:solidFill>
                    <a:srgbClr val="53585F"/>
                  </a:solidFill>
                  <a:latin typeface="Avenir Book" charset="0"/>
                  <a:sym typeface="Avenir Book" charset="0"/>
                </a:rPr>
                <a:t> in fingerprint cache</a:t>
              </a:r>
            </a:p>
            <a:p>
              <a:pPr eaLnBrk="1" hangingPunct="1">
                <a:buSzPct val="100000"/>
                <a:buFontTx/>
                <a:buAutoNum type="arabicPeriod"/>
              </a:pPr>
              <a:r>
                <a:rPr lang="en-US" altLang="en-US" sz="2000">
                  <a:solidFill>
                    <a:srgbClr val="53585F"/>
                  </a:solidFill>
                  <a:latin typeface="Avenir Book" charset="0"/>
                  <a:sym typeface="Avenir Book" charset="0"/>
                </a:rPr>
                <a:t>Flow A➞B not shut off</a:t>
              </a:r>
            </a:p>
          </p:txBody>
        </p:sp>
      </p:grpSp>
      <p:grpSp>
        <p:nvGrpSpPr>
          <p:cNvPr id="454" name="Group 454"/>
          <p:cNvGrpSpPr>
            <a:grpSpLocks/>
          </p:cNvGrpSpPr>
          <p:nvPr/>
        </p:nvGrpSpPr>
        <p:grpSpPr bwMode="auto">
          <a:xfrm>
            <a:off x="2728913" y="3340100"/>
            <a:ext cx="3297237" cy="1778000"/>
            <a:chOff x="-50800" y="-1"/>
            <a:chExt cx="4689024" cy="2528633"/>
          </a:xfrm>
        </p:grpSpPr>
        <p:sp>
          <p:nvSpPr>
            <p:cNvPr id="450" name="Shape 450"/>
            <p:cNvSpPr/>
            <p:nvPr/>
          </p:nvSpPr>
          <p:spPr>
            <a:xfrm flipV="1">
              <a:off x="4638224" y="-1"/>
              <a:ext cx="0" cy="2528633"/>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68631" name="Group 453"/>
            <p:cNvGrpSpPr>
              <a:grpSpLocks/>
            </p:cNvGrpSpPr>
            <p:nvPr/>
          </p:nvGrpSpPr>
          <p:grpSpPr bwMode="auto">
            <a:xfrm>
              <a:off x="-50800" y="719642"/>
              <a:ext cx="4428604" cy="1089348"/>
              <a:chOff x="0" y="0"/>
              <a:chExt cx="4428603" cy="1089346"/>
            </a:xfrm>
          </p:grpSpPr>
          <p:sp>
            <p:nvSpPr>
              <p:cNvPr id="451" name="Shape 451"/>
              <p:cNvSpPr/>
              <p:nvPr/>
            </p:nvSpPr>
            <p:spPr>
              <a:xfrm>
                <a:off x="0" y="566"/>
                <a:ext cx="4429401" cy="1088214"/>
              </a:xfrm>
              <a:prstGeom prst="roundRect">
                <a:avLst>
                  <a:gd name="adj" fmla="val 6594"/>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452" name="Shape 452"/>
              <p:cNvSpPr/>
              <p:nvPr/>
            </p:nvSpPr>
            <p:spPr>
              <a:xfrm>
                <a:off x="711142" y="72813"/>
                <a:ext cx="3007116" cy="82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grpSp>
        <p:nvGrpSpPr>
          <p:cNvPr id="462" name="Group 462"/>
          <p:cNvGrpSpPr>
            <a:grpSpLocks/>
          </p:cNvGrpSpPr>
          <p:nvPr/>
        </p:nvGrpSpPr>
        <p:grpSpPr bwMode="auto">
          <a:xfrm>
            <a:off x="6305550" y="3340100"/>
            <a:ext cx="2003425" cy="1778000"/>
            <a:chOff x="-1" y="-1"/>
            <a:chExt cx="2849460" cy="2528633"/>
          </a:xfrm>
        </p:grpSpPr>
        <p:sp>
          <p:nvSpPr>
            <p:cNvPr id="455" name="Shape 455"/>
            <p:cNvSpPr/>
            <p:nvPr/>
          </p:nvSpPr>
          <p:spPr>
            <a:xfrm flipV="1">
              <a:off x="-1" y="-1"/>
              <a:ext cx="0" cy="2528633"/>
            </a:xfrm>
            <a:prstGeom prst="line">
              <a:avLst/>
            </a:prstGeom>
            <a:noFill/>
            <a:ln w="50800" cap="flat">
              <a:solidFill>
                <a:srgbClr val="70BF41"/>
              </a:solidFill>
              <a:custDash>
                <a:ds d="200000" sp="200000"/>
              </a:custDash>
              <a:miter lim="400000"/>
              <a:head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68624" name="Group 461"/>
            <p:cNvGrpSpPr>
              <a:grpSpLocks/>
            </p:cNvGrpSpPr>
            <p:nvPr/>
          </p:nvGrpSpPr>
          <p:grpSpPr bwMode="auto">
            <a:xfrm>
              <a:off x="225687" y="511991"/>
              <a:ext cx="2623772" cy="1504651"/>
              <a:chOff x="0" y="0"/>
              <a:chExt cx="2623771" cy="1504649"/>
            </a:xfrm>
          </p:grpSpPr>
          <p:sp>
            <p:nvSpPr>
              <p:cNvPr id="456" name="Shape 456"/>
              <p:cNvSpPr/>
              <p:nvPr/>
            </p:nvSpPr>
            <p:spPr>
              <a:xfrm>
                <a:off x="101" y="509"/>
                <a:ext cx="2623670" cy="1503632"/>
              </a:xfrm>
              <a:prstGeom prst="roundRect">
                <a:avLst>
                  <a:gd name="adj" fmla="val 4774"/>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457" name="Shape 457"/>
              <p:cNvSpPr/>
              <p:nvPr/>
            </p:nvSpPr>
            <p:spPr>
              <a:xfrm>
                <a:off x="1092921" y="217249"/>
                <a:ext cx="438031" cy="4289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spc="-176">
                    <a:solidFill>
                      <a:srgbClr val="70BF41"/>
                    </a:solidFill>
                    <a:latin typeface="Menlo"/>
                    <a:ea typeface="Menlo"/>
                    <a:cs typeface="Menlo"/>
                    <a:sym typeface="Menlo"/>
                  </a:defRPr>
                </a:lvl1pPr>
              </a:lstStyle>
              <a:p>
                <a:pPr algn="ctr" defTabSz="410730" fontAlgn="auto">
                  <a:spcBef>
                    <a:spcPts val="0"/>
                  </a:spcBef>
                  <a:spcAft>
                    <a:spcPts val="0"/>
                  </a:spcAft>
                  <a:defRPr sz="1800" b="0" spc="0">
                    <a:solidFill>
                      <a:srgbClr val="000000"/>
                    </a:solidFill>
                  </a:defRPr>
                </a:pPr>
                <a:r>
                  <a:rPr sz="1300" b="0" kern="0" spc="0">
                    <a:solidFill>
                      <a:srgbClr val="000000"/>
                    </a:solidFill>
                  </a:rPr>
                  <a:t>OK</a:t>
                </a:r>
              </a:p>
            </p:txBody>
          </p:sp>
          <p:grpSp>
            <p:nvGrpSpPr>
              <p:cNvPr id="68627" name="Group 460"/>
              <p:cNvGrpSpPr>
                <a:grpSpLocks/>
              </p:cNvGrpSpPr>
              <p:nvPr/>
            </p:nvGrpSpPr>
            <p:grpSpPr bwMode="auto">
              <a:xfrm>
                <a:off x="118094" y="799012"/>
                <a:ext cx="2387582" cy="564507"/>
                <a:chOff x="0" y="0"/>
                <a:chExt cx="2387581" cy="564506"/>
              </a:xfrm>
            </p:grpSpPr>
            <p:sp>
              <p:nvSpPr>
                <p:cNvPr id="458" name="Shape 458"/>
                <p:cNvSpPr/>
                <p:nvPr/>
              </p:nvSpPr>
              <p:spPr>
                <a:xfrm>
                  <a:off x="-583" y="725"/>
                  <a:ext cx="2388848" cy="564425"/>
                </a:xfrm>
                <a:prstGeom prst="roundRect">
                  <a:avLst>
                    <a:gd name="adj" fmla="val 6860"/>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459" name="Shape 459"/>
                <p:cNvSpPr/>
                <p:nvPr/>
              </p:nvSpPr>
              <p:spPr>
                <a:xfrm>
                  <a:off x="401321" y="59426"/>
                  <a:ext cx="1585039" cy="404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p>
                  <a:pPr algn="ctr" defTabSz="410730" fontAlgn="auto">
                    <a:spcBef>
                      <a:spcPts val="0"/>
                    </a:spcBef>
                    <a:spcAft>
                      <a:spcPts val="0"/>
                    </a:spcAft>
                    <a:defRPr sz="1800"/>
                  </a:pPr>
                  <a:r>
                    <a:rPr sz="1500" b="1" kern="0" spc="-62">
                      <a:solidFill>
                        <a:srgbClr val="70BF41"/>
                      </a:solidFill>
                      <a:latin typeface="Menlo"/>
                      <a:ea typeface="Menlo"/>
                      <a:cs typeface="Menlo"/>
                      <a:sym typeface="Menlo"/>
                    </a:rPr>
                    <a:t>verify(</a:t>
                  </a:r>
                  <a:r>
                    <a:rPr sz="1500" kern="0" spc="-62">
                      <a:solidFill>
                        <a:srgbClr val="70BF41"/>
                      </a:solidFill>
                      <a:latin typeface="Menlo"/>
                      <a:ea typeface="Menlo"/>
                      <a:cs typeface="Menlo"/>
                      <a:sym typeface="Menlo"/>
                    </a:rPr>
                    <a:t>P</a:t>
                  </a:r>
                  <a:r>
                    <a:rPr sz="1500" b="1" kern="0" spc="-62">
                      <a:solidFill>
                        <a:srgbClr val="70BF41"/>
                      </a:solidFill>
                      <a:latin typeface="Menlo"/>
                      <a:ea typeface="Menlo"/>
                      <a:cs typeface="Menlo"/>
                      <a:sym typeface="Menlo"/>
                    </a:rPr>
                    <a:t>)</a:t>
                  </a:r>
                </a:p>
              </p:txBody>
            </p:sp>
          </p:grpSp>
        </p:grpSp>
      </p:grpSp>
      <p:grpSp>
        <p:nvGrpSpPr>
          <p:cNvPr id="467" name="Group 467"/>
          <p:cNvGrpSpPr>
            <a:grpSpLocks/>
          </p:cNvGrpSpPr>
          <p:nvPr/>
        </p:nvGrpSpPr>
        <p:grpSpPr bwMode="auto">
          <a:xfrm>
            <a:off x="1219200" y="2514600"/>
            <a:ext cx="6946900" cy="2782888"/>
            <a:chOff x="0" y="0"/>
            <a:chExt cx="9880600" cy="3957440"/>
          </a:xfrm>
        </p:grpSpPr>
        <p:sp>
          <p:nvSpPr>
            <p:cNvPr id="463" name="Shape 463"/>
            <p:cNvSpPr/>
            <p:nvPr/>
          </p:nvSpPr>
          <p:spPr>
            <a:xfrm>
              <a:off x="0" y="0"/>
              <a:ext cx="9880600" cy="3957440"/>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sym typeface="Helvetica Light"/>
              </a:endParaRPr>
            </a:p>
          </p:txBody>
        </p:sp>
        <p:sp>
          <p:nvSpPr>
            <p:cNvPr id="464" name="Shape 464"/>
            <p:cNvSpPr/>
            <p:nvPr/>
          </p:nvSpPr>
          <p:spPr>
            <a:xfrm>
              <a:off x="451581" y="652425"/>
              <a:ext cx="2844963"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Most effective at first hop</a:t>
              </a:r>
            </a:p>
          </p:txBody>
        </p:sp>
        <p:sp>
          <p:nvSpPr>
            <p:cNvPr id="465" name="Shape 465"/>
            <p:cNvSpPr/>
            <p:nvPr/>
          </p:nvSpPr>
          <p:spPr>
            <a:xfrm>
              <a:off x="451581" y="1763127"/>
              <a:ext cx="4253896"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Verified flow entries periodically expire</a:t>
              </a:r>
            </a:p>
          </p:txBody>
        </p:sp>
        <p:sp>
          <p:nvSpPr>
            <p:cNvPr id="466" name="Shape 466"/>
            <p:cNvSpPr/>
            <p:nvPr/>
          </p:nvSpPr>
          <p:spPr>
            <a:xfrm>
              <a:off x="451581" y="2873829"/>
              <a:ext cx="4430013"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Routers keep no state during verification</a:t>
              </a:r>
            </a:p>
          </p:txBody>
        </p:sp>
      </p:grpSp>
      <p:sp>
        <p:nvSpPr>
          <p:cNvPr id="3" name="Slide Number Placeholder 2"/>
          <p:cNvSpPr>
            <a:spLocks noGrp="1"/>
          </p:cNvSpPr>
          <p:nvPr>
            <p:ph type="sldNum" sz="quarter" idx="10"/>
          </p:nvPr>
        </p:nvSpPr>
        <p:spPr/>
        <p:txBody>
          <a:bodyPr/>
          <a:lstStyle/>
          <a:p>
            <a:fld id="{70368DD8-D6BF-DF4F-B8F9-F3DFF9C622EE}" type="slidenum">
              <a:rPr lang="en-US" altLang="en-US" smtClean="0"/>
              <a:pPr/>
              <a:t>25</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432"/>
                                        </p:tgtEl>
                                        <p:attrNameLst>
                                          <p:attrName>ppt_x</p:attrName>
                                        </p:attrNameLst>
                                      </p:cBhvr>
                                      <p:tavLst>
                                        <p:tav tm="0">
                                          <p:val>
                                            <p:strVal val="ppt_x"/>
                                          </p:val>
                                        </p:tav>
                                        <p:tav tm="100000">
                                          <p:val>
                                            <p:strVal val="0-ppt_w/2"/>
                                          </p:val>
                                        </p:tav>
                                      </p:tavLst>
                                    </p:anim>
                                    <p:anim calcmode="lin" valueType="num">
                                      <p:cBhvr>
                                        <p:cTn id="7" dur="300" fill="hold"/>
                                        <p:tgtEl>
                                          <p:spTgt spid="432"/>
                                        </p:tgtEl>
                                        <p:attrNameLst>
                                          <p:attrName>ppt_y</p:attrName>
                                        </p:attrNameLst>
                                      </p:cBhvr>
                                      <p:tavLst>
                                        <p:tav tm="0">
                                          <p:val>
                                            <p:strVal val="ppt_y"/>
                                          </p:val>
                                        </p:tav>
                                        <p:tav tm="100000">
                                          <p:val>
                                            <p:strVal val="ppt_y"/>
                                          </p:val>
                                        </p:tav>
                                      </p:tavLst>
                                    </p:anim>
                                    <p:set>
                                      <p:cBhvr>
                                        <p:cTn id="8" fill="hold">
                                          <p:stCondLst>
                                            <p:cond delay="299"/>
                                          </p:stCondLst>
                                        </p:cTn>
                                        <p:tgtEl>
                                          <p:spTgt spid="432"/>
                                        </p:tgtEl>
                                        <p:attrNameLst>
                                          <p:attrName>style.visibility</p:attrName>
                                        </p:attrNameLst>
                                      </p:cBhvr>
                                      <p:to>
                                        <p:strVal val="hidden"/>
                                      </p:to>
                                    </p:set>
                                  </p:childTnLst>
                                </p:cTn>
                              </p:par>
                            </p:childTnLst>
                          </p:cTn>
                        </p:par>
                        <p:par>
                          <p:cTn id="9" fill="hold" nodeType="afterGroup">
                            <p:stCondLst>
                              <p:cond delay="300"/>
                            </p:stCondLst>
                            <p:childTnLst>
                              <p:par>
                                <p:cTn id="10" presetID="2" presetClass="entr" presetSubtype="2" fill="hold" grpId="0" nodeType="afterEffect">
                                  <p:stCondLst>
                                    <p:cond delay="0"/>
                                  </p:stCondLst>
                                  <p:iterate>
                                    <p:tmAbs val="0"/>
                                  </p:iterate>
                                  <p:childTnLst>
                                    <p:set>
                                      <p:cBhvr>
                                        <p:cTn id="11" fill="hold"/>
                                        <p:tgtEl>
                                          <p:spTgt spid="438"/>
                                        </p:tgtEl>
                                        <p:attrNameLst>
                                          <p:attrName>style.visibility</p:attrName>
                                        </p:attrNameLst>
                                      </p:cBhvr>
                                      <p:to>
                                        <p:strVal val="visible"/>
                                      </p:to>
                                    </p:set>
                                    <p:anim calcmode="lin" valueType="num">
                                      <p:cBhvr>
                                        <p:cTn id="12" dur="300" fill="hold"/>
                                        <p:tgtEl>
                                          <p:spTgt spid="438"/>
                                        </p:tgtEl>
                                        <p:attrNameLst>
                                          <p:attrName>ppt_x</p:attrName>
                                        </p:attrNameLst>
                                      </p:cBhvr>
                                      <p:tavLst>
                                        <p:tav tm="0">
                                          <p:val>
                                            <p:strVal val="1+#ppt_w/2"/>
                                          </p:val>
                                        </p:tav>
                                        <p:tav tm="100000">
                                          <p:val>
                                            <p:strVal val="#ppt_x"/>
                                          </p:val>
                                        </p:tav>
                                      </p:tavLst>
                                    </p:anim>
                                    <p:anim calcmode="lin" valueType="num">
                                      <p:cBhvr>
                                        <p:cTn id="13" dur="300" fill="hold"/>
                                        <p:tgtEl>
                                          <p:spTgt spid="43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p:tmAbs val="0"/>
                                  </p:iterate>
                                  <p:childTnLst>
                                    <p:set>
                                      <p:cBhvr>
                                        <p:cTn id="17" fill="hold"/>
                                        <p:tgtEl>
                                          <p:spTgt spid="441"/>
                                        </p:tgtEl>
                                        <p:attrNameLst>
                                          <p:attrName>style.visibility</p:attrName>
                                        </p:attrNameLst>
                                      </p:cBhvr>
                                      <p:to>
                                        <p:strVal val="visible"/>
                                      </p:to>
                                    </p:set>
                                    <p:animEffect transition="in" filter="wipe(left)">
                                      <p:cBhvr>
                                        <p:cTn id="18" dur="300"/>
                                        <p:tgtEl>
                                          <p:spTgt spid="4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p:tmAbs val="0"/>
                                  </p:iterate>
                                  <p:childTnLst>
                                    <p:set>
                                      <p:cBhvr>
                                        <p:cTn id="22" fill="hold"/>
                                        <p:tgtEl>
                                          <p:spTgt spid="4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iterate>
                                    <p:tmAbs val="0"/>
                                  </p:iterate>
                                  <p:childTnLst>
                                    <p:set>
                                      <p:cBhvr>
                                        <p:cTn id="26" fill="hold"/>
                                        <p:tgtEl>
                                          <p:spTgt spid="454"/>
                                        </p:tgtEl>
                                        <p:attrNameLst>
                                          <p:attrName>style.visibility</p:attrName>
                                        </p:attrNameLst>
                                      </p:cBhvr>
                                      <p:to>
                                        <p:strVal val="visible"/>
                                      </p:to>
                                    </p:set>
                                    <p:animEffect transition="in" filter="wipe(down)">
                                      <p:cBhvr>
                                        <p:cTn id="27" dur="300"/>
                                        <p:tgtEl>
                                          <p:spTgt spid="4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iterate>
                                    <p:tmAbs val="0"/>
                                  </p:iterate>
                                  <p:childTnLst>
                                    <p:set>
                                      <p:cBhvr>
                                        <p:cTn id="31" fill="hold"/>
                                        <p:tgtEl>
                                          <p:spTgt spid="44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iterate>
                                    <p:tmAbs val="0"/>
                                  </p:iterate>
                                  <p:childTnLst>
                                    <p:set>
                                      <p:cBhvr>
                                        <p:cTn id="35" fill="hold"/>
                                        <p:tgtEl>
                                          <p:spTgt spid="462"/>
                                        </p:tgtEl>
                                        <p:attrNameLst>
                                          <p:attrName>style.visibility</p:attrName>
                                        </p:attrNameLst>
                                      </p:cBhvr>
                                      <p:to>
                                        <p:strVal val="visible"/>
                                      </p:to>
                                    </p:set>
                                    <p:animEffect transition="in" filter="wipe(up)">
                                      <p:cBhvr>
                                        <p:cTn id="36" dur="300"/>
                                        <p:tgtEl>
                                          <p:spTgt spid="46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iterate>
                                    <p:tmAbs val="0"/>
                                  </p:iterate>
                                  <p:childTnLst>
                                    <p:set>
                                      <p:cBhvr>
                                        <p:cTn id="40" fill="hold"/>
                                        <p:tgtEl>
                                          <p:spTgt spid="445"/>
                                        </p:tgtEl>
                                        <p:attrNameLst>
                                          <p:attrName>style.visibility</p:attrName>
                                        </p:attrNameLst>
                                      </p:cBhvr>
                                      <p:to>
                                        <p:strVal val="visible"/>
                                      </p:to>
                                    </p:set>
                                    <p:anim calcmode="lin" valueType="num">
                                      <p:cBhvr>
                                        <p:cTn id="41" dur="200" fill="hold"/>
                                        <p:tgtEl>
                                          <p:spTgt spid="445"/>
                                        </p:tgtEl>
                                        <p:attrNameLst>
                                          <p:attrName>ppt_w</p:attrName>
                                        </p:attrNameLst>
                                      </p:cBhvr>
                                      <p:tavLst>
                                        <p:tav tm="0">
                                          <p:val>
                                            <p:fltVal val="0"/>
                                          </p:val>
                                        </p:tav>
                                        <p:tav tm="100000">
                                          <p:val>
                                            <p:strVal val="#ppt_w"/>
                                          </p:val>
                                        </p:tav>
                                      </p:tavLst>
                                    </p:anim>
                                    <p:anim calcmode="lin" valueType="num">
                                      <p:cBhvr>
                                        <p:cTn id="42" dur="200" fill="hold"/>
                                        <p:tgtEl>
                                          <p:spTgt spid="445"/>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p:tmAbs val="0"/>
                                  </p:iterate>
                                  <p:childTnLst>
                                    <p:set>
                                      <p:cBhvr>
                                        <p:cTn id="46" fill="hold"/>
                                        <p:tgtEl>
                                          <p:spTgt spid="467"/>
                                        </p:tgtEl>
                                        <p:attrNameLst>
                                          <p:attrName>style.visibility</p:attrName>
                                        </p:attrNameLst>
                                      </p:cBhvr>
                                      <p:to>
                                        <p:strVal val="visible"/>
                                      </p:to>
                                    </p:set>
                                    <p:animEffect transition="in" filter="fade">
                                      <p:cBhvr>
                                        <p:cTn id="47"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animBg="1" advAuto="0"/>
      <p:bldP spid="438" grpId="0" animBg="1" advAuto="0"/>
      <p:bldP spid="441" grpId="0" animBg="1" advAuto="0"/>
      <p:bldP spid="444" grpId="0" animBg="1" advAuto="0"/>
      <p:bldP spid="445" grpId="0" animBg="1" advAuto="0"/>
      <p:bldP spid="449" grpId="0" animBg="1" advAuto="0"/>
      <p:bldP spid="454" grpId="0" animBg="1" advAuto="0"/>
      <p:bldP spid="462" grpId="0" animBg="1" advAuto="0"/>
      <p:bldP spid="467"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9634"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9635"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22" name="Shape 522"/>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523" name="Shape 523"/>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69638"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25" name="Shape 525"/>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sp>
        <p:nvSpPr>
          <p:cNvPr id="540" name="Shape 540"/>
          <p:cNvSpPr/>
          <p:nvPr/>
        </p:nvSpPr>
        <p:spPr>
          <a:xfrm>
            <a:off x="1641475" y="2703513"/>
            <a:ext cx="2441575" cy="19065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527" name="Shape 527"/>
          <p:cNvSpPr/>
          <p:nvPr/>
        </p:nvSpPr>
        <p:spPr>
          <a:xfrm>
            <a:off x="1201738" y="2692400"/>
            <a:ext cx="1576387"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528" name="Shape 528"/>
          <p:cNvSpPr/>
          <p:nvPr/>
        </p:nvSpPr>
        <p:spPr>
          <a:xfrm flipV="1">
            <a:off x="4572000" y="3254375"/>
            <a:ext cx="0" cy="1519238"/>
          </a:xfrm>
          <a:prstGeom prst="line">
            <a:avLst/>
          </a:prstGeom>
          <a:ln w="50800">
            <a:solidFill>
              <a:srgbClr val="70BF41"/>
            </a:solidFill>
            <a:custDash>
              <a:ds d="200000" sp="200000"/>
            </a:custDash>
            <a:miter lim="400000"/>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529" name="Shape 529"/>
          <p:cNvSpPr/>
          <p:nvPr/>
        </p:nvSpPr>
        <p:spPr>
          <a:xfrm>
            <a:off x="4610100" y="3738563"/>
            <a:ext cx="2082800"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sp>
        <p:nvSpPr>
          <p:cNvPr id="541" name="Shape 541"/>
          <p:cNvSpPr/>
          <p:nvPr/>
        </p:nvSpPr>
        <p:spPr>
          <a:xfrm>
            <a:off x="6356350" y="2641600"/>
            <a:ext cx="1636713" cy="18415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531" name="Shape 531"/>
          <p:cNvSpPr/>
          <p:nvPr/>
        </p:nvSpPr>
        <p:spPr>
          <a:xfrm>
            <a:off x="6892925" y="2446338"/>
            <a:ext cx="2306638"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nvGrpSpPr>
          <p:cNvPr id="69646" name="Group 538"/>
          <p:cNvGrpSpPr>
            <a:grpSpLocks/>
          </p:cNvGrpSpPr>
          <p:nvPr/>
        </p:nvGrpSpPr>
        <p:grpSpPr bwMode="auto">
          <a:xfrm>
            <a:off x="1941513" y="4897438"/>
            <a:ext cx="5468937" cy="330200"/>
            <a:chOff x="0" y="216585"/>
            <a:chExt cx="7778095" cy="470486"/>
          </a:xfrm>
        </p:grpSpPr>
        <p:grpSp>
          <p:nvGrpSpPr>
            <p:cNvPr id="69648" name="Group 534"/>
            <p:cNvGrpSpPr>
              <a:grpSpLocks/>
            </p:cNvGrpSpPr>
            <p:nvPr/>
          </p:nvGrpSpPr>
          <p:grpSpPr bwMode="auto">
            <a:xfrm>
              <a:off x="0" y="216585"/>
              <a:ext cx="2854250" cy="470486"/>
              <a:chOff x="0" y="216585"/>
              <a:chExt cx="2854249" cy="470486"/>
            </a:xfrm>
          </p:grpSpPr>
          <p:sp>
            <p:nvSpPr>
              <p:cNvPr id="532" name="Shape 532"/>
              <p:cNvSpPr/>
              <p:nvPr/>
            </p:nvSpPr>
            <p:spPr>
              <a:xfrm>
                <a:off x="0" y="687071"/>
                <a:ext cx="28538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533" name="Shape 533"/>
              <p:cNvSpPr/>
              <p:nvPr/>
            </p:nvSpPr>
            <p:spPr>
              <a:xfrm>
                <a:off x="1370479" y="216585"/>
                <a:ext cx="282225"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69649" name="Group 537"/>
            <p:cNvGrpSpPr>
              <a:grpSpLocks/>
            </p:cNvGrpSpPr>
            <p:nvPr/>
          </p:nvGrpSpPr>
          <p:grpSpPr bwMode="auto">
            <a:xfrm>
              <a:off x="4605859" y="216585"/>
              <a:ext cx="3172236" cy="470486"/>
              <a:chOff x="0" y="216585"/>
              <a:chExt cx="3172234" cy="470486"/>
            </a:xfrm>
          </p:grpSpPr>
          <p:sp>
            <p:nvSpPr>
              <p:cNvPr id="535" name="Shape 535"/>
              <p:cNvSpPr/>
              <p:nvPr/>
            </p:nvSpPr>
            <p:spPr>
              <a:xfrm flipV="1">
                <a:off x="38" y="687071"/>
                <a:ext cx="317219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536" name="Shape 536"/>
              <p:cNvSpPr/>
              <p:nvPr/>
            </p:nvSpPr>
            <p:spPr>
              <a:xfrm>
                <a:off x="1519531" y="216585"/>
                <a:ext cx="279966"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sp>
        <p:nvSpPr>
          <p:cNvPr id="69647" name="Shape 539"/>
          <p:cNvSpPr>
            <a:spLocks noGrp="1"/>
          </p:cNvSpPr>
          <p:nvPr>
            <p:ph type="title"/>
          </p:nvPr>
        </p:nvSpPr>
        <p:spPr bwMode="auto"/>
        <p:txBody>
          <a:bodyPr vert="horz" wrap="square" numCol="1" anchorCtr="0" compatLnSpc="1">
            <a:prstTxWarp prst="textNoShape">
              <a:avLst/>
            </a:prstTxWarp>
          </a:bodyPr>
          <a:lstStyle/>
          <a:p>
            <a:pPr defTabSz="577850" eaLnBrk="1" hangingPunct="1"/>
            <a:r>
              <a:rPr lang="en-US" altLang="en-US" cap="none">
                <a:solidFill>
                  <a:srgbClr val="000000"/>
                </a:solidFill>
                <a:ea typeface="ＭＳ Ｐゴシック" charset="-128"/>
              </a:rPr>
              <a:t>Delegated Accountability</a:t>
            </a:r>
          </a:p>
        </p:txBody>
      </p:sp>
      <p:sp>
        <p:nvSpPr>
          <p:cNvPr id="3" name="Slide Number Placeholder 2"/>
          <p:cNvSpPr>
            <a:spLocks noGrp="1"/>
          </p:cNvSpPr>
          <p:nvPr>
            <p:ph type="sldNum" sz="quarter" idx="10"/>
          </p:nvPr>
        </p:nvSpPr>
        <p:spPr/>
        <p:txBody>
          <a:bodyPr/>
          <a:lstStyle/>
          <a:p>
            <a:fld id="{70368DD8-D6BF-DF4F-B8F9-F3DFF9C622EE}" type="slidenum">
              <a:rPr lang="en-US" altLang="en-US" smtClean="0"/>
              <a:pPr/>
              <a:t>26</a:t>
            </a:fld>
            <a:endParaRPr lang="en-US" altLang="en-US"/>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hape 543"/>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1800" b="1" cap="none">
                <a:solidFill>
                  <a:srgbClr val="70BF41"/>
                </a:solidFill>
                <a:latin typeface="Menlo" charset="0"/>
                <a:ea typeface="ＭＳ Ｐゴシック" charset="-128"/>
                <a:sym typeface="Menlo" charset="0"/>
              </a:rPr>
              <a:t>shutoff</a:t>
            </a:r>
            <a:r>
              <a:rPr lang="en-US" altLang="en-US" sz="1800" cap="none">
                <a:solidFill>
                  <a:srgbClr val="70BF41"/>
                </a:solidFill>
                <a:latin typeface="Menlo" charset="0"/>
                <a:ea typeface="ＭＳ Ｐゴシック" charset="-128"/>
                <a:sym typeface="Menlo" charset="0"/>
              </a:rPr>
              <a:t>(P)</a:t>
            </a:r>
          </a:p>
        </p:txBody>
      </p:sp>
      <p:grpSp>
        <p:nvGrpSpPr>
          <p:cNvPr id="546" name="Group 546"/>
          <p:cNvGrpSpPr>
            <a:grpSpLocks/>
          </p:cNvGrpSpPr>
          <p:nvPr/>
        </p:nvGrpSpPr>
        <p:grpSpPr bwMode="auto">
          <a:xfrm>
            <a:off x="750888" y="2970213"/>
            <a:ext cx="6434137" cy="1641475"/>
            <a:chOff x="0" y="216585"/>
            <a:chExt cx="9150582" cy="2335811"/>
          </a:xfrm>
        </p:grpSpPr>
        <p:sp>
          <p:nvSpPr>
            <p:cNvPr id="544" name="Shape 544"/>
            <p:cNvSpPr/>
            <p:nvPr/>
          </p:nvSpPr>
          <p:spPr>
            <a:xfrm>
              <a:off x="0" y="939467"/>
              <a:ext cx="9150582" cy="16129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6700">
                  <a:solidFill>
                    <a:srgbClr val="000000"/>
                  </a:solidFill>
                  <a:latin typeface="Avenir Book" charset="0"/>
                  <a:sym typeface="Avenir Book" charset="0"/>
                </a:rPr>
                <a:t>“</a:t>
              </a:r>
              <a:r>
                <a:rPr lang="en-US" altLang="en-US" sz="6700">
                  <a:solidFill>
                    <a:srgbClr val="000000"/>
                  </a:solidFill>
                  <a:latin typeface="Avenir Book" charset="0"/>
                  <a:sym typeface="Avenir Book" charset="0"/>
                </a:rPr>
                <a:t>Stop this flow.</a:t>
              </a:r>
              <a:r>
                <a:rPr lang="ja-JP" altLang="en-US" sz="6700">
                  <a:solidFill>
                    <a:srgbClr val="000000"/>
                  </a:solidFill>
                  <a:latin typeface="Avenir Book" charset="0"/>
                  <a:sym typeface="Avenir Book" charset="0"/>
                </a:rPr>
                <a:t>”</a:t>
              </a:r>
              <a:endParaRPr lang="en-US" altLang="en-US" sz="6700">
                <a:solidFill>
                  <a:srgbClr val="000000"/>
                </a:solidFill>
                <a:latin typeface="Avenir Book" charset="0"/>
                <a:sym typeface="Avenir Book" charset="0"/>
              </a:endParaRPr>
            </a:p>
          </p:txBody>
        </p:sp>
        <p:sp>
          <p:nvSpPr>
            <p:cNvPr id="545" name="Shape 545"/>
            <p:cNvSpPr/>
            <p:nvPr/>
          </p:nvSpPr>
          <p:spPr>
            <a:xfrm>
              <a:off x="0" y="216585"/>
              <a:ext cx="2438349" cy="431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Receiver to Delegate:</a:t>
              </a:r>
            </a:p>
          </p:txBody>
        </p:sp>
      </p:grpSp>
      <p:grpSp>
        <p:nvGrpSpPr>
          <p:cNvPr id="552" name="Group 552"/>
          <p:cNvGrpSpPr>
            <a:grpSpLocks/>
          </p:cNvGrpSpPr>
          <p:nvPr/>
        </p:nvGrpSpPr>
        <p:grpSpPr bwMode="auto">
          <a:xfrm>
            <a:off x="1144588" y="1816100"/>
            <a:ext cx="4227512" cy="4348163"/>
            <a:chOff x="0" y="0"/>
            <a:chExt cx="6012996" cy="6182645"/>
          </a:xfrm>
        </p:grpSpPr>
        <p:pic>
          <p:nvPicPr>
            <p:cNvPr id="70693" name="ro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86710"/>
              <a:ext cx="1495790" cy="98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0694"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238" y="3820028"/>
              <a:ext cx="1111758" cy="17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49" name="Shape 549"/>
            <p:cNvSpPr/>
            <p:nvPr/>
          </p:nvSpPr>
          <p:spPr>
            <a:xfrm>
              <a:off x="5258831" y="5555126"/>
              <a:ext cx="397404" cy="6275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B</a:t>
              </a:r>
            </a:p>
          </p:txBody>
        </p:sp>
        <p:pic>
          <p:nvPicPr>
            <p:cNvPr id="70696"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6" y="0"/>
              <a:ext cx="1111758" cy="171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51" name="Shape 551"/>
            <p:cNvSpPr/>
            <p:nvPr/>
          </p:nvSpPr>
          <p:spPr>
            <a:xfrm>
              <a:off x="1302853" y="392764"/>
              <a:ext cx="2495067" cy="6275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000000"/>
                  </a:solidFill>
                  <a:latin typeface="Avenir Medium" charset="0"/>
                  <a:sym typeface="Avenir Medium" charset="0"/>
                </a:rPr>
                <a:t>A</a:t>
              </a:r>
              <a:r>
                <a:rPr lang="ja-JP" altLang="en-US" sz="2200">
                  <a:solidFill>
                    <a:srgbClr val="000000"/>
                  </a:solidFill>
                  <a:latin typeface="Avenir Medium" charset="0"/>
                  <a:sym typeface="Avenir Medium" charset="0"/>
                </a:rPr>
                <a:t>’</a:t>
              </a:r>
              <a:r>
                <a:rPr lang="en-US" altLang="en-US" sz="2200">
                  <a:solidFill>
                    <a:srgbClr val="000000"/>
                  </a:solidFill>
                  <a:latin typeface="Avenir Medium" charset="0"/>
                  <a:sym typeface="Avenir Medium" charset="0"/>
                </a:rPr>
                <a:t>s Delegate</a:t>
              </a:r>
            </a:p>
          </p:txBody>
        </p:sp>
      </p:grpSp>
      <p:grpSp>
        <p:nvGrpSpPr>
          <p:cNvPr id="555" name="Group 555"/>
          <p:cNvGrpSpPr>
            <a:grpSpLocks/>
          </p:cNvGrpSpPr>
          <p:nvPr/>
        </p:nvGrpSpPr>
        <p:grpSpPr bwMode="auto">
          <a:xfrm>
            <a:off x="2271713" y="4565650"/>
            <a:ext cx="2254250" cy="579438"/>
            <a:chOff x="-255412" y="19607"/>
            <a:chExt cx="3207969" cy="824386"/>
          </a:xfrm>
        </p:grpSpPr>
        <p:sp>
          <p:nvSpPr>
            <p:cNvPr id="553" name="Shape 553"/>
            <p:cNvSpPr/>
            <p:nvPr/>
          </p:nvSpPr>
          <p:spPr>
            <a:xfrm flipV="1">
              <a:off x="-255412" y="789787"/>
              <a:ext cx="320796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0692" name="Shape 554"/>
            <p:cNvSpPr>
              <a:spLocks noChangeArrowheads="1"/>
            </p:cNvSpPr>
            <p:nvPr/>
          </p:nvSpPr>
          <p:spPr bwMode="auto">
            <a:xfrm>
              <a:off x="736347" y="19607"/>
              <a:ext cx="1552025"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558" name="Group 558"/>
          <p:cNvGrpSpPr>
            <a:grpSpLocks/>
          </p:cNvGrpSpPr>
          <p:nvPr/>
        </p:nvGrpSpPr>
        <p:grpSpPr bwMode="auto">
          <a:xfrm>
            <a:off x="866775" y="5503863"/>
            <a:ext cx="1606550" cy="962025"/>
            <a:chOff x="0" y="-305991"/>
            <a:chExt cx="2285207" cy="1369616"/>
          </a:xfrm>
        </p:grpSpPr>
        <p:sp>
          <p:nvSpPr>
            <p:cNvPr id="556" name="Shape 556"/>
            <p:cNvSpPr/>
            <p:nvPr/>
          </p:nvSpPr>
          <p:spPr>
            <a:xfrm>
              <a:off x="0" y="-305991"/>
              <a:ext cx="2285207" cy="1369616"/>
            </a:xfrm>
            <a:custGeom>
              <a:avLst/>
              <a:gdLst/>
              <a:ahLst/>
              <a:cxnLst>
                <a:cxn ang="0">
                  <a:pos x="wd2" y="hd2"/>
                </a:cxn>
                <a:cxn ang="5400000">
                  <a:pos x="wd2" y="hd2"/>
                </a:cxn>
                <a:cxn ang="10800000">
                  <a:pos x="wd2" y="hd2"/>
                </a:cxn>
                <a:cxn ang="16200000">
                  <a:pos x="wd2" y="hd2"/>
                </a:cxn>
              </a:cxnLst>
              <a:rect l="0" t="0" r="r" b="b"/>
              <a:pathLst>
                <a:path w="21600" h="21600" extrusionOk="0">
                  <a:moveTo>
                    <a:pt x="11318" y="0"/>
                  </a:moveTo>
                  <a:lnTo>
                    <a:pt x="10114" y="4826"/>
                  </a:lnTo>
                  <a:lnTo>
                    <a:pt x="600" y="4826"/>
                  </a:lnTo>
                  <a:cubicBezTo>
                    <a:pt x="269" y="4826"/>
                    <a:pt x="0" y="5274"/>
                    <a:pt x="0" y="5827"/>
                  </a:cubicBezTo>
                  <a:lnTo>
                    <a:pt x="0" y="20599"/>
                  </a:lnTo>
                  <a:cubicBezTo>
                    <a:pt x="0" y="21152"/>
                    <a:pt x="269" y="21600"/>
                    <a:pt x="600" y="21600"/>
                  </a:cubicBezTo>
                  <a:lnTo>
                    <a:pt x="21000" y="21600"/>
                  </a:lnTo>
                  <a:cubicBezTo>
                    <a:pt x="21331" y="21600"/>
                    <a:pt x="21600" y="21152"/>
                    <a:pt x="21600" y="20599"/>
                  </a:cubicBezTo>
                  <a:lnTo>
                    <a:pt x="21600" y="5827"/>
                  </a:lnTo>
                  <a:cubicBezTo>
                    <a:pt x="21600" y="5274"/>
                    <a:pt x="21331" y="4826"/>
                    <a:pt x="21000" y="4826"/>
                  </a:cubicBezTo>
                  <a:lnTo>
                    <a:pt x="12518" y="4826"/>
                  </a:lnTo>
                  <a:lnTo>
                    <a:pt x="11318"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557" name="Shape 557"/>
            <p:cNvSpPr/>
            <p:nvPr/>
          </p:nvSpPr>
          <p:spPr>
            <a:xfrm>
              <a:off x="327427" y="12681"/>
              <a:ext cx="1641645" cy="4316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Verified Flows</a:t>
              </a:r>
            </a:p>
          </p:txBody>
        </p:sp>
      </p:grpSp>
      <p:sp>
        <p:nvSpPr>
          <p:cNvPr id="559" name="Shape 559"/>
          <p:cNvSpPr>
            <a:spLocks noChangeArrowheads="1"/>
          </p:cNvSpPr>
          <p:nvPr/>
        </p:nvSpPr>
        <p:spPr bwMode="auto">
          <a:xfrm>
            <a:off x="1382713" y="6072188"/>
            <a:ext cx="5746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35715" tIns="35715" rIns="35715" bIns="35715"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nvGrpSpPr>
          <p:cNvPr id="562" name="Group 562"/>
          <p:cNvGrpSpPr>
            <a:grpSpLocks/>
          </p:cNvGrpSpPr>
          <p:nvPr/>
        </p:nvGrpSpPr>
        <p:grpSpPr bwMode="auto">
          <a:xfrm>
            <a:off x="20638" y="4565650"/>
            <a:ext cx="1092200" cy="579438"/>
            <a:chOff x="1460160" y="19607"/>
            <a:chExt cx="1552979" cy="824386"/>
          </a:xfrm>
        </p:grpSpPr>
        <p:sp>
          <p:nvSpPr>
            <p:cNvPr id="560" name="Shape 560"/>
            <p:cNvSpPr/>
            <p:nvPr/>
          </p:nvSpPr>
          <p:spPr>
            <a:xfrm flipV="1">
              <a:off x="1597851" y="789787"/>
              <a:ext cx="1354342"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0688" name="Shape 561"/>
            <p:cNvSpPr>
              <a:spLocks noChangeArrowheads="1"/>
            </p:cNvSpPr>
            <p:nvPr/>
          </p:nvSpPr>
          <p:spPr bwMode="auto">
            <a:xfrm>
              <a:off x="1460160" y="19607"/>
              <a:ext cx="1552979"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567" name="Group 567"/>
          <p:cNvGrpSpPr>
            <a:grpSpLocks/>
          </p:cNvGrpSpPr>
          <p:nvPr/>
        </p:nvGrpSpPr>
        <p:grpSpPr bwMode="auto">
          <a:xfrm>
            <a:off x="3454400" y="2520950"/>
            <a:ext cx="5400675" cy="1839913"/>
            <a:chOff x="0" y="269093"/>
            <a:chExt cx="7681158" cy="2617724"/>
          </a:xfrm>
        </p:grpSpPr>
        <p:sp>
          <p:nvSpPr>
            <p:cNvPr id="586" name="Shape 586"/>
            <p:cNvSpPr/>
            <p:nvPr/>
          </p:nvSpPr>
          <p:spPr>
            <a:xfrm>
              <a:off x="0" y="269093"/>
              <a:ext cx="2327830" cy="26177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grpSp>
          <p:nvGrpSpPr>
            <p:cNvPr id="70684" name="Group 566"/>
            <p:cNvGrpSpPr>
              <a:grpSpLocks/>
            </p:cNvGrpSpPr>
            <p:nvPr/>
          </p:nvGrpSpPr>
          <p:grpSpPr bwMode="auto">
            <a:xfrm>
              <a:off x="1918271" y="368322"/>
              <a:ext cx="5762887" cy="900942"/>
              <a:chOff x="0" y="-4211"/>
              <a:chExt cx="5762886" cy="900941"/>
            </a:xfrm>
          </p:grpSpPr>
          <p:sp>
            <p:nvSpPr>
              <p:cNvPr id="564" name="Shape 564"/>
              <p:cNvSpPr/>
              <p:nvPr/>
            </p:nvSpPr>
            <p:spPr>
              <a:xfrm>
                <a:off x="889" y="456"/>
                <a:ext cx="5761997" cy="896666"/>
              </a:xfrm>
              <a:prstGeom prst="roundRect">
                <a:avLst>
                  <a:gd name="adj" fmla="val 8010"/>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565" name="Shape 565"/>
              <p:cNvSpPr/>
              <p:nvPr/>
            </p:nvSpPr>
            <p:spPr>
              <a:xfrm>
                <a:off x="1220120" y="-4062"/>
                <a:ext cx="3323534" cy="8243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grpSp>
        <p:nvGrpSpPr>
          <p:cNvPr id="570" name="Group 570"/>
          <p:cNvGrpSpPr>
            <a:grpSpLocks/>
          </p:cNvGrpSpPr>
          <p:nvPr/>
        </p:nvGrpSpPr>
        <p:grpSpPr bwMode="auto">
          <a:xfrm>
            <a:off x="20638" y="4610100"/>
            <a:ext cx="1092200" cy="579438"/>
            <a:chOff x="1460160" y="19607"/>
            <a:chExt cx="1552979" cy="824386"/>
          </a:xfrm>
        </p:grpSpPr>
        <p:sp>
          <p:nvSpPr>
            <p:cNvPr id="568" name="Shape 568"/>
            <p:cNvSpPr/>
            <p:nvPr/>
          </p:nvSpPr>
          <p:spPr>
            <a:xfrm flipV="1">
              <a:off x="1597851" y="789787"/>
              <a:ext cx="1354342"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0682" name="Shape 569"/>
            <p:cNvSpPr>
              <a:spLocks noChangeArrowheads="1"/>
            </p:cNvSpPr>
            <p:nvPr/>
          </p:nvSpPr>
          <p:spPr bwMode="auto">
            <a:xfrm>
              <a:off x="1460160" y="19607"/>
              <a:ext cx="1552979"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573" name="Group 573"/>
          <p:cNvGrpSpPr>
            <a:grpSpLocks/>
          </p:cNvGrpSpPr>
          <p:nvPr/>
        </p:nvGrpSpPr>
        <p:grpSpPr bwMode="auto">
          <a:xfrm>
            <a:off x="17463" y="3113088"/>
            <a:ext cx="1577975" cy="1563687"/>
            <a:chOff x="-1137" y="0"/>
            <a:chExt cx="2243871" cy="2225158"/>
          </a:xfrm>
        </p:grpSpPr>
        <p:sp>
          <p:nvSpPr>
            <p:cNvPr id="571" name="Shape 571"/>
            <p:cNvSpPr/>
            <p:nvPr/>
          </p:nvSpPr>
          <p:spPr>
            <a:xfrm flipV="1">
              <a:off x="2242734" y="0"/>
              <a:ext cx="0" cy="2225158"/>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572" name="Shape 572"/>
            <p:cNvSpPr/>
            <p:nvPr/>
          </p:nvSpPr>
          <p:spPr>
            <a:xfrm>
              <a:off x="-1137" y="795184"/>
              <a:ext cx="2171634" cy="6280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2200" b="1" kern="0" spc="-90">
                  <a:solidFill>
                    <a:srgbClr val="70BF41"/>
                  </a:solidFill>
                  <a:latin typeface="Menlo"/>
                  <a:ea typeface="Menlo"/>
                  <a:cs typeface="Menlo"/>
                  <a:sym typeface="Menlo"/>
                </a:rPr>
                <a:t>verify(</a:t>
              </a:r>
              <a:r>
                <a:rPr sz="2200" kern="0" spc="-90">
                  <a:solidFill>
                    <a:srgbClr val="70BF41"/>
                  </a:solidFill>
                  <a:latin typeface="Menlo"/>
                  <a:ea typeface="Menlo"/>
                  <a:cs typeface="Menlo"/>
                  <a:sym typeface="Menlo"/>
                </a:rPr>
                <a:t>P</a:t>
              </a:r>
              <a:r>
                <a:rPr sz="2200" b="1" kern="0" spc="-90">
                  <a:solidFill>
                    <a:srgbClr val="70BF41"/>
                  </a:solidFill>
                  <a:latin typeface="Menlo"/>
                  <a:ea typeface="Menlo"/>
                  <a:cs typeface="Menlo"/>
                  <a:sym typeface="Menlo"/>
                </a:rPr>
                <a:t>)</a:t>
              </a:r>
            </a:p>
          </p:txBody>
        </p:sp>
      </p:grpSp>
      <p:grpSp>
        <p:nvGrpSpPr>
          <p:cNvPr id="576" name="Group 576"/>
          <p:cNvGrpSpPr>
            <a:grpSpLocks/>
          </p:cNvGrpSpPr>
          <p:nvPr/>
        </p:nvGrpSpPr>
        <p:grpSpPr bwMode="auto">
          <a:xfrm>
            <a:off x="1793875" y="3113088"/>
            <a:ext cx="1441450" cy="1563687"/>
            <a:chOff x="-1" y="0"/>
            <a:chExt cx="2049737" cy="2225158"/>
          </a:xfrm>
        </p:grpSpPr>
        <p:sp>
          <p:nvSpPr>
            <p:cNvPr id="574" name="Shape 574"/>
            <p:cNvSpPr/>
            <p:nvPr/>
          </p:nvSpPr>
          <p:spPr>
            <a:xfrm flipV="1">
              <a:off x="-1" y="0"/>
              <a:ext cx="0" cy="2225158"/>
            </a:xfrm>
            <a:prstGeom prst="line">
              <a:avLst/>
            </a:prstGeom>
            <a:noFill/>
            <a:ln w="50800" cap="flat">
              <a:solidFill>
                <a:srgbClr val="EC5D57"/>
              </a:solidFill>
              <a:custDash>
                <a:ds d="200000" sp="200000"/>
              </a:custDash>
              <a:miter lim="400000"/>
              <a:head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575" name="Shape 575"/>
            <p:cNvSpPr/>
            <p:nvPr/>
          </p:nvSpPr>
          <p:spPr>
            <a:xfrm>
              <a:off x="591443" y="894582"/>
              <a:ext cx="1458293" cy="4292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144">
                  <a:solidFill>
                    <a:srgbClr val="EC5D57"/>
                  </a:solidFill>
                  <a:latin typeface="Menlo"/>
                  <a:ea typeface="Menlo"/>
                  <a:cs typeface="Menlo"/>
                  <a:sym typeface="Menlo"/>
                </a:defRPr>
              </a:lvl1pPr>
            </a:lstStyle>
            <a:p>
              <a:pPr algn="ctr" defTabSz="410730" fontAlgn="auto">
                <a:spcBef>
                  <a:spcPts val="0"/>
                </a:spcBef>
                <a:spcAft>
                  <a:spcPts val="0"/>
                </a:spcAft>
                <a:defRPr sz="1800" b="0" spc="0">
                  <a:solidFill>
                    <a:srgbClr val="000000"/>
                  </a:solidFill>
                </a:defRPr>
              </a:pPr>
              <a:r>
                <a:rPr sz="1300" b="0" kern="0" spc="0">
                  <a:solidFill>
                    <a:srgbClr val="000000"/>
                  </a:solidFill>
                </a:rPr>
                <a:t>DROP_FLOW</a:t>
              </a:r>
            </a:p>
          </p:txBody>
        </p:sp>
      </p:grpSp>
      <p:grpSp>
        <p:nvGrpSpPr>
          <p:cNvPr id="580" name="Group 580"/>
          <p:cNvGrpSpPr>
            <a:grpSpLocks/>
          </p:cNvGrpSpPr>
          <p:nvPr/>
        </p:nvGrpSpPr>
        <p:grpSpPr bwMode="auto">
          <a:xfrm>
            <a:off x="79375" y="1901825"/>
            <a:ext cx="1174750" cy="998538"/>
            <a:chOff x="0" y="0"/>
            <a:chExt cx="1670447" cy="1420019"/>
          </a:xfrm>
        </p:grpSpPr>
        <p:sp>
          <p:nvSpPr>
            <p:cNvPr id="577" name="Shape 577"/>
            <p:cNvSpPr/>
            <p:nvPr/>
          </p:nvSpPr>
          <p:spPr>
            <a:xfrm>
              <a:off x="0" y="0"/>
              <a:ext cx="1670447" cy="1420019"/>
            </a:xfrm>
            <a:custGeom>
              <a:avLst/>
              <a:gdLst/>
              <a:ahLst/>
              <a:cxnLst>
                <a:cxn ang="0">
                  <a:pos x="wd2" y="hd2"/>
                </a:cxn>
                <a:cxn ang="5400000">
                  <a:pos x="wd2" y="hd2"/>
                </a:cxn>
                <a:cxn ang="10800000">
                  <a:pos x="wd2" y="hd2"/>
                </a:cxn>
                <a:cxn ang="16200000">
                  <a:pos x="wd2" y="hd2"/>
                </a:cxn>
              </a:cxnLst>
              <a:rect l="0" t="0" r="r" b="b"/>
              <a:pathLst>
                <a:path w="21600" h="21600" extrusionOk="0">
                  <a:moveTo>
                    <a:pt x="821" y="0"/>
                  </a:moveTo>
                  <a:cubicBezTo>
                    <a:pt x="368" y="0"/>
                    <a:pt x="0" y="432"/>
                    <a:pt x="0" y="966"/>
                  </a:cubicBezTo>
                  <a:lnTo>
                    <a:pt x="0" y="20634"/>
                  </a:lnTo>
                  <a:cubicBezTo>
                    <a:pt x="0" y="21168"/>
                    <a:pt x="368" y="21600"/>
                    <a:pt x="821" y="21600"/>
                  </a:cubicBezTo>
                  <a:lnTo>
                    <a:pt x="17089" y="21600"/>
                  </a:lnTo>
                  <a:cubicBezTo>
                    <a:pt x="17543" y="21600"/>
                    <a:pt x="17910" y="21168"/>
                    <a:pt x="17910" y="20634"/>
                  </a:cubicBezTo>
                  <a:lnTo>
                    <a:pt x="17910" y="8711"/>
                  </a:lnTo>
                  <a:lnTo>
                    <a:pt x="21600" y="6779"/>
                  </a:lnTo>
                  <a:lnTo>
                    <a:pt x="17910" y="4848"/>
                  </a:lnTo>
                  <a:lnTo>
                    <a:pt x="17910" y="966"/>
                  </a:lnTo>
                  <a:cubicBezTo>
                    <a:pt x="17910" y="432"/>
                    <a:pt x="17543" y="0"/>
                    <a:pt x="17089" y="0"/>
                  </a:cubicBezTo>
                  <a:lnTo>
                    <a:pt x="821"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578" name="Shape 578"/>
            <p:cNvSpPr/>
            <p:nvPr/>
          </p:nvSpPr>
          <p:spPr>
            <a:xfrm>
              <a:off x="76750" y="33864"/>
              <a:ext cx="1257351" cy="715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BLOCKED</a:t>
              </a:r>
            </a:p>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Flows</a:t>
              </a:r>
            </a:p>
          </p:txBody>
        </p:sp>
        <p:sp>
          <p:nvSpPr>
            <p:cNvPr id="70676" name="Shape 579"/>
            <p:cNvSpPr>
              <a:spLocks noChangeArrowheads="1"/>
            </p:cNvSpPr>
            <p:nvPr/>
          </p:nvSpPr>
          <p:spPr bwMode="auto">
            <a:xfrm>
              <a:off x="261854" y="801442"/>
              <a:ext cx="860055" cy="42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grpSp>
        <p:nvGrpSpPr>
          <p:cNvPr id="585" name="Group 585"/>
          <p:cNvGrpSpPr>
            <a:grpSpLocks/>
          </p:cNvGrpSpPr>
          <p:nvPr/>
        </p:nvGrpSpPr>
        <p:grpSpPr bwMode="auto">
          <a:xfrm>
            <a:off x="1098550" y="3060700"/>
            <a:ext cx="6946900" cy="2587625"/>
            <a:chOff x="0" y="0"/>
            <a:chExt cx="9880600" cy="3681744"/>
          </a:xfrm>
        </p:grpSpPr>
        <p:sp>
          <p:nvSpPr>
            <p:cNvPr id="581" name="Shape 581"/>
            <p:cNvSpPr/>
            <p:nvPr/>
          </p:nvSpPr>
          <p:spPr>
            <a:xfrm>
              <a:off x="0" y="0"/>
              <a:ext cx="9880600" cy="3681744"/>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sym typeface="Helvetica Light"/>
              </a:endParaRPr>
            </a:p>
          </p:txBody>
        </p:sp>
        <p:sp>
          <p:nvSpPr>
            <p:cNvPr id="582" name="Shape 582"/>
            <p:cNvSpPr/>
            <p:nvPr/>
          </p:nvSpPr>
          <p:spPr>
            <a:xfrm>
              <a:off x="480935" y="589531"/>
              <a:ext cx="4141001" cy="4291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Signature proves receiver sent shutoff</a:t>
              </a:r>
            </a:p>
          </p:txBody>
        </p:sp>
        <p:sp>
          <p:nvSpPr>
            <p:cNvPr id="583" name="Shape 583"/>
            <p:cNvSpPr/>
            <p:nvPr/>
          </p:nvSpPr>
          <p:spPr>
            <a:xfrm>
              <a:off x="480935" y="2647242"/>
              <a:ext cx="4086811" cy="431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Delegate also facilitates long-term fix</a:t>
              </a:r>
            </a:p>
          </p:txBody>
        </p:sp>
        <p:sp>
          <p:nvSpPr>
            <p:cNvPr id="584" name="Shape 584"/>
            <p:cNvSpPr/>
            <p:nvPr/>
          </p:nvSpPr>
          <p:spPr>
            <a:xfrm>
              <a:off x="480935" y="1619516"/>
              <a:ext cx="3926499" cy="4291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Filtering happens at router, not NIC</a:t>
              </a:r>
            </a:p>
          </p:txBody>
        </p:sp>
      </p:grpSp>
      <p:sp>
        <p:nvSpPr>
          <p:cNvPr id="3" name="Slide Number Placeholder 2"/>
          <p:cNvSpPr>
            <a:spLocks noGrp="1"/>
          </p:cNvSpPr>
          <p:nvPr>
            <p:ph type="sldNum" sz="quarter" idx="10"/>
          </p:nvPr>
        </p:nvSpPr>
        <p:spPr/>
        <p:txBody>
          <a:bodyPr/>
          <a:lstStyle/>
          <a:p>
            <a:fld id="{70368DD8-D6BF-DF4F-B8F9-F3DFF9C622EE}" type="slidenum">
              <a:rPr lang="en-US" altLang="en-US" smtClean="0"/>
              <a:pPr/>
              <a:t>27</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546"/>
                                        </p:tgtEl>
                                        <p:attrNameLst>
                                          <p:attrName>ppt_x</p:attrName>
                                        </p:attrNameLst>
                                      </p:cBhvr>
                                      <p:tavLst>
                                        <p:tav tm="0">
                                          <p:val>
                                            <p:strVal val="ppt_x"/>
                                          </p:val>
                                        </p:tav>
                                        <p:tav tm="100000">
                                          <p:val>
                                            <p:strVal val="0-ppt_w/2"/>
                                          </p:val>
                                        </p:tav>
                                      </p:tavLst>
                                    </p:anim>
                                    <p:anim calcmode="lin" valueType="num">
                                      <p:cBhvr>
                                        <p:cTn id="7" dur="300" fill="hold"/>
                                        <p:tgtEl>
                                          <p:spTgt spid="546"/>
                                        </p:tgtEl>
                                        <p:attrNameLst>
                                          <p:attrName>ppt_y</p:attrName>
                                        </p:attrNameLst>
                                      </p:cBhvr>
                                      <p:tavLst>
                                        <p:tav tm="0">
                                          <p:val>
                                            <p:strVal val="ppt_y"/>
                                          </p:val>
                                        </p:tav>
                                        <p:tav tm="100000">
                                          <p:val>
                                            <p:strVal val="ppt_y"/>
                                          </p:val>
                                        </p:tav>
                                      </p:tavLst>
                                    </p:anim>
                                    <p:set>
                                      <p:cBhvr>
                                        <p:cTn id="8" fill="hold">
                                          <p:stCondLst>
                                            <p:cond delay="299"/>
                                          </p:stCondLst>
                                        </p:cTn>
                                        <p:tgtEl>
                                          <p:spTgt spid="546"/>
                                        </p:tgtEl>
                                        <p:attrNameLst>
                                          <p:attrName>style.visibility</p:attrName>
                                        </p:attrNameLst>
                                      </p:cBhvr>
                                      <p:to>
                                        <p:strVal val="hidden"/>
                                      </p:to>
                                    </p:set>
                                  </p:childTnLst>
                                </p:cTn>
                              </p:par>
                            </p:childTnLst>
                          </p:cTn>
                        </p:par>
                        <p:par>
                          <p:cTn id="9" fill="hold" nodeType="afterGroup">
                            <p:stCondLst>
                              <p:cond delay="300"/>
                            </p:stCondLst>
                            <p:childTnLst>
                              <p:par>
                                <p:cTn id="10" presetID="2" presetClass="entr" presetSubtype="2" fill="hold" grpId="0" nodeType="afterEffect">
                                  <p:stCondLst>
                                    <p:cond delay="0"/>
                                  </p:stCondLst>
                                  <p:iterate>
                                    <p:tmAbs val="0"/>
                                  </p:iterate>
                                  <p:childTnLst>
                                    <p:set>
                                      <p:cBhvr>
                                        <p:cTn id="11" fill="hold"/>
                                        <p:tgtEl>
                                          <p:spTgt spid="552"/>
                                        </p:tgtEl>
                                        <p:attrNameLst>
                                          <p:attrName>style.visibility</p:attrName>
                                        </p:attrNameLst>
                                      </p:cBhvr>
                                      <p:to>
                                        <p:strVal val="visible"/>
                                      </p:to>
                                    </p:set>
                                    <p:anim calcmode="lin" valueType="num">
                                      <p:cBhvr>
                                        <p:cTn id="12" dur="300" fill="hold"/>
                                        <p:tgtEl>
                                          <p:spTgt spid="552"/>
                                        </p:tgtEl>
                                        <p:attrNameLst>
                                          <p:attrName>ppt_x</p:attrName>
                                        </p:attrNameLst>
                                      </p:cBhvr>
                                      <p:tavLst>
                                        <p:tav tm="0">
                                          <p:val>
                                            <p:strVal val="1+#ppt_w/2"/>
                                          </p:val>
                                        </p:tav>
                                        <p:tav tm="100000">
                                          <p:val>
                                            <p:strVal val="#ppt_x"/>
                                          </p:val>
                                        </p:tav>
                                      </p:tavLst>
                                    </p:anim>
                                    <p:anim calcmode="lin" valueType="num">
                                      <p:cBhvr>
                                        <p:cTn id="13" dur="300" fill="hold"/>
                                        <p:tgtEl>
                                          <p:spTgt spid="55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p:tmAbs val="0"/>
                                  </p:iterate>
                                  <p:childTnLst>
                                    <p:set>
                                      <p:cBhvr>
                                        <p:cTn id="17" fill="hold"/>
                                        <p:tgtEl>
                                          <p:spTgt spid="562"/>
                                        </p:tgtEl>
                                        <p:attrNameLst>
                                          <p:attrName>style.visibility</p:attrName>
                                        </p:attrNameLst>
                                      </p:cBhvr>
                                      <p:to>
                                        <p:strVal val="visible"/>
                                      </p:to>
                                    </p:set>
                                    <p:animEffect transition="in" filter="wipe(left)">
                                      <p:cBhvr>
                                        <p:cTn id="18" dur="300"/>
                                        <p:tgtEl>
                                          <p:spTgt spid="5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p:tmAbs val="0"/>
                                  </p:iterate>
                                  <p:childTnLst>
                                    <p:set>
                                      <p:cBhvr>
                                        <p:cTn id="22" fill="hold"/>
                                        <p:tgtEl>
                                          <p:spTgt spid="558"/>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iterate>
                                    <p:tmAbs val="0"/>
                                  </p:iterate>
                                  <p:childTnLst>
                                    <p:set>
                                      <p:cBhvr>
                                        <p:cTn id="25" fill="hold"/>
                                        <p:tgtEl>
                                          <p:spTgt spid="55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p:tmAbs val="0"/>
                                  </p:iterate>
                                  <p:childTnLst>
                                    <p:set>
                                      <p:cBhvr>
                                        <p:cTn id="29" fill="hold"/>
                                        <p:tgtEl>
                                          <p:spTgt spid="555"/>
                                        </p:tgtEl>
                                        <p:attrNameLst>
                                          <p:attrName>style.visibility</p:attrName>
                                        </p:attrNameLst>
                                      </p:cBhvr>
                                      <p:to>
                                        <p:strVal val="visible"/>
                                      </p:to>
                                    </p:set>
                                    <p:animEffect transition="in" filter="wipe(left)">
                                      <p:cBhvr>
                                        <p:cTn id="30" dur="300"/>
                                        <p:tgtEl>
                                          <p:spTgt spid="55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9" fill="hold" grpId="0" nodeType="clickEffect">
                                  <p:stCondLst>
                                    <p:cond delay="0"/>
                                  </p:stCondLst>
                                  <p:iterate>
                                    <p:tmAbs val="0"/>
                                  </p:iterate>
                                  <p:childTnLst>
                                    <p:set>
                                      <p:cBhvr>
                                        <p:cTn id="34" fill="hold"/>
                                        <p:tgtEl>
                                          <p:spTgt spid="567"/>
                                        </p:tgtEl>
                                        <p:attrNameLst>
                                          <p:attrName>style.visibility</p:attrName>
                                        </p:attrNameLst>
                                      </p:cBhvr>
                                      <p:to>
                                        <p:strVal val="visible"/>
                                      </p:to>
                                    </p:set>
                                    <p:animEffect transition="in" filter="strips(upLeft)">
                                      <p:cBhvr>
                                        <p:cTn id="35" dur="300"/>
                                        <p:tgtEl>
                                          <p:spTgt spid="56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iterate>
                                    <p:tmAbs val="0"/>
                                  </p:iterate>
                                  <p:childTnLst>
                                    <p:set>
                                      <p:cBhvr>
                                        <p:cTn id="39" fill="hold"/>
                                        <p:tgtEl>
                                          <p:spTgt spid="58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1" nodeType="clickEffect">
                                  <p:stCondLst>
                                    <p:cond delay="0"/>
                                  </p:stCondLst>
                                  <p:iterate>
                                    <p:tmAbs val="0"/>
                                  </p:iterate>
                                  <p:childTnLst>
                                    <p:set>
                                      <p:cBhvr>
                                        <p:cTn id="43" fill="hold">
                                          <p:stCondLst>
                                            <p:cond delay="0"/>
                                          </p:stCondLst>
                                        </p:cTn>
                                        <p:tgtEl>
                                          <p:spTgt spid="562"/>
                                        </p:tgtEl>
                                        <p:attrNameLst>
                                          <p:attrName>style.visibility</p:attrName>
                                        </p:attrNameLst>
                                      </p:cBhvr>
                                      <p:to>
                                        <p:strVal val="hidden"/>
                                      </p:to>
                                    </p:set>
                                  </p:childTnLst>
                                </p:cTn>
                              </p:par>
                            </p:childTnLst>
                          </p:cTn>
                        </p:par>
                        <p:par>
                          <p:cTn id="44" fill="hold" nodeType="afterGroup">
                            <p:stCondLst>
                              <p:cond delay="0"/>
                            </p:stCondLst>
                            <p:childTnLst>
                              <p:par>
                                <p:cTn id="45" presetID="1" presetClass="exit" presetSubtype="0" fill="hold" grpId="1" nodeType="afterEffect">
                                  <p:stCondLst>
                                    <p:cond delay="0"/>
                                  </p:stCondLst>
                                  <p:iterate>
                                    <p:tmAbs val="0"/>
                                  </p:iterate>
                                  <p:childTnLst>
                                    <p:set>
                                      <p:cBhvr>
                                        <p:cTn id="46" fill="hold">
                                          <p:stCondLst>
                                            <p:cond delay="0"/>
                                          </p:stCondLst>
                                        </p:cTn>
                                        <p:tgtEl>
                                          <p:spTgt spid="555"/>
                                        </p:tgtEl>
                                        <p:attrNameLst>
                                          <p:attrName>style.visibility</p:attrName>
                                        </p:attrNameLst>
                                      </p:cBhvr>
                                      <p:to>
                                        <p:strVal val="hidden"/>
                                      </p:to>
                                    </p:set>
                                  </p:childTnLst>
                                </p:cTn>
                              </p:par>
                            </p:childTnLst>
                          </p:cTn>
                        </p:par>
                        <p:par>
                          <p:cTn id="47" fill="hold" nodeType="afterGroup">
                            <p:stCondLst>
                              <p:cond delay="0"/>
                            </p:stCondLst>
                            <p:childTnLst>
                              <p:par>
                                <p:cTn id="48" presetID="22" presetClass="exit" presetSubtype="8" fill="hold" grpId="1" nodeType="afterEffect">
                                  <p:stCondLst>
                                    <p:cond delay="0"/>
                                  </p:stCondLst>
                                  <p:iterate>
                                    <p:tmAbs val="0"/>
                                  </p:iterate>
                                  <p:childTnLst>
                                    <p:animEffect transition="out" filter="wipe(left)">
                                      <p:cBhvr>
                                        <p:cTn id="49" dur="500" fill="hold"/>
                                        <p:tgtEl>
                                          <p:spTgt spid="559"/>
                                        </p:tgtEl>
                                      </p:cBhvr>
                                    </p:animEffect>
                                    <p:set>
                                      <p:cBhvr>
                                        <p:cTn id="50" fill="hold">
                                          <p:stCondLst>
                                            <p:cond delay="499"/>
                                          </p:stCondLst>
                                        </p:cTn>
                                        <p:tgtEl>
                                          <p:spTgt spid="55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p:tmAbs val="0"/>
                                  </p:iterate>
                                  <p:childTnLst>
                                    <p:set>
                                      <p:cBhvr>
                                        <p:cTn id="54" fill="hold"/>
                                        <p:tgtEl>
                                          <p:spTgt spid="570"/>
                                        </p:tgtEl>
                                        <p:attrNameLst>
                                          <p:attrName>style.visibility</p:attrName>
                                        </p:attrNameLst>
                                      </p:cBhvr>
                                      <p:to>
                                        <p:strVal val="visible"/>
                                      </p:to>
                                    </p:set>
                                    <p:animEffect transition="in" filter="wipe(left)">
                                      <p:cBhvr>
                                        <p:cTn id="55" dur="300"/>
                                        <p:tgtEl>
                                          <p:spTgt spid="57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iterate>
                                    <p:tmAbs val="0"/>
                                  </p:iterate>
                                  <p:childTnLst>
                                    <p:set>
                                      <p:cBhvr>
                                        <p:cTn id="59" fill="hold"/>
                                        <p:tgtEl>
                                          <p:spTgt spid="573"/>
                                        </p:tgtEl>
                                        <p:attrNameLst>
                                          <p:attrName>style.visibility</p:attrName>
                                        </p:attrNameLst>
                                      </p:cBhvr>
                                      <p:to>
                                        <p:strVal val="visible"/>
                                      </p:to>
                                    </p:set>
                                    <p:animEffect transition="in" filter="wipe(down)">
                                      <p:cBhvr>
                                        <p:cTn id="60" dur="300"/>
                                        <p:tgtEl>
                                          <p:spTgt spid="57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grpId="0" nodeType="clickEffect">
                                  <p:stCondLst>
                                    <p:cond delay="0"/>
                                  </p:stCondLst>
                                  <p:iterate>
                                    <p:tmAbs val="0"/>
                                  </p:iterate>
                                  <p:childTnLst>
                                    <p:set>
                                      <p:cBhvr>
                                        <p:cTn id="64" fill="hold"/>
                                        <p:tgtEl>
                                          <p:spTgt spid="576"/>
                                        </p:tgtEl>
                                        <p:attrNameLst>
                                          <p:attrName>style.visibility</p:attrName>
                                        </p:attrNameLst>
                                      </p:cBhvr>
                                      <p:to>
                                        <p:strVal val="visible"/>
                                      </p:to>
                                    </p:set>
                                    <p:animEffect transition="in" filter="wipe(up)">
                                      <p:cBhvr>
                                        <p:cTn id="65" dur="300"/>
                                        <p:tgtEl>
                                          <p:spTgt spid="5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iterate>
                                    <p:tmAbs val="0"/>
                                  </p:iterate>
                                  <p:childTnLst>
                                    <p:set>
                                      <p:cBhvr>
                                        <p:cTn id="69" fill="hold"/>
                                        <p:tgtEl>
                                          <p:spTgt spid="585"/>
                                        </p:tgtEl>
                                        <p:attrNameLst>
                                          <p:attrName>style.visibility</p:attrName>
                                        </p:attrNameLst>
                                      </p:cBhvr>
                                      <p:to>
                                        <p:strVal val="visible"/>
                                      </p:to>
                                    </p:set>
                                    <p:animEffect transition="in" filter="fade">
                                      <p:cBhvr>
                                        <p:cTn id="70" dur="3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animBg="1" advAuto="0"/>
      <p:bldP spid="552" grpId="0" animBg="1" advAuto="0"/>
      <p:bldP spid="555" grpId="0" animBg="1" advAuto="0"/>
      <p:bldP spid="555" grpId="1" animBg="1" advAuto="0"/>
      <p:bldP spid="558" grpId="0" animBg="1" advAuto="0"/>
      <p:bldP spid="559" grpId="0" animBg="1" advAuto="0"/>
      <p:bldP spid="559" grpId="1" animBg="1" advAuto="0"/>
      <p:bldP spid="562" grpId="0" animBg="1" advAuto="0"/>
      <p:bldP spid="562" grpId="1" animBg="1" advAuto="0"/>
      <p:bldP spid="567" grpId="0" animBg="1" advAuto="0"/>
      <p:bldP spid="570" grpId="0" animBg="1" advAuto="0"/>
      <p:bldP spid="573" grpId="0" animBg="1" advAuto="0"/>
      <p:bldP spid="576" grpId="0" animBg="1" advAuto="0"/>
      <p:bldP spid="580" grpId="0" animBg="1" advAuto="0"/>
      <p:bldP spid="585"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Shape 733"/>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3600" cap="none">
                <a:solidFill>
                  <a:srgbClr val="000000"/>
                </a:solidFill>
                <a:ea typeface="ＭＳ Ｐゴシック" charset="-128"/>
              </a:rPr>
              <a:t>Flow Granularity</a:t>
            </a:r>
          </a:p>
        </p:txBody>
      </p:sp>
      <p:sp>
        <p:nvSpPr>
          <p:cNvPr id="734" name="Shape 734"/>
          <p:cNvSpPr/>
          <p:nvPr/>
        </p:nvSpPr>
        <p:spPr>
          <a:xfrm>
            <a:off x="815975" y="1830388"/>
            <a:ext cx="2549525" cy="2090737"/>
          </a:xfrm>
          <a:prstGeom prst="rightArrow">
            <a:avLst>
              <a:gd name="adj1" fmla="val 69307"/>
              <a:gd name="adj2" fmla="val 36314"/>
            </a:avLst>
          </a:prstGeom>
          <a:solidFill>
            <a:srgbClr val="B36AE2">
              <a:alpha val="50000"/>
            </a:srgbClr>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pic>
        <p:nvPicPr>
          <p:cNvPr id="71683"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2197100"/>
            <a:ext cx="390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84"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527300"/>
            <a:ext cx="4508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85"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2687638"/>
            <a:ext cx="390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86"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3178175"/>
            <a:ext cx="390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87" name="pasted-image.p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188" y="2363788"/>
            <a:ext cx="10318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71688" name="Group 743"/>
          <p:cNvGrpSpPr>
            <a:grpSpLocks/>
          </p:cNvGrpSpPr>
          <p:nvPr/>
        </p:nvGrpSpPr>
        <p:grpSpPr bwMode="auto">
          <a:xfrm>
            <a:off x="4629150" y="2263775"/>
            <a:ext cx="3375025" cy="1312863"/>
            <a:chOff x="0" y="146736"/>
            <a:chExt cx="4798775" cy="1868199"/>
          </a:xfrm>
        </p:grpSpPr>
        <p:sp>
          <p:nvSpPr>
            <p:cNvPr id="740" name="Shape 740"/>
            <p:cNvSpPr/>
            <p:nvPr/>
          </p:nvSpPr>
          <p:spPr>
            <a:xfrm>
              <a:off x="0" y="146736"/>
              <a:ext cx="2825995" cy="431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defTabSz="410730" fontAlgn="auto">
                <a:spcBef>
                  <a:spcPts val="0"/>
                </a:spcBef>
                <a:spcAft>
                  <a:spcPts val="0"/>
                </a:spcAft>
                <a:defRPr sz="1800"/>
              </a:pPr>
              <a:r>
                <a:rPr sz="1300" kern="0">
                  <a:solidFill>
                    <a:sysClr val="windowText" lastClr="000000"/>
                  </a:solidFill>
                  <a:latin typeface="Avenir Book"/>
                  <a:ea typeface="Avenir Book"/>
                  <a:cs typeface="Avenir Book"/>
                  <a:sym typeface="Avenir Book"/>
                </a:rPr>
                <a:t>One flow ID for all clients</a:t>
              </a:r>
            </a:p>
          </p:txBody>
        </p:sp>
        <p:sp>
          <p:nvSpPr>
            <p:cNvPr id="741" name="Shape 741"/>
            <p:cNvSpPr/>
            <p:nvPr/>
          </p:nvSpPr>
          <p:spPr>
            <a:xfrm>
              <a:off x="1399455" y="1400485"/>
              <a:ext cx="3399320" cy="614450"/>
            </a:xfrm>
            <a:prstGeom prst="roundRect">
              <a:avLst>
                <a:gd name="adj" fmla="val 24677"/>
              </a:avLst>
            </a:prstGeom>
            <a:solidFill>
              <a:srgbClr val="70BF41"/>
            </a:solidFill>
            <a:ln w="12700" cap="flat">
              <a:noFill/>
              <a:miter lim="400000"/>
            </a:ln>
            <a:effectLst/>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Large Anonymity Set</a:t>
              </a:r>
            </a:p>
          </p:txBody>
        </p:sp>
        <p:sp>
          <p:nvSpPr>
            <p:cNvPr id="71703" name="Shape 742"/>
            <p:cNvSpPr>
              <a:spLocks noChangeArrowheads="1"/>
            </p:cNvSpPr>
            <p:nvPr/>
          </p:nvSpPr>
          <p:spPr bwMode="auto">
            <a:xfrm>
              <a:off x="0" y="641459"/>
              <a:ext cx="3582153" cy="43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300">
                  <a:solidFill>
                    <a:srgbClr val="000000"/>
                  </a:solidFill>
                  <a:latin typeface="Avenir Book" charset="0"/>
                  <a:sym typeface="Avenir Book" charset="0"/>
                </a:rPr>
                <a:t>Granularity: Delegate ⬌ Destination</a:t>
              </a:r>
            </a:p>
          </p:txBody>
        </p:sp>
      </p:grpSp>
      <p:sp>
        <p:nvSpPr>
          <p:cNvPr id="744" name="Shape 744"/>
          <p:cNvSpPr/>
          <p:nvPr/>
        </p:nvSpPr>
        <p:spPr>
          <a:xfrm>
            <a:off x="815975" y="4670425"/>
            <a:ext cx="2549525" cy="611188"/>
          </a:xfrm>
          <a:prstGeom prst="rightArrow">
            <a:avLst>
              <a:gd name="adj1" fmla="val 69307"/>
              <a:gd name="adj2" fmla="val 124135"/>
            </a:avLst>
          </a:prstGeom>
          <a:solidFill>
            <a:srgbClr val="51A7F9">
              <a:alpha val="50000"/>
            </a:srgbClr>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45" name="Shape 745"/>
          <p:cNvSpPr/>
          <p:nvPr/>
        </p:nvSpPr>
        <p:spPr>
          <a:xfrm>
            <a:off x="815975" y="5160963"/>
            <a:ext cx="2549525" cy="611187"/>
          </a:xfrm>
          <a:prstGeom prst="rightArrow">
            <a:avLst>
              <a:gd name="adj1" fmla="val 69307"/>
              <a:gd name="adj2" fmla="val 124135"/>
            </a:avLst>
          </a:prstGeom>
          <a:solidFill>
            <a:srgbClr val="EC5D57">
              <a:alpha val="50000"/>
            </a:srgbClr>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46" name="Shape 746"/>
          <p:cNvSpPr/>
          <p:nvPr/>
        </p:nvSpPr>
        <p:spPr>
          <a:xfrm>
            <a:off x="815975" y="5651500"/>
            <a:ext cx="2549525" cy="611188"/>
          </a:xfrm>
          <a:prstGeom prst="rightArrow">
            <a:avLst>
              <a:gd name="adj1" fmla="val 69307"/>
              <a:gd name="adj2" fmla="val 124135"/>
            </a:avLst>
          </a:prstGeom>
          <a:solidFill>
            <a:srgbClr val="70BF41">
              <a:alpha val="50000"/>
            </a:srgbClr>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grpSp>
        <p:nvGrpSpPr>
          <p:cNvPr id="71692" name="Group 750"/>
          <p:cNvGrpSpPr>
            <a:grpSpLocks/>
          </p:cNvGrpSpPr>
          <p:nvPr/>
        </p:nvGrpSpPr>
        <p:grpSpPr bwMode="auto">
          <a:xfrm>
            <a:off x="4781550" y="4868863"/>
            <a:ext cx="3833813" cy="1298575"/>
            <a:chOff x="0" y="146736"/>
            <a:chExt cx="5453230" cy="1846566"/>
          </a:xfrm>
        </p:grpSpPr>
        <p:sp>
          <p:nvSpPr>
            <p:cNvPr id="747" name="Shape 747"/>
            <p:cNvSpPr/>
            <p:nvPr/>
          </p:nvSpPr>
          <p:spPr>
            <a:xfrm>
              <a:off x="0" y="146736"/>
              <a:ext cx="3075486" cy="431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defTabSz="410730" fontAlgn="auto">
                <a:spcBef>
                  <a:spcPts val="0"/>
                </a:spcBef>
                <a:spcAft>
                  <a:spcPts val="0"/>
                </a:spcAft>
                <a:defRPr sz="1800"/>
              </a:pPr>
              <a:r>
                <a:rPr sz="1300" kern="0">
                  <a:solidFill>
                    <a:sysClr val="windowText" lastClr="000000"/>
                  </a:solidFill>
                  <a:latin typeface="Avenir Book"/>
                  <a:ea typeface="Avenir Book"/>
                  <a:cs typeface="Avenir Book"/>
                  <a:sym typeface="Avenir Book"/>
                </a:rPr>
                <a:t>One flow ID per connection</a:t>
              </a:r>
            </a:p>
          </p:txBody>
        </p:sp>
        <p:sp>
          <p:nvSpPr>
            <p:cNvPr id="748" name="Shape 748"/>
            <p:cNvSpPr/>
            <p:nvPr/>
          </p:nvSpPr>
          <p:spPr>
            <a:xfrm>
              <a:off x="311613" y="1379285"/>
              <a:ext cx="5141617" cy="614017"/>
            </a:xfrm>
            <a:prstGeom prst="roundRect">
              <a:avLst>
                <a:gd name="adj" fmla="val 24677"/>
              </a:avLst>
            </a:prstGeom>
            <a:solidFill>
              <a:srgbClr val="70BF41"/>
            </a:solidFill>
            <a:ln w="12700" cap="flat">
              <a:noFill/>
              <a:miter lim="400000"/>
            </a:ln>
            <a:effectLst/>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No Collateral Damage for Shutoff</a:t>
              </a:r>
            </a:p>
          </p:txBody>
        </p:sp>
        <p:sp>
          <p:nvSpPr>
            <p:cNvPr id="749" name="Shape 749"/>
            <p:cNvSpPr/>
            <p:nvPr/>
          </p:nvSpPr>
          <p:spPr>
            <a:xfrm>
              <a:off x="11291" y="638853"/>
              <a:ext cx="2188065" cy="431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b="1" cap="all" spc="-96">
                  <a:solidFill>
                    <a:srgbClr val="53585F"/>
                  </a:solidFill>
                </a:defRPr>
              </a:lvl1pPr>
            </a:lstStyle>
            <a:p>
              <a:pPr defTabSz="410730" fontAlgn="auto">
                <a:spcBef>
                  <a:spcPts val="0"/>
                </a:spcBef>
                <a:spcAft>
                  <a:spcPts val="0"/>
                </a:spcAft>
                <a:defRPr sz="1800" b="0" cap="none" spc="0">
                  <a:solidFill>
                    <a:srgbClr val="000000"/>
                  </a:solidFill>
                </a:defRPr>
              </a:pPr>
              <a:r>
                <a:rPr sz="1300" b="0" kern="0" cap="none" spc="-67">
                  <a:solidFill>
                    <a:srgbClr val="000000"/>
                  </a:solidFill>
                  <a:latin typeface="Avenir Book"/>
                  <a:ea typeface="Avenir Book"/>
                  <a:cs typeface="Avenir Book"/>
                  <a:sym typeface="Avenir Book"/>
                </a:rPr>
                <a:t>Granularity: TCP Flow</a:t>
              </a:r>
            </a:p>
          </p:txBody>
        </p:sp>
      </p:grpSp>
      <p:pic>
        <p:nvPicPr>
          <p:cNvPr id="71693"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4794250"/>
            <a:ext cx="3905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94"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5114925"/>
            <a:ext cx="4508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95"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5284788"/>
            <a:ext cx="3905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96"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5775325"/>
            <a:ext cx="3905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97" name="pasted-image.p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188" y="4954588"/>
            <a:ext cx="10318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 name="Slide Number Placeholder 2"/>
          <p:cNvSpPr>
            <a:spLocks noGrp="1"/>
          </p:cNvSpPr>
          <p:nvPr>
            <p:ph type="sldNum" sz="quarter" idx="10"/>
          </p:nvPr>
        </p:nvSpPr>
        <p:spPr/>
        <p:txBody>
          <a:bodyPr/>
          <a:lstStyle/>
          <a:p>
            <a:fld id="{70368DD8-D6BF-DF4F-B8F9-F3DFF9C622EE}" type="slidenum">
              <a:rPr lang="en-US" altLang="en-US" smtClean="0"/>
              <a:pPr/>
              <a:t>28</a:t>
            </a:fld>
            <a:endParaRPr lang="en-US" altLang="en-US"/>
          </a:p>
        </p:txBody>
      </p:sp>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Shape 757"/>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3200" cap="none">
                <a:solidFill>
                  <a:srgbClr val="000000"/>
                </a:solidFill>
                <a:ea typeface="ＭＳ Ｐゴシック" charset="-128"/>
              </a:rPr>
              <a:t>Assigning Flow IDs</a:t>
            </a:r>
          </a:p>
        </p:txBody>
      </p:sp>
      <p:pic>
        <p:nvPicPr>
          <p:cNvPr id="72706" name="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275" y="1701800"/>
            <a:ext cx="4508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07"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475" y="2649538"/>
            <a:ext cx="55086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08"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388" y="2649538"/>
            <a:ext cx="5508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09"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150" y="2649538"/>
            <a:ext cx="5492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62" name="Shape 762"/>
          <p:cNvSpPr/>
          <p:nvPr/>
        </p:nvSpPr>
        <p:spPr>
          <a:xfrm>
            <a:off x="6656388" y="3649663"/>
            <a:ext cx="549275" cy="268287"/>
          </a:xfrm>
          <a:prstGeom prst="rect">
            <a:avLst/>
          </a:prstGeom>
          <a:solidFill>
            <a:srgbClr val="51A7F9"/>
          </a:solidFill>
          <a:ln w="12700">
            <a:solidFill>
              <a:srgbClr val="0365C0"/>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63" name="Shape 763"/>
          <p:cNvSpPr/>
          <p:nvPr/>
        </p:nvSpPr>
        <p:spPr>
          <a:xfrm>
            <a:off x="7488238" y="3649663"/>
            <a:ext cx="550862" cy="268287"/>
          </a:xfrm>
          <a:prstGeom prst="rect">
            <a:avLst/>
          </a:prstGeom>
          <a:solidFill>
            <a:srgbClr val="EC5D57"/>
          </a:solidFill>
          <a:ln w="12700">
            <a:solidFill>
              <a:srgbClr val="C82506"/>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64" name="Shape 764"/>
          <p:cNvSpPr/>
          <p:nvPr/>
        </p:nvSpPr>
        <p:spPr>
          <a:xfrm>
            <a:off x="8302625" y="3649663"/>
            <a:ext cx="550863" cy="268287"/>
          </a:xfrm>
          <a:prstGeom prst="rect">
            <a:avLst/>
          </a:prstGeom>
          <a:solidFill>
            <a:srgbClr val="70BF41"/>
          </a:solidFill>
          <a:ln w="12700">
            <a:solidFill>
              <a:srgbClr val="00882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65" name="Shape 765"/>
          <p:cNvSpPr/>
          <p:nvPr/>
        </p:nvSpPr>
        <p:spPr>
          <a:xfrm>
            <a:off x="7456488" y="5500688"/>
            <a:ext cx="606425"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b="1" cap="all"/>
            </a:lvl1pPr>
          </a:lstStyle>
          <a:p>
            <a:pPr algn="ctr" defTabSz="410730" fontAlgn="auto">
              <a:spcBef>
                <a:spcPts val="0"/>
              </a:spcBef>
              <a:spcAft>
                <a:spcPts val="0"/>
              </a:spcAft>
              <a:defRPr sz="1800" b="0" cap="none"/>
            </a:pPr>
            <a:r>
              <a:rPr sz="1300" b="0" kern="0" cap="none">
                <a:solidFill>
                  <a:sysClr val="windowText" lastClr="000000"/>
                </a:solidFill>
                <a:latin typeface="Avenir Book"/>
                <a:ea typeface="Avenir Book"/>
                <a:cs typeface="Avenir Book"/>
                <a:sym typeface="Avenir Book"/>
              </a:rPr>
              <a:t>Unique</a:t>
            </a:r>
          </a:p>
        </p:txBody>
      </p:sp>
      <p:sp>
        <p:nvSpPr>
          <p:cNvPr id="766" name="Shape 766"/>
          <p:cNvSpPr/>
          <p:nvPr/>
        </p:nvSpPr>
        <p:spPr>
          <a:xfrm>
            <a:off x="6508750" y="5910263"/>
            <a:ext cx="2501900" cy="430212"/>
          </a:xfrm>
          <a:prstGeom prst="roundRect">
            <a:avLst>
              <a:gd name="adj" fmla="val 24677"/>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No Collateral Damage</a:t>
            </a:r>
          </a:p>
        </p:txBody>
      </p:sp>
      <p:pic>
        <p:nvPicPr>
          <p:cNvPr id="72715" name="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1703388"/>
            <a:ext cx="45085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16"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2651125"/>
            <a:ext cx="5508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17"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2651125"/>
            <a:ext cx="5492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18"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651125"/>
            <a:ext cx="55086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71" name="Shape 771"/>
          <p:cNvSpPr/>
          <p:nvPr/>
        </p:nvSpPr>
        <p:spPr>
          <a:xfrm>
            <a:off x="285750" y="3652838"/>
            <a:ext cx="550863" cy="266700"/>
          </a:xfrm>
          <a:prstGeom prst="rect">
            <a:avLst/>
          </a:prstGeom>
          <a:solidFill>
            <a:srgbClr val="B36AE2"/>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72" name="Shape 772"/>
          <p:cNvSpPr/>
          <p:nvPr/>
        </p:nvSpPr>
        <p:spPr>
          <a:xfrm>
            <a:off x="1109663" y="3652838"/>
            <a:ext cx="550862" cy="266700"/>
          </a:xfrm>
          <a:prstGeom prst="rect">
            <a:avLst/>
          </a:prstGeom>
          <a:solidFill>
            <a:srgbClr val="B36AE2"/>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73" name="Shape 773"/>
          <p:cNvSpPr/>
          <p:nvPr/>
        </p:nvSpPr>
        <p:spPr>
          <a:xfrm>
            <a:off x="1933575" y="3652838"/>
            <a:ext cx="549275" cy="266700"/>
          </a:xfrm>
          <a:prstGeom prst="rect">
            <a:avLst/>
          </a:prstGeom>
          <a:solidFill>
            <a:srgbClr val="B36AE2"/>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74" name="Shape 774"/>
          <p:cNvSpPr/>
          <p:nvPr/>
        </p:nvSpPr>
        <p:spPr>
          <a:xfrm>
            <a:off x="1087438" y="5502275"/>
            <a:ext cx="593725"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b="1" cap="all"/>
            </a:lvl1pPr>
          </a:lstStyle>
          <a:p>
            <a:pPr algn="ctr" defTabSz="410730" fontAlgn="auto">
              <a:spcBef>
                <a:spcPts val="0"/>
              </a:spcBef>
              <a:spcAft>
                <a:spcPts val="0"/>
              </a:spcAft>
              <a:defRPr sz="1800" b="0" cap="none"/>
            </a:pPr>
            <a:r>
              <a:rPr sz="1300" b="0" kern="0" cap="none">
                <a:solidFill>
                  <a:sysClr val="windowText" lastClr="000000"/>
                </a:solidFill>
                <a:latin typeface="Avenir Book"/>
                <a:ea typeface="Avenir Book"/>
                <a:cs typeface="Avenir Book"/>
                <a:sym typeface="Avenir Book"/>
              </a:rPr>
              <a:t>Shared</a:t>
            </a:r>
          </a:p>
        </p:txBody>
      </p:sp>
      <p:sp>
        <p:nvSpPr>
          <p:cNvPr id="775" name="Shape 775"/>
          <p:cNvSpPr/>
          <p:nvPr/>
        </p:nvSpPr>
        <p:spPr>
          <a:xfrm>
            <a:off x="185738" y="5911850"/>
            <a:ext cx="2397125" cy="431800"/>
          </a:xfrm>
          <a:prstGeom prst="roundRect">
            <a:avLst>
              <a:gd name="adj" fmla="val 24677"/>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Large Anonymity Set</a:t>
            </a:r>
          </a:p>
        </p:txBody>
      </p:sp>
      <p:grpSp>
        <p:nvGrpSpPr>
          <p:cNvPr id="792" name="Group 792"/>
          <p:cNvGrpSpPr>
            <a:grpSpLocks/>
          </p:cNvGrpSpPr>
          <p:nvPr/>
        </p:nvGrpSpPr>
        <p:grpSpPr bwMode="auto">
          <a:xfrm>
            <a:off x="3463925" y="1700213"/>
            <a:ext cx="2206625" cy="4643437"/>
            <a:chOff x="129730" y="0"/>
            <a:chExt cx="3138407" cy="6602939"/>
          </a:xfrm>
        </p:grpSpPr>
        <p:pic>
          <p:nvPicPr>
            <p:cNvPr id="72740" name="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010" y="0"/>
              <a:ext cx="640387" cy="99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41"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884" y="1346299"/>
              <a:ext cx="782798" cy="72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42"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339" y="1346299"/>
              <a:ext cx="782798" cy="72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43"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30" y="1346299"/>
              <a:ext cx="782798" cy="72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80" name="Shape 780"/>
            <p:cNvSpPr/>
            <p:nvPr/>
          </p:nvSpPr>
          <p:spPr>
            <a:xfrm>
              <a:off x="129730" y="2776621"/>
              <a:ext cx="783474" cy="381502"/>
            </a:xfrm>
            <a:prstGeom prst="rect">
              <a:avLst/>
            </a:prstGeom>
            <a:solidFill>
              <a:srgbClr val="B36AE2"/>
            </a:solidFill>
            <a:ln w="12700" cap="flat">
              <a:solidFill>
                <a:srgbClr val="773F9B"/>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1" name="Shape 781"/>
            <p:cNvSpPr/>
            <p:nvPr/>
          </p:nvSpPr>
          <p:spPr>
            <a:xfrm>
              <a:off x="1301553" y="2776621"/>
              <a:ext cx="781215" cy="381502"/>
            </a:xfrm>
            <a:prstGeom prst="rect">
              <a:avLst/>
            </a:prstGeom>
            <a:solidFill>
              <a:srgbClr val="B36AE2"/>
            </a:solidFill>
            <a:ln w="12700" cap="flat">
              <a:solidFill>
                <a:srgbClr val="773F9B"/>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2" name="Shape 782"/>
            <p:cNvSpPr/>
            <p:nvPr/>
          </p:nvSpPr>
          <p:spPr>
            <a:xfrm>
              <a:off x="2473375" y="2776621"/>
              <a:ext cx="781215" cy="381502"/>
            </a:xfrm>
            <a:prstGeom prst="rect">
              <a:avLst/>
            </a:prstGeom>
            <a:solidFill>
              <a:srgbClr val="B36AE2"/>
            </a:solidFill>
            <a:ln w="12700" cap="flat">
              <a:solidFill>
                <a:srgbClr val="773F9B"/>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3" name="Shape 783"/>
            <p:cNvSpPr/>
            <p:nvPr/>
          </p:nvSpPr>
          <p:spPr>
            <a:xfrm>
              <a:off x="129730" y="4471939"/>
              <a:ext cx="783474" cy="381504"/>
            </a:xfrm>
            <a:prstGeom prst="rect">
              <a:avLst/>
            </a:prstGeom>
            <a:solidFill>
              <a:srgbClr val="51A7F9"/>
            </a:solidFill>
            <a:ln w="12700" cap="flat">
              <a:solidFill>
                <a:srgbClr val="0365C0"/>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4" name="Shape 784"/>
            <p:cNvSpPr/>
            <p:nvPr/>
          </p:nvSpPr>
          <p:spPr>
            <a:xfrm>
              <a:off x="1312842" y="4471939"/>
              <a:ext cx="783474" cy="381504"/>
            </a:xfrm>
            <a:prstGeom prst="rect">
              <a:avLst/>
            </a:prstGeom>
            <a:solidFill>
              <a:srgbClr val="EC5D57"/>
            </a:solidFill>
            <a:ln w="12700" cap="flat">
              <a:solidFill>
                <a:srgbClr val="C82506"/>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5" name="Shape 785"/>
            <p:cNvSpPr/>
            <p:nvPr/>
          </p:nvSpPr>
          <p:spPr>
            <a:xfrm>
              <a:off x="2473375" y="4471939"/>
              <a:ext cx="781215" cy="381504"/>
            </a:xfrm>
            <a:prstGeom prst="rect">
              <a:avLst/>
            </a:prstGeom>
            <a:solidFill>
              <a:srgbClr val="70BF41"/>
            </a:solidFill>
            <a:ln w="12700" cap="flat">
              <a:solidFill>
                <a:srgbClr val="00882B"/>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6" name="Shape 786"/>
            <p:cNvSpPr/>
            <p:nvPr/>
          </p:nvSpPr>
          <p:spPr>
            <a:xfrm>
              <a:off x="129730" y="3340975"/>
              <a:ext cx="783474" cy="381502"/>
            </a:xfrm>
            <a:prstGeom prst="rect">
              <a:avLst/>
            </a:prstGeom>
            <a:solidFill>
              <a:srgbClr val="F39019"/>
            </a:solidFill>
            <a:ln w="12700" cap="flat">
              <a:solidFill>
                <a:srgbClr val="DE6A10"/>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7" name="Shape 787"/>
            <p:cNvSpPr/>
            <p:nvPr/>
          </p:nvSpPr>
          <p:spPr>
            <a:xfrm>
              <a:off x="1312842" y="3340975"/>
              <a:ext cx="783474" cy="381502"/>
            </a:xfrm>
            <a:prstGeom prst="rect">
              <a:avLst/>
            </a:prstGeom>
            <a:solidFill>
              <a:srgbClr val="F39019"/>
            </a:solidFill>
            <a:ln w="12700" cap="flat">
              <a:solidFill>
                <a:srgbClr val="DE6A10"/>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8" name="Shape 788"/>
            <p:cNvSpPr/>
            <p:nvPr/>
          </p:nvSpPr>
          <p:spPr>
            <a:xfrm>
              <a:off x="1312842" y="3905328"/>
              <a:ext cx="783474" cy="381502"/>
            </a:xfrm>
            <a:prstGeom prst="rect">
              <a:avLst/>
            </a:prstGeom>
            <a:solidFill>
              <a:srgbClr val="F5D328"/>
            </a:solidFill>
            <a:ln w="12700" cap="flat">
              <a:solidFill>
                <a:srgbClr val="DCBD23"/>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9" name="Shape 789"/>
            <p:cNvSpPr/>
            <p:nvPr/>
          </p:nvSpPr>
          <p:spPr>
            <a:xfrm>
              <a:off x="2473375" y="3905328"/>
              <a:ext cx="781215" cy="381502"/>
            </a:xfrm>
            <a:prstGeom prst="rect">
              <a:avLst/>
            </a:prstGeom>
            <a:solidFill>
              <a:srgbClr val="F5D328"/>
            </a:solidFill>
            <a:ln w="12700" cap="flat">
              <a:solidFill>
                <a:srgbClr val="DCBD23"/>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90" name="Shape 790"/>
            <p:cNvSpPr/>
            <p:nvPr/>
          </p:nvSpPr>
          <p:spPr>
            <a:xfrm>
              <a:off x="700966" y="5386193"/>
              <a:ext cx="2007225" cy="431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b="1" cap="all"/>
              </a:lvl1pPr>
            </a:lstStyle>
            <a:p>
              <a:pPr algn="ctr" defTabSz="410730" fontAlgn="auto">
                <a:spcBef>
                  <a:spcPts val="0"/>
                </a:spcBef>
                <a:spcAft>
                  <a:spcPts val="0"/>
                </a:spcAft>
                <a:defRPr sz="1800" b="0" cap="none"/>
              </a:pPr>
              <a:r>
                <a:rPr sz="1300" b="0" kern="0" cap="none">
                  <a:solidFill>
                    <a:sysClr val="windowText" lastClr="000000"/>
                  </a:solidFill>
                  <a:latin typeface="Avenir Book"/>
                  <a:ea typeface="Avenir Book"/>
                  <a:cs typeface="Avenir Book"/>
                  <a:sym typeface="Avenir Book"/>
                </a:rPr>
                <a:t>Variety of Classes </a:t>
              </a:r>
            </a:p>
          </p:txBody>
        </p:sp>
        <p:sp>
          <p:nvSpPr>
            <p:cNvPr id="791" name="Shape 791"/>
            <p:cNvSpPr/>
            <p:nvPr/>
          </p:nvSpPr>
          <p:spPr>
            <a:xfrm>
              <a:off x="800311" y="5988922"/>
              <a:ext cx="1808535" cy="614017"/>
            </a:xfrm>
            <a:prstGeom prst="roundRect">
              <a:avLst>
                <a:gd name="adj" fmla="val 24677"/>
              </a:avLst>
            </a:prstGeom>
            <a:solidFill>
              <a:srgbClr val="70BF41"/>
            </a:solidFill>
            <a:ln w="12700" cap="flat">
              <a:noFill/>
              <a:miter lim="400000"/>
            </a:ln>
            <a:effectLst/>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Flexible</a:t>
              </a:r>
            </a:p>
          </p:txBody>
        </p:sp>
      </p:grpSp>
      <p:sp>
        <p:nvSpPr>
          <p:cNvPr id="793" name="Shape 793"/>
          <p:cNvSpPr/>
          <p:nvPr/>
        </p:nvSpPr>
        <p:spPr>
          <a:xfrm>
            <a:off x="290513" y="4040188"/>
            <a:ext cx="549275" cy="268287"/>
          </a:xfrm>
          <a:prstGeom prst="rect">
            <a:avLst/>
          </a:prstGeom>
          <a:solidFill>
            <a:srgbClr val="773F9B"/>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4" name="Shape 794"/>
          <p:cNvSpPr/>
          <p:nvPr/>
        </p:nvSpPr>
        <p:spPr>
          <a:xfrm>
            <a:off x="1114425" y="4040188"/>
            <a:ext cx="549275" cy="268287"/>
          </a:xfrm>
          <a:prstGeom prst="rect">
            <a:avLst/>
          </a:prstGeom>
          <a:solidFill>
            <a:srgbClr val="773F9B"/>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5" name="Shape 795"/>
          <p:cNvSpPr/>
          <p:nvPr/>
        </p:nvSpPr>
        <p:spPr>
          <a:xfrm>
            <a:off x="1938338" y="4040188"/>
            <a:ext cx="549275" cy="268287"/>
          </a:xfrm>
          <a:prstGeom prst="rect">
            <a:avLst/>
          </a:prstGeom>
          <a:solidFill>
            <a:srgbClr val="773F9B"/>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6" name="Shape 796"/>
          <p:cNvSpPr/>
          <p:nvPr/>
        </p:nvSpPr>
        <p:spPr>
          <a:xfrm>
            <a:off x="290513" y="4427538"/>
            <a:ext cx="549275" cy="268287"/>
          </a:xfrm>
          <a:prstGeom prst="rect">
            <a:avLst/>
          </a:prstGeom>
          <a:solidFill>
            <a:srgbClr val="5F327C"/>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7" name="Shape 797"/>
          <p:cNvSpPr/>
          <p:nvPr/>
        </p:nvSpPr>
        <p:spPr>
          <a:xfrm>
            <a:off x="1114425" y="4427538"/>
            <a:ext cx="549275" cy="268287"/>
          </a:xfrm>
          <a:prstGeom prst="rect">
            <a:avLst/>
          </a:prstGeom>
          <a:solidFill>
            <a:srgbClr val="5F327C"/>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8" name="Shape 798"/>
          <p:cNvSpPr/>
          <p:nvPr/>
        </p:nvSpPr>
        <p:spPr>
          <a:xfrm>
            <a:off x="1938338" y="4427538"/>
            <a:ext cx="549275" cy="268287"/>
          </a:xfrm>
          <a:prstGeom prst="rect">
            <a:avLst/>
          </a:prstGeom>
          <a:solidFill>
            <a:srgbClr val="5F327C"/>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9" name="Shape 799"/>
          <p:cNvSpPr/>
          <p:nvPr/>
        </p:nvSpPr>
        <p:spPr>
          <a:xfrm>
            <a:off x="6656388" y="4040188"/>
            <a:ext cx="549275" cy="268287"/>
          </a:xfrm>
          <a:prstGeom prst="rect">
            <a:avLst/>
          </a:prstGeom>
          <a:solidFill>
            <a:srgbClr val="0365C0"/>
          </a:solidFill>
          <a:ln w="12700">
            <a:solidFill>
              <a:srgbClr val="164F86"/>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0" name="Shape 800"/>
          <p:cNvSpPr/>
          <p:nvPr/>
        </p:nvSpPr>
        <p:spPr>
          <a:xfrm>
            <a:off x="7488238" y="4040188"/>
            <a:ext cx="550862" cy="268287"/>
          </a:xfrm>
          <a:prstGeom prst="rect">
            <a:avLst/>
          </a:prstGeom>
          <a:solidFill>
            <a:srgbClr val="C82506"/>
          </a:solidFill>
          <a:ln w="12700">
            <a:solidFill>
              <a:srgbClr val="861001"/>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1" name="Shape 801"/>
          <p:cNvSpPr/>
          <p:nvPr/>
        </p:nvSpPr>
        <p:spPr>
          <a:xfrm>
            <a:off x="8302625" y="4040188"/>
            <a:ext cx="550863" cy="268287"/>
          </a:xfrm>
          <a:prstGeom prst="rect">
            <a:avLst/>
          </a:prstGeom>
          <a:solidFill>
            <a:srgbClr val="00882B"/>
          </a:solidFill>
          <a:ln w="12700">
            <a:solidFill>
              <a:srgbClr val="054109"/>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2" name="Shape 802"/>
          <p:cNvSpPr/>
          <p:nvPr/>
        </p:nvSpPr>
        <p:spPr>
          <a:xfrm>
            <a:off x="6656388" y="4425950"/>
            <a:ext cx="549275" cy="268288"/>
          </a:xfrm>
          <a:prstGeom prst="rect">
            <a:avLst/>
          </a:prstGeom>
          <a:solidFill>
            <a:srgbClr val="002452"/>
          </a:solidFill>
          <a:ln w="12700">
            <a:solidFill>
              <a:srgbClr val="0365C0"/>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3" name="Shape 803"/>
          <p:cNvSpPr/>
          <p:nvPr/>
        </p:nvSpPr>
        <p:spPr>
          <a:xfrm>
            <a:off x="7488238" y="4425950"/>
            <a:ext cx="550862" cy="268288"/>
          </a:xfrm>
          <a:prstGeom prst="rect">
            <a:avLst/>
          </a:prstGeom>
          <a:solidFill>
            <a:srgbClr val="861001"/>
          </a:solidFill>
          <a:ln w="12700">
            <a:solidFill>
              <a:srgbClr val="C82506"/>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4" name="Shape 804"/>
          <p:cNvSpPr/>
          <p:nvPr/>
        </p:nvSpPr>
        <p:spPr>
          <a:xfrm>
            <a:off x="8302625" y="4425950"/>
            <a:ext cx="550863" cy="268288"/>
          </a:xfrm>
          <a:prstGeom prst="rect">
            <a:avLst/>
          </a:prstGeom>
          <a:solidFill>
            <a:srgbClr val="0B5D18"/>
          </a:solidFill>
          <a:ln w="12700">
            <a:solidFill>
              <a:srgbClr val="00882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5" name="Shape 805"/>
          <p:cNvSpPr/>
          <p:nvPr/>
        </p:nvSpPr>
        <p:spPr>
          <a:xfrm>
            <a:off x="1812925" y="1914525"/>
            <a:ext cx="757238"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cap="all">
                <a:solidFill>
                  <a:srgbClr val="53585F"/>
                </a:solidFill>
              </a:defRPr>
            </a:lvl1pPr>
          </a:lstStyle>
          <a:p>
            <a:pPr algn="ctr" defTabSz="410730" fontAlgn="auto">
              <a:spcBef>
                <a:spcPts val="0"/>
              </a:spcBef>
              <a:spcAft>
                <a:spcPts val="0"/>
              </a:spcAft>
              <a:defRPr sz="1800" cap="none">
                <a:solidFill>
                  <a:srgbClr val="000000"/>
                </a:solidFill>
              </a:defRPr>
            </a:pPr>
            <a:r>
              <a:rPr sz="1300" kern="0" cap="none">
                <a:solidFill>
                  <a:srgbClr val="000000"/>
                </a:solidFill>
                <a:latin typeface="Avenir Book"/>
                <a:ea typeface="Avenir Book"/>
                <a:cs typeface="Avenir Book"/>
                <a:sym typeface="Avenir Book"/>
              </a:rPr>
              <a:t>Delegate</a:t>
            </a:r>
          </a:p>
        </p:txBody>
      </p:sp>
      <p:sp>
        <p:nvSpPr>
          <p:cNvPr id="806" name="Shape 806"/>
          <p:cNvSpPr/>
          <p:nvPr/>
        </p:nvSpPr>
        <p:spPr>
          <a:xfrm>
            <a:off x="642938" y="3227388"/>
            <a:ext cx="1431925"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Delegate</a:t>
            </a:r>
            <a:r>
              <a:rPr lang="ja-JP" altLang="en-US" sz="1300">
                <a:solidFill>
                  <a:srgbClr val="000000"/>
                </a:solidFill>
                <a:latin typeface="Avenir Book" charset="0"/>
                <a:sym typeface="Avenir Book" charset="0"/>
              </a:rPr>
              <a:t>’</a:t>
            </a:r>
            <a:r>
              <a:rPr lang="en-US" altLang="en-US" sz="1300">
                <a:solidFill>
                  <a:srgbClr val="000000"/>
                </a:solidFill>
                <a:latin typeface="Avenir Book" charset="0"/>
                <a:sym typeface="Avenir Book" charset="0"/>
              </a:rPr>
              <a:t>s Clients</a:t>
            </a:r>
          </a:p>
        </p:txBody>
      </p:sp>
      <p:sp>
        <p:nvSpPr>
          <p:cNvPr id="807" name="Shape 807"/>
          <p:cNvSpPr/>
          <p:nvPr/>
        </p:nvSpPr>
        <p:spPr>
          <a:xfrm>
            <a:off x="1028700" y="4768850"/>
            <a:ext cx="712788"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cap="all">
                <a:solidFill>
                  <a:srgbClr val="53585F"/>
                </a:solidFill>
              </a:defRPr>
            </a:lvl1pPr>
          </a:lstStyle>
          <a:p>
            <a:pPr algn="ctr" defTabSz="410730" fontAlgn="auto">
              <a:spcBef>
                <a:spcPts val="0"/>
              </a:spcBef>
              <a:spcAft>
                <a:spcPts val="0"/>
              </a:spcAft>
              <a:defRPr sz="1800" cap="none">
                <a:solidFill>
                  <a:srgbClr val="000000"/>
                </a:solidFill>
              </a:defRPr>
            </a:pPr>
            <a:r>
              <a:rPr sz="1300" kern="0" cap="none">
                <a:solidFill>
                  <a:srgbClr val="000000"/>
                </a:solidFill>
                <a:latin typeface="Avenir Book"/>
                <a:ea typeface="Avenir Book"/>
                <a:cs typeface="Avenir Book"/>
                <a:sym typeface="Avenir Book"/>
              </a:rPr>
              <a:t>Flow IDs</a:t>
            </a:r>
          </a:p>
        </p:txBody>
      </p:sp>
      <p:sp>
        <p:nvSpPr>
          <p:cNvPr id="3" name="Slide Number Placeholder 2"/>
          <p:cNvSpPr>
            <a:spLocks noGrp="1"/>
          </p:cNvSpPr>
          <p:nvPr>
            <p:ph type="sldNum" sz="quarter" idx="10"/>
          </p:nvPr>
        </p:nvSpPr>
        <p:spPr/>
        <p:txBody>
          <a:bodyPr/>
          <a:lstStyle/>
          <a:p>
            <a:fld id="{70368DD8-D6BF-DF4F-B8F9-F3DFF9C622EE}" type="slidenum">
              <a:rPr lang="en-US" altLang="en-US" smtClean="0"/>
              <a:pPr/>
              <a:t>29</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p:tmAbs val="0"/>
                                  </p:iterate>
                                  <p:childTnLst>
                                    <p:set>
                                      <p:cBhvr>
                                        <p:cTn id="6" fill="hold"/>
                                        <p:tgtEl>
                                          <p:spTgt spid="792"/>
                                        </p:tgtEl>
                                        <p:attrNameLst>
                                          <p:attrName>style.visibility</p:attrName>
                                        </p:attrNameLst>
                                      </p:cBhvr>
                                      <p:to>
                                        <p:strVal val="visible"/>
                                      </p:to>
                                    </p:set>
                                    <p:animEffect transition="in" filter="fade">
                                      <p:cBhvr>
                                        <p:cTn id="7" dur="300"/>
                                        <p:tgtEl>
                                          <p:spTgt spid="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06400" y="228600"/>
            <a:ext cx="8186738" cy="914400"/>
          </a:xfrm>
        </p:spPr>
        <p:txBody>
          <a:bodyPr/>
          <a:lstStyle/>
          <a:p>
            <a:r>
              <a:rPr lang="en-US" altLang="en-US"/>
              <a:t>Randomized Routing</a:t>
            </a:r>
          </a:p>
        </p:txBody>
      </p:sp>
      <p:pic>
        <p:nvPicPr>
          <p:cNvPr id="35843" name="Picture 3" descr="PE0374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15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Group 4"/>
          <p:cNvGrpSpPr>
            <a:grpSpLocks/>
          </p:cNvGrpSpPr>
          <p:nvPr/>
        </p:nvGrpSpPr>
        <p:grpSpPr bwMode="auto">
          <a:xfrm flipH="1">
            <a:off x="7924800" y="2743200"/>
            <a:ext cx="685800" cy="914400"/>
            <a:chOff x="4000" y="1309"/>
            <a:chExt cx="506" cy="701"/>
          </a:xfrm>
        </p:grpSpPr>
        <p:sp>
          <p:nvSpPr>
            <p:cNvPr id="35868" name="Freeform 5"/>
            <p:cNvSpPr>
              <a:spLocks/>
            </p:cNvSpPr>
            <p:nvPr/>
          </p:nvSpPr>
          <p:spPr bwMode="auto">
            <a:xfrm>
              <a:off x="4013" y="1590"/>
              <a:ext cx="97" cy="262"/>
            </a:xfrm>
            <a:custGeom>
              <a:avLst/>
              <a:gdLst>
                <a:gd name="T0" fmla="*/ 1 w 388"/>
                <a:gd name="T1" fmla="*/ 0 h 1047"/>
                <a:gd name="T2" fmla="*/ 0 w 388"/>
                <a:gd name="T3" fmla="*/ 0 h 1047"/>
                <a:gd name="T4" fmla="*/ 0 w 388"/>
                <a:gd name="T5" fmla="*/ 0 h 1047"/>
                <a:gd name="T6" fmla="*/ 0 w 388"/>
                <a:gd name="T7" fmla="*/ 0 h 1047"/>
                <a:gd name="T8" fmla="*/ 0 w 388"/>
                <a:gd name="T9" fmla="*/ 1 h 1047"/>
                <a:gd name="T10" fmla="*/ 0 w 388"/>
                <a:gd name="T11" fmla="*/ 1 h 1047"/>
                <a:gd name="T12" fmla="*/ 0 w 388"/>
                <a:gd name="T13" fmla="*/ 1 h 1047"/>
                <a:gd name="T14" fmla="*/ 1 w 388"/>
                <a:gd name="T15" fmla="*/ 1 h 1047"/>
                <a:gd name="T16" fmla="*/ 1 w 388"/>
                <a:gd name="T17" fmla="*/ 0 h 1047"/>
                <a:gd name="T18" fmla="*/ 1 w 388"/>
                <a:gd name="T19" fmla="*/ 0 h 10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
                <a:gd name="T31" fmla="*/ 0 h 1047"/>
                <a:gd name="T32" fmla="*/ 388 w 388"/>
                <a:gd name="T33" fmla="*/ 1047 h 10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 h="1047">
                  <a:moveTo>
                    <a:pt x="388" y="84"/>
                  </a:moveTo>
                  <a:lnTo>
                    <a:pt x="195" y="0"/>
                  </a:lnTo>
                  <a:lnTo>
                    <a:pt x="5" y="84"/>
                  </a:lnTo>
                  <a:lnTo>
                    <a:pt x="0" y="242"/>
                  </a:lnTo>
                  <a:lnTo>
                    <a:pt x="167" y="552"/>
                  </a:lnTo>
                  <a:lnTo>
                    <a:pt x="30" y="816"/>
                  </a:lnTo>
                  <a:lnTo>
                    <a:pt x="79" y="1047"/>
                  </a:lnTo>
                  <a:lnTo>
                    <a:pt x="367" y="1026"/>
                  </a:lnTo>
                  <a:lnTo>
                    <a:pt x="388" y="8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9" name="Freeform 6"/>
            <p:cNvSpPr>
              <a:spLocks/>
            </p:cNvSpPr>
            <p:nvPr/>
          </p:nvSpPr>
          <p:spPr bwMode="auto">
            <a:xfrm>
              <a:off x="4106" y="1411"/>
              <a:ext cx="389" cy="599"/>
            </a:xfrm>
            <a:custGeom>
              <a:avLst/>
              <a:gdLst>
                <a:gd name="T0" fmla="*/ 0 w 1556"/>
                <a:gd name="T1" fmla="*/ 3 h 2393"/>
                <a:gd name="T2" fmla="*/ 1 w 1556"/>
                <a:gd name="T3" fmla="*/ 3 h 2393"/>
                <a:gd name="T4" fmla="*/ 1 w 1556"/>
                <a:gd name="T5" fmla="*/ 2 h 2393"/>
                <a:gd name="T6" fmla="*/ 1 w 1556"/>
                <a:gd name="T7" fmla="*/ 2 h 2393"/>
                <a:gd name="T8" fmla="*/ 1 w 1556"/>
                <a:gd name="T9" fmla="*/ 1 h 2393"/>
                <a:gd name="T10" fmla="*/ 1 w 1556"/>
                <a:gd name="T11" fmla="*/ 1 h 2393"/>
                <a:gd name="T12" fmla="*/ 1 w 1556"/>
                <a:gd name="T13" fmla="*/ 1 h 2393"/>
                <a:gd name="T14" fmla="*/ 1 w 1556"/>
                <a:gd name="T15" fmla="*/ 1 h 2393"/>
                <a:gd name="T16" fmla="*/ 1 w 1556"/>
                <a:gd name="T17" fmla="*/ 1 h 2393"/>
                <a:gd name="T18" fmla="*/ 1 w 1556"/>
                <a:gd name="T19" fmla="*/ 0 h 2393"/>
                <a:gd name="T20" fmla="*/ 1 w 1556"/>
                <a:gd name="T21" fmla="*/ 0 h 2393"/>
                <a:gd name="T22" fmla="*/ 1 w 1556"/>
                <a:gd name="T23" fmla="*/ 1 h 2393"/>
                <a:gd name="T24" fmla="*/ 2 w 1556"/>
                <a:gd name="T25" fmla="*/ 1 h 2393"/>
                <a:gd name="T26" fmla="*/ 2 w 1556"/>
                <a:gd name="T27" fmla="*/ 0 h 2393"/>
                <a:gd name="T28" fmla="*/ 1 w 1556"/>
                <a:gd name="T29" fmla="*/ 0 h 2393"/>
                <a:gd name="T30" fmla="*/ 1 w 1556"/>
                <a:gd name="T31" fmla="*/ 0 h 2393"/>
                <a:gd name="T32" fmla="*/ 1 w 1556"/>
                <a:gd name="T33" fmla="*/ 0 h 2393"/>
                <a:gd name="T34" fmla="*/ 0 w 1556"/>
                <a:gd name="T35" fmla="*/ 0 h 2393"/>
                <a:gd name="T36" fmla="*/ 0 w 1556"/>
                <a:gd name="T37" fmla="*/ 1 h 2393"/>
                <a:gd name="T38" fmla="*/ 0 w 1556"/>
                <a:gd name="T39" fmla="*/ 1 h 2393"/>
                <a:gd name="T40" fmla="*/ 0 w 1556"/>
                <a:gd name="T41" fmla="*/ 3 h 2393"/>
                <a:gd name="T42" fmla="*/ 0 w 1556"/>
                <a:gd name="T43" fmla="*/ 3 h 2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6"/>
                <a:gd name="T67" fmla="*/ 0 h 2393"/>
                <a:gd name="T68" fmla="*/ 1556 w 1556"/>
                <a:gd name="T69" fmla="*/ 2393 h 23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6" h="2393">
                  <a:moveTo>
                    <a:pt x="11" y="2393"/>
                  </a:moveTo>
                  <a:lnTo>
                    <a:pt x="610" y="2393"/>
                  </a:lnTo>
                  <a:lnTo>
                    <a:pt x="615" y="1588"/>
                  </a:lnTo>
                  <a:lnTo>
                    <a:pt x="856" y="1499"/>
                  </a:lnTo>
                  <a:lnTo>
                    <a:pt x="856" y="804"/>
                  </a:lnTo>
                  <a:lnTo>
                    <a:pt x="1104" y="794"/>
                  </a:lnTo>
                  <a:lnTo>
                    <a:pt x="1146" y="635"/>
                  </a:lnTo>
                  <a:lnTo>
                    <a:pt x="1020" y="546"/>
                  </a:lnTo>
                  <a:lnTo>
                    <a:pt x="867" y="546"/>
                  </a:lnTo>
                  <a:lnTo>
                    <a:pt x="867" y="300"/>
                  </a:lnTo>
                  <a:lnTo>
                    <a:pt x="1120" y="300"/>
                  </a:lnTo>
                  <a:lnTo>
                    <a:pt x="1214" y="442"/>
                  </a:lnTo>
                  <a:lnTo>
                    <a:pt x="1404" y="463"/>
                  </a:lnTo>
                  <a:lnTo>
                    <a:pt x="1556" y="263"/>
                  </a:lnTo>
                  <a:lnTo>
                    <a:pt x="1324" y="0"/>
                  </a:lnTo>
                  <a:lnTo>
                    <a:pt x="1025" y="84"/>
                  </a:lnTo>
                  <a:lnTo>
                    <a:pt x="542" y="105"/>
                  </a:lnTo>
                  <a:lnTo>
                    <a:pt x="184" y="273"/>
                  </a:lnTo>
                  <a:lnTo>
                    <a:pt x="26" y="521"/>
                  </a:lnTo>
                  <a:lnTo>
                    <a:pt x="0" y="709"/>
                  </a:lnTo>
                  <a:lnTo>
                    <a:pt x="11" y="2393"/>
                  </a:lnTo>
                  <a:close/>
                </a:path>
              </a:pathLst>
            </a:custGeom>
            <a:solidFill>
              <a:srgbClr val="E59E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0" name="Freeform 7"/>
            <p:cNvSpPr>
              <a:spLocks/>
            </p:cNvSpPr>
            <p:nvPr/>
          </p:nvSpPr>
          <p:spPr bwMode="auto">
            <a:xfrm>
              <a:off x="4254" y="1785"/>
              <a:ext cx="206" cy="80"/>
            </a:xfrm>
            <a:custGeom>
              <a:avLst/>
              <a:gdLst>
                <a:gd name="T0" fmla="*/ 0 w 825"/>
                <a:gd name="T1" fmla="*/ 0 h 321"/>
                <a:gd name="T2" fmla="*/ 0 w 825"/>
                <a:gd name="T3" fmla="*/ 0 h 321"/>
                <a:gd name="T4" fmla="*/ 0 w 825"/>
                <a:gd name="T5" fmla="*/ 0 h 321"/>
                <a:gd name="T6" fmla="*/ 1 w 825"/>
                <a:gd name="T7" fmla="*/ 0 h 321"/>
                <a:gd name="T8" fmla="*/ 0 w 825"/>
                <a:gd name="T9" fmla="*/ 0 h 321"/>
                <a:gd name="T10" fmla="*/ 0 w 825"/>
                <a:gd name="T11" fmla="*/ 0 h 321"/>
                <a:gd name="T12" fmla="*/ 0 w 825"/>
                <a:gd name="T13" fmla="*/ 0 h 321"/>
                <a:gd name="T14" fmla="*/ 0 w 825"/>
                <a:gd name="T15" fmla="*/ 0 h 321"/>
                <a:gd name="T16" fmla="*/ 0 w 825"/>
                <a:gd name="T17" fmla="*/ 0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5"/>
                <a:gd name="T28" fmla="*/ 0 h 321"/>
                <a:gd name="T29" fmla="*/ 825 w 825"/>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5" h="321">
                  <a:moveTo>
                    <a:pt x="0" y="221"/>
                  </a:moveTo>
                  <a:lnTo>
                    <a:pt x="174" y="316"/>
                  </a:lnTo>
                  <a:lnTo>
                    <a:pt x="468" y="321"/>
                  </a:lnTo>
                  <a:lnTo>
                    <a:pt x="825" y="205"/>
                  </a:lnTo>
                  <a:lnTo>
                    <a:pt x="478" y="37"/>
                  </a:lnTo>
                  <a:lnTo>
                    <a:pt x="211" y="0"/>
                  </a:lnTo>
                  <a:lnTo>
                    <a:pt x="58" y="73"/>
                  </a:lnTo>
                  <a:lnTo>
                    <a:pt x="0" y="221"/>
                  </a:lnTo>
                  <a:close/>
                </a:path>
              </a:pathLst>
            </a:custGeom>
            <a:solidFill>
              <a:srgbClr val="A6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1" name="Freeform 8"/>
            <p:cNvSpPr>
              <a:spLocks/>
            </p:cNvSpPr>
            <p:nvPr/>
          </p:nvSpPr>
          <p:spPr bwMode="auto">
            <a:xfrm>
              <a:off x="4366" y="1396"/>
              <a:ext cx="132" cy="132"/>
            </a:xfrm>
            <a:custGeom>
              <a:avLst/>
              <a:gdLst>
                <a:gd name="T0" fmla="*/ 0 w 527"/>
                <a:gd name="T1" fmla="*/ 1 h 525"/>
                <a:gd name="T2" fmla="*/ 1 w 527"/>
                <a:gd name="T3" fmla="*/ 1 h 525"/>
                <a:gd name="T4" fmla="*/ 1 w 527"/>
                <a:gd name="T5" fmla="*/ 1 h 525"/>
                <a:gd name="T6" fmla="*/ 1 w 527"/>
                <a:gd name="T7" fmla="*/ 1 h 525"/>
                <a:gd name="T8" fmla="*/ 1 w 527"/>
                <a:gd name="T9" fmla="*/ 0 h 525"/>
                <a:gd name="T10" fmla="*/ 1 w 527"/>
                <a:gd name="T11" fmla="*/ 0 h 525"/>
                <a:gd name="T12" fmla="*/ 1 w 527"/>
                <a:gd name="T13" fmla="*/ 0 h 525"/>
                <a:gd name="T14" fmla="*/ 1 w 527"/>
                <a:gd name="T15" fmla="*/ 0 h 525"/>
                <a:gd name="T16" fmla="*/ 1 w 527"/>
                <a:gd name="T17" fmla="*/ 0 h 525"/>
                <a:gd name="T18" fmla="*/ 1 w 527"/>
                <a:gd name="T19" fmla="*/ 0 h 525"/>
                <a:gd name="T20" fmla="*/ 0 w 527"/>
                <a:gd name="T21" fmla="*/ 0 h 525"/>
                <a:gd name="T22" fmla="*/ 0 w 527"/>
                <a:gd name="T23" fmla="*/ 0 h 525"/>
                <a:gd name="T24" fmla="*/ 0 w 527"/>
                <a:gd name="T25" fmla="*/ 0 h 525"/>
                <a:gd name="T26" fmla="*/ 0 w 527"/>
                <a:gd name="T27" fmla="*/ 0 h 525"/>
                <a:gd name="T28" fmla="*/ 0 w 527"/>
                <a:gd name="T29" fmla="*/ 0 h 525"/>
                <a:gd name="T30" fmla="*/ 0 w 527"/>
                <a:gd name="T31" fmla="*/ 1 h 525"/>
                <a:gd name="T32" fmla="*/ 0 w 527"/>
                <a:gd name="T33" fmla="*/ 1 h 525"/>
                <a:gd name="T34" fmla="*/ 0 w 527"/>
                <a:gd name="T35" fmla="*/ 1 h 525"/>
                <a:gd name="T36" fmla="*/ 0 w 527"/>
                <a:gd name="T37" fmla="*/ 1 h 525"/>
                <a:gd name="T38" fmla="*/ 0 w 527"/>
                <a:gd name="T39" fmla="*/ 1 h 525"/>
                <a:gd name="T40" fmla="*/ 0 w 527"/>
                <a:gd name="T41" fmla="*/ 1 h 525"/>
                <a:gd name="T42" fmla="*/ 0 w 527"/>
                <a:gd name="T43" fmla="*/ 1 h 5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525"/>
                <a:gd name="T68" fmla="*/ 527 w 527"/>
                <a:gd name="T69" fmla="*/ 525 h 5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525">
                  <a:moveTo>
                    <a:pt x="263" y="525"/>
                  </a:moveTo>
                  <a:lnTo>
                    <a:pt x="367" y="504"/>
                  </a:lnTo>
                  <a:lnTo>
                    <a:pt x="449" y="449"/>
                  </a:lnTo>
                  <a:lnTo>
                    <a:pt x="506" y="365"/>
                  </a:lnTo>
                  <a:lnTo>
                    <a:pt x="527" y="262"/>
                  </a:lnTo>
                  <a:lnTo>
                    <a:pt x="506" y="159"/>
                  </a:lnTo>
                  <a:lnTo>
                    <a:pt x="481" y="114"/>
                  </a:lnTo>
                  <a:lnTo>
                    <a:pt x="449" y="76"/>
                  </a:lnTo>
                  <a:lnTo>
                    <a:pt x="411" y="44"/>
                  </a:lnTo>
                  <a:lnTo>
                    <a:pt x="367" y="19"/>
                  </a:lnTo>
                  <a:lnTo>
                    <a:pt x="263" y="0"/>
                  </a:lnTo>
                  <a:lnTo>
                    <a:pt x="161" y="19"/>
                  </a:lnTo>
                  <a:lnTo>
                    <a:pt x="78" y="76"/>
                  </a:lnTo>
                  <a:lnTo>
                    <a:pt x="21" y="159"/>
                  </a:lnTo>
                  <a:lnTo>
                    <a:pt x="0" y="262"/>
                  </a:lnTo>
                  <a:lnTo>
                    <a:pt x="21" y="365"/>
                  </a:lnTo>
                  <a:lnTo>
                    <a:pt x="46" y="409"/>
                  </a:lnTo>
                  <a:lnTo>
                    <a:pt x="78" y="449"/>
                  </a:lnTo>
                  <a:lnTo>
                    <a:pt x="116" y="481"/>
                  </a:lnTo>
                  <a:lnTo>
                    <a:pt x="161" y="504"/>
                  </a:lnTo>
                  <a:lnTo>
                    <a:pt x="263" y="52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2" name="Freeform 9"/>
            <p:cNvSpPr>
              <a:spLocks/>
            </p:cNvSpPr>
            <p:nvPr/>
          </p:nvSpPr>
          <p:spPr bwMode="auto">
            <a:xfrm>
              <a:off x="4180" y="1515"/>
              <a:ext cx="132" cy="132"/>
            </a:xfrm>
            <a:custGeom>
              <a:avLst/>
              <a:gdLst>
                <a:gd name="T0" fmla="*/ 0 w 527"/>
                <a:gd name="T1" fmla="*/ 1 h 527"/>
                <a:gd name="T2" fmla="*/ 1 w 527"/>
                <a:gd name="T3" fmla="*/ 1 h 527"/>
                <a:gd name="T4" fmla="*/ 1 w 527"/>
                <a:gd name="T5" fmla="*/ 1 h 527"/>
                <a:gd name="T6" fmla="*/ 1 w 527"/>
                <a:gd name="T7" fmla="*/ 1 h 527"/>
                <a:gd name="T8" fmla="*/ 1 w 527"/>
                <a:gd name="T9" fmla="*/ 0 h 527"/>
                <a:gd name="T10" fmla="*/ 1 w 527"/>
                <a:gd name="T11" fmla="*/ 0 h 527"/>
                <a:gd name="T12" fmla="*/ 1 w 527"/>
                <a:gd name="T13" fmla="*/ 0 h 527"/>
                <a:gd name="T14" fmla="*/ 1 w 527"/>
                <a:gd name="T15" fmla="*/ 0 h 527"/>
                <a:gd name="T16" fmla="*/ 1 w 527"/>
                <a:gd name="T17" fmla="*/ 0 h 527"/>
                <a:gd name="T18" fmla="*/ 1 w 527"/>
                <a:gd name="T19" fmla="*/ 0 h 527"/>
                <a:gd name="T20" fmla="*/ 0 w 527"/>
                <a:gd name="T21" fmla="*/ 0 h 527"/>
                <a:gd name="T22" fmla="*/ 0 w 527"/>
                <a:gd name="T23" fmla="*/ 0 h 527"/>
                <a:gd name="T24" fmla="*/ 0 w 527"/>
                <a:gd name="T25" fmla="*/ 0 h 527"/>
                <a:gd name="T26" fmla="*/ 0 w 527"/>
                <a:gd name="T27" fmla="*/ 0 h 527"/>
                <a:gd name="T28" fmla="*/ 0 w 527"/>
                <a:gd name="T29" fmla="*/ 0 h 527"/>
                <a:gd name="T30" fmla="*/ 0 w 527"/>
                <a:gd name="T31" fmla="*/ 1 h 527"/>
                <a:gd name="T32" fmla="*/ 0 w 527"/>
                <a:gd name="T33" fmla="*/ 1 h 527"/>
                <a:gd name="T34" fmla="*/ 0 w 527"/>
                <a:gd name="T35" fmla="*/ 1 h 527"/>
                <a:gd name="T36" fmla="*/ 0 w 527"/>
                <a:gd name="T37" fmla="*/ 1 h 527"/>
                <a:gd name="T38" fmla="*/ 0 w 527"/>
                <a:gd name="T39" fmla="*/ 1 h 527"/>
                <a:gd name="T40" fmla="*/ 0 w 527"/>
                <a:gd name="T41" fmla="*/ 1 h 527"/>
                <a:gd name="T42" fmla="*/ 0 w 527"/>
                <a:gd name="T43" fmla="*/ 1 h 5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527"/>
                <a:gd name="T68" fmla="*/ 527 w 527"/>
                <a:gd name="T69" fmla="*/ 527 h 5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527">
                  <a:moveTo>
                    <a:pt x="264" y="527"/>
                  </a:moveTo>
                  <a:lnTo>
                    <a:pt x="367" y="506"/>
                  </a:lnTo>
                  <a:lnTo>
                    <a:pt x="451" y="450"/>
                  </a:lnTo>
                  <a:lnTo>
                    <a:pt x="506" y="366"/>
                  </a:lnTo>
                  <a:lnTo>
                    <a:pt x="527" y="264"/>
                  </a:lnTo>
                  <a:lnTo>
                    <a:pt x="506" y="160"/>
                  </a:lnTo>
                  <a:lnTo>
                    <a:pt x="483" y="117"/>
                  </a:lnTo>
                  <a:lnTo>
                    <a:pt x="451" y="78"/>
                  </a:lnTo>
                  <a:lnTo>
                    <a:pt x="411" y="46"/>
                  </a:lnTo>
                  <a:lnTo>
                    <a:pt x="367" y="21"/>
                  </a:lnTo>
                  <a:lnTo>
                    <a:pt x="264" y="0"/>
                  </a:lnTo>
                  <a:lnTo>
                    <a:pt x="162" y="21"/>
                  </a:lnTo>
                  <a:lnTo>
                    <a:pt x="78" y="78"/>
                  </a:lnTo>
                  <a:lnTo>
                    <a:pt x="21" y="160"/>
                  </a:lnTo>
                  <a:lnTo>
                    <a:pt x="0" y="264"/>
                  </a:lnTo>
                  <a:lnTo>
                    <a:pt x="21" y="366"/>
                  </a:lnTo>
                  <a:lnTo>
                    <a:pt x="46" y="411"/>
                  </a:lnTo>
                  <a:lnTo>
                    <a:pt x="78" y="450"/>
                  </a:lnTo>
                  <a:lnTo>
                    <a:pt x="117" y="482"/>
                  </a:lnTo>
                  <a:lnTo>
                    <a:pt x="162" y="506"/>
                  </a:lnTo>
                  <a:lnTo>
                    <a:pt x="264" y="52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3" name="Freeform 10"/>
            <p:cNvSpPr>
              <a:spLocks/>
            </p:cNvSpPr>
            <p:nvPr/>
          </p:nvSpPr>
          <p:spPr bwMode="auto">
            <a:xfrm>
              <a:off x="4091" y="1384"/>
              <a:ext cx="415" cy="626"/>
            </a:xfrm>
            <a:custGeom>
              <a:avLst/>
              <a:gdLst>
                <a:gd name="T0" fmla="*/ 0 w 1659"/>
                <a:gd name="T1" fmla="*/ 3 h 2504"/>
                <a:gd name="T2" fmla="*/ 0 w 1659"/>
                <a:gd name="T3" fmla="*/ 1 h 2504"/>
                <a:gd name="T4" fmla="*/ 0 w 1659"/>
                <a:gd name="T5" fmla="*/ 1 h 2504"/>
                <a:gd name="T6" fmla="*/ 0 w 1659"/>
                <a:gd name="T7" fmla="*/ 1 h 2504"/>
                <a:gd name="T8" fmla="*/ 0 w 1659"/>
                <a:gd name="T9" fmla="*/ 1 h 2504"/>
                <a:gd name="T10" fmla="*/ 0 w 1659"/>
                <a:gd name="T11" fmla="*/ 1 h 2504"/>
                <a:gd name="T12" fmla="*/ 0 w 1659"/>
                <a:gd name="T13" fmla="*/ 1 h 2504"/>
                <a:gd name="T14" fmla="*/ 0 w 1659"/>
                <a:gd name="T15" fmla="*/ 1 h 2504"/>
                <a:gd name="T16" fmla="*/ 0 w 1659"/>
                <a:gd name="T17" fmla="*/ 0 h 2504"/>
                <a:gd name="T18" fmla="*/ 0 w 1659"/>
                <a:gd name="T19" fmla="*/ 0 h 2504"/>
                <a:gd name="T20" fmla="*/ 0 w 1659"/>
                <a:gd name="T21" fmla="*/ 0 h 2504"/>
                <a:gd name="T22" fmla="*/ 1 w 1659"/>
                <a:gd name="T23" fmla="*/ 0 h 2504"/>
                <a:gd name="T24" fmla="*/ 1 w 1659"/>
                <a:gd name="T25" fmla="*/ 0 h 2504"/>
                <a:gd name="T26" fmla="*/ 1 w 1659"/>
                <a:gd name="T27" fmla="*/ 0 h 2504"/>
                <a:gd name="T28" fmla="*/ 1 w 1659"/>
                <a:gd name="T29" fmla="*/ 0 h 2504"/>
                <a:gd name="T30" fmla="*/ 1 w 1659"/>
                <a:gd name="T31" fmla="*/ 0 h 2504"/>
                <a:gd name="T32" fmla="*/ 1 w 1659"/>
                <a:gd name="T33" fmla="*/ 0 h 2504"/>
                <a:gd name="T34" fmla="*/ 1 w 1659"/>
                <a:gd name="T35" fmla="*/ 0 h 2504"/>
                <a:gd name="T36" fmla="*/ 2 w 1659"/>
                <a:gd name="T37" fmla="*/ 0 h 2504"/>
                <a:gd name="T38" fmla="*/ 2 w 1659"/>
                <a:gd name="T39" fmla="*/ 0 h 2504"/>
                <a:gd name="T40" fmla="*/ 2 w 1659"/>
                <a:gd name="T41" fmla="*/ 0 h 2504"/>
                <a:gd name="T42" fmla="*/ 2 w 1659"/>
                <a:gd name="T43" fmla="*/ 0 h 2504"/>
                <a:gd name="T44" fmla="*/ 2 w 1659"/>
                <a:gd name="T45" fmla="*/ 0 h 2504"/>
                <a:gd name="T46" fmla="*/ 2 w 1659"/>
                <a:gd name="T47" fmla="*/ 0 h 2504"/>
                <a:gd name="T48" fmla="*/ 2 w 1659"/>
                <a:gd name="T49" fmla="*/ 1 h 2504"/>
                <a:gd name="T50" fmla="*/ 2 w 1659"/>
                <a:gd name="T51" fmla="*/ 1 h 2504"/>
                <a:gd name="T52" fmla="*/ 2 w 1659"/>
                <a:gd name="T53" fmla="*/ 1 h 2504"/>
                <a:gd name="T54" fmla="*/ 2 w 1659"/>
                <a:gd name="T55" fmla="*/ 1 h 2504"/>
                <a:gd name="T56" fmla="*/ 2 w 1659"/>
                <a:gd name="T57" fmla="*/ 1 h 2504"/>
                <a:gd name="T58" fmla="*/ 2 w 1659"/>
                <a:gd name="T59" fmla="*/ 1 h 2504"/>
                <a:gd name="T60" fmla="*/ 2 w 1659"/>
                <a:gd name="T61" fmla="*/ 1 h 2504"/>
                <a:gd name="T62" fmla="*/ 1 w 1659"/>
                <a:gd name="T63" fmla="*/ 1 h 2504"/>
                <a:gd name="T64" fmla="*/ 1 w 1659"/>
                <a:gd name="T65" fmla="*/ 1 h 2504"/>
                <a:gd name="T66" fmla="*/ 1 w 1659"/>
                <a:gd name="T67" fmla="*/ 1 h 2504"/>
                <a:gd name="T68" fmla="*/ 1 w 1659"/>
                <a:gd name="T69" fmla="*/ 1 h 2504"/>
                <a:gd name="T70" fmla="*/ 1 w 1659"/>
                <a:gd name="T71" fmla="*/ 1 h 2504"/>
                <a:gd name="T72" fmla="*/ 1 w 1659"/>
                <a:gd name="T73" fmla="*/ 1 h 2504"/>
                <a:gd name="T74" fmla="*/ 1 w 1659"/>
                <a:gd name="T75" fmla="*/ 1 h 2504"/>
                <a:gd name="T76" fmla="*/ 1 w 1659"/>
                <a:gd name="T77" fmla="*/ 1 h 2504"/>
                <a:gd name="T78" fmla="*/ 1 w 1659"/>
                <a:gd name="T79" fmla="*/ 1 h 2504"/>
                <a:gd name="T80" fmla="*/ 1 w 1659"/>
                <a:gd name="T81" fmla="*/ 1 h 2504"/>
                <a:gd name="T82" fmla="*/ 1 w 1659"/>
                <a:gd name="T83" fmla="*/ 1 h 2504"/>
                <a:gd name="T84" fmla="*/ 2 w 1659"/>
                <a:gd name="T85" fmla="*/ 1 h 2504"/>
                <a:gd name="T86" fmla="*/ 2 w 1659"/>
                <a:gd name="T87" fmla="*/ 1 h 2504"/>
                <a:gd name="T88" fmla="*/ 2 w 1659"/>
                <a:gd name="T89" fmla="*/ 0 h 2504"/>
                <a:gd name="T90" fmla="*/ 2 w 1659"/>
                <a:gd name="T91" fmla="*/ 0 h 2504"/>
                <a:gd name="T92" fmla="*/ 2 w 1659"/>
                <a:gd name="T93" fmla="*/ 0 h 2504"/>
                <a:gd name="T94" fmla="*/ 2 w 1659"/>
                <a:gd name="T95" fmla="*/ 0 h 2504"/>
                <a:gd name="T96" fmla="*/ 2 w 1659"/>
                <a:gd name="T97" fmla="*/ 0 h 2504"/>
                <a:gd name="T98" fmla="*/ 2 w 1659"/>
                <a:gd name="T99" fmla="*/ 0 h 2504"/>
                <a:gd name="T100" fmla="*/ 1 w 1659"/>
                <a:gd name="T101" fmla="*/ 0 h 2504"/>
                <a:gd name="T102" fmla="*/ 1 w 1659"/>
                <a:gd name="T103" fmla="*/ 0 h 2504"/>
                <a:gd name="T104" fmla="*/ 1 w 1659"/>
                <a:gd name="T105" fmla="*/ 0 h 2504"/>
                <a:gd name="T106" fmla="*/ 1 w 1659"/>
                <a:gd name="T107" fmla="*/ 0 h 2504"/>
                <a:gd name="T108" fmla="*/ 1 w 1659"/>
                <a:gd name="T109" fmla="*/ 0 h 2504"/>
                <a:gd name="T110" fmla="*/ 1 w 1659"/>
                <a:gd name="T111" fmla="*/ 1 h 2504"/>
                <a:gd name="T112" fmla="*/ 0 w 1659"/>
                <a:gd name="T113" fmla="*/ 1 h 2504"/>
                <a:gd name="T114" fmla="*/ 0 w 1659"/>
                <a:gd name="T115" fmla="*/ 1 h 2504"/>
                <a:gd name="T116" fmla="*/ 0 w 1659"/>
                <a:gd name="T117" fmla="*/ 1 h 2504"/>
                <a:gd name="T118" fmla="*/ 0 w 1659"/>
                <a:gd name="T119" fmla="*/ 1 h 2504"/>
                <a:gd name="T120" fmla="*/ 0 w 1659"/>
                <a:gd name="T121" fmla="*/ 3 h 2504"/>
                <a:gd name="T122" fmla="*/ 0 w 1659"/>
                <a:gd name="T123" fmla="*/ 3 h 2504"/>
                <a:gd name="T124" fmla="*/ 0 w 1659"/>
                <a:gd name="T125" fmla="*/ 3 h 2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9"/>
                <a:gd name="T190" fmla="*/ 0 h 2504"/>
                <a:gd name="T191" fmla="*/ 1659 w 1659"/>
                <a:gd name="T192" fmla="*/ 2504 h 2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9" h="2504">
                  <a:moveTo>
                    <a:pt x="0" y="2504"/>
                  </a:moveTo>
                  <a:lnTo>
                    <a:pt x="0" y="895"/>
                  </a:lnTo>
                  <a:lnTo>
                    <a:pt x="6" y="769"/>
                  </a:lnTo>
                  <a:lnTo>
                    <a:pt x="27" y="658"/>
                  </a:lnTo>
                  <a:lnTo>
                    <a:pt x="58" y="560"/>
                  </a:lnTo>
                  <a:lnTo>
                    <a:pt x="101" y="474"/>
                  </a:lnTo>
                  <a:lnTo>
                    <a:pt x="126" y="436"/>
                  </a:lnTo>
                  <a:lnTo>
                    <a:pt x="154" y="400"/>
                  </a:lnTo>
                  <a:lnTo>
                    <a:pt x="216" y="337"/>
                  </a:lnTo>
                  <a:lnTo>
                    <a:pt x="250" y="310"/>
                  </a:lnTo>
                  <a:lnTo>
                    <a:pt x="286" y="285"/>
                  </a:lnTo>
                  <a:lnTo>
                    <a:pt x="364" y="241"/>
                  </a:lnTo>
                  <a:lnTo>
                    <a:pt x="449" y="205"/>
                  </a:lnTo>
                  <a:lnTo>
                    <a:pt x="538" y="178"/>
                  </a:lnTo>
                  <a:lnTo>
                    <a:pt x="729" y="143"/>
                  </a:lnTo>
                  <a:lnTo>
                    <a:pt x="1135" y="130"/>
                  </a:lnTo>
                  <a:lnTo>
                    <a:pt x="1210" y="80"/>
                  </a:lnTo>
                  <a:lnTo>
                    <a:pt x="1279" y="45"/>
                  </a:lnTo>
                  <a:lnTo>
                    <a:pt x="1398" y="3"/>
                  </a:lnTo>
                  <a:lnTo>
                    <a:pt x="1494" y="0"/>
                  </a:lnTo>
                  <a:lnTo>
                    <a:pt x="1568" y="29"/>
                  </a:lnTo>
                  <a:lnTo>
                    <a:pt x="1620" y="83"/>
                  </a:lnTo>
                  <a:lnTo>
                    <a:pt x="1651" y="156"/>
                  </a:lnTo>
                  <a:lnTo>
                    <a:pt x="1659" y="331"/>
                  </a:lnTo>
                  <a:lnTo>
                    <a:pt x="1638" y="421"/>
                  </a:lnTo>
                  <a:lnTo>
                    <a:pt x="1604" y="503"/>
                  </a:lnTo>
                  <a:lnTo>
                    <a:pt x="1580" y="540"/>
                  </a:lnTo>
                  <a:lnTo>
                    <a:pt x="1553" y="573"/>
                  </a:lnTo>
                  <a:lnTo>
                    <a:pt x="1524" y="600"/>
                  </a:lnTo>
                  <a:lnTo>
                    <a:pt x="1492" y="622"/>
                  </a:lnTo>
                  <a:lnTo>
                    <a:pt x="1418" y="644"/>
                  </a:lnTo>
                  <a:lnTo>
                    <a:pt x="1334" y="633"/>
                  </a:lnTo>
                  <a:lnTo>
                    <a:pt x="1241" y="582"/>
                  </a:lnTo>
                  <a:lnTo>
                    <a:pt x="1140" y="486"/>
                  </a:lnTo>
                  <a:lnTo>
                    <a:pt x="997" y="486"/>
                  </a:lnTo>
                  <a:lnTo>
                    <a:pt x="997" y="724"/>
                  </a:lnTo>
                  <a:lnTo>
                    <a:pt x="869" y="724"/>
                  </a:lnTo>
                  <a:lnTo>
                    <a:pt x="873" y="352"/>
                  </a:lnTo>
                  <a:lnTo>
                    <a:pt x="1205" y="354"/>
                  </a:lnTo>
                  <a:lnTo>
                    <a:pt x="1246" y="432"/>
                  </a:lnTo>
                  <a:lnTo>
                    <a:pt x="1282" y="482"/>
                  </a:lnTo>
                  <a:lnTo>
                    <a:pt x="1335" y="515"/>
                  </a:lnTo>
                  <a:lnTo>
                    <a:pt x="1392" y="517"/>
                  </a:lnTo>
                  <a:lnTo>
                    <a:pt x="1494" y="455"/>
                  </a:lnTo>
                  <a:lnTo>
                    <a:pt x="1547" y="334"/>
                  </a:lnTo>
                  <a:lnTo>
                    <a:pt x="1542" y="264"/>
                  </a:lnTo>
                  <a:lnTo>
                    <a:pt x="1509" y="193"/>
                  </a:lnTo>
                  <a:lnTo>
                    <a:pt x="1482" y="159"/>
                  </a:lnTo>
                  <a:lnTo>
                    <a:pt x="1448" y="137"/>
                  </a:lnTo>
                  <a:lnTo>
                    <a:pt x="1367" y="128"/>
                  </a:lnTo>
                  <a:lnTo>
                    <a:pt x="1268" y="165"/>
                  </a:lnTo>
                  <a:lnTo>
                    <a:pt x="1211" y="202"/>
                  </a:lnTo>
                  <a:lnTo>
                    <a:pt x="1151" y="252"/>
                  </a:lnTo>
                  <a:lnTo>
                    <a:pt x="819" y="257"/>
                  </a:lnTo>
                  <a:lnTo>
                    <a:pt x="487" y="318"/>
                  </a:lnTo>
                  <a:lnTo>
                    <a:pt x="345" y="388"/>
                  </a:lnTo>
                  <a:lnTo>
                    <a:pt x="284" y="434"/>
                  </a:lnTo>
                  <a:lnTo>
                    <a:pt x="231" y="491"/>
                  </a:lnTo>
                  <a:lnTo>
                    <a:pt x="154" y="637"/>
                  </a:lnTo>
                  <a:lnTo>
                    <a:pt x="128" y="832"/>
                  </a:lnTo>
                  <a:lnTo>
                    <a:pt x="128" y="2504"/>
                  </a:lnTo>
                  <a:lnTo>
                    <a:pt x="0" y="25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4" name="Freeform 11"/>
            <p:cNvSpPr>
              <a:spLocks/>
            </p:cNvSpPr>
            <p:nvPr/>
          </p:nvSpPr>
          <p:spPr bwMode="auto">
            <a:xfrm>
              <a:off x="4175" y="1505"/>
              <a:ext cx="232" cy="156"/>
            </a:xfrm>
            <a:custGeom>
              <a:avLst/>
              <a:gdLst>
                <a:gd name="T0" fmla="*/ 0 w 932"/>
                <a:gd name="T1" fmla="*/ 0 h 624"/>
                <a:gd name="T2" fmla="*/ 0 w 932"/>
                <a:gd name="T3" fmla="*/ 0 h 624"/>
                <a:gd name="T4" fmla="*/ 0 w 932"/>
                <a:gd name="T5" fmla="*/ 0 h 624"/>
                <a:gd name="T6" fmla="*/ 0 w 932"/>
                <a:gd name="T7" fmla="*/ 0 h 624"/>
                <a:gd name="T8" fmla="*/ 0 w 932"/>
                <a:gd name="T9" fmla="*/ 0 h 624"/>
                <a:gd name="T10" fmla="*/ 0 w 932"/>
                <a:gd name="T11" fmla="*/ 0 h 624"/>
                <a:gd name="T12" fmla="*/ 0 w 932"/>
                <a:gd name="T13" fmla="*/ 0 h 624"/>
                <a:gd name="T14" fmla="*/ 0 w 932"/>
                <a:gd name="T15" fmla="*/ 0 h 624"/>
                <a:gd name="T16" fmla="*/ 0 w 932"/>
                <a:gd name="T17" fmla="*/ 1 h 624"/>
                <a:gd name="T18" fmla="*/ 0 w 932"/>
                <a:gd name="T19" fmla="*/ 1 h 624"/>
                <a:gd name="T20" fmla="*/ 0 w 932"/>
                <a:gd name="T21" fmla="*/ 1 h 624"/>
                <a:gd name="T22" fmla="*/ 0 w 932"/>
                <a:gd name="T23" fmla="*/ 1 h 624"/>
                <a:gd name="T24" fmla="*/ 0 w 932"/>
                <a:gd name="T25" fmla="*/ 1 h 624"/>
                <a:gd name="T26" fmla="*/ 0 w 932"/>
                <a:gd name="T27" fmla="*/ 1 h 624"/>
                <a:gd name="T28" fmla="*/ 0 w 932"/>
                <a:gd name="T29" fmla="*/ 1 h 624"/>
                <a:gd name="T30" fmla="*/ 0 w 932"/>
                <a:gd name="T31" fmla="*/ 1 h 624"/>
                <a:gd name="T32" fmla="*/ 1 w 932"/>
                <a:gd name="T33" fmla="*/ 1 h 624"/>
                <a:gd name="T34" fmla="*/ 1 w 932"/>
                <a:gd name="T35" fmla="*/ 1 h 624"/>
                <a:gd name="T36" fmla="*/ 1 w 932"/>
                <a:gd name="T37" fmla="*/ 0 h 624"/>
                <a:gd name="T38" fmla="*/ 1 w 932"/>
                <a:gd name="T39" fmla="*/ 0 h 624"/>
                <a:gd name="T40" fmla="*/ 1 w 932"/>
                <a:gd name="T41" fmla="*/ 0 h 624"/>
                <a:gd name="T42" fmla="*/ 1 w 932"/>
                <a:gd name="T43" fmla="*/ 0 h 624"/>
                <a:gd name="T44" fmla="*/ 0 w 932"/>
                <a:gd name="T45" fmla="*/ 0 h 624"/>
                <a:gd name="T46" fmla="*/ 0 w 932"/>
                <a:gd name="T47" fmla="*/ 0 h 624"/>
                <a:gd name="T48" fmla="*/ 1 w 932"/>
                <a:gd name="T49" fmla="*/ 0 h 624"/>
                <a:gd name="T50" fmla="*/ 1 w 932"/>
                <a:gd name="T51" fmla="*/ 0 h 624"/>
                <a:gd name="T52" fmla="*/ 1 w 932"/>
                <a:gd name="T53" fmla="*/ 0 h 624"/>
                <a:gd name="T54" fmla="*/ 1 w 932"/>
                <a:gd name="T55" fmla="*/ 0 h 624"/>
                <a:gd name="T56" fmla="*/ 1 w 932"/>
                <a:gd name="T57" fmla="*/ 1 h 624"/>
                <a:gd name="T58" fmla="*/ 1 w 932"/>
                <a:gd name="T59" fmla="*/ 1 h 624"/>
                <a:gd name="T60" fmla="*/ 1 w 932"/>
                <a:gd name="T61" fmla="*/ 1 h 624"/>
                <a:gd name="T62" fmla="*/ 1 w 932"/>
                <a:gd name="T63" fmla="*/ 1 h 624"/>
                <a:gd name="T64" fmla="*/ 1 w 932"/>
                <a:gd name="T65" fmla="*/ 1 h 624"/>
                <a:gd name="T66" fmla="*/ 0 w 932"/>
                <a:gd name="T67" fmla="*/ 1 h 624"/>
                <a:gd name="T68" fmla="*/ 0 w 932"/>
                <a:gd name="T69" fmla="*/ 1 h 624"/>
                <a:gd name="T70" fmla="*/ 0 w 932"/>
                <a:gd name="T71" fmla="*/ 1 h 624"/>
                <a:gd name="T72" fmla="*/ 0 w 932"/>
                <a:gd name="T73" fmla="*/ 1 h 624"/>
                <a:gd name="T74" fmla="*/ 0 w 932"/>
                <a:gd name="T75" fmla="*/ 1 h 624"/>
                <a:gd name="T76" fmla="*/ 0 w 932"/>
                <a:gd name="T77" fmla="*/ 1 h 624"/>
                <a:gd name="T78" fmla="*/ 0 w 932"/>
                <a:gd name="T79" fmla="*/ 1 h 624"/>
                <a:gd name="T80" fmla="*/ 0 w 932"/>
                <a:gd name="T81" fmla="*/ 1 h 624"/>
                <a:gd name="T82" fmla="*/ 0 w 932"/>
                <a:gd name="T83" fmla="*/ 0 h 624"/>
                <a:gd name="T84" fmla="*/ 0 w 932"/>
                <a:gd name="T85" fmla="*/ 0 h 624"/>
                <a:gd name="T86" fmla="*/ 0 w 932"/>
                <a:gd name="T87" fmla="*/ 0 h 624"/>
                <a:gd name="T88" fmla="*/ 0 w 932"/>
                <a:gd name="T89" fmla="*/ 0 h 624"/>
                <a:gd name="T90" fmla="*/ 0 w 932"/>
                <a:gd name="T91" fmla="*/ 0 h 624"/>
                <a:gd name="T92" fmla="*/ 0 w 932"/>
                <a:gd name="T93" fmla="*/ 0 h 624"/>
                <a:gd name="T94" fmla="*/ 0 w 932"/>
                <a:gd name="T95" fmla="*/ 0 h 624"/>
                <a:gd name="T96" fmla="*/ 0 w 932"/>
                <a:gd name="T97" fmla="*/ 0 h 624"/>
                <a:gd name="T98" fmla="*/ 0 w 932"/>
                <a:gd name="T99" fmla="*/ 0 h 624"/>
                <a:gd name="T100" fmla="*/ 0 w 932"/>
                <a:gd name="T101" fmla="*/ 0 h 624"/>
                <a:gd name="T102" fmla="*/ 0 w 932"/>
                <a:gd name="T103" fmla="*/ 0 h 624"/>
                <a:gd name="T104" fmla="*/ 0 w 932"/>
                <a:gd name="T105" fmla="*/ 0 h 624"/>
                <a:gd name="T106" fmla="*/ 0 w 932"/>
                <a:gd name="T107" fmla="*/ 0 h 624"/>
                <a:gd name="T108" fmla="*/ 0 w 932"/>
                <a:gd name="T109" fmla="*/ 0 h 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2"/>
                <a:gd name="T166" fmla="*/ 0 h 624"/>
                <a:gd name="T167" fmla="*/ 932 w 932"/>
                <a:gd name="T168" fmla="*/ 624 h 6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2" h="624">
                  <a:moveTo>
                    <a:pt x="539" y="243"/>
                  </a:moveTo>
                  <a:lnTo>
                    <a:pt x="506" y="212"/>
                  </a:lnTo>
                  <a:lnTo>
                    <a:pt x="475" y="185"/>
                  </a:lnTo>
                  <a:lnTo>
                    <a:pt x="415" y="145"/>
                  </a:lnTo>
                  <a:lnTo>
                    <a:pt x="309" y="112"/>
                  </a:lnTo>
                  <a:lnTo>
                    <a:pt x="222" y="130"/>
                  </a:lnTo>
                  <a:lnTo>
                    <a:pt x="161" y="186"/>
                  </a:lnTo>
                  <a:lnTo>
                    <a:pt x="126" y="264"/>
                  </a:lnTo>
                  <a:lnTo>
                    <a:pt x="122" y="353"/>
                  </a:lnTo>
                  <a:lnTo>
                    <a:pt x="152" y="435"/>
                  </a:lnTo>
                  <a:lnTo>
                    <a:pt x="180" y="471"/>
                  </a:lnTo>
                  <a:lnTo>
                    <a:pt x="217" y="499"/>
                  </a:lnTo>
                  <a:lnTo>
                    <a:pt x="287" y="525"/>
                  </a:lnTo>
                  <a:lnTo>
                    <a:pt x="349" y="514"/>
                  </a:lnTo>
                  <a:lnTo>
                    <a:pt x="405" y="465"/>
                  </a:lnTo>
                  <a:lnTo>
                    <a:pt x="453" y="376"/>
                  </a:lnTo>
                  <a:lnTo>
                    <a:pt x="736" y="371"/>
                  </a:lnTo>
                  <a:lnTo>
                    <a:pt x="808" y="348"/>
                  </a:lnTo>
                  <a:lnTo>
                    <a:pt x="819" y="299"/>
                  </a:lnTo>
                  <a:lnTo>
                    <a:pt x="806" y="275"/>
                  </a:lnTo>
                  <a:lnTo>
                    <a:pt x="782" y="255"/>
                  </a:lnTo>
                  <a:lnTo>
                    <a:pt x="710" y="243"/>
                  </a:lnTo>
                  <a:lnTo>
                    <a:pt x="618" y="243"/>
                  </a:lnTo>
                  <a:lnTo>
                    <a:pt x="618" y="135"/>
                  </a:lnTo>
                  <a:lnTo>
                    <a:pt x="759" y="147"/>
                  </a:lnTo>
                  <a:lnTo>
                    <a:pt x="855" y="185"/>
                  </a:lnTo>
                  <a:lnTo>
                    <a:pt x="911" y="242"/>
                  </a:lnTo>
                  <a:lnTo>
                    <a:pt x="932" y="308"/>
                  </a:lnTo>
                  <a:lnTo>
                    <a:pt x="921" y="377"/>
                  </a:lnTo>
                  <a:lnTo>
                    <a:pt x="882" y="435"/>
                  </a:lnTo>
                  <a:lnTo>
                    <a:pt x="854" y="460"/>
                  </a:lnTo>
                  <a:lnTo>
                    <a:pt x="822" y="478"/>
                  </a:lnTo>
                  <a:lnTo>
                    <a:pt x="741" y="494"/>
                  </a:lnTo>
                  <a:lnTo>
                    <a:pt x="521" y="494"/>
                  </a:lnTo>
                  <a:lnTo>
                    <a:pt x="480" y="546"/>
                  </a:lnTo>
                  <a:lnTo>
                    <a:pt x="436" y="583"/>
                  </a:lnTo>
                  <a:lnTo>
                    <a:pt x="389" y="609"/>
                  </a:lnTo>
                  <a:lnTo>
                    <a:pt x="343" y="624"/>
                  </a:lnTo>
                  <a:lnTo>
                    <a:pt x="251" y="620"/>
                  </a:lnTo>
                  <a:lnTo>
                    <a:pt x="164" y="583"/>
                  </a:lnTo>
                  <a:lnTo>
                    <a:pt x="35" y="433"/>
                  </a:lnTo>
                  <a:lnTo>
                    <a:pt x="5" y="338"/>
                  </a:lnTo>
                  <a:lnTo>
                    <a:pt x="0" y="287"/>
                  </a:lnTo>
                  <a:lnTo>
                    <a:pt x="6" y="238"/>
                  </a:lnTo>
                  <a:lnTo>
                    <a:pt x="39" y="135"/>
                  </a:lnTo>
                  <a:lnTo>
                    <a:pt x="63" y="97"/>
                  </a:lnTo>
                  <a:lnTo>
                    <a:pt x="90" y="64"/>
                  </a:lnTo>
                  <a:lnTo>
                    <a:pt x="122" y="38"/>
                  </a:lnTo>
                  <a:lnTo>
                    <a:pt x="158" y="18"/>
                  </a:lnTo>
                  <a:lnTo>
                    <a:pt x="235" y="0"/>
                  </a:lnTo>
                  <a:lnTo>
                    <a:pt x="405" y="32"/>
                  </a:lnTo>
                  <a:lnTo>
                    <a:pt x="489" y="81"/>
                  </a:lnTo>
                  <a:lnTo>
                    <a:pt x="567" y="151"/>
                  </a:lnTo>
                  <a:lnTo>
                    <a:pt x="539"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5" name="Freeform 12"/>
            <p:cNvSpPr>
              <a:spLocks/>
            </p:cNvSpPr>
            <p:nvPr/>
          </p:nvSpPr>
          <p:spPr bwMode="auto">
            <a:xfrm>
              <a:off x="4309" y="1611"/>
              <a:ext cx="31" cy="177"/>
            </a:xfrm>
            <a:custGeom>
              <a:avLst/>
              <a:gdLst>
                <a:gd name="T0" fmla="*/ 0 w 124"/>
                <a:gd name="T1" fmla="*/ 0 h 706"/>
                <a:gd name="T2" fmla="*/ 0 w 124"/>
                <a:gd name="T3" fmla="*/ 0 h 706"/>
                <a:gd name="T4" fmla="*/ 0 w 124"/>
                <a:gd name="T5" fmla="*/ 1 h 706"/>
                <a:gd name="T6" fmla="*/ 0 w 124"/>
                <a:gd name="T7" fmla="*/ 1 h 706"/>
                <a:gd name="T8" fmla="*/ 0 w 124"/>
                <a:gd name="T9" fmla="*/ 0 h 706"/>
                <a:gd name="T10" fmla="*/ 0 w 124"/>
                <a:gd name="T11" fmla="*/ 0 h 706"/>
                <a:gd name="T12" fmla="*/ 0 w 124"/>
                <a:gd name="T13" fmla="*/ 0 h 706"/>
                <a:gd name="T14" fmla="*/ 0 60000 65536"/>
                <a:gd name="T15" fmla="*/ 0 60000 65536"/>
                <a:gd name="T16" fmla="*/ 0 60000 65536"/>
                <a:gd name="T17" fmla="*/ 0 60000 65536"/>
                <a:gd name="T18" fmla="*/ 0 60000 65536"/>
                <a:gd name="T19" fmla="*/ 0 60000 65536"/>
                <a:gd name="T20" fmla="*/ 0 60000 65536"/>
                <a:gd name="T21" fmla="*/ 0 w 124"/>
                <a:gd name="T22" fmla="*/ 0 h 706"/>
                <a:gd name="T23" fmla="*/ 124 w 124"/>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706">
                  <a:moveTo>
                    <a:pt x="0" y="0"/>
                  </a:moveTo>
                  <a:lnTo>
                    <a:pt x="124" y="0"/>
                  </a:lnTo>
                  <a:lnTo>
                    <a:pt x="124" y="706"/>
                  </a:lnTo>
                  <a:lnTo>
                    <a:pt x="0" y="70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6" name="Freeform 13"/>
            <p:cNvSpPr>
              <a:spLocks/>
            </p:cNvSpPr>
            <p:nvPr/>
          </p:nvSpPr>
          <p:spPr bwMode="auto">
            <a:xfrm>
              <a:off x="4242" y="1773"/>
              <a:ext cx="228" cy="237"/>
            </a:xfrm>
            <a:custGeom>
              <a:avLst/>
              <a:gdLst>
                <a:gd name="T0" fmla="*/ 0 w 912"/>
                <a:gd name="T1" fmla="*/ 1 h 946"/>
                <a:gd name="T2" fmla="*/ 0 w 912"/>
                <a:gd name="T3" fmla="*/ 0 h 946"/>
                <a:gd name="T4" fmla="*/ 0 w 912"/>
                <a:gd name="T5" fmla="*/ 0 h 946"/>
                <a:gd name="T6" fmla="*/ 0 w 912"/>
                <a:gd name="T7" fmla="*/ 0 h 946"/>
                <a:gd name="T8" fmla="*/ 0 w 912"/>
                <a:gd name="T9" fmla="*/ 0 h 946"/>
                <a:gd name="T10" fmla="*/ 0 w 912"/>
                <a:gd name="T11" fmla="*/ 0 h 946"/>
                <a:gd name="T12" fmla="*/ 0 w 912"/>
                <a:gd name="T13" fmla="*/ 0 h 946"/>
                <a:gd name="T14" fmla="*/ 1 w 912"/>
                <a:gd name="T15" fmla="*/ 0 h 946"/>
                <a:gd name="T16" fmla="*/ 1 w 912"/>
                <a:gd name="T17" fmla="*/ 0 h 946"/>
                <a:gd name="T18" fmla="*/ 1 w 912"/>
                <a:gd name="T19" fmla="*/ 0 h 946"/>
                <a:gd name="T20" fmla="*/ 1 w 912"/>
                <a:gd name="T21" fmla="*/ 0 h 946"/>
                <a:gd name="T22" fmla="*/ 1 w 912"/>
                <a:gd name="T23" fmla="*/ 0 h 946"/>
                <a:gd name="T24" fmla="*/ 1 w 912"/>
                <a:gd name="T25" fmla="*/ 0 h 946"/>
                <a:gd name="T26" fmla="*/ 1 w 912"/>
                <a:gd name="T27" fmla="*/ 0 h 946"/>
                <a:gd name="T28" fmla="*/ 1 w 912"/>
                <a:gd name="T29" fmla="*/ 0 h 946"/>
                <a:gd name="T30" fmla="*/ 1 w 912"/>
                <a:gd name="T31" fmla="*/ 0 h 946"/>
                <a:gd name="T32" fmla="*/ 1 w 912"/>
                <a:gd name="T33" fmla="*/ 0 h 946"/>
                <a:gd name="T34" fmla="*/ 1 w 912"/>
                <a:gd name="T35" fmla="*/ 0 h 946"/>
                <a:gd name="T36" fmla="*/ 0 w 912"/>
                <a:gd name="T37" fmla="*/ 0 h 946"/>
                <a:gd name="T38" fmla="*/ 0 w 912"/>
                <a:gd name="T39" fmla="*/ 0 h 946"/>
                <a:gd name="T40" fmla="*/ 0 w 912"/>
                <a:gd name="T41" fmla="*/ 0 h 946"/>
                <a:gd name="T42" fmla="*/ 0 w 912"/>
                <a:gd name="T43" fmla="*/ 1 h 946"/>
                <a:gd name="T44" fmla="*/ 0 w 912"/>
                <a:gd name="T45" fmla="*/ 1 h 946"/>
                <a:gd name="T46" fmla="*/ 0 w 912"/>
                <a:gd name="T47" fmla="*/ 1 h 9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2"/>
                <a:gd name="T73" fmla="*/ 0 h 946"/>
                <a:gd name="T74" fmla="*/ 912 w 912"/>
                <a:gd name="T75" fmla="*/ 946 h 9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2" h="946">
                  <a:moveTo>
                    <a:pt x="0" y="946"/>
                  </a:moveTo>
                  <a:lnTo>
                    <a:pt x="0" y="235"/>
                  </a:lnTo>
                  <a:lnTo>
                    <a:pt x="26" y="156"/>
                  </a:lnTo>
                  <a:lnTo>
                    <a:pt x="63" y="95"/>
                  </a:lnTo>
                  <a:lnTo>
                    <a:pt x="108" y="51"/>
                  </a:lnTo>
                  <a:lnTo>
                    <a:pt x="159" y="21"/>
                  </a:lnTo>
                  <a:lnTo>
                    <a:pt x="279" y="0"/>
                  </a:lnTo>
                  <a:lnTo>
                    <a:pt x="415" y="20"/>
                  </a:lnTo>
                  <a:lnTo>
                    <a:pt x="555" y="68"/>
                  </a:lnTo>
                  <a:lnTo>
                    <a:pt x="692" y="132"/>
                  </a:lnTo>
                  <a:lnTo>
                    <a:pt x="755" y="167"/>
                  </a:lnTo>
                  <a:lnTo>
                    <a:pt x="813" y="200"/>
                  </a:lnTo>
                  <a:lnTo>
                    <a:pt x="866" y="232"/>
                  </a:lnTo>
                  <a:lnTo>
                    <a:pt x="912" y="260"/>
                  </a:lnTo>
                  <a:lnTo>
                    <a:pt x="838" y="228"/>
                  </a:lnTo>
                  <a:lnTo>
                    <a:pt x="731" y="190"/>
                  </a:lnTo>
                  <a:lnTo>
                    <a:pt x="600" y="151"/>
                  </a:lnTo>
                  <a:lnTo>
                    <a:pt x="464" y="121"/>
                  </a:lnTo>
                  <a:lnTo>
                    <a:pt x="225" y="124"/>
                  </a:lnTo>
                  <a:lnTo>
                    <a:pt x="150" y="174"/>
                  </a:lnTo>
                  <a:lnTo>
                    <a:pt x="124" y="265"/>
                  </a:lnTo>
                  <a:lnTo>
                    <a:pt x="124" y="946"/>
                  </a:lnTo>
                  <a:lnTo>
                    <a:pt x="0" y="9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7" name="Freeform 14"/>
            <p:cNvSpPr>
              <a:spLocks/>
            </p:cNvSpPr>
            <p:nvPr/>
          </p:nvSpPr>
          <p:spPr bwMode="auto">
            <a:xfrm>
              <a:off x="4249" y="1817"/>
              <a:ext cx="221" cy="59"/>
            </a:xfrm>
            <a:custGeom>
              <a:avLst/>
              <a:gdLst>
                <a:gd name="T0" fmla="*/ 0 w 885"/>
                <a:gd name="T1" fmla="*/ 0 h 237"/>
                <a:gd name="T2" fmla="*/ 0 w 885"/>
                <a:gd name="T3" fmla="*/ 0 h 237"/>
                <a:gd name="T4" fmla="*/ 0 w 885"/>
                <a:gd name="T5" fmla="*/ 0 h 237"/>
                <a:gd name="T6" fmla="*/ 0 w 885"/>
                <a:gd name="T7" fmla="*/ 0 h 237"/>
                <a:gd name="T8" fmla="*/ 0 w 885"/>
                <a:gd name="T9" fmla="*/ 0 h 237"/>
                <a:gd name="T10" fmla="*/ 0 w 885"/>
                <a:gd name="T11" fmla="*/ 0 h 237"/>
                <a:gd name="T12" fmla="*/ 1 w 885"/>
                <a:gd name="T13" fmla="*/ 0 h 237"/>
                <a:gd name="T14" fmla="*/ 1 w 885"/>
                <a:gd name="T15" fmla="*/ 0 h 237"/>
                <a:gd name="T16" fmla="*/ 1 w 885"/>
                <a:gd name="T17" fmla="*/ 0 h 237"/>
                <a:gd name="T18" fmla="*/ 1 w 885"/>
                <a:gd name="T19" fmla="*/ 0 h 237"/>
                <a:gd name="T20" fmla="*/ 1 w 885"/>
                <a:gd name="T21" fmla="*/ 0 h 237"/>
                <a:gd name="T22" fmla="*/ 0 w 885"/>
                <a:gd name="T23" fmla="*/ 0 h 237"/>
                <a:gd name="T24" fmla="*/ 0 w 885"/>
                <a:gd name="T25" fmla="*/ 0 h 237"/>
                <a:gd name="T26" fmla="*/ 0 w 885"/>
                <a:gd name="T27" fmla="*/ 0 h 237"/>
                <a:gd name="T28" fmla="*/ 0 w 885"/>
                <a:gd name="T29" fmla="*/ 0 h 237"/>
                <a:gd name="T30" fmla="*/ 0 w 885"/>
                <a:gd name="T31" fmla="*/ 0 h 237"/>
                <a:gd name="T32" fmla="*/ 0 w 885"/>
                <a:gd name="T33" fmla="*/ 0 h 237"/>
                <a:gd name="T34" fmla="*/ 0 w 885"/>
                <a:gd name="T35" fmla="*/ 0 h 237"/>
                <a:gd name="T36" fmla="*/ 0 w 885"/>
                <a:gd name="T37" fmla="*/ 0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5"/>
                <a:gd name="T58" fmla="*/ 0 h 237"/>
                <a:gd name="T59" fmla="*/ 885 w 885"/>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5" h="237">
                  <a:moveTo>
                    <a:pt x="71" y="68"/>
                  </a:moveTo>
                  <a:lnTo>
                    <a:pt x="153" y="110"/>
                  </a:lnTo>
                  <a:lnTo>
                    <a:pt x="236" y="138"/>
                  </a:lnTo>
                  <a:lnTo>
                    <a:pt x="396" y="159"/>
                  </a:lnTo>
                  <a:lnTo>
                    <a:pt x="552" y="116"/>
                  </a:lnTo>
                  <a:lnTo>
                    <a:pt x="628" y="68"/>
                  </a:lnTo>
                  <a:lnTo>
                    <a:pt x="704" y="0"/>
                  </a:lnTo>
                  <a:lnTo>
                    <a:pt x="794" y="43"/>
                  </a:lnTo>
                  <a:lnTo>
                    <a:pt x="885" y="86"/>
                  </a:lnTo>
                  <a:lnTo>
                    <a:pt x="833" y="115"/>
                  </a:lnTo>
                  <a:lnTo>
                    <a:pt x="781" y="141"/>
                  </a:lnTo>
                  <a:lnTo>
                    <a:pt x="674" y="185"/>
                  </a:lnTo>
                  <a:lnTo>
                    <a:pt x="568" y="217"/>
                  </a:lnTo>
                  <a:lnTo>
                    <a:pt x="458" y="237"/>
                  </a:lnTo>
                  <a:lnTo>
                    <a:pt x="234" y="233"/>
                  </a:lnTo>
                  <a:lnTo>
                    <a:pt x="0" y="159"/>
                  </a:lnTo>
                  <a:lnTo>
                    <a:pt x="34" y="115"/>
                  </a:lnTo>
                  <a:lnTo>
                    <a:pt x="7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8" name="Freeform 15"/>
            <p:cNvSpPr>
              <a:spLocks/>
            </p:cNvSpPr>
            <p:nvPr/>
          </p:nvSpPr>
          <p:spPr bwMode="auto">
            <a:xfrm>
              <a:off x="4000" y="1581"/>
              <a:ext cx="112" cy="289"/>
            </a:xfrm>
            <a:custGeom>
              <a:avLst/>
              <a:gdLst>
                <a:gd name="T0" fmla="*/ 1 w 448"/>
                <a:gd name="T1" fmla="*/ 0 h 1160"/>
                <a:gd name="T2" fmla="*/ 0 w 448"/>
                <a:gd name="T3" fmla="*/ 0 h 1160"/>
                <a:gd name="T4" fmla="*/ 0 w 448"/>
                <a:gd name="T5" fmla="*/ 0 h 1160"/>
                <a:gd name="T6" fmla="*/ 0 w 448"/>
                <a:gd name="T7" fmla="*/ 0 h 1160"/>
                <a:gd name="T8" fmla="*/ 0 w 448"/>
                <a:gd name="T9" fmla="*/ 0 h 1160"/>
                <a:gd name="T10" fmla="*/ 0 w 448"/>
                <a:gd name="T11" fmla="*/ 0 h 1160"/>
                <a:gd name="T12" fmla="*/ 0 w 448"/>
                <a:gd name="T13" fmla="*/ 0 h 1160"/>
                <a:gd name="T14" fmla="*/ 0 w 448"/>
                <a:gd name="T15" fmla="*/ 0 h 1160"/>
                <a:gd name="T16" fmla="*/ 0 w 448"/>
                <a:gd name="T17" fmla="*/ 0 h 1160"/>
                <a:gd name="T18" fmla="*/ 0 w 448"/>
                <a:gd name="T19" fmla="*/ 0 h 1160"/>
                <a:gd name="T20" fmla="*/ 0 w 448"/>
                <a:gd name="T21" fmla="*/ 0 h 1160"/>
                <a:gd name="T22" fmla="*/ 0 w 448"/>
                <a:gd name="T23" fmla="*/ 1 h 1160"/>
                <a:gd name="T24" fmla="*/ 0 w 448"/>
                <a:gd name="T25" fmla="*/ 1 h 1160"/>
                <a:gd name="T26" fmla="*/ 0 w 448"/>
                <a:gd name="T27" fmla="*/ 1 h 1160"/>
                <a:gd name="T28" fmla="*/ 0 w 448"/>
                <a:gd name="T29" fmla="*/ 1 h 1160"/>
                <a:gd name="T30" fmla="*/ 0 w 448"/>
                <a:gd name="T31" fmla="*/ 1 h 1160"/>
                <a:gd name="T32" fmla="*/ 1 w 448"/>
                <a:gd name="T33" fmla="*/ 1 h 1160"/>
                <a:gd name="T34" fmla="*/ 1 w 448"/>
                <a:gd name="T35" fmla="*/ 1 h 1160"/>
                <a:gd name="T36" fmla="*/ 0 w 448"/>
                <a:gd name="T37" fmla="*/ 1 h 1160"/>
                <a:gd name="T38" fmla="*/ 0 w 448"/>
                <a:gd name="T39" fmla="*/ 1 h 1160"/>
                <a:gd name="T40" fmla="*/ 0 w 448"/>
                <a:gd name="T41" fmla="*/ 1 h 1160"/>
                <a:gd name="T42" fmla="*/ 0 w 448"/>
                <a:gd name="T43" fmla="*/ 1 h 1160"/>
                <a:gd name="T44" fmla="*/ 0 w 448"/>
                <a:gd name="T45" fmla="*/ 1 h 1160"/>
                <a:gd name="T46" fmla="*/ 0 w 448"/>
                <a:gd name="T47" fmla="*/ 1 h 1160"/>
                <a:gd name="T48" fmla="*/ 0 w 448"/>
                <a:gd name="T49" fmla="*/ 1 h 1160"/>
                <a:gd name="T50" fmla="*/ 0 w 448"/>
                <a:gd name="T51" fmla="*/ 1 h 1160"/>
                <a:gd name="T52" fmla="*/ 0 w 448"/>
                <a:gd name="T53" fmla="*/ 1 h 1160"/>
                <a:gd name="T54" fmla="*/ 0 w 448"/>
                <a:gd name="T55" fmla="*/ 0 h 1160"/>
                <a:gd name="T56" fmla="*/ 0 w 448"/>
                <a:gd name="T57" fmla="*/ 0 h 1160"/>
                <a:gd name="T58" fmla="*/ 0 w 448"/>
                <a:gd name="T59" fmla="*/ 0 h 1160"/>
                <a:gd name="T60" fmla="*/ 0 w 448"/>
                <a:gd name="T61" fmla="*/ 0 h 1160"/>
                <a:gd name="T62" fmla="*/ 0 w 448"/>
                <a:gd name="T63" fmla="*/ 0 h 1160"/>
                <a:gd name="T64" fmla="*/ 0 w 448"/>
                <a:gd name="T65" fmla="*/ 0 h 1160"/>
                <a:gd name="T66" fmla="*/ 0 w 448"/>
                <a:gd name="T67" fmla="*/ 0 h 1160"/>
                <a:gd name="T68" fmla="*/ 0 w 448"/>
                <a:gd name="T69" fmla="*/ 0 h 1160"/>
                <a:gd name="T70" fmla="*/ 0 w 448"/>
                <a:gd name="T71" fmla="*/ 0 h 1160"/>
                <a:gd name="T72" fmla="*/ 0 w 448"/>
                <a:gd name="T73" fmla="*/ 0 h 1160"/>
                <a:gd name="T74" fmla="*/ 0 w 448"/>
                <a:gd name="T75" fmla="*/ 0 h 1160"/>
                <a:gd name="T76" fmla="*/ 0 w 448"/>
                <a:gd name="T77" fmla="*/ 0 h 1160"/>
                <a:gd name="T78" fmla="*/ 0 w 448"/>
                <a:gd name="T79" fmla="*/ 0 h 1160"/>
                <a:gd name="T80" fmla="*/ 0 w 448"/>
                <a:gd name="T81" fmla="*/ 0 h 1160"/>
                <a:gd name="T82" fmla="*/ 1 w 448"/>
                <a:gd name="T83" fmla="*/ 0 h 1160"/>
                <a:gd name="T84" fmla="*/ 1 w 448"/>
                <a:gd name="T85" fmla="*/ 0 h 1160"/>
                <a:gd name="T86" fmla="*/ 1 w 448"/>
                <a:gd name="T87" fmla="*/ 0 h 1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8"/>
                <a:gd name="T133" fmla="*/ 0 h 1160"/>
                <a:gd name="T134" fmla="*/ 448 w 448"/>
                <a:gd name="T135" fmla="*/ 1160 h 1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8" h="1160">
                  <a:moveTo>
                    <a:pt x="397" y="175"/>
                  </a:moveTo>
                  <a:lnTo>
                    <a:pt x="295" y="138"/>
                  </a:lnTo>
                  <a:lnTo>
                    <a:pt x="212" y="136"/>
                  </a:lnTo>
                  <a:lnTo>
                    <a:pt x="154" y="163"/>
                  </a:lnTo>
                  <a:lnTo>
                    <a:pt x="120" y="215"/>
                  </a:lnTo>
                  <a:lnTo>
                    <a:pt x="114" y="289"/>
                  </a:lnTo>
                  <a:lnTo>
                    <a:pt x="136" y="380"/>
                  </a:lnTo>
                  <a:lnTo>
                    <a:pt x="159" y="432"/>
                  </a:lnTo>
                  <a:lnTo>
                    <a:pt x="190" y="485"/>
                  </a:lnTo>
                  <a:lnTo>
                    <a:pt x="229" y="542"/>
                  </a:lnTo>
                  <a:lnTo>
                    <a:pt x="278" y="600"/>
                  </a:lnTo>
                  <a:lnTo>
                    <a:pt x="184" y="765"/>
                  </a:lnTo>
                  <a:lnTo>
                    <a:pt x="170" y="922"/>
                  </a:lnTo>
                  <a:lnTo>
                    <a:pt x="192" y="978"/>
                  </a:lnTo>
                  <a:lnTo>
                    <a:pt x="234" y="1013"/>
                  </a:lnTo>
                  <a:lnTo>
                    <a:pt x="295" y="1018"/>
                  </a:lnTo>
                  <a:lnTo>
                    <a:pt x="371" y="987"/>
                  </a:lnTo>
                  <a:lnTo>
                    <a:pt x="397" y="1118"/>
                  </a:lnTo>
                  <a:lnTo>
                    <a:pt x="341" y="1146"/>
                  </a:lnTo>
                  <a:lnTo>
                    <a:pt x="285" y="1160"/>
                  </a:lnTo>
                  <a:lnTo>
                    <a:pt x="185" y="1154"/>
                  </a:lnTo>
                  <a:lnTo>
                    <a:pt x="101" y="1108"/>
                  </a:lnTo>
                  <a:lnTo>
                    <a:pt x="44" y="1031"/>
                  </a:lnTo>
                  <a:lnTo>
                    <a:pt x="19" y="933"/>
                  </a:lnTo>
                  <a:lnTo>
                    <a:pt x="30" y="819"/>
                  </a:lnTo>
                  <a:lnTo>
                    <a:pt x="52" y="761"/>
                  </a:lnTo>
                  <a:lnTo>
                    <a:pt x="86" y="701"/>
                  </a:lnTo>
                  <a:lnTo>
                    <a:pt x="134" y="643"/>
                  </a:lnTo>
                  <a:lnTo>
                    <a:pt x="164" y="615"/>
                  </a:lnTo>
                  <a:lnTo>
                    <a:pt x="196" y="586"/>
                  </a:lnTo>
                  <a:lnTo>
                    <a:pt x="157" y="552"/>
                  </a:lnTo>
                  <a:lnTo>
                    <a:pt x="122" y="517"/>
                  </a:lnTo>
                  <a:lnTo>
                    <a:pt x="64" y="449"/>
                  </a:lnTo>
                  <a:lnTo>
                    <a:pt x="0" y="317"/>
                  </a:lnTo>
                  <a:lnTo>
                    <a:pt x="0" y="200"/>
                  </a:lnTo>
                  <a:lnTo>
                    <a:pt x="0" y="149"/>
                  </a:lnTo>
                  <a:lnTo>
                    <a:pt x="22" y="104"/>
                  </a:lnTo>
                  <a:lnTo>
                    <a:pt x="54" y="66"/>
                  </a:lnTo>
                  <a:lnTo>
                    <a:pt x="96" y="35"/>
                  </a:lnTo>
                  <a:lnTo>
                    <a:pt x="197" y="0"/>
                  </a:lnTo>
                  <a:lnTo>
                    <a:pt x="318" y="6"/>
                  </a:lnTo>
                  <a:lnTo>
                    <a:pt x="448" y="63"/>
                  </a:lnTo>
                  <a:lnTo>
                    <a:pt x="397"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9" name="Freeform 16"/>
            <p:cNvSpPr>
              <a:spLocks/>
            </p:cNvSpPr>
            <p:nvPr/>
          </p:nvSpPr>
          <p:spPr bwMode="auto">
            <a:xfrm>
              <a:off x="4242" y="1566"/>
              <a:ext cx="31" cy="32"/>
            </a:xfrm>
            <a:custGeom>
              <a:avLst/>
              <a:gdLst>
                <a:gd name="T0" fmla="*/ 0 w 126"/>
                <a:gd name="T1" fmla="*/ 0 h 126"/>
                <a:gd name="T2" fmla="*/ 0 w 126"/>
                <a:gd name="T3" fmla="*/ 0 h 126"/>
                <a:gd name="T4" fmla="*/ 0 w 126"/>
                <a:gd name="T5" fmla="*/ 0 h 126"/>
                <a:gd name="T6" fmla="*/ 0 w 126"/>
                <a:gd name="T7" fmla="*/ 0 h 126"/>
                <a:gd name="T8" fmla="*/ 0 w 126"/>
                <a:gd name="T9" fmla="*/ 0 h 126"/>
                <a:gd name="T10" fmla="*/ 0 w 126"/>
                <a:gd name="T11" fmla="*/ 0 h 126"/>
                <a:gd name="T12" fmla="*/ 0 w 126"/>
                <a:gd name="T13" fmla="*/ 0 h 126"/>
                <a:gd name="T14" fmla="*/ 0 w 126"/>
                <a:gd name="T15" fmla="*/ 0 h 126"/>
                <a:gd name="T16" fmla="*/ 0 w 126"/>
                <a:gd name="T17" fmla="*/ 0 h 126"/>
                <a:gd name="T18" fmla="*/ 0 w 126"/>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6"/>
                <a:gd name="T32" fmla="*/ 126 w 12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6">
                  <a:moveTo>
                    <a:pt x="63" y="0"/>
                  </a:moveTo>
                  <a:lnTo>
                    <a:pt x="108" y="19"/>
                  </a:lnTo>
                  <a:lnTo>
                    <a:pt x="126" y="63"/>
                  </a:lnTo>
                  <a:lnTo>
                    <a:pt x="108" y="108"/>
                  </a:lnTo>
                  <a:lnTo>
                    <a:pt x="63" y="126"/>
                  </a:lnTo>
                  <a:lnTo>
                    <a:pt x="20" y="108"/>
                  </a:lnTo>
                  <a:lnTo>
                    <a:pt x="0" y="63"/>
                  </a:lnTo>
                  <a:lnTo>
                    <a:pt x="20" y="19"/>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0" name="Freeform 17"/>
            <p:cNvSpPr>
              <a:spLocks/>
            </p:cNvSpPr>
            <p:nvPr/>
          </p:nvSpPr>
          <p:spPr bwMode="auto">
            <a:xfrm>
              <a:off x="4422" y="1448"/>
              <a:ext cx="31" cy="32"/>
            </a:xfrm>
            <a:custGeom>
              <a:avLst/>
              <a:gdLst>
                <a:gd name="T0" fmla="*/ 0 w 126"/>
                <a:gd name="T1" fmla="*/ 0 h 126"/>
                <a:gd name="T2" fmla="*/ 0 w 126"/>
                <a:gd name="T3" fmla="*/ 0 h 126"/>
                <a:gd name="T4" fmla="*/ 0 w 126"/>
                <a:gd name="T5" fmla="*/ 0 h 126"/>
                <a:gd name="T6" fmla="*/ 0 w 126"/>
                <a:gd name="T7" fmla="*/ 0 h 126"/>
                <a:gd name="T8" fmla="*/ 0 w 126"/>
                <a:gd name="T9" fmla="*/ 0 h 126"/>
                <a:gd name="T10" fmla="*/ 0 w 126"/>
                <a:gd name="T11" fmla="*/ 0 h 126"/>
                <a:gd name="T12" fmla="*/ 0 w 126"/>
                <a:gd name="T13" fmla="*/ 0 h 126"/>
                <a:gd name="T14" fmla="*/ 0 w 126"/>
                <a:gd name="T15" fmla="*/ 0 h 126"/>
                <a:gd name="T16" fmla="*/ 0 w 126"/>
                <a:gd name="T17" fmla="*/ 0 h 126"/>
                <a:gd name="T18" fmla="*/ 0 w 126"/>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6"/>
                <a:gd name="T32" fmla="*/ 126 w 12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6">
                  <a:moveTo>
                    <a:pt x="63" y="0"/>
                  </a:moveTo>
                  <a:lnTo>
                    <a:pt x="106" y="18"/>
                  </a:lnTo>
                  <a:lnTo>
                    <a:pt x="126" y="63"/>
                  </a:lnTo>
                  <a:lnTo>
                    <a:pt x="106" y="106"/>
                  </a:lnTo>
                  <a:lnTo>
                    <a:pt x="63" y="126"/>
                  </a:lnTo>
                  <a:lnTo>
                    <a:pt x="18" y="106"/>
                  </a:lnTo>
                  <a:lnTo>
                    <a:pt x="0" y="63"/>
                  </a:lnTo>
                  <a:lnTo>
                    <a:pt x="18" y="18"/>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1" name="Freeform 18"/>
            <p:cNvSpPr>
              <a:spLocks/>
            </p:cNvSpPr>
            <p:nvPr/>
          </p:nvSpPr>
          <p:spPr bwMode="auto">
            <a:xfrm>
              <a:off x="4242" y="1681"/>
              <a:ext cx="31" cy="32"/>
            </a:xfrm>
            <a:custGeom>
              <a:avLst/>
              <a:gdLst>
                <a:gd name="T0" fmla="*/ 0 w 126"/>
                <a:gd name="T1" fmla="*/ 0 h 125"/>
                <a:gd name="T2" fmla="*/ 0 w 126"/>
                <a:gd name="T3" fmla="*/ 0 h 125"/>
                <a:gd name="T4" fmla="*/ 0 w 126"/>
                <a:gd name="T5" fmla="*/ 0 h 125"/>
                <a:gd name="T6" fmla="*/ 0 w 126"/>
                <a:gd name="T7" fmla="*/ 0 h 125"/>
                <a:gd name="T8" fmla="*/ 0 w 126"/>
                <a:gd name="T9" fmla="*/ 0 h 125"/>
                <a:gd name="T10" fmla="*/ 0 w 126"/>
                <a:gd name="T11" fmla="*/ 0 h 125"/>
                <a:gd name="T12" fmla="*/ 0 w 126"/>
                <a:gd name="T13" fmla="*/ 0 h 125"/>
                <a:gd name="T14" fmla="*/ 0 w 126"/>
                <a:gd name="T15" fmla="*/ 0 h 125"/>
                <a:gd name="T16" fmla="*/ 0 w 126"/>
                <a:gd name="T17" fmla="*/ 0 h 125"/>
                <a:gd name="T18" fmla="*/ 0 w 12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5"/>
                <a:gd name="T32" fmla="*/ 126 w 12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5">
                  <a:moveTo>
                    <a:pt x="63" y="0"/>
                  </a:moveTo>
                  <a:lnTo>
                    <a:pt x="108" y="18"/>
                  </a:lnTo>
                  <a:lnTo>
                    <a:pt x="126" y="62"/>
                  </a:lnTo>
                  <a:lnTo>
                    <a:pt x="108" y="107"/>
                  </a:lnTo>
                  <a:lnTo>
                    <a:pt x="63" y="125"/>
                  </a:lnTo>
                  <a:lnTo>
                    <a:pt x="20" y="107"/>
                  </a:lnTo>
                  <a:lnTo>
                    <a:pt x="0" y="62"/>
                  </a:lnTo>
                  <a:lnTo>
                    <a:pt x="20" y="18"/>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2" name="Freeform 19"/>
            <p:cNvSpPr>
              <a:spLocks/>
            </p:cNvSpPr>
            <p:nvPr/>
          </p:nvSpPr>
          <p:spPr bwMode="auto">
            <a:xfrm>
              <a:off x="4242" y="1730"/>
              <a:ext cx="31" cy="31"/>
            </a:xfrm>
            <a:custGeom>
              <a:avLst/>
              <a:gdLst>
                <a:gd name="T0" fmla="*/ 0 w 126"/>
                <a:gd name="T1" fmla="*/ 0 h 123"/>
                <a:gd name="T2" fmla="*/ 0 w 126"/>
                <a:gd name="T3" fmla="*/ 0 h 123"/>
                <a:gd name="T4" fmla="*/ 0 w 126"/>
                <a:gd name="T5" fmla="*/ 0 h 123"/>
                <a:gd name="T6" fmla="*/ 0 w 126"/>
                <a:gd name="T7" fmla="*/ 0 h 123"/>
                <a:gd name="T8" fmla="*/ 0 w 126"/>
                <a:gd name="T9" fmla="*/ 0 h 123"/>
                <a:gd name="T10" fmla="*/ 0 w 126"/>
                <a:gd name="T11" fmla="*/ 0 h 123"/>
                <a:gd name="T12" fmla="*/ 0 w 126"/>
                <a:gd name="T13" fmla="*/ 0 h 123"/>
                <a:gd name="T14" fmla="*/ 0 w 126"/>
                <a:gd name="T15" fmla="*/ 0 h 123"/>
                <a:gd name="T16" fmla="*/ 0 w 126"/>
                <a:gd name="T17" fmla="*/ 0 h 123"/>
                <a:gd name="T18" fmla="*/ 0 w 126"/>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3"/>
                <a:gd name="T32" fmla="*/ 126 w 126"/>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3">
                  <a:moveTo>
                    <a:pt x="63" y="0"/>
                  </a:moveTo>
                  <a:lnTo>
                    <a:pt x="108" y="17"/>
                  </a:lnTo>
                  <a:lnTo>
                    <a:pt x="126" y="60"/>
                  </a:lnTo>
                  <a:lnTo>
                    <a:pt x="108" y="105"/>
                  </a:lnTo>
                  <a:lnTo>
                    <a:pt x="63" y="123"/>
                  </a:lnTo>
                  <a:lnTo>
                    <a:pt x="20" y="105"/>
                  </a:lnTo>
                  <a:lnTo>
                    <a:pt x="0" y="60"/>
                  </a:lnTo>
                  <a:lnTo>
                    <a:pt x="20" y="17"/>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3" name="Freeform 20"/>
            <p:cNvSpPr>
              <a:spLocks/>
            </p:cNvSpPr>
            <p:nvPr/>
          </p:nvSpPr>
          <p:spPr bwMode="auto">
            <a:xfrm>
              <a:off x="4293" y="1791"/>
              <a:ext cx="16" cy="66"/>
            </a:xfrm>
            <a:custGeom>
              <a:avLst/>
              <a:gdLst>
                <a:gd name="T0" fmla="*/ 0 w 65"/>
                <a:gd name="T1" fmla="*/ 0 h 261"/>
                <a:gd name="T2" fmla="*/ 0 w 65"/>
                <a:gd name="T3" fmla="*/ 0 h 261"/>
                <a:gd name="T4" fmla="*/ 0 w 65"/>
                <a:gd name="T5" fmla="*/ 0 h 261"/>
                <a:gd name="T6" fmla="*/ 0 w 65"/>
                <a:gd name="T7" fmla="*/ 0 h 261"/>
                <a:gd name="T8" fmla="*/ 0 w 65"/>
                <a:gd name="T9" fmla="*/ 0 h 261"/>
                <a:gd name="T10" fmla="*/ 0 w 65"/>
                <a:gd name="T11" fmla="*/ 0 h 261"/>
                <a:gd name="T12" fmla="*/ 0 w 65"/>
                <a:gd name="T13" fmla="*/ 0 h 261"/>
                <a:gd name="T14" fmla="*/ 0 60000 65536"/>
                <a:gd name="T15" fmla="*/ 0 60000 65536"/>
                <a:gd name="T16" fmla="*/ 0 60000 65536"/>
                <a:gd name="T17" fmla="*/ 0 60000 65536"/>
                <a:gd name="T18" fmla="*/ 0 60000 65536"/>
                <a:gd name="T19" fmla="*/ 0 60000 65536"/>
                <a:gd name="T20" fmla="*/ 0 60000 65536"/>
                <a:gd name="T21" fmla="*/ 0 w 65"/>
                <a:gd name="T22" fmla="*/ 0 h 261"/>
                <a:gd name="T23" fmla="*/ 65 w 65"/>
                <a:gd name="T24" fmla="*/ 261 h 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61">
                  <a:moveTo>
                    <a:pt x="0" y="0"/>
                  </a:moveTo>
                  <a:lnTo>
                    <a:pt x="65" y="0"/>
                  </a:lnTo>
                  <a:lnTo>
                    <a:pt x="65" y="261"/>
                  </a:lnTo>
                  <a:lnTo>
                    <a:pt x="0" y="2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4" name="Freeform 21"/>
            <p:cNvSpPr>
              <a:spLocks/>
            </p:cNvSpPr>
            <p:nvPr/>
          </p:nvSpPr>
          <p:spPr bwMode="auto">
            <a:xfrm>
              <a:off x="4340" y="1793"/>
              <a:ext cx="16" cy="73"/>
            </a:xfrm>
            <a:custGeom>
              <a:avLst/>
              <a:gdLst>
                <a:gd name="T0" fmla="*/ 0 w 61"/>
                <a:gd name="T1" fmla="*/ 0 h 294"/>
                <a:gd name="T2" fmla="*/ 0 w 61"/>
                <a:gd name="T3" fmla="*/ 0 h 294"/>
                <a:gd name="T4" fmla="*/ 0 w 61"/>
                <a:gd name="T5" fmla="*/ 0 h 294"/>
                <a:gd name="T6" fmla="*/ 0 w 61"/>
                <a:gd name="T7" fmla="*/ 0 h 294"/>
                <a:gd name="T8" fmla="*/ 0 w 61"/>
                <a:gd name="T9" fmla="*/ 0 h 294"/>
                <a:gd name="T10" fmla="*/ 0 w 61"/>
                <a:gd name="T11" fmla="*/ 0 h 294"/>
                <a:gd name="T12" fmla="*/ 0 w 61"/>
                <a:gd name="T13" fmla="*/ 0 h 294"/>
                <a:gd name="T14" fmla="*/ 0 60000 65536"/>
                <a:gd name="T15" fmla="*/ 0 60000 65536"/>
                <a:gd name="T16" fmla="*/ 0 60000 65536"/>
                <a:gd name="T17" fmla="*/ 0 60000 65536"/>
                <a:gd name="T18" fmla="*/ 0 60000 65536"/>
                <a:gd name="T19" fmla="*/ 0 60000 65536"/>
                <a:gd name="T20" fmla="*/ 0 60000 65536"/>
                <a:gd name="T21" fmla="*/ 0 w 61"/>
                <a:gd name="T22" fmla="*/ 0 h 294"/>
                <a:gd name="T23" fmla="*/ 61 w 61"/>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94">
                  <a:moveTo>
                    <a:pt x="0" y="0"/>
                  </a:moveTo>
                  <a:lnTo>
                    <a:pt x="61" y="0"/>
                  </a:lnTo>
                  <a:lnTo>
                    <a:pt x="61" y="294"/>
                  </a:lnTo>
                  <a:lnTo>
                    <a:pt x="0" y="29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5" name="Freeform 22"/>
            <p:cNvSpPr>
              <a:spLocks/>
            </p:cNvSpPr>
            <p:nvPr/>
          </p:nvSpPr>
          <p:spPr bwMode="auto">
            <a:xfrm>
              <a:off x="4386" y="1804"/>
              <a:ext cx="16" cy="50"/>
            </a:xfrm>
            <a:custGeom>
              <a:avLst/>
              <a:gdLst>
                <a:gd name="T0" fmla="*/ 0 w 63"/>
                <a:gd name="T1" fmla="*/ 0 h 199"/>
                <a:gd name="T2" fmla="*/ 0 w 63"/>
                <a:gd name="T3" fmla="*/ 0 h 199"/>
                <a:gd name="T4" fmla="*/ 0 w 63"/>
                <a:gd name="T5" fmla="*/ 0 h 199"/>
                <a:gd name="T6" fmla="*/ 0 w 63"/>
                <a:gd name="T7" fmla="*/ 0 h 199"/>
                <a:gd name="T8" fmla="*/ 0 w 63"/>
                <a:gd name="T9" fmla="*/ 0 h 199"/>
                <a:gd name="T10" fmla="*/ 0 w 63"/>
                <a:gd name="T11" fmla="*/ 0 h 199"/>
                <a:gd name="T12" fmla="*/ 0 w 63"/>
                <a:gd name="T13" fmla="*/ 0 h 199"/>
                <a:gd name="T14" fmla="*/ 0 60000 65536"/>
                <a:gd name="T15" fmla="*/ 0 60000 65536"/>
                <a:gd name="T16" fmla="*/ 0 60000 65536"/>
                <a:gd name="T17" fmla="*/ 0 60000 65536"/>
                <a:gd name="T18" fmla="*/ 0 60000 65536"/>
                <a:gd name="T19" fmla="*/ 0 60000 65536"/>
                <a:gd name="T20" fmla="*/ 0 60000 65536"/>
                <a:gd name="T21" fmla="*/ 0 w 63"/>
                <a:gd name="T22" fmla="*/ 0 h 199"/>
                <a:gd name="T23" fmla="*/ 63 w 63"/>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99">
                  <a:moveTo>
                    <a:pt x="0" y="0"/>
                  </a:moveTo>
                  <a:lnTo>
                    <a:pt x="63" y="0"/>
                  </a:lnTo>
                  <a:lnTo>
                    <a:pt x="63" y="199"/>
                  </a:lnTo>
                  <a:lnTo>
                    <a:pt x="0" y="1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6" name="Freeform 23"/>
            <p:cNvSpPr>
              <a:spLocks/>
            </p:cNvSpPr>
            <p:nvPr/>
          </p:nvSpPr>
          <p:spPr bwMode="auto">
            <a:xfrm>
              <a:off x="4267" y="1819"/>
              <a:ext cx="163" cy="15"/>
            </a:xfrm>
            <a:custGeom>
              <a:avLst/>
              <a:gdLst>
                <a:gd name="T0" fmla="*/ 0 w 649"/>
                <a:gd name="T1" fmla="*/ 0 h 60"/>
                <a:gd name="T2" fmla="*/ 1 w 649"/>
                <a:gd name="T3" fmla="*/ 0 h 60"/>
                <a:gd name="T4" fmla="*/ 1 w 649"/>
                <a:gd name="T5" fmla="*/ 0 h 60"/>
                <a:gd name="T6" fmla="*/ 0 w 649"/>
                <a:gd name="T7" fmla="*/ 0 h 60"/>
                <a:gd name="T8" fmla="*/ 0 w 649"/>
                <a:gd name="T9" fmla="*/ 0 h 60"/>
                <a:gd name="T10" fmla="*/ 0 w 649"/>
                <a:gd name="T11" fmla="*/ 0 h 60"/>
                <a:gd name="T12" fmla="*/ 0 w 649"/>
                <a:gd name="T13" fmla="*/ 0 h 60"/>
                <a:gd name="T14" fmla="*/ 0 60000 65536"/>
                <a:gd name="T15" fmla="*/ 0 60000 65536"/>
                <a:gd name="T16" fmla="*/ 0 60000 65536"/>
                <a:gd name="T17" fmla="*/ 0 60000 65536"/>
                <a:gd name="T18" fmla="*/ 0 60000 65536"/>
                <a:gd name="T19" fmla="*/ 0 60000 65536"/>
                <a:gd name="T20" fmla="*/ 0 60000 65536"/>
                <a:gd name="T21" fmla="*/ 0 w 649"/>
                <a:gd name="T22" fmla="*/ 0 h 60"/>
                <a:gd name="T23" fmla="*/ 649 w 649"/>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9" h="60">
                  <a:moveTo>
                    <a:pt x="0" y="0"/>
                  </a:moveTo>
                  <a:lnTo>
                    <a:pt x="649" y="0"/>
                  </a:lnTo>
                  <a:lnTo>
                    <a:pt x="649" y="60"/>
                  </a:lnTo>
                  <a:lnTo>
                    <a:pt x="0"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7" name="Freeform 24"/>
            <p:cNvSpPr>
              <a:spLocks/>
            </p:cNvSpPr>
            <p:nvPr/>
          </p:nvSpPr>
          <p:spPr bwMode="auto">
            <a:xfrm>
              <a:off x="4125" y="1364"/>
              <a:ext cx="71" cy="105"/>
            </a:xfrm>
            <a:custGeom>
              <a:avLst/>
              <a:gdLst>
                <a:gd name="T0" fmla="*/ 0 w 285"/>
                <a:gd name="T1" fmla="*/ 1 h 419"/>
                <a:gd name="T2" fmla="*/ 0 w 285"/>
                <a:gd name="T3" fmla="*/ 0 h 419"/>
                <a:gd name="T4" fmla="*/ 0 w 285"/>
                <a:gd name="T5" fmla="*/ 1 h 419"/>
                <a:gd name="T6" fmla="*/ 0 w 285"/>
                <a:gd name="T7" fmla="*/ 1 h 419"/>
                <a:gd name="T8" fmla="*/ 0 w 285"/>
                <a:gd name="T9" fmla="*/ 1 h 419"/>
                <a:gd name="T10" fmla="*/ 0 w 285"/>
                <a:gd name="T11" fmla="*/ 1 h 419"/>
                <a:gd name="T12" fmla="*/ 0 60000 65536"/>
                <a:gd name="T13" fmla="*/ 0 60000 65536"/>
                <a:gd name="T14" fmla="*/ 0 60000 65536"/>
                <a:gd name="T15" fmla="*/ 0 60000 65536"/>
                <a:gd name="T16" fmla="*/ 0 60000 65536"/>
                <a:gd name="T17" fmla="*/ 0 60000 65536"/>
                <a:gd name="T18" fmla="*/ 0 w 285"/>
                <a:gd name="T19" fmla="*/ 0 h 419"/>
                <a:gd name="T20" fmla="*/ 285 w 285"/>
                <a:gd name="T21" fmla="*/ 419 h 419"/>
              </a:gdLst>
              <a:ahLst/>
              <a:cxnLst>
                <a:cxn ang="T12">
                  <a:pos x="T0" y="T1"/>
                </a:cxn>
                <a:cxn ang="T13">
                  <a:pos x="T2" y="T3"/>
                </a:cxn>
                <a:cxn ang="T14">
                  <a:pos x="T4" y="T5"/>
                </a:cxn>
                <a:cxn ang="T15">
                  <a:pos x="T6" y="T7"/>
                </a:cxn>
                <a:cxn ang="T16">
                  <a:pos x="T8" y="T9"/>
                </a:cxn>
                <a:cxn ang="T17">
                  <a:pos x="T10" y="T11"/>
                </a:cxn>
              </a:cxnLst>
              <a:rect l="T18" t="T19" r="T20" b="T21"/>
              <a:pathLst>
                <a:path w="285" h="419">
                  <a:moveTo>
                    <a:pt x="167" y="419"/>
                  </a:moveTo>
                  <a:lnTo>
                    <a:pt x="0" y="0"/>
                  </a:lnTo>
                  <a:lnTo>
                    <a:pt x="285" y="356"/>
                  </a:lnTo>
                  <a:lnTo>
                    <a:pt x="167" y="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8" name="Freeform 25"/>
            <p:cNvSpPr>
              <a:spLocks/>
            </p:cNvSpPr>
            <p:nvPr/>
          </p:nvSpPr>
          <p:spPr bwMode="auto">
            <a:xfrm>
              <a:off x="4189" y="1334"/>
              <a:ext cx="54" cy="111"/>
            </a:xfrm>
            <a:custGeom>
              <a:avLst/>
              <a:gdLst>
                <a:gd name="T0" fmla="*/ 0 w 215"/>
                <a:gd name="T1" fmla="*/ 0 h 445"/>
                <a:gd name="T2" fmla="*/ 0 w 215"/>
                <a:gd name="T3" fmla="*/ 0 h 445"/>
                <a:gd name="T4" fmla="*/ 0 w 215"/>
                <a:gd name="T5" fmla="*/ 0 h 445"/>
                <a:gd name="T6" fmla="*/ 0 w 215"/>
                <a:gd name="T7" fmla="*/ 0 h 445"/>
                <a:gd name="T8" fmla="*/ 0 w 215"/>
                <a:gd name="T9" fmla="*/ 0 h 445"/>
                <a:gd name="T10" fmla="*/ 0 w 215"/>
                <a:gd name="T11" fmla="*/ 0 h 445"/>
                <a:gd name="T12" fmla="*/ 0 60000 65536"/>
                <a:gd name="T13" fmla="*/ 0 60000 65536"/>
                <a:gd name="T14" fmla="*/ 0 60000 65536"/>
                <a:gd name="T15" fmla="*/ 0 60000 65536"/>
                <a:gd name="T16" fmla="*/ 0 60000 65536"/>
                <a:gd name="T17" fmla="*/ 0 60000 65536"/>
                <a:gd name="T18" fmla="*/ 0 w 215"/>
                <a:gd name="T19" fmla="*/ 0 h 445"/>
                <a:gd name="T20" fmla="*/ 215 w 215"/>
                <a:gd name="T21" fmla="*/ 445 h 445"/>
              </a:gdLst>
              <a:ahLst/>
              <a:cxnLst>
                <a:cxn ang="T12">
                  <a:pos x="T0" y="T1"/>
                </a:cxn>
                <a:cxn ang="T13">
                  <a:pos x="T2" y="T3"/>
                </a:cxn>
                <a:cxn ang="T14">
                  <a:pos x="T4" y="T5"/>
                </a:cxn>
                <a:cxn ang="T15">
                  <a:pos x="T6" y="T7"/>
                </a:cxn>
                <a:cxn ang="T16">
                  <a:pos x="T8" y="T9"/>
                </a:cxn>
                <a:cxn ang="T17">
                  <a:pos x="T10" y="T11"/>
                </a:cxn>
              </a:cxnLst>
              <a:rect l="T18" t="T19" r="T20" b="T21"/>
              <a:pathLst>
                <a:path w="215" h="445">
                  <a:moveTo>
                    <a:pt x="89" y="445"/>
                  </a:moveTo>
                  <a:lnTo>
                    <a:pt x="0" y="0"/>
                  </a:lnTo>
                  <a:lnTo>
                    <a:pt x="215" y="403"/>
                  </a:lnTo>
                  <a:lnTo>
                    <a:pt x="89" y="4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9" name="Freeform 26"/>
            <p:cNvSpPr>
              <a:spLocks/>
            </p:cNvSpPr>
            <p:nvPr/>
          </p:nvSpPr>
          <p:spPr bwMode="auto">
            <a:xfrm>
              <a:off x="4256" y="1313"/>
              <a:ext cx="33" cy="113"/>
            </a:xfrm>
            <a:custGeom>
              <a:avLst/>
              <a:gdLst>
                <a:gd name="T0" fmla="*/ 0 w 133"/>
                <a:gd name="T1" fmla="*/ 1 h 451"/>
                <a:gd name="T2" fmla="*/ 0 w 133"/>
                <a:gd name="T3" fmla="*/ 0 h 451"/>
                <a:gd name="T4" fmla="*/ 0 w 133"/>
                <a:gd name="T5" fmla="*/ 1 h 451"/>
                <a:gd name="T6" fmla="*/ 0 w 133"/>
                <a:gd name="T7" fmla="*/ 1 h 451"/>
                <a:gd name="T8" fmla="*/ 0 w 133"/>
                <a:gd name="T9" fmla="*/ 1 h 451"/>
                <a:gd name="T10" fmla="*/ 0 w 133"/>
                <a:gd name="T11" fmla="*/ 1 h 451"/>
                <a:gd name="T12" fmla="*/ 0 60000 65536"/>
                <a:gd name="T13" fmla="*/ 0 60000 65536"/>
                <a:gd name="T14" fmla="*/ 0 60000 65536"/>
                <a:gd name="T15" fmla="*/ 0 60000 65536"/>
                <a:gd name="T16" fmla="*/ 0 60000 65536"/>
                <a:gd name="T17" fmla="*/ 0 60000 65536"/>
                <a:gd name="T18" fmla="*/ 0 w 133"/>
                <a:gd name="T19" fmla="*/ 0 h 451"/>
                <a:gd name="T20" fmla="*/ 133 w 133"/>
                <a:gd name="T21" fmla="*/ 451 h 451"/>
              </a:gdLst>
              <a:ahLst/>
              <a:cxnLst>
                <a:cxn ang="T12">
                  <a:pos x="T0" y="T1"/>
                </a:cxn>
                <a:cxn ang="T13">
                  <a:pos x="T2" y="T3"/>
                </a:cxn>
                <a:cxn ang="T14">
                  <a:pos x="T4" y="T5"/>
                </a:cxn>
                <a:cxn ang="T15">
                  <a:pos x="T6" y="T7"/>
                </a:cxn>
                <a:cxn ang="T16">
                  <a:pos x="T8" y="T9"/>
                </a:cxn>
                <a:cxn ang="T17">
                  <a:pos x="T10" y="T11"/>
                </a:cxn>
              </a:cxnLst>
              <a:rect l="T18" t="T19" r="T20" b="T21"/>
              <a:pathLst>
                <a:path w="133" h="451">
                  <a:moveTo>
                    <a:pt x="0" y="451"/>
                  </a:moveTo>
                  <a:lnTo>
                    <a:pt x="26" y="0"/>
                  </a:lnTo>
                  <a:lnTo>
                    <a:pt x="133" y="443"/>
                  </a:lnTo>
                  <a:lnTo>
                    <a:pt x="0" y="4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0" name="Freeform 27"/>
            <p:cNvSpPr>
              <a:spLocks/>
            </p:cNvSpPr>
            <p:nvPr/>
          </p:nvSpPr>
          <p:spPr bwMode="auto">
            <a:xfrm>
              <a:off x="4309" y="1309"/>
              <a:ext cx="34" cy="112"/>
            </a:xfrm>
            <a:custGeom>
              <a:avLst/>
              <a:gdLst>
                <a:gd name="T0" fmla="*/ 0 w 134"/>
                <a:gd name="T1" fmla="*/ 0 h 452"/>
                <a:gd name="T2" fmla="*/ 0 w 134"/>
                <a:gd name="T3" fmla="*/ 0 h 452"/>
                <a:gd name="T4" fmla="*/ 0 w 134"/>
                <a:gd name="T5" fmla="*/ 0 h 452"/>
                <a:gd name="T6" fmla="*/ 0 w 134"/>
                <a:gd name="T7" fmla="*/ 0 h 452"/>
                <a:gd name="T8" fmla="*/ 0 w 134"/>
                <a:gd name="T9" fmla="*/ 0 h 452"/>
                <a:gd name="T10" fmla="*/ 0 w 134"/>
                <a:gd name="T11" fmla="*/ 0 h 452"/>
                <a:gd name="T12" fmla="*/ 0 60000 65536"/>
                <a:gd name="T13" fmla="*/ 0 60000 65536"/>
                <a:gd name="T14" fmla="*/ 0 60000 65536"/>
                <a:gd name="T15" fmla="*/ 0 60000 65536"/>
                <a:gd name="T16" fmla="*/ 0 60000 65536"/>
                <a:gd name="T17" fmla="*/ 0 60000 65536"/>
                <a:gd name="T18" fmla="*/ 0 w 134"/>
                <a:gd name="T19" fmla="*/ 0 h 452"/>
                <a:gd name="T20" fmla="*/ 134 w 134"/>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134" h="452">
                  <a:moveTo>
                    <a:pt x="0" y="449"/>
                  </a:moveTo>
                  <a:lnTo>
                    <a:pt x="68" y="0"/>
                  </a:lnTo>
                  <a:lnTo>
                    <a:pt x="134" y="452"/>
                  </a:lnTo>
                  <a:lnTo>
                    <a:pt x="0" y="4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60956" name="Rectangle 28"/>
          <p:cNvSpPr>
            <a:spLocks noGrp="1" noChangeArrowheads="1"/>
          </p:cNvSpPr>
          <p:nvPr>
            <p:ph type="body" idx="1"/>
          </p:nvPr>
        </p:nvSpPr>
        <p:spPr>
          <a:xfrm>
            <a:off x="381000" y="4419600"/>
            <a:ext cx="8534400" cy="2209800"/>
          </a:xfrm>
        </p:spPr>
        <p:txBody>
          <a:bodyPr lIns="92075" tIns="46038" rIns="92075" bIns="46038">
            <a:normAutofit/>
          </a:bodyPr>
          <a:lstStyle/>
          <a:p>
            <a:pPr>
              <a:lnSpc>
                <a:spcPct val="80000"/>
              </a:lnSpc>
            </a:pPr>
            <a:r>
              <a:rPr lang="en-US" altLang="en-US" sz="3000"/>
              <a:t>Hide message source by routing it randomly</a:t>
            </a:r>
          </a:p>
          <a:p>
            <a:pPr lvl="1">
              <a:lnSpc>
                <a:spcPct val="80000"/>
              </a:lnSpc>
            </a:pPr>
            <a:r>
              <a:rPr lang="en-US" altLang="en-US" sz="2600"/>
              <a:t>Popular technique: Crowds, Freenet, Onion routing</a:t>
            </a:r>
          </a:p>
          <a:p>
            <a:pPr>
              <a:lnSpc>
                <a:spcPct val="80000"/>
              </a:lnSpc>
            </a:pPr>
            <a:r>
              <a:rPr lang="en-US" altLang="en-US" sz="3000"/>
              <a:t>Routers don’t know for sure if the apparent source of a message is the true sender or another router</a:t>
            </a:r>
          </a:p>
        </p:txBody>
      </p:sp>
      <p:pic>
        <p:nvPicPr>
          <p:cNvPr id="35846" name="Picture 29" descr="BD19727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971800"/>
            <a:ext cx="922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Line 30"/>
          <p:cNvSpPr>
            <a:spLocks noChangeShapeType="1"/>
          </p:cNvSpPr>
          <p:nvPr/>
        </p:nvSpPr>
        <p:spPr bwMode="auto">
          <a:xfrm>
            <a:off x="1676400" y="2514600"/>
            <a:ext cx="762000" cy="2286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8" name="Line 31"/>
          <p:cNvSpPr>
            <a:spLocks noChangeShapeType="1"/>
          </p:cNvSpPr>
          <p:nvPr/>
        </p:nvSpPr>
        <p:spPr bwMode="auto">
          <a:xfrm>
            <a:off x="2971800" y="2971800"/>
            <a:ext cx="381000" cy="533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9" name="Line 32"/>
          <p:cNvSpPr>
            <a:spLocks noChangeShapeType="1"/>
          </p:cNvSpPr>
          <p:nvPr/>
        </p:nvSpPr>
        <p:spPr bwMode="auto">
          <a:xfrm flipV="1">
            <a:off x="4038600" y="3657600"/>
            <a:ext cx="1066800" cy="152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0" name="Line 33"/>
          <p:cNvSpPr>
            <a:spLocks noChangeShapeType="1"/>
          </p:cNvSpPr>
          <p:nvPr/>
        </p:nvSpPr>
        <p:spPr bwMode="auto">
          <a:xfrm>
            <a:off x="4648200" y="2667000"/>
            <a:ext cx="533400" cy="533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1" name="Line 34"/>
          <p:cNvSpPr>
            <a:spLocks noChangeShapeType="1"/>
          </p:cNvSpPr>
          <p:nvPr/>
        </p:nvSpPr>
        <p:spPr bwMode="auto">
          <a:xfrm flipV="1">
            <a:off x="6248400" y="2819400"/>
            <a:ext cx="609600" cy="685800"/>
          </a:xfrm>
          <a:prstGeom prst="line">
            <a:avLst/>
          </a:prstGeom>
          <a:noFill/>
          <a:ln w="19050">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2" name="Line 35"/>
          <p:cNvSpPr>
            <a:spLocks noChangeShapeType="1"/>
          </p:cNvSpPr>
          <p:nvPr/>
        </p:nvSpPr>
        <p:spPr bwMode="auto">
          <a:xfrm>
            <a:off x="7162800" y="2667000"/>
            <a:ext cx="762000" cy="533400"/>
          </a:xfrm>
          <a:prstGeom prst="line">
            <a:avLst/>
          </a:prstGeom>
          <a:noFill/>
          <a:ln w="19050">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5853" name="Group 36"/>
          <p:cNvGrpSpPr>
            <a:grpSpLocks/>
          </p:cNvGrpSpPr>
          <p:nvPr/>
        </p:nvGrpSpPr>
        <p:grpSpPr bwMode="auto">
          <a:xfrm>
            <a:off x="1600200" y="3287713"/>
            <a:ext cx="685800" cy="700087"/>
            <a:chOff x="4339" y="426"/>
            <a:chExt cx="333" cy="462"/>
          </a:xfrm>
        </p:grpSpPr>
        <p:sp>
          <p:nvSpPr>
            <p:cNvPr id="35866" name="Freeform 37"/>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35867" name="Oval 38"/>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5854" name="Group 39"/>
          <p:cNvGrpSpPr>
            <a:grpSpLocks/>
          </p:cNvGrpSpPr>
          <p:nvPr/>
        </p:nvGrpSpPr>
        <p:grpSpPr bwMode="auto">
          <a:xfrm>
            <a:off x="2514600" y="2362200"/>
            <a:ext cx="685800" cy="700088"/>
            <a:chOff x="4339" y="426"/>
            <a:chExt cx="333" cy="462"/>
          </a:xfrm>
        </p:grpSpPr>
        <p:sp>
          <p:nvSpPr>
            <p:cNvPr id="35864" name="Freeform 40"/>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35865" name="Oval 41"/>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5855" name="Group 42"/>
          <p:cNvGrpSpPr>
            <a:grpSpLocks/>
          </p:cNvGrpSpPr>
          <p:nvPr/>
        </p:nvGrpSpPr>
        <p:grpSpPr bwMode="auto">
          <a:xfrm>
            <a:off x="3429000" y="3186113"/>
            <a:ext cx="685800" cy="700087"/>
            <a:chOff x="4339" y="426"/>
            <a:chExt cx="333" cy="462"/>
          </a:xfrm>
        </p:grpSpPr>
        <p:sp>
          <p:nvSpPr>
            <p:cNvPr id="35862" name="Freeform 43"/>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35863" name="Oval 44"/>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5856" name="Group 45"/>
          <p:cNvGrpSpPr>
            <a:grpSpLocks/>
          </p:cNvGrpSpPr>
          <p:nvPr/>
        </p:nvGrpSpPr>
        <p:grpSpPr bwMode="auto">
          <a:xfrm>
            <a:off x="4191000" y="2057400"/>
            <a:ext cx="685800" cy="700088"/>
            <a:chOff x="4339" y="426"/>
            <a:chExt cx="333" cy="462"/>
          </a:xfrm>
        </p:grpSpPr>
        <p:sp>
          <p:nvSpPr>
            <p:cNvPr id="35860" name="Freeform 46"/>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35861" name="Oval 47"/>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5857" name="Group 48"/>
          <p:cNvGrpSpPr>
            <a:grpSpLocks/>
          </p:cNvGrpSpPr>
          <p:nvPr/>
        </p:nvGrpSpPr>
        <p:grpSpPr bwMode="auto">
          <a:xfrm>
            <a:off x="6705600" y="2057400"/>
            <a:ext cx="685800" cy="700088"/>
            <a:chOff x="4339" y="426"/>
            <a:chExt cx="333" cy="462"/>
          </a:xfrm>
        </p:grpSpPr>
        <p:sp>
          <p:nvSpPr>
            <p:cNvPr id="35858" name="Freeform 49"/>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35859" name="Oval 50"/>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sp>
        <p:nvSpPr>
          <p:cNvPr id="3" name="Slide Number Placeholder 2"/>
          <p:cNvSpPr>
            <a:spLocks noGrp="1"/>
          </p:cNvSpPr>
          <p:nvPr>
            <p:ph type="sldNum" sz="quarter" idx="12"/>
          </p:nvPr>
        </p:nvSpPr>
        <p:spPr/>
        <p:txBody>
          <a:bodyPr/>
          <a:lstStyle/>
          <a:p>
            <a:fld id="{743A1372-D0BF-3B45-A603-8F136B8AD2A9}" type="slidenum">
              <a:rPr lang="en-US" altLang="en-US" smtClean="0"/>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73730" name="Group 859"/>
          <p:cNvGrpSpPr>
            <a:grpSpLocks/>
          </p:cNvGrpSpPr>
          <p:nvPr/>
        </p:nvGrpSpPr>
        <p:grpSpPr bwMode="auto">
          <a:xfrm>
            <a:off x="379413" y="2174875"/>
            <a:ext cx="1984375" cy="1271588"/>
            <a:chOff x="518" y="0"/>
            <a:chExt cx="2820744" cy="1806637"/>
          </a:xfrm>
        </p:grpSpPr>
        <p:sp>
          <p:nvSpPr>
            <p:cNvPr id="855" name="Shape 855"/>
            <p:cNvSpPr/>
            <p:nvPr/>
          </p:nvSpPr>
          <p:spPr>
            <a:xfrm>
              <a:off x="518" y="0"/>
              <a:ext cx="2820744" cy="410497"/>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856" name="Shape 856"/>
            <p:cNvSpPr/>
            <p:nvPr/>
          </p:nvSpPr>
          <p:spPr>
            <a:xfrm>
              <a:off x="518" y="1204424"/>
              <a:ext cx="2820744" cy="602213"/>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857" name="Shape 857"/>
            <p:cNvSpPr/>
            <p:nvPr/>
          </p:nvSpPr>
          <p:spPr>
            <a:xfrm>
              <a:off x="518" y="802949"/>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858" name="Shape 858"/>
            <p:cNvSpPr/>
            <p:nvPr/>
          </p:nvSpPr>
          <p:spPr>
            <a:xfrm>
              <a:off x="518" y="405986"/>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grpSp>
      <p:sp>
        <p:nvSpPr>
          <p:cNvPr id="860" name="Shape 860"/>
          <p:cNvSpPr/>
          <p:nvPr/>
        </p:nvSpPr>
        <p:spPr>
          <a:xfrm>
            <a:off x="47625" y="3694113"/>
            <a:ext cx="2649538" cy="6350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Separate Accountability</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and Return Addresses</a:t>
            </a:r>
          </a:p>
        </p:txBody>
      </p:sp>
      <p:grpSp>
        <p:nvGrpSpPr>
          <p:cNvPr id="73732" name="Group 873"/>
          <p:cNvGrpSpPr>
            <a:grpSpLocks/>
          </p:cNvGrpSpPr>
          <p:nvPr/>
        </p:nvGrpSpPr>
        <p:grpSpPr bwMode="auto">
          <a:xfrm>
            <a:off x="2844800" y="2174875"/>
            <a:ext cx="2968625" cy="1987550"/>
            <a:chOff x="506833" y="233331"/>
            <a:chExt cx="4221602" cy="2826513"/>
          </a:xfrm>
        </p:grpSpPr>
        <p:grpSp>
          <p:nvGrpSpPr>
            <p:cNvPr id="73750" name="Group 870"/>
            <p:cNvGrpSpPr>
              <a:grpSpLocks/>
            </p:cNvGrpSpPr>
            <p:nvPr/>
          </p:nvGrpSpPr>
          <p:grpSpPr bwMode="auto">
            <a:xfrm>
              <a:off x="590882" y="233331"/>
              <a:ext cx="4137553" cy="1806638"/>
              <a:chOff x="-605824" y="0"/>
              <a:chExt cx="4137551" cy="1806637"/>
            </a:xfrm>
          </p:grpSpPr>
          <p:pic>
            <p:nvPicPr>
              <p:cNvPr id="73753"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6024"/>
                <a:ext cx="6044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3754"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398" y="1365628"/>
                <a:ext cx="487900" cy="3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3755"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092" y="1246024"/>
                <a:ext cx="3626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3756"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030" y="0"/>
                <a:ext cx="362635"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65" name="Shape 865"/>
              <p:cNvSpPr/>
              <p:nvPr/>
            </p:nvSpPr>
            <p:spPr>
              <a:xfrm>
                <a:off x="594668" y="1526136"/>
                <a:ext cx="93010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91" name="Shape 891"/>
              <p:cNvSpPr/>
              <p:nvPr/>
            </p:nvSpPr>
            <p:spPr>
              <a:xfrm>
                <a:off x="125100" y="18061"/>
                <a:ext cx="1133285" cy="8849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867" name="Shape 867"/>
              <p:cNvSpPr/>
              <p:nvPr/>
            </p:nvSpPr>
            <p:spPr>
              <a:xfrm flipV="1">
                <a:off x="1813740" y="609551"/>
                <a:ext cx="0" cy="704370"/>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92" name="Shape 892"/>
              <p:cNvSpPr/>
              <p:nvPr/>
            </p:nvSpPr>
            <p:spPr>
              <a:xfrm>
                <a:off x="-606343" y="60956"/>
                <a:ext cx="1365811" cy="8398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869" name="Shape 869"/>
              <p:cNvSpPr/>
              <p:nvPr/>
            </p:nvSpPr>
            <p:spPr>
              <a:xfrm flipV="1">
                <a:off x="2095932" y="1526136"/>
                <a:ext cx="1033953"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sp>
          <p:nvSpPr>
            <p:cNvPr id="871" name="Shape 871"/>
            <p:cNvSpPr/>
            <p:nvPr/>
          </p:nvSpPr>
          <p:spPr>
            <a:xfrm>
              <a:off x="506833" y="994142"/>
              <a:ext cx="158028" cy="2844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872" name="Shape 872"/>
            <p:cNvSpPr/>
            <p:nvPr/>
          </p:nvSpPr>
          <p:spPr>
            <a:xfrm>
              <a:off x="1524985" y="2628643"/>
              <a:ext cx="2873849" cy="43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300" i="0" kern="0">
                  <a:solidFill>
                    <a:srgbClr val="000000"/>
                  </a:solidFill>
                </a:rPr>
                <a:t>Delegated Accountability</a:t>
              </a:r>
            </a:p>
          </p:txBody>
        </p:sp>
      </p:grpSp>
      <p:grpSp>
        <p:nvGrpSpPr>
          <p:cNvPr id="73733" name="Group 876"/>
          <p:cNvGrpSpPr>
            <a:grpSpLocks/>
          </p:cNvGrpSpPr>
          <p:nvPr/>
        </p:nvGrpSpPr>
        <p:grpSpPr bwMode="auto">
          <a:xfrm>
            <a:off x="228600" y="296863"/>
            <a:ext cx="8686800" cy="1236662"/>
            <a:chOff x="0" y="149458"/>
            <a:chExt cx="12355971" cy="1758102"/>
          </a:xfrm>
        </p:grpSpPr>
        <p:sp>
          <p:nvSpPr>
            <p:cNvPr id="874" name="Shape 874"/>
            <p:cNvSpPr/>
            <p:nvPr/>
          </p:nvSpPr>
          <p:spPr>
            <a:xfrm>
              <a:off x="0" y="1623194"/>
              <a:ext cx="12355971" cy="284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b="1" cap="all">
                  <a:solidFill>
                    <a:srgbClr val="70BF41"/>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Accountable and Private Internet Protocol</a:t>
              </a:r>
            </a:p>
          </p:txBody>
        </p:sp>
        <p:sp>
          <p:nvSpPr>
            <p:cNvPr id="875" name="Shape 875"/>
            <p:cNvSpPr/>
            <p:nvPr/>
          </p:nvSpPr>
          <p:spPr>
            <a:xfrm>
              <a:off x="0" y="149458"/>
              <a:ext cx="12355971" cy="14669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sz="9600" b="1">
                  <a:solidFill>
                    <a:srgbClr val="70BF41"/>
                  </a:solidFill>
                </a:defRPr>
              </a:lvl1pPr>
            </a:lstStyle>
            <a:p>
              <a:pPr algn="ctr" defTabSz="410730" fontAlgn="auto">
                <a:spcBef>
                  <a:spcPts val="0"/>
                </a:spcBef>
                <a:spcAft>
                  <a:spcPts val="0"/>
                </a:spcAft>
                <a:defRPr sz="1800" b="0">
                  <a:solidFill>
                    <a:srgbClr val="000000"/>
                  </a:solidFill>
                </a:defRPr>
              </a:pPr>
              <a:r>
                <a:rPr sz="6700" b="0" kern="0">
                  <a:solidFill>
                    <a:srgbClr val="000000"/>
                  </a:solidFill>
                  <a:latin typeface="Avenir Book"/>
                  <a:ea typeface="Avenir Book"/>
                  <a:cs typeface="Avenir Book"/>
                  <a:sym typeface="Avenir Book"/>
                </a:rPr>
                <a:t>APIP:</a:t>
              </a:r>
            </a:p>
          </p:txBody>
        </p:sp>
      </p:grpSp>
      <p:grpSp>
        <p:nvGrpSpPr>
          <p:cNvPr id="73734" name="Group 882"/>
          <p:cNvGrpSpPr>
            <a:grpSpLocks/>
          </p:cNvGrpSpPr>
          <p:nvPr/>
        </p:nvGrpSpPr>
        <p:grpSpPr bwMode="auto">
          <a:xfrm>
            <a:off x="6303963" y="2498725"/>
            <a:ext cx="2441575" cy="1841500"/>
            <a:chOff x="506833" y="692008"/>
            <a:chExt cx="3473757" cy="2619527"/>
          </a:xfrm>
        </p:grpSpPr>
        <p:sp>
          <p:nvSpPr>
            <p:cNvPr id="877" name="Shape 877"/>
            <p:cNvSpPr/>
            <p:nvPr/>
          </p:nvSpPr>
          <p:spPr>
            <a:xfrm>
              <a:off x="506833" y="994609"/>
              <a:ext cx="158103" cy="284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878" name="Shape 878"/>
            <p:cNvSpPr/>
            <p:nvPr/>
          </p:nvSpPr>
          <p:spPr>
            <a:xfrm>
              <a:off x="1545798" y="2376635"/>
              <a:ext cx="2380585" cy="934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70BF41"/>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70BF41"/>
                  </a:solidFill>
                  <a:latin typeface="Avenir Medium"/>
                  <a:ea typeface="Avenir Medium"/>
                  <a:cs typeface="Avenir Medium"/>
                  <a:sym typeface="Avenir Medium"/>
                </a:rPr>
                <a:t>Addresses</a:t>
              </a:r>
            </a:p>
          </p:txBody>
        </p:sp>
        <p:grpSp>
          <p:nvGrpSpPr>
            <p:cNvPr id="73745" name="Group 881"/>
            <p:cNvGrpSpPr>
              <a:grpSpLocks/>
            </p:cNvGrpSpPr>
            <p:nvPr/>
          </p:nvGrpSpPr>
          <p:grpSpPr bwMode="auto">
            <a:xfrm>
              <a:off x="1428926" y="692008"/>
              <a:ext cx="2551664" cy="825784"/>
              <a:chOff x="-63500" y="-63500"/>
              <a:chExt cx="2551663" cy="825783"/>
            </a:xfrm>
          </p:grpSpPr>
          <p:sp>
            <p:nvSpPr>
              <p:cNvPr id="879" name="Shape 879"/>
              <p:cNvSpPr/>
              <p:nvPr/>
            </p:nvSpPr>
            <p:spPr>
              <a:xfrm>
                <a:off x="290526" y="356527"/>
                <a:ext cx="2197637" cy="406478"/>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pic>
            <p:nvPicPr>
              <p:cNvPr id="73747" name="padlock_closed_in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63500"/>
                <a:ext cx="667519" cy="6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sp>
        <p:nvSpPr>
          <p:cNvPr id="883" name="Shape 883"/>
          <p:cNvSpPr/>
          <p:nvPr/>
        </p:nvSpPr>
        <p:spPr>
          <a:xfrm>
            <a:off x="1046163" y="4383088"/>
            <a:ext cx="446087"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84" name="Shape 884"/>
          <p:cNvSpPr/>
          <p:nvPr/>
        </p:nvSpPr>
        <p:spPr>
          <a:xfrm>
            <a:off x="7651750" y="4383088"/>
            <a:ext cx="446088"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70BF41"/>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85" name="Shape 885"/>
          <p:cNvSpPr/>
          <p:nvPr/>
        </p:nvSpPr>
        <p:spPr>
          <a:xfrm>
            <a:off x="6288088" y="5656263"/>
            <a:ext cx="446087" cy="4460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86" name="Shape 886"/>
          <p:cNvSpPr/>
          <p:nvPr/>
        </p:nvSpPr>
        <p:spPr>
          <a:xfrm>
            <a:off x="1382713" y="4408488"/>
            <a:ext cx="2959100" cy="619125"/>
          </a:xfrm>
          <a:custGeom>
            <a:avLst/>
            <a:gdLst/>
            <a:ahLst/>
            <a:cxnLst>
              <a:cxn ang="0">
                <a:pos x="wd2" y="hd2"/>
              </a:cxn>
              <a:cxn ang="5400000">
                <a:pos x="wd2" y="hd2"/>
              </a:cxn>
              <a:cxn ang="10800000">
                <a:pos x="wd2" y="hd2"/>
              </a:cxn>
              <a:cxn ang="16200000">
                <a:pos x="wd2" y="hd2"/>
              </a:cxn>
            </a:cxnLst>
            <a:rect l="0" t="0" r="r" b="b"/>
            <a:pathLst>
              <a:path w="21600" h="16868" extrusionOk="0">
                <a:moveTo>
                  <a:pt x="0" y="6936"/>
                </a:moveTo>
                <a:cubicBezTo>
                  <a:pt x="1506" y="15546"/>
                  <a:pt x="4462" y="19112"/>
                  <a:pt x="7074" y="15420"/>
                </a:cubicBezTo>
                <a:cubicBezTo>
                  <a:pt x="10079" y="11171"/>
                  <a:pt x="12178" y="-2488"/>
                  <a:pt x="15472" y="396"/>
                </a:cubicBezTo>
                <a:cubicBezTo>
                  <a:pt x="16377" y="1187"/>
                  <a:pt x="17142" y="3327"/>
                  <a:pt x="18012" y="4371"/>
                </a:cubicBezTo>
                <a:cubicBezTo>
                  <a:pt x="19220" y="5819"/>
                  <a:pt x="20540" y="5147"/>
                  <a:pt x="21600" y="2535"/>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87" name="Shape 887"/>
          <p:cNvSpPr/>
          <p:nvPr/>
        </p:nvSpPr>
        <p:spPr>
          <a:xfrm>
            <a:off x="5568950" y="6172200"/>
            <a:ext cx="1884363"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300" i="0" kern="0">
                <a:solidFill>
                  <a:srgbClr val="000000"/>
                </a:solidFill>
              </a:rPr>
              <a:t>Real-World Deployment</a:t>
            </a:r>
          </a:p>
        </p:txBody>
      </p:sp>
      <p:sp>
        <p:nvSpPr>
          <p:cNvPr id="888" name="Shape 888"/>
          <p:cNvSpPr/>
          <p:nvPr/>
        </p:nvSpPr>
        <p:spPr>
          <a:xfrm>
            <a:off x="4760913" y="4318000"/>
            <a:ext cx="2874962" cy="577850"/>
          </a:xfrm>
          <a:custGeom>
            <a:avLst/>
            <a:gdLst/>
            <a:ahLst/>
            <a:cxnLst>
              <a:cxn ang="0">
                <a:pos x="wd2" y="hd2"/>
              </a:cxn>
              <a:cxn ang="5400000">
                <a:pos x="wd2" y="hd2"/>
              </a:cxn>
              <a:cxn ang="10800000">
                <a:pos x="wd2" y="hd2"/>
              </a:cxn>
              <a:cxn ang="16200000">
                <a:pos x="wd2" y="hd2"/>
              </a:cxn>
            </a:cxnLst>
            <a:rect l="0" t="0" r="r" b="b"/>
            <a:pathLst>
              <a:path w="21600" h="19453" extrusionOk="0">
                <a:moveTo>
                  <a:pt x="0" y="464"/>
                </a:moveTo>
                <a:cubicBezTo>
                  <a:pt x="1714" y="-884"/>
                  <a:pt x="3478" y="729"/>
                  <a:pt x="4937" y="4976"/>
                </a:cubicBezTo>
                <a:cubicBezTo>
                  <a:pt x="6591" y="9793"/>
                  <a:pt x="7834" y="17900"/>
                  <a:pt x="9808" y="19255"/>
                </a:cubicBezTo>
                <a:cubicBezTo>
                  <a:pt x="11936" y="20716"/>
                  <a:pt x="13724" y="13723"/>
                  <a:pt x="15681" y="9975"/>
                </a:cubicBezTo>
                <a:cubicBezTo>
                  <a:pt x="17553" y="6390"/>
                  <a:pt x="19645" y="5827"/>
                  <a:pt x="21600" y="8383"/>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89" name="Shape 889"/>
          <p:cNvSpPr/>
          <p:nvPr/>
        </p:nvSpPr>
        <p:spPr>
          <a:xfrm>
            <a:off x="6626225" y="4638675"/>
            <a:ext cx="1790700" cy="1009650"/>
          </a:xfrm>
          <a:custGeom>
            <a:avLst/>
            <a:gdLst/>
            <a:ahLst/>
            <a:cxnLst>
              <a:cxn ang="0">
                <a:pos x="wd2" y="hd2"/>
              </a:cxn>
              <a:cxn ang="5400000">
                <a:pos x="wd2" y="hd2"/>
              </a:cxn>
              <a:cxn ang="10800000">
                <a:pos x="wd2" y="hd2"/>
              </a:cxn>
              <a:cxn ang="16200000">
                <a:pos x="wd2" y="hd2"/>
              </a:cxn>
            </a:cxnLst>
            <a:rect l="0" t="0" r="r" b="b"/>
            <a:pathLst>
              <a:path w="20461" h="21600" extrusionOk="0">
                <a:moveTo>
                  <a:pt x="16871" y="0"/>
                </a:moveTo>
                <a:cubicBezTo>
                  <a:pt x="20152" y="926"/>
                  <a:pt x="21600" y="8247"/>
                  <a:pt x="19431" y="12941"/>
                </a:cubicBezTo>
                <a:cubicBezTo>
                  <a:pt x="16822" y="18587"/>
                  <a:pt x="12478" y="13993"/>
                  <a:pt x="8588" y="13384"/>
                </a:cubicBezTo>
                <a:cubicBezTo>
                  <a:pt x="5122" y="12841"/>
                  <a:pt x="1792" y="16027"/>
                  <a:pt x="0" y="21600"/>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90" name="Shape 890"/>
          <p:cNvSpPr/>
          <p:nvPr/>
        </p:nvSpPr>
        <p:spPr>
          <a:xfrm>
            <a:off x="4348163" y="4205288"/>
            <a:ext cx="447675"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3" name="Slide Number Placeholder 2"/>
          <p:cNvSpPr>
            <a:spLocks noGrp="1"/>
          </p:cNvSpPr>
          <p:nvPr>
            <p:ph type="sldNum" sz="quarter" idx="10"/>
          </p:nvPr>
        </p:nvSpPr>
        <p:spPr/>
        <p:txBody>
          <a:bodyPr/>
          <a:lstStyle/>
          <a:p>
            <a:fld id="{74489EF1-57AD-0749-B635-46F59D23526B}" type="slidenum">
              <a:rPr lang="en-US" altLang="en-US" smtClean="0"/>
              <a:pPr/>
              <a:t>30</a:t>
            </a:fld>
            <a:endParaRPr lang="en-US" altLang="en-US"/>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0BF41"/>
        </a:solidFill>
        <a:effectLst/>
      </p:bgPr>
    </p:bg>
    <p:spTree>
      <p:nvGrpSpPr>
        <p:cNvPr id="1" name=""/>
        <p:cNvGrpSpPr/>
        <p:nvPr/>
      </p:nvGrpSpPr>
      <p:grpSpPr>
        <a:xfrm>
          <a:off x="0" y="0"/>
          <a:ext cx="0" cy="0"/>
          <a:chOff x="0" y="0"/>
          <a:chExt cx="0" cy="0"/>
        </a:xfrm>
      </p:grpSpPr>
      <p:sp>
        <p:nvSpPr>
          <p:cNvPr id="74754" name="Shape 894"/>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3200" cap="none">
                <a:solidFill>
                  <a:srgbClr val="000000"/>
                </a:solidFill>
                <a:ea typeface="ＭＳ Ｐゴシック" charset="-128"/>
              </a:rPr>
              <a:t>Hiding Return Addresses</a:t>
            </a:r>
          </a:p>
        </p:txBody>
      </p:sp>
      <p:grpSp>
        <p:nvGrpSpPr>
          <p:cNvPr id="903" name="Group 903"/>
          <p:cNvGrpSpPr>
            <a:grpSpLocks/>
          </p:cNvGrpSpPr>
          <p:nvPr/>
        </p:nvGrpSpPr>
        <p:grpSpPr bwMode="auto">
          <a:xfrm>
            <a:off x="0" y="1485900"/>
            <a:ext cx="9144000" cy="1182688"/>
            <a:chOff x="0" y="-1"/>
            <a:chExt cx="13004802" cy="1681085"/>
          </a:xfrm>
        </p:grpSpPr>
        <p:sp>
          <p:nvSpPr>
            <p:cNvPr id="895" name="Shape 895"/>
            <p:cNvSpPr/>
            <p:nvPr/>
          </p:nvSpPr>
          <p:spPr>
            <a:xfrm>
              <a:off x="0" y="322678"/>
              <a:ext cx="13004802" cy="1035728"/>
            </a:xfrm>
            <a:prstGeom prst="rect">
              <a:avLst/>
            </a:prstGeom>
            <a:solidFill>
              <a:srgbClr val="FFFFFF"/>
            </a:solidFill>
            <a:ln w="12700" cap="flat">
              <a:noFill/>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96" name="Shape 896"/>
            <p:cNvSpPr/>
            <p:nvPr/>
          </p:nvSpPr>
          <p:spPr>
            <a:xfrm flipV="1">
              <a:off x="6502401" y="322678"/>
              <a:ext cx="0" cy="1035728"/>
            </a:xfrm>
            <a:prstGeom prst="line">
              <a:avLst/>
            </a:prstGeom>
            <a:noFill/>
            <a:ln w="63500" cap="flat">
              <a:solidFill>
                <a:srgbClr val="70BF41"/>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97" name="Shape 897"/>
            <p:cNvSpPr/>
            <p:nvPr/>
          </p:nvSpPr>
          <p:spPr>
            <a:xfrm>
              <a:off x="1977814" y="525762"/>
              <a:ext cx="4321387" cy="6295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cap="all">
                  <a:solidFill>
                    <a:srgbClr val="70BF41"/>
                  </a:solidFill>
                </a:defRPr>
              </a:lvl1pPr>
            </a:lstStyle>
            <a:p>
              <a:pPr defTabSz="410730" fontAlgn="auto">
                <a:spcBef>
                  <a:spcPts val="0"/>
                </a:spcBef>
                <a:spcAft>
                  <a:spcPts val="0"/>
                </a:spcAft>
                <a:defRPr sz="1800" cap="none">
                  <a:solidFill>
                    <a:srgbClr val="000000"/>
                  </a:solidFill>
                </a:defRPr>
              </a:pPr>
              <a:r>
                <a:rPr sz="2200" kern="0" cap="none">
                  <a:solidFill>
                    <a:srgbClr val="000000"/>
                  </a:solidFill>
                  <a:latin typeface="Avenir Book"/>
                  <a:ea typeface="Avenir Book"/>
                  <a:cs typeface="Avenir Book"/>
                  <a:sym typeface="Avenir Book"/>
                </a:rPr>
                <a:t>End-To-End Encryption</a:t>
              </a:r>
            </a:p>
          </p:txBody>
        </p:sp>
        <p:sp>
          <p:nvSpPr>
            <p:cNvPr id="898" name="Shape 898"/>
            <p:cNvSpPr/>
            <p:nvPr/>
          </p:nvSpPr>
          <p:spPr>
            <a:xfrm>
              <a:off x="8636002" y="525762"/>
              <a:ext cx="3682435" cy="6295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cap="all">
                  <a:solidFill>
                    <a:srgbClr val="70BF41"/>
                  </a:solidFill>
                </a:defRPr>
              </a:lvl1pPr>
            </a:lstStyle>
            <a:p>
              <a:pPr defTabSz="410730" fontAlgn="auto">
                <a:spcBef>
                  <a:spcPts val="0"/>
                </a:spcBef>
                <a:spcAft>
                  <a:spcPts val="0"/>
                </a:spcAft>
                <a:defRPr sz="1800" cap="none">
                  <a:solidFill>
                    <a:srgbClr val="000000"/>
                  </a:solidFill>
                </a:defRPr>
              </a:pPr>
              <a:r>
                <a:rPr sz="2200" kern="0" cap="none">
                  <a:solidFill>
                    <a:srgbClr val="000000"/>
                  </a:solidFill>
                  <a:latin typeface="Avenir Book"/>
                  <a:ea typeface="Avenir Book"/>
                  <a:cs typeface="Avenir Book"/>
                  <a:sym typeface="Avenir Book"/>
                </a:rPr>
                <a:t>Address Translation</a:t>
              </a:r>
            </a:p>
          </p:txBody>
        </p:sp>
        <p:sp>
          <p:nvSpPr>
            <p:cNvPr id="899" name="Shape 899"/>
            <p:cNvSpPr/>
            <p:nvPr/>
          </p:nvSpPr>
          <p:spPr>
            <a:xfrm>
              <a:off x="259645" y="625047"/>
              <a:ext cx="277706" cy="4309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1</a:t>
              </a:r>
            </a:p>
          </p:txBody>
        </p:sp>
        <p:sp>
          <p:nvSpPr>
            <p:cNvPr id="900" name="Shape 900"/>
            <p:cNvSpPr/>
            <p:nvPr/>
          </p:nvSpPr>
          <p:spPr>
            <a:xfrm flipV="1">
              <a:off x="546382" y="-1"/>
              <a:ext cx="546382" cy="1681085"/>
            </a:xfrm>
            <a:prstGeom prst="line">
              <a:avLst/>
            </a:prstGeom>
            <a:noFill/>
            <a:ln w="38100" cap="flat">
              <a:solidFill>
                <a:srgbClr val="70BF41"/>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901" name="Shape 901"/>
            <p:cNvSpPr/>
            <p:nvPr/>
          </p:nvSpPr>
          <p:spPr>
            <a:xfrm>
              <a:off x="6827521" y="625047"/>
              <a:ext cx="277707" cy="4309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2</a:t>
              </a:r>
            </a:p>
          </p:txBody>
        </p:sp>
        <p:sp>
          <p:nvSpPr>
            <p:cNvPr id="902" name="Shape 902"/>
            <p:cNvSpPr/>
            <p:nvPr/>
          </p:nvSpPr>
          <p:spPr>
            <a:xfrm flipV="1">
              <a:off x="7116517" y="-1"/>
              <a:ext cx="546382" cy="1681085"/>
            </a:xfrm>
            <a:prstGeom prst="line">
              <a:avLst/>
            </a:prstGeom>
            <a:noFill/>
            <a:ln w="38100" cap="flat">
              <a:solidFill>
                <a:srgbClr val="70BF41"/>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nvGrpSpPr>
          <p:cNvPr id="910" name="Group 910"/>
          <p:cNvGrpSpPr>
            <a:grpSpLocks/>
          </p:cNvGrpSpPr>
          <p:nvPr/>
        </p:nvGrpSpPr>
        <p:grpSpPr bwMode="auto">
          <a:xfrm>
            <a:off x="1304925" y="2668588"/>
            <a:ext cx="1844675" cy="1182687"/>
            <a:chOff x="0" y="0"/>
            <a:chExt cx="2625679" cy="1681084"/>
          </a:xfrm>
        </p:grpSpPr>
        <p:grpSp>
          <p:nvGrpSpPr>
            <p:cNvPr id="74814" name="Group 908"/>
            <p:cNvGrpSpPr>
              <a:grpSpLocks/>
            </p:cNvGrpSpPr>
            <p:nvPr/>
          </p:nvGrpSpPr>
          <p:grpSpPr bwMode="auto">
            <a:xfrm>
              <a:off x="0" y="0"/>
              <a:ext cx="2625679" cy="1681084"/>
              <a:chOff x="0" y="0"/>
              <a:chExt cx="2625678" cy="1681083"/>
            </a:xfrm>
          </p:grpSpPr>
          <p:sp>
            <p:nvSpPr>
              <p:cNvPr id="904" name="Shape 904"/>
              <p:cNvSpPr/>
              <p:nvPr/>
            </p:nvSpPr>
            <p:spPr>
              <a:xfrm>
                <a:off x="0" y="0"/>
                <a:ext cx="2625678" cy="381346"/>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Destination</a:t>
                </a:r>
              </a:p>
            </p:txBody>
          </p:sp>
          <p:sp>
            <p:nvSpPr>
              <p:cNvPr id="905" name="Shape 905"/>
              <p:cNvSpPr/>
              <p:nvPr/>
            </p:nvSpPr>
            <p:spPr>
              <a:xfrm>
                <a:off x="0" y="1121474"/>
                <a:ext cx="2625678" cy="55960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906" name="Shape 906"/>
              <p:cNvSpPr/>
              <p:nvPr/>
            </p:nvSpPr>
            <p:spPr>
              <a:xfrm>
                <a:off x="0" y="746897"/>
                <a:ext cx="2625678" cy="379090"/>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strike="sngStrike">
                    <a:solidFill>
                      <a:srgbClr val="FFFFFF"/>
                    </a:solidFill>
                  </a:defRPr>
                </a:lvl1pPr>
              </a:lstStyle>
              <a:p>
                <a:pPr algn="ctr" defTabSz="410730" fontAlgn="auto">
                  <a:spcBef>
                    <a:spcPts val="0"/>
                  </a:spcBef>
                  <a:spcAft>
                    <a:spcPts val="0"/>
                  </a:spcAft>
                  <a:defRPr strike="noStrike">
                    <a:solidFill>
                      <a:srgbClr val="000000"/>
                    </a:solidFill>
                  </a:defRPr>
                </a:pPr>
                <a:r>
                  <a:rPr strike="noStrike" kern="0" dirty="0">
                    <a:solidFill>
                      <a:srgbClr val="000000"/>
                    </a:solidFill>
                    <a:latin typeface="Avenir Book"/>
                    <a:ea typeface="Avenir Book"/>
                    <a:cs typeface="Avenir Book"/>
                    <a:sym typeface="Avenir Book"/>
                  </a:rPr>
                  <a:t>Return</a:t>
                </a:r>
              </a:p>
            </p:txBody>
          </p:sp>
          <p:sp>
            <p:nvSpPr>
              <p:cNvPr id="907" name="Shape 907"/>
              <p:cNvSpPr/>
              <p:nvPr/>
            </p:nvSpPr>
            <p:spPr>
              <a:xfrm>
                <a:off x="0" y="376833"/>
                <a:ext cx="2625678" cy="379090"/>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Accountability</a:t>
                </a:r>
              </a:p>
            </p:txBody>
          </p:sp>
        </p:grpSp>
        <p:pic>
          <p:nvPicPr>
            <p:cNvPr id="74815" name="padlock_closed_in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66" y="787906"/>
              <a:ext cx="293692" cy="29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929" name="Group 929"/>
          <p:cNvGrpSpPr>
            <a:grpSpLocks/>
          </p:cNvGrpSpPr>
          <p:nvPr/>
        </p:nvGrpSpPr>
        <p:grpSpPr bwMode="auto">
          <a:xfrm>
            <a:off x="4600575" y="2635250"/>
            <a:ext cx="4516438" cy="1181100"/>
            <a:chOff x="0" y="0"/>
            <a:chExt cx="6424912" cy="1681083"/>
          </a:xfrm>
        </p:grpSpPr>
        <p:grpSp>
          <p:nvGrpSpPr>
            <p:cNvPr id="74796" name="Group 915"/>
            <p:cNvGrpSpPr>
              <a:grpSpLocks/>
            </p:cNvGrpSpPr>
            <p:nvPr/>
          </p:nvGrpSpPr>
          <p:grpSpPr bwMode="auto">
            <a:xfrm>
              <a:off x="0" y="0"/>
              <a:ext cx="2625679" cy="1681084"/>
              <a:chOff x="0" y="0"/>
              <a:chExt cx="2625678" cy="1681083"/>
            </a:xfrm>
          </p:grpSpPr>
          <p:sp>
            <p:nvSpPr>
              <p:cNvPr id="911" name="Shape 911"/>
              <p:cNvSpPr/>
              <p:nvPr/>
            </p:nvSpPr>
            <p:spPr>
              <a:xfrm>
                <a:off x="0" y="0"/>
                <a:ext cx="2626422" cy="38185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Destination</a:t>
                </a:r>
              </a:p>
            </p:txBody>
          </p:sp>
          <p:sp>
            <p:nvSpPr>
              <p:cNvPr id="912" name="Shape 912"/>
              <p:cNvSpPr/>
              <p:nvPr/>
            </p:nvSpPr>
            <p:spPr>
              <a:xfrm>
                <a:off x="0" y="1120721"/>
                <a:ext cx="2626422" cy="560361"/>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913" name="Shape 913"/>
              <p:cNvSpPr/>
              <p:nvPr/>
            </p:nvSpPr>
            <p:spPr>
              <a:xfrm>
                <a:off x="0" y="747901"/>
                <a:ext cx="2626422" cy="37733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b="1">
                    <a:solidFill>
                      <a:srgbClr val="FFFFFF"/>
                    </a:solidFill>
                  </a:defRPr>
                </a:lvl1pPr>
              </a:lstStyle>
              <a:p>
                <a:pPr algn="ctr" defTabSz="410730" fontAlgn="auto">
                  <a:spcBef>
                    <a:spcPts val="0"/>
                  </a:spcBef>
                  <a:spcAft>
                    <a:spcPts val="0"/>
                  </a:spcAft>
                  <a:defRPr b="0">
                    <a:solidFill>
                      <a:srgbClr val="000000"/>
                    </a:solidFill>
                  </a:defRPr>
                </a:pPr>
                <a:r>
                  <a:rPr b="0" kern="0">
                    <a:solidFill>
                      <a:srgbClr val="000000"/>
                    </a:solidFill>
                    <a:latin typeface="Avenir Book"/>
                    <a:ea typeface="Avenir Book"/>
                    <a:cs typeface="Avenir Book"/>
                    <a:sym typeface="Avenir Book"/>
                  </a:rPr>
                  <a:t>Return</a:t>
                </a:r>
              </a:p>
            </p:txBody>
          </p:sp>
          <p:sp>
            <p:nvSpPr>
              <p:cNvPr id="914" name="Shape 914"/>
              <p:cNvSpPr/>
              <p:nvPr/>
            </p:nvSpPr>
            <p:spPr>
              <a:xfrm>
                <a:off x="0" y="377340"/>
                <a:ext cx="2626422" cy="37733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Accountability</a:t>
                </a:r>
              </a:p>
            </p:txBody>
          </p:sp>
        </p:grpSp>
        <p:grpSp>
          <p:nvGrpSpPr>
            <p:cNvPr id="74797" name="Group 923"/>
            <p:cNvGrpSpPr>
              <a:grpSpLocks/>
            </p:cNvGrpSpPr>
            <p:nvPr/>
          </p:nvGrpSpPr>
          <p:grpSpPr bwMode="auto">
            <a:xfrm>
              <a:off x="2782998" y="411083"/>
              <a:ext cx="858917" cy="858918"/>
              <a:chOff x="0" y="0"/>
              <a:chExt cx="858916" cy="858916"/>
            </a:xfrm>
          </p:grpSpPr>
          <p:sp>
            <p:nvSpPr>
              <p:cNvPr id="916" name="Shape 916"/>
              <p:cNvSpPr/>
              <p:nvPr/>
            </p:nvSpPr>
            <p:spPr>
              <a:xfrm>
                <a:off x="-751" y="149"/>
                <a:ext cx="860418" cy="8586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74804" name="Group 919"/>
              <p:cNvGrpSpPr>
                <a:grpSpLocks/>
              </p:cNvGrpSpPr>
              <p:nvPr/>
            </p:nvGrpSpPr>
            <p:grpSpPr bwMode="auto">
              <a:xfrm>
                <a:off x="56033" y="279204"/>
                <a:ext cx="746850" cy="300508"/>
                <a:chOff x="0" y="0"/>
                <a:chExt cx="746848" cy="300507"/>
              </a:xfrm>
            </p:grpSpPr>
            <p:sp>
              <p:nvSpPr>
                <p:cNvPr id="917" name="Shape 917"/>
                <p:cNvSpPr/>
                <p:nvPr/>
              </p:nvSpPr>
              <p:spPr>
                <a:xfrm>
                  <a:off x="446819" y="1126"/>
                  <a:ext cx="300354" cy="298255"/>
                </a:xfrm>
                <a:prstGeom prst="rightArrow">
                  <a:avLst>
                    <a:gd name="adj1" fmla="val 32000"/>
                    <a:gd name="adj2" fmla="val 64000"/>
                  </a:avLst>
                </a:prstGeom>
                <a:noFill/>
                <a:ln w="25400" cap="flat">
                  <a:solidFill>
                    <a:srgbClr val="FFFFFF"/>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918" name="Shape 918"/>
                <p:cNvSpPr/>
                <p:nvPr/>
              </p:nvSpPr>
              <p:spPr>
                <a:xfrm rot="10800000">
                  <a:off x="-326" y="1126"/>
                  <a:ext cx="300354" cy="298255"/>
                </a:xfrm>
                <a:prstGeom prst="rightArrow">
                  <a:avLst>
                    <a:gd name="adj1" fmla="val 32000"/>
                    <a:gd name="adj2" fmla="val 64000"/>
                  </a:avLst>
                </a:prstGeom>
                <a:noFill/>
                <a:ln w="25400" cap="flat">
                  <a:solidFill>
                    <a:srgbClr val="FFFFFF"/>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nvGrpSpPr>
              <p:cNvPr id="74805" name="Group 922"/>
              <p:cNvGrpSpPr>
                <a:grpSpLocks/>
              </p:cNvGrpSpPr>
              <p:nvPr/>
            </p:nvGrpSpPr>
            <p:grpSpPr bwMode="auto">
              <a:xfrm rot="-5400000">
                <a:off x="56033" y="279204"/>
                <a:ext cx="746850" cy="300508"/>
                <a:chOff x="0" y="0"/>
                <a:chExt cx="746848" cy="300507"/>
              </a:xfrm>
            </p:grpSpPr>
            <p:sp>
              <p:nvSpPr>
                <p:cNvPr id="920" name="Shape 920"/>
                <p:cNvSpPr/>
                <p:nvPr/>
              </p:nvSpPr>
              <p:spPr>
                <a:xfrm rot="10800000">
                  <a:off x="454766" y="76"/>
                  <a:ext cx="300514" cy="300355"/>
                </a:xfrm>
                <a:prstGeom prst="rightArrow">
                  <a:avLst>
                    <a:gd name="adj1" fmla="val 32000"/>
                    <a:gd name="adj2" fmla="val 64000"/>
                  </a:avLst>
                </a:prstGeom>
                <a:noFill/>
                <a:ln w="25400" cap="flat">
                  <a:solidFill>
                    <a:srgbClr val="FFFFFF"/>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921" name="Shape 921"/>
                <p:cNvSpPr/>
                <p:nvPr/>
              </p:nvSpPr>
              <p:spPr>
                <a:xfrm>
                  <a:off x="5124" y="-4440"/>
                  <a:ext cx="300515" cy="300355"/>
                </a:xfrm>
                <a:prstGeom prst="rightArrow">
                  <a:avLst>
                    <a:gd name="adj1" fmla="val 32000"/>
                    <a:gd name="adj2" fmla="val 64000"/>
                  </a:avLst>
                </a:prstGeom>
                <a:noFill/>
                <a:ln w="25400" cap="flat">
                  <a:solidFill>
                    <a:srgbClr val="FFFFFF"/>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grpSp>
          <p:nvGrpSpPr>
            <p:cNvPr id="74798" name="Group 928"/>
            <p:cNvGrpSpPr>
              <a:grpSpLocks/>
            </p:cNvGrpSpPr>
            <p:nvPr/>
          </p:nvGrpSpPr>
          <p:grpSpPr bwMode="auto">
            <a:xfrm>
              <a:off x="3799233" y="0"/>
              <a:ext cx="2625680" cy="1681084"/>
              <a:chOff x="0" y="0"/>
              <a:chExt cx="2625678" cy="1681083"/>
            </a:xfrm>
          </p:grpSpPr>
          <p:sp>
            <p:nvSpPr>
              <p:cNvPr id="924" name="Shape 924"/>
              <p:cNvSpPr/>
              <p:nvPr/>
            </p:nvSpPr>
            <p:spPr>
              <a:xfrm>
                <a:off x="-744" y="0"/>
                <a:ext cx="2626421" cy="38185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Destination</a:t>
                </a:r>
              </a:p>
            </p:txBody>
          </p:sp>
          <p:sp>
            <p:nvSpPr>
              <p:cNvPr id="925" name="Shape 925"/>
              <p:cNvSpPr/>
              <p:nvPr/>
            </p:nvSpPr>
            <p:spPr>
              <a:xfrm>
                <a:off x="-744" y="1120721"/>
                <a:ext cx="2626421" cy="560361"/>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926" name="Shape 926"/>
              <p:cNvSpPr/>
              <p:nvPr/>
            </p:nvSpPr>
            <p:spPr>
              <a:xfrm>
                <a:off x="-744" y="747901"/>
                <a:ext cx="2626421" cy="37733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b="1">
                    <a:solidFill>
                      <a:srgbClr val="FFFFFF"/>
                    </a:solidFill>
                  </a:defRPr>
                </a:lvl1pPr>
              </a:lstStyle>
              <a:p>
                <a:pPr algn="ctr" defTabSz="410730" fontAlgn="auto">
                  <a:spcBef>
                    <a:spcPts val="0"/>
                  </a:spcBef>
                  <a:spcAft>
                    <a:spcPts val="0"/>
                  </a:spcAft>
                  <a:defRPr b="0">
                    <a:solidFill>
                      <a:srgbClr val="000000"/>
                    </a:solidFill>
                  </a:defRPr>
                </a:pPr>
                <a:r>
                  <a:rPr b="0" kern="0">
                    <a:solidFill>
                      <a:srgbClr val="000000"/>
                    </a:solidFill>
                    <a:latin typeface="Avenir Book"/>
                    <a:ea typeface="Avenir Book"/>
                    <a:cs typeface="Avenir Book"/>
                    <a:sym typeface="Avenir Book"/>
                  </a:rPr>
                  <a:t>Opaque ID</a:t>
                </a:r>
              </a:p>
            </p:txBody>
          </p:sp>
          <p:sp>
            <p:nvSpPr>
              <p:cNvPr id="927" name="Shape 927"/>
              <p:cNvSpPr/>
              <p:nvPr/>
            </p:nvSpPr>
            <p:spPr>
              <a:xfrm>
                <a:off x="-744" y="377340"/>
                <a:ext cx="2626421" cy="37733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Accountability</a:t>
                </a:r>
              </a:p>
            </p:txBody>
          </p:sp>
        </p:grpSp>
      </p:grpSp>
      <p:graphicFrame>
        <p:nvGraphicFramePr>
          <p:cNvPr id="931" name="Table 931"/>
          <p:cNvGraphicFramePr>
            <a:graphicFrameLocks noGrp="1"/>
          </p:cNvGraphicFramePr>
          <p:nvPr/>
        </p:nvGraphicFramePr>
        <p:xfrm>
          <a:off x="947738" y="4141788"/>
          <a:ext cx="2559050" cy="1960565"/>
        </p:xfrm>
        <a:graphic>
          <a:graphicData uri="http://schemas.openxmlformats.org/drawingml/2006/table">
            <a:tbl>
              <a:tblPr/>
              <a:tblGrid>
                <a:gridCol w="374650"/>
                <a:gridCol w="2184400"/>
              </a:tblGrid>
              <a:tr h="392113">
                <a:tc gridSpan="2">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FFFFFF"/>
                          </a:solidFill>
                          <a:effectLst/>
                          <a:latin typeface="Avenir Book" charset="0"/>
                          <a:ea typeface="ＭＳ Ｐゴシック" charset="-128"/>
                          <a:sym typeface="Avenir Book" charset="0"/>
                        </a:rPr>
                        <a:t>Protection From:</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hMerge="1">
                  <a:txBody>
                    <a:bodyPr/>
                    <a:lstStyle/>
                    <a:p>
                      <a:endParaRPr lang="en-US"/>
                    </a:p>
                  </a:txBody>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endParaRP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Source Domain</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rPr>
                        <a:t>✓</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Local Observers</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rPr>
                        <a:t>✓</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Transit Networks</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endParaRP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Receiver</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bl>
          </a:graphicData>
        </a:graphic>
      </p:graphicFrame>
      <p:graphicFrame>
        <p:nvGraphicFramePr>
          <p:cNvPr id="932" name="Table 932"/>
          <p:cNvGraphicFramePr>
            <a:graphicFrameLocks noGrp="1"/>
          </p:cNvGraphicFramePr>
          <p:nvPr/>
        </p:nvGraphicFramePr>
        <p:xfrm>
          <a:off x="5578475" y="4141788"/>
          <a:ext cx="2560638" cy="1960565"/>
        </p:xfrm>
        <a:graphic>
          <a:graphicData uri="http://schemas.openxmlformats.org/drawingml/2006/table">
            <a:tbl>
              <a:tblPr/>
              <a:tblGrid>
                <a:gridCol w="374650"/>
                <a:gridCol w="2185988"/>
              </a:tblGrid>
              <a:tr h="392113">
                <a:tc gridSpan="2">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FFFFFF"/>
                          </a:solidFill>
                          <a:effectLst/>
                          <a:latin typeface="Avenir Book" charset="0"/>
                          <a:ea typeface="ＭＳ Ｐゴシック" charset="-128"/>
                          <a:sym typeface="Avenir Book" charset="0"/>
                        </a:rPr>
                        <a:t>Protection From:</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hMerge="1">
                  <a:txBody>
                    <a:bodyPr/>
                    <a:lstStyle/>
                    <a:p>
                      <a:endParaRPr lang="en-US"/>
                    </a:p>
                  </a:txBody>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endParaRP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Source Domain</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endParaRP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Local Observers</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rPr>
                        <a:t>✓</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Transit Networks</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rPr>
                        <a:t>✓</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Receiver</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0"/>
          </p:nvPr>
        </p:nvSpPr>
        <p:spPr/>
        <p:txBody>
          <a:bodyPr/>
          <a:lstStyle/>
          <a:p>
            <a:fld id="{70368DD8-D6BF-DF4F-B8F9-F3DFF9C622EE}" type="slidenum">
              <a:rPr lang="en-US" altLang="en-US" smtClean="0"/>
              <a:pPr/>
              <a:t>31</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903"/>
                                        </p:tgtEl>
                                        <p:attrNameLst>
                                          <p:attrName>style.visibility</p:attrName>
                                        </p:attrNameLst>
                                      </p:cBhvr>
                                      <p:to>
                                        <p:strVal val="visible"/>
                                      </p:to>
                                    </p:set>
                                    <p:anim calcmode="lin" valueType="num">
                                      <p:cBhvr>
                                        <p:cTn id="7" dur="500" fill="hold"/>
                                        <p:tgtEl>
                                          <p:spTgt spid="903"/>
                                        </p:tgtEl>
                                        <p:attrNameLst>
                                          <p:attrName>ppt_x</p:attrName>
                                        </p:attrNameLst>
                                      </p:cBhvr>
                                      <p:tavLst>
                                        <p:tav tm="0">
                                          <p:val>
                                            <p:strVal val="1+#ppt_w/2"/>
                                          </p:val>
                                        </p:tav>
                                        <p:tav tm="100000">
                                          <p:val>
                                            <p:strVal val="#ppt_x"/>
                                          </p:val>
                                        </p:tav>
                                      </p:tavLst>
                                    </p:anim>
                                    <p:anim calcmode="lin" valueType="num">
                                      <p:cBhvr>
                                        <p:cTn id="8" dur="500" fill="hold"/>
                                        <p:tgtEl>
                                          <p:spTgt spid="9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p:tmAbs val="0"/>
                                  </p:iterate>
                                  <p:childTnLst>
                                    <p:set>
                                      <p:cBhvr>
                                        <p:cTn id="12" fill="hold"/>
                                        <p:tgtEl>
                                          <p:spTgt spid="9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iterate>
                                    <p:tmAbs val="0"/>
                                  </p:iterate>
                                  <p:childTnLst>
                                    <p:set>
                                      <p:cBhvr>
                                        <p:cTn id="16" fill="hold"/>
                                        <p:tgtEl>
                                          <p:spTgt spid="9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iterate>
                                    <p:tmAbs val="0"/>
                                  </p:iterate>
                                  <p:childTnLst>
                                    <p:set>
                                      <p:cBhvr>
                                        <p:cTn id="20" fill="hold"/>
                                        <p:tgtEl>
                                          <p:spTgt spid="9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iterate>
                                    <p:tmAbs val="0"/>
                                  </p:iterate>
                                  <p:childTnLst>
                                    <p:set>
                                      <p:cBhvr>
                                        <p:cTn id="24" fill="hold"/>
                                        <p:tgtEl>
                                          <p:spTgt spid="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 grpId="0" animBg="1" advAuto="0"/>
      <p:bldP spid="910" grpId="0" animBg="1" advAuto="0"/>
      <p:bldP spid="929" grpId="0" animBg="1" advAuto="0"/>
      <p:bldP spid="931" grpId="0" animBg="1" advAuto="0"/>
      <p:bldP spid="932"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5777" name="Group 1015"/>
          <p:cNvGrpSpPr>
            <a:grpSpLocks/>
          </p:cNvGrpSpPr>
          <p:nvPr/>
        </p:nvGrpSpPr>
        <p:grpSpPr bwMode="auto">
          <a:xfrm>
            <a:off x="3713163" y="3152775"/>
            <a:ext cx="3378200" cy="2105025"/>
            <a:chOff x="0" y="0"/>
            <a:chExt cx="4804376" cy="2994599"/>
          </a:xfrm>
        </p:grpSpPr>
        <p:pic>
          <p:nvPicPr>
            <p:cNvPr id="75817" name="pasted-image.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0"/>
              <a:ext cx="4169377" cy="25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13" name="Shape 1013"/>
            <p:cNvSpPr/>
            <p:nvPr/>
          </p:nvSpPr>
          <p:spPr>
            <a:xfrm>
              <a:off x="0" y="205512"/>
              <a:ext cx="1271082" cy="2147709"/>
            </a:xfrm>
            <a:prstGeom prst="rect">
              <a:avLst/>
            </a:prstGeom>
            <a:solidFill>
              <a:srgbClr val="FFFFFF"/>
            </a:solidFill>
            <a:ln w="12700" cap="flat">
              <a:noFill/>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1014" name="Shape 1014"/>
            <p:cNvSpPr/>
            <p:nvPr/>
          </p:nvSpPr>
          <p:spPr>
            <a:xfrm>
              <a:off x="1271082" y="2122868"/>
              <a:ext cx="3470079" cy="871731"/>
            </a:xfrm>
            <a:prstGeom prst="rect">
              <a:avLst/>
            </a:prstGeom>
            <a:solidFill>
              <a:srgbClr val="FFFFFF"/>
            </a:solidFill>
            <a:ln w="12700" cap="flat">
              <a:noFill/>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grpSp>
      <p:sp>
        <p:nvSpPr>
          <p:cNvPr id="75778" name="Shape 1016"/>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1800" cap="none">
                <a:solidFill>
                  <a:srgbClr val="000000"/>
                </a:solidFill>
                <a:ea typeface="ＭＳ Ｐゴシック" charset="-128"/>
              </a:rPr>
              <a:t>Example Deployments</a:t>
            </a:r>
          </a:p>
        </p:txBody>
      </p:sp>
      <p:pic>
        <p:nvPicPr>
          <p:cNvPr id="75779" name="pasted-image.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400" y="3360738"/>
            <a:ext cx="555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5780" name="lapto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225" y="3879850"/>
            <a:ext cx="4667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75781" name="Group 1021"/>
          <p:cNvGrpSpPr>
            <a:grpSpLocks/>
          </p:cNvGrpSpPr>
          <p:nvPr/>
        </p:nvGrpSpPr>
        <p:grpSpPr bwMode="auto">
          <a:xfrm>
            <a:off x="5976938" y="2524125"/>
            <a:ext cx="1273175" cy="827088"/>
            <a:chOff x="0" y="0"/>
            <a:chExt cx="1810810" cy="1176024"/>
          </a:xfrm>
        </p:grpSpPr>
        <p:sp>
          <p:nvSpPr>
            <p:cNvPr id="1019" name="Shape 1019"/>
            <p:cNvSpPr/>
            <p:nvPr/>
          </p:nvSpPr>
          <p:spPr>
            <a:xfrm>
              <a:off x="4516" y="9029"/>
              <a:ext cx="1806294" cy="1166995"/>
            </a:xfrm>
            <a:custGeom>
              <a:avLst/>
              <a:gdLst/>
              <a:ahLst/>
              <a:cxnLst>
                <a:cxn ang="0">
                  <a:pos x="wd2" y="hd2"/>
                </a:cxn>
                <a:cxn ang="5400000">
                  <a:pos x="wd2" y="hd2"/>
                </a:cxn>
                <a:cxn ang="10800000">
                  <a:pos x="wd2" y="hd2"/>
                </a:cxn>
                <a:cxn ang="16200000">
                  <a:pos x="wd2" y="hd2"/>
                </a:cxn>
              </a:cxnLst>
              <a:rect l="0" t="0" r="r" b="b"/>
              <a:pathLst>
                <a:path w="21600" h="21600" extrusionOk="0">
                  <a:moveTo>
                    <a:pt x="759" y="0"/>
                  </a:moveTo>
                  <a:cubicBezTo>
                    <a:pt x="340" y="0"/>
                    <a:pt x="0" y="526"/>
                    <a:pt x="0" y="1176"/>
                  </a:cubicBezTo>
                  <a:lnTo>
                    <a:pt x="0" y="12986"/>
                  </a:lnTo>
                  <a:cubicBezTo>
                    <a:pt x="0" y="13636"/>
                    <a:pt x="340" y="14162"/>
                    <a:pt x="759" y="14162"/>
                  </a:cubicBezTo>
                  <a:lnTo>
                    <a:pt x="17244" y="14162"/>
                  </a:lnTo>
                  <a:lnTo>
                    <a:pt x="18762" y="21600"/>
                  </a:lnTo>
                  <a:lnTo>
                    <a:pt x="20281" y="14162"/>
                  </a:lnTo>
                  <a:lnTo>
                    <a:pt x="20841" y="14162"/>
                  </a:lnTo>
                  <a:cubicBezTo>
                    <a:pt x="21260" y="14162"/>
                    <a:pt x="21600" y="13636"/>
                    <a:pt x="21600" y="12986"/>
                  </a:cubicBezTo>
                  <a:lnTo>
                    <a:pt x="21600" y="1176"/>
                  </a:lnTo>
                  <a:cubicBezTo>
                    <a:pt x="21600" y="526"/>
                    <a:pt x="21260" y="0"/>
                    <a:pt x="20841" y="0"/>
                  </a:cubicBezTo>
                  <a:lnTo>
                    <a:pt x="759"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1020" name="Shape 1020"/>
            <p:cNvSpPr/>
            <p:nvPr/>
          </p:nvSpPr>
          <p:spPr>
            <a:xfrm>
              <a:off x="0" y="0"/>
              <a:ext cx="1808551" cy="7629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Fingerprint</a:t>
              </a:r>
            </a:p>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Cache</a:t>
              </a:r>
            </a:p>
          </p:txBody>
        </p:sp>
      </p:grpSp>
      <p:sp>
        <p:nvSpPr>
          <p:cNvPr id="1022" name="Shape 1022"/>
          <p:cNvSpPr/>
          <p:nvPr/>
        </p:nvSpPr>
        <p:spPr>
          <a:xfrm>
            <a:off x="5118100" y="4359275"/>
            <a:ext cx="1214438"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cap="all">
                <a:solidFill>
                  <a:srgbClr val="53585F"/>
                </a:solidFill>
              </a:defRPr>
            </a:lvl1pPr>
          </a:lstStyle>
          <a:p>
            <a:pPr algn="ctr" defTabSz="410730" fontAlgn="auto">
              <a:spcBef>
                <a:spcPts val="0"/>
              </a:spcBef>
              <a:spcAft>
                <a:spcPts val="0"/>
              </a:spcAft>
              <a:defRPr sz="1800" cap="none">
                <a:solidFill>
                  <a:srgbClr val="000000"/>
                </a:solidFill>
              </a:defRPr>
            </a:pPr>
            <a:r>
              <a:rPr sz="1300" kern="0" cap="none">
                <a:solidFill>
                  <a:srgbClr val="000000"/>
                </a:solidFill>
                <a:latin typeface="Avenir Book"/>
                <a:ea typeface="Avenir Book"/>
                <a:cs typeface="Avenir Book"/>
                <a:sym typeface="Avenir Book"/>
              </a:rPr>
              <a:t>Source Domain</a:t>
            </a:r>
          </a:p>
        </p:txBody>
      </p:sp>
      <p:grpSp>
        <p:nvGrpSpPr>
          <p:cNvPr id="75783" name="Group 1025"/>
          <p:cNvGrpSpPr>
            <a:grpSpLocks/>
          </p:cNvGrpSpPr>
          <p:nvPr/>
        </p:nvGrpSpPr>
        <p:grpSpPr bwMode="auto">
          <a:xfrm>
            <a:off x="7078663" y="3722688"/>
            <a:ext cx="1979612" cy="1014412"/>
            <a:chOff x="542992" y="72925"/>
            <a:chExt cx="2816548" cy="1443954"/>
          </a:xfrm>
        </p:grpSpPr>
        <p:sp>
          <p:nvSpPr>
            <p:cNvPr id="1023" name="Shape 1023"/>
            <p:cNvSpPr/>
            <p:nvPr/>
          </p:nvSpPr>
          <p:spPr>
            <a:xfrm>
              <a:off x="542992" y="583619"/>
              <a:ext cx="2816548" cy="933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kern="0" cap="all">
                  <a:solidFill>
                    <a:srgbClr val="53585F"/>
                  </a:solidFill>
                  <a:latin typeface="Avenir Book"/>
                  <a:ea typeface="Avenir Book"/>
                  <a:cs typeface="Avenir Book"/>
                  <a:sym typeface="Avenir Book"/>
                </a:rPr>
                <a:t>Border Router</a:t>
              </a:r>
            </a:p>
            <a:p>
              <a:pPr algn="ctr" defTabSz="410730" fontAlgn="auto">
                <a:spcBef>
                  <a:spcPts val="0"/>
                </a:spcBef>
                <a:spcAft>
                  <a:spcPts val="0"/>
                </a:spcAft>
                <a:defRPr sz="1800"/>
              </a:pPr>
              <a:r>
                <a:rPr sz="1800" kern="0" cap="all">
                  <a:solidFill>
                    <a:srgbClr val="53585F"/>
                  </a:solidFill>
                  <a:latin typeface="Avenir Book"/>
                  <a:ea typeface="Avenir Book"/>
                  <a:cs typeface="Avenir Book"/>
                  <a:sym typeface="Avenir Book"/>
                </a:rPr>
                <a:t>+ Delegate</a:t>
              </a:r>
            </a:p>
          </p:txBody>
        </p:sp>
        <p:sp>
          <p:nvSpPr>
            <p:cNvPr id="1024" name="Shape 1024"/>
            <p:cNvSpPr/>
            <p:nvPr/>
          </p:nvSpPr>
          <p:spPr>
            <a:xfrm>
              <a:off x="854687" y="72925"/>
              <a:ext cx="582734" cy="6033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774" y="16574"/>
                    <a:pt x="18722" y="12412"/>
                    <a:pt x="15976" y="10202"/>
                  </a:cubicBezTo>
                  <a:cubicBezTo>
                    <a:pt x="13329" y="8073"/>
                    <a:pt x="10347" y="7997"/>
                    <a:pt x="7561" y="6785"/>
                  </a:cubicBezTo>
                  <a:cubicBezTo>
                    <a:pt x="4773" y="5573"/>
                    <a:pt x="2183" y="3254"/>
                    <a:pt x="0" y="0"/>
                  </a:cubicBezTo>
                </a:path>
              </a:pathLst>
            </a:custGeom>
            <a:noFill/>
            <a:ln w="25400" cap="flat">
              <a:solidFill>
                <a:srgbClr val="53585F"/>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solidFill>
                    <a:srgbClr val="53585F"/>
                  </a:solidFill>
                </a:defRPr>
              </a:pPr>
              <a:endParaRPr kern="0">
                <a:solidFill>
                  <a:srgbClr val="53585F"/>
                </a:solidFill>
                <a:latin typeface="Avenir Book"/>
                <a:ea typeface="Avenir Book"/>
                <a:cs typeface="Avenir Book"/>
                <a:sym typeface="Avenir Book"/>
              </a:endParaRPr>
            </a:p>
          </p:txBody>
        </p:sp>
      </p:grpSp>
      <p:sp>
        <p:nvSpPr>
          <p:cNvPr id="1026" name="Shape 1026"/>
          <p:cNvSpPr/>
          <p:nvPr/>
        </p:nvSpPr>
        <p:spPr>
          <a:xfrm>
            <a:off x="750888" y="1622425"/>
            <a:ext cx="3021012" cy="541338"/>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lnSpc>
                <a:spcPct val="70000"/>
              </a:lnSpc>
              <a:spcBef>
                <a:spcPts val="0"/>
              </a:spcBef>
              <a:spcAft>
                <a:spcPts val="0"/>
              </a:spcAft>
              <a:defRPr sz="1800"/>
            </a:pPr>
            <a:r>
              <a:rPr sz="2200" b="1" kern="0">
                <a:solidFill>
                  <a:srgbClr val="53585F"/>
                </a:solidFill>
                <a:latin typeface="Avenir Book"/>
                <a:ea typeface="Avenir Book"/>
                <a:cs typeface="Avenir Book"/>
                <a:sym typeface="Avenir Book"/>
              </a:rPr>
              <a:t>Specialized Companies</a:t>
            </a:r>
          </a:p>
          <a:p>
            <a:pPr algn="ctr" defTabSz="410730" fontAlgn="auto">
              <a:lnSpc>
                <a:spcPct val="70000"/>
              </a:lnSpc>
              <a:spcBef>
                <a:spcPts val="0"/>
              </a:spcBef>
              <a:spcAft>
                <a:spcPts val="0"/>
              </a:spcAft>
              <a:defRPr sz="1800"/>
            </a:pPr>
            <a:r>
              <a:rPr sz="2000" kern="0">
                <a:solidFill>
                  <a:srgbClr val="53585F"/>
                </a:solidFill>
                <a:latin typeface="Avenir Light"/>
                <a:ea typeface="Avenir Light"/>
                <a:cs typeface="Avenir Light"/>
                <a:sym typeface="Avenir Light"/>
              </a:rPr>
              <a:t>as Delegates</a:t>
            </a:r>
          </a:p>
        </p:txBody>
      </p:sp>
      <p:sp>
        <p:nvSpPr>
          <p:cNvPr id="1027" name="Shape 1027"/>
          <p:cNvSpPr/>
          <p:nvPr/>
        </p:nvSpPr>
        <p:spPr>
          <a:xfrm>
            <a:off x="5751513" y="1622425"/>
            <a:ext cx="2149475" cy="541338"/>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lnSpc>
                <a:spcPct val="70000"/>
              </a:lnSpc>
              <a:spcBef>
                <a:spcPts val="0"/>
              </a:spcBef>
              <a:spcAft>
                <a:spcPts val="0"/>
              </a:spcAft>
              <a:defRPr sz="1800"/>
            </a:pPr>
            <a:r>
              <a:rPr sz="2200" b="1" kern="0">
                <a:solidFill>
                  <a:srgbClr val="53585F"/>
                </a:solidFill>
                <a:latin typeface="Avenir Book"/>
                <a:ea typeface="Avenir Book"/>
                <a:cs typeface="Avenir Book"/>
                <a:sym typeface="Avenir Book"/>
              </a:rPr>
              <a:t>Source Domains</a:t>
            </a:r>
          </a:p>
          <a:p>
            <a:pPr algn="ctr" defTabSz="410730" fontAlgn="auto">
              <a:lnSpc>
                <a:spcPct val="70000"/>
              </a:lnSpc>
              <a:spcBef>
                <a:spcPts val="0"/>
              </a:spcBef>
              <a:spcAft>
                <a:spcPts val="0"/>
              </a:spcAft>
              <a:defRPr sz="1800"/>
            </a:pPr>
            <a:r>
              <a:rPr sz="2000" kern="0">
                <a:solidFill>
                  <a:srgbClr val="53585F"/>
                </a:solidFill>
                <a:latin typeface="Avenir Light"/>
                <a:ea typeface="Avenir Light"/>
                <a:cs typeface="Avenir Light"/>
                <a:sym typeface="Avenir Light"/>
              </a:rPr>
              <a:t>as Delegates</a:t>
            </a:r>
          </a:p>
        </p:txBody>
      </p:sp>
      <p:grpSp>
        <p:nvGrpSpPr>
          <p:cNvPr id="1031" name="Group 1031"/>
          <p:cNvGrpSpPr>
            <a:grpSpLocks/>
          </p:cNvGrpSpPr>
          <p:nvPr/>
        </p:nvGrpSpPr>
        <p:grpSpPr bwMode="auto">
          <a:xfrm>
            <a:off x="169863" y="5240338"/>
            <a:ext cx="4184650" cy="1222375"/>
            <a:chOff x="3928566" y="621407"/>
            <a:chExt cx="5952034" cy="1738115"/>
          </a:xfrm>
        </p:grpSpPr>
        <p:sp>
          <p:nvSpPr>
            <p:cNvPr id="1028" name="Shape 1028"/>
            <p:cNvSpPr/>
            <p:nvPr/>
          </p:nvSpPr>
          <p:spPr>
            <a:xfrm>
              <a:off x="3928566" y="621407"/>
              <a:ext cx="5952034" cy="1738115"/>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sym typeface="Helvetica Light"/>
              </a:endParaRPr>
            </a:p>
          </p:txBody>
        </p:sp>
        <p:sp>
          <p:nvSpPr>
            <p:cNvPr id="1029" name="Shape 1029"/>
            <p:cNvSpPr/>
            <p:nvPr/>
          </p:nvSpPr>
          <p:spPr>
            <a:xfrm>
              <a:off x="4009853" y="835849"/>
              <a:ext cx="3373421" cy="4288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100"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No burden on source domains</a:t>
              </a:r>
            </a:p>
          </p:txBody>
        </p:sp>
        <p:sp>
          <p:nvSpPr>
            <p:cNvPr id="1030" name="Shape 1030"/>
            <p:cNvSpPr/>
            <p:nvPr/>
          </p:nvSpPr>
          <p:spPr>
            <a:xfrm>
              <a:off x="4009853" y="1594299"/>
              <a:ext cx="3890498" cy="6275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3200" b="1">
                  <a:solidFill>
                    <a:srgbClr val="53585F"/>
                  </a:solidFill>
                </a:defRPr>
              </a:lvl1pPr>
            </a:lstStyle>
            <a:p>
              <a:pPr defTabSz="410730" fontAlgn="auto">
                <a:spcAft>
                  <a:spcPts val="0"/>
                </a:spcAft>
                <a:defRPr sz="1800" b="0">
                  <a:solidFill>
                    <a:srgbClr val="000000"/>
                  </a:solidFill>
                </a:defRPr>
              </a:pPr>
              <a:r>
                <a:rPr sz="2200" b="0" kern="0">
                  <a:solidFill>
                    <a:srgbClr val="000000"/>
                  </a:solidFill>
                  <a:latin typeface="Avenir Book"/>
                  <a:ea typeface="Avenir Book"/>
                  <a:cs typeface="Avenir Book"/>
                  <a:sym typeface="Avenir Book"/>
                </a:rPr>
                <a:t>Larger anonymity set</a:t>
              </a:r>
            </a:p>
          </p:txBody>
        </p:sp>
      </p:grpSp>
      <p:pic>
        <p:nvPicPr>
          <p:cNvPr id="75787" name="lapto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3987800"/>
            <a:ext cx="4667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5788" name="serv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800" y="2608263"/>
            <a:ext cx="3524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75789" name="Group 1036"/>
          <p:cNvGrpSpPr>
            <a:grpSpLocks/>
          </p:cNvGrpSpPr>
          <p:nvPr/>
        </p:nvGrpSpPr>
        <p:grpSpPr bwMode="auto">
          <a:xfrm>
            <a:off x="149225" y="2608263"/>
            <a:ext cx="1776413" cy="657225"/>
            <a:chOff x="1048065" y="583064"/>
            <a:chExt cx="2525400" cy="933815"/>
          </a:xfrm>
        </p:grpSpPr>
        <p:sp>
          <p:nvSpPr>
            <p:cNvPr id="1034" name="Shape 1034"/>
            <p:cNvSpPr/>
            <p:nvPr/>
          </p:nvSpPr>
          <p:spPr>
            <a:xfrm>
              <a:off x="1048065" y="583064"/>
              <a:ext cx="1805469" cy="9338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kern="0" cap="all">
                  <a:solidFill>
                    <a:srgbClr val="53585F"/>
                  </a:solidFill>
                  <a:latin typeface="Avenir Book"/>
                  <a:ea typeface="Avenir Book"/>
                  <a:cs typeface="Avenir Book"/>
                  <a:sym typeface="Avenir Book"/>
                </a:rPr>
                <a:t>EXTERNAL</a:t>
              </a:r>
            </a:p>
            <a:p>
              <a:pPr algn="ctr" defTabSz="410730" fontAlgn="auto">
                <a:spcBef>
                  <a:spcPts val="0"/>
                </a:spcBef>
                <a:spcAft>
                  <a:spcPts val="0"/>
                </a:spcAft>
                <a:defRPr sz="1800"/>
              </a:pPr>
              <a:r>
                <a:rPr sz="1800" kern="0" cap="all">
                  <a:solidFill>
                    <a:srgbClr val="53585F"/>
                  </a:solidFill>
                  <a:latin typeface="Avenir Book"/>
                  <a:ea typeface="Avenir Book"/>
                  <a:cs typeface="Avenir Book"/>
                  <a:sym typeface="Avenir Book"/>
                </a:rPr>
                <a:t>Delegate</a:t>
              </a:r>
            </a:p>
          </p:txBody>
        </p:sp>
        <p:sp>
          <p:nvSpPr>
            <p:cNvPr id="1035" name="Shape 1035"/>
            <p:cNvSpPr/>
            <p:nvPr/>
          </p:nvSpPr>
          <p:spPr>
            <a:xfrm>
              <a:off x="2756490" y="930425"/>
              <a:ext cx="816975" cy="1398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01" y="19907"/>
                    <a:pt x="3574" y="19284"/>
                    <a:pt x="5624" y="18555"/>
                  </a:cubicBezTo>
                  <a:cubicBezTo>
                    <a:pt x="8357" y="17582"/>
                    <a:pt x="11284" y="15582"/>
                    <a:pt x="14039" y="12340"/>
                  </a:cubicBezTo>
                  <a:cubicBezTo>
                    <a:pt x="16772" y="9124"/>
                    <a:pt x="19345" y="5071"/>
                    <a:pt x="21600" y="0"/>
                  </a:cubicBezTo>
                </a:path>
              </a:pathLst>
            </a:custGeom>
            <a:noFill/>
            <a:ln w="25400" cap="flat">
              <a:solidFill>
                <a:srgbClr val="53585F"/>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solidFill>
                    <a:srgbClr val="53585F"/>
                  </a:solidFill>
                </a:defRPr>
              </a:pPr>
              <a:endParaRPr kern="0">
                <a:solidFill>
                  <a:srgbClr val="53585F"/>
                </a:solidFill>
                <a:latin typeface="Avenir Book"/>
                <a:ea typeface="Avenir Book"/>
                <a:cs typeface="Avenir Book"/>
                <a:sym typeface="Avenir Book"/>
              </a:endParaRPr>
            </a:p>
          </p:txBody>
        </p:sp>
      </p:grpSp>
      <p:grpSp>
        <p:nvGrpSpPr>
          <p:cNvPr id="75790" name="Group 1040"/>
          <p:cNvGrpSpPr>
            <a:grpSpLocks/>
          </p:cNvGrpSpPr>
          <p:nvPr/>
        </p:nvGrpSpPr>
        <p:grpSpPr bwMode="auto">
          <a:xfrm>
            <a:off x="5027613" y="3495675"/>
            <a:ext cx="1684337" cy="777875"/>
            <a:chOff x="0" y="0"/>
            <a:chExt cx="2393615" cy="1105982"/>
          </a:xfrm>
        </p:grpSpPr>
        <p:sp>
          <p:nvSpPr>
            <p:cNvPr id="1037" name="Shape 1037"/>
            <p:cNvSpPr/>
            <p:nvPr/>
          </p:nvSpPr>
          <p:spPr>
            <a:xfrm>
              <a:off x="306816" y="0"/>
              <a:ext cx="2086799" cy="428850"/>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200">
                  <a:solidFill>
                    <a:srgbClr val="FFFFFF"/>
                  </a:solidFill>
                </a:defRPr>
              </a:lvl1pPr>
            </a:lstStyle>
            <a:p>
              <a:pPr algn="ctr" defTabSz="410730" fontAlgn="auto">
                <a:spcBef>
                  <a:spcPts val="0"/>
                </a:spcBef>
                <a:spcAft>
                  <a:spcPts val="0"/>
                </a:spcAft>
                <a:defRPr sz="1800">
                  <a:solidFill>
                    <a:srgbClr val="000000"/>
                  </a:solidFill>
                </a:defRPr>
              </a:pPr>
              <a:r>
                <a:rPr sz="1500" kern="0">
                  <a:solidFill>
                    <a:srgbClr val="000000"/>
                  </a:solidFill>
                  <a:latin typeface="Avenir Book"/>
                  <a:ea typeface="Avenir Book"/>
                  <a:cs typeface="Avenir Book"/>
                  <a:sym typeface="Avenir Book"/>
                </a:rPr>
                <a:t>DESTINATION</a:t>
              </a:r>
            </a:p>
          </p:txBody>
        </p:sp>
        <p:sp>
          <p:nvSpPr>
            <p:cNvPr id="1038" name="Shape 1038"/>
            <p:cNvSpPr/>
            <p:nvPr/>
          </p:nvSpPr>
          <p:spPr>
            <a:xfrm>
              <a:off x="306816" y="428850"/>
              <a:ext cx="2084544" cy="426594"/>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200">
                  <a:solidFill>
                    <a:srgbClr val="FFFFFF"/>
                  </a:solidFill>
                </a:defRPr>
              </a:lvl1pPr>
            </a:lstStyle>
            <a:p>
              <a:pPr algn="ctr" defTabSz="410730" fontAlgn="auto">
                <a:spcBef>
                  <a:spcPts val="0"/>
                </a:spcBef>
                <a:spcAft>
                  <a:spcPts val="0"/>
                </a:spcAft>
                <a:defRPr sz="1800">
                  <a:solidFill>
                    <a:srgbClr val="000000"/>
                  </a:solidFill>
                </a:defRPr>
              </a:pPr>
              <a:r>
                <a:rPr sz="1500" kern="0">
                  <a:solidFill>
                    <a:srgbClr val="000000"/>
                  </a:solidFill>
                  <a:latin typeface="Avenir Book"/>
                  <a:ea typeface="Avenir Book"/>
                  <a:cs typeface="Avenir Book"/>
                  <a:sym typeface="Avenir Book"/>
                </a:rPr>
                <a:t>RETURN</a:t>
              </a:r>
            </a:p>
          </p:txBody>
        </p:sp>
        <p:sp>
          <p:nvSpPr>
            <p:cNvPr id="1039" name="Shape 1039"/>
            <p:cNvSpPr/>
            <p:nvPr/>
          </p:nvSpPr>
          <p:spPr>
            <a:xfrm>
              <a:off x="0" y="785473"/>
              <a:ext cx="762528" cy="320509"/>
            </a:xfrm>
            <a:custGeom>
              <a:avLst/>
              <a:gdLst/>
              <a:ahLst/>
              <a:cxnLst>
                <a:cxn ang="0">
                  <a:pos x="wd2" y="hd2"/>
                </a:cxn>
                <a:cxn ang="5400000">
                  <a:pos x="wd2" y="hd2"/>
                </a:cxn>
                <a:cxn ang="10800000">
                  <a:pos x="wd2" y="hd2"/>
                </a:cxn>
                <a:cxn ang="16200000">
                  <a:pos x="wd2" y="hd2"/>
                </a:cxn>
              </a:cxnLst>
              <a:rect l="0" t="0" r="r" b="b"/>
              <a:pathLst>
                <a:path w="20943" h="21144" extrusionOk="0">
                  <a:moveTo>
                    <a:pt x="20391" y="0"/>
                  </a:moveTo>
                  <a:cubicBezTo>
                    <a:pt x="21600" y="5573"/>
                    <a:pt x="20761" y="12448"/>
                    <a:pt x="18489" y="15564"/>
                  </a:cubicBezTo>
                  <a:cubicBezTo>
                    <a:pt x="15791" y="19266"/>
                    <a:pt x="12529" y="15707"/>
                    <a:pt x="9552" y="17059"/>
                  </a:cubicBezTo>
                  <a:cubicBezTo>
                    <a:pt x="7880" y="17818"/>
                    <a:pt x="6392" y="20096"/>
                    <a:pt x="4720" y="20860"/>
                  </a:cubicBezTo>
                  <a:cubicBezTo>
                    <a:pt x="3099" y="21600"/>
                    <a:pt x="1419" y="20884"/>
                    <a:pt x="0" y="18834"/>
                  </a:cubicBezTo>
                </a:path>
              </a:pathLst>
            </a:custGeom>
            <a:noFill/>
            <a:ln w="25400" cap="flat">
              <a:solidFill>
                <a:srgbClr val="70BF41"/>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nvGrpSpPr>
          <p:cNvPr id="75791" name="Group 1044"/>
          <p:cNvGrpSpPr>
            <a:grpSpLocks/>
          </p:cNvGrpSpPr>
          <p:nvPr/>
        </p:nvGrpSpPr>
        <p:grpSpPr bwMode="auto">
          <a:xfrm>
            <a:off x="7442200" y="2609850"/>
            <a:ext cx="1568450" cy="927100"/>
            <a:chOff x="0" y="0"/>
            <a:chExt cx="2230595" cy="1317814"/>
          </a:xfrm>
        </p:grpSpPr>
        <p:sp>
          <p:nvSpPr>
            <p:cNvPr id="1041" name="Shape 1041"/>
            <p:cNvSpPr/>
            <p:nvPr/>
          </p:nvSpPr>
          <p:spPr>
            <a:xfrm>
              <a:off x="142235" y="0"/>
              <a:ext cx="2088360" cy="428741"/>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200">
                  <a:solidFill>
                    <a:srgbClr val="FFFFFF"/>
                  </a:solidFill>
                </a:defRPr>
              </a:lvl1pPr>
            </a:lstStyle>
            <a:p>
              <a:pPr algn="ctr" defTabSz="410730" fontAlgn="auto">
                <a:spcBef>
                  <a:spcPts val="0"/>
                </a:spcBef>
                <a:spcAft>
                  <a:spcPts val="0"/>
                </a:spcAft>
                <a:defRPr sz="1800">
                  <a:solidFill>
                    <a:srgbClr val="000000"/>
                  </a:solidFill>
                </a:defRPr>
              </a:pPr>
              <a:r>
                <a:rPr sz="1500" kern="0">
                  <a:solidFill>
                    <a:srgbClr val="000000"/>
                  </a:solidFill>
                  <a:latin typeface="Avenir Book"/>
                  <a:ea typeface="Avenir Book"/>
                  <a:cs typeface="Avenir Book"/>
                  <a:sym typeface="Avenir Book"/>
                </a:rPr>
                <a:t>DESTINATION</a:t>
              </a:r>
            </a:p>
          </p:txBody>
        </p:sp>
        <p:sp>
          <p:nvSpPr>
            <p:cNvPr id="1042" name="Shape 1042"/>
            <p:cNvSpPr/>
            <p:nvPr/>
          </p:nvSpPr>
          <p:spPr>
            <a:xfrm>
              <a:off x="142235" y="428741"/>
              <a:ext cx="2086103" cy="426485"/>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ACCOUNTABILITY</a:t>
              </a:r>
            </a:p>
          </p:txBody>
        </p:sp>
        <p:sp>
          <p:nvSpPr>
            <p:cNvPr id="1043" name="Shape 1043"/>
            <p:cNvSpPr/>
            <p:nvPr/>
          </p:nvSpPr>
          <p:spPr>
            <a:xfrm>
              <a:off x="0" y="801069"/>
              <a:ext cx="600545" cy="516745"/>
            </a:xfrm>
            <a:custGeom>
              <a:avLst/>
              <a:gdLst/>
              <a:ahLst/>
              <a:cxnLst>
                <a:cxn ang="0">
                  <a:pos x="wd2" y="hd2"/>
                </a:cxn>
                <a:cxn ang="5400000">
                  <a:pos x="wd2" y="hd2"/>
                </a:cxn>
                <a:cxn ang="10800000">
                  <a:pos x="wd2" y="hd2"/>
                </a:cxn>
                <a:cxn ang="16200000">
                  <a:pos x="wd2" y="hd2"/>
                </a:cxn>
              </a:cxnLst>
              <a:rect l="0" t="0" r="r" b="b"/>
              <a:pathLst>
                <a:path w="21600" h="21084" extrusionOk="0">
                  <a:moveTo>
                    <a:pt x="21600" y="0"/>
                  </a:moveTo>
                  <a:cubicBezTo>
                    <a:pt x="18643" y="2681"/>
                    <a:pt x="16129" y="5933"/>
                    <a:pt x="14174" y="9607"/>
                  </a:cubicBezTo>
                  <a:cubicBezTo>
                    <a:pt x="12540" y="12676"/>
                    <a:pt x="11260" y="16081"/>
                    <a:pt x="8825" y="18390"/>
                  </a:cubicBezTo>
                  <a:cubicBezTo>
                    <a:pt x="6377" y="20711"/>
                    <a:pt x="3112" y="21600"/>
                    <a:pt x="0" y="20792"/>
                  </a:cubicBezTo>
                </a:path>
              </a:pathLst>
            </a:custGeom>
            <a:noFill/>
            <a:ln w="25400" cap="flat">
              <a:solidFill>
                <a:srgbClr val="70BF41"/>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nvGrpSpPr>
          <p:cNvPr id="75792" name="Group 1050"/>
          <p:cNvGrpSpPr>
            <a:grpSpLocks/>
          </p:cNvGrpSpPr>
          <p:nvPr/>
        </p:nvGrpSpPr>
        <p:grpSpPr bwMode="auto">
          <a:xfrm>
            <a:off x="530225" y="2903538"/>
            <a:ext cx="2490788" cy="1524000"/>
            <a:chOff x="0" y="0"/>
            <a:chExt cx="3541942" cy="2168567"/>
          </a:xfrm>
        </p:grpSpPr>
        <p:sp>
          <p:nvSpPr>
            <p:cNvPr id="1045" name="Shape 1045"/>
            <p:cNvSpPr/>
            <p:nvPr/>
          </p:nvSpPr>
          <p:spPr>
            <a:xfrm>
              <a:off x="1232568" y="856131"/>
              <a:ext cx="2088143" cy="42919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200">
                  <a:solidFill>
                    <a:srgbClr val="FFFFFF"/>
                  </a:solidFill>
                </a:defRPr>
              </a:lvl1pPr>
            </a:lstStyle>
            <a:p>
              <a:pPr algn="ctr" defTabSz="410730" fontAlgn="auto">
                <a:spcBef>
                  <a:spcPts val="0"/>
                </a:spcBef>
                <a:spcAft>
                  <a:spcPts val="0"/>
                </a:spcAft>
                <a:defRPr sz="1800">
                  <a:solidFill>
                    <a:srgbClr val="000000"/>
                  </a:solidFill>
                </a:defRPr>
              </a:pPr>
              <a:r>
                <a:rPr sz="1500" kern="0">
                  <a:solidFill>
                    <a:srgbClr val="000000"/>
                  </a:solidFill>
                  <a:latin typeface="Avenir Book"/>
                  <a:ea typeface="Avenir Book"/>
                  <a:cs typeface="Avenir Book"/>
                  <a:sym typeface="Avenir Book"/>
                </a:rPr>
                <a:t>DESTINATION</a:t>
              </a:r>
            </a:p>
          </p:txBody>
        </p:sp>
        <p:sp>
          <p:nvSpPr>
            <p:cNvPr id="1046" name="Shape 1046"/>
            <p:cNvSpPr/>
            <p:nvPr/>
          </p:nvSpPr>
          <p:spPr>
            <a:xfrm>
              <a:off x="1232568" y="1696451"/>
              <a:ext cx="2085885" cy="426937"/>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200">
                  <a:solidFill>
                    <a:srgbClr val="FFFFFF"/>
                  </a:solidFill>
                </a:defRPr>
              </a:lvl1pPr>
            </a:lstStyle>
            <a:p>
              <a:pPr algn="ctr" defTabSz="410730" fontAlgn="auto">
                <a:spcBef>
                  <a:spcPts val="0"/>
                </a:spcBef>
                <a:spcAft>
                  <a:spcPts val="0"/>
                </a:spcAft>
                <a:defRPr sz="1800">
                  <a:solidFill>
                    <a:srgbClr val="000000"/>
                  </a:solidFill>
                </a:defRPr>
              </a:pPr>
              <a:r>
                <a:rPr sz="1500" kern="0">
                  <a:solidFill>
                    <a:srgbClr val="000000"/>
                  </a:solidFill>
                  <a:latin typeface="Avenir Book"/>
                  <a:ea typeface="Avenir Book"/>
                  <a:cs typeface="Avenir Book"/>
                  <a:sym typeface="Avenir Book"/>
                </a:rPr>
                <a:t>RETURN</a:t>
              </a:r>
            </a:p>
          </p:txBody>
        </p:sp>
        <p:sp>
          <p:nvSpPr>
            <p:cNvPr id="1047" name="Shape 1047"/>
            <p:cNvSpPr/>
            <p:nvPr/>
          </p:nvSpPr>
          <p:spPr>
            <a:xfrm>
              <a:off x="1232568" y="1285327"/>
              <a:ext cx="2085885" cy="424678"/>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dirty="0">
                  <a:solidFill>
                    <a:srgbClr val="000000"/>
                  </a:solidFill>
                  <a:latin typeface="Avenir Book"/>
                  <a:ea typeface="Avenir Book"/>
                  <a:cs typeface="Avenir Book"/>
                  <a:sym typeface="Avenir Book"/>
                </a:rPr>
                <a:t>ACCOUNTABILITY</a:t>
              </a:r>
            </a:p>
          </p:txBody>
        </p:sp>
        <p:sp>
          <p:nvSpPr>
            <p:cNvPr id="1048" name="Shape 1048"/>
            <p:cNvSpPr/>
            <p:nvPr/>
          </p:nvSpPr>
          <p:spPr>
            <a:xfrm>
              <a:off x="0" y="1892978"/>
              <a:ext cx="1410908" cy="275589"/>
            </a:xfrm>
            <a:custGeom>
              <a:avLst/>
              <a:gdLst/>
              <a:ahLst/>
              <a:cxnLst>
                <a:cxn ang="0">
                  <a:pos x="wd2" y="hd2"/>
                </a:cxn>
                <a:cxn ang="5400000">
                  <a:pos x="wd2" y="hd2"/>
                </a:cxn>
                <a:cxn ang="10800000">
                  <a:pos x="wd2" y="hd2"/>
                </a:cxn>
                <a:cxn ang="16200000">
                  <a:pos x="wd2" y="hd2"/>
                </a:cxn>
              </a:cxnLst>
              <a:rect l="0" t="0" r="r" b="b"/>
              <a:pathLst>
                <a:path w="21600" h="18243" extrusionOk="0">
                  <a:moveTo>
                    <a:pt x="21600" y="5266"/>
                  </a:moveTo>
                  <a:cubicBezTo>
                    <a:pt x="19096" y="-788"/>
                    <a:pt x="16099" y="-1668"/>
                    <a:pt x="13430" y="2867"/>
                  </a:cubicBezTo>
                  <a:cubicBezTo>
                    <a:pt x="11131" y="6773"/>
                    <a:pt x="9243" y="14524"/>
                    <a:pt x="6846" y="17215"/>
                  </a:cubicBezTo>
                  <a:cubicBezTo>
                    <a:pt x="4426" y="19932"/>
                    <a:pt x="1853" y="17186"/>
                    <a:pt x="0" y="9908"/>
                  </a:cubicBezTo>
                </a:path>
              </a:pathLst>
            </a:custGeom>
            <a:noFill/>
            <a:ln w="25400" cap="flat">
              <a:solidFill>
                <a:srgbClr val="70BF41"/>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049" name="Shape 1049"/>
            <p:cNvSpPr/>
            <p:nvPr/>
          </p:nvSpPr>
          <p:spPr>
            <a:xfrm>
              <a:off x="2532861" y="0"/>
              <a:ext cx="1009081" cy="1468301"/>
            </a:xfrm>
            <a:custGeom>
              <a:avLst/>
              <a:gdLst/>
              <a:ahLst/>
              <a:cxnLst>
                <a:cxn ang="0">
                  <a:pos x="wd2" y="hd2"/>
                </a:cxn>
                <a:cxn ang="5400000">
                  <a:pos x="wd2" y="hd2"/>
                </a:cxn>
                <a:cxn ang="10800000">
                  <a:pos x="wd2" y="hd2"/>
                </a:cxn>
                <a:cxn ang="16200000">
                  <a:pos x="wd2" y="hd2"/>
                </a:cxn>
              </a:cxnLst>
              <a:rect l="0" t="0" r="r" b="b"/>
              <a:pathLst>
                <a:path w="19618" h="21600" extrusionOk="0">
                  <a:moveTo>
                    <a:pt x="14214" y="21600"/>
                  </a:moveTo>
                  <a:cubicBezTo>
                    <a:pt x="15871" y="20822"/>
                    <a:pt x="17226" y="19725"/>
                    <a:pt x="18141" y="18422"/>
                  </a:cubicBezTo>
                  <a:cubicBezTo>
                    <a:pt x="21600" y="13495"/>
                    <a:pt x="18646" y="7565"/>
                    <a:pt x="12770" y="3878"/>
                  </a:cubicBezTo>
                  <a:cubicBezTo>
                    <a:pt x="9154" y="1608"/>
                    <a:pt x="4688" y="252"/>
                    <a:pt x="0" y="0"/>
                  </a:cubicBezTo>
                </a:path>
              </a:pathLst>
            </a:custGeom>
            <a:noFill/>
            <a:ln w="25400" cap="flat">
              <a:solidFill>
                <a:srgbClr val="70BF41"/>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nvGrpSpPr>
          <p:cNvPr id="1054" name="Group 1054"/>
          <p:cNvGrpSpPr>
            <a:grpSpLocks/>
          </p:cNvGrpSpPr>
          <p:nvPr/>
        </p:nvGrpSpPr>
        <p:grpSpPr bwMode="auto">
          <a:xfrm>
            <a:off x="4733925" y="5240338"/>
            <a:ext cx="4184650" cy="1222375"/>
            <a:chOff x="3928566" y="621407"/>
            <a:chExt cx="5952034" cy="1738115"/>
          </a:xfrm>
        </p:grpSpPr>
        <p:sp>
          <p:nvSpPr>
            <p:cNvPr id="1051" name="Shape 1051"/>
            <p:cNvSpPr/>
            <p:nvPr/>
          </p:nvSpPr>
          <p:spPr>
            <a:xfrm>
              <a:off x="3928566" y="621407"/>
              <a:ext cx="5952034" cy="1738115"/>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sym typeface="Helvetica Light"/>
              </a:endParaRPr>
            </a:p>
          </p:txBody>
        </p:sp>
        <p:sp>
          <p:nvSpPr>
            <p:cNvPr id="1052" name="Shape 1052"/>
            <p:cNvSpPr/>
            <p:nvPr/>
          </p:nvSpPr>
          <p:spPr>
            <a:xfrm>
              <a:off x="4009853" y="835849"/>
              <a:ext cx="2416038" cy="4288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100"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No briefing overhead</a:t>
              </a:r>
            </a:p>
          </p:txBody>
        </p:sp>
        <p:sp>
          <p:nvSpPr>
            <p:cNvPr id="1053" name="Shape 1053"/>
            <p:cNvSpPr/>
            <p:nvPr/>
          </p:nvSpPr>
          <p:spPr>
            <a:xfrm>
              <a:off x="4009853" y="1594299"/>
              <a:ext cx="4676276" cy="6275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3200" b="1">
                  <a:solidFill>
                    <a:srgbClr val="53585F"/>
                  </a:solidFill>
                </a:defRPr>
              </a:lvl1pPr>
            </a:lstStyle>
            <a:p>
              <a:pPr defTabSz="410730" fontAlgn="auto">
                <a:spcAft>
                  <a:spcPts val="0"/>
                </a:spcAft>
                <a:defRPr sz="1800" b="0">
                  <a:solidFill>
                    <a:srgbClr val="000000"/>
                  </a:solidFill>
                </a:defRPr>
              </a:pPr>
              <a:r>
                <a:rPr sz="2200" b="0" kern="0">
                  <a:solidFill>
                    <a:srgbClr val="000000"/>
                  </a:solidFill>
                  <a:latin typeface="Avenir Book"/>
                  <a:ea typeface="Avenir Book"/>
                  <a:cs typeface="Avenir Book"/>
                  <a:sym typeface="Avenir Book"/>
                </a:rPr>
                <a:t>Lower verification latency</a:t>
              </a:r>
            </a:p>
          </p:txBody>
        </p:sp>
      </p:grpSp>
      <p:sp>
        <p:nvSpPr>
          <p:cNvPr id="3" name="Slide Number Placeholder 2"/>
          <p:cNvSpPr>
            <a:spLocks noGrp="1"/>
          </p:cNvSpPr>
          <p:nvPr>
            <p:ph type="sldNum" sz="quarter" idx="10"/>
          </p:nvPr>
        </p:nvSpPr>
        <p:spPr/>
        <p:txBody>
          <a:bodyPr/>
          <a:lstStyle/>
          <a:p>
            <a:fld id="{70368DD8-D6BF-DF4F-B8F9-F3DFF9C622EE}" type="slidenum">
              <a:rPr lang="en-US" altLang="en-US" smtClean="0"/>
              <a:pPr/>
              <a:t>32</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p:tmAbs val="0"/>
                                  </p:iterate>
                                  <p:childTnLst>
                                    <p:set>
                                      <p:cBhvr>
                                        <p:cTn id="6" fill="hold"/>
                                        <p:tgtEl>
                                          <p:spTgt spid="1031"/>
                                        </p:tgtEl>
                                        <p:attrNameLst>
                                          <p:attrName>style.visibility</p:attrName>
                                        </p:attrNameLst>
                                      </p:cBhvr>
                                      <p:to>
                                        <p:strVal val="visible"/>
                                      </p:to>
                                    </p:set>
                                    <p:animEffect transition="in" filter="fade">
                                      <p:cBhvr>
                                        <p:cTn id="7" dur="300"/>
                                        <p:tgtEl>
                                          <p:spTgt spid="10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p:tmAbs val="0"/>
                                  </p:iterate>
                                  <p:childTnLst>
                                    <p:set>
                                      <p:cBhvr>
                                        <p:cTn id="11" fill="hold"/>
                                        <p:tgtEl>
                                          <p:spTgt spid="1054"/>
                                        </p:tgtEl>
                                        <p:attrNameLst>
                                          <p:attrName>style.visibility</p:attrName>
                                        </p:attrNameLst>
                                      </p:cBhvr>
                                      <p:to>
                                        <p:strVal val="visible"/>
                                      </p:to>
                                    </p:set>
                                    <p:animEffect transition="in" filter="fade">
                                      <p:cBhvr>
                                        <p:cTn id="12" dur="3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advAuto="0"/>
      <p:bldP spid="1054"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 name="Shape 1140"/>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1141" name="Shape 1141"/>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1142" name="Shape 1142"/>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1143" name="Shape 1143"/>
          <p:cNvSpPr/>
          <p:nvPr/>
        </p:nvSpPr>
        <p:spPr>
          <a:xfrm>
            <a:off x="292100" y="1597025"/>
            <a:ext cx="8559800" cy="5016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70BF41"/>
                </a:solidFill>
                <a:latin typeface="Avenir Book"/>
                <a:ea typeface="Avenir Book"/>
                <a:cs typeface="Avenir Book"/>
                <a:sym typeface="Avenir Book"/>
              </a:rPr>
              <a:t>unforgeable </a:t>
            </a:r>
            <a:r>
              <a:rPr sz="2800" b="1" kern="0">
                <a:solidFill>
                  <a:srgbClr val="70BF41"/>
                </a:solidFill>
                <a:latin typeface="Avenir Book"/>
                <a:ea typeface="Avenir Book"/>
                <a:cs typeface="Avenir Book"/>
                <a:sym typeface="Avenir Book"/>
              </a:rPr>
              <a:t>source addresses</a:t>
            </a:r>
          </a:p>
        </p:txBody>
      </p:sp>
      <p:sp>
        <p:nvSpPr>
          <p:cNvPr id="1144" name="Shape 1144"/>
          <p:cNvSpPr/>
          <p:nvPr/>
        </p:nvSpPr>
        <p:spPr>
          <a:xfrm>
            <a:off x="292100" y="5440363"/>
            <a:ext cx="8559800" cy="5016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FFFFFF"/>
                </a:solidFill>
                <a:latin typeface="Avenir Book"/>
                <a:ea typeface="Avenir Book"/>
                <a:cs typeface="Avenir Book"/>
                <a:sym typeface="Avenir Book"/>
              </a:rPr>
              <a:t>hidden </a:t>
            </a:r>
            <a:r>
              <a:rPr sz="2800" b="1" kern="0">
                <a:solidFill>
                  <a:srgbClr val="FFFFFF"/>
                </a:solidFill>
                <a:latin typeface="Avenir Book"/>
                <a:ea typeface="Avenir Book"/>
                <a:cs typeface="Avenir Book"/>
                <a:sym typeface="Avenir Book"/>
              </a:rPr>
              <a:t>source addresses</a:t>
            </a:r>
          </a:p>
        </p:txBody>
      </p:sp>
      <p:grpSp>
        <p:nvGrpSpPr>
          <p:cNvPr id="1157" name="Group 1157"/>
          <p:cNvGrpSpPr>
            <a:grpSpLocks/>
          </p:cNvGrpSpPr>
          <p:nvPr/>
        </p:nvGrpSpPr>
        <p:grpSpPr bwMode="auto">
          <a:xfrm>
            <a:off x="619125" y="1395413"/>
            <a:ext cx="7754938" cy="1177925"/>
            <a:chOff x="465800" y="213419"/>
            <a:chExt cx="11031219" cy="1675062"/>
          </a:xfrm>
        </p:grpSpPr>
        <p:sp>
          <p:nvSpPr>
            <p:cNvPr id="1145" name="Shape 1145"/>
            <p:cNvSpPr/>
            <p:nvPr/>
          </p:nvSpPr>
          <p:spPr>
            <a:xfrm>
              <a:off x="4327291" y="231479"/>
              <a:ext cx="7169728" cy="16570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10730" fontAlgn="auto">
                <a:spcBef>
                  <a:spcPts val="0"/>
                </a:spcBef>
                <a:spcAft>
                  <a:spcPts val="0"/>
                </a:spcAft>
                <a:defRPr sz="1800"/>
              </a:pPr>
              <a:r>
                <a:rPr sz="2800" b="1" kern="0">
                  <a:solidFill>
                    <a:srgbClr val="70BF41"/>
                  </a:solidFill>
                  <a:latin typeface="Avenir Book"/>
                  <a:ea typeface="Avenir Book"/>
                  <a:cs typeface="Avenir Book"/>
                  <a:sym typeface="Avenir Book"/>
                </a:rPr>
                <a:t>every packet carries an accountability address</a:t>
              </a:r>
            </a:p>
            <a:p>
              <a:pPr defTabSz="410730" fontAlgn="auto">
                <a:spcBef>
                  <a:spcPts val="0"/>
                </a:spcBef>
                <a:spcAft>
                  <a:spcPts val="0"/>
                </a:spcAft>
                <a:defRPr sz="1800"/>
              </a:pPr>
              <a:r>
                <a:rPr sz="1300" i="1" kern="0">
                  <a:solidFill>
                    <a:srgbClr val="70BF41"/>
                  </a:solidFill>
                  <a:latin typeface="Avenir Book"/>
                  <a:ea typeface="Avenir Book"/>
                  <a:cs typeface="Avenir Book"/>
                  <a:sym typeface="Avenir Book"/>
                </a:rPr>
                <a:t>for reporting misbehavior</a:t>
              </a:r>
            </a:p>
          </p:txBody>
        </p:sp>
        <p:grpSp>
          <p:nvGrpSpPr>
            <p:cNvPr id="76817" name="Group 1155"/>
            <p:cNvGrpSpPr>
              <a:grpSpLocks/>
            </p:cNvGrpSpPr>
            <p:nvPr/>
          </p:nvGrpSpPr>
          <p:grpSpPr bwMode="auto">
            <a:xfrm>
              <a:off x="465800" y="213419"/>
              <a:ext cx="2599971" cy="1135262"/>
              <a:chOff x="-380690" y="0"/>
              <a:chExt cx="2599970" cy="1135261"/>
            </a:xfrm>
          </p:grpSpPr>
          <p:pic>
            <p:nvPicPr>
              <p:cNvPr id="76819"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2981"/>
                <a:ext cx="379818"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6820"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812" y="858138"/>
                <a:ext cx="306589" cy="20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6821"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406" y="782981"/>
                <a:ext cx="227875"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682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9" y="0"/>
                <a:ext cx="227875"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50" name="Shape 1150"/>
              <p:cNvSpPr/>
              <p:nvPr/>
            </p:nvSpPr>
            <p:spPr>
              <a:xfrm>
                <a:off x="373542" y="959434"/>
                <a:ext cx="58486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167" name="Shape 1167"/>
              <p:cNvSpPr/>
              <p:nvPr/>
            </p:nvSpPr>
            <p:spPr>
              <a:xfrm>
                <a:off x="79979" y="11287"/>
                <a:ext cx="711328" cy="5553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152" name="Shape 1152"/>
              <p:cNvSpPr/>
              <p:nvPr/>
            </p:nvSpPr>
            <p:spPr>
              <a:xfrm flipV="1">
                <a:off x="1139066" y="383774"/>
                <a:ext cx="0" cy="442469"/>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168" name="Shape 1168"/>
              <p:cNvSpPr/>
              <p:nvPr/>
            </p:nvSpPr>
            <p:spPr>
              <a:xfrm>
                <a:off x="-380690" y="38377"/>
                <a:ext cx="858109" cy="5282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154" name="Shape 1154"/>
              <p:cNvSpPr/>
              <p:nvPr/>
            </p:nvSpPr>
            <p:spPr>
              <a:xfrm flipV="1">
                <a:off x="1317462" y="959434"/>
                <a:ext cx="65035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sp>
          <p:nvSpPr>
            <p:cNvPr id="1156" name="Shape 1156"/>
            <p:cNvSpPr/>
            <p:nvPr/>
          </p:nvSpPr>
          <p:spPr>
            <a:xfrm>
              <a:off x="519996" y="1412149"/>
              <a:ext cx="2872407" cy="4311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latin typeface="Avenir Medium"/>
                  <a:ea typeface="Avenir Medium"/>
                  <a:cs typeface="Avenir Medium"/>
                  <a:sym typeface="Avenir Medium"/>
                </a:defRPr>
              </a:lvl1pPr>
            </a:lstStyle>
            <a:p>
              <a:pPr algn="ctr" defTabSz="410730" fontAlgn="auto">
                <a:spcBef>
                  <a:spcPts val="0"/>
                </a:spcBef>
                <a:spcAft>
                  <a:spcPts val="0"/>
                </a:spcAft>
                <a:defRPr sz="1800" i="0"/>
              </a:pPr>
              <a:r>
                <a:rPr sz="1300" i="0" kern="0">
                  <a:solidFill>
                    <a:sysClr val="windowText" lastClr="000000"/>
                  </a:solidFill>
                </a:rPr>
                <a:t>Delegated Accountability</a:t>
              </a:r>
            </a:p>
          </p:txBody>
        </p:sp>
      </p:grpSp>
      <p:grpSp>
        <p:nvGrpSpPr>
          <p:cNvPr id="1163" name="Group 1163"/>
          <p:cNvGrpSpPr>
            <a:grpSpLocks/>
          </p:cNvGrpSpPr>
          <p:nvPr/>
        </p:nvGrpSpPr>
        <p:grpSpPr bwMode="auto">
          <a:xfrm>
            <a:off x="769938" y="4924425"/>
            <a:ext cx="7604125" cy="1350963"/>
            <a:chOff x="0" y="0"/>
            <a:chExt cx="10816720" cy="1920116"/>
          </a:xfrm>
        </p:grpSpPr>
        <p:sp>
          <p:nvSpPr>
            <p:cNvPr id="1158" name="Shape 1158"/>
            <p:cNvSpPr/>
            <p:nvPr/>
          </p:nvSpPr>
          <p:spPr>
            <a:xfrm>
              <a:off x="3646973" y="593409"/>
              <a:ext cx="7169747" cy="1044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10730" fontAlgn="auto">
                <a:spcBef>
                  <a:spcPts val="0"/>
                </a:spcBef>
                <a:spcAft>
                  <a:spcPts val="0"/>
                </a:spcAft>
                <a:defRPr sz="1800"/>
              </a:pPr>
              <a:r>
                <a:rPr sz="2800" b="1" kern="0">
                  <a:solidFill>
                    <a:srgbClr val="FFFFFF"/>
                  </a:solidFill>
                  <a:latin typeface="Avenir Book"/>
                  <a:ea typeface="Avenir Book"/>
                  <a:cs typeface="Avenir Book"/>
                  <a:sym typeface="Avenir Book"/>
                </a:rPr>
                <a:t>return address can be hidden</a:t>
              </a:r>
            </a:p>
            <a:p>
              <a:pPr defTabSz="410730" fontAlgn="auto">
                <a:spcBef>
                  <a:spcPts val="0"/>
                </a:spcBef>
                <a:spcAft>
                  <a:spcPts val="0"/>
                </a:spcAft>
                <a:defRPr sz="1800"/>
              </a:pPr>
              <a:r>
                <a:rPr sz="1300" i="1" kern="0">
                  <a:solidFill>
                    <a:srgbClr val="FFFFFF"/>
                  </a:solidFill>
                  <a:latin typeface="Avenir Book"/>
                  <a:ea typeface="Avenir Book"/>
                  <a:cs typeface="Avenir Book"/>
                  <a:sym typeface="Avenir Book"/>
                </a:rPr>
                <a:t>since network just needs accountability address</a:t>
              </a:r>
            </a:p>
          </p:txBody>
        </p:sp>
        <p:sp>
          <p:nvSpPr>
            <p:cNvPr id="1159" name="Shape 1159"/>
            <p:cNvSpPr/>
            <p:nvPr/>
          </p:nvSpPr>
          <p:spPr>
            <a:xfrm>
              <a:off x="85811" y="986006"/>
              <a:ext cx="2380130" cy="9341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Addresses</a:t>
              </a:r>
            </a:p>
          </p:txBody>
        </p:sp>
        <p:grpSp>
          <p:nvGrpSpPr>
            <p:cNvPr id="76813" name="Group 1162"/>
            <p:cNvGrpSpPr>
              <a:grpSpLocks/>
            </p:cNvGrpSpPr>
            <p:nvPr/>
          </p:nvGrpSpPr>
          <p:grpSpPr bwMode="auto">
            <a:xfrm>
              <a:off x="0" y="0"/>
              <a:ext cx="2551664" cy="825784"/>
              <a:chOff x="-63500" y="-63500"/>
              <a:chExt cx="2551663" cy="825783"/>
            </a:xfrm>
          </p:grpSpPr>
          <p:sp>
            <p:nvSpPr>
              <p:cNvPr id="1160" name="Shape 1160"/>
              <p:cNvSpPr/>
              <p:nvPr/>
            </p:nvSpPr>
            <p:spPr>
              <a:xfrm>
                <a:off x="291035" y="356172"/>
                <a:ext cx="2197217" cy="406135"/>
              </a:xfrm>
              <a:prstGeom prst="rect">
                <a:avLst/>
              </a:prstGeom>
              <a:solidFill>
                <a:srgbClr val="DCDEE0"/>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lvl1pPr>
              </a:lstStyle>
              <a:p>
                <a:pPr algn="ctr" defTabSz="410730" fontAlgn="auto">
                  <a:spcBef>
                    <a:spcPts val="0"/>
                  </a:spcBef>
                  <a:spcAft>
                    <a:spcPts val="0"/>
                  </a:spcAft>
                  <a:defRPr sz="1800"/>
                </a:pPr>
                <a:r>
                  <a:rPr sz="1300" kern="0">
                    <a:solidFill>
                      <a:sysClr val="windowText" lastClr="000000"/>
                    </a:solidFill>
                    <a:latin typeface="Avenir Book"/>
                    <a:ea typeface="Avenir Book"/>
                    <a:cs typeface="Avenir Book"/>
                    <a:sym typeface="Avenir Book"/>
                  </a:rPr>
                  <a:t>Return Address</a:t>
                </a:r>
              </a:p>
            </p:txBody>
          </p:sp>
          <p:pic>
            <p:nvPicPr>
              <p:cNvPr id="1161" name="padlock_closed_inv.png"/>
              <p:cNvPicPr/>
              <p:nvPr/>
            </p:nvPicPr>
            <p:blipFill>
              <a:blip r:embed="rId5">
                <a:extLst/>
              </a:blip>
              <a:stretch>
                <a:fillRect/>
              </a:stretch>
            </p:blipFill>
            <p:spPr>
              <a:xfrm>
                <a:off x="-63500" y="-63500"/>
                <a:ext cx="668423" cy="667866"/>
              </a:xfrm>
              <a:prstGeom prst="rect">
                <a:avLst/>
              </a:prstGeom>
              <a:ln w="12700" cap="flat">
                <a:noFill/>
                <a:miter lim="400000"/>
              </a:ln>
              <a:effectLst>
                <a:outerShdw blurRad="63500" dist="25400" dir="5400000" rotWithShape="0">
                  <a:srgbClr val="000000">
                    <a:alpha val="50000"/>
                  </a:srgbClr>
                </a:outerShdw>
              </a:effectLst>
            </p:spPr>
          </p:pic>
        </p:grpSp>
      </p:grpSp>
      <p:sp>
        <p:nvSpPr>
          <p:cNvPr id="1164" name="Shape 1164"/>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1165" name="Shape 1165"/>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1166" name="Shape 1166"/>
          <p:cNvSpPr/>
          <p:nvPr/>
        </p:nvSpPr>
        <p:spPr>
          <a:xfrm>
            <a:off x="4513263" y="3328988"/>
            <a:ext cx="1174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122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&amp;</a:t>
            </a:r>
          </a:p>
        </p:txBody>
      </p:sp>
      <p:sp>
        <p:nvSpPr>
          <p:cNvPr id="3" name="Slide Number Placeholder 2"/>
          <p:cNvSpPr>
            <a:spLocks noGrp="1"/>
          </p:cNvSpPr>
          <p:nvPr>
            <p:ph type="sldNum" sz="quarter" idx="10"/>
          </p:nvPr>
        </p:nvSpPr>
        <p:spPr/>
        <p:txBody>
          <a:bodyPr/>
          <a:lstStyle/>
          <a:p>
            <a:fld id="{74489EF1-57AD-0749-B635-46F59D23526B}" type="slidenum">
              <a:rPr lang="en-US" altLang="en-US" smtClean="0"/>
              <a:pPr/>
              <a:t>33</a:t>
            </a:fld>
            <a:endParaRPr lang="en-US" altLang="en-US"/>
          </a:p>
        </p:txBody>
      </p:sp>
    </p:spTree>
  </p:cSld>
  <p:clrMapOvr>
    <a:masterClrMapping/>
  </p:clrMapOvr>
  <p:transition>
    <p:push dir="d"/>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1143"/>
                                        </p:tgtEl>
                                        <p:attrNameLst>
                                          <p:attrName>ppt_x</p:attrName>
                                        </p:attrNameLst>
                                      </p:cBhvr>
                                      <p:tavLst>
                                        <p:tav tm="0">
                                          <p:val>
                                            <p:strVal val="ppt_x"/>
                                          </p:val>
                                        </p:tav>
                                        <p:tav tm="100000">
                                          <p:val>
                                            <p:strVal val="0-ppt_w/2"/>
                                          </p:val>
                                        </p:tav>
                                      </p:tavLst>
                                    </p:anim>
                                    <p:anim calcmode="lin" valueType="num">
                                      <p:cBhvr>
                                        <p:cTn id="7" dur="300" fill="hold"/>
                                        <p:tgtEl>
                                          <p:spTgt spid="1143"/>
                                        </p:tgtEl>
                                        <p:attrNameLst>
                                          <p:attrName>ppt_y</p:attrName>
                                        </p:attrNameLst>
                                      </p:cBhvr>
                                      <p:tavLst>
                                        <p:tav tm="0">
                                          <p:val>
                                            <p:strVal val="ppt_y"/>
                                          </p:val>
                                        </p:tav>
                                        <p:tav tm="100000">
                                          <p:val>
                                            <p:strVal val="ppt_y"/>
                                          </p:val>
                                        </p:tav>
                                      </p:tavLst>
                                    </p:anim>
                                    <p:set>
                                      <p:cBhvr>
                                        <p:cTn id="8" fill="hold">
                                          <p:stCondLst>
                                            <p:cond delay="299"/>
                                          </p:stCondLst>
                                        </p:cTn>
                                        <p:tgtEl>
                                          <p:spTgt spid="1143"/>
                                        </p:tgtEl>
                                        <p:attrNameLst>
                                          <p:attrName>style.visibility</p:attrName>
                                        </p:attrNameLst>
                                      </p:cBhvr>
                                      <p:to>
                                        <p:strVal val="hidden"/>
                                      </p:to>
                                    </p:set>
                                  </p:childTnLst>
                                </p:cTn>
                              </p:par>
                            </p:childTnLst>
                          </p:cTn>
                        </p:par>
                        <p:par>
                          <p:cTn id="9" fill="hold" nodeType="afterGroup">
                            <p:stCondLst>
                              <p:cond delay="300"/>
                            </p:stCondLst>
                            <p:childTnLst>
                              <p:par>
                                <p:cTn id="10" presetID="2" presetClass="entr" presetSubtype="2" fill="hold" grpId="0" nodeType="afterEffect">
                                  <p:stCondLst>
                                    <p:cond delay="0"/>
                                  </p:stCondLst>
                                  <p:iterate>
                                    <p:tmAbs val="0"/>
                                  </p:iterate>
                                  <p:childTnLst>
                                    <p:set>
                                      <p:cBhvr>
                                        <p:cTn id="11" fill="hold"/>
                                        <p:tgtEl>
                                          <p:spTgt spid="1157"/>
                                        </p:tgtEl>
                                        <p:attrNameLst>
                                          <p:attrName>style.visibility</p:attrName>
                                        </p:attrNameLst>
                                      </p:cBhvr>
                                      <p:to>
                                        <p:strVal val="visible"/>
                                      </p:to>
                                    </p:set>
                                    <p:anim calcmode="lin" valueType="num">
                                      <p:cBhvr>
                                        <p:cTn id="12" dur="300" fill="hold"/>
                                        <p:tgtEl>
                                          <p:spTgt spid="1157"/>
                                        </p:tgtEl>
                                        <p:attrNameLst>
                                          <p:attrName>ppt_x</p:attrName>
                                        </p:attrNameLst>
                                      </p:cBhvr>
                                      <p:tavLst>
                                        <p:tav tm="0">
                                          <p:val>
                                            <p:strVal val="1+#ppt_w/2"/>
                                          </p:val>
                                        </p:tav>
                                        <p:tav tm="100000">
                                          <p:val>
                                            <p:strVal val="#ppt_x"/>
                                          </p:val>
                                        </p:tav>
                                      </p:tavLst>
                                    </p:anim>
                                    <p:anim calcmode="lin" valueType="num">
                                      <p:cBhvr>
                                        <p:cTn id="13" dur="300" fill="hold"/>
                                        <p:tgtEl>
                                          <p:spTgt spid="115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8" fill="hold" grpId="0" nodeType="clickEffect">
                                  <p:stCondLst>
                                    <p:cond delay="0"/>
                                  </p:stCondLst>
                                  <p:iterate>
                                    <p:tmAbs val="0"/>
                                  </p:iterate>
                                  <p:childTnLst>
                                    <p:anim calcmode="lin" valueType="num">
                                      <p:cBhvr>
                                        <p:cTn id="17" dur="300" fill="hold"/>
                                        <p:tgtEl>
                                          <p:spTgt spid="1144"/>
                                        </p:tgtEl>
                                        <p:attrNameLst>
                                          <p:attrName>ppt_x</p:attrName>
                                        </p:attrNameLst>
                                      </p:cBhvr>
                                      <p:tavLst>
                                        <p:tav tm="0">
                                          <p:val>
                                            <p:strVal val="ppt_x"/>
                                          </p:val>
                                        </p:tav>
                                        <p:tav tm="100000">
                                          <p:val>
                                            <p:strVal val="0-ppt_w/2"/>
                                          </p:val>
                                        </p:tav>
                                      </p:tavLst>
                                    </p:anim>
                                    <p:anim calcmode="lin" valueType="num">
                                      <p:cBhvr>
                                        <p:cTn id="18" dur="300" fill="hold"/>
                                        <p:tgtEl>
                                          <p:spTgt spid="1144"/>
                                        </p:tgtEl>
                                        <p:attrNameLst>
                                          <p:attrName>ppt_y</p:attrName>
                                        </p:attrNameLst>
                                      </p:cBhvr>
                                      <p:tavLst>
                                        <p:tav tm="0">
                                          <p:val>
                                            <p:strVal val="ppt_y"/>
                                          </p:val>
                                        </p:tav>
                                        <p:tav tm="100000">
                                          <p:val>
                                            <p:strVal val="ppt_y"/>
                                          </p:val>
                                        </p:tav>
                                      </p:tavLst>
                                    </p:anim>
                                    <p:set>
                                      <p:cBhvr>
                                        <p:cTn id="19" fill="hold">
                                          <p:stCondLst>
                                            <p:cond delay="299"/>
                                          </p:stCondLst>
                                        </p:cTn>
                                        <p:tgtEl>
                                          <p:spTgt spid="1144"/>
                                        </p:tgtEl>
                                        <p:attrNameLst>
                                          <p:attrName>style.visibility</p:attrName>
                                        </p:attrNameLst>
                                      </p:cBhvr>
                                      <p:to>
                                        <p:strVal val="hidden"/>
                                      </p:to>
                                    </p:set>
                                  </p:childTnLst>
                                </p:cTn>
                              </p:par>
                            </p:childTnLst>
                          </p:cTn>
                        </p:par>
                        <p:par>
                          <p:cTn id="20" fill="hold" nodeType="afterGroup">
                            <p:stCondLst>
                              <p:cond delay="300"/>
                            </p:stCondLst>
                            <p:childTnLst>
                              <p:par>
                                <p:cTn id="21" presetID="2" presetClass="entr" presetSubtype="2" fill="hold" grpId="0" nodeType="afterEffect">
                                  <p:stCondLst>
                                    <p:cond delay="0"/>
                                  </p:stCondLst>
                                  <p:iterate>
                                    <p:tmAbs val="0"/>
                                  </p:iterate>
                                  <p:childTnLst>
                                    <p:set>
                                      <p:cBhvr>
                                        <p:cTn id="22" fill="hold"/>
                                        <p:tgtEl>
                                          <p:spTgt spid="1163"/>
                                        </p:tgtEl>
                                        <p:attrNameLst>
                                          <p:attrName>style.visibility</p:attrName>
                                        </p:attrNameLst>
                                      </p:cBhvr>
                                      <p:to>
                                        <p:strVal val="visible"/>
                                      </p:to>
                                    </p:set>
                                    <p:anim calcmode="lin" valueType="num">
                                      <p:cBhvr>
                                        <p:cTn id="23" dur="300" fill="hold"/>
                                        <p:tgtEl>
                                          <p:spTgt spid="1163"/>
                                        </p:tgtEl>
                                        <p:attrNameLst>
                                          <p:attrName>ppt_x</p:attrName>
                                        </p:attrNameLst>
                                      </p:cBhvr>
                                      <p:tavLst>
                                        <p:tav tm="0">
                                          <p:val>
                                            <p:strVal val="1+#ppt_w/2"/>
                                          </p:val>
                                        </p:tav>
                                        <p:tav tm="100000">
                                          <p:val>
                                            <p:strVal val="#ppt_x"/>
                                          </p:val>
                                        </p:tav>
                                      </p:tavLst>
                                    </p:anim>
                                    <p:anim calcmode="lin" valueType="num">
                                      <p:cBhvr>
                                        <p:cTn id="24" dur="300" fill="hold"/>
                                        <p:tgtEl>
                                          <p:spTgt spid="116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p:tmAbs val="0"/>
                                  </p:iterate>
                                  <p:childTnLst>
                                    <p:set>
                                      <p:cBhvr>
                                        <p:cTn id="28" fill="hold"/>
                                        <p:tgtEl>
                                          <p:spTgt spid="1166"/>
                                        </p:tgtEl>
                                        <p:attrNameLst>
                                          <p:attrName>style.visibility</p:attrName>
                                        </p:attrNameLst>
                                      </p:cBhvr>
                                      <p:to>
                                        <p:strVal val="visible"/>
                                      </p:to>
                                    </p:set>
                                    <p:animEffect transition="in" filter="wipe(left)">
                                      <p:cBhvr>
                                        <p:cTn id="29" dur="1000"/>
                                        <p:tgtEl>
                                          <p:spTgt spid="1166"/>
                                        </p:tgtEl>
                                      </p:cBhvr>
                                    </p:animEffect>
                                  </p:childTnLst>
                                </p:cTn>
                              </p:par>
                            </p:childTnLst>
                          </p:cTn>
                        </p:par>
                        <p:par>
                          <p:cTn id="30" fill="hold" nodeType="afterGroup">
                            <p:stCondLst>
                              <p:cond delay="1000"/>
                            </p:stCondLst>
                            <p:childTnLst>
                              <p:par>
                                <p:cTn id="31" presetID="22" presetClass="exit" presetSubtype="8" fill="hold" grpId="0" nodeType="afterEffect">
                                  <p:stCondLst>
                                    <p:cond delay="0"/>
                                  </p:stCondLst>
                                  <p:iterate>
                                    <p:tmAbs val="0"/>
                                  </p:iterate>
                                  <p:childTnLst>
                                    <p:animEffect transition="out" filter="wipe(left)">
                                      <p:cBhvr>
                                        <p:cTn id="32" dur="1000" fill="hold"/>
                                        <p:tgtEl>
                                          <p:spTgt spid="1165"/>
                                        </p:tgtEl>
                                      </p:cBhvr>
                                    </p:animEffect>
                                    <p:set>
                                      <p:cBhvr>
                                        <p:cTn id="33" fill="hold">
                                          <p:stCondLst>
                                            <p:cond delay="999"/>
                                          </p:stCondLst>
                                        </p:cTn>
                                        <p:tgtEl>
                                          <p:spTgt spid="11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animBg="1" advAuto="0"/>
      <p:bldP spid="1144" grpId="0" animBg="1" advAuto="0"/>
      <p:bldP spid="1157" grpId="0" animBg="1" advAuto="0"/>
      <p:bldP spid="1163" grpId="0" animBg="1" advAuto="0"/>
      <p:bldP spid="1165" grpId="0" animBg="1" advAuto="0"/>
      <p:bldP spid="1166"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a:t>Overview</a:t>
            </a:r>
          </a:p>
        </p:txBody>
      </p:sp>
      <p:sp>
        <p:nvSpPr>
          <p:cNvPr id="77827" name="Rectangle 3"/>
          <p:cNvSpPr>
            <a:spLocks noGrp="1" noChangeArrowheads="1"/>
          </p:cNvSpPr>
          <p:nvPr>
            <p:ph type="body" idx="1"/>
          </p:nvPr>
        </p:nvSpPr>
        <p:spPr/>
        <p:txBody>
          <a:bodyPr/>
          <a:lstStyle/>
          <a:p>
            <a:pPr eaLnBrk="1" hangingPunct="1">
              <a:lnSpc>
                <a:spcPct val="90000"/>
              </a:lnSpc>
            </a:pPr>
            <a:endParaRPr lang="en-US" altLang="en-US" dirty="0">
              <a:solidFill>
                <a:srgbClr val="FF0000"/>
              </a:solidFill>
            </a:endParaRPr>
          </a:p>
          <a:p>
            <a:pPr eaLnBrk="1" hangingPunct="1">
              <a:lnSpc>
                <a:spcPct val="90000"/>
              </a:lnSpc>
            </a:pPr>
            <a:r>
              <a:rPr lang="en-US" altLang="en-US" dirty="0"/>
              <a:t>Routing privacy</a:t>
            </a:r>
          </a:p>
          <a:p>
            <a:pPr eaLnBrk="1" hangingPunct="1">
              <a:lnSpc>
                <a:spcPct val="90000"/>
              </a:lnSpc>
            </a:pPr>
            <a:endParaRPr lang="en-US" altLang="en-US" dirty="0"/>
          </a:p>
          <a:p>
            <a:pPr eaLnBrk="1" hangingPunct="1">
              <a:lnSpc>
                <a:spcPct val="90000"/>
              </a:lnSpc>
            </a:pPr>
            <a:r>
              <a:rPr lang="en-US" altLang="en-US" dirty="0" smtClean="0"/>
              <a:t>Privacy and Accountability</a:t>
            </a:r>
          </a:p>
          <a:p>
            <a:pPr eaLnBrk="1" hangingPunct="1">
              <a:lnSpc>
                <a:spcPct val="90000"/>
              </a:lnSpc>
            </a:pPr>
            <a:endParaRPr lang="en-US" altLang="en-US" dirty="0"/>
          </a:p>
          <a:p>
            <a:pPr eaLnBrk="1" hangingPunct="1">
              <a:lnSpc>
                <a:spcPct val="90000"/>
              </a:lnSpc>
            </a:pPr>
            <a:r>
              <a:rPr lang="en-US" altLang="en-US" dirty="0"/>
              <a:t>Wireless Privacy</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34</a:t>
            </a:fld>
            <a:endParaRPr lang="en-US" alt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duotone>
              <a:prstClr val="black"/>
              <a:srgbClr val="D9C3A5">
                <a:tint val="50000"/>
                <a:satMod val="180000"/>
              </a:srgbClr>
            </a:duotone>
            <a:lum contrast="-24000"/>
          </a:blip>
          <a:srcRect/>
          <a:stretch>
            <a:fillRect/>
          </a:stretch>
        </p:blipFill>
        <p:spPr bwMode="auto">
          <a:xfrm flipH="1">
            <a:off x="0" y="-1395"/>
            <a:ext cx="9144000" cy="6859396"/>
          </a:xfrm>
          <a:prstGeom prst="rect">
            <a:avLst/>
          </a:prstGeom>
          <a:noFill/>
          <a:ln w="50800" algn="ctr">
            <a:noFill/>
            <a:miter lim="800000"/>
            <a:headEnd/>
            <a:tailEnd/>
          </a:ln>
          <a:effectLst/>
        </p:spPr>
      </p:pic>
      <p:pic>
        <p:nvPicPr>
          <p:cNvPr id="4100" name="Picture 48" descr="psp.png"/>
          <p:cNvPicPr>
            <a:picLocks noChangeAspect="1"/>
          </p:cNvPicPr>
          <p:nvPr/>
        </p:nvPicPr>
        <p:blipFill>
          <a:blip r:embed="rId4"/>
          <a:srcRect/>
          <a:stretch>
            <a:fillRect/>
          </a:stretch>
        </p:blipFill>
        <p:spPr bwMode="auto">
          <a:xfrm>
            <a:off x="1371600" y="5181600"/>
            <a:ext cx="1066800" cy="804863"/>
          </a:xfrm>
          <a:prstGeom prst="rect">
            <a:avLst/>
          </a:prstGeom>
          <a:noFill/>
          <a:ln w="9525">
            <a:noFill/>
            <a:miter lim="800000"/>
            <a:headEnd/>
            <a:tailEnd/>
          </a:ln>
          <a:effectLst>
            <a:glow rad="63500">
              <a:schemeClr val="accent3">
                <a:satMod val="175000"/>
                <a:alpha val="40000"/>
              </a:schemeClr>
            </a:glow>
            <a:outerShdw blurRad="63500" sx="102000" sy="102000" algn="ctr" rotWithShape="0">
              <a:prstClr val="black">
                <a:alpha val="40000"/>
              </a:prstClr>
            </a:outerShdw>
          </a:effectLst>
        </p:spPr>
      </p:pic>
      <p:pic>
        <p:nvPicPr>
          <p:cNvPr id="4101" name="Picture 38" descr="itouch.png"/>
          <p:cNvPicPr>
            <a:picLocks noChangeAspect="1"/>
          </p:cNvPicPr>
          <p:nvPr/>
        </p:nvPicPr>
        <p:blipFill>
          <a:blip r:embed="rId5" cstate="screen"/>
          <a:srcRect/>
          <a:stretch>
            <a:fillRect/>
          </a:stretch>
        </p:blipFill>
        <p:spPr bwMode="auto">
          <a:xfrm>
            <a:off x="2590800" y="3733800"/>
            <a:ext cx="304800" cy="509588"/>
          </a:xfrm>
          <a:prstGeom prst="rect">
            <a:avLst/>
          </a:prstGeom>
          <a:noFill/>
          <a:ln w="9525">
            <a:noFill/>
            <a:miter lim="800000"/>
            <a:headEnd/>
            <a:tailEnd/>
          </a:ln>
          <a:effectLst>
            <a:glow rad="63500">
              <a:schemeClr val="accent3">
                <a:satMod val="175000"/>
                <a:alpha val="40000"/>
              </a:schemeClr>
            </a:glow>
          </a:effectLst>
        </p:spPr>
      </p:pic>
      <p:pic>
        <p:nvPicPr>
          <p:cNvPr id="4102" name="Picture 59" descr="phone.png"/>
          <p:cNvPicPr>
            <a:picLocks noChangeAspect="1"/>
          </p:cNvPicPr>
          <p:nvPr/>
        </p:nvPicPr>
        <p:blipFill>
          <a:blip r:embed="rId6"/>
          <a:srcRect/>
          <a:stretch>
            <a:fillRect/>
          </a:stretch>
        </p:blipFill>
        <p:spPr bwMode="auto">
          <a:xfrm>
            <a:off x="4038600" y="3675063"/>
            <a:ext cx="457200" cy="631825"/>
          </a:xfrm>
          <a:prstGeom prst="rect">
            <a:avLst/>
          </a:prstGeom>
          <a:noFill/>
          <a:ln w="9525">
            <a:noFill/>
            <a:miter lim="800000"/>
            <a:headEnd/>
            <a:tailEnd/>
          </a:ln>
          <a:effectLst>
            <a:glow rad="63500">
              <a:schemeClr val="accent3">
                <a:satMod val="175000"/>
                <a:alpha val="40000"/>
              </a:schemeClr>
            </a:glow>
          </a:effectLst>
        </p:spPr>
      </p:pic>
      <p:pic>
        <p:nvPicPr>
          <p:cNvPr id="4103" name="Picture 6" descr="pacemaker.png"/>
          <p:cNvPicPr>
            <a:picLocks noChangeAspect="1"/>
          </p:cNvPicPr>
          <p:nvPr/>
        </p:nvPicPr>
        <p:blipFill>
          <a:blip r:embed="rId7" cstate="screen"/>
          <a:srcRect/>
          <a:stretch>
            <a:fillRect/>
          </a:stretch>
        </p:blipFill>
        <p:spPr bwMode="auto">
          <a:xfrm>
            <a:off x="914400" y="2438400"/>
            <a:ext cx="946150" cy="946150"/>
          </a:xfrm>
          <a:prstGeom prst="rect">
            <a:avLst/>
          </a:prstGeom>
          <a:noFill/>
          <a:ln w="9525">
            <a:noFill/>
            <a:miter lim="800000"/>
            <a:headEnd/>
            <a:tailEnd/>
          </a:ln>
          <a:effectLst>
            <a:glow rad="63500">
              <a:schemeClr val="accent3">
                <a:satMod val="175000"/>
                <a:alpha val="40000"/>
              </a:schemeClr>
            </a:glow>
          </a:effectLst>
        </p:spPr>
      </p:pic>
      <p:pic>
        <p:nvPicPr>
          <p:cNvPr id="4104" name="Picture 11" descr="nikeipod2.png"/>
          <p:cNvPicPr>
            <a:picLocks noChangeAspect="1"/>
          </p:cNvPicPr>
          <p:nvPr/>
        </p:nvPicPr>
        <p:blipFill>
          <a:blip r:embed="rId8" cstate="screen"/>
          <a:srcRect/>
          <a:stretch>
            <a:fillRect/>
          </a:stretch>
        </p:blipFill>
        <p:spPr bwMode="auto">
          <a:xfrm>
            <a:off x="3962400" y="5638800"/>
            <a:ext cx="685800" cy="1057275"/>
          </a:xfrm>
          <a:prstGeom prst="rect">
            <a:avLst/>
          </a:prstGeom>
          <a:noFill/>
          <a:ln w="9525">
            <a:noFill/>
            <a:miter lim="800000"/>
            <a:headEnd/>
            <a:tailEnd/>
          </a:ln>
          <a:effectLst>
            <a:glow rad="63500">
              <a:schemeClr val="accent3">
                <a:satMod val="175000"/>
                <a:alpha val="40000"/>
              </a:schemeClr>
            </a:glow>
          </a:effectLst>
        </p:spPr>
      </p:pic>
      <p:cxnSp>
        <p:nvCxnSpPr>
          <p:cNvPr id="28" name="Straight Arrow Connector 27"/>
          <p:cNvCxnSpPr>
            <a:stCxn id="4104" idx="3"/>
          </p:cNvCxnSpPr>
          <p:nvPr/>
        </p:nvCxnSpPr>
        <p:spPr>
          <a:xfrm>
            <a:off x="4648200" y="6167438"/>
            <a:ext cx="762000" cy="85725"/>
          </a:xfrm>
          <a:prstGeom prst="straightConnector1">
            <a:avLst/>
          </a:prstGeom>
          <a:ln w="76200">
            <a:solidFill>
              <a:srgbClr val="FFFF00">
                <a:alpha val="7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381000" y="3124200"/>
            <a:ext cx="533400" cy="228600"/>
          </a:xfrm>
          <a:prstGeom prst="straightConnector1">
            <a:avLst/>
          </a:prstGeom>
          <a:ln w="76200">
            <a:solidFill>
              <a:srgbClr val="FFFF00">
                <a:alpha val="7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110" name="Picture 55" descr="cannon.png"/>
          <p:cNvPicPr>
            <a:picLocks noChangeAspect="1"/>
          </p:cNvPicPr>
          <p:nvPr/>
        </p:nvPicPr>
        <p:blipFill>
          <a:blip r:embed="rId9" cstate="screen"/>
          <a:srcRect/>
          <a:stretch>
            <a:fillRect/>
          </a:stretch>
        </p:blipFill>
        <p:spPr bwMode="auto">
          <a:xfrm>
            <a:off x="5867400" y="4267200"/>
            <a:ext cx="481013" cy="346075"/>
          </a:xfrm>
          <a:prstGeom prst="rect">
            <a:avLst/>
          </a:prstGeom>
          <a:noFill/>
          <a:ln w="9525">
            <a:noFill/>
            <a:miter lim="800000"/>
            <a:headEnd/>
            <a:tailEnd/>
          </a:ln>
          <a:effectLst>
            <a:glow rad="63500">
              <a:schemeClr val="accent3">
                <a:satMod val="175000"/>
                <a:alpha val="40000"/>
              </a:schemeClr>
            </a:glow>
          </a:effectLst>
        </p:spPr>
      </p:pic>
      <p:pic>
        <p:nvPicPr>
          <p:cNvPr id="4111" name="Picture 61" descr="kindle.png"/>
          <p:cNvPicPr>
            <a:picLocks noChangeAspect="1"/>
          </p:cNvPicPr>
          <p:nvPr/>
        </p:nvPicPr>
        <p:blipFill>
          <a:blip r:embed="rId10" cstate="screen"/>
          <a:srcRect/>
          <a:stretch>
            <a:fillRect/>
          </a:stretch>
        </p:blipFill>
        <p:spPr bwMode="auto">
          <a:xfrm>
            <a:off x="2667000" y="4953000"/>
            <a:ext cx="1068388" cy="1046163"/>
          </a:xfrm>
          <a:prstGeom prst="rect">
            <a:avLst/>
          </a:prstGeom>
          <a:noFill/>
          <a:ln w="9525">
            <a:noFill/>
            <a:miter lim="800000"/>
            <a:headEnd/>
            <a:tailEnd/>
          </a:ln>
          <a:effectLst>
            <a:glow rad="63500">
              <a:schemeClr val="accent3">
                <a:satMod val="175000"/>
                <a:alpha val="40000"/>
              </a:schemeClr>
            </a:glow>
          </a:effectLst>
        </p:spPr>
      </p:pic>
      <p:pic>
        <p:nvPicPr>
          <p:cNvPr id="4113" name="Picture 83" descr="portablevideo.png"/>
          <p:cNvPicPr>
            <a:picLocks noChangeAspect="1"/>
          </p:cNvPicPr>
          <p:nvPr/>
        </p:nvPicPr>
        <p:blipFill>
          <a:blip r:embed="rId11" cstate="screen"/>
          <a:srcRect/>
          <a:stretch>
            <a:fillRect/>
          </a:stretch>
        </p:blipFill>
        <p:spPr bwMode="auto">
          <a:xfrm>
            <a:off x="2914650" y="3733800"/>
            <a:ext cx="857250" cy="490538"/>
          </a:xfrm>
          <a:prstGeom prst="rect">
            <a:avLst/>
          </a:prstGeom>
          <a:noFill/>
          <a:ln w="9525">
            <a:noFill/>
            <a:miter lim="800000"/>
            <a:headEnd/>
            <a:tailEnd/>
          </a:ln>
          <a:effectLst>
            <a:glow rad="63500">
              <a:schemeClr val="accent3">
                <a:satMod val="175000"/>
                <a:alpha val="40000"/>
              </a:schemeClr>
            </a:glow>
          </a:effectLst>
        </p:spPr>
      </p:pic>
      <p:pic>
        <p:nvPicPr>
          <p:cNvPr id="78860" name="Picture 98" descr="radiowaves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7328111">
            <a:off x="1636712" y="2524126"/>
            <a:ext cx="4683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Picture 99" descr="radiowaves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971800" y="3352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2" name="Picture 100" descr="radiowaves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3" name="Picture 101" descr="radiowaves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14600" y="3276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4" name="Picture 102" descr="radiowaves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5" name="Picture 103" descr="radiowaves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9662205">
            <a:off x="4318000" y="5264150"/>
            <a:ext cx="5746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6" name="Picture 104" descr="radiowaves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00200" y="4697413"/>
            <a:ext cx="7747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7" name="Picture 105" descr="radiowaves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346836">
            <a:off x="3195638" y="4686300"/>
            <a:ext cx="6143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5"/>
          <p:cNvGrpSpPr>
            <a:grpSpLocks/>
          </p:cNvGrpSpPr>
          <p:nvPr/>
        </p:nvGrpSpPr>
        <p:grpSpPr bwMode="auto">
          <a:xfrm>
            <a:off x="6248400" y="4648200"/>
            <a:ext cx="2895600" cy="2209800"/>
            <a:chOff x="5600700" y="2667000"/>
            <a:chExt cx="2895600" cy="2209800"/>
          </a:xfrm>
        </p:grpSpPr>
        <p:pic>
          <p:nvPicPr>
            <p:cNvPr id="78886" name="Picture 52" descr="abortionclinic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600700" y="2667000"/>
              <a:ext cx="2895600" cy="22098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8887" name="Picture 53" descr="itouch.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124700" y="3886200"/>
              <a:ext cx="2286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8" name="Picture 54" descr="radiowave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896100" y="3295650"/>
              <a:ext cx="712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69" name="Rectangle 2"/>
          <p:cNvSpPr>
            <a:spLocks noGrp="1" noChangeArrowheads="1"/>
          </p:cNvSpPr>
          <p:nvPr>
            <p:ph type="title"/>
          </p:nvPr>
        </p:nvSpPr>
        <p:spPr>
          <a:xfrm>
            <a:off x="0" y="381000"/>
            <a:ext cx="9144000" cy="990600"/>
          </a:xfrm>
          <a:solidFill>
            <a:schemeClr val="bg1">
              <a:alpha val="74901"/>
            </a:schemeClr>
          </a:solidFill>
        </p:spPr>
        <p:txBody>
          <a:bodyPr/>
          <a:lstStyle/>
          <a:p>
            <a:pPr eaLnBrk="1" hangingPunct="1"/>
            <a:r>
              <a:rPr lang="en-US" altLang="en-US"/>
              <a:t>      Our Wireless World</a:t>
            </a:r>
          </a:p>
        </p:txBody>
      </p:sp>
      <p:grpSp>
        <p:nvGrpSpPr>
          <p:cNvPr id="3" name="Group 48"/>
          <p:cNvGrpSpPr/>
          <p:nvPr/>
        </p:nvGrpSpPr>
        <p:grpSpPr>
          <a:xfrm>
            <a:off x="1295400" y="1371600"/>
            <a:ext cx="1587188" cy="1676400"/>
            <a:chOff x="7239000" y="1447800"/>
            <a:chExt cx="1587188" cy="1676400"/>
          </a:xfrm>
          <a:effectLst>
            <a:outerShdw blurRad="50800" dist="38100" dir="2700000" algn="tl" rotWithShape="0">
              <a:prstClr val="black">
                <a:alpha val="40000"/>
              </a:prstClr>
            </a:outerShdw>
          </a:effectLst>
        </p:grpSpPr>
        <p:cxnSp>
          <p:nvCxnSpPr>
            <p:cNvPr id="38" name="Straight Arrow Connector 37"/>
            <p:cNvCxnSpPr/>
            <p:nvPr/>
          </p:nvCxnSpPr>
          <p:spPr>
            <a:xfrm rot="5400000">
              <a:off x="8116094" y="2933700"/>
              <a:ext cx="380206" cy="794"/>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25"/>
            <p:cNvGrpSpPr>
              <a:grpSpLocks/>
            </p:cNvGrpSpPr>
            <p:nvPr/>
          </p:nvGrpSpPr>
          <p:grpSpPr bwMode="auto">
            <a:xfrm>
              <a:off x="7239000" y="1447800"/>
              <a:ext cx="1587188" cy="1288851"/>
              <a:chOff x="6629400" y="1371600"/>
              <a:chExt cx="1587188" cy="1288851"/>
            </a:xfrm>
          </p:grpSpPr>
          <p:pic>
            <p:nvPicPr>
              <p:cNvPr id="4126" name="Picture 22" descr="tp.png"/>
              <p:cNvPicPr>
                <a:picLocks noChangeAspect="1"/>
              </p:cNvPicPr>
              <p:nvPr/>
            </p:nvPicPr>
            <p:blipFill>
              <a:blip r:embed="rId17" cstate="screen"/>
              <a:srcRect/>
              <a:stretch>
                <a:fillRect/>
              </a:stretch>
            </p:blipFill>
            <p:spPr bwMode="auto">
              <a:xfrm>
                <a:off x="6781800" y="1447800"/>
                <a:ext cx="1434788" cy="1212651"/>
              </a:xfrm>
              <a:prstGeom prst="rect">
                <a:avLst/>
              </a:prstGeom>
              <a:noFill/>
              <a:ln w="9525">
                <a:noFill/>
                <a:miter lim="800000"/>
                <a:headEnd/>
                <a:tailEnd/>
              </a:ln>
            </p:spPr>
          </p:pic>
          <p:pic>
            <p:nvPicPr>
              <p:cNvPr id="4127" name="Picture 68" descr="devil"/>
              <p:cNvPicPr>
                <a:picLocks noChangeAspect="1" noChangeArrowheads="1"/>
              </p:cNvPicPr>
              <p:nvPr/>
            </p:nvPicPr>
            <p:blipFill>
              <a:blip r:embed="rId18" cstate="screen"/>
              <a:srcRect/>
              <a:stretch>
                <a:fillRect/>
              </a:stretch>
            </p:blipFill>
            <p:spPr bwMode="auto">
              <a:xfrm flipH="1">
                <a:off x="6629400" y="1371600"/>
                <a:ext cx="759354" cy="725174"/>
              </a:xfrm>
              <a:prstGeom prst="rect">
                <a:avLst/>
              </a:prstGeom>
              <a:noFill/>
              <a:ln w="9525">
                <a:noFill/>
                <a:miter lim="800000"/>
                <a:headEnd/>
                <a:tailEnd/>
              </a:ln>
            </p:spPr>
          </p:pic>
          <p:sp>
            <p:nvSpPr>
              <p:cNvPr id="4128" name="Text Box 18"/>
              <p:cNvSpPr txBox="1">
                <a:spLocks noChangeArrowheads="1"/>
              </p:cNvSpPr>
              <p:nvPr/>
            </p:nvSpPr>
            <p:spPr bwMode="auto">
              <a:xfrm rot="374540">
                <a:off x="7327784" y="1644801"/>
                <a:ext cx="835485" cy="276999"/>
              </a:xfrm>
              <a:prstGeom prst="rect">
                <a:avLst/>
              </a:prstGeom>
              <a:noFill/>
              <a:ln w="9525">
                <a:noFill/>
                <a:miter lim="800000"/>
                <a:headEnd/>
                <a:tailEnd/>
              </a:ln>
            </p:spPr>
            <p:txBody>
              <a:bodyPr wrap="none">
                <a:spAutoFit/>
              </a:bodyPr>
              <a:lstStyle/>
              <a:p>
                <a:pPr>
                  <a:defRPr/>
                </a:pPr>
                <a:r>
                  <a:rPr lang="en-US" sz="1200" b="1">
                    <a:solidFill>
                      <a:srgbClr val="00FF00"/>
                    </a:solidFill>
                    <a:latin typeface="Courier New" pitchFamily="49" charset="0"/>
                    <a:ea typeface="+mn-ea"/>
                  </a:rPr>
                  <a:t>tcpdump</a:t>
                </a:r>
              </a:p>
            </p:txBody>
          </p:sp>
        </p:grpSp>
      </p:grpSp>
      <p:grpSp>
        <p:nvGrpSpPr>
          <p:cNvPr id="5" name="Group 71"/>
          <p:cNvGrpSpPr>
            <a:grpSpLocks/>
          </p:cNvGrpSpPr>
          <p:nvPr/>
        </p:nvGrpSpPr>
        <p:grpSpPr bwMode="auto">
          <a:xfrm>
            <a:off x="6248400" y="2362200"/>
            <a:ext cx="2895600" cy="2241550"/>
            <a:chOff x="6248401" y="2362199"/>
            <a:chExt cx="2895600" cy="2240765"/>
          </a:xfrm>
        </p:grpSpPr>
        <p:grpSp>
          <p:nvGrpSpPr>
            <p:cNvPr id="78882" name="Group 65"/>
            <p:cNvGrpSpPr>
              <a:grpSpLocks/>
            </p:cNvGrpSpPr>
            <p:nvPr/>
          </p:nvGrpSpPr>
          <p:grpSpPr bwMode="auto">
            <a:xfrm>
              <a:off x="6248401" y="2362199"/>
              <a:ext cx="2895600" cy="2240765"/>
              <a:chOff x="6248401" y="2362199"/>
              <a:chExt cx="2895600" cy="2240765"/>
            </a:xfrm>
          </p:grpSpPr>
          <p:pic>
            <p:nvPicPr>
              <p:cNvPr id="78884" name="Picture 59" descr="car.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248401" y="2362199"/>
                <a:ext cx="2895600" cy="224076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8885" name="Picture 61" descr="radiowave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305800" y="2667000"/>
                <a:ext cx="712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83" name="Picture 70" descr="radiowave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rot="-1887206">
              <a:off x="6777013" y="31956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4"/>
          <p:cNvGrpSpPr>
            <a:grpSpLocks/>
          </p:cNvGrpSpPr>
          <p:nvPr/>
        </p:nvGrpSpPr>
        <p:grpSpPr bwMode="auto">
          <a:xfrm>
            <a:off x="6248400" y="0"/>
            <a:ext cx="2895600" cy="2405063"/>
            <a:chOff x="6248400" y="0"/>
            <a:chExt cx="2895600" cy="2404872"/>
          </a:xfrm>
        </p:grpSpPr>
        <p:pic>
          <p:nvPicPr>
            <p:cNvPr id="78879" name="Picture 60" descr="home.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248400" y="0"/>
              <a:ext cx="2895600" cy="2404872"/>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8880" name="Picture 62" descr="radiowave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1371600"/>
              <a:ext cx="712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1" name="Picture 63" descr="radiowave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rot="-2011278">
              <a:off x="7592871" y="1040136"/>
              <a:ext cx="626160" cy="61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7"/>
          <p:cNvGrpSpPr>
            <a:grpSpLocks/>
          </p:cNvGrpSpPr>
          <p:nvPr/>
        </p:nvGrpSpPr>
        <p:grpSpPr bwMode="auto">
          <a:xfrm>
            <a:off x="4495800" y="3810000"/>
            <a:ext cx="3962400" cy="381000"/>
            <a:chOff x="3733800" y="4267200"/>
            <a:chExt cx="3962400" cy="381000"/>
          </a:xfrm>
          <a:effectLst>
            <a:outerShdw blurRad="50800" dist="38100" dir="2700000" algn="tl" rotWithShape="0">
              <a:prstClr val="black">
                <a:alpha val="40000"/>
              </a:prstClr>
            </a:outerShdw>
          </a:effectLst>
        </p:grpSpPr>
        <p:sp>
          <p:nvSpPr>
            <p:cNvPr id="35" name="Rectangle 34"/>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PrivatePhoto1.jpg</a:t>
              </a:r>
            </a:p>
          </p:txBody>
        </p:sp>
        <p:sp>
          <p:nvSpPr>
            <p:cNvPr id="34" name="Rectangle 33"/>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grpSp>
      <p:grpSp>
        <p:nvGrpSpPr>
          <p:cNvPr id="10" name="Group 47"/>
          <p:cNvGrpSpPr>
            <a:grpSpLocks/>
          </p:cNvGrpSpPr>
          <p:nvPr/>
        </p:nvGrpSpPr>
        <p:grpSpPr bwMode="auto">
          <a:xfrm>
            <a:off x="2895600" y="5257800"/>
            <a:ext cx="3962400" cy="381000"/>
            <a:chOff x="3733800" y="4267200"/>
            <a:chExt cx="3962400" cy="381000"/>
          </a:xfrm>
          <a:effectLst>
            <a:outerShdw blurRad="50800" dist="38100" dir="2700000" algn="tl" rotWithShape="0">
              <a:prstClr val="black">
                <a:alpha val="40000"/>
              </a:prstClr>
            </a:outerShdw>
          </a:effectLst>
        </p:grpSpPr>
        <p:sp>
          <p:nvSpPr>
            <p:cNvPr id="40" name="Rectangle 39"/>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sp>
          <p:nvSpPr>
            <p:cNvPr id="41" name="Rectangle 40"/>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Home location=(47.28,…</a:t>
              </a:r>
            </a:p>
          </p:txBody>
        </p:sp>
      </p:grpSp>
      <p:grpSp>
        <p:nvGrpSpPr>
          <p:cNvPr id="11" name="Group 47"/>
          <p:cNvGrpSpPr>
            <a:grpSpLocks/>
          </p:cNvGrpSpPr>
          <p:nvPr/>
        </p:nvGrpSpPr>
        <p:grpSpPr bwMode="auto">
          <a:xfrm>
            <a:off x="304800" y="4724400"/>
            <a:ext cx="3962400" cy="381000"/>
            <a:chOff x="3733800" y="4267200"/>
            <a:chExt cx="3962400" cy="381000"/>
          </a:xfrm>
          <a:effectLst>
            <a:outerShdw blurRad="50800" dist="38100" dir="2700000" algn="tl" rotWithShape="0">
              <a:prstClr val="black">
                <a:alpha val="40000"/>
              </a:prstClr>
            </a:outerShdw>
          </a:effectLst>
        </p:grpSpPr>
        <p:sp>
          <p:nvSpPr>
            <p:cNvPr id="39" name="Rectangle 38"/>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sp>
          <p:nvSpPr>
            <p:cNvPr id="42" name="Rectangle 41"/>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Buddy list: Alice, Bob, …</a:t>
              </a:r>
            </a:p>
          </p:txBody>
        </p:sp>
      </p:grpSp>
      <p:grpSp>
        <p:nvGrpSpPr>
          <p:cNvPr id="12" name="Group 47"/>
          <p:cNvGrpSpPr>
            <a:grpSpLocks/>
          </p:cNvGrpSpPr>
          <p:nvPr/>
        </p:nvGrpSpPr>
        <p:grpSpPr bwMode="auto">
          <a:xfrm>
            <a:off x="1143000" y="3200400"/>
            <a:ext cx="3962400" cy="381000"/>
            <a:chOff x="3733800" y="4267200"/>
            <a:chExt cx="3962400" cy="381000"/>
          </a:xfrm>
          <a:effectLst>
            <a:outerShdw blurRad="50800" dist="38100" dir="2700000" algn="tl" rotWithShape="0">
              <a:prstClr val="black">
                <a:alpha val="40000"/>
              </a:prstClr>
            </a:outerShdw>
          </a:effectLst>
        </p:grpSpPr>
        <p:sp>
          <p:nvSpPr>
            <p:cNvPr id="48" name="Rectangle 47"/>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PrivateVideo1.avi</a:t>
              </a:r>
            </a:p>
          </p:txBody>
        </p:sp>
        <p:sp>
          <p:nvSpPr>
            <p:cNvPr id="47" name="Rectangle 46"/>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grpSp>
      <p:grpSp>
        <p:nvGrpSpPr>
          <p:cNvPr id="13" name="Group 47"/>
          <p:cNvGrpSpPr>
            <a:grpSpLocks/>
          </p:cNvGrpSpPr>
          <p:nvPr/>
        </p:nvGrpSpPr>
        <p:grpSpPr bwMode="auto">
          <a:xfrm>
            <a:off x="228600" y="2590800"/>
            <a:ext cx="3962400" cy="381000"/>
            <a:chOff x="3733800" y="4267200"/>
            <a:chExt cx="3962400" cy="381000"/>
          </a:xfrm>
          <a:effectLst>
            <a:outerShdw blurRad="50800" dist="38100" dir="2700000" algn="tl" rotWithShape="0">
              <a:prstClr val="black">
                <a:alpha val="40000"/>
              </a:prstClr>
            </a:outerShdw>
          </a:effectLst>
        </p:grpSpPr>
        <p:sp>
          <p:nvSpPr>
            <p:cNvPr id="44" name="Rectangle 43"/>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sp>
          <p:nvSpPr>
            <p:cNvPr id="45" name="Rectangle 44"/>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Blood pressure: high</a:t>
              </a:r>
            </a:p>
          </p:txBody>
        </p:sp>
      </p:grpSp>
      <p:sp>
        <p:nvSpPr>
          <p:cNvPr id="14" name="Slide Number Placeholder 13"/>
          <p:cNvSpPr>
            <a:spLocks noGrp="1"/>
          </p:cNvSpPr>
          <p:nvPr>
            <p:ph type="sldNum" sz="quarter" idx="12"/>
          </p:nvPr>
        </p:nvSpPr>
        <p:spPr/>
        <p:txBody>
          <a:bodyPr/>
          <a:lstStyle/>
          <a:p>
            <a:fld id="{743A1372-D0BF-3B45-A603-8F136B8AD2A9}" type="slidenum">
              <a:rPr lang="en-US" altLang="en-US" smtClean="0"/>
              <a:pPr/>
              <a:t>35</a:t>
            </a:fld>
            <a:endParaRPr lang="en-US" alt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nodeType="afterGroup">
                            <p:stCondLst>
                              <p:cond delay="500"/>
                            </p:stCondLst>
                            <p:childTnLst>
                              <p:par>
                                <p:cTn id="20" presetID="53"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par>
                                <p:cTn id="25" presetID="49" presetClass="path" presetSubtype="0" accel="50000" fill="hold" nodeType="withEffect">
                                  <p:stCondLst>
                                    <p:cond delay="0"/>
                                  </p:stCondLst>
                                  <p:childTnLst>
                                    <p:animMotion origin="layout" path="M -3.33333E-6 -4.44444E-6 L 0.00834 -0.58333 " pathEditMode="relative" rAng="0" ptsTypes="AA">
                                      <p:cBhvr>
                                        <p:cTn id="26" dur="1000" fill="hold"/>
                                        <p:tgtEl>
                                          <p:spTgt spid="10"/>
                                        </p:tgtEl>
                                        <p:attrNameLst>
                                          <p:attrName>ppt_x</p:attrName>
                                          <p:attrName>ppt_y</p:attrName>
                                        </p:attrNameLst>
                                      </p:cBhvr>
                                      <p:rCtr x="400" y="-29200"/>
                                    </p:animMotion>
                                  </p:childTnLst>
                                </p:cTn>
                              </p:par>
                            </p:childTnLst>
                          </p:cTn>
                        </p:par>
                        <p:par>
                          <p:cTn id="27" fill="hold" nodeType="afterGroup">
                            <p:stCondLst>
                              <p:cond delay="1500"/>
                            </p:stCondLst>
                            <p:childTnLst>
                              <p:par>
                                <p:cTn id="28" presetID="53"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Effect transition="in" filter="fade">
                                      <p:cBhvr>
                                        <p:cTn id="32" dur="1000"/>
                                        <p:tgtEl>
                                          <p:spTgt spid="12"/>
                                        </p:tgtEl>
                                      </p:cBhvr>
                                    </p:animEffect>
                                  </p:childTnLst>
                                </p:cTn>
                              </p:par>
                              <p:par>
                                <p:cTn id="33" presetID="49" presetClass="path" presetSubtype="0" accel="50000" fill="hold" nodeType="withEffect">
                                  <p:stCondLst>
                                    <p:cond delay="0"/>
                                  </p:stCondLst>
                                  <p:childTnLst>
                                    <p:animMotion origin="layout" path="M 3.33333E-6 -4.44444E-6 L 0.2 -0.21666 " pathEditMode="relative" rAng="0" ptsTypes="AA">
                                      <p:cBhvr>
                                        <p:cTn id="34" dur="1000" fill="hold"/>
                                        <p:tgtEl>
                                          <p:spTgt spid="12"/>
                                        </p:tgtEl>
                                        <p:attrNameLst>
                                          <p:attrName>ppt_x</p:attrName>
                                          <p:attrName>ppt_y</p:attrName>
                                        </p:attrNameLst>
                                      </p:cBhvr>
                                      <p:rCtr x="10000" y="-10800"/>
                                    </p:animMotion>
                                  </p:childTnLst>
                                </p:cTn>
                              </p:par>
                            </p:childTnLst>
                          </p:cTn>
                        </p:par>
                        <p:par>
                          <p:cTn id="35" fill="hold" nodeType="afterGroup">
                            <p:stCondLst>
                              <p:cond delay="2500"/>
                            </p:stCondLst>
                            <p:childTnLst>
                              <p:par>
                                <p:cTn id="36" presetID="53"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Effect transition="in" filter="fade">
                                      <p:cBhvr>
                                        <p:cTn id="40" dur="1000"/>
                                        <p:tgtEl>
                                          <p:spTgt spid="9"/>
                                        </p:tgtEl>
                                      </p:cBhvr>
                                    </p:animEffect>
                                  </p:childTnLst>
                                </p:cTn>
                              </p:par>
                              <p:par>
                                <p:cTn id="41" presetID="49" presetClass="path" presetSubtype="0" accel="50000" fill="hold" nodeType="withEffect">
                                  <p:stCondLst>
                                    <p:cond delay="0"/>
                                  </p:stCondLst>
                                  <p:childTnLst>
                                    <p:animMotion origin="layout" path="M -3.33333E-6 -3.33333E-6 L -0.16666 -0.23889 " pathEditMode="relative" rAng="0" ptsTypes="AA">
                                      <p:cBhvr>
                                        <p:cTn id="42" dur="1000" fill="hold"/>
                                        <p:tgtEl>
                                          <p:spTgt spid="9"/>
                                        </p:tgtEl>
                                        <p:attrNameLst>
                                          <p:attrName>ppt_x</p:attrName>
                                          <p:attrName>ppt_y</p:attrName>
                                        </p:attrNameLst>
                                      </p:cBhvr>
                                      <p:rCtr x="-8300" y="-11900"/>
                                    </p:animMotion>
                                  </p:childTnLst>
                                </p:cTn>
                              </p:par>
                            </p:childTnLst>
                          </p:cTn>
                        </p:par>
                        <p:par>
                          <p:cTn id="43" fill="hold" nodeType="afterGroup">
                            <p:stCondLst>
                              <p:cond delay="3500"/>
                            </p:stCondLst>
                            <p:childTnLst>
                              <p:par>
                                <p:cTn id="44" presetID="53"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Effect transition="in" filter="fade">
                                      <p:cBhvr>
                                        <p:cTn id="48" dur="1000"/>
                                        <p:tgtEl>
                                          <p:spTgt spid="13"/>
                                        </p:tgtEl>
                                      </p:cBhvr>
                                    </p:animEffect>
                                  </p:childTnLst>
                                </p:cTn>
                              </p:par>
                              <p:par>
                                <p:cTn id="49" presetID="49" presetClass="path" presetSubtype="0" accel="50000" fill="hold" nodeType="withEffect">
                                  <p:stCondLst>
                                    <p:cond delay="0"/>
                                  </p:stCondLst>
                                  <p:childTnLst>
                                    <p:animMotion origin="layout" path="M 3.33333E-6 -3.88529E-7 L 0.3 0.00555 " pathEditMode="relative" rAng="0" ptsTypes="AA">
                                      <p:cBhvr>
                                        <p:cTn id="50" dur="1000" fill="hold"/>
                                        <p:tgtEl>
                                          <p:spTgt spid="13"/>
                                        </p:tgtEl>
                                        <p:attrNameLst>
                                          <p:attrName>ppt_x</p:attrName>
                                          <p:attrName>ppt_y</p:attrName>
                                        </p:attrNameLst>
                                      </p:cBhvr>
                                      <p:rCtr x="15000" y="300"/>
                                    </p:animMotion>
                                  </p:childTnLst>
                                </p:cTn>
                              </p:par>
                            </p:childTnLst>
                          </p:cTn>
                        </p:par>
                        <p:par>
                          <p:cTn id="51" fill="hold" nodeType="afterGroup">
                            <p:stCondLst>
                              <p:cond delay="4500"/>
                            </p:stCondLst>
                            <p:childTnLst>
                              <p:par>
                                <p:cTn id="52" presetID="53"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Effect transition="in" filter="fade">
                                      <p:cBhvr>
                                        <p:cTn id="56" dur="1000"/>
                                        <p:tgtEl>
                                          <p:spTgt spid="11"/>
                                        </p:tgtEl>
                                      </p:cBhvr>
                                    </p:animEffect>
                                  </p:childTnLst>
                                </p:cTn>
                              </p:par>
                              <p:par>
                                <p:cTn id="57" presetID="49" presetClass="path" presetSubtype="0" accel="50000" fill="hold" nodeType="withEffect">
                                  <p:stCondLst>
                                    <p:cond delay="0"/>
                                  </p:stCondLst>
                                  <p:childTnLst>
                                    <p:animMotion origin="layout" path="M 0 3.33333E-6 L 0.29167 -0.23889 " pathEditMode="relative" rAng="0" ptsTypes="AA">
                                      <p:cBhvr>
                                        <p:cTn id="58" dur="1000" fill="hold"/>
                                        <p:tgtEl>
                                          <p:spTgt spid="11"/>
                                        </p:tgtEl>
                                        <p:attrNameLst>
                                          <p:attrName>ppt_x</p:attrName>
                                          <p:attrName>ppt_y</p:attrName>
                                        </p:attrNameLst>
                                      </p:cBhvr>
                                      <p:rCtr x="14600" y="-11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altLang="en-US"/>
              <a:t>Best Security Practices</a:t>
            </a:r>
          </a:p>
        </p:txBody>
      </p:sp>
      <p:grpSp>
        <p:nvGrpSpPr>
          <p:cNvPr id="2" name="Group 9"/>
          <p:cNvGrpSpPr>
            <a:grpSpLocks/>
          </p:cNvGrpSpPr>
          <p:nvPr/>
        </p:nvGrpSpPr>
        <p:grpSpPr bwMode="auto">
          <a:xfrm>
            <a:off x="4953000" y="2133600"/>
            <a:ext cx="2590800" cy="708025"/>
            <a:chOff x="2743200" y="2209800"/>
            <a:chExt cx="2590800" cy="707887"/>
          </a:xfrm>
        </p:grpSpPr>
        <p:pic>
          <p:nvPicPr>
            <p:cNvPr id="80922" name="Picture 7" descr="posti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3" name="TextBox 8"/>
            <p:cNvSpPr txBox="1">
              <a:spLocks noChangeArrowheads="1"/>
            </p:cNvSpPr>
            <p:nvPr/>
          </p:nvSpPr>
          <p:spPr bwMode="auto">
            <a:xfrm>
              <a:off x="2971800" y="2209800"/>
              <a:ext cx="2287806"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4B4B4B"/>
                  </a:solidFill>
                  <a:latin typeface="Calibri" charset="0"/>
                </a:rPr>
                <a:t>SSID: Bob</a:t>
              </a:r>
              <a:r>
                <a:rPr lang="ja-JP" altLang="en-US" sz="2000">
                  <a:solidFill>
                    <a:srgbClr val="4B4B4B"/>
                  </a:solidFill>
                  <a:latin typeface="Calibri" charset="0"/>
                </a:rPr>
                <a:t>’</a:t>
              </a:r>
              <a:r>
                <a:rPr lang="en-US" altLang="ja-JP" sz="2000">
                  <a:solidFill>
                    <a:srgbClr val="4B4B4B"/>
                  </a:solidFill>
                  <a:latin typeface="Calibri" charset="0"/>
                </a:rPr>
                <a:t>s Network</a:t>
              </a:r>
            </a:p>
            <a:p>
              <a:pPr eaLnBrk="1" hangingPunct="1"/>
              <a:r>
                <a:rPr lang="en-US" altLang="en-US" sz="2000">
                  <a:solidFill>
                    <a:srgbClr val="4B4B4B"/>
                  </a:solidFill>
                  <a:latin typeface="Calibri" charset="0"/>
                </a:rPr>
                <a:t>Key: 0x2384949…</a:t>
              </a:r>
            </a:p>
          </p:txBody>
        </p:sp>
      </p:grpSp>
      <p:pic>
        <p:nvPicPr>
          <p:cNvPr id="64" name="Picture 12" descr="alice.png"/>
          <p:cNvPicPr>
            <a:picLocks noChangeAspect="1"/>
          </p:cNvPicPr>
          <p:nvPr/>
        </p:nvPicPr>
        <p:blipFill>
          <a:blip r:embed="rId4"/>
          <a:srcRect/>
          <a:stretch>
            <a:fillRect/>
          </a:stretch>
        </p:blipFill>
        <p:spPr bwMode="auto">
          <a:xfrm>
            <a:off x="533400" y="2362200"/>
            <a:ext cx="688975" cy="7000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6" name="Picture 13" descr="bob.png"/>
          <p:cNvPicPr>
            <a:picLocks noChangeAspect="1"/>
          </p:cNvPicPr>
          <p:nvPr/>
        </p:nvPicPr>
        <p:blipFill>
          <a:blip r:embed="rId5"/>
          <a:srcRect/>
          <a:stretch>
            <a:fillRect/>
          </a:stretch>
        </p:blipFill>
        <p:spPr bwMode="auto">
          <a:xfrm>
            <a:off x="8008938" y="2514600"/>
            <a:ext cx="687387" cy="70643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68" name="Rectangle 67"/>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Discover</a:t>
              </a:r>
              <a:endParaRPr lang="en-US" dirty="0">
                <a:solidFill>
                  <a:schemeClr val="tx1"/>
                </a:solidFill>
              </a:endParaRPr>
            </a:p>
          </p:txBody>
        </p:sp>
        <p:grpSp>
          <p:nvGrpSpPr>
            <p:cNvPr id="4" name="Group 26"/>
            <p:cNvGrpSpPr>
              <a:grpSpLocks/>
            </p:cNvGrpSpPr>
            <p:nvPr/>
          </p:nvGrpSpPr>
          <p:grpSpPr bwMode="auto">
            <a:xfrm>
              <a:off x="2667000" y="3505202"/>
              <a:ext cx="3962400" cy="381000"/>
              <a:chOff x="2744714" y="3352116"/>
              <a:chExt cx="3962400" cy="381311"/>
            </a:xfrm>
          </p:grpSpPr>
          <p:sp>
            <p:nvSpPr>
              <p:cNvPr id="73" name="Rectangle 72"/>
              <p:cNvSpPr/>
              <p:nvPr/>
            </p:nvSpPr>
            <p:spPr bwMode="auto">
              <a:xfrm>
                <a:off x="2744714" y="3352116"/>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probe</a:t>
                </a:r>
              </a:p>
            </p:txBody>
          </p:sp>
          <p:sp>
            <p:nvSpPr>
              <p:cNvPr id="74" name="Rectangle 73"/>
              <p:cNvSpPr/>
              <p:nvPr/>
            </p:nvSpPr>
            <p:spPr bwMode="auto">
              <a:xfrm>
                <a:off x="4344914" y="3352116"/>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Is Bob’s Network here?</a:t>
                </a:r>
              </a:p>
            </p:txBody>
          </p:sp>
        </p:grpSp>
        <p:grpSp>
          <p:nvGrpSpPr>
            <p:cNvPr id="5" name="Group 27"/>
            <p:cNvGrpSpPr>
              <a:grpSpLocks/>
            </p:cNvGrpSpPr>
            <p:nvPr/>
          </p:nvGrpSpPr>
          <p:grpSpPr bwMode="auto">
            <a:xfrm>
              <a:off x="2971800" y="3962402"/>
              <a:ext cx="3962400" cy="381000"/>
              <a:chOff x="2744714" y="3352488"/>
              <a:chExt cx="3962400" cy="381311"/>
            </a:xfrm>
          </p:grpSpPr>
          <p:sp>
            <p:nvSpPr>
              <p:cNvPr id="71" name="Rectangle 70"/>
              <p:cNvSpPr/>
              <p:nvPr/>
            </p:nvSpPr>
            <p:spPr bwMode="auto">
              <a:xfrm>
                <a:off x="2744714" y="3352488"/>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beacon</a:t>
                </a:r>
              </a:p>
            </p:txBody>
          </p:sp>
          <p:sp>
            <p:nvSpPr>
              <p:cNvPr id="72" name="Rectangle 71"/>
              <p:cNvSpPr/>
              <p:nvPr/>
            </p:nvSpPr>
            <p:spPr bwMode="auto">
              <a:xfrm>
                <a:off x="4344914" y="3352488"/>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Bob’s Network is here</a:t>
                </a:r>
              </a:p>
            </p:txBody>
          </p:sp>
        </p:grpSp>
      </p:grpSp>
      <p:grpSp>
        <p:nvGrpSpPr>
          <p:cNvPr id="6" name="Group 30"/>
          <p:cNvGrpSpPr>
            <a:grpSpLocks/>
          </p:cNvGrpSpPr>
          <p:nvPr/>
        </p:nvGrpSpPr>
        <p:grpSpPr bwMode="auto">
          <a:xfrm>
            <a:off x="1676400" y="2133600"/>
            <a:ext cx="2590800" cy="708025"/>
            <a:chOff x="2743200" y="2209801"/>
            <a:chExt cx="2590800" cy="707887"/>
          </a:xfrm>
        </p:grpSpPr>
        <p:pic>
          <p:nvPicPr>
            <p:cNvPr id="80920" name="Picture 31" descr="posti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1" name="TextBox 32"/>
            <p:cNvSpPr txBox="1">
              <a:spLocks noChangeArrowheads="1"/>
            </p:cNvSpPr>
            <p:nvPr/>
          </p:nvSpPr>
          <p:spPr bwMode="auto">
            <a:xfrm>
              <a:off x="2971800" y="2209801"/>
              <a:ext cx="1981200"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4B4B4B"/>
                  </a:solidFill>
                  <a:latin typeface="Calibri" charset="0"/>
                </a:rPr>
                <a:t>Username: Alice</a:t>
              </a:r>
            </a:p>
            <a:p>
              <a:pPr eaLnBrk="1" hangingPunct="1"/>
              <a:r>
                <a:rPr lang="en-US" altLang="en-US" sz="2000">
                  <a:solidFill>
                    <a:srgbClr val="4B4B4B"/>
                  </a:solidFill>
                  <a:latin typeface="Calibri" charset="0"/>
                </a:rPr>
                <a:t>Key: 0x348190…</a:t>
              </a:r>
            </a:p>
          </p:txBody>
        </p:sp>
      </p:grpSp>
      <p:grpSp>
        <p:nvGrpSpPr>
          <p:cNvPr id="7"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79" name="Rectangle 78"/>
            <p:cNvSpPr/>
            <p:nvPr/>
          </p:nvSpPr>
          <p:spPr bwMode="auto">
            <a:xfrm>
              <a:off x="2666976" y="4571316"/>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80" name="Rectangle 79"/>
            <p:cNvSpPr/>
            <p:nvPr/>
          </p:nvSpPr>
          <p:spPr bwMode="auto">
            <a:xfrm>
              <a:off x="4267158" y="4571316"/>
              <a:ext cx="2362173" cy="381311"/>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Proof that I’m Alice </a:t>
              </a:r>
            </a:p>
          </p:txBody>
        </p:sp>
        <p:sp>
          <p:nvSpPr>
            <p:cNvPr id="81" name="Rectangle 80"/>
            <p:cNvSpPr/>
            <p:nvPr/>
          </p:nvSpPr>
          <p:spPr bwMode="auto">
            <a:xfrm>
              <a:off x="3047972" y="5028889"/>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82" name="Rectangle 81"/>
            <p:cNvSpPr/>
            <p:nvPr/>
          </p:nvSpPr>
          <p:spPr bwMode="auto">
            <a:xfrm>
              <a:off x="4648153" y="5028889"/>
              <a:ext cx="2362173"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Proof that I’m Bob</a:t>
              </a:r>
            </a:p>
          </p:txBody>
        </p:sp>
        <p:sp>
          <p:nvSpPr>
            <p:cNvPr id="83" name="Rectangle 82"/>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Authenticate</a:t>
              </a:r>
            </a:p>
            <a:p>
              <a:pPr algn="ctr">
                <a:defRPr/>
              </a:pPr>
              <a:r>
                <a:rPr lang="en-US" sz="2000" dirty="0">
                  <a:solidFill>
                    <a:schemeClr val="tx1"/>
                  </a:solidFill>
                </a:rPr>
                <a:t>and Bind</a:t>
              </a:r>
            </a:p>
          </p:txBody>
        </p:sp>
      </p:grpSp>
      <p:grpSp>
        <p:nvGrpSpPr>
          <p:cNvPr id="8"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85" name="Rectangle 84"/>
            <p:cNvSpPr/>
            <p:nvPr/>
          </p:nvSpPr>
          <p:spPr bwMode="auto">
            <a:xfrm>
              <a:off x="2666976" y="5638116"/>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header  </a:t>
              </a:r>
            </a:p>
          </p:txBody>
        </p:sp>
        <p:sp>
          <p:nvSpPr>
            <p:cNvPr id="86" name="Rectangle 85"/>
            <p:cNvSpPr/>
            <p:nvPr/>
          </p:nvSpPr>
          <p:spPr bwMode="auto">
            <a:xfrm>
              <a:off x="4419556" y="5638116"/>
              <a:ext cx="2209774" cy="381311"/>
            </a:xfrm>
            <a:prstGeom prst="rect">
              <a:avLst/>
            </a:prstGeom>
            <a:blipFill>
              <a:blip r:embed="rId6"/>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7" name="Rectangle 86"/>
            <p:cNvSpPr/>
            <p:nvPr/>
          </p:nvSpPr>
          <p:spPr bwMode="auto">
            <a:xfrm>
              <a:off x="2971773" y="6095689"/>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header  </a:t>
              </a:r>
            </a:p>
          </p:txBody>
        </p:sp>
        <p:sp>
          <p:nvSpPr>
            <p:cNvPr id="88" name="Rectangle 87"/>
            <p:cNvSpPr/>
            <p:nvPr/>
          </p:nvSpPr>
          <p:spPr bwMode="auto">
            <a:xfrm>
              <a:off x="4724352" y="6095689"/>
              <a:ext cx="2285974" cy="381311"/>
            </a:xfrm>
            <a:prstGeom prst="rect">
              <a:avLst/>
            </a:prstGeom>
            <a:blipFill>
              <a:blip r:embed="rId6"/>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9" name="Rectangle 88"/>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Send Data</a:t>
              </a:r>
              <a:endParaRPr lang="en-US" dirty="0">
                <a:solidFill>
                  <a:schemeClr val="tx1"/>
                </a:solidFill>
              </a:endParaRPr>
            </a:p>
          </p:txBody>
        </p:sp>
      </p:grpSp>
      <p:sp>
        <p:nvSpPr>
          <p:cNvPr id="90" name="Rectangle 89"/>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0"/>
                <a:cs typeface="ＭＳ Ｐゴシック" charset="0"/>
              </a:rPr>
              <a:t>Bootstrap</a:t>
            </a:r>
            <a:endParaRPr lang="en-US" sz="2800">
              <a:solidFill>
                <a:schemeClr val="tx1"/>
              </a:solidFill>
              <a:ea typeface="ＭＳ Ｐゴシック" charset="0"/>
              <a:cs typeface="ＭＳ Ｐゴシック" charset="0"/>
            </a:endParaRPr>
          </a:p>
        </p:txBody>
      </p:sp>
      <p:sp>
        <p:nvSpPr>
          <p:cNvPr id="97" name="TextBox 96"/>
          <p:cNvSpPr txBox="1"/>
          <p:nvPr/>
        </p:nvSpPr>
        <p:spPr>
          <a:xfrm>
            <a:off x="2133600" y="2819400"/>
            <a:ext cx="4953000" cy="707886"/>
          </a:xfrm>
          <a:prstGeom prst="rect">
            <a:avLst/>
          </a:prstGeom>
          <a:solidFill>
            <a:schemeClr val="bg1"/>
          </a:solidFill>
          <a:effectLst>
            <a:softEdge rad="127000"/>
          </a:effectLst>
        </p:spPr>
        <p:txBody>
          <a:bodyPr>
            <a:spAutoFit/>
          </a:bodyPr>
          <a:lstStyle/>
          <a:p>
            <a:pPr algn="ctr">
              <a:defRPr/>
            </a:pPr>
            <a:r>
              <a:rPr lang="en-US" sz="2000" dirty="0">
                <a:latin typeface="Arial" charset="0"/>
                <a:ea typeface="+mn-ea"/>
              </a:rPr>
              <a:t>Out-of-band (e.g., password, </a:t>
            </a:r>
            <a:r>
              <a:rPr lang="en-US" sz="2000" dirty="0" err="1">
                <a:latin typeface="Arial" charset="0"/>
                <a:ea typeface="+mn-ea"/>
              </a:rPr>
              <a:t>WiFi</a:t>
            </a:r>
            <a:r>
              <a:rPr lang="en-US" sz="2000" dirty="0">
                <a:latin typeface="Arial" charset="0"/>
                <a:ea typeface="+mn-ea"/>
              </a:rPr>
              <a:t> Protected Setup)</a:t>
            </a:r>
          </a:p>
        </p:txBody>
      </p:sp>
      <p:grpSp>
        <p:nvGrpSpPr>
          <p:cNvPr id="9" name="Group 25"/>
          <p:cNvGrpSpPr>
            <a:grpSpLocks/>
          </p:cNvGrpSpPr>
          <p:nvPr/>
        </p:nvGrpSpPr>
        <p:grpSpPr bwMode="auto">
          <a:xfrm>
            <a:off x="7467600" y="4572000"/>
            <a:ext cx="1072580" cy="935634"/>
            <a:chOff x="6400800" y="1066800"/>
            <a:chExt cx="1826910" cy="1593651"/>
          </a:xfrm>
          <a:effectLst>
            <a:outerShdw blurRad="50800" dist="38100" dir="2700000" algn="tl" rotWithShape="0">
              <a:prstClr val="black">
                <a:alpha val="40000"/>
              </a:prstClr>
            </a:outerShdw>
          </a:effectLst>
        </p:grpSpPr>
        <p:pic>
          <p:nvPicPr>
            <p:cNvPr id="43" name="Picture 22" descr="tp.png"/>
            <p:cNvPicPr>
              <a:picLocks noChangeAspect="1"/>
            </p:cNvPicPr>
            <p:nvPr/>
          </p:nvPicPr>
          <p:blipFill>
            <a:blip r:embed="rId7" cstate="screen"/>
            <a:srcRect/>
            <a:stretch>
              <a:fillRect/>
            </a:stretch>
          </p:blipFill>
          <p:spPr bwMode="auto">
            <a:xfrm>
              <a:off x="6781800" y="1447800"/>
              <a:ext cx="1434788" cy="1212651"/>
            </a:xfrm>
            <a:prstGeom prst="rect">
              <a:avLst/>
            </a:prstGeom>
            <a:noFill/>
            <a:ln w="9525">
              <a:noFill/>
              <a:miter lim="800000"/>
              <a:headEnd/>
              <a:tailEnd/>
            </a:ln>
          </p:spPr>
        </p:pic>
        <p:pic>
          <p:nvPicPr>
            <p:cNvPr id="44" name="Picture 68" descr="devil"/>
            <p:cNvPicPr>
              <a:picLocks noChangeAspect="1" noChangeArrowheads="1"/>
            </p:cNvPicPr>
            <p:nvPr/>
          </p:nvPicPr>
          <p:blipFill>
            <a:blip r:embed="rId8" cstate="screen"/>
            <a:srcRect/>
            <a:stretch>
              <a:fillRect/>
            </a:stretch>
          </p:blipFill>
          <p:spPr bwMode="auto">
            <a:xfrm flipH="1">
              <a:off x="6400800" y="1066800"/>
              <a:ext cx="1140354" cy="1089024"/>
            </a:xfrm>
            <a:prstGeom prst="rect">
              <a:avLst/>
            </a:prstGeom>
            <a:noFill/>
            <a:ln w="9525">
              <a:noFill/>
              <a:miter lim="800000"/>
              <a:headEnd/>
              <a:tailEnd/>
            </a:ln>
          </p:spPr>
        </p:pic>
        <p:sp>
          <p:nvSpPr>
            <p:cNvPr id="45" name="Text Box 18"/>
            <p:cNvSpPr txBox="1">
              <a:spLocks noChangeArrowheads="1"/>
            </p:cNvSpPr>
            <p:nvPr/>
          </p:nvSpPr>
          <p:spPr bwMode="auto">
            <a:xfrm rot="374540">
              <a:off x="7263343" y="1612926"/>
              <a:ext cx="964367" cy="340751"/>
            </a:xfrm>
            <a:prstGeom prst="rect">
              <a:avLst/>
            </a:prstGeom>
            <a:noFill/>
            <a:ln w="9525">
              <a:noFill/>
              <a:miter lim="800000"/>
              <a:headEnd/>
              <a:tailEnd/>
            </a:ln>
          </p:spPr>
          <p:txBody>
            <a:bodyPr wrap="none">
              <a:spAutoFit/>
            </a:bodyPr>
            <a:lstStyle/>
            <a:p>
              <a:pPr>
                <a:defRPr/>
              </a:pPr>
              <a:r>
                <a:rPr lang="en-US" sz="700" b="1" dirty="0" err="1">
                  <a:solidFill>
                    <a:srgbClr val="00FF00"/>
                  </a:solidFill>
                  <a:latin typeface="Courier New" pitchFamily="49" charset="0"/>
                  <a:ea typeface="+mn-ea"/>
                </a:rPr>
                <a:t>tcpdump</a:t>
              </a:r>
              <a:endParaRPr lang="en-US" sz="700" b="1" dirty="0">
                <a:solidFill>
                  <a:srgbClr val="00FF00"/>
                </a:solidFill>
                <a:latin typeface="Courier New" pitchFamily="49" charset="0"/>
                <a:ea typeface="+mn-ea"/>
              </a:endParaRPr>
            </a:p>
          </p:txBody>
        </p:sp>
      </p:grpSp>
      <p:pic>
        <p:nvPicPr>
          <p:cNvPr id="107" name="Picture 106" descr="laptop1.png"/>
          <p:cNvPicPr>
            <a:picLocks noChangeAspect="1"/>
          </p:cNvPicPr>
          <p:nvPr/>
        </p:nvPicPr>
        <p:blipFill>
          <a:blip r:embed="rId9"/>
          <a:stretch>
            <a:fillRect/>
          </a:stretch>
        </p:blipFill>
        <p:spPr>
          <a:xfrm>
            <a:off x="990600" y="2590800"/>
            <a:ext cx="695325" cy="590550"/>
          </a:xfrm>
          <a:prstGeom prst="rect">
            <a:avLst/>
          </a:prstGeom>
          <a:effectLst>
            <a:outerShdw blurRad="50800" dist="38100" dir="2700000" algn="tl" rotWithShape="0">
              <a:prstClr val="black">
                <a:alpha val="40000"/>
              </a:prstClr>
            </a:outerShdw>
          </a:effectLst>
        </p:spPr>
      </p:pic>
      <p:pic>
        <p:nvPicPr>
          <p:cNvPr id="108" name="Picture 107" descr="ap1.png"/>
          <p:cNvPicPr>
            <a:picLocks noChangeAspect="1"/>
          </p:cNvPicPr>
          <p:nvPr/>
        </p:nvPicPr>
        <p:blipFill>
          <a:blip r:embed="rId10"/>
          <a:stretch>
            <a:fillRect/>
          </a:stretch>
        </p:blipFill>
        <p:spPr>
          <a:xfrm>
            <a:off x="7543800" y="2514600"/>
            <a:ext cx="622300" cy="622300"/>
          </a:xfrm>
          <a:prstGeom prst="rect">
            <a:avLst/>
          </a:prstGeom>
          <a:effectLst>
            <a:outerShdw blurRad="50800" dist="38100" dir="2700000" algn="tl" rotWithShape="0">
              <a:prstClr val="black">
                <a:alpha val="40000"/>
              </a:prstClr>
            </a:outerShdw>
          </a:effectLst>
        </p:spPr>
      </p:pic>
      <p:grpSp>
        <p:nvGrpSpPr>
          <p:cNvPr id="10" name="Group 110"/>
          <p:cNvGrpSpPr/>
          <p:nvPr/>
        </p:nvGrpSpPr>
        <p:grpSpPr>
          <a:xfrm>
            <a:off x="1585927" y="2819383"/>
            <a:ext cx="5999181" cy="681679"/>
            <a:chOff x="1585927" y="2819383"/>
            <a:chExt cx="5999181" cy="681679"/>
          </a:xfrm>
          <a:effectLst>
            <a:outerShdw blurRad="50800" dist="38100" dir="2700000" algn="tl" rotWithShape="0">
              <a:prstClr val="black">
                <a:alpha val="40000"/>
              </a:prstClr>
            </a:outerShdw>
          </a:effectLst>
        </p:grpSpPr>
        <p:pic>
          <p:nvPicPr>
            <p:cNvPr id="109" name="Picture 99" descr="radiowaves2.png"/>
            <p:cNvPicPr>
              <a:picLocks noChangeAspect="1"/>
            </p:cNvPicPr>
            <p:nvPr/>
          </p:nvPicPr>
          <p:blipFill>
            <a:blip r:embed="rId11"/>
            <a:srcRect/>
            <a:stretch>
              <a:fillRect/>
            </a:stretch>
          </p:blipFill>
          <p:spPr bwMode="auto">
            <a:xfrm rot="7643821">
              <a:off x="1509727" y="2895583"/>
              <a:ext cx="609600" cy="457200"/>
            </a:xfrm>
            <a:prstGeom prst="rect">
              <a:avLst/>
            </a:prstGeom>
            <a:noFill/>
            <a:ln w="9525">
              <a:noFill/>
              <a:miter lim="800000"/>
              <a:headEnd/>
              <a:tailEnd/>
            </a:ln>
          </p:spPr>
        </p:pic>
        <p:pic>
          <p:nvPicPr>
            <p:cNvPr id="110" name="Picture 99" descr="radiowaves2.png"/>
            <p:cNvPicPr>
              <a:picLocks noChangeAspect="1"/>
            </p:cNvPicPr>
            <p:nvPr/>
          </p:nvPicPr>
          <p:blipFill>
            <a:blip r:embed="rId11"/>
            <a:srcRect/>
            <a:stretch>
              <a:fillRect/>
            </a:stretch>
          </p:blipFill>
          <p:spPr bwMode="auto">
            <a:xfrm rot="14494919">
              <a:off x="7051708" y="2967662"/>
              <a:ext cx="609600" cy="457200"/>
            </a:xfrm>
            <a:prstGeom prst="rect">
              <a:avLst/>
            </a:prstGeom>
            <a:noFill/>
            <a:ln w="9525">
              <a:noFill/>
              <a:miter lim="800000"/>
              <a:headEnd/>
              <a:tailEnd/>
            </a:ln>
          </p:spPr>
        </p:pic>
      </p:grpSp>
      <p:grpSp>
        <p:nvGrpSpPr>
          <p:cNvPr id="11" name="Group 117"/>
          <p:cNvGrpSpPr>
            <a:grpSpLocks/>
          </p:cNvGrpSpPr>
          <p:nvPr/>
        </p:nvGrpSpPr>
        <p:grpSpPr bwMode="auto">
          <a:xfrm>
            <a:off x="6781800" y="5562600"/>
            <a:ext cx="2268538" cy="1016000"/>
            <a:chOff x="6781800" y="5562600"/>
            <a:chExt cx="2269017" cy="1015663"/>
          </a:xfrm>
        </p:grpSpPr>
        <p:sp>
          <p:nvSpPr>
            <p:cNvPr id="113" name="TextBox 112"/>
            <p:cNvSpPr txBox="1"/>
            <p:nvPr/>
          </p:nvSpPr>
          <p:spPr>
            <a:xfrm>
              <a:off x="7162800" y="5562600"/>
              <a:ext cx="1888017" cy="1015663"/>
            </a:xfrm>
            <a:prstGeom prst="rect">
              <a:avLst/>
            </a:prstGeom>
            <a:solidFill>
              <a:schemeClr val="bg1"/>
            </a:solidFill>
            <a:effectLst>
              <a:softEdge rad="127000"/>
            </a:effectLst>
          </p:spPr>
          <p:txBody>
            <a:bodyPr wrap="none">
              <a:spAutoFit/>
            </a:bodyPr>
            <a:lstStyle/>
            <a:p>
              <a:pPr marL="174625" indent="-174625">
                <a:buFont typeface="Arial" pitchFamily="34" charset="0"/>
                <a:buChar char="•"/>
                <a:defRPr/>
              </a:pPr>
              <a:r>
                <a:rPr lang="en-US" sz="2000" dirty="0">
                  <a:latin typeface="+mj-lt"/>
                  <a:ea typeface="+mn-ea"/>
                </a:rPr>
                <a:t>Confidentiality</a:t>
              </a:r>
            </a:p>
            <a:p>
              <a:pPr marL="174625" indent="-174625">
                <a:buFont typeface="Arial" pitchFamily="34" charset="0"/>
                <a:buChar char="•"/>
                <a:defRPr/>
              </a:pPr>
              <a:r>
                <a:rPr lang="en-US" sz="2000" dirty="0">
                  <a:latin typeface="+mj-lt"/>
                  <a:ea typeface="+mn-ea"/>
                </a:rPr>
                <a:t>Authenticity</a:t>
              </a:r>
            </a:p>
            <a:p>
              <a:pPr marL="174625" indent="-174625">
                <a:buFont typeface="Arial" pitchFamily="34" charset="0"/>
                <a:buChar char="•"/>
                <a:defRPr/>
              </a:pPr>
              <a:r>
                <a:rPr lang="en-US" sz="2000" dirty="0">
                  <a:latin typeface="+mj-lt"/>
                  <a:ea typeface="+mn-ea"/>
                </a:rPr>
                <a:t>Integrity</a:t>
              </a:r>
            </a:p>
          </p:txBody>
        </p:sp>
        <p:cxnSp>
          <p:nvCxnSpPr>
            <p:cNvPr id="115" name="Straight Arrow Connector 114"/>
            <p:cNvCxnSpPr/>
            <p:nvPr/>
          </p:nvCxnSpPr>
          <p:spPr>
            <a:xfrm rot="10800000">
              <a:off x="6781800" y="5791124"/>
              <a:ext cx="381080" cy="27930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10800000" flipV="1">
              <a:off x="7086664" y="6070432"/>
              <a:ext cx="76216" cy="10156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Slide Number Placeholder 12"/>
          <p:cNvSpPr>
            <a:spLocks noGrp="1"/>
          </p:cNvSpPr>
          <p:nvPr>
            <p:ph type="sldNum" sz="quarter" idx="12"/>
          </p:nvPr>
        </p:nvSpPr>
        <p:spPr/>
        <p:txBody>
          <a:bodyPr/>
          <a:lstStyle/>
          <a:p>
            <a:fld id="{3B2B3BD8-89B0-D245-9504-7E184DF61EB3}" type="slidenum">
              <a:rPr lang="en-US" altLang="en-US" smtClean="0"/>
              <a:pPr/>
              <a:t>36</a:t>
            </a:fld>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35" presetClass="path" presetSubtype="0" accel="50000" decel="50000" fill="hold" nodeType="withEffect">
                                  <p:stCondLst>
                                    <p:cond delay="0"/>
                                  </p:stCondLst>
                                  <p:childTnLst>
                                    <p:animMotion origin="layout" path="M 0.00834 -3.72803E-6 L -0.35 -0.00555 " pathEditMode="relative" rAng="0" ptsTypes="AA">
                                      <p:cBhvr>
                                        <p:cTn id="12" dur="2000" fill="hold"/>
                                        <p:tgtEl>
                                          <p:spTgt spid="2"/>
                                        </p:tgtEl>
                                        <p:attrNameLst>
                                          <p:attrName>ppt_x</p:attrName>
                                          <p:attrName>ppt_y</p:attrName>
                                        </p:attrNameLst>
                                      </p:cBhvr>
                                      <p:rCtr x="-17900" y="-300"/>
                                    </p:animMotion>
                                  </p:childTnLst>
                                </p:cTn>
                              </p:par>
                              <p:par>
                                <p:cTn id="13" presetID="35" presetClass="path" presetSubtype="0" accel="50000" decel="50000" fill="hold" nodeType="withEffect">
                                  <p:stCondLst>
                                    <p:cond delay="0"/>
                                  </p:stCondLst>
                                  <p:childTnLst>
                                    <p:animMotion origin="layout" path="M 3.33333E-6 2.52544E-6 L 0.36666 2.52544E-6 " pathEditMode="relative" rAng="0" ptsTypes="AA">
                                      <p:cBhvr>
                                        <p:cTn id="14" dur="2000" fill="hold"/>
                                        <p:tgtEl>
                                          <p:spTgt spid="6"/>
                                        </p:tgtEl>
                                        <p:attrNameLst>
                                          <p:attrName>ppt_x</p:attrName>
                                          <p:attrName>ppt_y</p:attrName>
                                        </p:attrNameLst>
                                      </p:cBhvr>
                                      <p:rCtr x="18300"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57" name="Rectangle 56"/>
            <p:cNvSpPr/>
            <p:nvPr/>
          </p:nvSpPr>
          <p:spPr bwMode="auto">
            <a:xfrm>
              <a:off x="2666976" y="5638116"/>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800" dirty="0">
                  <a:solidFill>
                    <a:schemeClr val="tx1"/>
                  </a:solidFill>
                </a:rPr>
                <a:t>802.11 header  </a:t>
              </a:r>
            </a:p>
          </p:txBody>
        </p:sp>
        <p:sp>
          <p:nvSpPr>
            <p:cNvPr id="60" name="Rectangle 59"/>
            <p:cNvSpPr/>
            <p:nvPr/>
          </p:nvSpPr>
          <p:spPr bwMode="auto">
            <a:xfrm>
              <a:off x="4419556" y="5638116"/>
              <a:ext cx="2209774"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1" name="Rectangle 60"/>
            <p:cNvSpPr/>
            <p:nvPr/>
          </p:nvSpPr>
          <p:spPr bwMode="auto">
            <a:xfrm>
              <a:off x="3047972" y="6095689"/>
              <a:ext cx="1676381"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62" name="Rectangle 61"/>
            <p:cNvSpPr/>
            <p:nvPr/>
          </p:nvSpPr>
          <p:spPr bwMode="auto">
            <a:xfrm>
              <a:off x="4724352" y="6095689"/>
              <a:ext cx="2285974"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3" name="Rectangle 62"/>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Send Data</a:t>
              </a:r>
              <a:endParaRPr lang="en-US" dirty="0">
                <a:solidFill>
                  <a:schemeClr val="tx1"/>
                </a:solidFill>
              </a:endParaRPr>
            </a:p>
          </p:txBody>
        </p:sp>
      </p:grpSp>
      <p:sp>
        <p:nvSpPr>
          <p:cNvPr id="132" name="Rectangle 131"/>
          <p:cNvSpPr/>
          <p:nvPr/>
        </p:nvSpPr>
        <p:spPr bwMode="auto">
          <a:xfrm>
            <a:off x="2667000" y="5638800"/>
            <a:ext cx="17526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rgbClr val="8383AD"/>
                </a:solidFill>
                <a:latin typeface="Arial" charset="0"/>
              </a:rPr>
              <a:t>MAC addr, seqno, …</a:t>
            </a:r>
          </a:p>
        </p:txBody>
      </p:sp>
      <p:sp>
        <p:nvSpPr>
          <p:cNvPr id="120" name="Rectangle 119"/>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0"/>
                <a:cs typeface="ＭＳ Ｐゴシック" charset="0"/>
              </a:rPr>
              <a:t>Bootstrap</a:t>
            </a:r>
            <a:endParaRPr lang="en-US" sz="2800">
              <a:solidFill>
                <a:schemeClr val="tx1"/>
              </a:solidFill>
              <a:ea typeface="ＭＳ Ｐゴシック" charset="0"/>
              <a:cs typeface="ＭＳ Ｐゴシック" charset="0"/>
            </a:endParaRPr>
          </a:p>
        </p:txBody>
      </p:sp>
      <p:grpSp>
        <p:nvGrpSpPr>
          <p:cNvPr id="3" name="Group 120"/>
          <p:cNvGrpSpPr/>
          <p:nvPr/>
        </p:nvGrpSpPr>
        <p:grpSpPr>
          <a:xfrm>
            <a:off x="1752600" y="2133600"/>
            <a:ext cx="5856288" cy="728663"/>
            <a:chOff x="1752600" y="2133600"/>
            <a:chExt cx="5856288" cy="728663"/>
          </a:xfrm>
          <a:effectLst>
            <a:outerShdw blurRad="50800" dist="38100" dir="2700000" algn="tl" rotWithShape="0">
              <a:prstClr val="black">
                <a:alpha val="40000"/>
              </a:prstClr>
            </a:outerShdw>
          </a:effectLst>
        </p:grpSpPr>
        <p:grpSp>
          <p:nvGrpSpPr>
            <p:cNvPr id="4" name="Group 9"/>
            <p:cNvGrpSpPr>
              <a:grpSpLocks/>
            </p:cNvGrpSpPr>
            <p:nvPr/>
          </p:nvGrpSpPr>
          <p:grpSpPr bwMode="auto">
            <a:xfrm>
              <a:off x="1752600" y="2133600"/>
              <a:ext cx="2590800" cy="685800"/>
              <a:chOff x="2743200" y="2209800"/>
              <a:chExt cx="2590800" cy="685801"/>
            </a:xfrm>
          </p:grpSpPr>
          <p:pic>
            <p:nvPicPr>
              <p:cNvPr id="126" name="Picture 7" descr="postit.png"/>
              <p:cNvPicPr>
                <a:picLocks noChangeAspect="1"/>
              </p:cNvPicPr>
              <p:nvPr/>
            </p:nvPicPr>
            <p:blipFill>
              <a:blip r:embed="rId4" cstate="screen"/>
              <a:srcRect/>
              <a:stretch>
                <a:fillRect/>
              </a:stretch>
            </p:blipFill>
            <p:spPr bwMode="auto">
              <a:xfrm>
                <a:off x="2743200" y="2209801"/>
                <a:ext cx="2590800" cy="685800"/>
              </a:xfrm>
              <a:prstGeom prst="rect">
                <a:avLst/>
              </a:prstGeom>
              <a:noFill/>
              <a:ln w="9525">
                <a:noFill/>
                <a:miter lim="800000"/>
                <a:headEnd/>
                <a:tailEnd/>
              </a:ln>
            </p:spPr>
          </p:pic>
          <p:sp>
            <p:nvSpPr>
              <p:cNvPr id="127" name="TextBox 8"/>
              <p:cNvSpPr txBox="1">
                <a:spLocks noChangeArrowheads="1"/>
              </p:cNvSpPr>
              <p:nvPr/>
            </p:nvSpPr>
            <p:spPr bwMode="auto">
              <a:xfrm>
                <a:off x="2971800" y="2209800"/>
                <a:ext cx="2080805" cy="646332"/>
              </a:xfrm>
              <a:prstGeom prst="rect">
                <a:avLst/>
              </a:prstGeom>
              <a:noFill/>
              <a:ln w="9525">
                <a:noFill/>
                <a:miter lim="800000"/>
                <a:headEnd/>
                <a:tailEnd/>
              </a:ln>
            </p:spPr>
            <p:txBody>
              <a:bodyPr wrap="none">
                <a:spAutoFit/>
              </a:bodyPr>
              <a:lstStyle/>
              <a:p>
                <a:pPr>
                  <a:defRPr/>
                </a:pPr>
                <a:r>
                  <a:rPr lang="en-US" sz="1800" dirty="0">
                    <a:solidFill>
                      <a:schemeClr val="bg1">
                        <a:lumMod val="50000"/>
                      </a:schemeClr>
                    </a:solidFill>
                    <a:latin typeface="Calibri" pitchFamily="34" charset="0"/>
                    <a:ea typeface="+mn-ea"/>
                  </a:rPr>
                  <a:t>SSID: Bob’s Network</a:t>
                </a:r>
              </a:p>
              <a:p>
                <a:pPr>
                  <a:defRPr/>
                </a:pPr>
                <a:r>
                  <a:rPr lang="en-US" sz="1800" dirty="0">
                    <a:solidFill>
                      <a:schemeClr val="bg1">
                        <a:lumMod val="50000"/>
                      </a:schemeClr>
                    </a:solidFill>
                    <a:latin typeface="Calibri" pitchFamily="34" charset="0"/>
                    <a:ea typeface="+mn-ea"/>
                  </a:rPr>
                  <a:t>Secret: 0x2384949…</a:t>
                </a:r>
              </a:p>
            </p:txBody>
          </p:sp>
        </p:grpSp>
        <p:grpSp>
          <p:nvGrpSpPr>
            <p:cNvPr id="5" name="Group 30"/>
            <p:cNvGrpSpPr>
              <a:grpSpLocks/>
            </p:cNvGrpSpPr>
            <p:nvPr/>
          </p:nvGrpSpPr>
          <p:grpSpPr bwMode="auto">
            <a:xfrm>
              <a:off x="5018088" y="2176464"/>
              <a:ext cx="2590800" cy="685799"/>
              <a:chOff x="2743200" y="2209801"/>
              <a:chExt cx="2590800" cy="685800"/>
            </a:xfrm>
          </p:grpSpPr>
          <p:pic>
            <p:nvPicPr>
              <p:cNvPr id="124" name="Picture 31" descr="postit.png"/>
              <p:cNvPicPr>
                <a:picLocks noChangeAspect="1"/>
              </p:cNvPicPr>
              <p:nvPr/>
            </p:nvPicPr>
            <p:blipFill>
              <a:blip r:embed="rId4" cstate="screen"/>
              <a:srcRect/>
              <a:stretch>
                <a:fillRect/>
              </a:stretch>
            </p:blipFill>
            <p:spPr bwMode="auto">
              <a:xfrm>
                <a:off x="2743200" y="2209801"/>
                <a:ext cx="2590800" cy="685800"/>
              </a:xfrm>
              <a:prstGeom prst="rect">
                <a:avLst/>
              </a:prstGeom>
              <a:noFill/>
              <a:ln w="9525">
                <a:noFill/>
                <a:miter lim="800000"/>
                <a:headEnd/>
                <a:tailEnd/>
              </a:ln>
            </p:spPr>
          </p:pic>
          <p:sp>
            <p:nvSpPr>
              <p:cNvPr id="125" name="TextBox 32"/>
              <p:cNvSpPr txBox="1">
                <a:spLocks noChangeArrowheads="1"/>
              </p:cNvSpPr>
              <p:nvPr/>
            </p:nvSpPr>
            <p:spPr bwMode="auto">
              <a:xfrm>
                <a:off x="2971800" y="2209801"/>
                <a:ext cx="1981200" cy="646332"/>
              </a:xfrm>
              <a:prstGeom prst="rect">
                <a:avLst/>
              </a:prstGeom>
              <a:noFill/>
              <a:ln w="9525">
                <a:noFill/>
                <a:miter lim="800000"/>
                <a:headEnd/>
                <a:tailEnd/>
              </a:ln>
            </p:spPr>
            <p:txBody>
              <a:bodyPr>
                <a:spAutoFit/>
              </a:bodyPr>
              <a:lstStyle/>
              <a:p>
                <a:pPr>
                  <a:defRPr/>
                </a:pPr>
                <a:r>
                  <a:rPr lang="en-US" sz="1800" dirty="0">
                    <a:solidFill>
                      <a:schemeClr val="bg1">
                        <a:lumMod val="50000"/>
                      </a:schemeClr>
                    </a:solidFill>
                    <a:latin typeface="Calibri" pitchFamily="34" charset="0"/>
                    <a:ea typeface="+mn-ea"/>
                  </a:rPr>
                  <a:t>Username: Alice</a:t>
                </a:r>
              </a:p>
              <a:p>
                <a:pPr>
                  <a:defRPr/>
                </a:pPr>
                <a:r>
                  <a:rPr lang="en-US" sz="1800" dirty="0">
                    <a:solidFill>
                      <a:schemeClr val="bg1">
                        <a:lumMod val="50000"/>
                      </a:schemeClr>
                    </a:solidFill>
                    <a:latin typeface="Calibri" pitchFamily="34" charset="0"/>
                    <a:ea typeface="+mn-ea"/>
                  </a:rPr>
                  <a:t>Secret: 0x348190…</a:t>
                </a:r>
              </a:p>
            </p:txBody>
          </p:sp>
        </p:grpSp>
      </p:grpSp>
      <p:sp>
        <p:nvSpPr>
          <p:cNvPr id="82949" name="Title 1"/>
          <p:cNvSpPr>
            <a:spLocks noGrp="1"/>
          </p:cNvSpPr>
          <p:nvPr>
            <p:ph type="title"/>
          </p:nvPr>
        </p:nvSpPr>
        <p:spPr/>
        <p:txBody>
          <a:bodyPr/>
          <a:lstStyle/>
          <a:p>
            <a:pPr eaLnBrk="1" hangingPunct="1"/>
            <a:r>
              <a:rPr lang="en-US" altLang="en-US"/>
              <a:t>Privacy Problems Remain</a:t>
            </a:r>
          </a:p>
        </p:txBody>
      </p:sp>
      <p:grpSp>
        <p:nvGrpSpPr>
          <p:cNvPr id="6"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36" name="Rectangle 35"/>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Discover</a:t>
              </a:r>
              <a:endParaRPr lang="en-US" sz="1800" dirty="0">
                <a:solidFill>
                  <a:schemeClr val="tx1"/>
                </a:solidFill>
              </a:endParaRPr>
            </a:p>
          </p:txBody>
        </p:sp>
        <p:grpSp>
          <p:nvGrpSpPr>
            <p:cNvPr id="7" name="Group 26"/>
            <p:cNvGrpSpPr>
              <a:grpSpLocks/>
            </p:cNvGrpSpPr>
            <p:nvPr/>
          </p:nvGrpSpPr>
          <p:grpSpPr bwMode="auto">
            <a:xfrm>
              <a:off x="2667000" y="3505202"/>
              <a:ext cx="3962400" cy="381000"/>
              <a:chOff x="2744714" y="3352116"/>
              <a:chExt cx="3962400" cy="381311"/>
            </a:xfrm>
          </p:grpSpPr>
          <p:sp>
            <p:nvSpPr>
              <p:cNvPr id="41" name="Rectangle 40"/>
              <p:cNvSpPr/>
              <p:nvPr/>
            </p:nvSpPr>
            <p:spPr bwMode="auto">
              <a:xfrm>
                <a:off x="2744714" y="3352116"/>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probe</a:t>
                </a:r>
              </a:p>
            </p:txBody>
          </p:sp>
          <p:sp>
            <p:nvSpPr>
              <p:cNvPr id="43" name="Rectangle 42"/>
              <p:cNvSpPr/>
              <p:nvPr/>
            </p:nvSpPr>
            <p:spPr bwMode="auto">
              <a:xfrm>
                <a:off x="4344914" y="3352116"/>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Is Bob’s Network here?</a:t>
                </a:r>
              </a:p>
            </p:txBody>
          </p:sp>
        </p:grpSp>
        <p:grpSp>
          <p:nvGrpSpPr>
            <p:cNvPr id="8" name="Group 27"/>
            <p:cNvGrpSpPr>
              <a:grpSpLocks/>
            </p:cNvGrpSpPr>
            <p:nvPr/>
          </p:nvGrpSpPr>
          <p:grpSpPr bwMode="auto">
            <a:xfrm>
              <a:off x="2971800" y="3962402"/>
              <a:ext cx="3962400" cy="381000"/>
              <a:chOff x="2744714" y="3352488"/>
              <a:chExt cx="3962400" cy="381311"/>
            </a:xfrm>
          </p:grpSpPr>
          <p:sp>
            <p:nvSpPr>
              <p:cNvPr id="39" name="Rectangle 38"/>
              <p:cNvSpPr/>
              <p:nvPr/>
            </p:nvSpPr>
            <p:spPr bwMode="auto">
              <a:xfrm>
                <a:off x="2744714" y="3352488"/>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beacon</a:t>
                </a:r>
              </a:p>
            </p:txBody>
          </p:sp>
          <p:sp>
            <p:nvSpPr>
              <p:cNvPr id="40" name="Rectangle 39"/>
              <p:cNvSpPr/>
              <p:nvPr/>
            </p:nvSpPr>
            <p:spPr bwMode="auto">
              <a:xfrm>
                <a:off x="4344914" y="3352488"/>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Bob’s Network is here</a:t>
                </a:r>
              </a:p>
            </p:txBody>
          </p:sp>
        </p:grpSp>
      </p:grpSp>
      <p:grpSp>
        <p:nvGrpSpPr>
          <p:cNvPr id="9" name="Group 25"/>
          <p:cNvGrpSpPr>
            <a:grpSpLocks/>
          </p:cNvGrpSpPr>
          <p:nvPr/>
        </p:nvGrpSpPr>
        <p:grpSpPr bwMode="auto">
          <a:xfrm>
            <a:off x="7467600" y="4572000"/>
            <a:ext cx="1072580" cy="935634"/>
            <a:chOff x="6400800" y="1066800"/>
            <a:chExt cx="1826910" cy="1593651"/>
          </a:xfrm>
          <a:effectLst>
            <a:outerShdw blurRad="50800" dist="38100" dir="2700000" algn="tl" rotWithShape="0">
              <a:prstClr val="black">
                <a:alpha val="40000"/>
              </a:prstClr>
            </a:outerShdw>
          </a:effectLst>
        </p:grpSpPr>
        <p:pic>
          <p:nvPicPr>
            <p:cNvPr id="84" name="Picture 22" descr="tp.png"/>
            <p:cNvPicPr>
              <a:picLocks noChangeAspect="1"/>
            </p:cNvPicPr>
            <p:nvPr/>
          </p:nvPicPr>
          <p:blipFill>
            <a:blip r:embed="rId5" cstate="screen"/>
            <a:srcRect/>
            <a:stretch>
              <a:fillRect/>
            </a:stretch>
          </p:blipFill>
          <p:spPr bwMode="auto">
            <a:xfrm>
              <a:off x="6781800" y="1447800"/>
              <a:ext cx="1434788" cy="1212651"/>
            </a:xfrm>
            <a:prstGeom prst="rect">
              <a:avLst/>
            </a:prstGeom>
            <a:noFill/>
            <a:ln w="9525">
              <a:noFill/>
              <a:miter lim="800000"/>
              <a:headEnd/>
              <a:tailEnd/>
            </a:ln>
          </p:spPr>
        </p:pic>
        <p:pic>
          <p:nvPicPr>
            <p:cNvPr id="85" name="Picture 68" descr="devil"/>
            <p:cNvPicPr>
              <a:picLocks noChangeAspect="1" noChangeArrowheads="1"/>
            </p:cNvPicPr>
            <p:nvPr/>
          </p:nvPicPr>
          <p:blipFill>
            <a:blip r:embed="rId6" cstate="screen"/>
            <a:srcRect/>
            <a:stretch>
              <a:fillRect/>
            </a:stretch>
          </p:blipFill>
          <p:spPr bwMode="auto">
            <a:xfrm flipH="1">
              <a:off x="6400800" y="1066800"/>
              <a:ext cx="1140354" cy="1089024"/>
            </a:xfrm>
            <a:prstGeom prst="rect">
              <a:avLst/>
            </a:prstGeom>
            <a:noFill/>
            <a:ln w="9525">
              <a:noFill/>
              <a:miter lim="800000"/>
              <a:headEnd/>
              <a:tailEnd/>
            </a:ln>
          </p:spPr>
        </p:pic>
        <p:sp>
          <p:nvSpPr>
            <p:cNvPr id="86" name="Text Box 18"/>
            <p:cNvSpPr txBox="1">
              <a:spLocks noChangeArrowheads="1"/>
            </p:cNvSpPr>
            <p:nvPr/>
          </p:nvSpPr>
          <p:spPr bwMode="auto">
            <a:xfrm rot="374540">
              <a:off x="7263343" y="1612926"/>
              <a:ext cx="964367" cy="340751"/>
            </a:xfrm>
            <a:prstGeom prst="rect">
              <a:avLst/>
            </a:prstGeom>
            <a:noFill/>
            <a:ln w="9525">
              <a:noFill/>
              <a:miter lim="800000"/>
              <a:headEnd/>
              <a:tailEnd/>
            </a:ln>
          </p:spPr>
          <p:txBody>
            <a:bodyPr wrap="none">
              <a:spAutoFit/>
            </a:bodyPr>
            <a:lstStyle/>
            <a:p>
              <a:pPr>
                <a:defRPr/>
              </a:pPr>
              <a:r>
                <a:rPr lang="en-US" sz="700" b="1" dirty="0" err="1">
                  <a:solidFill>
                    <a:srgbClr val="00FF00"/>
                  </a:solidFill>
                  <a:latin typeface="Courier New" pitchFamily="49" charset="0"/>
                  <a:ea typeface="+mn-ea"/>
                </a:rPr>
                <a:t>tcpdump</a:t>
              </a:r>
              <a:endParaRPr lang="en-US" sz="700" b="1" dirty="0">
                <a:solidFill>
                  <a:srgbClr val="00FF00"/>
                </a:solidFill>
                <a:latin typeface="Courier New" pitchFamily="49" charset="0"/>
                <a:ea typeface="+mn-ea"/>
              </a:endParaRPr>
            </a:p>
          </p:txBody>
        </p:sp>
      </p:grpSp>
      <p:grpSp>
        <p:nvGrpSpPr>
          <p:cNvPr id="10" name="Group 86"/>
          <p:cNvGrpSpPr/>
          <p:nvPr/>
        </p:nvGrpSpPr>
        <p:grpSpPr>
          <a:xfrm>
            <a:off x="7620000" y="3568514"/>
            <a:ext cx="1066800" cy="815788"/>
            <a:chOff x="7620000" y="3568514"/>
            <a:chExt cx="1066800" cy="815788"/>
          </a:xfrm>
          <a:effectLst>
            <a:outerShdw blurRad="50800" dist="38100" dir="2700000" algn="tl" rotWithShape="0">
              <a:prstClr val="black">
                <a:alpha val="40000"/>
              </a:prstClr>
            </a:outerShdw>
          </a:effectLst>
        </p:grpSpPr>
        <p:sp>
          <p:nvSpPr>
            <p:cNvPr id="88" name="Cloud Callout 87"/>
            <p:cNvSpPr/>
            <p:nvPr/>
          </p:nvSpPr>
          <p:spPr bwMode="auto">
            <a:xfrm>
              <a:off x="7620000" y="3568514"/>
              <a:ext cx="1066800" cy="815788"/>
            </a:xfrm>
            <a:prstGeom prst="cloudCallout">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a:lstStyle/>
            <a:p>
              <a:pPr defTabSz="457200" hangingPunct="0">
                <a:lnSpc>
                  <a:spcPct val="104000"/>
                </a:lnSpc>
                <a:buClr>
                  <a:srgbClr val="000000"/>
                </a:buClr>
                <a:buSzPct val="45000"/>
                <a:buFont typeface="Wingdings" charset="2"/>
                <a:buNone/>
                <a:defRPr/>
              </a:pPr>
              <a:endParaRPr lang="en-US">
                <a:latin typeface="Arial" charset="0"/>
                <a:ea typeface="+mn-ea"/>
              </a:endParaRPr>
            </a:p>
          </p:txBody>
        </p:sp>
        <p:pic>
          <p:nvPicPr>
            <p:cNvPr id="89" name="Picture 868" descr="Lightbulb.jpg"/>
            <p:cNvPicPr>
              <a:picLocks noChangeAspect="1"/>
            </p:cNvPicPr>
            <p:nvPr/>
          </p:nvPicPr>
          <p:blipFill>
            <a:blip r:embed="rId7" cstate="screen"/>
            <a:srcRect/>
            <a:stretch>
              <a:fillRect/>
            </a:stretch>
          </p:blipFill>
          <p:spPr bwMode="auto">
            <a:xfrm>
              <a:off x="8001000" y="3733800"/>
              <a:ext cx="374941" cy="444127"/>
            </a:xfrm>
            <a:prstGeom prst="rect">
              <a:avLst/>
            </a:prstGeom>
            <a:noFill/>
            <a:ln w="9525">
              <a:noFill/>
              <a:miter lim="800000"/>
              <a:headEnd/>
              <a:tailEnd/>
            </a:ln>
          </p:spPr>
        </p:pic>
      </p:grpSp>
      <p:grpSp>
        <p:nvGrpSpPr>
          <p:cNvPr id="11"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45" name="Rectangle 44"/>
            <p:cNvSpPr/>
            <p:nvPr/>
          </p:nvSpPr>
          <p:spPr bwMode="auto">
            <a:xfrm>
              <a:off x="2666976" y="4571316"/>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47" name="Rectangle 46"/>
            <p:cNvSpPr/>
            <p:nvPr/>
          </p:nvSpPr>
          <p:spPr bwMode="auto">
            <a:xfrm>
              <a:off x="4267158" y="4571316"/>
              <a:ext cx="2362173" cy="38131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Proof that I’m Alice </a:t>
              </a:r>
            </a:p>
          </p:txBody>
        </p:sp>
        <p:sp>
          <p:nvSpPr>
            <p:cNvPr id="49" name="Rectangle 48"/>
            <p:cNvSpPr/>
            <p:nvPr/>
          </p:nvSpPr>
          <p:spPr bwMode="auto">
            <a:xfrm>
              <a:off x="3047972" y="5028889"/>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52" name="Rectangle 51"/>
            <p:cNvSpPr/>
            <p:nvPr/>
          </p:nvSpPr>
          <p:spPr bwMode="auto">
            <a:xfrm>
              <a:off x="4648153" y="5028889"/>
              <a:ext cx="2362173"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2000" dirty="0"/>
                <a:t>Proof that I’m Bob</a:t>
              </a:r>
            </a:p>
          </p:txBody>
        </p:sp>
        <p:sp>
          <p:nvSpPr>
            <p:cNvPr id="55" name="Rectangle 54"/>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Authenticate</a:t>
              </a:r>
            </a:p>
            <a:p>
              <a:pPr algn="ctr">
                <a:defRPr/>
              </a:pPr>
              <a:r>
                <a:rPr lang="en-US" sz="2000" dirty="0">
                  <a:solidFill>
                    <a:schemeClr val="tx1"/>
                  </a:solidFill>
                </a:rPr>
                <a:t>and Bind</a:t>
              </a:r>
            </a:p>
          </p:txBody>
        </p:sp>
      </p:grpSp>
      <p:grpSp>
        <p:nvGrpSpPr>
          <p:cNvPr id="82954" name="Group 156"/>
          <p:cNvGrpSpPr>
            <a:grpSpLocks/>
          </p:cNvGrpSpPr>
          <p:nvPr/>
        </p:nvGrpSpPr>
        <p:grpSpPr bwMode="auto">
          <a:xfrm>
            <a:off x="4267200" y="3505200"/>
            <a:ext cx="2743200" cy="1905000"/>
            <a:chOff x="4267200" y="3505200"/>
            <a:chExt cx="2743200" cy="1905000"/>
          </a:xfrm>
        </p:grpSpPr>
        <p:sp>
          <p:nvSpPr>
            <p:cNvPr id="67" name="Rectangle 66"/>
            <p:cNvSpPr/>
            <p:nvPr/>
          </p:nvSpPr>
          <p:spPr bwMode="auto">
            <a:xfrm>
              <a:off x="4267200" y="3505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Is Bob</a:t>
              </a:r>
              <a:r>
                <a:rPr lang="ja-JP" altLang="en-US" sz="1600">
                  <a:solidFill>
                    <a:srgbClr val="8383AD"/>
                  </a:solidFill>
                  <a:latin typeface="Arial" charset="0"/>
                </a:rPr>
                <a:t>’</a:t>
              </a:r>
              <a:r>
                <a:rPr lang="en-US" altLang="ja-JP" sz="1600">
                  <a:solidFill>
                    <a:srgbClr val="8383AD"/>
                  </a:solidFill>
                  <a:latin typeface="Arial" charset="0"/>
                </a:rPr>
                <a:t>s Network here?</a:t>
              </a:r>
              <a:endParaRPr lang="en-US" altLang="en-US" sz="1400">
                <a:solidFill>
                  <a:srgbClr val="8383AD"/>
                </a:solidFill>
                <a:latin typeface="Arial" charset="0"/>
              </a:endParaRPr>
            </a:p>
          </p:txBody>
        </p:sp>
        <p:sp>
          <p:nvSpPr>
            <p:cNvPr id="68" name="Rectangle 67"/>
            <p:cNvSpPr/>
            <p:nvPr/>
          </p:nvSpPr>
          <p:spPr bwMode="auto">
            <a:xfrm>
              <a:off x="4648200" y="5029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Proof that I’m Bob</a:t>
              </a:r>
            </a:p>
          </p:txBody>
        </p:sp>
        <p:sp>
          <p:nvSpPr>
            <p:cNvPr id="69" name="Rectangle 68"/>
            <p:cNvSpPr/>
            <p:nvPr/>
          </p:nvSpPr>
          <p:spPr bwMode="auto">
            <a:xfrm>
              <a:off x="4572000" y="39624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Bob’s Network is here</a:t>
              </a:r>
            </a:p>
          </p:txBody>
        </p:sp>
      </p:grpSp>
      <p:sp>
        <p:nvSpPr>
          <p:cNvPr id="133" name="Rectangle 132"/>
          <p:cNvSpPr/>
          <p:nvPr/>
        </p:nvSpPr>
        <p:spPr bwMode="auto">
          <a:xfrm>
            <a:off x="2971800" y="6096000"/>
            <a:ext cx="17526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rgbClr val="8383AD"/>
                </a:solidFill>
                <a:latin typeface="Arial" charset="0"/>
              </a:rPr>
              <a:t>MAC addr, seqno, …</a:t>
            </a:r>
          </a:p>
        </p:txBody>
      </p:sp>
      <p:grpSp>
        <p:nvGrpSpPr>
          <p:cNvPr id="13" name="Group 79"/>
          <p:cNvGrpSpPr/>
          <p:nvPr/>
        </p:nvGrpSpPr>
        <p:grpSpPr>
          <a:xfrm>
            <a:off x="1585927" y="2819383"/>
            <a:ext cx="5999182" cy="681679"/>
            <a:chOff x="1585927" y="2819383"/>
            <a:chExt cx="5999182" cy="681679"/>
          </a:xfrm>
          <a:effectLst>
            <a:outerShdw blurRad="50800" dist="38100" dir="2700000" algn="tl" rotWithShape="0">
              <a:prstClr val="black">
                <a:alpha val="40000"/>
              </a:prstClr>
            </a:outerShdw>
          </a:effectLst>
        </p:grpSpPr>
        <p:pic>
          <p:nvPicPr>
            <p:cNvPr id="81" name="Picture 99" descr="radiowaves2.png"/>
            <p:cNvPicPr>
              <a:picLocks noChangeAspect="1"/>
            </p:cNvPicPr>
            <p:nvPr/>
          </p:nvPicPr>
          <p:blipFill>
            <a:blip r:embed="rId8"/>
            <a:srcRect/>
            <a:stretch>
              <a:fillRect/>
            </a:stretch>
          </p:blipFill>
          <p:spPr bwMode="auto">
            <a:xfrm rot="7643821">
              <a:off x="1509727" y="2895583"/>
              <a:ext cx="609600" cy="457200"/>
            </a:xfrm>
            <a:prstGeom prst="rect">
              <a:avLst/>
            </a:prstGeom>
            <a:noFill/>
            <a:ln w="9525">
              <a:noFill/>
              <a:miter lim="800000"/>
              <a:headEnd/>
              <a:tailEnd/>
            </a:ln>
          </p:spPr>
        </p:pic>
        <p:pic>
          <p:nvPicPr>
            <p:cNvPr id="82" name="Picture 99" descr="radiowaves2.png"/>
            <p:cNvPicPr>
              <a:picLocks noChangeAspect="1"/>
            </p:cNvPicPr>
            <p:nvPr/>
          </p:nvPicPr>
          <p:blipFill>
            <a:blip r:embed="rId8"/>
            <a:srcRect/>
            <a:stretch>
              <a:fillRect/>
            </a:stretch>
          </p:blipFill>
          <p:spPr bwMode="auto">
            <a:xfrm rot="14494919">
              <a:off x="7051709" y="2967662"/>
              <a:ext cx="609600" cy="457200"/>
            </a:xfrm>
            <a:prstGeom prst="rect">
              <a:avLst/>
            </a:prstGeom>
            <a:noFill/>
            <a:ln w="9525">
              <a:noFill/>
              <a:miter lim="800000"/>
              <a:headEnd/>
              <a:tailEnd/>
            </a:ln>
          </p:spPr>
        </p:pic>
      </p:grpSp>
      <p:pic>
        <p:nvPicPr>
          <p:cNvPr id="129" name="Picture 48" descr="psp.png"/>
          <p:cNvPicPr>
            <a:picLocks noChangeAspect="1"/>
          </p:cNvPicPr>
          <p:nvPr/>
        </p:nvPicPr>
        <p:blipFill>
          <a:blip r:embed="rId9"/>
          <a:srcRect/>
          <a:stretch>
            <a:fillRect/>
          </a:stretch>
        </p:blipFill>
        <p:spPr bwMode="auto">
          <a:xfrm>
            <a:off x="7543800" y="26670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6" name="Rectangle 95"/>
          <p:cNvSpPr/>
          <p:nvPr/>
        </p:nvSpPr>
        <p:spPr>
          <a:xfrm>
            <a:off x="609600" y="1524000"/>
            <a:ext cx="8001000" cy="954088"/>
          </a:xfrm>
          <a:prstGeom prst="rect">
            <a:avLst/>
          </a:prstGeom>
          <a:solidFill>
            <a:schemeClr val="tx2">
              <a:lumMod val="20000"/>
              <a:lumOff val="80000"/>
            </a:schemeClr>
          </a:solidFill>
          <a:ln w="38100">
            <a:noFill/>
          </a:ln>
          <a:effectLst>
            <a:outerShdw blurRad="50800" dist="38100" dir="2700000" algn="tl" rotWithShape="0">
              <a:prstClr val="black">
                <a:alpha val="40000"/>
              </a:prstClr>
            </a:outerShdw>
          </a:effectLst>
        </p:spPr>
        <p:txBody>
          <a:bodyPr>
            <a:spAutoFit/>
          </a:bodyPr>
          <a:lstStyle/>
          <a:p>
            <a:pPr algn="ctr">
              <a:defRPr/>
            </a:pPr>
            <a:r>
              <a:rPr lang="en-US" sz="2800" dirty="0">
                <a:latin typeface="Arial" charset="0"/>
                <a:ea typeface="+mn-ea"/>
              </a:rPr>
              <a:t>Many exposed bits are (or can be used as) identifiers that are linked over time</a:t>
            </a:r>
          </a:p>
        </p:txBody>
      </p:sp>
      <p:pic>
        <p:nvPicPr>
          <p:cNvPr id="71" name="Picture 12" descr="alice.png"/>
          <p:cNvPicPr>
            <a:picLocks noChangeAspect="1"/>
          </p:cNvPicPr>
          <p:nvPr/>
        </p:nvPicPr>
        <p:blipFill>
          <a:blip r:embed="rId10"/>
          <a:srcRect/>
          <a:stretch>
            <a:fillRect/>
          </a:stretch>
        </p:blipFill>
        <p:spPr bwMode="auto">
          <a:xfrm>
            <a:off x="533400" y="2362200"/>
            <a:ext cx="688975" cy="7000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8" name="Picture 13" descr="bob.png"/>
          <p:cNvPicPr>
            <a:picLocks noChangeAspect="1"/>
          </p:cNvPicPr>
          <p:nvPr/>
        </p:nvPicPr>
        <p:blipFill>
          <a:blip r:embed="rId11"/>
          <a:srcRect/>
          <a:stretch>
            <a:fillRect/>
          </a:stretch>
        </p:blipFill>
        <p:spPr bwMode="auto">
          <a:xfrm>
            <a:off x="8001000" y="2514600"/>
            <a:ext cx="687388" cy="7064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8" name="Picture 48" descr="psp.png"/>
          <p:cNvPicPr>
            <a:picLocks noChangeAspect="1"/>
          </p:cNvPicPr>
          <p:nvPr/>
        </p:nvPicPr>
        <p:blipFill>
          <a:blip r:embed="rId12"/>
          <a:srcRect/>
          <a:stretch>
            <a:fillRect/>
          </a:stretch>
        </p:blipFill>
        <p:spPr bwMode="auto">
          <a:xfrm>
            <a:off x="990600" y="25908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82962" name="Group 89"/>
          <p:cNvGrpSpPr>
            <a:grpSpLocks/>
          </p:cNvGrpSpPr>
          <p:nvPr/>
        </p:nvGrpSpPr>
        <p:grpSpPr bwMode="auto">
          <a:xfrm>
            <a:off x="6781800" y="5562600"/>
            <a:ext cx="2268538" cy="1016000"/>
            <a:chOff x="6781800" y="5562600"/>
            <a:chExt cx="2269017" cy="1015663"/>
          </a:xfrm>
        </p:grpSpPr>
        <p:sp>
          <p:nvSpPr>
            <p:cNvPr id="91" name="TextBox 90"/>
            <p:cNvSpPr txBox="1"/>
            <p:nvPr/>
          </p:nvSpPr>
          <p:spPr>
            <a:xfrm>
              <a:off x="7162800" y="5562600"/>
              <a:ext cx="1888017" cy="1015663"/>
            </a:xfrm>
            <a:prstGeom prst="rect">
              <a:avLst/>
            </a:prstGeom>
            <a:solidFill>
              <a:schemeClr val="bg1"/>
            </a:solidFill>
            <a:effectLst>
              <a:softEdge rad="127000"/>
            </a:effectLst>
          </p:spPr>
          <p:txBody>
            <a:bodyPr wrap="none">
              <a:spAutoFit/>
            </a:bodyPr>
            <a:lstStyle/>
            <a:p>
              <a:pPr marL="174625" indent="-174625">
                <a:buFont typeface="Arial" pitchFamily="34" charset="0"/>
                <a:buChar char="•"/>
                <a:defRPr/>
              </a:pPr>
              <a:r>
                <a:rPr lang="en-US" sz="2000" dirty="0">
                  <a:latin typeface="+mj-lt"/>
                  <a:ea typeface="+mn-ea"/>
                </a:rPr>
                <a:t>Confidentiality</a:t>
              </a:r>
            </a:p>
            <a:p>
              <a:pPr marL="174625" indent="-174625">
                <a:buFont typeface="Arial" pitchFamily="34" charset="0"/>
                <a:buChar char="•"/>
                <a:defRPr/>
              </a:pPr>
              <a:r>
                <a:rPr lang="en-US" sz="2000" dirty="0">
                  <a:latin typeface="+mj-lt"/>
                  <a:ea typeface="+mn-ea"/>
                </a:rPr>
                <a:t>Authenticity</a:t>
              </a:r>
            </a:p>
            <a:p>
              <a:pPr marL="174625" indent="-174625">
                <a:buFont typeface="Arial" pitchFamily="34" charset="0"/>
                <a:buChar char="•"/>
                <a:defRPr/>
              </a:pPr>
              <a:r>
                <a:rPr lang="en-US" sz="2000" dirty="0">
                  <a:latin typeface="+mj-lt"/>
                  <a:ea typeface="+mn-ea"/>
                </a:rPr>
                <a:t>Integrity</a:t>
              </a:r>
            </a:p>
          </p:txBody>
        </p:sp>
        <p:cxnSp>
          <p:nvCxnSpPr>
            <p:cNvPr id="92" name="Straight Arrow Connector 91"/>
            <p:cNvCxnSpPr/>
            <p:nvPr/>
          </p:nvCxnSpPr>
          <p:spPr>
            <a:xfrm rot="10800000">
              <a:off x="6781800" y="5791124"/>
              <a:ext cx="381080" cy="27930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flipV="1">
              <a:off x="7086664" y="6070432"/>
              <a:ext cx="76216" cy="10156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a:lstStyle/>
          <a:p>
            <a:fld id="{743A1372-D0BF-3B45-A603-8F136B8AD2A9}" type="slidenum">
              <a:rPr lang="en-US" altLang="en-US" smtClean="0"/>
              <a:pPr/>
              <a:t>37</a:t>
            </a:fld>
            <a:endParaRPr lang="en-US" alt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tLang="en-US"/>
              <a:t>Problem: Long-Term Linking</a:t>
            </a:r>
          </a:p>
        </p:txBody>
      </p:sp>
      <p:grpSp>
        <p:nvGrpSpPr>
          <p:cNvPr id="84995" name="Group 65"/>
          <p:cNvGrpSpPr>
            <a:grpSpLocks/>
          </p:cNvGrpSpPr>
          <p:nvPr/>
        </p:nvGrpSpPr>
        <p:grpSpPr bwMode="auto">
          <a:xfrm>
            <a:off x="1066800" y="1981200"/>
            <a:ext cx="2209800" cy="1709738"/>
            <a:chOff x="6248401" y="2362199"/>
            <a:chExt cx="2895600" cy="2240765"/>
          </a:xfrm>
        </p:grpSpPr>
        <p:pic>
          <p:nvPicPr>
            <p:cNvPr id="85018" name="Picture 68" descr="c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2362199"/>
              <a:ext cx="2895600" cy="224076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5019" name="Picture 67" descr="radiowav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561897"/>
              <a:ext cx="574308" cy="99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996" name="Group 132"/>
          <p:cNvGrpSpPr>
            <a:grpSpLocks/>
          </p:cNvGrpSpPr>
          <p:nvPr/>
        </p:nvGrpSpPr>
        <p:grpSpPr bwMode="auto">
          <a:xfrm>
            <a:off x="1447800" y="2895600"/>
            <a:ext cx="762000" cy="685800"/>
            <a:chOff x="838200" y="3505200"/>
            <a:chExt cx="762000" cy="685800"/>
          </a:xfrm>
        </p:grpSpPr>
        <p:sp>
          <p:nvSpPr>
            <p:cNvPr id="78" name="Line 9"/>
            <p:cNvSpPr>
              <a:spLocks noChangeShapeType="1"/>
            </p:cNvSpPr>
            <p:nvPr/>
          </p:nvSpPr>
          <p:spPr bwMode="auto">
            <a:xfrm flipV="1">
              <a:off x="1447800" y="3505200"/>
              <a:ext cx="152400" cy="304800"/>
            </a:xfrm>
            <a:prstGeom prst="line">
              <a:avLst/>
            </a:prstGeom>
            <a:solidFill>
              <a:schemeClr val="bg1"/>
            </a:solidFill>
            <a:ln w="50800">
              <a:solidFill>
                <a:schemeClr val="bg1">
                  <a:alpha val="75000"/>
                </a:schemeClr>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a:ea typeface="+mn-ea"/>
              </a:endParaRPr>
            </a:p>
          </p:txBody>
        </p:sp>
        <p:sp>
          <p:nvSpPr>
            <p:cNvPr id="77" name="Rectangle 5"/>
            <p:cNvSpPr>
              <a:spLocks noChangeArrowheads="1"/>
            </p:cNvSpPr>
            <p:nvPr/>
          </p:nvSpPr>
          <p:spPr bwMode="auto">
            <a:xfrm flipH="1">
              <a:off x="838200" y="3810000"/>
              <a:ext cx="762000" cy="381000"/>
            </a:xfrm>
            <a:prstGeom prst="rect">
              <a:avLst/>
            </a:prstGeom>
            <a:solidFill>
              <a:schemeClr val="bg1">
                <a:alpha val="75000"/>
              </a:schemeClr>
            </a:solidFill>
            <a:ln w="50800" algn="ctr">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2000" dirty="0">
                  <a:latin typeface="Calibri" pitchFamily="34" charset="0"/>
                  <a:ea typeface="+mn-ea"/>
                </a:rPr>
                <a:t>Alice</a:t>
              </a:r>
            </a:p>
          </p:txBody>
        </p:sp>
      </p:grpSp>
      <p:grpSp>
        <p:nvGrpSpPr>
          <p:cNvPr id="84997" name="Group 55"/>
          <p:cNvGrpSpPr>
            <a:grpSpLocks/>
          </p:cNvGrpSpPr>
          <p:nvPr/>
        </p:nvGrpSpPr>
        <p:grpSpPr bwMode="auto">
          <a:xfrm>
            <a:off x="5867400" y="1981200"/>
            <a:ext cx="2209800" cy="1685925"/>
            <a:chOff x="5600700" y="2667000"/>
            <a:chExt cx="2895600" cy="2209800"/>
          </a:xfrm>
        </p:grpSpPr>
        <p:pic>
          <p:nvPicPr>
            <p:cNvPr id="85013" name="Picture 52" descr="abortionclinic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2667000"/>
              <a:ext cx="2895600" cy="22098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5014" name="Picture 53" descr="itouch.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4700" y="3886200"/>
              <a:ext cx="2286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5" name="Picture 54" descr="radiowav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2895600"/>
              <a:ext cx="67085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998" name="Group 142"/>
          <p:cNvGrpSpPr>
            <a:grpSpLocks/>
          </p:cNvGrpSpPr>
          <p:nvPr/>
        </p:nvGrpSpPr>
        <p:grpSpPr bwMode="auto">
          <a:xfrm>
            <a:off x="6019800" y="3200400"/>
            <a:ext cx="1066800" cy="381000"/>
            <a:chOff x="6705600" y="4038600"/>
            <a:chExt cx="1066800" cy="381000"/>
          </a:xfrm>
        </p:grpSpPr>
        <p:sp>
          <p:nvSpPr>
            <p:cNvPr id="81" name="Rectangle 5"/>
            <p:cNvSpPr>
              <a:spLocks noChangeArrowheads="1"/>
            </p:cNvSpPr>
            <p:nvPr/>
          </p:nvSpPr>
          <p:spPr bwMode="auto">
            <a:xfrm flipH="1">
              <a:off x="6705600" y="4038600"/>
              <a:ext cx="762000" cy="381000"/>
            </a:xfrm>
            <a:prstGeom prst="rect">
              <a:avLst/>
            </a:prstGeom>
            <a:solidFill>
              <a:schemeClr val="bg1">
                <a:alpha val="75000"/>
              </a:schemeClr>
            </a:solidFill>
            <a:ln w="50800" algn="ctr">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2000" dirty="0">
                  <a:latin typeface="Calibri" pitchFamily="34" charset="0"/>
                  <a:ea typeface="+mn-ea"/>
                </a:rPr>
                <a:t>Alice?</a:t>
              </a:r>
            </a:p>
          </p:txBody>
        </p:sp>
        <p:sp>
          <p:nvSpPr>
            <p:cNvPr id="82" name="Line 9"/>
            <p:cNvSpPr>
              <a:spLocks noChangeShapeType="1"/>
            </p:cNvSpPr>
            <p:nvPr/>
          </p:nvSpPr>
          <p:spPr bwMode="auto">
            <a:xfrm flipV="1">
              <a:off x="7467600" y="4114800"/>
              <a:ext cx="304800" cy="76200"/>
            </a:xfrm>
            <a:prstGeom prst="line">
              <a:avLst/>
            </a:prstGeom>
            <a:solidFill>
              <a:schemeClr val="bg1"/>
            </a:solidFill>
            <a:ln w="50800">
              <a:solidFill>
                <a:schemeClr val="bg1">
                  <a:alpha val="75000"/>
                </a:schemeClr>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a:ea typeface="+mn-ea"/>
              </a:endParaRPr>
            </a:p>
          </p:txBody>
        </p:sp>
      </p:grpSp>
      <p:grpSp>
        <p:nvGrpSpPr>
          <p:cNvPr id="7" name="Group 117"/>
          <p:cNvGrpSpPr/>
          <p:nvPr/>
        </p:nvGrpSpPr>
        <p:grpSpPr>
          <a:xfrm>
            <a:off x="4800600" y="1676400"/>
            <a:ext cx="4191000" cy="381000"/>
            <a:chOff x="4800600" y="5105400"/>
            <a:chExt cx="4191000" cy="381000"/>
          </a:xfrm>
          <a:effectLst>
            <a:outerShdw blurRad="50800" dist="38100" dir="2700000" algn="tl" rotWithShape="0">
              <a:prstClr val="black">
                <a:alpha val="40000"/>
              </a:prstClr>
            </a:outerShdw>
          </a:effectLst>
        </p:grpSpPr>
        <p:sp>
          <p:nvSpPr>
            <p:cNvPr id="73" name="Rectangle 72"/>
            <p:cNvSpPr/>
            <p:nvPr/>
          </p:nvSpPr>
          <p:spPr bwMode="auto">
            <a:xfrm>
              <a:off x="4800600" y="5105400"/>
              <a:ext cx="22098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MAC: </a:t>
              </a:r>
              <a:r>
                <a:rPr lang="en-US" sz="1400" dirty="0">
                  <a:solidFill>
                    <a:srgbClr val="00B050"/>
                  </a:solidFill>
                </a:rPr>
                <a:t>12:34:56:78:90:ab</a:t>
              </a:r>
            </a:p>
          </p:txBody>
        </p:sp>
        <p:sp>
          <p:nvSpPr>
            <p:cNvPr id="74" name="Rectangle 73"/>
            <p:cNvSpPr/>
            <p:nvPr/>
          </p:nvSpPr>
          <p:spPr bwMode="auto">
            <a:xfrm flipH="1">
              <a:off x="7010400" y="5105400"/>
              <a:ext cx="1981200" cy="381000"/>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8" name="Group 82"/>
          <p:cNvGrpSpPr/>
          <p:nvPr/>
        </p:nvGrpSpPr>
        <p:grpSpPr>
          <a:xfrm>
            <a:off x="152400" y="1219200"/>
            <a:ext cx="4191000" cy="381000"/>
            <a:chOff x="3352800" y="685800"/>
            <a:chExt cx="4191000" cy="381000"/>
          </a:xfrm>
          <a:effectLst>
            <a:outerShdw blurRad="50800" dist="38100" dir="2700000" algn="tl" rotWithShape="0">
              <a:prstClr val="black">
                <a:alpha val="40000"/>
              </a:prstClr>
            </a:outerShdw>
          </a:effectLst>
        </p:grpSpPr>
        <p:sp>
          <p:nvSpPr>
            <p:cNvPr id="84" name="Rectangle 83"/>
            <p:cNvSpPr/>
            <p:nvPr/>
          </p:nvSpPr>
          <p:spPr bwMode="auto">
            <a:xfrm>
              <a:off x="5562600" y="685800"/>
              <a:ext cx="1981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rgbClr val="FF0000"/>
                  </a:solidFill>
                </a:rPr>
                <a:t>Alice’s iPod </a:t>
              </a:r>
              <a:r>
                <a:rPr lang="en-US" sz="1600" dirty="0"/>
                <a:t>is here</a:t>
              </a:r>
            </a:p>
          </p:txBody>
        </p:sp>
        <p:sp>
          <p:nvSpPr>
            <p:cNvPr id="114" name="Rectangle 113"/>
            <p:cNvSpPr/>
            <p:nvPr/>
          </p:nvSpPr>
          <p:spPr bwMode="auto">
            <a:xfrm>
              <a:off x="3352800" y="685800"/>
              <a:ext cx="22098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beacon</a:t>
              </a:r>
            </a:p>
          </p:txBody>
        </p:sp>
      </p:grpSp>
      <p:grpSp>
        <p:nvGrpSpPr>
          <p:cNvPr id="9" name="Group 85"/>
          <p:cNvGrpSpPr/>
          <p:nvPr/>
        </p:nvGrpSpPr>
        <p:grpSpPr>
          <a:xfrm>
            <a:off x="4800600" y="1219200"/>
            <a:ext cx="4191000" cy="381000"/>
            <a:chOff x="3352800" y="3276600"/>
            <a:chExt cx="4191000" cy="381000"/>
          </a:xfrm>
          <a:effectLst>
            <a:outerShdw blurRad="50800" dist="38100" dir="2700000" algn="tl" rotWithShape="0">
              <a:prstClr val="black">
                <a:alpha val="40000"/>
              </a:prstClr>
            </a:outerShdw>
          </a:effectLst>
        </p:grpSpPr>
        <p:sp>
          <p:nvSpPr>
            <p:cNvPr id="85" name="Rectangle 84"/>
            <p:cNvSpPr/>
            <p:nvPr/>
          </p:nvSpPr>
          <p:spPr bwMode="auto">
            <a:xfrm>
              <a:off x="5562600" y="3276600"/>
              <a:ext cx="1981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rgbClr val="FF0000"/>
                  </a:solidFill>
                </a:rPr>
                <a:t>Alice’s iPod </a:t>
              </a:r>
              <a:r>
                <a:rPr lang="en-US" sz="1600" dirty="0"/>
                <a:t>is here</a:t>
              </a:r>
            </a:p>
          </p:txBody>
        </p:sp>
        <p:sp>
          <p:nvSpPr>
            <p:cNvPr id="115" name="Rectangle 114"/>
            <p:cNvSpPr/>
            <p:nvPr/>
          </p:nvSpPr>
          <p:spPr bwMode="auto">
            <a:xfrm>
              <a:off x="3352800" y="3276600"/>
              <a:ext cx="22098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beacon</a:t>
              </a:r>
            </a:p>
          </p:txBody>
        </p:sp>
      </p:grpSp>
      <p:sp>
        <p:nvSpPr>
          <p:cNvPr id="117" name="Rectangle 116"/>
          <p:cNvSpPr>
            <a:spLocks noChangeArrowheads="1"/>
          </p:cNvSpPr>
          <p:nvPr/>
        </p:nvSpPr>
        <p:spPr bwMode="auto">
          <a:xfrm>
            <a:off x="609600" y="5791200"/>
            <a:ext cx="7924800" cy="609600"/>
          </a:xfrm>
          <a:prstGeom prst="rect">
            <a:avLst/>
          </a:prstGeom>
          <a:solidFill>
            <a:schemeClr val="tx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2800">
                <a:latin typeface="Calibri" charset="0"/>
                <a:ea typeface="+mn-ea"/>
              </a:rPr>
              <a:t>Easy to identify and relate devices over time</a:t>
            </a:r>
          </a:p>
        </p:txBody>
      </p:sp>
      <p:grpSp>
        <p:nvGrpSpPr>
          <p:cNvPr id="85003" name="Group 117"/>
          <p:cNvGrpSpPr>
            <a:grpSpLocks/>
          </p:cNvGrpSpPr>
          <p:nvPr/>
        </p:nvGrpSpPr>
        <p:grpSpPr bwMode="auto">
          <a:xfrm>
            <a:off x="3352800" y="3886200"/>
            <a:ext cx="2209800" cy="1776413"/>
            <a:chOff x="6248400" y="0"/>
            <a:chExt cx="2895600" cy="2404872"/>
          </a:xfrm>
        </p:grpSpPr>
        <p:pic>
          <p:nvPicPr>
            <p:cNvPr id="85009" name="Picture 119" descr="hom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0"/>
              <a:ext cx="2895600" cy="2404872"/>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5010" name="Picture 120" descr="radiowav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6124" y="618694"/>
              <a:ext cx="615537" cy="97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6"/>
          <p:cNvGrpSpPr/>
          <p:nvPr/>
        </p:nvGrpSpPr>
        <p:grpSpPr>
          <a:xfrm>
            <a:off x="2362200" y="3886200"/>
            <a:ext cx="4267200" cy="381000"/>
            <a:chOff x="3352800" y="685800"/>
            <a:chExt cx="4267200" cy="381000"/>
          </a:xfrm>
          <a:effectLst>
            <a:outerShdw blurRad="50800" dist="38100" dir="2700000" algn="tl" rotWithShape="0">
              <a:prstClr val="black">
                <a:alpha val="40000"/>
              </a:prstClr>
            </a:outerShdw>
          </a:effectLst>
        </p:grpSpPr>
        <p:sp>
          <p:nvSpPr>
            <p:cNvPr id="128" name="Rectangle 127"/>
            <p:cNvSpPr/>
            <p:nvPr/>
          </p:nvSpPr>
          <p:spPr bwMode="auto">
            <a:xfrm>
              <a:off x="5562600" y="685800"/>
              <a:ext cx="20574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Is </a:t>
              </a:r>
              <a:r>
                <a:rPr lang="en-US" sz="1600" dirty="0">
                  <a:solidFill>
                    <a:srgbClr val="FF0000"/>
                  </a:solidFill>
                </a:rPr>
                <a:t>Alice’s iPod </a:t>
              </a:r>
              <a:r>
                <a:rPr lang="en-US" sz="1600" dirty="0"/>
                <a:t>here?</a:t>
              </a:r>
            </a:p>
          </p:txBody>
        </p:sp>
        <p:sp>
          <p:nvSpPr>
            <p:cNvPr id="129" name="Rectangle 128"/>
            <p:cNvSpPr/>
            <p:nvPr/>
          </p:nvSpPr>
          <p:spPr bwMode="auto">
            <a:xfrm>
              <a:off x="3352800" y="685800"/>
              <a:ext cx="22098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probe</a:t>
              </a:r>
            </a:p>
          </p:txBody>
        </p:sp>
      </p:grpSp>
      <p:grpSp>
        <p:nvGrpSpPr>
          <p:cNvPr id="12" name="Group 25"/>
          <p:cNvGrpSpPr>
            <a:grpSpLocks/>
          </p:cNvGrpSpPr>
          <p:nvPr/>
        </p:nvGrpSpPr>
        <p:grpSpPr bwMode="auto">
          <a:xfrm>
            <a:off x="3962400" y="2438400"/>
            <a:ext cx="1181786" cy="1037210"/>
            <a:chOff x="6400800" y="1066800"/>
            <a:chExt cx="1815788" cy="1593651"/>
          </a:xfrm>
          <a:effectLst>
            <a:outerShdw blurRad="50800" dist="38100" dir="2700000" algn="tl" rotWithShape="0">
              <a:prstClr val="black">
                <a:alpha val="40000"/>
              </a:prstClr>
            </a:outerShdw>
          </a:effectLst>
        </p:grpSpPr>
        <p:pic>
          <p:nvPicPr>
            <p:cNvPr id="111" name="Picture 22" descr="tp.png"/>
            <p:cNvPicPr>
              <a:picLocks noChangeAspect="1"/>
            </p:cNvPicPr>
            <p:nvPr/>
          </p:nvPicPr>
          <p:blipFill>
            <a:blip r:embed="rId9" cstate="screen"/>
            <a:srcRect/>
            <a:stretch>
              <a:fillRect/>
            </a:stretch>
          </p:blipFill>
          <p:spPr bwMode="auto">
            <a:xfrm>
              <a:off x="6781800" y="1447800"/>
              <a:ext cx="1434788" cy="1212651"/>
            </a:xfrm>
            <a:prstGeom prst="rect">
              <a:avLst/>
            </a:prstGeom>
            <a:noFill/>
            <a:ln w="9525">
              <a:noFill/>
              <a:miter lim="800000"/>
              <a:headEnd/>
              <a:tailEnd/>
            </a:ln>
          </p:spPr>
        </p:pic>
        <p:pic>
          <p:nvPicPr>
            <p:cNvPr id="112" name="Picture 68" descr="devil"/>
            <p:cNvPicPr>
              <a:picLocks noChangeAspect="1" noChangeArrowheads="1"/>
            </p:cNvPicPr>
            <p:nvPr/>
          </p:nvPicPr>
          <p:blipFill>
            <a:blip r:embed="rId10" cstate="screen"/>
            <a:srcRect/>
            <a:stretch>
              <a:fillRect/>
            </a:stretch>
          </p:blipFill>
          <p:spPr bwMode="auto">
            <a:xfrm flipH="1">
              <a:off x="6400800" y="1066800"/>
              <a:ext cx="1140354" cy="1089024"/>
            </a:xfrm>
            <a:prstGeom prst="rect">
              <a:avLst/>
            </a:prstGeom>
            <a:noFill/>
            <a:ln w="9525">
              <a:noFill/>
              <a:miter lim="800000"/>
              <a:headEnd/>
              <a:tailEnd/>
            </a:ln>
          </p:spPr>
        </p:pic>
        <p:sp>
          <p:nvSpPr>
            <p:cNvPr id="113" name="Text Box 18"/>
            <p:cNvSpPr txBox="1">
              <a:spLocks noChangeArrowheads="1"/>
            </p:cNvSpPr>
            <p:nvPr/>
          </p:nvSpPr>
          <p:spPr bwMode="auto">
            <a:xfrm rot="374540">
              <a:off x="7276086" y="1617789"/>
              <a:ext cx="938888" cy="331025"/>
            </a:xfrm>
            <a:prstGeom prst="rect">
              <a:avLst/>
            </a:prstGeom>
            <a:noFill/>
            <a:ln w="9525">
              <a:noFill/>
              <a:miter lim="800000"/>
              <a:headEnd/>
              <a:tailEnd/>
            </a:ln>
          </p:spPr>
          <p:txBody>
            <a:bodyPr wrap="none">
              <a:spAutoFit/>
            </a:bodyPr>
            <a:lstStyle/>
            <a:p>
              <a:pPr>
                <a:defRPr/>
              </a:pPr>
              <a:r>
                <a:rPr lang="en-US" sz="800" b="1">
                  <a:solidFill>
                    <a:srgbClr val="00FF00"/>
                  </a:solidFill>
                  <a:latin typeface="Courier New" pitchFamily="49" charset="0"/>
                  <a:ea typeface="+mn-ea"/>
                </a:rPr>
                <a:t>tcpdump</a:t>
              </a:r>
            </a:p>
          </p:txBody>
        </p:sp>
      </p:grpSp>
      <p:grpSp>
        <p:nvGrpSpPr>
          <p:cNvPr id="13" name="Group 116"/>
          <p:cNvGrpSpPr/>
          <p:nvPr/>
        </p:nvGrpSpPr>
        <p:grpSpPr>
          <a:xfrm>
            <a:off x="152400" y="1676400"/>
            <a:ext cx="4191000" cy="381000"/>
            <a:chOff x="4800600" y="2438400"/>
            <a:chExt cx="4191000" cy="381000"/>
          </a:xfrm>
          <a:effectLst>
            <a:outerShdw blurRad="50800" dist="38100" dir="2700000" algn="tl" rotWithShape="0">
              <a:prstClr val="black">
                <a:alpha val="40000"/>
              </a:prstClr>
            </a:outerShdw>
          </a:effectLst>
        </p:grpSpPr>
        <p:sp>
          <p:nvSpPr>
            <p:cNvPr id="71" name="Rectangle 70"/>
            <p:cNvSpPr/>
            <p:nvPr/>
          </p:nvSpPr>
          <p:spPr bwMode="auto">
            <a:xfrm>
              <a:off x="4800600" y="2438400"/>
              <a:ext cx="22098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MAC: </a:t>
              </a:r>
              <a:r>
                <a:rPr lang="en-US" sz="1400" dirty="0">
                  <a:solidFill>
                    <a:srgbClr val="00B050"/>
                  </a:solidFill>
                </a:rPr>
                <a:t>12:34:56:78:90:ab</a:t>
              </a:r>
            </a:p>
          </p:txBody>
        </p:sp>
        <p:sp>
          <p:nvSpPr>
            <p:cNvPr id="72" name="Rectangle 71"/>
            <p:cNvSpPr/>
            <p:nvPr/>
          </p:nvSpPr>
          <p:spPr bwMode="auto">
            <a:xfrm flipH="1">
              <a:off x="7010400" y="2438400"/>
              <a:ext cx="1981200" cy="381000"/>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131" name="Line 9"/>
          <p:cNvSpPr>
            <a:spLocks noChangeShapeType="1"/>
          </p:cNvSpPr>
          <p:nvPr/>
        </p:nvSpPr>
        <p:spPr bwMode="auto">
          <a:xfrm flipV="1">
            <a:off x="4876800" y="4876800"/>
            <a:ext cx="152400" cy="304800"/>
          </a:xfrm>
          <a:prstGeom prst="line">
            <a:avLst/>
          </a:prstGeom>
          <a:noFill/>
          <a:ln w="50800">
            <a:solidFill>
              <a:schemeClr val="bg1">
                <a:alpha val="75000"/>
              </a:schemeClr>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a:ea typeface="+mn-ea"/>
            </a:endParaRPr>
          </a:p>
        </p:txBody>
      </p:sp>
      <p:sp>
        <p:nvSpPr>
          <p:cNvPr id="130" name="Rectangle 5"/>
          <p:cNvSpPr>
            <a:spLocks noChangeArrowheads="1"/>
          </p:cNvSpPr>
          <p:nvPr/>
        </p:nvSpPr>
        <p:spPr bwMode="auto">
          <a:xfrm flipH="1">
            <a:off x="3505200" y="5181600"/>
            <a:ext cx="1600200" cy="381000"/>
          </a:xfrm>
          <a:prstGeom prst="rect">
            <a:avLst/>
          </a:prstGeom>
          <a:solidFill>
            <a:schemeClr val="bg1">
              <a:alpha val="75000"/>
            </a:schemeClr>
          </a:solidFill>
          <a:ln w="50800" algn="ctr">
            <a:no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Alice’s friend?</a:t>
            </a:r>
          </a:p>
        </p:txBody>
      </p:sp>
      <p:sp>
        <p:nvSpPr>
          <p:cNvPr id="3" name="Slide Number Placeholder 2"/>
          <p:cNvSpPr>
            <a:spLocks noGrp="1"/>
          </p:cNvSpPr>
          <p:nvPr>
            <p:ph type="sldNum" sz="quarter" idx="12"/>
          </p:nvPr>
        </p:nvSpPr>
        <p:spPr/>
        <p:txBody>
          <a:bodyPr/>
          <a:lstStyle/>
          <a:p>
            <a:fld id="{3B2B3BD8-89B0-D245-9504-7E184DF61EB3}" type="slidenum">
              <a:rPr lang="en-US" altLang="en-US" smtClean="0"/>
              <a:pPr/>
              <a:t>38</a:t>
            </a:fld>
            <a:endParaRPr lang="en-US" alt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altLang="en-US"/>
              <a:t>Problem: Long-Term Linking</a:t>
            </a:r>
          </a:p>
        </p:txBody>
      </p:sp>
      <p:grpSp>
        <p:nvGrpSpPr>
          <p:cNvPr id="87043" name="Group 145"/>
          <p:cNvGrpSpPr>
            <a:grpSpLocks/>
          </p:cNvGrpSpPr>
          <p:nvPr/>
        </p:nvGrpSpPr>
        <p:grpSpPr bwMode="auto">
          <a:xfrm>
            <a:off x="4876800" y="2787650"/>
            <a:ext cx="3810000" cy="2184400"/>
            <a:chOff x="2133600" y="2743200"/>
            <a:chExt cx="5181600" cy="2971800"/>
          </a:xfrm>
        </p:grpSpPr>
        <p:sp>
          <p:nvSpPr>
            <p:cNvPr id="147" name="Rectangle 146"/>
            <p:cNvSpPr/>
            <p:nvPr/>
          </p:nvSpPr>
          <p:spPr>
            <a:xfrm>
              <a:off x="2133600" y="2743200"/>
              <a:ext cx="5181600" cy="297180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p>
          </p:txBody>
        </p:sp>
        <p:pic>
          <p:nvPicPr>
            <p:cNvPr id="87070" name="Picture 147" descr="bttracker_grap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19400"/>
              <a:ext cx="3757613" cy="225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1" name="Picture 149" descr="bttracker_ma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819400"/>
              <a:ext cx="2133600" cy="67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2" name="Picture 148" descr="bttracker_map.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200400"/>
              <a:ext cx="2938813" cy="24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Box 150"/>
            <p:cNvSpPr txBox="1"/>
            <p:nvPr/>
          </p:nvSpPr>
          <p:spPr>
            <a:xfrm>
              <a:off x="2859024" y="5230367"/>
              <a:ext cx="3857528" cy="460433"/>
            </a:xfrm>
            <a:prstGeom prst="rect">
              <a:avLst/>
            </a:prstGeom>
            <a:solidFill>
              <a:schemeClr val="bg1"/>
            </a:solidFill>
            <a:effectLst>
              <a:softEdge rad="63500"/>
            </a:effectLst>
          </p:spPr>
          <p:txBody>
            <a:bodyPr wrap="none">
              <a:spAutoFit/>
            </a:bodyPr>
            <a:lstStyle/>
            <a:p>
              <a:pPr>
                <a:defRPr/>
              </a:pPr>
              <a:r>
                <a:rPr lang="en-US" sz="1600" b="1" u="sng" dirty="0">
                  <a:solidFill>
                    <a:schemeClr val="accent1"/>
                  </a:solidFill>
                  <a:ea typeface="+mn-ea"/>
                </a:rPr>
                <a:t>www.bluetoothtracking.org</a:t>
              </a:r>
            </a:p>
          </p:txBody>
        </p:sp>
      </p:grpSp>
      <p:sp>
        <p:nvSpPr>
          <p:cNvPr id="152" name="Rectangle 8"/>
          <p:cNvSpPr txBox="1">
            <a:spLocks noChangeArrowheads="1"/>
          </p:cNvSpPr>
          <p:nvPr/>
        </p:nvSpPr>
        <p:spPr bwMode="auto">
          <a:xfrm>
            <a:off x="457200" y="1371600"/>
            <a:ext cx="8458200" cy="1371600"/>
          </a:xfrm>
          <a:prstGeom prst="rect">
            <a:avLst/>
          </a:prstGeom>
          <a:solidFill>
            <a:schemeClr val="bg1"/>
          </a:solidFill>
          <a:ln w="9525">
            <a:noFill/>
            <a:miter lim="800000"/>
            <a:headEnd/>
            <a:tailEnd/>
          </a:ln>
          <a:effectLst>
            <a:softEdge rad="63500"/>
          </a:effectLst>
        </p:spPr>
        <p:txBody>
          <a:bodyPr/>
          <a:lstStyle>
            <a:lvl1pPr marL="166688"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20000"/>
              </a:spcBef>
            </a:pPr>
            <a:r>
              <a:rPr lang="en-US" altLang="en-US">
                <a:solidFill>
                  <a:srgbClr val="000000"/>
                </a:solidFill>
                <a:latin typeface="Arial" charset="0"/>
              </a:rPr>
              <a:t>Linking enables location tracking, user profiling, inventorying, relationship profiling, … </a:t>
            </a:r>
          </a:p>
          <a:p>
            <a:pPr eaLnBrk="1" hangingPunct="1">
              <a:spcBef>
                <a:spcPct val="20000"/>
              </a:spcBef>
            </a:pPr>
            <a:r>
              <a:rPr lang="en-US" altLang="en-US" sz="1800">
                <a:solidFill>
                  <a:srgbClr val="000000"/>
                </a:solidFill>
                <a:latin typeface="Arial" charset="0"/>
              </a:rPr>
              <a:t>[Greenstein, </a:t>
            </a:r>
            <a:r>
              <a:rPr lang="en-US" altLang="en-US" sz="1800" i="1">
                <a:solidFill>
                  <a:srgbClr val="000000"/>
                </a:solidFill>
                <a:latin typeface="Arial" charset="0"/>
              </a:rPr>
              <a:t>HotOS</a:t>
            </a:r>
            <a:r>
              <a:rPr lang="en-US" altLang="en-US" sz="1800">
                <a:solidFill>
                  <a:srgbClr val="000000"/>
                </a:solidFill>
                <a:latin typeface="Arial" charset="0"/>
              </a:rPr>
              <a:t> </a:t>
            </a:r>
            <a:r>
              <a:rPr lang="ja-JP" altLang="en-US" sz="1800">
                <a:solidFill>
                  <a:srgbClr val="000000"/>
                </a:solidFill>
                <a:latin typeface="Arial" charset="0"/>
              </a:rPr>
              <a:t>’</a:t>
            </a:r>
            <a:r>
              <a:rPr lang="en-US" altLang="ja-JP" sz="1800">
                <a:solidFill>
                  <a:srgbClr val="000000"/>
                </a:solidFill>
                <a:latin typeface="Arial" charset="0"/>
              </a:rPr>
              <a:t>07; Jiang, </a:t>
            </a:r>
            <a:r>
              <a:rPr lang="en-US" altLang="ja-JP" sz="1800" i="1">
                <a:solidFill>
                  <a:srgbClr val="000000"/>
                </a:solidFill>
                <a:latin typeface="Arial" charset="0"/>
              </a:rPr>
              <a:t>MobiSys</a:t>
            </a:r>
            <a:r>
              <a:rPr lang="en-US" altLang="ja-JP" sz="1800">
                <a:solidFill>
                  <a:srgbClr val="000000"/>
                </a:solidFill>
                <a:latin typeface="Arial" charset="0"/>
              </a:rPr>
              <a:t> </a:t>
            </a:r>
            <a:r>
              <a:rPr lang="ja-JP" altLang="en-US" sz="1800">
                <a:solidFill>
                  <a:srgbClr val="000000"/>
                </a:solidFill>
                <a:latin typeface="Arial" charset="0"/>
              </a:rPr>
              <a:t>’</a:t>
            </a:r>
            <a:r>
              <a:rPr lang="en-US" altLang="ja-JP" sz="1800">
                <a:solidFill>
                  <a:srgbClr val="000000"/>
                </a:solidFill>
                <a:latin typeface="Arial" charset="0"/>
              </a:rPr>
              <a:t>07; Pang, </a:t>
            </a:r>
            <a:r>
              <a:rPr lang="en-US" altLang="ja-JP" sz="1800" i="1">
                <a:solidFill>
                  <a:srgbClr val="000000"/>
                </a:solidFill>
                <a:latin typeface="Arial" charset="0"/>
              </a:rPr>
              <a:t>MobiCom</a:t>
            </a:r>
            <a:r>
              <a:rPr lang="en-US" altLang="ja-JP" sz="1800">
                <a:solidFill>
                  <a:srgbClr val="000000"/>
                </a:solidFill>
                <a:latin typeface="Arial" charset="0"/>
              </a:rPr>
              <a:t> </a:t>
            </a:r>
            <a:r>
              <a:rPr lang="ja-JP" altLang="en-US" sz="1800">
                <a:solidFill>
                  <a:srgbClr val="000000"/>
                </a:solidFill>
                <a:latin typeface="Arial" charset="0"/>
              </a:rPr>
              <a:t>’</a:t>
            </a:r>
            <a:r>
              <a:rPr lang="en-US" altLang="ja-JP" sz="1800">
                <a:solidFill>
                  <a:srgbClr val="000000"/>
                </a:solidFill>
                <a:latin typeface="Arial" charset="0"/>
              </a:rPr>
              <a:t>07, </a:t>
            </a:r>
            <a:r>
              <a:rPr lang="en-US" altLang="ja-JP" sz="1800" i="1">
                <a:solidFill>
                  <a:srgbClr val="000000"/>
                </a:solidFill>
                <a:latin typeface="Arial" charset="0"/>
              </a:rPr>
              <a:t>HotNets</a:t>
            </a:r>
            <a:r>
              <a:rPr lang="en-US" altLang="ja-JP" sz="1800">
                <a:solidFill>
                  <a:srgbClr val="000000"/>
                </a:solidFill>
                <a:latin typeface="Arial" charset="0"/>
              </a:rPr>
              <a:t> </a:t>
            </a:r>
            <a:r>
              <a:rPr lang="ja-JP" altLang="en-US" sz="1800">
                <a:solidFill>
                  <a:srgbClr val="000000"/>
                </a:solidFill>
                <a:latin typeface="Arial" charset="0"/>
              </a:rPr>
              <a:t>’</a:t>
            </a:r>
            <a:r>
              <a:rPr lang="en-US" altLang="ja-JP" sz="1800">
                <a:solidFill>
                  <a:srgbClr val="000000"/>
                </a:solidFill>
                <a:latin typeface="Arial" charset="0"/>
              </a:rPr>
              <a:t>07]</a:t>
            </a:r>
            <a:endParaRPr lang="en-US" altLang="en-US" sz="2000">
              <a:solidFill>
                <a:srgbClr val="000000"/>
              </a:solidFill>
              <a:latin typeface="Arial" charset="0"/>
            </a:endParaRPr>
          </a:p>
        </p:txBody>
      </p:sp>
      <p:pic>
        <p:nvPicPr>
          <p:cNvPr id="119" name="Picture 5"/>
          <p:cNvPicPr>
            <a:picLocks noChangeAspect="1" noChangeArrowheads="1"/>
          </p:cNvPicPr>
          <p:nvPr/>
        </p:nvPicPr>
        <p:blipFill>
          <a:blip r:embed="rId6"/>
          <a:srcRect/>
          <a:stretch>
            <a:fillRect/>
          </a:stretch>
        </p:blipFill>
        <p:spPr bwMode="auto">
          <a:xfrm>
            <a:off x="4876800" y="5181600"/>
            <a:ext cx="3694113" cy="1212850"/>
          </a:xfrm>
          <a:prstGeom prst="rect">
            <a:avLst/>
          </a:prstGeom>
          <a:noFill/>
          <a:ln w="28575" algn="ctr">
            <a:solidFill>
              <a:srgbClr val="000000"/>
            </a:solidFill>
            <a:miter lim="800000"/>
            <a:headEnd/>
            <a:tailEnd/>
          </a:ln>
          <a:effectLst>
            <a:outerShdw blurRad="50800" dist="38100" dir="2700000" algn="tl" rotWithShape="0">
              <a:prstClr val="black">
                <a:alpha val="40000"/>
              </a:prstClr>
            </a:outerShdw>
          </a:effectLst>
        </p:spPr>
      </p:pic>
      <p:grpSp>
        <p:nvGrpSpPr>
          <p:cNvPr id="87048" name="Group 144"/>
          <p:cNvGrpSpPr>
            <a:grpSpLocks/>
          </p:cNvGrpSpPr>
          <p:nvPr/>
        </p:nvGrpSpPr>
        <p:grpSpPr bwMode="auto">
          <a:xfrm>
            <a:off x="914400" y="4876800"/>
            <a:ext cx="3575050" cy="1668463"/>
            <a:chOff x="990600" y="7162800"/>
            <a:chExt cx="6858000" cy="3200400"/>
          </a:xfrm>
        </p:grpSpPr>
        <p:sp>
          <p:nvSpPr>
            <p:cNvPr id="144" name="Rectangle 143"/>
            <p:cNvSpPr/>
            <p:nvPr/>
          </p:nvSpPr>
          <p:spPr>
            <a:xfrm>
              <a:off x="990600" y="7162800"/>
              <a:ext cx="6858000" cy="320040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grpSp>
          <p:nvGrpSpPr>
            <p:cNvPr id="87054" name="Group 142"/>
            <p:cNvGrpSpPr>
              <a:grpSpLocks/>
            </p:cNvGrpSpPr>
            <p:nvPr/>
          </p:nvGrpSpPr>
          <p:grpSpPr bwMode="auto">
            <a:xfrm>
              <a:off x="1066800" y="7239000"/>
              <a:ext cx="6695080" cy="3061806"/>
              <a:chOff x="838200" y="3749675"/>
              <a:chExt cx="6695080" cy="3061806"/>
            </a:xfrm>
          </p:grpSpPr>
          <p:pic>
            <p:nvPicPr>
              <p:cNvPr id="8705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791" y="4151939"/>
                <a:ext cx="3900489" cy="265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 Box 5"/>
              <p:cNvSpPr txBox="1">
                <a:spLocks noChangeArrowheads="1"/>
              </p:cNvSpPr>
              <p:nvPr/>
            </p:nvSpPr>
            <p:spPr bwMode="auto">
              <a:xfrm>
                <a:off x="5442617" y="4696629"/>
                <a:ext cx="1714499" cy="767365"/>
              </a:xfrm>
              <a:prstGeom prst="rect">
                <a:avLst/>
              </a:prstGeom>
              <a:solidFill>
                <a:schemeClr val="bg1"/>
              </a:solidFill>
              <a:ln w="9525">
                <a:noFill/>
                <a:miter lim="800000"/>
                <a:headEnd/>
                <a:tailEnd/>
              </a:ln>
              <a:effectLst/>
            </p:spPr>
            <p:txBody>
              <a:bodyPr>
                <a:spAutoFit/>
              </a:bodyPr>
              <a:lstStyle/>
              <a:p>
                <a:pPr fontAlgn="auto">
                  <a:spcBef>
                    <a:spcPct val="50000"/>
                  </a:spcBef>
                  <a:spcAft>
                    <a:spcPts val="0"/>
                  </a:spcAft>
                  <a:defRPr/>
                </a:pPr>
                <a:r>
                  <a:rPr lang="en-US" sz="2000" b="1" dirty="0">
                    <a:latin typeface="+mn-lt"/>
                    <a:ea typeface="+mn-ea"/>
                  </a:rPr>
                  <a:t>Home</a:t>
                </a:r>
              </a:p>
            </p:txBody>
          </p:sp>
          <p:sp>
            <p:nvSpPr>
              <p:cNvPr id="132" name="TextBox 131"/>
              <p:cNvSpPr txBox="1"/>
              <p:nvPr/>
            </p:nvSpPr>
            <p:spPr>
              <a:xfrm>
                <a:off x="894909" y="6065801"/>
                <a:ext cx="3508744" cy="708443"/>
              </a:xfrm>
              <a:prstGeom prst="rect">
                <a:avLst/>
              </a:prstGeom>
              <a:solidFill>
                <a:schemeClr val="bg1"/>
              </a:solidFill>
              <a:effectLst>
                <a:softEdge rad="63500"/>
              </a:effectLst>
            </p:spPr>
            <p:txBody>
              <a:bodyPr>
                <a:spAutoFit/>
              </a:bodyPr>
              <a:lstStyle/>
              <a:p>
                <a:pPr algn="ctr">
                  <a:defRPr/>
                </a:pPr>
                <a:r>
                  <a:rPr lang="en-US" sz="1800" b="1" u="sng" dirty="0">
                    <a:solidFill>
                      <a:srgbClr val="000000"/>
                    </a:solidFill>
                    <a:latin typeface="+mn-lt"/>
                    <a:ea typeface="+mn-ea"/>
                  </a:rPr>
                  <a:t>www.wigle.net</a:t>
                </a:r>
              </a:p>
            </p:txBody>
          </p:sp>
          <p:grpSp>
            <p:nvGrpSpPr>
              <p:cNvPr id="87060" name="Group 41"/>
              <p:cNvGrpSpPr>
                <a:grpSpLocks/>
              </p:cNvGrpSpPr>
              <p:nvPr/>
            </p:nvGrpSpPr>
            <p:grpSpPr bwMode="auto">
              <a:xfrm>
                <a:off x="838200" y="3749675"/>
                <a:ext cx="4191000" cy="381000"/>
                <a:chOff x="4571926" y="3888694"/>
                <a:chExt cx="4191000" cy="381000"/>
              </a:xfrm>
            </p:grpSpPr>
            <p:sp>
              <p:nvSpPr>
                <p:cNvPr id="134" name="Rectangle 133"/>
                <p:cNvSpPr/>
                <p:nvPr/>
              </p:nvSpPr>
              <p:spPr bwMode="auto">
                <a:xfrm>
                  <a:off x="4571859" y="3888623"/>
                  <a:ext cx="1601824" cy="380636"/>
                </a:xfrm>
                <a:prstGeom prst="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800" dirty="0">
                      <a:solidFill>
                        <a:schemeClr val="tx1"/>
                      </a:solidFill>
                    </a:rPr>
                    <a:t>802.11 header  </a:t>
                  </a:r>
                </a:p>
              </p:txBody>
            </p:sp>
            <p:sp>
              <p:nvSpPr>
                <p:cNvPr id="135" name="Rectangle 134"/>
                <p:cNvSpPr/>
                <p:nvPr/>
              </p:nvSpPr>
              <p:spPr bwMode="auto">
                <a:xfrm>
                  <a:off x="6173683" y="3888623"/>
                  <a:ext cx="2609815" cy="380636"/>
                </a:xfrm>
                <a:prstGeom prst="rect">
                  <a:avLst/>
                </a:prstGeom>
                <a:solidFill>
                  <a:srgbClr val="FFFF00"/>
                </a:solidFill>
                <a:ln w="12700"/>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800">
                      <a:solidFill>
                        <a:srgbClr val="8383AD"/>
                      </a:solidFill>
                      <a:latin typeface="Arial" charset="0"/>
                    </a:rPr>
                    <a:t>Is “</a:t>
                  </a:r>
                  <a:r>
                    <a:rPr lang="en-US" altLang="ja-JP" sz="800">
                      <a:solidFill>
                        <a:srgbClr val="8383AD"/>
                      </a:solidFill>
                      <a:latin typeface="Arial" charset="0"/>
                    </a:rPr>
                    <a:t>djw</a:t>
                  </a:r>
                  <a:r>
                    <a:rPr lang="en-US" altLang="en-US" sz="800">
                      <a:solidFill>
                        <a:srgbClr val="8383AD"/>
                      </a:solidFill>
                      <a:latin typeface="Arial" charset="0"/>
                    </a:rPr>
                    <a:t>”</a:t>
                  </a:r>
                  <a:r>
                    <a:rPr lang="en-US" altLang="ja-JP" sz="800">
                      <a:solidFill>
                        <a:srgbClr val="8383AD"/>
                      </a:solidFill>
                      <a:latin typeface="Arial" charset="0"/>
                    </a:rPr>
                    <a:t> here?</a:t>
                  </a:r>
                  <a:endParaRPr lang="en-US" altLang="en-US" sz="800">
                    <a:solidFill>
                      <a:srgbClr val="8383AD"/>
                    </a:solidFill>
                    <a:latin typeface="Arial" charset="0"/>
                  </a:endParaRPr>
                </a:p>
              </p:txBody>
            </p:sp>
          </p:grpSp>
          <p:pic>
            <p:nvPicPr>
              <p:cNvPr id="87061" name="Picture 10" descr="dell_laptop_0_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813300"/>
                <a:ext cx="11430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2" name="Picture 8" descr="wav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4356100"/>
                <a:ext cx="60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3" name="Picture 46" descr="djw.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4279900"/>
                <a:ext cx="110807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Arrow Connector 138"/>
              <p:cNvCxnSpPr/>
              <p:nvPr/>
            </p:nvCxnSpPr>
            <p:spPr>
              <a:xfrm rot="5400000">
                <a:off x="5919223" y="4247477"/>
                <a:ext cx="535937" cy="3044"/>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5183766" y="3752648"/>
                <a:ext cx="1614006" cy="386728"/>
              </a:xfrm>
              <a:prstGeom prst="rect">
                <a:avLst/>
              </a:prstGeom>
              <a:solidFill>
                <a:srgbClr val="FFFF00"/>
              </a:solidFill>
              <a:ln w="12700">
                <a:solidFill>
                  <a:schemeClr val="accent1"/>
                </a:solid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700">
                    <a:latin typeface="Arial" charset="0"/>
                  </a:rPr>
                  <a:t>“</a:t>
                </a:r>
                <a:r>
                  <a:rPr lang="en-US" altLang="ja-JP" sz="700">
                    <a:latin typeface="Arial" charset="0"/>
                  </a:rPr>
                  <a:t>djw</a:t>
                </a:r>
                <a:r>
                  <a:rPr lang="en-US" altLang="en-US" sz="700">
                    <a:latin typeface="Arial" charset="0"/>
                  </a:rPr>
                  <a:t>”</a:t>
                </a:r>
                <a:r>
                  <a:rPr lang="en-US" altLang="ja-JP" sz="700">
                    <a:latin typeface="Arial" charset="0"/>
                  </a:rPr>
                  <a:t> is here</a:t>
                </a:r>
                <a:endParaRPr lang="en-US" altLang="en-US" sz="700">
                  <a:latin typeface="Arial" charset="0"/>
                </a:endParaRPr>
              </a:p>
            </p:txBody>
          </p:sp>
          <p:pic>
            <p:nvPicPr>
              <p:cNvPr id="87066" name="Picture 11" descr="ap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37496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4" name="Rectangle 153"/>
          <p:cNvSpPr/>
          <p:nvPr/>
        </p:nvSpPr>
        <p:spPr>
          <a:xfrm>
            <a:off x="533400" y="2819400"/>
            <a:ext cx="4191000" cy="1905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7050" name="Group 11"/>
          <p:cNvGrpSpPr>
            <a:grpSpLocks/>
          </p:cNvGrpSpPr>
          <p:nvPr/>
        </p:nvGrpSpPr>
        <p:grpSpPr bwMode="auto">
          <a:xfrm>
            <a:off x="609600" y="2895600"/>
            <a:ext cx="4038600" cy="1730375"/>
            <a:chOff x="1392" y="2688"/>
            <a:chExt cx="2955" cy="1266"/>
          </a:xfrm>
        </p:grpSpPr>
        <p:pic>
          <p:nvPicPr>
            <p:cNvPr id="87051"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2" y="2688"/>
              <a:ext cx="2952"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87052"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2" y="3455"/>
              <a:ext cx="29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3B2B3BD8-89B0-D245-9504-7E184DF61EB3}" type="slidenum">
              <a:rPr lang="en-US" altLang="en-US" smtClean="0"/>
              <a:pPr/>
              <a:t>39</a:t>
            </a:fld>
            <a:endParaRPr lang="en-US" alt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tLang="en-US"/>
              <a:t>Onion Routing</a:t>
            </a:r>
          </a:p>
        </p:txBody>
      </p:sp>
      <p:sp>
        <p:nvSpPr>
          <p:cNvPr id="37890" name="Content Placeholder 28"/>
          <p:cNvSpPr>
            <a:spLocks noGrp="1"/>
          </p:cNvSpPr>
          <p:nvPr>
            <p:ph idx="1"/>
          </p:nvPr>
        </p:nvSpPr>
        <p:spPr>
          <a:xfrm>
            <a:off x="304800" y="4800600"/>
            <a:ext cx="8458200" cy="1295400"/>
          </a:xfrm>
        </p:spPr>
        <p:txBody>
          <a:bodyPr/>
          <a:lstStyle/>
          <a:p>
            <a:pPr>
              <a:lnSpc>
                <a:spcPct val="90000"/>
              </a:lnSpc>
            </a:pPr>
            <a:r>
              <a:rPr lang="en-US" altLang="en-US" sz="2700"/>
              <a:t>Sender chooses a random sequence of routers </a:t>
            </a:r>
          </a:p>
          <a:p>
            <a:pPr lvl="1">
              <a:lnSpc>
                <a:spcPct val="90000"/>
              </a:lnSpc>
            </a:pPr>
            <a:r>
              <a:rPr lang="en-US" altLang="en-US" sz="2400"/>
              <a:t>Some routers are honest, some controlled by attacker</a:t>
            </a:r>
          </a:p>
          <a:p>
            <a:pPr lvl="1">
              <a:lnSpc>
                <a:spcPct val="90000"/>
              </a:lnSpc>
            </a:pPr>
            <a:r>
              <a:rPr lang="en-US" altLang="en-US" sz="2400"/>
              <a:t>Sender controls the length of the path</a:t>
            </a:r>
          </a:p>
          <a:p>
            <a:pPr>
              <a:lnSpc>
                <a:spcPct val="90000"/>
              </a:lnSpc>
            </a:pPr>
            <a:endParaRPr lang="en-US" altLang="en-US" sz="2700"/>
          </a:p>
        </p:txBody>
      </p:sp>
      <p:sp>
        <p:nvSpPr>
          <p:cNvPr id="37892" name="Oval 3"/>
          <p:cNvSpPr>
            <a:spLocks noChangeArrowheads="1"/>
          </p:cNvSpPr>
          <p:nvPr/>
        </p:nvSpPr>
        <p:spPr bwMode="auto">
          <a:xfrm>
            <a:off x="3505200" y="20574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B7E7"/>
                </a:solidFill>
                <a:latin typeface="Verdana" charset="0"/>
              </a:rPr>
              <a:t>R</a:t>
            </a:r>
            <a:endParaRPr lang="en-US" altLang="en-US" sz="3600" baseline="-25000">
              <a:solidFill>
                <a:srgbClr val="FFB7E7"/>
              </a:solidFill>
              <a:latin typeface="Verdana" charset="0"/>
            </a:endParaRPr>
          </a:p>
        </p:txBody>
      </p:sp>
      <p:sp>
        <p:nvSpPr>
          <p:cNvPr id="37893" name="Oval 4"/>
          <p:cNvSpPr>
            <a:spLocks noChangeArrowheads="1"/>
          </p:cNvSpPr>
          <p:nvPr/>
        </p:nvSpPr>
        <p:spPr bwMode="auto">
          <a:xfrm>
            <a:off x="5943600" y="19050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4</a:t>
            </a:r>
          </a:p>
        </p:txBody>
      </p:sp>
      <p:sp>
        <p:nvSpPr>
          <p:cNvPr id="37894" name="Oval 5"/>
          <p:cNvSpPr>
            <a:spLocks noChangeArrowheads="1"/>
          </p:cNvSpPr>
          <p:nvPr/>
        </p:nvSpPr>
        <p:spPr bwMode="auto">
          <a:xfrm>
            <a:off x="2438400" y="27432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1</a:t>
            </a:r>
          </a:p>
        </p:txBody>
      </p:sp>
      <p:sp>
        <p:nvSpPr>
          <p:cNvPr id="37895" name="Oval 6"/>
          <p:cNvSpPr>
            <a:spLocks noChangeArrowheads="1"/>
          </p:cNvSpPr>
          <p:nvPr/>
        </p:nvSpPr>
        <p:spPr bwMode="auto">
          <a:xfrm>
            <a:off x="3733800" y="32766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2</a:t>
            </a:r>
          </a:p>
        </p:txBody>
      </p:sp>
      <p:sp>
        <p:nvSpPr>
          <p:cNvPr id="37896" name="Oval 7"/>
          <p:cNvSpPr>
            <a:spLocks noChangeArrowheads="1"/>
          </p:cNvSpPr>
          <p:nvPr/>
        </p:nvSpPr>
        <p:spPr bwMode="auto">
          <a:xfrm>
            <a:off x="6934200" y="17526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0000"/>
                </a:solidFill>
                <a:latin typeface="Verdana" charset="0"/>
              </a:rPr>
              <a:t>R</a:t>
            </a:r>
            <a:endParaRPr lang="en-US" altLang="en-US" sz="3600" baseline="-25000">
              <a:solidFill>
                <a:srgbClr val="FF0000"/>
              </a:solidFill>
              <a:latin typeface="Verdana" charset="0"/>
            </a:endParaRPr>
          </a:p>
        </p:txBody>
      </p:sp>
      <p:sp>
        <p:nvSpPr>
          <p:cNvPr id="37897" name="Oval 8"/>
          <p:cNvSpPr>
            <a:spLocks noChangeArrowheads="1"/>
          </p:cNvSpPr>
          <p:nvPr/>
        </p:nvSpPr>
        <p:spPr bwMode="auto">
          <a:xfrm>
            <a:off x="7467600" y="25908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B7E7"/>
                </a:solidFill>
                <a:latin typeface="Verdana" charset="0"/>
              </a:rPr>
              <a:t>R</a:t>
            </a:r>
            <a:endParaRPr lang="en-US" altLang="en-US" sz="3600" baseline="-25000">
              <a:solidFill>
                <a:srgbClr val="FFB7E7"/>
              </a:solidFill>
              <a:latin typeface="Verdana" charset="0"/>
            </a:endParaRPr>
          </a:p>
        </p:txBody>
      </p:sp>
      <p:sp>
        <p:nvSpPr>
          <p:cNvPr id="37898" name="Oval 9"/>
          <p:cNvSpPr>
            <a:spLocks noChangeArrowheads="1"/>
          </p:cNvSpPr>
          <p:nvPr/>
        </p:nvSpPr>
        <p:spPr bwMode="auto">
          <a:xfrm>
            <a:off x="4724400" y="23622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0000"/>
                </a:solidFill>
                <a:latin typeface="Verdana" charset="0"/>
              </a:rPr>
              <a:t>R</a:t>
            </a:r>
            <a:r>
              <a:rPr lang="en-US" altLang="en-US" sz="3600" baseline="-25000">
                <a:solidFill>
                  <a:srgbClr val="FF0000"/>
                </a:solidFill>
                <a:latin typeface="Verdana" charset="0"/>
              </a:rPr>
              <a:t>3</a:t>
            </a:r>
          </a:p>
        </p:txBody>
      </p:sp>
      <p:sp>
        <p:nvSpPr>
          <p:cNvPr id="37899" name="AutoShape 10"/>
          <p:cNvSpPr>
            <a:spLocks noChangeArrowheads="1"/>
          </p:cNvSpPr>
          <p:nvPr/>
        </p:nvSpPr>
        <p:spPr bwMode="auto">
          <a:xfrm>
            <a:off x="7061200" y="4137025"/>
            <a:ext cx="836613"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Verdana" charset="0"/>
              </a:rPr>
              <a:t>Bob</a:t>
            </a:r>
          </a:p>
        </p:txBody>
      </p:sp>
      <p:sp>
        <p:nvSpPr>
          <p:cNvPr id="37900" name="Oval 11"/>
          <p:cNvSpPr>
            <a:spLocks noChangeArrowheads="1"/>
          </p:cNvSpPr>
          <p:nvPr/>
        </p:nvSpPr>
        <p:spPr bwMode="auto">
          <a:xfrm>
            <a:off x="1600200" y="19050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0000"/>
                </a:solidFill>
                <a:latin typeface="Verdana" charset="0"/>
              </a:rPr>
              <a:t>R</a:t>
            </a:r>
            <a:endParaRPr lang="en-US" altLang="en-US" sz="3600" baseline="-25000">
              <a:solidFill>
                <a:srgbClr val="FF0000"/>
              </a:solidFill>
              <a:latin typeface="Verdana" charset="0"/>
            </a:endParaRPr>
          </a:p>
        </p:txBody>
      </p:sp>
      <p:sp>
        <p:nvSpPr>
          <p:cNvPr id="37901" name="Oval 12"/>
          <p:cNvSpPr>
            <a:spLocks noChangeArrowheads="1"/>
          </p:cNvSpPr>
          <p:nvPr/>
        </p:nvSpPr>
        <p:spPr bwMode="auto">
          <a:xfrm>
            <a:off x="2667000" y="38862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B7E7"/>
                </a:solidFill>
                <a:latin typeface="Verdana" charset="0"/>
              </a:rPr>
              <a:t>R</a:t>
            </a:r>
            <a:endParaRPr lang="en-US" altLang="en-US" sz="3600" baseline="-25000">
              <a:solidFill>
                <a:srgbClr val="FFB7E7"/>
              </a:solidFill>
              <a:latin typeface="Verdana" charset="0"/>
            </a:endParaRPr>
          </a:p>
        </p:txBody>
      </p:sp>
      <p:sp>
        <p:nvSpPr>
          <p:cNvPr id="37902" name="Oval 13"/>
          <p:cNvSpPr>
            <a:spLocks noChangeArrowheads="1"/>
          </p:cNvSpPr>
          <p:nvPr/>
        </p:nvSpPr>
        <p:spPr bwMode="auto">
          <a:xfrm>
            <a:off x="5867400" y="30480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B7E7"/>
                </a:solidFill>
                <a:latin typeface="Verdana" charset="0"/>
              </a:rPr>
              <a:t>R</a:t>
            </a:r>
            <a:endParaRPr lang="en-US" altLang="en-US" sz="3600" baseline="-25000">
              <a:solidFill>
                <a:srgbClr val="FFB7E7"/>
              </a:solidFill>
              <a:latin typeface="Verdana" charset="0"/>
            </a:endParaRPr>
          </a:p>
        </p:txBody>
      </p:sp>
      <p:sp>
        <p:nvSpPr>
          <p:cNvPr id="37903" name="Line 14"/>
          <p:cNvSpPr>
            <a:spLocks noChangeShapeType="1"/>
          </p:cNvSpPr>
          <p:nvPr/>
        </p:nvSpPr>
        <p:spPr bwMode="auto">
          <a:xfrm flipV="1">
            <a:off x="2057400" y="3352800"/>
            <a:ext cx="457200"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4" name="Line 15"/>
          <p:cNvSpPr>
            <a:spLocks noChangeShapeType="1"/>
          </p:cNvSpPr>
          <p:nvPr/>
        </p:nvSpPr>
        <p:spPr bwMode="auto">
          <a:xfrm>
            <a:off x="3200400" y="3200400"/>
            <a:ext cx="609600"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5" name="Line 16"/>
          <p:cNvSpPr>
            <a:spLocks noChangeShapeType="1"/>
          </p:cNvSpPr>
          <p:nvPr/>
        </p:nvSpPr>
        <p:spPr bwMode="auto">
          <a:xfrm flipV="1">
            <a:off x="4343400" y="3048000"/>
            <a:ext cx="533400" cy="304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6" name="Line 17"/>
          <p:cNvSpPr>
            <a:spLocks noChangeShapeType="1"/>
          </p:cNvSpPr>
          <p:nvPr/>
        </p:nvSpPr>
        <p:spPr bwMode="auto">
          <a:xfrm flipV="1">
            <a:off x="5486400" y="2438400"/>
            <a:ext cx="533400" cy="304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7" name="Line 18"/>
          <p:cNvSpPr>
            <a:spLocks noChangeShapeType="1"/>
          </p:cNvSpPr>
          <p:nvPr/>
        </p:nvSpPr>
        <p:spPr bwMode="auto">
          <a:xfrm>
            <a:off x="6553200" y="2590800"/>
            <a:ext cx="838200" cy="15240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8" name="Rectangle 19"/>
          <p:cNvSpPr>
            <a:spLocks noChangeArrowheads="1"/>
          </p:cNvSpPr>
          <p:nvPr/>
        </p:nvSpPr>
        <p:spPr bwMode="auto">
          <a:xfrm>
            <a:off x="304800" y="4800600"/>
            <a:ext cx="86312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Monotype Sorts" charset="2"/>
              <a:buChar char="u"/>
            </a:pPr>
            <a:endParaRPr kumimoji="1" lang="en-US" altLang="en-US"/>
          </a:p>
        </p:txBody>
      </p:sp>
      <p:sp>
        <p:nvSpPr>
          <p:cNvPr id="37909" name="AutoShape 21"/>
          <p:cNvSpPr>
            <a:spLocks noChangeArrowheads="1"/>
          </p:cNvSpPr>
          <p:nvPr/>
        </p:nvSpPr>
        <p:spPr bwMode="auto">
          <a:xfrm>
            <a:off x="1103313" y="3581400"/>
            <a:ext cx="954087"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Verdana" charset="0"/>
              </a:rPr>
              <a:t>Alice</a:t>
            </a:r>
          </a:p>
        </p:txBody>
      </p:sp>
      <p:pic>
        <p:nvPicPr>
          <p:cNvPr id="37910" name="Picture 22"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33600"/>
            <a:ext cx="387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23"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1524000"/>
            <a:ext cx="387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24"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387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3A1372-D0BF-3B45-A603-8F136B8AD2A9}" type="slidenum">
              <a:rPr lang="en-US" altLang="en-US" smtClean="0"/>
              <a:pPr/>
              <a:t>4</a:t>
            </a:fld>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8" descr="psp.png"/>
          <p:cNvPicPr>
            <a:picLocks noChangeAspect="1"/>
          </p:cNvPicPr>
          <p:nvPr/>
        </p:nvPicPr>
        <p:blipFill>
          <a:blip r:embed="rId3"/>
          <a:srcRect/>
          <a:stretch>
            <a:fillRect/>
          </a:stretch>
        </p:blipFill>
        <p:spPr bwMode="auto">
          <a:xfrm>
            <a:off x="1371600" y="5181600"/>
            <a:ext cx="1066800" cy="804863"/>
          </a:xfrm>
          <a:prstGeom prst="rect">
            <a:avLst/>
          </a:prstGeom>
          <a:noFill/>
          <a:ln w="9525">
            <a:noFill/>
            <a:miter lim="800000"/>
            <a:headEnd/>
            <a:tailEnd/>
          </a:ln>
          <a:effectLst>
            <a:glow rad="101600">
              <a:srgbClr val="00FF00">
                <a:alpha val="60000"/>
              </a:srgbClr>
            </a:glow>
          </a:effectLst>
        </p:spPr>
      </p:pic>
      <p:pic>
        <p:nvPicPr>
          <p:cNvPr id="4101" name="Picture 38" descr="itouch.png"/>
          <p:cNvPicPr>
            <a:picLocks noChangeAspect="1"/>
          </p:cNvPicPr>
          <p:nvPr/>
        </p:nvPicPr>
        <p:blipFill>
          <a:blip r:embed="rId4" cstate="screen"/>
          <a:srcRect/>
          <a:stretch>
            <a:fillRect/>
          </a:stretch>
        </p:blipFill>
        <p:spPr bwMode="auto">
          <a:xfrm>
            <a:off x="2590800" y="3733800"/>
            <a:ext cx="304800" cy="509588"/>
          </a:xfrm>
          <a:prstGeom prst="rect">
            <a:avLst/>
          </a:prstGeom>
          <a:noFill/>
          <a:ln w="9525">
            <a:noFill/>
            <a:miter lim="800000"/>
            <a:headEnd/>
            <a:tailEnd/>
          </a:ln>
          <a:effectLst>
            <a:glow rad="63500">
              <a:schemeClr val="accent3">
                <a:satMod val="175000"/>
                <a:alpha val="40000"/>
              </a:schemeClr>
            </a:glow>
          </a:effectLst>
        </p:spPr>
      </p:pic>
      <p:pic>
        <p:nvPicPr>
          <p:cNvPr id="89091" name="Picture 59" descr="phon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675063"/>
            <a:ext cx="457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11" descr="nikeipod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581400"/>
            <a:ext cx="685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5" descr="canno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267200"/>
            <a:ext cx="4810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61" descr="kindl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953000"/>
            <a:ext cx="10683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83" descr="portablevideo.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14650" y="3733800"/>
            <a:ext cx="857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99" descr="radiowaves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3352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100" descr="radiowaves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Picture 101" descr="radiowaves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3276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9" name="Picture 102" descr="radiowaves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0" name="Picture 103" descr="radiowaves2.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9662205">
            <a:off x="965200" y="3206750"/>
            <a:ext cx="5746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1" name="Picture 104" descr="radiowaves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697413"/>
            <a:ext cx="7747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2" name="Picture 105" descr="radiowaves2.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346836">
            <a:off x="3195638" y="4686300"/>
            <a:ext cx="6143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1"/>
          <p:cNvGrpSpPr/>
          <p:nvPr/>
        </p:nvGrpSpPr>
        <p:grpSpPr>
          <a:xfrm>
            <a:off x="5029200" y="1600200"/>
            <a:ext cx="3810000" cy="3124200"/>
            <a:chOff x="3962400" y="1371600"/>
            <a:chExt cx="3810000" cy="3124200"/>
          </a:xfrm>
          <a:effectLst>
            <a:outerShdw blurRad="50800" dist="38100" dir="2700000" algn="tl" rotWithShape="0">
              <a:prstClr val="black">
                <a:alpha val="40000"/>
              </a:prstClr>
            </a:outerShdw>
          </a:effectLst>
        </p:grpSpPr>
        <p:grpSp>
          <p:nvGrpSpPr>
            <p:cNvPr id="3" name="Group 113"/>
            <p:cNvGrpSpPr>
              <a:grpSpLocks/>
            </p:cNvGrpSpPr>
            <p:nvPr/>
          </p:nvGrpSpPr>
          <p:grpSpPr bwMode="auto">
            <a:xfrm>
              <a:off x="3962400" y="2286000"/>
              <a:ext cx="2863850" cy="381000"/>
              <a:chOff x="2438400" y="4648200"/>
              <a:chExt cx="2863516" cy="381000"/>
            </a:xfrm>
          </p:grpSpPr>
          <p:grpSp>
            <p:nvGrpSpPr>
              <p:cNvPr id="4" name="Group 38"/>
              <p:cNvGrpSpPr>
                <a:grpSpLocks/>
              </p:cNvGrpSpPr>
              <p:nvPr/>
            </p:nvGrpSpPr>
            <p:grpSpPr bwMode="auto">
              <a:xfrm>
                <a:off x="2438398" y="4648200"/>
                <a:ext cx="2863515" cy="381000"/>
                <a:chOff x="3200400" y="4572000"/>
                <a:chExt cx="2590800" cy="381000"/>
              </a:xfrm>
            </p:grpSpPr>
            <p:sp>
              <p:nvSpPr>
                <p:cNvPr id="85" name="Rectangle 84"/>
                <p:cNvSpPr/>
                <p:nvPr/>
              </p:nvSpPr>
              <p:spPr>
                <a:xfrm>
                  <a:off x="3200400" y="4572000"/>
                  <a:ext cx="1447631"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B0F0"/>
                      </a:solidFill>
                    </a:rPr>
                    <a:t>Alice</a:t>
                  </a:r>
                  <a:r>
                    <a:rPr lang="en-US" dirty="0"/>
                    <a:t> -&gt; </a:t>
                  </a:r>
                  <a:r>
                    <a:rPr lang="en-US" dirty="0">
                      <a:solidFill>
                        <a:schemeClr val="tx1">
                          <a:lumMod val="50000"/>
                          <a:lumOff val="50000"/>
                        </a:schemeClr>
                      </a:solidFill>
                    </a:rPr>
                    <a:t>AP</a:t>
                  </a:r>
                  <a:endParaRPr lang="en-US" dirty="0"/>
                </a:p>
              </p:txBody>
            </p:sp>
            <p:sp>
              <p:nvSpPr>
                <p:cNvPr id="86" name="Rectangle 85"/>
                <p:cNvSpPr/>
                <p:nvPr/>
              </p:nvSpPr>
              <p:spPr>
                <a:xfrm>
                  <a:off x="4648031" y="4572000"/>
                  <a:ext cx="1143169" cy="381000"/>
                </a:xfrm>
                <a:prstGeom prst="rect">
                  <a:avLst/>
                </a:prstGeom>
                <a:blipFill>
                  <a:blip r:embed="rId12"/>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84" name="Rectangle 83"/>
              <p:cNvSpPr/>
              <p:nvPr/>
            </p:nvSpPr>
            <p:spPr bwMode="auto">
              <a:xfrm>
                <a:off x="2438400" y="4648200"/>
                <a:ext cx="1600013"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00:00:99:99:11:11</a:t>
                </a:r>
              </a:p>
            </p:txBody>
          </p:sp>
        </p:grpSp>
        <p:grpSp>
          <p:nvGrpSpPr>
            <p:cNvPr id="5" name="Group 110"/>
            <p:cNvGrpSpPr/>
            <p:nvPr/>
          </p:nvGrpSpPr>
          <p:grpSpPr>
            <a:xfrm>
              <a:off x="3962400" y="1371600"/>
              <a:ext cx="3810000" cy="3124200"/>
              <a:chOff x="3962400" y="1371600"/>
              <a:chExt cx="3810000" cy="3124200"/>
            </a:xfrm>
          </p:grpSpPr>
          <p:grpSp>
            <p:nvGrpSpPr>
              <p:cNvPr id="6" name="Group 108"/>
              <p:cNvGrpSpPr/>
              <p:nvPr/>
            </p:nvGrpSpPr>
            <p:grpSpPr>
              <a:xfrm>
                <a:off x="3962400" y="1371600"/>
                <a:ext cx="3810000" cy="381000"/>
                <a:chOff x="4267200" y="1752600"/>
                <a:chExt cx="3810000" cy="381000"/>
              </a:xfrm>
            </p:grpSpPr>
            <p:sp>
              <p:nvSpPr>
                <p:cNvPr id="72" name="Rectangle 71"/>
                <p:cNvSpPr/>
                <p:nvPr/>
              </p:nvSpPr>
              <p:spPr bwMode="auto">
                <a:xfrm>
                  <a:off x="5867400" y="1752600"/>
                  <a:ext cx="2209800" cy="381000"/>
                </a:xfrm>
                <a:prstGeom prst="rect">
                  <a:avLst/>
                </a:prstGeom>
                <a:blipFill>
                  <a:blip r:embed="rId12"/>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75" name="Rectangle 74"/>
                <p:cNvSpPr/>
                <p:nvPr/>
              </p:nvSpPr>
              <p:spPr bwMode="auto">
                <a:xfrm>
                  <a:off x="4267200" y="17526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nvGrpSpPr>
              <p:cNvPr id="7" name="Group 107"/>
              <p:cNvGrpSpPr/>
              <p:nvPr/>
            </p:nvGrpSpPr>
            <p:grpSpPr>
              <a:xfrm>
                <a:off x="3962400" y="1828800"/>
                <a:ext cx="3810000" cy="381000"/>
                <a:chOff x="4267200" y="2209800"/>
                <a:chExt cx="3810000" cy="381000"/>
              </a:xfrm>
            </p:grpSpPr>
            <p:sp>
              <p:nvSpPr>
                <p:cNvPr id="74" name="Rectangle 73"/>
                <p:cNvSpPr/>
                <p:nvPr/>
              </p:nvSpPr>
              <p:spPr bwMode="auto">
                <a:xfrm>
                  <a:off x="5867400" y="2209800"/>
                  <a:ext cx="2209800" cy="381000"/>
                </a:xfrm>
                <a:prstGeom prst="rect">
                  <a:avLst/>
                </a:prstGeom>
                <a:blipFill>
                  <a:blip r:embed="rId12"/>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76" name="Rectangle 75"/>
                <p:cNvSpPr/>
                <p:nvPr/>
              </p:nvSpPr>
              <p:spPr bwMode="auto">
                <a:xfrm>
                  <a:off x="4267200" y="22098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nvGrpSpPr>
              <p:cNvPr id="8" name="Group 100"/>
              <p:cNvGrpSpPr>
                <a:grpSpLocks/>
              </p:cNvGrpSpPr>
              <p:nvPr/>
            </p:nvGrpSpPr>
            <p:grpSpPr bwMode="auto">
              <a:xfrm>
                <a:off x="3962400" y="3200400"/>
                <a:ext cx="3536950" cy="381000"/>
                <a:chOff x="2438400" y="3733800"/>
                <a:chExt cx="3537284" cy="381000"/>
              </a:xfrm>
            </p:grpSpPr>
            <p:grpSp>
              <p:nvGrpSpPr>
                <p:cNvPr id="9" name="Group 35"/>
                <p:cNvGrpSpPr>
                  <a:grpSpLocks/>
                </p:cNvGrpSpPr>
                <p:nvPr/>
              </p:nvGrpSpPr>
              <p:grpSpPr bwMode="auto">
                <a:xfrm>
                  <a:off x="2438399" y="3733800"/>
                  <a:ext cx="3537283" cy="381000"/>
                  <a:chOff x="3200400" y="4572000"/>
                  <a:chExt cx="3200400" cy="381000"/>
                </a:xfrm>
              </p:grpSpPr>
              <p:sp>
                <p:nvSpPr>
                  <p:cNvPr id="80" name="Rectangle 79"/>
                  <p:cNvSpPr/>
                  <p:nvPr/>
                </p:nvSpPr>
                <p:spPr>
                  <a:xfrm>
                    <a:off x="3200400" y="4572000"/>
                    <a:ext cx="1447937"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B0F0"/>
                        </a:solidFill>
                      </a:rPr>
                      <a:t>Alice</a:t>
                    </a:r>
                    <a:r>
                      <a:rPr lang="en-US" dirty="0"/>
                      <a:t> -&gt; </a:t>
                    </a:r>
                    <a:r>
                      <a:rPr lang="en-US" dirty="0">
                        <a:solidFill>
                          <a:schemeClr val="tx1">
                            <a:lumMod val="50000"/>
                            <a:lumOff val="50000"/>
                          </a:schemeClr>
                        </a:solidFill>
                      </a:rPr>
                      <a:t>AP</a:t>
                    </a:r>
                    <a:endParaRPr lang="en-US" dirty="0"/>
                  </a:p>
                </p:txBody>
              </p:sp>
              <p:sp>
                <p:nvSpPr>
                  <p:cNvPr id="81" name="Rectangle 80"/>
                  <p:cNvSpPr/>
                  <p:nvPr/>
                </p:nvSpPr>
                <p:spPr>
                  <a:xfrm>
                    <a:off x="4648337" y="4572000"/>
                    <a:ext cx="1752463" cy="381000"/>
                  </a:xfrm>
                  <a:prstGeom prst="rect">
                    <a:avLst/>
                  </a:prstGeom>
                  <a:blipFill>
                    <a:blip r:embed="rId12"/>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79" name="Rectangle 78"/>
                <p:cNvSpPr/>
                <p:nvPr/>
              </p:nvSpPr>
              <p:spPr bwMode="auto">
                <a:xfrm>
                  <a:off x="2438400" y="3733800"/>
                  <a:ext cx="1600351"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00:00:99:99:11:11</a:t>
                  </a:r>
                </a:p>
              </p:txBody>
            </p:sp>
          </p:grpSp>
          <p:grpSp>
            <p:nvGrpSpPr>
              <p:cNvPr id="10" name="Group 90"/>
              <p:cNvGrpSpPr>
                <a:grpSpLocks/>
              </p:cNvGrpSpPr>
              <p:nvPr/>
            </p:nvGrpSpPr>
            <p:grpSpPr bwMode="auto">
              <a:xfrm>
                <a:off x="3962400" y="4114800"/>
                <a:ext cx="2819400" cy="381000"/>
                <a:chOff x="2438400" y="2819400"/>
                <a:chExt cx="2819400" cy="381000"/>
              </a:xfrm>
            </p:grpSpPr>
            <p:grpSp>
              <p:nvGrpSpPr>
                <p:cNvPr id="11" name="Group 9"/>
                <p:cNvGrpSpPr>
                  <a:grpSpLocks/>
                </p:cNvGrpSpPr>
                <p:nvPr/>
              </p:nvGrpSpPr>
              <p:grpSpPr bwMode="auto">
                <a:xfrm>
                  <a:off x="2438400" y="2819400"/>
                  <a:ext cx="2819400" cy="381000"/>
                  <a:chOff x="609600" y="3810000"/>
                  <a:chExt cx="2550886" cy="381000"/>
                </a:xfrm>
              </p:grpSpPr>
              <p:sp>
                <p:nvSpPr>
                  <p:cNvPr id="90" name="Rectangle 89"/>
                  <p:cNvSpPr/>
                  <p:nvPr/>
                </p:nvSpPr>
                <p:spPr>
                  <a:xfrm>
                    <a:off x="2057400" y="3810000"/>
                    <a:ext cx="1103086" cy="381000"/>
                  </a:xfrm>
                  <a:prstGeom prst="rect">
                    <a:avLst/>
                  </a:prstGeom>
                  <a:blipFill>
                    <a:blip r:embed="rId12"/>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91" name="Rectangle 90"/>
                  <p:cNvSpPr/>
                  <p:nvPr/>
                </p:nvSpPr>
                <p:spPr>
                  <a:xfrm>
                    <a:off x="609600" y="3810000"/>
                    <a:ext cx="14478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B0F0"/>
                        </a:solidFill>
                      </a:rPr>
                      <a:t>Alice</a:t>
                    </a:r>
                    <a:r>
                      <a:rPr lang="en-US" dirty="0"/>
                      <a:t> -&gt; </a:t>
                    </a:r>
                    <a:r>
                      <a:rPr lang="en-US" dirty="0">
                        <a:solidFill>
                          <a:schemeClr val="tx1">
                            <a:lumMod val="50000"/>
                            <a:lumOff val="50000"/>
                          </a:schemeClr>
                        </a:solidFill>
                      </a:rPr>
                      <a:t>AP</a:t>
                    </a:r>
                    <a:endParaRPr lang="en-US" dirty="0"/>
                  </a:p>
                </p:txBody>
              </p:sp>
            </p:grpSp>
            <p:sp>
              <p:nvSpPr>
                <p:cNvPr id="89" name="Rectangle 88"/>
                <p:cNvSpPr/>
                <p:nvPr/>
              </p:nvSpPr>
              <p:spPr bwMode="auto">
                <a:xfrm>
                  <a:off x="2438400" y="28194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00:00:99:99:11:11</a:t>
                  </a:r>
                </a:p>
              </p:txBody>
            </p:sp>
          </p:grpSp>
          <p:grpSp>
            <p:nvGrpSpPr>
              <p:cNvPr id="12" name="Group 106"/>
              <p:cNvGrpSpPr/>
              <p:nvPr/>
            </p:nvGrpSpPr>
            <p:grpSpPr>
              <a:xfrm>
                <a:off x="3962400" y="2743200"/>
                <a:ext cx="2443163" cy="381000"/>
                <a:chOff x="4267200" y="3429000"/>
                <a:chExt cx="2443163" cy="381000"/>
              </a:xfrm>
            </p:grpSpPr>
            <p:sp>
              <p:nvSpPr>
                <p:cNvPr id="67" name="Rectangle 66"/>
                <p:cNvSpPr/>
                <p:nvPr/>
              </p:nvSpPr>
              <p:spPr bwMode="auto">
                <a:xfrm>
                  <a:off x="5867400" y="3429000"/>
                  <a:ext cx="842963" cy="381000"/>
                </a:xfrm>
                <a:prstGeom prst="rect">
                  <a:avLst/>
                </a:prstGeom>
                <a:blipFill>
                  <a:blip r:embed="rId12"/>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04" name="Rectangle 103"/>
                <p:cNvSpPr/>
                <p:nvPr/>
              </p:nvSpPr>
              <p:spPr bwMode="auto">
                <a:xfrm>
                  <a:off x="4267200" y="34290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nvGrpSpPr>
              <p:cNvPr id="13" name="Group 105"/>
              <p:cNvGrpSpPr/>
              <p:nvPr/>
            </p:nvGrpSpPr>
            <p:grpSpPr>
              <a:xfrm>
                <a:off x="3962400" y="3657600"/>
                <a:ext cx="2611438" cy="381000"/>
                <a:chOff x="4343400" y="4267200"/>
                <a:chExt cx="2611438" cy="381000"/>
              </a:xfrm>
            </p:grpSpPr>
            <p:sp>
              <p:nvSpPr>
                <p:cNvPr id="68" name="Rectangle 67"/>
                <p:cNvSpPr/>
                <p:nvPr/>
              </p:nvSpPr>
              <p:spPr>
                <a:xfrm>
                  <a:off x="5943600" y="4267200"/>
                  <a:ext cx="1011238" cy="381000"/>
                </a:xfrm>
                <a:prstGeom prst="rect">
                  <a:avLst/>
                </a:prstGeom>
                <a:blipFill>
                  <a:blip r:embed="rId12"/>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05" name="Rectangle 104"/>
                <p:cNvSpPr/>
                <p:nvPr/>
              </p:nvSpPr>
              <p:spPr bwMode="auto">
                <a:xfrm>
                  <a:off x="4343400" y="42672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grpSp>
      <p:sp>
        <p:nvSpPr>
          <p:cNvPr id="89104" name="Title 109"/>
          <p:cNvSpPr>
            <a:spLocks noGrp="1"/>
          </p:cNvSpPr>
          <p:nvPr>
            <p:ph type="title"/>
          </p:nvPr>
        </p:nvSpPr>
        <p:spPr/>
        <p:txBody>
          <a:bodyPr/>
          <a:lstStyle/>
          <a:p>
            <a:r>
              <a:rPr lang="en-US" altLang="en-US"/>
              <a:t>Problem: Short-Term Linking</a:t>
            </a:r>
          </a:p>
        </p:txBody>
      </p:sp>
      <p:grpSp>
        <p:nvGrpSpPr>
          <p:cNvPr id="89106" name="Group 118"/>
          <p:cNvGrpSpPr>
            <a:grpSpLocks/>
          </p:cNvGrpSpPr>
          <p:nvPr/>
        </p:nvGrpSpPr>
        <p:grpSpPr bwMode="auto">
          <a:xfrm>
            <a:off x="3962400" y="1600200"/>
            <a:ext cx="2667000" cy="3124200"/>
            <a:chOff x="2438400" y="1905000"/>
            <a:chExt cx="1600200" cy="3124200"/>
          </a:xfrm>
        </p:grpSpPr>
        <p:sp>
          <p:nvSpPr>
            <p:cNvPr id="97" name="Rectangle 96"/>
            <p:cNvSpPr/>
            <p:nvPr/>
          </p:nvSpPr>
          <p:spPr bwMode="auto">
            <a:xfrm>
              <a:off x="2438400" y="19050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Calibri" charset="0"/>
                  <a:ea typeface="Calibri" charset="0"/>
                  <a:cs typeface="Calibri" charset="0"/>
                </a:rPr>
                <a:t>12:34:56:78:90:ab, seqno: 1, …</a:t>
              </a:r>
            </a:p>
          </p:txBody>
        </p:sp>
        <p:sp>
          <p:nvSpPr>
            <p:cNvPr id="98" name="Rectangle 97"/>
            <p:cNvSpPr/>
            <p:nvPr/>
          </p:nvSpPr>
          <p:spPr bwMode="auto">
            <a:xfrm>
              <a:off x="2438400" y="23622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Calibri" charset="0"/>
                  <a:ea typeface="Calibri" charset="0"/>
                  <a:cs typeface="Calibri" charset="0"/>
                </a:rPr>
                <a:t>12:34:56:78:90:ab, seqno: 2, …</a:t>
              </a:r>
            </a:p>
          </p:txBody>
        </p:sp>
        <p:sp>
          <p:nvSpPr>
            <p:cNvPr id="99" name="Rectangle 98"/>
            <p:cNvSpPr/>
            <p:nvPr/>
          </p:nvSpPr>
          <p:spPr bwMode="auto">
            <a:xfrm>
              <a:off x="2438400" y="32766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Calibri" charset="0"/>
                  <a:ea typeface="Calibri" charset="0"/>
                  <a:cs typeface="Calibri" charset="0"/>
                </a:rPr>
                <a:t>12:34:56:78:90:ab, seqno: 3, …</a:t>
              </a:r>
            </a:p>
          </p:txBody>
        </p:sp>
        <p:sp>
          <p:nvSpPr>
            <p:cNvPr id="100" name="Rectangle 99"/>
            <p:cNvSpPr/>
            <p:nvPr/>
          </p:nvSpPr>
          <p:spPr bwMode="auto">
            <a:xfrm>
              <a:off x="2438400" y="41910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Calibri" charset="0"/>
                  <a:ea typeface="Calibri" charset="0"/>
                  <a:cs typeface="Calibri" charset="0"/>
                </a:rPr>
                <a:t>12:34:56:78:90:ab, seqno: 4, …</a:t>
              </a:r>
            </a:p>
          </p:txBody>
        </p:sp>
        <p:sp>
          <p:nvSpPr>
            <p:cNvPr id="101" name="Rectangle 100"/>
            <p:cNvSpPr/>
            <p:nvPr/>
          </p:nvSpPr>
          <p:spPr bwMode="auto">
            <a:xfrm>
              <a:off x="2438400" y="37338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Calibri" charset="0"/>
                  <a:ea typeface="Calibri" charset="0"/>
                  <a:cs typeface="Calibri" charset="0"/>
                </a:rPr>
                <a:t>00:00:99:99:11:11, seqno: 103, …</a:t>
              </a:r>
            </a:p>
          </p:txBody>
        </p:sp>
        <p:sp>
          <p:nvSpPr>
            <p:cNvPr id="102" name="Rectangle 101"/>
            <p:cNvSpPr/>
            <p:nvPr/>
          </p:nvSpPr>
          <p:spPr bwMode="auto">
            <a:xfrm>
              <a:off x="2438400" y="46482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Calibri" charset="0"/>
                  <a:ea typeface="Calibri" charset="0"/>
                  <a:cs typeface="Calibri" charset="0"/>
                </a:rPr>
                <a:t>00:00:99:99:11:11, seqno: 104, …</a:t>
              </a:r>
            </a:p>
          </p:txBody>
        </p:sp>
        <p:sp>
          <p:nvSpPr>
            <p:cNvPr id="103" name="Rectangle 102"/>
            <p:cNvSpPr/>
            <p:nvPr/>
          </p:nvSpPr>
          <p:spPr bwMode="auto">
            <a:xfrm>
              <a:off x="2438400" y="28194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Calibri" charset="0"/>
                  <a:ea typeface="Calibri" charset="0"/>
                  <a:cs typeface="Calibri" charset="0"/>
                </a:rPr>
                <a:t>00:00:99:99:11:11, seqno: 102, …</a:t>
              </a:r>
            </a:p>
          </p:txBody>
        </p:sp>
      </p:grpSp>
      <p:sp>
        <p:nvSpPr>
          <p:cNvPr id="113" name="Rectangle 112"/>
          <p:cNvSpPr>
            <a:spLocks noChangeArrowheads="1"/>
          </p:cNvSpPr>
          <p:nvPr/>
        </p:nvSpPr>
        <p:spPr bwMode="auto">
          <a:xfrm>
            <a:off x="609600" y="6019800"/>
            <a:ext cx="7924800" cy="609600"/>
          </a:xfrm>
          <a:prstGeom prst="rect">
            <a:avLst/>
          </a:prstGeom>
          <a:solidFill>
            <a:schemeClr val="tx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2800" dirty="0">
                <a:solidFill>
                  <a:srgbClr val="000000"/>
                </a:solidFill>
                <a:latin typeface="Calibri" pitchFamily="34" charset="0"/>
                <a:ea typeface="+mn-ea"/>
              </a:rPr>
              <a:t>Easy to isolate distinct packet streams</a:t>
            </a:r>
          </a:p>
        </p:txBody>
      </p:sp>
      <p:cxnSp>
        <p:nvCxnSpPr>
          <p:cNvPr id="117" name="Straight Arrow Connector 116"/>
          <p:cNvCxnSpPr>
            <a:endCxn id="97" idx="1"/>
          </p:cNvCxnSpPr>
          <p:nvPr/>
        </p:nvCxnSpPr>
        <p:spPr>
          <a:xfrm rot="5400000" flipH="1" flipV="1">
            <a:off x="2609850" y="1924050"/>
            <a:ext cx="14859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endCxn id="98" idx="1"/>
          </p:cNvCxnSpPr>
          <p:nvPr/>
        </p:nvCxnSpPr>
        <p:spPr>
          <a:xfrm rot="5400000" flipH="1" flipV="1">
            <a:off x="2838450" y="2152650"/>
            <a:ext cx="10287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endCxn id="99" idx="1"/>
          </p:cNvCxnSpPr>
          <p:nvPr/>
        </p:nvCxnSpPr>
        <p:spPr>
          <a:xfrm rot="5400000" flipH="1" flipV="1">
            <a:off x="3295650" y="2609850"/>
            <a:ext cx="1143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endCxn id="100" idx="1"/>
          </p:cNvCxnSpPr>
          <p:nvPr/>
        </p:nvCxnSpPr>
        <p:spPr>
          <a:xfrm rot="16200000" flipH="1">
            <a:off x="2952750" y="3067050"/>
            <a:ext cx="8001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03" idx="1"/>
          </p:cNvCxnSpPr>
          <p:nvPr/>
        </p:nvCxnSpPr>
        <p:spPr>
          <a:xfrm rot="5400000" flipH="1" flipV="1">
            <a:off x="1978818" y="2713832"/>
            <a:ext cx="1992313" cy="19748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101" idx="1"/>
          </p:cNvCxnSpPr>
          <p:nvPr/>
        </p:nvCxnSpPr>
        <p:spPr>
          <a:xfrm rot="5400000" flipH="1" flipV="1">
            <a:off x="2436018" y="3171032"/>
            <a:ext cx="1077913" cy="19748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102" idx="1"/>
          </p:cNvCxnSpPr>
          <p:nvPr/>
        </p:nvCxnSpPr>
        <p:spPr>
          <a:xfrm rot="5400000" flipH="1" flipV="1">
            <a:off x="2893218" y="3628232"/>
            <a:ext cx="163513" cy="19748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04800" y="1676400"/>
            <a:ext cx="3429000" cy="1295400"/>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12713">
              <a:defRPr/>
            </a:pPr>
            <a:r>
              <a:rPr lang="en-US" sz="2000">
                <a:solidFill>
                  <a:srgbClr val="000000"/>
                </a:solidFill>
              </a:rPr>
              <a:t>3-9 data streams overlap</a:t>
            </a:r>
          </a:p>
          <a:p>
            <a:pPr marL="112713">
              <a:defRPr/>
            </a:pPr>
            <a:r>
              <a:rPr lang="en-US" sz="2000">
                <a:solidFill>
                  <a:srgbClr val="000000"/>
                </a:solidFill>
              </a:rPr>
              <a:t>each 100 ms, on average</a:t>
            </a:r>
          </a:p>
        </p:txBody>
      </p:sp>
      <p:grpSp>
        <p:nvGrpSpPr>
          <p:cNvPr id="15" name="Group 25"/>
          <p:cNvGrpSpPr>
            <a:grpSpLocks/>
          </p:cNvGrpSpPr>
          <p:nvPr/>
        </p:nvGrpSpPr>
        <p:grpSpPr bwMode="auto">
          <a:xfrm>
            <a:off x="7696200" y="4495800"/>
            <a:ext cx="1283290" cy="1125505"/>
            <a:chOff x="6400799" y="1066800"/>
            <a:chExt cx="1817065" cy="1593651"/>
          </a:xfrm>
          <a:effectLst>
            <a:outerShdw blurRad="50800" dist="38100" dir="2700000" algn="tl" rotWithShape="0">
              <a:prstClr val="black">
                <a:alpha val="40000"/>
              </a:prstClr>
            </a:outerShdw>
          </a:effectLst>
        </p:grpSpPr>
        <p:pic>
          <p:nvPicPr>
            <p:cNvPr id="4126" name="Picture 22" descr="tp.png"/>
            <p:cNvPicPr>
              <a:picLocks noChangeAspect="1"/>
            </p:cNvPicPr>
            <p:nvPr/>
          </p:nvPicPr>
          <p:blipFill>
            <a:blip r:embed="rId13" cstate="screen"/>
            <a:srcRect/>
            <a:stretch>
              <a:fillRect/>
            </a:stretch>
          </p:blipFill>
          <p:spPr bwMode="auto">
            <a:xfrm>
              <a:off x="6781800" y="1447800"/>
              <a:ext cx="1434788" cy="1212651"/>
            </a:xfrm>
            <a:prstGeom prst="rect">
              <a:avLst/>
            </a:prstGeom>
            <a:noFill/>
            <a:ln w="9525">
              <a:noFill/>
              <a:miter lim="800000"/>
              <a:headEnd/>
              <a:tailEnd/>
            </a:ln>
          </p:spPr>
        </p:pic>
        <p:pic>
          <p:nvPicPr>
            <p:cNvPr id="4127" name="Picture 68" descr="devil"/>
            <p:cNvPicPr>
              <a:picLocks noChangeAspect="1" noChangeArrowheads="1"/>
            </p:cNvPicPr>
            <p:nvPr/>
          </p:nvPicPr>
          <p:blipFill>
            <a:blip r:embed="rId14" cstate="screen"/>
            <a:srcRect/>
            <a:stretch>
              <a:fillRect/>
            </a:stretch>
          </p:blipFill>
          <p:spPr bwMode="auto">
            <a:xfrm flipH="1">
              <a:off x="6400799" y="1066800"/>
              <a:ext cx="1140354" cy="1089024"/>
            </a:xfrm>
            <a:prstGeom prst="rect">
              <a:avLst/>
            </a:prstGeom>
            <a:noFill/>
            <a:ln w="9525">
              <a:noFill/>
              <a:miter lim="800000"/>
              <a:headEnd/>
              <a:tailEnd/>
            </a:ln>
          </p:spPr>
        </p:pic>
        <p:sp>
          <p:nvSpPr>
            <p:cNvPr id="4128" name="Text Box 18"/>
            <p:cNvSpPr txBox="1">
              <a:spLocks noChangeArrowheads="1"/>
            </p:cNvSpPr>
            <p:nvPr/>
          </p:nvSpPr>
          <p:spPr bwMode="auto">
            <a:xfrm rot="374540">
              <a:off x="7273189" y="1619879"/>
              <a:ext cx="944675" cy="326845"/>
            </a:xfrm>
            <a:prstGeom prst="rect">
              <a:avLst/>
            </a:prstGeom>
            <a:noFill/>
            <a:ln w="9525">
              <a:noFill/>
              <a:miter lim="800000"/>
              <a:headEnd/>
              <a:tailEnd/>
            </a:ln>
          </p:spPr>
          <p:txBody>
            <a:bodyPr wrap="none">
              <a:spAutoFit/>
            </a:bodyPr>
            <a:lstStyle/>
            <a:p>
              <a:pPr>
                <a:defRPr/>
              </a:pPr>
              <a:r>
                <a:rPr lang="en-US" sz="900" b="1" dirty="0" err="1">
                  <a:solidFill>
                    <a:srgbClr val="00FF00"/>
                  </a:solidFill>
                  <a:latin typeface="Courier New" pitchFamily="49" charset="0"/>
                  <a:ea typeface="+mn-ea"/>
                </a:rPr>
                <a:t>tcpdump</a:t>
              </a:r>
              <a:endParaRPr lang="en-US" sz="900" b="1" dirty="0">
                <a:solidFill>
                  <a:srgbClr val="00FF00"/>
                </a:solidFill>
                <a:latin typeface="Courier New" pitchFamily="49" charset="0"/>
                <a:ea typeface="+mn-ea"/>
              </a:endParaRPr>
            </a:p>
          </p:txBody>
        </p:sp>
      </p:grpSp>
      <p:sp>
        <p:nvSpPr>
          <p:cNvPr id="16" name="Slide Number Placeholder 15"/>
          <p:cNvSpPr>
            <a:spLocks noGrp="1"/>
          </p:cNvSpPr>
          <p:nvPr>
            <p:ph type="sldNum" sz="quarter" idx="12"/>
          </p:nvPr>
        </p:nvSpPr>
        <p:spPr/>
        <p:txBody>
          <a:bodyPr/>
          <a:lstStyle/>
          <a:p>
            <a:fld id="{3B2B3BD8-89B0-D245-9504-7E184DF61EB3}" type="slidenum">
              <a:rPr lang="en-US" altLang="en-US" smtClean="0"/>
              <a:pPr/>
              <a:t>40</a:t>
            </a:fld>
            <a:endParaRPr lang="en-US" altLang="en-US"/>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altLang="en-US"/>
              <a:t>Problem: Short-Term Linking</a:t>
            </a:r>
          </a:p>
        </p:txBody>
      </p:sp>
      <p:sp>
        <p:nvSpPr>
          <p:cNvPr id="7175" name="Rectangle 8"/>
          <p:cNvSpPr txBox="1">
            <a:spLocks noChangeArrowheads="1"/>
          </p:cNvSpPr>
          <p:nvPr/>
        </p:nvSpPr>
        <p:spPr bwMode="auto">
          <a:xfrm>
            <a:off x="533400" y="1295400"/>
            <a:ext cx="8229600" cy="2133600"/>
          </a:xfrm>
          <a:prstGeom prst="rect">
            <a:avLst/>
          </a:prstGeom>
          <a:solidFill>
            <a:schemeClr val="bg1"/>
          </a:solidFill>
          <a:ln w="9525">
            <a:noFill/>
            <a:miter lim="800000"/>
            <a:headEnd/>
            <a:tailEnd/>
          </a:ln>
          <a:effectLst>
            <a:softEdge rad="63500"/>
          </a:effectLst>
        </p:spPr>
        <p:txBody>
          <a:bodyPr/>
          <a:lstStyle>
            <a:lvl1pPr marL="119063" eaLnBrk="0" hangingPunct="0">
              <a:defRPr sz="2400">
                <a:solidFill>
                  <a:schemeClr val="tx1"/>
                </a:solidFill>
                <a:latin typeface="Times New Roman" charset="0"/>
                <a:ea typeface="ＭＳ Ｐゴシック" charset="-128"/>
              </a:defRPr>
            </a:lvl1pPr>
            <a:lvl2pPr marL="569913" indent="-284163"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20000"/>
              </a:spcBef>
            </a:pPr>
            <a:r>
              <a:rPr lang="en-US" altLang="en-US" sz="2800">
                <a:latin typeface="Calibri" charset="0"/>
              </a:rPr>
              <a:t>Isolated data streams are more susceptible to side-channel analysis on packet sizes and timing</a:t>
            </a:r>
          </a:p>
          <a:p>
            <a:pPr lvl="1" eaLnBrk="1" hangingPunct="1">
              <a:spcBef>
                <a:spcPct val="20000"/>
              </a:spcBef>
              <a:buFont typeface="Arial" charset="0"/>
              <a:buChar char="–"/>
            </a:pPr>
            <a:r>
              <a:rPr lang="en-US" altLang="en-US">
                <a:latin typeface="Calibri" charset="0"/>
              </a:rPr>
              <a:t>Exposes keystrokes, VoIP calls, webpages, movies, …</a:t>
            </a:r>
          </a:p>
          <a:p>
            <a:pPr eaLnBrk="1" hangingPunct="1">
              <a:spcBef>
                <a:spcPct val="20000"/>
              </a:spcBef>
            </a:pPr>
            <a:r>
              <a:rPr lang="en-US" altLang="en-US" sz="2000">
                <a:solidFill>
                  <a:srgbClr val="262626"/>
                </a:solidFill>
                <a:latin typeface="Calibri" charset="0"/>
              </a:rPr>
              <a:t>[Liberatore, </a:t>
            </a:r>
            <a:r>
              <a:rPr lang="en-US" altLang="en-US" sz="2000" i="1">
                <a:solidFill>
                  <a:srgbClr val="262626"/>
                </a:solidFill>
                <a:latin typeface="Calibri" charset="0"/>
              </a:rPr>
              <a:t>CCS</a:t>
            </a:r>
            <a:r>
              <a:rPr lang="en-US" altLang="en-US" sz="2000">
                <a:solidFill>
                  <a:srgbClr val="262626"/>
                </a:solidFill>
                <a:latin typeface="Calibri" charset="0"/>
              </a:rPr>
              <a:t> ‘06; Pang, </a:t>
            </a:r>
            <a:r>
              <a:rPr lang="en-US" altLang="en-US" sz="2000" i="1">
                <a:solidFill>
                  <a:srgbClr val="262626"/>
                </a:solidFill>
                <a:latin typeface="Calibri" charset="0"/>
              </a:rPr>
              <a:t>MobiCom</a:t>
            </a:r>
            <a:r>
              <a:rPr lang="en-US" altLang="en-US" sz="2000">
                <a:solidFill>
                  <a:srgbClr val="262626"/>
                </a:solidFill>
                <a:latin typeface="Calibri" charset="0"/>
              </a:rPr>
              <a:t> ’07; Saponas, </a:t>
            </a:r>
            <a:r>
              <a:rPr lang="en-US" altLang="en-US" sz="2000" i="1">
                <a:solidFill>
                  <a:srgbClr val="262626"/>
                </a:solidFill>
                <a:latin typeface="Calibri" charset="0"/>
              </a:rPr>
              <a:t>Usenix Security </a:t>
            </a:r>
            <a:r>
              <a:rPr lang="en-US" altLang="en-US" sz="2000">
                <a:solidFill>
                  <a:srgbClr val="262626"/>
                </a:solidFill>
                <a:latin typeface="Calibri" charset="0"/>
              </a:rPr>
              <a:t>’07; </a:t>
            </a:r>
            <a:br>
              <a:rPr lang="en-US" altLang="en-US" sz="2000">
                <a:solidFill>
                  <a:srgbClr val="262626"/>
                </a:solidFill>
                <a:latin typeface="Calibri" charset="0"/>
              </a:rPr>
            </a:br>
            <a:r>
              <a:rPr lang="en-US" altLang="en-US" sz="2000">
                <a:solidFill>
                  <a:srgbClr val="262626"/>
                </a:solidFill>
                <a:latin typeface="Calibri" charset="0"/>
              </a:rPr>
              <a:t>Song, </a:t>
            </a:r>
            <a:r>
              <a:rPr lang="en-US" altLang="en-US" sz="2000" i="1">
                <a:solidFill>
                  <a:srgbClr val="262626"/>
                </a:solidFill>
                <a:latin typeface="Calibri" charset="0"/>
              </a:rPr>
              <a:t>Usenix Security </a:t>
            </a:r>
            <a:r>
              <a:rPr lang="en-US" altLang="en-US" sz="2000">
                <a:solidFill>
                  <a:srgbClr val="262626"/>
                </a:solidFill>
                <a:latin typeface="Calibri" charset="0"/>
              </a:rPr>
              <a:t>‘01; Wright</a:t>
            </a:r>
            <a:r>
              <a:rPr lang="en-US" altLang="en-US" sz="2000" i="1">
                <a:solidFill>
                  <a:srgbClr val="262626"/>
                </a:solidFill>
                <a:latin typeface="Calibri" charset="0"/>
              </a:rPr>
              <a:t>, IEEE S&amp;P ‘08</a:t>
            </a:r>
            <a:r>
              <a:rPr lang="en-US" altLang="en-US" sz="2000">
                <a:solidFill>
                  <a:srgbClr val="262626"/>
                </a:solidFill>
                <a:latin typeface="Calibri" charset="0"/>
              </a:rPr>
              <a:t>; Wright</a:t>
            </a:r>
            <a:r>
              <a:rPr lang="en-US" altLang="en-US" sz="2000" i="1">
                <a:solidFill>
                  <a:srgbClr val="262626"/>
                </a:solidFill>
                <a:latin typeface="Calibri" charset="0"/>
              </a:rPr>
              <a:t>, Usenix Security </a:t>
            </a:r>
            <a:r>
              <a:rPr lang="en-US" altLang="en-US" sz="2000">
                <a:solidFill>
                  <a:srgbClr val="262626"/>
                </a:solidFill>
                <a:latin typeface="Calibri" charset="0"/>
              </a:rPr>
              <a:t>‘07]</a:t>
            </a:r>
          </a:p>
        </p:txBody>
      </p:sp>
      <p:pic>
        <p:nvPicPr>
          <p:cNvPr id="47" name="Picture 4"/>
          <p:cNvPicPr>
            <a:picLocks noChangeAspect="1" noChangeArrowheads="1"/>
          </p:cNvPicPr>
          <p:nvPr/>
        </p:nvPicPr>
        <p:blipFill>
          <a:blip r:embed="rId3">
            <a:lum bright="22000" contrast="-32000"/>
          </a:blip>
          <a:srcRect/>
          <a:stretch>
            <a:fillRect/>
          </a:stretch>
        </p:blipFill>
        <p:spPr bwMode="auto">
          <a:xfrm>
            <a:off x="4114800" y="5029200"/>
            <a:ext cx="4648200" cy="1681163"/>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p:spPr>
      </p:pic>
      <p:grpSp>
        <p:nvGrpSpPr>
          <p:cNvPr id="91143" name="Group 86"/>
          <p:cNvGrpSpPr>
            <a:grpSpLocks/>
          </p:cNvGrpSpPr>
          <p:nvPr/>
        </p:nvGrpSpPr>
        <p:grpSpPr bwMode="auto">
          <a:xfrm>
            <a:off x="304800" y="3505200"/>
            <a:ext cx="3733800" cy="3124200"/>
            <a:chOff x="304800" y="3505200"/>
            <a:chExt cx="3733800" cy="3124200"/>
          </a:xfrm>
        </p:grpSpPr>
        <p:sp>
          <p:nvSpPr>
            <p:cNvPr id="76" name="Rectangle 75"/>
            <p:cNvSpPr/>
            <p:nvPr/>
          </p:nvSpPr>
          <p:spPr>
            <a:xfrm>
              <a:off x="304800" y="3505200"/>
              <a:ext cx="3733800" cy="3124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2">
                    <a:lumMod val="50000"/>
                  </a:schemeClr>
                </a:solidFill>
              </a:endParaRPr>
            </a:p>
          </p:txBody>
        </p:sp>
        <p:grpSp>
          <p:nvGrpSpPr>
            <p:cNvPr id="91182" name="Group 52"/>
            <p:cNvGrpSpPr>
              <a:grpSpLocks/>
            </p:cNvGrpSpPr>
            <p:nvPr/>
          </p:nvGrpSpPr>
          <p:grpSpPr bwMode="auto">
            <a:xfrm>
              <a:off x="381000" y="3607205"/>
              <a:ext cx="3581400" cy="2936984"/>
              <a:chOff x="457200" y="3912005"/>
              <a:chExt cx="3581400" cy="2936984"/>
            </a:xfrm>
          </p:grpSpPr>
          <p:grpSp>
            <p:nvGrpSpPr>
              <p:cNvPr id="91183" name="Group 16"/>
              <p:cNvGrpSpPr>
                <a:grpSpLocks/>
              </p:cNvGrpSpPr>
              <p:nvPr/>
            </p:nvGrpSpPr>
            <p:grpSpPr bwMode="auto">
              <a:xfrm>
                <a:off x="457200" y="3912005"/>
                <a:ext cx="3581400" cy="1272770"/>
                <a:chOff x="4038600" y="3378605"/>
                <a:chExt cx="3581400" cy="1272770"/>
              </a:xfrm>
            </p:grpSpPr>
            <p:pic>
              <p:nvPicPr>
                <p:cNvPr id="91189" name="Picture 4"/>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4038600" y="3378605"/>
                  <a:ext cx="3581400" cy="127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cxnSp>
              <p:nvCxnSpPr>
                <p:cNvPr id="45" name="Straight Arrow Connector 44"/>
                <p:cNvCxnSpPr/>
                <p:nvPr/>
              </p:nvCxnSpPr>
              <p:spPr>
                <a:xfrm rot="5400000">
                  <a:off x="5410994" y="4495006"/>
                  <a:ext cx="3048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1184" name="Group 47"/>
              <p:cNvGrpSpPr>
                <a:grpSpLocks/>
              </p:cNvGrpSpPr>
              <p:nvPr/>
            </p:nvGrpSpPr>
            <p:grpSpPr bwMode="auto">
              <a:xfrm>
                <a:off x="457200" y="5105400"/>
                <a:ext cx="3505200" cy="1743589"/>
                <a:chOff x="163547" y="985044"/>
                <a:chExt cx="6497638" cy="3232115"/>
              </a:xfrm>
            </p:grpSpPr>
            <p:pic>
              <p:nvPicPr>
                <p:cNvPr id="91185" name="Picture 4"/>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63547" y="1126297"/>
                  <a:ext cx="6497638"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7"/>
                <p:cNvSpPr>
                  <a:spLocks noChangeArrowheads="1"/>
                </p:cNvSpPr>
                <p:nvPr/>
              </p:nvSpPr>
              <p:spPr bwMode="auto">
                <a:xfrm>
                  <a:off x="1011065" y="1408803"/>
                  <a:ext cx="2966313" cy="2645552"/>
                </a:xfrm>
                <a:prstGeom prst="rect">
                  <a:avLst/>
                </a:prstGeom>
                <a:noFill/>
                <a:ln w="3175">
                  <a:solidFill>
                    <a:schemeClr val="bg2">
                      <a:lumMod val="50000"/>
                    </a:schemeClr>
                  </a:solidFill>
                  <a:miter lim="800000"/>
                  <a:headEnd/>
                  <a:tailEnd/>
                </a:ln>
                <a:effectLst/>
              </p:spPr>
              <p:txBody>
                <a:bodyPr wrap="none" anchor="ctr"/>
                <a:lstStyle/>
                <a:p>
                  <a:pPr>
                    <a:defRPr/>
                  </a:pPr>
                  <a:endParaRPr lang="en-US" sz="1200">
                    <a:solidFill>
                      <a:schemeClr val="bg2">
                        <a:lumMod val="50000"/>
                      </a:schemeClr>
                    </a:solidFill>
                    <a:ea typeface="+mn-ea"/>
                  </a:endParaRPr>
                </a:p>
              </p:txBody>
            </p:sp>
            <p:sp>
              <p:nvSpPr>
                <p:cNvPr id="91187" name="Text Box 8"/>
                <p:cNvSpPr txBox="1">
                  <a:spLocks noChangeArrowheads="1"/>
                </p:cNvSpPr>
                <p:nvPr/>
              </p:nvSpPr>
              <p:spPr bwMode="auto">
                <a:xfrm rot="-5400000">
                  <a:off x="2199944" y="2394632"/>
                  <a:ext cx="679781" cy="68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4B4B4B"/>
                      </a:solidFill>
                    </a:rPr>
                    <a:t>≈</a:t>
                  </a:r>
                </a:p>
              </p:txBody>
            </p:sp>
            <p:sp>
              <p:nvSpPr>
                <p:cNvPr id="52" name="Text Box 9"/>
                <p:cNvSpPr txBox="1">
                  <a:spLocks noChangeArrowheads="1"/>
                </p:cNvSpPr>
                <p:nvPr/>
              </p:nvSpPr>
              <p:spPr bwMode="auto">
                <a:xfrm>
                  <a:off x="869812" y="985044"/>
                  <a:ext cx="897546" cy="512042"/>
                </a:xfrm>
                <a:prstGeom prst="rect">
                  <a:avLst/>
                </a:prstGeom>
                <a:noFill/>
                <a:ln w="9525">
                  <a:noFill/>
                  <a:miter lim="800000"/>
                  <a:headEnd/>
                  <a:tailEnd/>
                </a:ln>
                <a:effectLst/>
              </p:spPr>
              <p:txBody>
                <a:bodyPr wrap="none">
                  <a:spAutoFit/>
                </a:bodyPr>
                <a:lstStyle/>
                <a:p>
                  <a:pPr>
                    <a:defRPr/>
                  </a:pPr>
                  <a:r>
                    <a:rPr lang="en-US" sz="1200" dirty="0">
                      <a:solidFill>
                        <a:schemeClr val="bg2">
                          <a:lumMod val="50000"/>
                        </a:schemeClr>
                      </a:solidFill>
                      <a:ea typeface="+mn-ea"/>
                    </a:rPr>
                    <a:t>DFT</a:t>
                  </a:r>
                </a:p>
              </p:txBody>
            </p:sp>
          </p:grpSp>
        </p:grpSp>
      </p:grpSp>
      <p:grpSp>
        <p:nvGrpSpPr>
          <p:cNvPr id="91144" name="Group 87"/>
          <p:cNvGrpSpPr>
            <a:grpSpLocks/>
          </p:cNvGrpSpPr>
          <p:nvPr/>
        </p:nvGrpSpPr>
        <p:grpSpPr bwMode="auto">
          <a:xfrm>
            <a:off x="4800600" y="3429000"/>
            <a:ext cx="3429000" cy="1524000"/>
            <a:chOff x="4800600" y="3429000"/>
            <a:chExt cx="3429000" cy="1524000"/>
          </a:xfrm>
        </p:grpSpPr>
        <p:sp>
          <p:nvSpPr>
            <p:cNvPr id="86" name="Rectangle 85"/>
            <p:cNvSpPr/>
            <p:nvPr/>
          </p:nvSpPr>
          <p:spPr>
            <a:xfrm>
              <a:off x="4800600" y="3429000"/>
              <a:ext cx="3429000" cy="1524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2">
                    <a:lumMod val="50000"/>
                  </a:schemeClr>
                </a:solidFill>
              </a:endParaRPr>
            </a:p>
          </p:txBody>
        </p:sp>
        <p:grpSp>
          <p:nvGrpSpPr>
            <p:cNvPr id="91155" name="Group 45"/>
            <p:cNvGrpSpPr>
              <a:grpSpLocks/>
            </p:cNvGrpSpPr>
            <p:nvPr/>
          </p:nvGrpSpPr>
          <p:grpSpPr bwMode="auto">
            <a:xfrm>
              <a:off x="5029200" y="3429000"/>
              <a:ext cx="2944469" cy="1483076"/>
              <a:chOff x="5867400" y="35737800"/>
              <a:chExt cx="6306733" cy="3176588"/>
            </a:xfrm>
          </p:grpSpPr>
          <p:pic>
            <p:nvPicPr>
              <p:cNvPr id="91156" name="Picture 20" descr="fingerprint"/>
              <p:cNvPicPr>
                <a:picLocks noChangeAspect="1" noChangeArrowheads="1"/>
              </p:cNvPicPr>
              <p:nvPr/>
            </p:nvPicPr>
            <p:blipFill>
              <a:blip r:embed="rId6">
                <a:lum bright="-22000" contrast="-100000"/>
                <a:extLst>
                  <a:ext uri="{28A0092B-C50C-407E-A947-70E740481C1C}">
                    <a14:useLocalDpi xmlns:a14="http://schemas.microsoft.com/office/drawing/2010/main" val="0"/>
                  </a:ext>
                </a:extLst>
              </a:blip>
              <a:srcRect/>
              <a:stretch>
                <a:fillRect/>
              </a:stretch>
            </p:blipFill>
            <p:spPr bwMode="auto">
              <a:xfrm>
                <a:off x="8001000" y="35737800"/>
                <a:ext cx="1776413"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57" name="Group 525"/>
              <p:cNvGrpSpPr>
                <a:grpSpLocks/>
              </p:cNvGrpSpPr>
              <p:nvPr/>
            </p:nvGrpSpPr>
            <p:grpSpPr bwMode="auto">
              <a:xfrm>
                <a:off x="5867400" y="35906075"/>
                <a:ext cx="6306733" cy="3008313"/>
                <a:chOff x="609600" y="1371600"/>
                <a:chExt cx="5809357" cy="2057400"/>
              </a:xfrm>
            </p:grpSpPr>
            <p:sp>
              <p:nvSpPr>
                <p:cNvPr id="20" name="Line 4"/>
                <p:cNvSpPr>
                  <a:spLocks noChangeShapeType="1"/>
                </p:cNvSpPr>
                <p:nvPr/>
              </p:nvSpPr>
              <p:spPr bwMode="auto">
                <a:xfrm>
                  <a:off x="684770" y="2742479"/>
                  <a:ext cx="0" cy="686007"/>
                </a:xfrm>
                <a:prstGeom prst="line">
                  <a:avLst/>
                </a:prstGeom>
                <a:noFill/>
                <a:ln w="9525">
                  <a:solidFill>
                    <a:schemeClr val="bg2">
                      <a:lumMod val="50000"/>
                    </a:schemeClr>
                  </a:solidFill>
                  <a:round/>
                  <a:headEnd/>
                  <a:tailEnd/>
                </a:ln>
              </p:spPr>
              <p:txBody>
                <a:bodyPr/>
                <a:lstStyle/>
                <a:p>
                  <a:pPr>
                    <a:defRPr/>
                  </a:pPr>
                  <a:endParaRPr lang="en-US" sz="1050">
                    <a:solidFill>
                      <a:schemeClr val="bg2">
                        <a:lumMod val="50000"/>
                      </a:schemeClr>
                    </a:solidFill>
                    <a:ea typeface="+mn-ea"/>
                  </a:endParaRPr>
                </a:p>
              </p:txBody>
            </p:sp>
            <p:sp>
              <p:nvSpPr>
                <p:cNvPr id="21" name="Line 5"/>
                <p:cNvSpPr>
                  <a:spLocks noChangeShapeType="1"/>
                </p:cNvSpPr>
                <p:nvPr/>
              </p:nvSpPr>
              <p:spPr bwMode="auto">
                <a:xfrm>
                  <a:off x="609600" y="3351747"/>
                  <a:ext cx="2668544" cy="0"/>
                </a:xfrm>
                <a:prstGeom prst="line">
                  <a:avLst/>
                </a:prstGeom>
                <a:noFill/>
                <a:ln w="9525">
                  <a:solidFill>
                    <a:schemeClr val="bg2">
                      <a:lumMod val="50000"/>
                    </a:schemeClr>
                  </a:solidFill>
                  <a:round/>
                  <a:headEnd/>
                  <a:tailEnd/>
                </a:ln>
              </p:spPr>
              <p:txBody>
                <a:bodyPr/>
                <a:lstStyle/>
                <a:p>
                  <a:pPr>
                    <a:defRPr/>
                  </a:pPr>
                  <a:endParaRPr lang="en-US" sz="1050">
                    <a:solidFill>
                      <a:schemeClr val="bg2">
                        <a:lumMod val="50000"/>
                      </a:schemeClr>
                    </a:solidFill>
                    <a:ea typeface="+mn-ea"/>
                  </a:endParaRPr>
                </a:p>
              </p:txBody>
            </p:sp>
            <p:sp>
              <p:nvSpPr>
                <p:cNvPr id="22" name="Rectangle 6"/>
                <p:cNvSpPr>
                  <a:spLocks noChangeArrowheads="1"/>
                </p:cNvSpPr>
                <p:nvPr/>
              </p:nvSpPr>
              <p:spPr bwMode="auto">
                <a:xfrm>
                  <a:off x="838244" y="3047112"/>
                  <a:ext cx="75170" cy="304635"/>
                </a:xfrm>
                <a:prstGeom prst="rect">
                  <a:avLst/>
                </a:prstGeom>
                <a:solidFill>
                  <a:srgbClr val="9999FF"/>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23" name="Rectangle 7"/>
                <p:cNvSpPr>
                  <a:spLocks noChangeArrowheads="1"/>
                </p:cNvSpPr>
                <p:nvPr/>
              </p:nvSpPr>
              <p:spPr bwMode="auto">
                <a:xfrm>
                  <a:off x="1370700" y="3047112"/>
                  <a:ext cx="228642" cy="304635"/>
                </a:xfrm>
                <a:prstGeom prst="rect">
                  <a:avLst/>
                </a:prstGeom>
                <a:solidFill>
                  <a:schemeClr val="accent6">
                    <a:lumMod val="40000"/>
                    <a:lumOff val="60000"/>
                  </a:schemeClr>
                </a:solidFill>
                <a:ln w="9525">
                  <a:solidFill>
                    <a:schemeClr val="bg2">
                      <a:lumMod val="50000"/>
                    </a:schemeClr>
                  </a:solidFill>
                  <a:miter lim="800000"/>
                  <a:headEnd/>
                  <a:tailEnd/>
                </a:ln>
                <a:effectLst/>
              </p:spPr>
              <p:txBody>
                <a:bodyPr wrap="none" anchor="ctr"/>
                <a:lstStyle/>
                <a:p>
                  <a:pPr defTabSz="1706299" hangingPunct="0">
                    <a:lnSpc>
                      <a:spcPct val="104000"/>
                    </a:lnSpc>
                    <a:buClr>
                      <a:srgbClr val="000000"/>
                    </a:buClr>
                    <a:buSzPct val="45000"/>
                    <a:buFont typeface="Wingdings" charset="2"/>
                    <a:buNone/>
                    <a:defRPr/>
                  </a:pPr>
                  <a:endParaRPr lang="en-US">
                    <a:solidFill>
                      <a:schemeClr val="bg2">
                        <a:lumMod val="50000"/>
                      </a:schemeClr>
                    </a:solidFill>
                    <a:latin typeface="Arial" charset="0"/>
                    <a:ea typeface="+mn-ea"/>
                  </a:endParaRPr>
                </a:p>
              </p:txBody>
            </p:sp>
            <p:sp>
              <p:nvSpPr>
                <p:cNvPr id="24" name="Rectangle 8"/>
                <p:cNvSpPr>
                  <a:spLocks noChangeArrowheads="1"/>
                </p:cNvSpPr>
                <p:nvPr/>
              </p:nvSpPr>
              <p:spPr bwMode="auto">
                <a:xfrm>
                  <a:off x="1906287" y="3047112"/>
                  <a:ext cx="303814" cy="304635"/>
                </a:xfrm>
                <a:prstGeom prst="rect">
                  <a:avLst/>
                </a:prstGeom>
                <a:solidFill>
                  <a:schemeClr val="accent6">
                    <a:lumMod val="40000"/>
                    <a:lumOff val="60000"/>
                  </a:schemeClr>
                </a:solidFill>
                <a:ln w="9525">
                  <a:solidFill>
                    <a:schemeClr val="bg2">
                      <a:lumMod val="50000"/>
                    </a:schemeClr>
                  </a:solidFill>
                  <a:miter lim="800000"/>
                  <a:headEnd/>
                  <a:tailEnd/>
                </a:ln>
                <a:effectLst/>
              </p:spPr>
              <p:txBody>
                <a:bodyPr wrap="none" anchor="ctr"/>
                <a:lstStyle/>
                <a:p>
                  <a:pPr defTabSz="1706299" hangingPunct="0">
                    <a:lnSpc>
                      <a:spcPct val="104000"/>
                    </a:lnSpc>
                    <a:buClr>
                      <a:srgbClr val="000000"/>
                    </a:buClr>
                    <a:buSzPct val="45000"/>
                    <a:buFont typeface="Wingdings" charset="2"/>
                    <a:buNone/>
                    <a:defRPr/>
                  </a:pPr>
                  <a:endParaRPr lang="en-US">
                    <a:solidFill>
                      <a:schemeClr val="bg2">
                        <a:lumMod val="50000"/>
                      </a:schemeClr>
                    </a:solidFill>
                    <a:latin typeface="Arial" charset="0"/>
                    <a:ea typeface="+mn-ea"/>
                  </a:endParaRPr>
                </a:p>
              </p:txBody>
            </p:sp>
            <p:sp>
              <p:nvSpPr>
                <p:cNvPr id="25" name="Rectangle 9"/>
                <p:cNvSpPr>
                  <a:spLocks noChangeArrowheads="1"/>
                </p:cNvSpPr>
                <p:nvPr/>
              </p:nvSpPr>
              <p:spPr bwMode="auto">
                <a:xfrm>
                  <a:off x="2438743" y="3047112"/>
                  <a:ext cx="153474" cy="304635"/>
                </a:xfrm>
                <a:prstGeom prst="rect">
                  <a:avLst/>
                </a:prstGeom>
                <a:solidFill>
                  <a:schemeClr val="accent6">
                    <a:lumMod val="40000"/>
                    <a:lumOff val="60000"/>
                  </a:schemeClr>
                </a:solidFill>
                <a:ln w="9525">
                  <a:solidFill>
                    <a:schemeClr val="bg2">
                      <a:lumMod val="50000"/>
                    </a:schemeClr>
                  </a:solidFill>
                  <a:miter lim="800000"/>
                  <a:headEnd/>
                  <a:tailEnd/>
                </a:ln>
                <a:effectLst/>
              </p:spPr>
              <p:txBody>
                <a:bodyPr wrap="none" anchor="ctr"/>
                <a:lstStyle/>
                <a:p>
                  <a:pPr defTabSz="1706299" hangingPunct="0">
                    <a:lnSpc>
                      <a:spcPct val="104000"/>
                    </a:lnSpc>
                    <a:buClr>
                      <a:srgbClr val="000000"/>
                    </a:buClr>
                    <a:buSzPct val="45000"/>
                    <a:buFont typeface="Wingdings" charset="2"/>
                    <a:buNone/>
                    <a:defRPr/>
                  </a:pPr>
                  <a:endParaRPr lang="en-US">
                    <a:solidFill>
                      <a:schemeClr val="bg2">
                        <a:lumMod val="50000"/>
                      </a:schemeClr>
                    </a:solidFill>
                    <a:latin typeface="Arial" charset="0"/>
                    <a:ea typeface="+mn-ea"/>
                  </a:endParaRPr>
                </a:p>
              </p:txBody>
            </p:sp>
            <p:sp>
              <p:nvSpPr>
                <p:cNvPr id="26" name="Text Box 11"/>
                <p:cNvSpPr txBox="1">
                  <a:spLocks noChangeArrowheads="1"/>
                </p:cNvSpPr>
                <p:nvPr/>
              </p:nvSpPr>
              <p:spPr bwMode="auto">
                <a:xfrm>
                  <a:off x="684770" y="2742479"/>
                  <a:ext cx="2837677" cy="416255"/>
                </a:xfrm>
                <a:prstGeom prst="rect">
                  <a:avLst/>
                </a:prstGeom>
                <a:noFill/>
                <a:ln w="9525">
                  <a:noFill/>
                  <a:miter lim="800000"/>
                  <a:headEnd/>
                  <a:tailEnd/>
                </a:ln>
              </p:spPr>
              <p:txBody>
                <a:bodyPr wrap="none">
                  <a:spAutoFit/>
                </a:bodyPr>
                <a:lstStyle/>
                <a:p>
                  <a:pPr hangingPunct="0">
                    <a:lnSpc>
                      <a:spcPct val="104000"/>
                    </a:lnSpc>
                    <a:buClr>
                      <a:srgbClr val="000000"/>
                    </a:buClr>
                    <a:buSzPct val="45000"/>
                    <a:buFont typeface="Wingdings" pitchFamily="2" charset="2"/>
                    <a:buNone/>
                    <a:defRPr/>
                  </a:pPr>
                  <a:r>
                    <a:rPr lang="en-US" sz="1200">
                      <a:solidFill>
                        <a:schemeClr val="bg2">
                          <a:lumMod val="50000"/>
                        </a:schemeClr>
                      </a:solidFill>
                      <a:ea typeface="+mn-ea"/>
                    </a:rPr>
                    <a:t>transmission sizes</a:t>
                  </a:r>
                </a:p>
              </p:txBody>
            </p:sp>
            <p:sp>
              <p:nvSpPr>
                <p:cNvPr id="27" name="Line 12"/>
                <p:cNvSpPr>
                  <a:spLocks noChangeShapeType="1"/>
                </p:cNvSpPr>
                <p:nvPr/>
              </p:nvSpPr>
              <p:spPr bwMode="auto">
                <a:xfrm>
                  <a:off x="3581958" y="2742479"/>
                  <a:ext cx="0" cy="686007"/>
                </a:xfrm>
                <a:prstGeom prst="line">
                  <a:avLst/>
                </a:prstGeom>
                <a:noFill/>
                <a:ln w="9525">
                  <a:solidFill>
                    <a:schemeClr val="bg2">
                      <a:lumMod val="50000"/>
                    </a:schemeClr>
                  </a:solidFill>
                  <a:round/>
                  <a:headEnd/>
                  <a:tailEnd/>
                </a:ln>
              </p:spPr>
              <p:txBody>
                <a:bodyPr/>
                <a:lstStyle/>
                <a:p>
                  <a:pPr>
                    <a:defRPr/>
                  </a:pPr>
                  <a:endParaRPr lang="en-US" sz="1050">
                    <a:solidFill>
                      <a:schemeClr val="bg2">
                        <a:lumMod val="50000"/>
                      </a:schemeClr>
                    </a:solidFill>
                    <a:ea typeface="+mn-ea"/>
                  </a:endParaRPr>
                </a:p>
              </p:txBody>
            </p:sp>
            <p:sp>
              <p:nvSpPr>
                <p:cNvPr id="28" name="Line 13"/>
                <p:cNvSpPr>
                  <a:spLocks noChangeShapeType="1"/>
                </p:cNvSpPr>
                <p:nvPr/>
              </p:nvSpPr>
              <p:spPr bwMode="auto">
                <a:xfrm>
                  <a:off x="3506788" y="3351747"/>
                  <a:ext cx="2665411" cy="0"/>
                </a:xfrm>
                <a:prstGeom prst="line">
                  <a:avLst/>
                </a:prstGeom>
                <a:noFill/>
                <a:ln w="9525">
                  <a:solidFill>
                    <a:schemeClr val="bg2">
                      <a:lumMod val="50000"/>
                    </a:schemeClr>
                  </a:solidFill>
                  <a:round/>
                  <a:headEnd/>
                  <a:tailEnd/>
                </a:ln>
              </p:spPr>
              <p:txBody>
                <a:bodyPr/>
                <a:lstStyle/>
                <a:p>
                  <a:pPr>
                    <a:defRPr/>
                  </a:pPr>
                  <a:endParaRPr lang="en-US" sz="1050">
                    <a:solidFill>
                      <a:schemeClr val="bg2">
                        <a:lumMod val="50000"/>
                      </a:schemeClr>
                    </a:solidFill>
                    <a:ea typeface="+mn-ea"/>
                  </a:endParaRPr>
                </a:p>
              </p:txBody>
            </p:sp>
            <p:sp>
              <p:nvSpPr>
                <p:cNvPr id="29" name="Rectangle 14"/>
                <p:cNvSpPr>
                  <a:spLocks noChangeArrowheads="1"/>
                </p:cNvSpPr>
                <p:nvPr/>
              </p:nvSpPr>
              <p:spPr bwMode="auto">
                <a:xfrm>
                  <a:off x="5182458" y="3047112"/>
                  <a:ext cx="532456" cy="304635"/>
                </a:xfrm>
                <a:prstGeom prst="rect">
                  <a:avLst/>
                </a:prstGeom>
                <a:solidFill>
                  <a:srgbClr val="FFFF99"/>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30" name="Rectangle 15"/>
                <p:cNvSpPr>
                  <a:spLocks noChangeArrowheads="1"/>
                </p:cNvSpPr>
                <p:nvPr/>
              </p:nvSpPr>
              <p:spPr bwMode="auto">
                <a:xfrm>
                  <a:off x="3810600" y="3047112"/>
                  <a:ext cx="228644" cy="304635"/>
                </a:xfrm>
                <a:prstGeom prst="rect">
                  <a:avLst/>
                </a:prstGeom>
                <a:solidFill>
                  <a:srgbClr val="FFFF99"/>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31" name="Rectangle 16"/>
                <p:cNvSpPr>
                  <a:spLocks noChangeArrowheads="1"/>
                </p:cNvSpPr>
                <p:nvPr/>
              </p:nvSpPr>
              <p:spPr bwMode="auto">
                <a:xfrm>
                  <a:off x="4114414" y="3047112"/>
                  <a:ext cx="306945" cy="304635"/>
                </a:xfrm>
                <a:prstGeom prst="rect">
                  <a:avLst/>
                </a:prstGeom>
                <a:solidFill>
                  <a:srgbClr val="FFFF99"/>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32" name="Rectangle 17"/>
                <p:cNvSpPr>
                  <a:spLocks noChangeArrowheads="1"/>
                </p:cNvSpPr>
                <p:nvPr/>
              </p:nvSpPr>
              <p:spPr bwMode="auto">
                <a:xfrm>
                  <a:off x="4725172" y="3047112"/>
                  <a:ext cx="153474" cy="304635"/>
                </a:xfrm>
                <a:prstGeom prst="rect">
                  <a:avLst/>
                </a:prstGeom>
                <a:solidFill>
                  <a:srgbClr val="FFFF99"/>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33" name="Text Box 19"/>
                <p:cNvSpPr txBox="1">
                  <a:spLocks noChangeArrowheads="1"/>
                </p:cNvSpPr>
                <p:nvPr/>
              </p:nvSpPr>
              <p:spPr bwMode="auto">
                <a:xfrm>
                  <a:off x="3581958" y="2742479"/>
                  <a:ext cx="2837677" cy="416255"/>
                </a:xfrm>
                <a:prstGeom prst="rect">
                  <a:avLst/>
                </a:prstGeom>
                <a:noFill/>
                <a:ln w="9525">
                  <a:noFill/>
                  <a:miter lim="800000"/>
                  <a:headEnd/>
                  <a:tailEnd/>
                </a:ln>
              </p:spPr>
              <p:txBody>
                <a:bodyPr wrap="none">
                  <a:spAutoFit/>
                </a:bodyPr>
                <a:lstStyle/>
                <a:p>
                  <a:pPr hangingPunct="0">
                    <a:lnSpc>
                      <a:spcPct val="104000"/>
                    </a:lnSpc>
                    <a:buClr>
                      <a:srgbClr val="000000"/>
                    </a:buClr>
                    <a:buSzPct val="45000"/>
                    <a:buFont typeface="Wingdings" pitchFamily="2" charset="2"/>
                    <a:buNone/>
                    <a:defRPr/>
                  </a:pPr>
                  <a:r>
                    <a:rPr lang="en-US" sz="1200">
                      <a:solidFill>
                        <a:schemeClr val="bg2">
                          <a:lumMod val="50000"/>
                        </a:schemeClr>
                      </a:solidFill>
                      <a:ea typeface="+mn-ea"/>
                    </a:rPr>
                    <a:t>transmission sizes</a:t>
                  </a:r>
                </a:p>
              </p:txBody>
            </p:sp>
            <p:sp>
              <p:nvSpPr>
                <p:cNvPr id="35" name="Oval 20"/>
                <p:cNvSpPr>
                  <a:spLocks noChangeArrowheads="1"/>
                </p:cNvSpPr>
                <p:nvPr/>
              </p:nvSpPr>
              <p:spPr bwMode="auto">
                <a:xfrm>
                  <a:off x="2285271" y="1370463"/>
                  <a:ext cx="3583116" cy="1218536"/>
                </a:xfrm>
                <a:prstGeom prst="ellipse">
                  <a:avLst/>
                </a:prstGeom>
                <a:solidFill>
                  <a:srgbClr val="FFFF00">
                    <a:alpha val="38823"/>
                  </a:srgbClr>
                </a:solidFill>
                <a:ln w="9525">
                  <a:solidFill>
                    <a:schemeClr val="tx1"/>
                  </a:solidFill>
                  <a:round/>
                  <a:headEnd/>
                  <a:tailEnd/>
                </a:ln>
              </p:spPr>
              <p:txBody>
                <a:bodyPr wrap="none" anchor="ctr"/>
                <a:lstStyle/>
                <a:p>
                  <a:pPr algn="ctr" hangingPunct="0">
                    <a:lnSpc>
                      <a:spcPct val="104000"/>
                    </a:lnSpc>
                    <a:buClr>
                      <a:srgbClr val="000000"/>
                    </a:buClr>
                    <a:buSzPct val="45000"/>
                    <a:buFont typeface="Wingdings" pitchFamily="2" charset="2"/>
                    <a:buNone/>
                    <a:defRPr/>
                  </a:pPr>
                  <a:endParaRPr lang="en-US" b="1">
                    <a:solidFill>
                      <a:schemeClr val="bg2">
                        <a:lumMod val="50000"/>
                      </a:schemeClr>
                    </a:solidFill>
                    <a:ea typeface="+mn-ea"/>
                  </a:endParaRPr>
                </a:p>
              </p:txBody>
            </p:sp>
            <p:sp>
              <p:nvSpPr>
                <p:cNvPr id="36" name="Oval 21"/>
                <p:cNvSpPr>
                  <a:spLocks noChangeArrowheads="1"/>
                </p:cNvSpPr>
                <p:nvPr/>
              </p:nvSpPr>
              <p:spPr bwMode="auto">
                <a:xfrm>
                  <a:off x="838244" y="1370463"/>
                  <a:ext cx="3583116" cy="1218536"/>
                </a:xfrm>
                <a:prstGeom prst="ellipse">
                  <a:avLst/>
                </a:prstGeom>
                <a:solidFill>
                  <a:srgbClr val="0000FF">
                    <a:alpha val="20000"/>
                  </a:srgbClr>
                </a:solidFill>
                <a:ln w="9525">
                  <a:solidFill>
                    <a:schemeClr val="tx1"/>
                  </a:solidFill>
                  <a:round/>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37" name="Rectangle 22"/>
                <p:cNvSpPr>
                  <a:spLocks noChangeArrowheads="1"/>
                </p:cNvSpPr>
                <p:nvPr/>
              </p:nvSpPr>
              <p:spPr bwMode="auto">
                <a:xfrm>
                  <a:off x="3506788" y="1793695"/>
                  <a:ext cx="1036722" cy="511599"/>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dirty="0">
                      <a:solidFill>
                        <a:schemeClr val="bg2">
                          <a:lumMod val="50000"/>
                        </a:schemeClr>
                      </a:solidFill>
                      <a:latin typeface="Arial" charset="0"/>
                      <a:ea typeface="+mn-ea"/>
                    </a:rPr>
                    <a:t>300</a:t>
                  </a:r>
                </a:p>
              </p:txBody>
            </p:sp>
            <p:sp>
              <p:nvSpPr>
                <p:cNvPr id="38" name="Rectangle 23"/>
                <p:cNvSpPr>
                  <a:spLocks noChangeArrowheads="1"/>
                </p:cNvSpPr>
                <p:nvPr/>
              </p:nvSpPr>
              <p:spPr bwMode="auto">
                <a:xfrm>
                  <a:off x="2896029" y="1563475"/>
                  <a:ext cx="1036724" cy="511599"/>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a:solidFill>
                        <a:schemeClr val="bg2">
                          <a:lumMod val="50000"/>
                        </a:schemeClr>
                      </a:solidFill>
                      <a:latin typeface="Arial" charset="0"/>
                      <a:ea typeface="+mn-ea"/>
                    </a:rPr>
                    <a:t>250</a:t>
                  </a:r>
                </a:p>
              </p:txBody>
            </p:sp>
            <p:sp>
              <p:nvSpPr>
                <p:cNvPr id="39" name="Rectangle 24"/>
                <p:cNvSpPr>
                  <a:spLocks noChangeArrowheads="1"/>
                </p:cNvSpPr>
                <p:nvPr/>
              </p:nvSpPr>
              <p:spPr bwMode="auto">
                <a:xfrm>
                  <a:off x="2896029" y="2056470"/>
                  <a:ext cx="1036724" cy="511599"/>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dirty="0">
                      <a:solidFill>
                        <a:schemeClr val="bg2">
                          <a:lumMod val="50000"/>
                        </a:schemeClr>
                      </a:solidFill>
                      <a:latin typeface="Arial" charset="0"/>
                      <a:ea typeface="+mn-ea"/>
                    </a:rPr>
                    <a:t>200</a:t>
                  </a:r>
                </a:p>
              </p:txBody>
            </p:sp>
            <p:sp>
              <p:nvSpPr>
                <p:cNvPr id="40" name="Rectangle 25"/>
                <p:cNvSpPr>
                  <a:spLocks noChangeArrowheads="1"/>
                </p:cNvSpPr>
                <p:nvPr/>
              </p:nvSpPr>
              <p:spPr bwMode="auto">
                <a:xfrm>
                  <a:off x="1449001" y="1521617"/>
                  <a:ext cx="1036724" cy="511599"/>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dirty="0">
                      <a:solidFill>
                        <a:schemeClr val="bg2">
                          <a:lumMod val="50000"/>
                        </a:schemeClr>
                      </a:solidFill>
                      <a:latin typeface="Arial" charset="0"/>
                      <a:ea typeface="+mn-ea"/>
                    </a:rPr>
                    <a:t>100</a:t>
                  </a:r>
                </a:p>
              </p:txBody>
            </p:sp>
            <p:sp>
              <p:nvSpPr>
                <p:cNvPr id="41" name="Rectangle 26"/>
                <p:cNvSpPr>
                  <a:spLocks noChangeArrowheads="1"/>
                </p:cNvSpPr>
                <p:nvPr/>
              </p:nvSpPr>
              <p:spPr bwMode="auto">
                <a:xfrm>
                  <a:off x="4725172" y="1751837"/>
                  <a:ext cx="1036724" cy="509273"/>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dirty="0">
                      <a:solidFill>
                        <a:schemeClr val="bg2">
                          <a:lumMod val="50000"/>
                        </a:schemeClr>
                      </a:solidFill>
                      <a:latin typeface="Arial" charset="0"/>
                      <a:ea typeface="+mn-ea"/>
                    </a:rPr>
                    <a:t>500</a:t>
                  </a:r>
                </a:p>
              </p:txBody>
            </p:sp>
            <p:sp>
              <p:nvSpPr>
                <p:cNvPr id="42" name="Rectangle 27"/>
                <p:cNvSpPr>
                  <a:spLocks noChangeArrowheads="1"/>
                </p:cNvSpPr>
                <p:nvPr/>
              </p:nvSpPr>
              <p:spPr bwMode="auto">
                <a:xfrm>
                  <a:off x="1599342" y="2061121"/>
                  <a:ext cx="1039855" cy="509274"/>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dirty="0">
                      <a:solidFill>
                        <a:schemeClr val="bg2">
                          <a:lumMod val="50000"/>
                        </a:schemeClr>
                      </a:solidFill>
                      <a:latin typeface="Arial" charset="0"/>
                      <a:ea typeface="+mn-ea"/>
                    </a:rPr>
                    <a:t>120</a:t>
                  </a:r>
                </a:p>
              </p:txBody>
            </p:sp>
            <p:sp>
              <p:nvSpPr>
                <p:cNvPr id="44" name="Rectangle 28"/>
                <p:cNvSpPr>
                  <a:spLocks noChangeArrowheads="1"/>
                </p:cNvSpPr>
                <p:nvPr/>
              </p:nvSpPr>
              <p:spPr bwMode="auto">
                <a:xfrm>
                  <a:off x="991715" y="3047112"/>
                  <a:ext cx="93963" cy="304635"/>
                </a:xfrm>
                <a:prstGeom prst="rect">
                  <a:avLst/>
                </a:prstGeom>
                <a:solidFill>
                  <a:srgbClr val="9999FF"/>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grpSp>
        </p:grpSp>
      </p:grpSp>
      <p:sp>
        <p:nvSpPr>
          <p:cNvPr id="77" name="TextBox 76"/>
          <p:cNvSpPr txBox="1"/>
          <p:nvPr/>
        </p:nvSpPr>
        <p:spPr>
          <a:xfrm>
            <a:off x="304800" y="4267200"/>
            <a:ext cx="3733800" cy="1754326"/>
          </a:xfrm>
          <a:prstGeom prst="rect">
            <a:avLst/>
          </a:prstGeom>
          <a:solidFill>
            <a:schemeClr val="bg1">
              <a:alpha val="50000"/>
            </a:schemeClr>
          </a:solidFill>
          <a:effectLst>
            <a:softEdge rad="317500"/>
          </a:effec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b="1">
                <a:solidFill>
                  <a:srgbClr val="AEAECA"/>
                </a:solidFill>
                <a:effectLst>
                  <a:outerShdw blurRad="38100" dist="38100" dir="2700000" algn="tl">
                    <a:srgbClr val="C0C0C0"/>
                  </a:outerShdw>
                </a:effectLst>
                <a:latin typeface="Arial" charset="0"/>
              </a:rPr>
              <a:t>Video</a:t>
            </a:r>
          </a:p>
          <a:p>
            <a:pPr algn="ctr" eaLnBrk="1" hangingPunct="1"/>
            <a:r>
              <a:rPr lang="en-US" altLang="en-US" sz="3600" b="1">
                <a:solidFill>
                  <a:srgbClr val="AEAECA"/>
                </a:solidFill>
                <a:effectLst>
                  <a:outerShdw blurRad="38100" dist="38100" dir="2700000" algn="tl">
                    <a:srgbClr val="C0C0C0"/>
                  </a:outerShdw>
                </a:effectLst>
                <a:latin typeface="Arial" charset="0"/>
              </a:rPr>
              <a:t>compression signatures </a:t>
            </a:r>
          </a:p>
        </p:txBody>
      </p:sp>
      <p:sp>
        <p:nvSpPr>
          <p:cNvPr id="78" name="TextBox 77"/>
          <p:cNvSpPr txBox="1"/>
          <p:nvPr/>
        </p:nvSpPr>
        <p:spPr>
          <a:xfrm>
            <a:off x="4876800" y="3429000"/>
            <a:ext cx="3352800" cy="1200329"/>
          </a:xfrm>
          <a:prstGeom prst="rect">
            <a:avLst/>
          </a:prstGeom>
          <a:solidFill>
            <a:schemeClr val="bg1">
              <a:alpha val="50000"/>
            </a:schemeClr>
          </a:solidFill>
          <a:effectLst>
            <a:softEdge rad="317500"/>
          </a:effec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b="1">
                <a:solidFill>
                  <a:srgbClr val="AEAECA"/>
                </a:solidFill>
                <a:effectLst>
                  <a:outerShdw blurRad="38100" dist="38100" dir="2700000" algn="tl">
                    <a:srgbClr val="C0C0C0"/>
                  </a:outerShdw>
                </a:effectLst>
                <a:latin typeface="Arial" charset="0"/>
              </a:rPr>
              <a:t>Device</a:t>
            </a:r>
          </a:p>
          <a:p>
            <a:pPr algn="ctr" eaLnBrk="1" hangingPunct="1"/>
            <a:r>
              <a:rPr lang="en-US" altLang="en-US" sz="3600" b="1">
                <a:solidFill>
                  <a:srgbClr val="AEAECA"/>
                </a:solidFill>
                <a:effectLst>
                  <a:outerShdw blurRad="38100" dist="38100" dir="2700000" algn="tl">
                    <a:srgbClr val="C0C0C0"/>
                  </a:outerShdw>
                </a:effectLst>
                <a:latin typeface="Arial" charset="0"/>
              </a:rPr>
              <a:t>fingerprints</a:t>
            </a:r>
          </a:p>
        </p:txBody>
      </p:sp>
      <p:sp>
        <p:nvSpPr>
          <p:cNvPr id="79" name="TextBox 78"/>
          <p:cNvSpPr txBox="1"/>
          <p:nvPr/>
        </p:nvSpPr>
        <p:spPr>
          <a:xfrm>
            <a:off x="4114800" y="5257800"/>
            <a:ext cx="4572000" cy="1200329"/>
          </a:xfrm>
          <a:prstGeom prst="rect">
            <a:avLst/>
          </a:prstGeom>
          <a:solidFill>
            <a:schemeClr val="bg1">
              <a:alpha val="50000"/>
            </a:schemeClr>
          </a:solidFill>
          <a:effectLst>
            <a:softEdge rad="317500"/>
          </a:effec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b="1">
                <a:solidFill>
                  <a:srgbClr val="AEAECA"/>
                </a:solidFill>
                <a:effectLst>
                  <a:outerShdw blurRad="38100" dist="38100" dir="2700000" algn="tl">
                    <a:srgbClr val="C0C0C0"/>
                  </a:outerShdw>
                </a:effectLst>
                <a:latin typeface="Arial" charset="0"/>
              </a:rPr>
              <a:t>Keystroke</a:t>
            </a:r>
          </a:p>
          <a:p>
            <a:pPr algn="ctr" eaLnBrk="1" hangingPunct="1"/>
            <a:r>
              <a:rPr lang="en-US" altLang="en-US" sz="3600" b="1">
                <a:solidFill>
                  <a:srgbClr val="AEAECA"/>
                </a:solidFill>
                <a:effectLst>
                  <a:outerShdw blurRad="38100" dist="38100" dir="2700000" algn="tl">
                    <a:srgbClr val="C0C0C0"/>
                  </a:outerShdw>
                </a:effectLst>
                <a:latin typeface="Arial" charset="0"/>
              </a:rPr>
              <a:t>timings</a:t>
            </a:r>
          </a:p>
        </p:txBody>
      </p:sp>
      <p:sp>
        <p:nvSpPr>
          <p:cNvPr id="3" name="Slide Number Placeholder 2"/>
          <p:cNvSpPr>
            <a:spLocks noGrp="1"/>
          </p:cNvSpPr>
          <p:nvPr>
            <p:ph type="sldNum" sz="quarter" idx="12"/>
          </p:nvPr>
        </p:nvSpPr>
        <p:spPr/>
        <p:txBody>
          <a:bodyPr/>
          <a:lstStyle/>
          <a:p>
            <a:fld id="{3B2B3BD8-89B0-D245-9504-7E184DF61EB3}" type="slidenum">
              <a:rPr lang="en-US" altLang="en-US" smtClean="0"/>
              <a:pPr/>
              <a:t>41</a:t>
            </a:fld>
            <a:endParaRPr lang="en-US" altLang="en-US"/>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12" descr="alice.png"/>
          <p:cNvPicPr>
            <a:picLocks noChangeAspect="1"/>
          </p:cNvPicPr>
          <p:nvPr/>
        </p:nvPicPr>
        <p:blipFill>
          <a:blip r:embed="rId3"/>
          <a:srcRect/>
          <a:stretch>
            <a:fillRect/>
          </a:stretch>
        </p:blipFill>
        <p:spPr bwMode="auto">
          <a:xfrm>
            <a:off x="533400" y="2362200"/>
            <a:ext cx="688975" cy="7000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2" name="Picture 13" descr="bob.png"/>
          <p:cNvPicPr>
            <a:picLocks noChangeAspect="1"/>
          </p:cNvPicPr>
          <p:nvPr/>
        </p:nvPicPr>
        <p:blipFill>
          <a:blip r:embed="rId4"/>
          <a:srcRect/>
          <a:stretch>
            <a:fillRect/>
          </a:stretch>
        </p:blipFill>
        <p:spPr bwMode="auto">
          <a:xfrm>
            <a:off x="8001000" y="2438400"/>
            <a:ext cx="687388" cy="70643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Group 79"/>
          <p:cNvGrpSpPr/>
          <p:nvPr/>
        </p:nvGrpSpPr>
        <p:grpSpPr>
          <a:xfrm>
            <a:off x="1585927" y="2815262"/>
            <a:ext cx="5999181" cy="613721"/>
            <a:chOff x="1585927" y="2815262"/>
            <a:chExt cx="5999181" cy="613721"/>
          </a:xfrm>
          <a:effectLst>
            <a:outerShdw blurRad="50800" dist="38100" dir="2700000" algn="tl" rotWithShape="0">
              <a:prstClr val="black">
                <a:alpha val="40000"/>
              </a:prstClr>
            </a:outerShdw>
          </a:effectLst>
        </p:grpSpPr>
        <p:pic>
          <p:nvPicPr>
            <p:cNvPr id="81" name="Picture 99" descr="radiowaves2.png"/>
            <p:cNvPicPr>
              <a:picLocks noChangeAspect="1"/>
            </p:cNvPicPr>
            <p:nvPr/>
          </p:nvPicPr>
          <p:blipFill>
            <a:blip r:embed="rId5"/>
            <a:srcRect/>
            <a:stretch>
              <a:fillRect/>
            </a:stretch>
          </p:blipFill>
          <p:spPr bwMode="auto">
            <a:xfrm rot="7643821">
              <a:off x="1509727" y="2895583"/>
              <a:ext cx="609600" cy="457200"/>
            </a:xfrm>
            <a:prstGeom prst="rect">
              <a:avLst/>
            </a:prstGeom>
            <a:noFill/>
            <a:ln w="9525">
              <a:noFill/>
              <a:miter lim="800000"/>
              <a:headEnd/>
              <a:tailEnd/>
            </a:ln>
          </p:spPr>
        </p:pic>
        <p:pic>
          <p:nvPicPr>
            <p:cNvPr id="82" name="Picture 99" descr="radiowaves2.png"/>
            <p:cNvPicPr>
              <a:picLocks noChangeAspect="1"/>
            </p:cNvPicPr>
            <p:nvPr/>
          </p:nvPicPr>
          <p:blipFill>
            <a:blip r:embed="rId5"/>
            <a:srcRect/>
            <a:stretch>
              <a:fillRect/>
            </a:stretch>
          </p:blipFill>
          <p:spPr bwMode="auto">
            <a:xfrm rot="14494919">
              <a:off x="7051708" y="2891462"/>
              <a:ext cx="609600" cy="457200"/>
            </a:xfrm>
            <a:prstGeom prst="rect">
              <a:avLst/>
            </a:prstGeom>
            <a:noFill/>
            <a:ln w="9525">
              <a:noFill/>
              <a:miter lim="800000"/>
              <a:headEnd/>
              <a:tailEnd/>
            </a:ln>
          </p:spPr>
        </p:pic>
      </p:grpSp>
      <p:sp>
        <p:nvSpPr>
          <p:cNvPr id="120" name="Rectangle 119"/>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0"/>
                <a:cs typeface="ＭＳ Ｐゴシック" charset="0"/>
              </a:rPr>
              <a:t>Bootstrap</a:t>
            </a:r>
            <a:endParaRPr lang="en-US" sz="2800">
              <a:solidFill>
                <a:schemeClr val="tx1"/>
              </a:solidFill>
              <a:ea typeface="ＭＳ Ｐゴシック" charset="0"/>
              <a:cs typeface="ＭＳ Ｐゴシック" charset="0"/>
            </a:endParaRPr>
          </a:p>
        </p:txBody>
      </p:sp>
      <p:grpSp>
        <p:nvGrpSpPr>
          <p:cNvPr id="3" name="Group 120"/>
          <p:cNvGrpSpPr/>
          <p:nvPr/>
        </p:nvGrpSpPr>
        <p:grpSpPr>
          <a:xfrm>
            <a:off x="1752600" y="2133600"/>
            <a:ext cx="5856288" cy="728663"/>
            <a:chOff x="1752600" y="2133600"/>
            <a:chExt cx="5856288" cy="728663"/>
          </a:xfrm>
          <a:effectLst>
            <a:outerShdw blurRad="50800" dist="38100" dir="2700000" algn="tl" rotWithShape="0">
              <a:prstClr val="black">
                <a:alpha val="40000"/>
              </a:prstClr>
            </a:outerShdw>
          </a:effectLst>
        </p:grpSpPr>
        <p:grpSp>
          <p:nvGrpSpPr>
            <p:cNvPr id="4" name="Group 9"/>
            <p:cNvGrpSpPr>
              <a:grpSpLocks/>
            </p:cNvGrpSpPr>
            <p:nvPr/>
          </p:nvGrpSpPr>
          <p:grpSpPr bwMode="auto">
            <a:xfrm>
              <a:off x="1752600" y="2133600"/>
              <a:ext cx="2590800" cy="685800"/>
              <a:chOff x="2743200" y="2209800"/>
              <a:chExt cx="2590800" cy="685801"/>
            </a:xfrm>
          </p:grpSpPr>
          <p:pic>
            <p:nvPicPr>
              <p:cNvPr id="126" name="Picture 7" descr="postit.png"/>
              <p:cNvPicPr>
                <a:picLocks noChangeAspect="1"/>
              </p:cNvPicPr>
              <p:nvPr/>
            </p:nvPicPr>
            <p:blipFill>
              <a:blip r:embed="rId6" cstate="screen"/>
              <a:srcRect/>
              <a:stretch>
                <a:fillRect/>
              </a:stretch>
            </p:blipFill>
            <p:spPr bwMode="auto">
              <a:xfrm>
                <a:off x="2743200" y="2209801"/>
                <a:ext cx="2590800" cy="685800"/>
              </a:xfrm>
              <a:prstGeom prst="rect">
                <a:avLst/>
              </a:prstGeom>
              <a:noFill/>
              <a:ln w="9525">
                <a:noFill/>
                <a:miter lim="800000"/>
                <a:headEnd/>
                <a:tailEnd/>
              </a:ln>
            </p:spPr>
          </p:pic>
          <p:sp>
            <p:nvSpPr>
              <p:cNvPr id="127" name="TextBox 8"/>
              <p:cNvSpPr txBox="1">
                <a:spLocks noChangeArrowheads="1"/>
              </p:cNvSpPr>
              <p:nvPr/>
            </p:nvSpPr>
            <p:spPr bwMode="auto">
              <a:xfrm>
                <a:off x="2971800" y="2209800"/>
                <a:ext cx="2080805" cy="646332"/>
              </a:xfrm>
              <a:prstGeom prst="rect">
                <a:avLst/>
              </a:prstGeom>
              <a:noFill/>
              <a:ln w="9525">
                <a:noFill/>
                <a:miter lim="800000"/>
                <a:headEnd/>
                <a:tailEnd/>
              </a:ln>
            </p:spPr>
            <p:txBody>
              <a:bodyPr wrap="none">
                <a:spAutoFit/>
              </a:bodyPr>
              <a:lstStyle/>
              <a:p>
                <a:pPr>
                  <a:defRPr/>
                </a:pPr>
                <a:r>
                  <a:rPr lang="en-US" sz="1800" dirty="0">
                    <a:solidFill>
                      <a:schemeClr val="bg1">
                        <a:lumMod val="50000"/>
                      </a:schemeClr>
                    </a:solidFill>
                    <a:latin typeface="Calibri" pitchFamily="34" charset="0"/>
                    <a:ea typeface="+mn-ea"/>
                  </a:rPr>
                  <a:t>SSID: Bob’s Network</a:t>
                </a:r>
              </a:p>
              <a:p>
                <a:pPr>
                  <a:defRPr/>
                </a:pPr>
                <a:r>
                  <a:rPr lang="en-US" sz="1800" dirty="0">
                    <a:solidFill>
                      <a:schemeClr val="bg1">
                        <a:lumMod val="50000"/>
                      </a:schemeClr>
                    </a:solidFill>
                    <a:latin typeface="Calibri" pitchFamily="34" charset="0"/>
                    <a:ea typeface="+mn-ea"/>
                  </a:rPr>
                  <a:t>Secret: 0x2384949…</a:t>
                </a:r>
              </a:p>
            </p:txBody>
          </p:sp>
        </p:grpSp>
        <p:grpSp>
          <p:nvGrpSpPr>
            <p:cNvPr id="5" name="Group 30"/>
            <p:cNvGrpSpPr>
              <a:grpSpLocks/>
            </p:cNvGrpSpPr>
            <p:nvPr/>
          </p:nvGrpSpPr>
          <p:grpSpPr bwMode="auto">
            <a:xfrm>
              <a:off x="5018088" y="2176464"/>
              <a:ext cx="2590800" cy="685799"/>
              <a:chOff x="2743200" y="2209801"/>
              <a:chExt cx="2590800" cy="685800"/>
            </a:xfrm>
          </p:grpSpPr>
          <p:pic>
            <p:nvPicPr>
              <p:cNvPr id="124" name="Picture 31" descr="postit.png"/>
              <p:cNvPicPr>
                <a:picLocks noChangeAspect="1"/>
              </p:cNvPicPr>
              <p:nvPr/>
            </p:nvPicPr>
            <p:blipFill>
              <a:blip r:embed="rId6" cstate="screen"/>
              <a:srcRect/>
              <a:stretch>
                <a:fillRect/>
              </a:stretch>
            </p:blipFill>
            <p:spPr bwMode="auto">
              <a:xfrm>
                <a:off x="2743200" y="2209801"/>
                <a:ext cx="2590800" cy="685800"/>
              </a:xfrm>
              <a:prstGeom prst="rect">
                <a:avLst/>
              </a:prstGeom>
              <a:noFill/>
              <a:ln w="9525">
                <a:noFill/>
                <a:miter lim="800000"/>
                <a:headEnd/>
                <a:tailEnd/>
              </a:ln>
            </p:spPr>
          </p:pic>
          <p:sp>
            <p:nvSpPr>
              <p:cNvPr id="125" name="TextBox 32"/>
              <p:cNvSpPr txBox="1">
                <a:spLocks noChangeArrowheads="1"/>
              </p:cNvSpPr>
              <p:nvPr/>
            </p:nvSpPr>
            <p:spPr bwMode="auto">
              <a:xfrm>
                <a:off x="2971800" y="2209801"/>
                <a:ext cx="1981200" cy="646332"/>
              </a:xfrm>
              <a:prstGeom prst="rect">
                <a:avLst/>
              </a:prstGeom>
              <a:noFill/>
              <a:ln w="9525">
                <a:noFill/>
                <a:miter lim="800000"/>
                <a:headEnd/>
                <a:tailEnd/>
              </a:ln>
            </p:spPr>
            <p:txBody>
              <a:bodyPr>
                <a:spAutoFit/>
              </a:bodyPr>
              <a:lstStyle/>
              <a:p>
                <a:pPr>
                  <a:defRPr/>
                </a:pPr>
                <a:r>
                  <a:rPr lang="en-US" sz="1800" dirty="0">
                    <a:solidFill>
                      <a:schemeClr val="bg1">
                        <a:lumMod val="50000"/>
                      </a:schemeClr>
                    </a:solidFill>
                    <a:latin typeface="Calibri" pitchFamily="34" charset="0"/>
                    <a:ea typeface="+mn-ea"/>
                  </a:rPr>
                  <a:t>Username: Alice</a:t>
                </a:r>
              </a:p>
              <a:p>
                <a:pPr>
                  <a:defRPr/>
                </a:pPr>
                <a:r>
                  <a:rPr lang="en-US" sz="1800" dirty="0">
                    <a:solidFill>
                      <a:schemeClr val="bg1">
                        <a:lumMod val="50000"/>
                      </a:schemeClr>
                    </a:solidFill>
                    <a:latin typeface="Calibri" pitchFamily="34" charset="0"/>
                    <a:ea typeface="+mn-ea"/>
                  </a:rPr>
                  <a:t>Secret: 0x348190…</a:t>
                </a:r>
              </a:p>
            </p:txBody>
          </p:sp>
        </p:grpSp>
      </p:grpSp>
      <p:pic>
        <p:nvPicPr>
          <p:cNvPr id="128" name="Picture 48" descr="psp.png"/>
          <p:cNvPicPr>
            <a:picLocks noChangeAspect="1"/>
          </p:cNvPicPr>
          <p:nvPr/>
        </p:nvPicPr>
        <p:blipFill>
          <a:blip r:embed="rId7"/>
          <a:srcRect/>
          <a:stretch>
            <a:fillRect/>
          </a:stretch>
        </p:blipFill>
        <p:spPr bwMode="auto">
          <a:xfrm>
            <a:off x="990600" y="25908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9" name="Picture 48" descr="psp.png"/>
          <p:cNvPicPr>
            <a:picLocks noChangeAspect="1"/>
          </p:cNvPicPr>
          <p:nvPr/>
        </p:nvPicPr>
        <p:blipFill>
          <a:blip r:embed="rId8"/>
          <a:srcRect/>
          <a:stretch>
            <a:fillRect/>
          </a:stretch>
        </p:blipFill>
        <p:spPr bwMode="auto">
          <a:xfrm>
            <a:off x="7543800" y="25908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3192" name="Title 1"/>
          <p:cNvSpPr>
            <a:spLocks noGrp="1"/>
          </p:cNvSpPr>
          <p:nvPr>
            <p:ph type="title"/>
          </p:nvPr>
        </p:nvSpPr>
        <p:spPr/>
        <p:txBody>
          <a:bodyPr/>
          <a:lstStyle/>
          <a:p>
            <a:r>
              <a:rPr lang="en-US" altLang="en-US"/>
              <a:t>Fundamental Problem</a:t>
            </a:r>
          </a:p>
        </p:txBody>
      </p:sp>
      <p:grpSp>
        <p:nvGrpSpPr>
          <p:cNvPr id="6"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36" name="Rectangle 35"/>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Discover</a:t>
              </a:r>
              <a:endParaRPr lang="en-US" dirty="0">
                <a:solidFill>
                  <a:schemeClr val="tx1"/>
                </a:solidFill>
              </a:endParaRPr>
            </a:p>
          </p:txBody>
        </p:sp>
        <p:grpSp>
          <p:nvGrpSpPr>
            <p:cNvPr id="7" name="Group 26"/>
            <p:cNvGrpSpPr>
              <a:grpSpLocks/>
            </p:cNvGrpSpPr>
            <p:nvPr/>
          </p:nvGrpSpPr>
          <p:grpSpPr bwMode="auto">
            <a:xfrm>
              <a:off x="2667000" y="3505202"/>
              <a:ext cx="3962400" cy="381000"/>
              <a:chOff x="2744714" y="3352116"/>
              <a:chExt cx="3962400" cy="381311"/>
            </a:xfrm>
          </p:grpSpPr>
          <p:sp>
            <p:nvSpPr>
              <p:cNvPr id="41" name="Rectangle 40"/>
              <p:cNvSpPr/>
              <p:nvPr/>
            </p:nvSpPr>
            <p:spPr bwMode="auto">
              <a:xfrm>
                <a:off x="2744714" y="3352116"/>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probe</a:t>
                </a:r>
              </a:p>
            </p:txBody>
          </p:sp>
          <p:sp>
            <p:nvSpPr>
              <p:cNvPr id="43" name="Rectangle 42"/>
              <p:cNvSpPr/>
              <p:nvPr/>
            </p:nvSpPr>
            <p:spPr bwMode="auto">
              <a:xfrm>
                <a:off x="4344914" y="3352116"/>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2000" dirty="0"/>
                  <a:t>Is Bob’s Network here?</a:t>
                </a:r>
              </a:p>
            </p:txBody>
          </p:sp>
        </p:grpSp>
        <p:grpSp>
          <p:nvGrpSpPr>
            <p:cNvPr id="8" name="Group 27"/>
            <p:cNvGrpSpPr>
              <a:grpSpLocks/>
            </p:cNvGrpSpPr>
            <p:nvPr/>
          </p:nvGrpSpPr>
          <p:grpSpPr bwMode="auto">
            <a:xfrm>
              <a:off x="2971800" y="3962402"/>
              <a:ext cx="3962400" cy="381000"/>
              <a:chOff x="2744714" y="3352488"/>
              <a:chExt cx="3962400" cy="381311"/>
            </a:xfrm>
          </p:grpSpPr>
          <p:sp>
            <p:nvSpPr>
              <p:cNvPr id="39" name="Rectangle 38"/>
              <p:cNvSpPr/>
              <p:nvPr/>
            </p:nvSpPr>
            <p:spPr bwMode="auto">
              <a:xfrm>
                <a:off x="2744714" y="3352488"/>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beacon</a:t>
                </a:r>
              </a:p>
            </p:txBody>
          </p:sp>
          <p:sp>
            <p:nvSpPr>
              <p:cNvPr id="40" name="Rectangle 39"/>
              <p:cNvSpPr/>
              <p:nvPr/>
            </p:nvSpPr>
            <p:spPr bwMode="auto">
              <a:xfrm>
                <a:off x="4344914" y="3352488"/>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2000" dirty="0"/>
                  <a:t>Bob’s Network is here</a:t>
                </a:r>
              </a:p>
            </p:txBody>
          </p:sp>
        </p:grpSp>
      </p:grpSp>
      <p:grpSp>
        <p:nvGrpSpPr>
          <p:cNvPr id="9" name="Group 25"/>
          <p:cNvGrpSpPr>
            <a:grpSpLocks/>
          </p:cNvGrpSpPr>
          <p:nvPr/>
        </p:nvGrpSpPr>
        <p:grpSpPr bwMode="auto">
          <a:xfrm>
            <a:off x="7467600" y="4572000"/>
            <a:ext cx="1072580" cy="935634"/>
            <a:chOff x="6400800" y="1066800"/>
            <a:chExt cx="1826910" cy="1593651"/>
          </a:xfrm>
          <a:effectLst>
            <a:outerShdw blurRad="50800" dist="38100" dir="2700000" algn="tl" rotWithShape="0">
              <a:prstClr val="black">
                <a:alpha val="40000"/>
              </a:prstClr>
            </a:outerShdw>
          </a:effectLst>
        </p:grpSpPr>
        <p:pic>
          <p:nvPicPr>
            <p:cNvPr id="84" name="Picture 22" descr="tp.png"/>
            <p:cNvPicPr>
              <a:picLocks noChangeAspect="1"/>
            </p:cNvPicPr>
            <p:nvPr/>
          </p:nvPicPr>
          <p:blipFill>
            <a:blip r:embed="rId9" cstate="screen"/>
            <a:srcRect/>
            <a:stretch>
              <a:fillRect/>
            </a:stretch>
          </p:blipFill>
          <p:spPr bwMode="auto">
            <a:xfrm>
              <a:off x="6781800" y="1447800"/>
              <a:ext cx="1434788" cy="1212651"/>
            </a:xfrm>
            <a:prstGeom prst="rect">
              <a:avLst/>
            </a:prstGeom>
            <a:noFill/>
            <a:ln w="9525">
              <a:noFill/>
              <a:miter lim="800000"/>
              <a:headEnd/>
              <a:tailEnd/>
            </a:ln>
          </p:spPr>
        </p:pic>
        <p:pic>
          <p:nvPicPr>
            <p:cNvPr id="85" name="Picture 68" descr="devil"/>
            <p:cNvPicPr>
              <a:picLocks noChangeAspect="1" noChangeArrowheads="1"/>
            </p:cNvPicPr>
            <p:nvPr/>
          </p:nvPicPr>
          <p:blipFill>
            <a:blip r:embed="rId10" cstate="screen"/>
            <a:srcRect/>
            <a:stretch>
              <a:fillRect/>
            </a:stretch>
          </p:blipFill>
          <p:spPr bwMode="auto">
            <a:xfrm flipH="1">
              <a:off x="6400800" y="1066800"/>
              <a:ext cx="1140354" cy="1089024"/>
            </a:xfrm>
            <a:prstGeom prst="rect">
              <a:avLst/>
            </a:prstGeom>
            <a:noFill/>
            <a:ln w="9525">
              <a:noFill/>
              <a:miter lim="800000"/>
              <a:headEnd/>
              <a:tailEnd/>
            </a:ln>
          </p:spPr>
        </p:pic>
        <p:sp>
          <p:nvSpPr>
            <p:cNvPr id="86" name="Text Box 18"/>
            <p:cNvSpPr txBox="1">
              <a:spLocks noChangeArrowheads="1"/>
            </p:cNvSpPr>
            <p:nvPr/>
          </p:nvSpPr>
          <p:spPr bwMode="auto">
            <a:xfrm rot="374540">
              <a:off x="7263343" y="1612926"/>
              <a:ext cx="964367" cy="340751"/>
            </a:xfrm>
            <a:prstGeom prst="rect">
              <a:avLst/>
            </a:prstGeom>
            <a:noFill/>
            <a:ln w="9525">
              <a:noFill/>
              <a:miter lim="800000"/>
              <a:headEnd/>
              <a:tailEnd/>
            </a:ln>
          </p:spPr>
          <p:txBody>
            <a:bodyPr wrap="none">
              <a:spAutoFit/>
            </a:bodyPr>
            <a:lstStyle/>
            <a:p>
              <a:pPr>
                <a:defRPr/>
              </a:pPr>
              <a:r>
                <a:rPr lang="en-US" sz="700" b="1" dirty="0" err="1">
                  <a:solidFill>
                    <a:srgbClr val="00FF00"/>
                  </a:solidFill>
                  <a:latin typeface="Courier New" pitchFamily="49" charset="0"/>
                  <a:ea typeface="+mn-ea"/>
                </a:rPr>
                <a:t>tcpdump</a:t>
              </a:r>
              <a:endParaRPr lang="en-US" sz="700" b="1" dirty="0">
                <a:solidFill>
                  <a:srgbClr val="00FF00"/>
                </a:solidFill>
                <a:latin typeface="Courier New" pitchFamily="49" charset="0"/>
                <a:ea typeface="+mn-ea"/>
              </a:endParaRPr>
            </a:p>
          </p:txBody>
        </p:sp>
      </p:grpSp>
      <p:grpSp>
        <p:nvGrpSpPr>
          <p:cNvPr id="10" name="Group 86"/>
          <p:cNvGrpSpPr/>
          <p:nvPr/>
        </p:nvGrpSpPr>
        <p:grpSpPr>
          <a:xfrm>
            <a:off x="7620000" y="3568514"/>
            <a:ext cx="1066800" cy="815788"/>
            <a:chOff x="7620000" y="3568514"/>
            <a:chExt cx="1066800" cy="815788"/>
          </a:xfrm>
          <a:effectLst>
            <a:outerShdw blurRad="50800" dist="38100" dir="2700000" algn="tl" rotWithShape="0">
              <a:prstClr val="black">
                <a:alpha val="40000"/>
              </a:prstClr>
            </a:outerShdw>
          </a:effectLst>
        </p:grpSpPr>
        <p:sp>
          <p:nvSpPr>
            <p:cNvPr id="88" name="Cloud Callout 87"/>
            <p:cNvSpPr/>
            <p:nvPr/>
          </p:nvSpPr>
          <p:spPr bwMode="auto">
            <a:xfrm>
              <a:off x="7620000" y="3568514"/>
              <a:ext cx="1066800" cy="815788"/>
            </a:xfrm>
            <a:prstGeom prst="cloudCallout">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a:lstStyle/>
            <a:p>
              <a:pPr defTabSz="457200" hangingPunct="0">
                <a:lnSpc>
                  <a:spcPct val="104000"/>
                </a:lnSpc>
                <a:buClr>
                  <a:srgbClr val="000000"/>
                </a:buClr>
                <a:buSzPct val="45000"/>
                <a:buFont typeface="Wingdings" charset="2"/>
                <a:buNone/>
                <a:defRPr/>
              </a:pPr>
              <a:endParaRPr lang="en-US">
                <a:latin typeface="Arial" charset="0"/>
                <a:ea typeface="+mn-ea"/>
              </a:endParaRPr>
            </a:p>
          </p:txBody>
        </p:sp>
        <p:pic>
          <p:nvPicPr>
            <p:cNvPr id="89" name="Picture 868" descr="Lightbulb.jpg"/>
            <p:cNvPicPr>
              <a:picLocks noChangeAspect="1"/>
            </p:cNvPicPr>
            <p:nvPr/>
          </p:nvPicPr>
          <p:blipFill>
            <a:blip r:embed="rId11" cstate="screen"/>
            <a:srcRect/>
            <a:stretch>
              <a:fillRect/>
            </a:stretch>
          </p:blipFill>
          <p:spPr bwMode="auto">
            <a:xfrm>
              <a:off x="8001000" y="3733800"/>
              <a:ext cx="374941" cy="444127"/>
            </a:xfrm>
            <a:prstGeom prst="rect">
              <a:avLst/>
            </a:prstGeom>
            <a:noFill/>
            <a:ln w="9525">
              <a:noFill/>
              <a:miter lim="800000"/>
              <a:headEnd/>
              <a:tailEnd/>
            </a:ln>
          </p:spPr>
        </p:pic>
      </p:grpSp>
      <p:grpSp>
        <p:nvGrpSpPr>
          <p:cNvPr id="11"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45" name="Rectangle 44"/>
            <p:cNvSpPr/>
            <p:nvPr/>
          </p:nvSpPr>
          <p:spPr bwMode="auto">
            <a:xfrm>
              <a:off x="2666976" y="4571316"/>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47" name="Rectangle 46"/>
            <p:cNvSpPr/>
            <p:nvPr/>
          </p:nvSpPr>
          <p:spPr bwMode="auto">
            <a:xfrm>
              <a:off x="4267158" y="4571316"/>
              <a:ext cx="2362173" cy="38131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Proof that I’m Alice </a:t>
              </a:r>
            </a:p>
          </p:txBody>
        </p:sp>
        <p:sp>
          <p:nvSpPr>
            <p:cNvPr id="49" name="Rectangle 48"/>
            <p:cNvSpPr/>
            <p:nvPr/>
          </p:nvSpPr>
          <p:spPr bwMode="auto">
            <a:xfrm>
              <a:off x="3047972" y="5028889"/>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52" name="Rectangle 51"/>
            <p:cNvSpPr/>
            <p:nvPr/>
          </p:nvSpPr>
          <p:spPr bwMode="auto">
            <a:xfrm>
              <a:off x="4648153" y="5028889"/>
              <a:ext cx="2362173"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Proof that I’m Bob</a:t>
              </a:r>
            </a:p>
          </p:txBody>
        </p:sp>
        <p:sp>
          <p:nvSpPr>
            <p:cNvPr id="55" name="Rectangle 54"/>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Authenticate</a:t>
              </a:r>
            </a:p>
            <a:p>
              <a:pPr algn="ctr">
                <a:defRPr/>
              </a:pPr>
              <a:r>
                <a:rPr lang="en-US" sz="1800" dirty="0">
                  <a:solidFill>
                    <a:schemeClr val="tx1"/>
                  </a:solidFill>
                </a:rPr>
                <a:t>and Bind</a:t>
              </a:r>
            </a:p>
          </p:txBody>
        </p:sp>
      </p:grpSp>
      <p:grpSp>
        <p:nvGrpSpPr>
          <p:cNvPr id="12"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57" name="Rectangle 56"/>
            <p:cNvSpPr/>
            <p:nvPr/>
          </p:nvSpPr>
          <p:spPr bwMode="auto">
            <a:xfrm>
              <a:off x="2666976" y="5638116"/>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60" name="Rectangle 59"/>
            <p:cNvSpPr/>
            <p:nvPr/>
          </p:nvSpPr>
          <p:spPr bwMode="auto">
            <a:xfrm>
              <a:off x="4419556" y="5638116"/>
              <a:ext cx="2209774" cy="381311"/>
            </a:xfrm>
            <a:prstGeom prst="rect">
              <a:avLst/>
            </a:prstGeom>
            <a:blipFill>
              <a:blip r:embed="rId12"/>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1" name="Rectangle 60"/>
            <p:cNvSpPr/>
            <p:nvPr/>
          </p:nvSpPr>
          <p:spPr bwMode="auto">
            <a:xfrm>
              <a:off x="3047972" y="6095689"/>
              <a:ext cx="1676381"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62" name="Rectangle 61"/>
            <p:cNvSpPr/>
            <p:nvPr/>
          </p:nvSpPr>
          <p:spPr bwMode="auto">
            <a:xfrm>
              <a:off x="4724352" y="6095689"/>
              <a:ext cx="2285974" cy="381311"/>
            </a:xfrm>
            <a:prstGeom prst="rect">
              <a:avLst/>
            </a:prstGeom>
            <a:blipFill>
              <a:blip r:embed="rId12"/>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3" name="Rectangle 62"/>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Send Data</a:t>
              </a:r>
              <a:endParaRPr lang="en-US" dirty="0">
                <a:solidFill>
                  <a:schemeClr val="tx1"/>
                </a:solidFill>
              </a:endParaRPr>
            </a:p>
          </p:txBody>
        </p:sp>
      </p:grpSp>
      <p:sp>
        <p:nvSpPr>
          <p:cNvPr id="96" name="Rectangle 95"/>
          <p:cNvSpPr/>
          <p:nvPr/>
        </p:nvSpPr>
        <p:spPr>
          <a:xfrm>
            <a:off x="609600" y="1524000"/>
            <a:ext cx="8001000" cy="1077913"/>
          </a:xfrm>
          <a:prstGeom prst="rect">
            <a:avLst/>
          </a:prstGeom>
          <a:solidFill>
            <a:schemeClr val="tx2">
              <a:lumMod val="20000"/>
              <a:lumOff val="80000"/>
            </a:schemeClr>
          </a:solidFill>
          <a:ln w="38100">
            <a:noFill/>
          </a:ln>
          <a:effectLst>
            <a:outerShdw blurRad="50800" dist="38100" dir="2700000" algn="tl" rotWithShape="0">
              <a:prstClr val="black">
                <a:alpha val="40000"/>
              </a:prstClr>
            </a:outerShdw>
          </a:effectLst>
        </p:spPr>
        <p:txBody>
          <a:bodyPr>
            <a:spAutoFit/>
          </a:bodyPr>
          <a:lstStyle/>
          <a:p>
            <a:pPr algn="ctr">
              <a:defRPr/>
            </a:pPr>
            <a:r>
              <a:rPr lang="en-US" sz="3200">
                <a:latin typeface="Arial" charset="0"/>
                <a:ea typeface="+mn-ea"/>
              </a:rPr>
              <a:t>Many exposed bits are (or can be used as) identifiers that are linked over time</a:t>
            </a:r>
          </a:p>
        </p:txBody>
      </p:sp>
      <p:grpSp>
        <p:nvGrpSpPr>
          <p:cNvPr id="93200" name="Group 156"/>
          <p:cNvGrpSpPr>
            <a:grpSpLocks/>
          </p:cNvGrpSpPr>
          <p:nvPr/>
        </p:nvGrpSpPr>
        <p:grpSpPr bwMode="auto">
          <a:xfrm>
            <a:off x="4267200" y="3505200"/>
            <a:ext cx="2743200" cy="1905000"/>
            <a:chOff x="4267200" y="3505200"/>
            <a:chExt cx="2743200" cy="1905000"/>
          </a:xfrm>
        </p:grpSpPr>
        <p:sp>
          <p:nvSpPr>
            <p:cNvPr id="67" name="Rectangle 66"/>
            <p:cNvSpPr/>
            <p:nvPr/>
          </p:nvSpPr>
          <p:spPr bwMode="auto">
            <a:xfrm>
              <a:off x="4267200" y="3505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Is Bob</a:t>
              </a:r>
              <a:r>
                <a:rPr lang="ja-JP" altLang="en-US" sz="1600">
                  <a:solidFill>
                    <a:srgbClr val="8383AD"/>
                  </a:solidFill>
                  <a:latin typeface="Arial" charset="0"/>
                </a:rPr>
                <a:t>’</a:t>
              </a:r>
              <a:r>
                <a:rPr lang="en-US" altLang="ja-JP" sz="1600">
                  <a:solidFill>
                    <a:srgbClr val="8383AD"/>
                  </a:solidFill>
                  <a:latin typeface="Arial" charset="0"/>
                </a:rPr>
                <a:t>s Network here?</a:t>
              </a:r>
              <a:endParaRPr lang="en-US" altLang="en-US" sz="1400">
                <a:solidFill>
                  <a:srgbClr val="8383AD"/>
                </a:solidFill>
                <a:latin typeface="Arial" charset="0"/>
              </a:endParaRPr>
            </a:p>
          </p:txBody>
        </p:sp>
        <p:sp>
          <p:nvSpPr>
            <p:cNvPr id="68" name="Rectangle 67"/>
            <p:cNvSpPr/>
            <p:nvPr/>
          </p:nvSpPr>
          <p:spPr bwMode="auto">
            <a:xfrm>
              <a:off x="4648200" y="5029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Proof that I’m Bob</a:t>
              </a:r>
            </a:p>
          </p:txBody>
        </p:sp>
        <p:sp>
          <p:nvSpPr>
            <p:cNvPr id="69" name="Rectangle 68"/>
            <p:cNvSpPr/>
            <p:nvPr/>
          </p:nvSpPr>
          <p:spPr bwMode="auto">
            <a:xfrm>
              <a:off x="4572000" y="39624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Bob’s Network is here</a:t>
              </a:r>
            </a:p>
          </p:txBody>
        </p:sp>
      </p:grpSp>
      <p:sp>
        <p:nvSpPr>
          <p:cNvPr id="132" name="Rectangle 131"/>
          <p:cNvSpPr/>
          <p:nvPr/>
        </p:nvSpPr>
        <p:spPr bwMode="auto">
          <a:xfrm>
            <a:off x="2667000" y="5638800"/>
            <a:ext cx="17526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rgbClr val="8383AD"/>
                </a:solidFill>
                <a:latin typeface="Arial" charset="0"/>
              </a:rPr>
              <a:t>MAC addr, seqno, …</a:t>
            </a:r>
          </a:p>
        </p:txBody>
      </p:sp>
      <p:sp>
        <p:nvSpPr>
          <p:cNvPr id="133" name="Rectangle 132"/>
          <p:cNvSpPr/>
          <p:nvPr/>
        </p:nvSpPr>
        <p:spPr bwMode="auto">
          <a:xfrm>
            <a:off x="2971800" y="6096000"/>
            <a:ext cx="17526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rgbClr val="8383AD"/>
                </a:solidFill>
                <a:latin typeface="Arial" charset="0"/>
              </a:rPr>
              <a:t>MAC addr, seqno, …</a:t>
            </a:r>
          </a:p>
        </p:txBody>
      </p:sp>
      <p:sp>
        <p:nvSpPr>
          <p:cNvPr id="14" name="Slide Number Placeholder 13"/>
          <p:cNvSpPr>
            <a:spLocks noGrp="1"/>
          </p:cNvSpPr>
          <p:nvPr>
            <p:ph type="sldNum" sz="quarter" idx="12"/>
          </p:nvPr>
        </p:nvSpPr>
        <p:spPr/>
        <p:txBody>
          <a:bodyPr/>
          <a:lstStyle/>
          <a:p>
            <a:fld id="{3B2B3BD8-89B0-D245-9504-7E184DF61EB3}" type="slidenum">
              <a:rPr lang="en-US" altLang="en-US" smtClean="0"/>
              <a:pPr/>
              <a:t>42</a:t>
            </a:fld>
            <a:endParaRPr lang="en-US" alt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93" name="Rectangle 92"/>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Discover</a:t>
              </a:r>
              <a:endParaRPr lang="en-US" dirty="0">
                <a:solidFill>
                  <a:schemeClr val="tx1"/>
                </a:solidFill>
              </a:endParaRPr>
            </a:p>
          </p:txBody>
        </p:sp>
        <p:grpSp>
          <p:nvGrpSpPr>
            <p:cNvPr id="3" name="Group 26"/>
            <p:cNvGrpSpPr>
              <a:grpSpLocks/>
            </p:cNvGrpSpPr>
            <p:nvPr/>
          </p:nvGrpSpPr>
          <p:grpSpPr bwMode="auto">
            <a:xfrm>
              <a:off x="2667000" y="3505200"/>
              <a:ext cx="3962400" cy="380689"/>
              <a:chOff x="2744714" y="3352116"/>
              <a:chExt cx="3962400" cy="381000"/>
            </a:xfrm>
          </p:grpSpPr>
          <p:sp>
            <p:nvSpPr>
              <p:cNvPr id="16" name="Rectangle 15"/>
              <p:cNvSpPr/>
              <p:nvPr/>
            </p:nvSpPr>
            <p:spPr bwMode="auto">
              <a:xfrm>
                <a:off x="2744714" y="3352116"/>
                <a:ext cx="1600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7" name="Rectangle 16"/>
              <p:cNvSpPr/>
              <p:nvPr/>
            </p:nvSpPr>
            <p:spPr bwMode="auto">
              <a:xfrm>
                <a:off x="4344914" y="3352116"/>
                <a:ext cx="2362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nvGrpSpPr>
            <p:cNvPr id="4" name="Group 27"/>
            <p:cNvGrpSpPr>
              <a:grpSpLocks/>
            </p:cNvGrpSpPr>
            <p:nvPr/>
          </p:nvGrpSpPr>
          <p:grpSpPr bwMode="auto">
            <a:xfrm>
              <a:off x="2971800" y="3962028"/>
              <a:ext cx="3962400" cy="380689"/>
              <a:chOff x="2744714" y="3352116"/>
              <a:chExt cx="3962400" cy="381000"/>
            </a:xfrm>
          </p:grpSpPr>
          <p:sp>
            <p:nvSpPr>
              <p:cNvPr id="29" name="Rectangle 28"/>
              <p:cNvSpPr/>
              <p:nvPr/>
            </p:nvSpPr>
            <p:spPr bwMode="auto">
              <a:xfrm>
                <a:off x="2744714" y="3352488"/>
                <a:ext cx="1600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0" name="Rectangle 29"/>
              <p:cNvSpPr/>
              <p:nvPr/>
            </p:nvSpPr>
            <p:spPr bwMode="auto">
              <a:xfrm>
                <a:off x="4344914" y="3352488"/>
                <a:ext cx="2362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sp>
        <p:nvSpPr>
          <p:cNvPr id="95234" name="Title 1"/>
          <p:cNvSpPr>
            <a:spLocks noGrp="1"/>
          </p:cNvSpPr>
          <p:nvPr>
            <p:ph type="title"/>
          </p:nvPr>
        </p:nvSpPr>
        <p:spPr/>
        <p:txBody>
          <a:bodyPr/>
          <a:lstStyle/>
          <a:p>
            <a:r>
              <a:rPr lang="en-US" altLang="en-US"/>
              <a:t>Goal: Make All Bits Appear Random</a:t>
            </a:r>
          </a:p>
        </p:txBody>
      </p:sp>
      <p:grpSp>
        <p:nvGrpSpPr>
          <p:cNvPr id="5"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23" name="Rectangle 22"/>
            <p:cNvSpPr/>
            <p:nvPr/>
          </p:nvSpPr>
          <p:spPr bwMode="auto">
            <a:xfrm>
              <a:off x="2666976" y="4571316"/>
              <a:ext cx="1600182"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4" name="Rectangle 23"/>
            <p:cNvSpPr/>
            <p:nvPr/>
          </p:nvSpPr>
          <p:spPr bwMode="auto">
            <a:xfrm>
              <a:off x="4267158" y="4571316"/>
              <a:ext cx="2362173"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36" name="Rectangle 35"/>
            <p:cNvSpPr/>
            <p:nvPr/>
          </p:nvSpPr>
          <p:spPr bwMode="auto">
            <a:xfrm>
              <a:off x="3047972" y="5028889"/>
              <a:ext cx="1600182"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7" name="Rectangle 36"/>
            <p:cNvSpPr/>
            <p:nvPr/>
          </p:nvSpPr>
          <p:spPr bwMode="auto">
            <a:xfrm>
              <a:off x="4648153" y="5028889"/>
              <a:ext cx="2362173"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95" name="Rectangle 94"/>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Authenticate</a:t>
              </a:r>
            </a:p>
            <a:p>
              <a:pPr algn="ctr">
                <a:defRPr/>
              </a:pPr>
              <a:r>
                <a:rPr lang="en-US" sz="2000" dirty="0">
                  <a:solidFill>
                    <a:schemeClr val="tx1"/>
                  </a:solidFill>
                </a:rPr>
                <a:t>and Bind</a:t>
              </a:r>
            </a:p>
          </p:txBody>
        </p:sp>
      </p:grpSp>
      <p:grpSp>
        <p:nvGrpSpPr>
          <p:cNvPr id="6"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44" name="Rectangle 43"/>
            <p:cNvSpPr/>
            <p:nvPr/>
          </p:nvSpPr>
          <p:spPr bwMode="auto">
            <a:xfrm>
              <a:off x="2666976" y="5638116"/>
              <a:ext cx="175258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5" name="Rectangle 44"/>
            <p:cNvSpPr/>
            <p:nvPr/>
          </p:nvSpPr>
          <p:spPr bwMode="auto">
            <a:xfrm>
              <a:off x="4419556" y="5638116"/>
              <a:ext cx="2209774"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46" name="Rectangle 45"/>
            <p:cNvSpPr/>
            <p:nvPr/>
          </p:nvSpPr>
          <p:spPr bwMode="auto">
            <a:xfrm>
              <a:off x="2971773" y="6095689"/>
              <a:ext cx="175258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7" name="Rectangle 46"/>
            <p:cNvSpPr/>
            <p:nvPr/>
          </p:nvSpPr>
          <p:spPr bwMode="auto">
            <a:xfrm>
              <a:off x="4724352" y="6095689"/>
              <a:ext cx="2285974"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96" name="Rectangle 95"/>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Send Data</a:t>
              </a:r>
              <a:endParaRPr lang="en-US" dirty="0">
                <a:solidFill>
                  <a:schemeClr val="tx1"/>
                </a:solidFill>
              </a:endParaRPr>
            </a:p>
          </p:txBody>
        </p:sp>
      </p:grpSp>
      <p:sp>
        <p:nvSpPr>
          <p:cNvPr id="59" name="Rectangle 58"/>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0"/>
                <a:cs typeface="ＭＳ Ｐゴシック" charset="0"/>
              </a:rPr>
              <a:t>Bootstrap</a:t>
            </a:r>
            <a:endParaRPr lang="en-US" sz="2800">
              <a:solidFill>
                <a:schemeClr val="tx1"/>
              </a:solidFill>
              <a:ea typeface="ＭＳ Ｐゴシック" charset="0"/>
              <a:cs typeface="ＭＳ Ｐゴシック" charset="0"/>
            </a:endParaRPr>
          </a:p>
        </p:txBody>
      </p:sp>
      <p:grpSp>
        <p:nvGrpSpPr>
          <p:cNvPr id="95239" name="Group 82"/>
          <p:cNvGrpSpPr>
            <a:grpSpLocks/>
          </p:cNvGrpSpPr>
          <p:nvPr/>
        </p:nvGrpSpPr>
        <p:grpSpPr bwMode="auto">
          <a:xfrm>
            <a:off x="1752600" y="2133600"/>
            <a:ext cx="5856288" cy="750888"/>
            <a:chOff x="1752600" y="2133600"/>
            <a:chExt cx="5856288" cy="750750"/>
          </a:xfrm>
        </p:grpSpPr>
        <p:grpSp>
          <p:nvGrpSpPr>
            <p:cNvPr id="95248" name="Group 9"/>
            <p:cNvGrpSpPr>
              <a:grpSpLocks/>
            </p:cNvGrpSpPr>
            <p:nvPr/>
          </p:nvGrpSpPr>
          <p:grpSpPr bwMode="auto">
            <a:xfrm>
              <a:off x="1752600" y="2133600"/>
              <a:ext cx="2590800" cy="707886"/>
              <a:chOff x="2743200" y="2209800"/>
              <a:chExt cx="2590800" cy="707887"/>
            </a:xfrm>
          </p:grpSpPr>
          <p:pic>
            <p:nvPicPr>
              <p:cNvPr id="95252" name="Picture 7" descr="posti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3" name="TextBox 8"/>
              <p:cNvSpPr txBox="1">
                <a:spLocks noChangeArrowheads="1"/>
              </p:cNvSpPr>
              <p:nvPr/>
            </p:nvSpPr>
            <p:spPr bwMode="auto">
              <a:xfrm>
                <a:off x="2971800" y="2209800"/>
                <a:ext cx="2287806"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SSID: Bob</a:t>
                </a:r>
                <a:r>
                  <a:rPr lang="ja-JP" altLang="en-US" sz="2000">
                    <a:solidFill>
                      <a:srgbClr val="000000"/>
                    </a:solidFill>
                    <a:latin typeface="Calibri" charset="0"/>
                  </a:rPr>
                  <a:t>’</a:t>
                </a:r>
                <a:r>
                  <a:rPr lang="en-US" altLang="ja-JP" sz="2000">
                    <a:solidFill>
                      <a:srgbClr val="000000"/>
                    </a:solidFill>
                    <a:latin typeface="Calibri" charset="0"/>
                  </a:rPr>
                  <a:t>s Network</a:t>
                </a:r>
              </a:p>
              <a:p>
                <a:pPr eaLnBrk="1" hangingPunct="1"/>
                <a:r>
                  <a:rPr lang="en-US" altLang="en-US" sz="2000">
                    <a:solidFill>
                      <a:srgbClr val="000000"/>
                    </a:solidFill>
                    <a:latin typeface="Calibri" charset="0"/>
                  </a:rPr>
                  <a:t>Key: 0x2384949…</a:t>
                </a:r>
              </a:p>
            </p:txBody>
          </p:sp>
        </p:grpSp>
        <p:grpSp>
          <p:nvGrpSpPr>
            <p:cNvPr id="95249" name="Group 30"/>
            <p:cNvGrpSpPr>
              <a:grpSpLocks/>
            </p:cNvGrpSpPr>
            <p:nvPr/>
          </p:nvGrpSpPr>
          <p:grpSpPr bwMode="auto">
            <a:xfrm>
              <a:off x="5018088" y="2176464"/>
              <a:ext cx="2590800" cy="707886"/>
              <a:chOff x="2743200" y="2209801"/>
              <a:chExt cx="2590800" cy="707887"/>
            </a:xfrm>
          </p:grpSpPr>
          <p:pic>
            <p:nvPicPr>
              <p:cNvPr id="95250" name="Picture 31" descr="posti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1" name="TextBox 32"/>
              <p:cNvSpPr txBox="1">
                <a:spLocks noChangeArrowheads="1"/>
              </p:cNvSpPr>
              <p:nvPr/>
            </p:nvSpPr>
            <p:spPr bwMode="auto">
              <a:xfrm>
                <a:off x="2971800" y="2209801"/>
                <a:ext cx="1981200"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Username: Alice</a:t>
                </a:r>
              </a:p>
              <a:p>
                <a:pPr eaLnBrk="1" hangingPunct="1"/>
                <a:r>
                  <a:rPr lang="en-US" altLang="en-US" sz="2000">
                    <a:solidFill>
                      <a:srgbClr val="000000"/>
                    </a:solidFill>
                    <a:latin typeface="Calibri" charset="0"/>
                  </a:rPr>
                  <a:t>Key: 0x348190…</a:t>
                </a:r>
              </a:p>
            </p:txBody>
          </p:sp>
        </p:grpSp>
      </p:grpSp>
      <p:grpSp>
        <p:nvGrpSpPr>
          <p:cNvPr id="10" name="Group 25"/>
          <p:cNvGrpSpPr>
            <a:grpSpLocks/>
          </p:cNvGrpSpPr>
          <p:nvPr/>
        </p:nvGrpSpPr>
        <p:grpSpPr bwMode="auto">
          <a:xfrm>
            <a:off x="7467600" y="4572000"/>
            <a:ext cx="1072580" cy="935634"/>
            <a:chOff x="6400800" y="1066800"/>
            <a:chExt cx="1826910" cy="1593651"/>
          </a:xfrm>
          <a:effectLst>
            <a:outerShdw blurRad="50800" dist="38100" dir="2700000" algn="tl" rotWithShape="0">
              <a:prstClr val="black">
                <a:alpha val="40000"/>
              </a:prstClr>
            </a:outerShdw>
          </a:effectLst>
        </p:grpSpPr>
        <p:pic>
          <p:nvPicPr>
            <p:cNvPr id="69" name="Picture 22" descr="tp.png"/>
            <p:cNvPicPr>
              <a:picLocks noChangeAspect="1"/>
            </p:cNvPicPr>
            <p:nvPr/>
          </p:nvPicPr>
          <p:blipFill>
            <a:blip r:embed="rId5" cstate="screen"/>
            <a:srcRect/>
            <a:stretch>
              <a:fillRect/>
            </a:stretch>
          </p:blipFill>
          <p:spPr bwMode="auto">
            <a:xfrm>
              <a:off x="6781800" y="1447800"/>
              <a:ext cx="1434788" cy="1212651"/>
            </a:xfrm>
            <a:prstGeom prst="rect">
              <a:avLst/>
            </a:prstGeom>
            <a:noFill/>
            <a:ln w="9525">
              <a:noFill/>
              <a:miter lim="800000"/>
              <a:headEnd/>
              <a:tailEnd/>
            </a:ln>
          </p:spPr>
        </p:pic>
        <p:pic>
          <p:nvPicPr>
            <p:cNvPr id="70" name="Picture 68" descr="devil"/>
            <p:cNvPicPr>
              <a:picLocks noChangeAspect="1" noChangeArrowheads="1"/>
            </p:cNvPicPr>
            <p:nvPr/>
          </p:nvPicPr>
          <p:blipFill>
            <a:blip r:embed="rId6" cstate="screen"/>
            <a:srcRect/>
            <a:stretch>
              <a:fillRect/>
            </a:stretch>
          </p:blipFill>
          <p:spPr bwMode="auto">
            <a:xfrm flipH="1">
              <a:off x="6400800" y="1066800"/>
              <a:ext cx="1140354" cy="1089024"/>
            </a:xfrm>
            <a:prstGeom prst="rect">
              <a:avLst/>
            </a:prstGeom>
            <a:noFill/>
            <a:ln w="9525">
              <a:noFill/>
              <a:miter lim="800000"/>
              <a:headEnd/>
              <a:tailEnd/>
            </a:ln>
          </p:spPr>
        </p:pic>
        <p:sp>
          <p:nvSpPr>
            <p:cNvPr id="71" name="Text Box 18"/>
            <p:cNvSpPr txBox="1">
              <a:spLocks noChangeArrowheads="1"/>
            </p:cNvSpPr>
            <p:nvPr/>
          </p:nvSpPr>
          <p:spPr bwMode="auto">
            <a:xfrm rot="374540">
              <a:off x="7263343" y="1612926"/>
              <a:ext cx="964367" cy="340751"/>
            </a:xfrm>
            <a:prstGeom prst="rect">
              <a:avLst/>
            </a:prstGeom>
            <a:noFill/>
            <a:ln w="9525">
              <a:noFill/>
              <a:miter lim="800000"/>
              <a:headEnd/>
              <a:tailEnd/>
            </a:ln>
          </p:spPr>
          <p:txBody>
            <a:bodyPr wrap="none">
              <a:spAutoFit/>
            </a:bodyPr>
            <a:lstStyle/>
            <a:p>
              <a:pPr>
                <a:defRPr/>
              </a:pPr>
              <a:r>
                <a:rPr lang="en-US" sz="700" b="1" dirty="0" err="1">
                  <a:solidFill>
                    <a:srgbClr val="00FF00"/>
                  </a:solidFill>
                  <a:latin typeface="Courier New" pitchFamily="49" charset="0"/>
                  <a:ea typeface="+mn-ea"/>
                </a:rPr>
                <a:t>tcpdump</a:t>
              </a:r>
              <a:endParaRPr lang="en-US" sz="700" b="1" dirty="0">
                <a:solidFill>
                  <a:srgbClr val="00FF00"/>
                </a:solidFill>
                <a:latin typeface="Courier New" pitchFamily="49" charset="0"/>
                <a:ea typeface="+mn-ea"/>
              </a:endParaRPr>
            </a:p>
          </p:txBody>
        </p:sp>
      </p:grpSp>
      <p:sp>
        <p:nvSpPr>
          <p:cNvPr id="73" name="Cloud Callout 72"/>
          <p:cNvSpPr/>
          <p:nvPr/>
        </p:nvSpPr>
        <p:spPr bwMode="auto">
          <a:xfrm>
            <a:off x="7620000" y="3568700"/>
            <a:ext cx="1066800" cy="815975"/>
          </a:xfrm>
          <a:prstGeom prst="cloudCallout">
            <a:avLst/>
          </a:prstGeom>
          <a:solidFill>
            <a:schemeClr val="bg1"/>
          </a:solidFill>
          <a:ln w="9525"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457200" hangingPunct="0">
              <a:lnSpc>
                <a:spcPct val="104000"/>
              </a:lnSpc>
              <a:buClr>
                <a:srgbClr val="000000"/>
              </a:buClr>
              <a:buSzPct val="45000"/>
              <a:buFont typeface="Wingdings" charset="2"/>
              <a:buNone/>
              <a:defRPr/>
            </a:pPr>
            <a:endParaRPr lang="en-US" dirty="0">
              <a:latin typeface="Arial" charset="0"/>
              <a:ea typeface="+mn-ea"/>
            </a:endParaRPr>
          </a:p>
        </p:txBody>
      </p:sp>
      <p:sp>
        <p:nvSpPr>
          <p:cNvPr id="75" name="TextBox 74"/>
          <p:cNvSpPr txBox="1"/>
          <p:nvPr/>
        </p:nvSpPr>
        <p:spPr>
          <a:xfrm>
            <a:off x="8001000" y="3657600"/>
            <a:ext cx="374650" cy="584200"/>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3200" b="1" dirty="0">
                <a:solidFill>
                  <a:schemeClr val="tx1">
                    <a:lumMod val="75000"/>
                    <a:lumOff val="25000"/>
                  </a:schemeClr>
                </a:solidFill>
                <a:latin typeface="+mj-lt"/>
                <a:ea typeface="+mn-ea"/>
              </a:rPr>
              <a:t>?</a:t>
            </a:r>
          </a:p>
        </p:txBody>
      </p:sp>
      <p:pic>
        <p:nvPicPr>
          <p:cNvPr id="76" name="Picture 12" descr="alice.png"/>
          <p:cNvPicPr>
            <a:picLocks noChangeAspect="1"/>
          </p:cNvPicPr>
          <p:nvPr/>
        </p:nvPicPr>
        <p:blipFill>
          <a:blip r:embed="rId7"/>
          <a:srcRect/>
          <a:stretch>
            <a:fillRect/>
          </a:stretch>
        </p:blipFill>
        <p:spPr bwMode="auto">
          <a:xfrm>
            <a:off x="533400" y="2362200"/>
            <a:ext cx="688975" cy="7000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7" name="Picture 13" descr="bob.png"/>
          <p:cNvPicPr>
            <a:picLocks noChangeAspect="1"/>
          </p:cNvPicPr>
          <p:nvPr/>
        </p:nvPicPr>
        <p:blipFill>
          <a:blip r:embed="rId8"/>
          <a:srcRect/>
          <a:stretch>
            <a:fillRect/>
          </a:stretch>
        </p:blipFill>
        <p:spPr bwMode="auto">
          <a:xfrm>
            <a:off x="8001000" y="2438400"/>
            <a:ext cx="687388" cy="70643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11" name="Group 79"/>
          <p:cNvGrpSpPr/>
          <p:nvPr/>
        </p:nvGrpSpPr>
        <p:grpSpPr>
          <a:xfrm>
            <a:off x="1585927" y="2815262"/>
            <a:ext cx="5999181" cy="613721"/>
            <a:chOff x="1585927" y="2815262"/>
            <a:chExt cx="5999181" cy="613721"/>
          </a:xfrm>
          <a:effectLst>
            <a:outerShdw blurRad="50800" dist="38100" dir="2700000" algn="tl" rotWithShape="0">
              <a:prstClr val="black">
                <a:alpha val="40000"/>
              </a:prstClr>
            </a:outerShdw>
          </a:effectLst>
        </p:grpSpPr>
        <p:pic>
          <p:nvPicPr>
            <p:cNvPr id="81" name="Picture 99" descr="radiowaves2.png"/>
            <p:cNvPicPr>
              <a:picLocks noChangeAspect="1"/>
            </p:cNvPicPr>
            <p:nvPr/>
          </p:nvPicPr>
          <p:blipFill>
            <a:blip r:embed="rId9"/>
            <a:srcRect/>
            <a:stretch>
              <a:fillRect/>
            </a:stretch>
          </p:blipFill>
          <p:spPr bwMode="auto">
            <a:xfrm rot="7643821">
              <a:off x="1509727" y="2895583"/>
              <a:ext cx="609600" cy="457200"/>
            </a:xfrm>
            <a:prstGeom prst="rect">
              <a:avLst/>
            </a:prstGeom>
            <a:noFill/>
            <a:ln w="9525">
              <a:noFill/>
              <a:miter lim="800000"/>
              <a:headEnd/>
              <a:tailEnd/>
            </a:ln>
          </p:spPr>
        </p:pic>
        <p:pic>
          <p:nvPicPr>
            <p:cNvPr id="82" name="Picture 99" descr="radiowaves2.png"/>
            <p:cNvPicPr>
              <a:picLocks noChangeAspect="1"/>
            </p:cNvPicPr>
            <p:nvPr/>
          </p:nvPicPr>
          <p:blipFill>
            <a:blip r:embed="rId9"/>
            <a:srcRect/>
            <a:stretch>
              <a:fillRect/>
            </a:stretch>
          </p:blipFill>
          <p:spPr bwMode="auto">
            <a:xfrm rot="14494919">
              <a:off x="7051708" y="2891462"/>
              <a:ext cx="609600" cy="457200"/>
            </a:xfrm>
            <a:prstGeom prst="rect">
              <a:avLst/>
            </a:prstGeom>
            <a:noFill/>
            <a:ln w="9525">
              <a:noFill/>
              <a:miter lim="800000"/>
              <a:headEnd/>
              <a:tailEnd/>
            </a:ln>
          </p:spPr>
        </p:pic>
      </p:grpSp>
      <p:pic>
        <p:nvPicPr>
          <p:cNvPr id="84" name="Picture 48" descr="psp.png"/>
          <p:cNvPicPr>
            <a:picLocks noChangeAspect="1"/>
          </p:cNvPicPr>
          <p:nvPr/>
        </p:nvPicPr>
        <p:blipFill>
          <a:blip r:embed="rId10"/>
          <a:srcRect/>
          <a:stretch>
            <a:fillRect/>
          </a:stretch>
        </p:blipFill>
        <p:spPr bwMode="auto">
          <a:xfrm>
            <a:off x="990600" y="25908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5" name="Picture 48" descr="psp.png"/>
          <p:cNvPicPr>
            <a:picLocks noChangeAspect="1"/>
          </p:cNvPicPr>
          <p:nvPr/>
        </p:nvPicPr>
        <p:blipFill>
          <a:blip r:embed="rId11"/>
          <a:srcRect/>
          <a:stretch>
            <a:fillRect/>
          </a:stretch>
        </p:blipFill>
        <p:spPr bwMode="auto">
          <a:xfrm>
            <a:off x="7543800" y="25908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Slide Number Placeholder 7"/>
          <p:cNvSpPr>
            <a:spLocks noGrp="1"/>
          </p:cNvSpPr>
          <p:nvPr>
            <p:ph type="sldNum" sz="quarter" idx="12"/>
          </p:nvPr>
        </p:nvSpPr>
        <p:spPr/>
        <p:txBody>
          <a:bodyPr/>
          <a:lstStyle/>
          <a:p>
            <a:fld id="{3B2B3BD8-89B0-D245-9504-7E184DF61EB3}" type="slidenum">
              <a:rPr lang="en-US" altLang="en-US" smtClean="0"/>
              <a:pPr/>
              <a:t>43</a:t>
            </a:fld>
            <a:endParaRPr lang="en-US" altLang="en-US"/>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0"/>
          <p:cNvGrpSpPr>
            <a:grpSpLocks/>
          </p:cNvGrpSpPr>
          <p:nvPr/>
        </p:nvGrpSpPr>
        <p:grpSpPr bwMode="auto">
          <a:xfrm>
            <a:off x="2667000" y="4572000"/>
            <a:ext cx="4343400" cy="838200"/>
            <a:chOff x="2666976" y="4571316"/>
            <a:chExt cx="4343350" cy="838884"/>
          </a:xfrm>
          <a:blipFill>
            <a:blip r:embed="rId3"/>
            <a:tile tx="0" ty="0" sx="100000" sy="100000" flip="none" algn="tl"/>
          </a:blipFill>
          <a:effectLst>
            <a:outerShdw blurRad="50800" dist="38100" dir="5400000" algn="t" rotWithShape="0">
              <a:prstClr val="black">
                <a:alpha val="40000"/>
              </a:prstClr>
            </a:outerShdw>
          </a:effectLst>
        </p:grpSpPr>
        <p:sp>
          <p:nvSpPr>
            <p:cNvPr id="23" name="Rectangle 22"/>
            <p:cNvSpPr/>
            <p:nvPr/>
          </p:nvSpPr>
          <p:spPr bwMode="auto">
            <a:xfrm>
              <a:off x="2666976" y="4571316"/>
              <a:ext cx="1600182"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4" name="Rectangle 23"/>
            <p:cNvSpPr/>
            <p:nvPr/>
          </p:nvSpPr>
          <p:spPr bwMode="auto">
            <a:xfrm>
              <a:off x="4267158" y="4571316"/>
              <a:ext cx="2362173"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36" name="Rectangle 35"/>
            <p:cNvSpPr/>
            <p:nvPr/>
          </p:nvSpPr>
          <p:spPr bwMode="auto">
            <a:xfrm>
              <a:off x="3047972" y="5028889"/>
              <a:ext cx="1600182"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7" name="Rectangle 36"/>
            <p:cNvSpPr/>
            <p:nvPr/>
          </p:nvSpPr>
          <p:spPr bwMode="auto">
            <a:xfrm>
              <a:off x="4648153" y="5028889"/>
              <a:ext cx="2362173"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pic>
        <p:nvPicPr>
          <p:cNvPr id="56" name="Picture 61" descr="kindle.png"/>
          <p:cNvPicPr>
            <a:picLocks noChangeAspect="1"/>
          </p:cNvPicPr>
          <p:nvPr/>
        </p:nvPicPr>
        <p:blipFill>
          <a:blip r:embed="rId4"/>
          <a:srcRect/>
          <a:stretch>
            <a:fillRect/>
          </a:stretch>
        </p:blipFill>
        <p:spPr bwMode="auto">
          <a:xfrm>
            <a:off x="2667000" y="4953000"/>
            <a:ext cx="1068388" cy="104616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5" name="Picture 55" descr="cannon.png"/>
          <p:cNvPicPr>
            <a:picLocks noChangeAspect="1"/>
          </p:cNvPicPr>
          <p:nvPr/>
        </p:nvPicPr>
        <p:blipFill>
          <a:blip r:embed="rId5"/>
          <a:srcRect/>
          <a:stretch>
            <a:fillRect/>
          </a:stretch>
        </p:blipFill>
        <p:spPr bwMode="auto">
          <a:xfrm>
            <a:off x="5867400" y="4267200"/>
            <a:ext cx="481013" cy="346075"/>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53" name="Straight Arrow Connector 52"/>
          <p:cNvCxnSpPr>
            <a:stCxn id="52" idx="3"/>
          </p:cNvCxnSpPr>
          <p:nvPr/>
        </p:nvCxnSpPr>
        <p:spPr>
          <a:xfrm>
            <a:off x="4648200" y="6167438"/>
            <a:ext cx="762000" cy="85725"/>
          </a:xfrm>
          <a:prstGeom prst="straightConnector1">
            <a:avLst/>
          </a:prstGeom>
          <a:ln w="76200">
            <a:solidFill>
              <a:srgbClr val="FFFF00">
                <a:alpha val="70000"/>
              </a:srgb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6"/>
          <p:cNvGrpSpPr>
            <a:grpSpLocks/>
          </p:cNvGrpSpPr>
          <p:nvPr/>
        </p:nvGrpSpPr>
        <p:grpSpPr bwMode="auto">
          <a:xfrm>
            <a:off x="2667000" y="3505200"/>
            <a:ext cx="3962400" cy="380689"/>
            <a:chOff x="2744714" y="3352116"/>
            <a:chExt cx="3962400" cy="381000"/>
          </a:xfrm>
          <a:blipFill>
            <a:blip r:embed="rId3"/>
            <a:tile tx="0" ty="0" sx="100000" sy="100000" flip="none" algn="tl"/>
          </a:blipFill>
          <a:effectLst>
            <a:outerShdw blurRad="50800" dist="38100" dir="2700000" algn="tl" rotWithShape="0">
              <a:prstClr val="black">
                <a:alpha val="40000"/>
              </a:prstClr>
            </a:outerShdw>
          </a:effectLst>
        </p:grpSpPr>
        <p:sp>
          <p:nvSpPr>
            <p:cNvPr id="16" name="Rectangle 15"/>
            <p:cNvSpPr/>
            <p:nvPr/>
          </p:nvSpPr>
          <p:spPr bwMode="auto">
            <a:xfrm>
              <a:off x="2744714" y="3352116"/>
              <a:ext cx="1600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7" name="Rectangle 16"/>
            <p:cNvSpPr/>
            <p:nvPr/>
          </p:nvSpPr>
          <p:spPr bwMode="auto">
            <a:xfrm>
              <a:off x="4344914" y="3352116"/>
              <a:ext cx="2362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sp>
        <p:nvSpPr>
          <p:cNvPr id="44" name="Rectangle 43"/>
          <p:cNvSpPr/>
          <p:nvPr/>
        </p:nvSpPr>
        <p:spPr bwMode="auto">
          <a:xfrm>
            <a:off x="2667000" y="5638800"/>
            <a:ext cx="1752600" cy="381000"/>
          </a:xfrm>
          <a:prstGeom prst="rect">
            <a:avLst/>
          </a:prstGeom>
          <a:blipFill>
            <a:blip r:embed="rId3"/>
            <a:tile tx="0" ty="0" sx="100000" sy="100000" flip="none" algn="tl"/>
          </a:blip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5" name="Rectangle 44"/>
          <p:cNvSpPr/>
          <p:nvPr/>
        </p:nvSpPr>
        <p:spPr bwMode="auto">
          <a:xfrm>
            <a:off x="4419600" y="5638800"/>
            <a:ext cx="2209800" cy="381000"/>
          </a:xfrm>
          <a:prstGeom prst="rect">
            <a:avLst/>
          </a:prstGeom>
          <a:blipFill>
            <a:blip r:embed="rId3"/>
            <a:tile tx="0" ty="0" sx="100000" sy="100000" flip="none" algn="tl"/>
          </a:blip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97288" name="Title 1"/>
          <p:cNvSpPr>
            <a:spLocks noGrp="1"/>
          </p:cNvSpPr>
          <p:nvPr>
            <p:ph type="title"/>
          </p:nvPr>
        </p:nvSpPr>
        <p:spPr/>
        <p:txBody>
          <a:bodyPr/>
          <a:lstStyle/>
          <a:p>
            <a:r>
              <a:rPr lang="en-US" altLang="en-US"/>
              <a:t>Challenge: Filtering without Identifiers</a:t>
            </a:r>
          </a:p>
        </p:txBody>
      </p:sp>
      <p:pic>
        <p:nvPicPr>
          <p:cNvPr id="85" name="Picture 48" descr="psp.png"/>
          <p:cNvPicPr>
            <a:picLocks noChangeAspect="1"/>
          </p:cNvPicPr>
          <p:nvPr/>
        </p:nvPicPr>
        <p:blipFill>
          <a:blip r:embed="rId6"/>
          <a:srcRect/>
          <a:stretch>
            <a:fillRect/>
          </a:stretch>
        </p:blipFill>
        <p:spPr bwMode="auto">
          <a:xfrm>
            <a:off x="7543800" y="2590800"/>
            <a:ext cx="712788" cy="538163"/>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 name="Group 134"/>
          <p:cNvGrpSpPr>
            <a:grpSpLocks/>
          </p:cNvGrpSpPr>
          <p:nvPr/>
        </p:nvGrpSpPr>
        <p:grpSpPr bwMode="auto">
          <a:xfrm>
            <a:off x="381000" y="1676400"/>
            <a:ext cx="8588375" cy="461963"/>
            <a:chOff x="381000" y="1676400"/>
            <a:chExt cx="8588375" cy="461665"/>
          </a:xfrm>
        </p:grpSpPr>
        <p:sp>
          <p:nvSpPr>
            <p:cNvPr id="74" name="TextBox 188"/>
            <p:cNvSpPr txBox="1">
              <a:spLocks noChangeArrowheads="1"/>
            </p:cNvSpPr>
            <p:nvPr/>
          </p:nvSpPr>
          <p:spPr bwMode="auto">
            <a:xfrm>
              <a:off x="381000" y="1676400"/>
              <a:ext cx="3352800" cy="461665"/>
            </a:xfrm>
            <a:prstGeom prst="rect">
              <a:avLst/>
            </a:prstGeom>
            <a:solidFill>
              <a:schemeClr val="bg1"/>
            </a:solidFill>
            <a:ln w="9525">
              <a:noFill/>
              <a:miter lim="800000"/>
              <a:headEnd/>
              <a:tailEnd/>
            </a:ln>
            <a:effectLst>
              <a:softEdge rad="63500"/>
            </a:effectLst>
          </p:spPr>
          <p:txBody>
            <a:bodyPr>
              <a:spAutoFit/>
            </a:bodyPr>
            <a:lstStyle/>
            <a:p>
              <a:pPr algn="ctr">
                <a:defRPr/>
              </a:pPr>
              <a:r>
                <a:rPr lang="en-US">
                  <a:latin typeface="Calibri" charset="0"/>
                  <a:ea typeface="+mn-ea"/>
                </a:rPr>
                <a:t>Which packets are mine?</a:t>
              </a:r>
            </a:p>
          </p:txBody>
        </p:sp>
        <p:sp>
          <p:nvSpPr>
            <p:cNvPr id="78" name="TextBox 189"/>
            <p:cNvSpPr txBox="1">
              <a:spLocks noChangeArrowheads="1"/>
            </p:cNvSpPr>
            <p:nvPr/>
          </p:nvSpPr>
          <p:spPr bwMode="auto">
            <a:xfrm>
              <a:off x="5638800" y="1676400"/>
              <a:ext cx="3330575" cy="461665"/>
            </a:xfrm>
            <a:prstGeom prst="rect">
              <a:avLst/>
            </a:prstGeom>
            <a:solidFill>
              <a:schemeClr val="bg1"/>
            </a:solidFill>
            <a:ln w="9525">
              <a:noFill/>
              <a:miter lim="800000"/>
              <a:headEnd/>
              <a:tailEnd/>
            </a:ln>
            <a:effectLst>
              <a:softEdge rad="63500"/>
            </a:effectLst>
          </p:spPr>
          <p:txBody>
            <a:bodyPr>
              <a:spAutoFit/>
            </a:bodyPr>
            <a:lstStyle/>
            <a:p>
              <a:pPr algn="ctr">
                <a:defRPr/>
              </a:pPr>
              <a:r>
                <a:rPr lang="en-US">
                  <a:latin typeface="Calibri" charset="0"/>
                  <a:ea typeface="+mn-ea"/>
                </a:rPr>
                <a:t>Which packets are mine?</a:t>
              </a:r>
            </a:p>
          </p:txBody>
        </p:sp>
      </p:grpSp>
      <p:pic>
        <p:nvPicPr>
          <p:cNvPr id="50" name="Picture 59" descr="phone.png"/>
          <p:cNvPicPr>
            <a:picLocks noChangeAspect="1"/>
          </p:cNvPicPr>
          <p:nvPr/>
        </p:nvPicPr>
        <p:blipFill>
          <a:blip r:embed="rId7"/>
          <a:srcRect/>
          <a:stretch>
            <a:fillRect/>
          </a:stretch>
        </p:blipFill>
        <p:spPr bwMode="auto">
          <a:xfrm>
            <a:off x="4038600" y="3675063"/>
            <a:ext cx="457200" cy="6318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6" name="Picture 12" descr="alice.png"/>
          <p:cNvPicPr>
            <a:picLocks noChangeAspect="1"/>
          </p:cNvPicPr>
          <p:nvPr/>
        </p:nvPicPr>
        <p:blipFill>
          <a:blip r:embed="rId8"/>
          <a:srcRect/>
          <a:stretch>
            <a:fillRect/>
          </a:stretch>
        </p:blipFill>
        <p:spPr bwMode="auto">
          <a:xfrm>
            <a:off x="533400" y="2362200"/>
            <a:ext cx="688975" cy="70008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7" name="Picture 13" descr="bob.png"/>
          <p:cNvPicPr>
            <a:picLocks noChangeAspect="1"/>
          </p:cNvPicPr>
          <p:nvPr/>
        </p:nvPicPr>
        <p:blipFill>
          <a:blip r:embed="rId9"/>
          <a:srcRect/>
          <a:stretch>
            <a:fillRect/>
          </a:stretch>
        </p:blipFill>
        <p:spPr bwMode="auto">
          <a:xfrm>
            <a:off x="8001000" y="2438400"/>
            <a:ext cx="687388" cy="706438"/>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5" name="Group 79"/>
          <p:cNvGrpSpPr/>
          <p:nvPr/>
        </p:nvGrpSpPr>
        <p:grpSpPr>
          <a:xfrm>
            <a:off x="1585927" y="2815262"/>
            <a:ext cx="5999181" cy="613721"/>
            <a:chOff x="1585927" y="2815262"/>
            <a:chExt cx="5999181" cy="613721"/>
          </a:xfrm>
          <a:effectLst>
            <a:outerShdw blurRad="50800" dist="38100" dir="5400000" algn="t" rotWithShape="0">
              <a:prstClr val="black">
                <a:alpha val="40000"/>
              </a:prstClr>
            </a:outerShdw>
          </a:effectLst>
        </p:grpSpPr>
        <p:pic>
          <p:nvPicPr>
            <p:cNvPr id="81" name="Picture 99" descr="radiowaves2.png"/>
            <p:cNvPicPr>
              <a:picLocks noChangeAspect="1"/>
            </p:cNvPicPr>
            <p:nvPr/>
          </p:nvPicPr>
          <p:blipFill>
            <a:blip r:embed="rId10"/>
            <a:srcRect/>
            <a:stretch>
              <a:fillRect/>
            </a:stretch>
          </p:blipFill>
          <p:spPr bwMode="auto">
            <a:xfrm rot="7643821">
              <a:off x="1509727" y="2895583"/>
              <a:ext cx="609600" cy="457200"/>
            </a:xfrm>
            <a:prstGeom prst="rect">
              <a:avLst/>
            </a:prstGeom>
            <a:noFill/>
            <a:ln w="9525">
              <a:noFill/>
              <a:miter lim="800000"/>
              <a:headEnd/>
              <a:tailEnd/>
            </a:ln>
          </p:spPr>
        </p:pic>
        <p:pic>
          <p:nvPicPr>
            <p:cNvPr id="82" name="Picture 99" descr="radiowaves2.png"/>
            <p:cNvPicPr>
              <a:picLocks noChangeAspect="1"/>
            </p:cNvPicPr>
            <p:nvPr/>
          </p:nvPicPr>
          <p:blipFill>
            <a:blip r:embed="rId10"/>
            <a:srcRect/>
            <a:stretch>
              <a:fillRect/>
            </a:stretch>
          </p:blipFill>
          <p:spPr bwMode="auto">
            <a:xfrm rot="14494919">
              <a:off x="7051708" y="2891462"/>
              <a:ext cx="609600" cy="457200"/>
            </a:xfrm>
            <a:prstGeom prst="rect">
              <a:avLst/>
            </a:prstGeom>
            <a:noFill/>
            <a:ln w="9525">
              <a:noFill/>
              <a:miter lim="800000"/>
              <a:headEnd/>
              <a:tailEnd/>
            </a:ln>
          </p:spPr>
        </p:pic>
      </p:grpSp>
      <p:pic>
        <p:nvPicPr>
          <p:cNvPr id="43" name="Picture 48" descr="psp.png"/>
          <p:cNvPicPr>
            <a:picLocks noChangeAspect="1"/>
          </p:cNvPicPr>
          <p:nvPr/>
        </p:nvPicPr>
        <p:blipFill>
          <a:blip r:embed="rId11"/>
          <a:srcRect/>
          <a:stretch>
            <a:fillRect/>
          </a:stretch>
        </p:blipFill>
        <p:spPr bwMode="auto">
          <a:xfrm>
            <a:off x="1371600" y="5181600"/>
            <a:ext cx="1066800" cy="80486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6" name="Picture 65" descr="radiowaves2.png"/>
          <p:cNvPicPr>
            <a:picLocks noChangeAspect="1"/>
          </p:cNvPicPr>
          <p:nvPr/>
        </p:nvPicPr>
        <p:blipFill>
          <a:blip r:embed="rId10"/>
          <a:srcRect/>
          <a:stretch>
            <a:fillRect/>
          </a:stretch>
        </p:blipFill>
        <p:spPr bwMode="auto">
          <a:xfrm>
            <a:off x="1600200" y="4697413"/>
            <a:ext cx="774700" cy="63658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4" name="Picture 63" descr="radiowaves2.png"/>
          <p:cNvPicPr>
            <a:picLocks noChangeAspect="1"/>
          </p:cNvPicPr>
          <p:nvPr/>
        </p:nvPicPr>
        <p:blipFill>
          <a:blip r:embed="rId12"/>
          <a:srcRect/>
          <a:stretch>
            <a:fillRect/>
          </a:stretch>
        </p:blipFill>
        <p:spPr bwMode="auto">
          <a:xfrm rot="11937795">
            <a:off x="4318000" y="5264150"/>
            <a:ext cx="574675" cy="4127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8" name="Picture 57" descr="radiowaves2.png"/>
          <p:cNvPicPr>
            <a:picLocks noChangeAspect="1"/>
          </p:cNvPicPr>
          <p:nvPr/>
        </p:nvPicPr>
        <p:blipFill>
          <a:blip r:embed="rId10"/>
          <a:srcRect/>
          <a:stretch>
            <a:fillRect/>
          </a:stretch>
        </p:blipFill>
        <p:spPr bwMode="auto">
          <a:xfrm>
            <a:off x="2971800" y="3352800"/>
            <a:ext cx="6096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1" name="Picture 60" descr="radiowaves2.png"/>
          <p:cNvPicPr>
            <a:picLocks noChangeAspect="1"/>
          </p:cNvPicPr>
          <p:nvPr/>
        </p:nvPicPr>
        <p:blipFill>
          <a:blip r:embed="rId10"/>
          <a:srcRect/>
          <a:stretch>
            <a:fillRect/>
          </a:stretch>
        </p:blipFill>
        <p:spPr bwMode="auto">
          <a:xfrm>
            <a:off x="2514600" y="3276600"/>
            <a:ext cx="4572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9" name="Picture 38" descr="itouch.png"/>
          <p:cNvPicPr>
            <a:picLocks noChangeAspect="1"/>
          </p:cNvPicPr>
          <p:nvPr/>
        </p:nvPicPr>
        <p:blipFill>
          <a:blip r:embed="rId13"/>
          <a:srcRect/>
          <a:stretch>
            <a:fillRect/>
          </a:stretch>
        </p:blipFill>
        <p:spPr bwMode="auto">
          <a:xfrm>
            <a:off x="2590800" y="3733800"/>
            <a:ext cx="304800" cy="50958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2" name="Picture 11" descr="nikeipod2.png"/>
          <p:cNvPicPr>
            <a:picLocks noChangeAspect="1"/>
          </p:cNvPicPr>
          <p:nvPr/>
        </p:nvPicPr>
        <p:blipFill>
          <a:blip r:embed="rId14"/>
          <a:srcRect/>
          <a:stretch>
            <a:fillRect/>
          </a:stretch>
        </p:blipFill>
        <p:spPr bwMode="auto">
          <a:xfrm>
            <a:off x="3962400" y="5638800"/>
            <a:ext cx="685800" cy="10572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7" name="Picture 56" descr="portablevideo.png"/>
          <p:cNvPicPr>
            <a:picLocks noChangeAspect="1"/>
          </p:cNvPicPr>
          <p:nvPr/>
        </p:nvPicPr>
        <p:blipFill>
          <a:blip r:embed="rId15"/>
          <a:srcRect/>
          <a:stretch>
            <a:fillRect/>
          </a:stretch>
        </p:blipFill>
        <p:spPr bwMode="auto">
          <a:xfrm>
            <a:off x="2914650" y="3733800"/>
            <a:ext cx="857250" cy="49053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7" name="Picture 66" descr="radiowaves2.png"/>
          <p:cNvPicPr>
            <a:picLocks noChangeAspect="1"/>
          </p:cNvPicPr>
          <p:nvPr/>
        </p:nvPicPr>
        <p:blipFill>
          <a:blip r:embed="rId12"/>
          <a:srcRect/>
          <a:stretch>
            <a:fillRect/>
          </a:stretch>
        </p:blipFill>
        <p:spPr bwMode="auto">
          <a:xfrm rot="11253164">
            <a:off x="3195638" y="4686300"/>
            <a:ext cx="614362" cy="50323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0" name="Picture 59" descr="radiowaves2.png"/>
          <p:cNvPicPr>
            <a:picLocks noChangeAspect="1"/>
          </p:cNvPicPr>
          <p:nvPr/>
        </p:nvPicPr>
        <p:blipFill>
          <a:blip r:embed="rId10"/>
          <a:srcRect/>
          <a:stretch>
            <a:fillRect/>
          </a:stretch>
        </p:blipFill>
        <p:spPr bwMode="auto">
          <a:xfrm>
            <a:off x="4038600" y="3276600"/>
            <a:ext cx="6858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4" name="Picture 48" descr="psp.png"/>
          <p:cNvPicPr>
            <a:picLocks noChangeAspect="1"/>
          </p:cNvPicPr>
          <p:nvPr/>
        </p:nvPicPr>
        <p:blipFill>
          <a:blip r:embed="rId11"/>
          <a:srcRect/>
          <a:stretch>
            <a:fillRect/>
          </a:stretch>
        </p:blipFill>
        <p:spPr bwMode="auto">
          <a:xfrm>
            <a:off x="990600" y="2590800"/>
            <a:ext cx="712788" cy="538163"/>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6" name="Group 124"/>
          <p:cNvGrpSpPr/>
          <p:nvPr/>
        </p:nvGrpSpPr>
        <p:grpSpPr>
          <a:xfrm>
            <a:off x="2133600" y="4800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6" name="Rectangle 125"/>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7" name="Rectangle 126"/>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7" name="Group 115"/>
          <p:cNvGrpSpPr/>
          <p:nvPr/>
        </p:nvGrpSpPr>
        <p:grpSpPr>
          <a:xfrm>
            <a:off x="1905000" y="28194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17" name="Rectangle 116"/>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18" name="Rectangle 117"/>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8" name="Group 118"/>
          <p:cNvGrpSpPr/>
          <p:nvPr/>
        </p:nvGrpSpPr>
        <p:grpSpPr>
          <a:xfrm>
            <a:off x="1524000" y="32004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0" name="Rectangle 119"/>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1" name="Rectangle 120"/>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9" name="Group 106"/>
          <p:cNvGrpSpPr/>
          <p:nvPr/>
        </p:nvGrpSpPr>
        <p:grpSpPr>
          <a:xfrm>
            <a:off x="2667000" y="29718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08" name="Rectangle 107"/>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09" name="Rectangle 108"/>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10" name="Group 121"/>
          <p:cNvGrpSpPr/>
          <p:nvPr/>
        </p:nvGrpSpPr>
        <p:grpSpPr>
          <a:xfrm>
            <a:off x="228600" y="4419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3" name="Rectangle 122"/>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4" name="Rectangle 123"/>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11" name="Group 127"/>
          <p:cNvGrpSpPr/>
          <p:nvPr/>
        </p:nvGrpSpPr>
        <p:grpSpPr>
          <a:xfrm>
            <a:off x="3581400" y="5181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9" name="Rectangle 128"/>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30" name="Rectangle 129"/>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pic>
        <p:nvPicPr>
          <p:cNvPr id="63" name="Picture 62" descr="radiowaves2.png"/>
          <p:cNvPicPr>
            <a:picLocks noChangeAspect="1"/>
          </p:cNvPicPr>
          <p:nvPr/>
        </p:nvPicPr>
        <p:blipFill>
          <a:blip r:embed="rId10"/>
          <a:srcRect/>
          <a:stretch>
            <a:fillRect/>
          </a:stretch>
        </p:blipFill>
        <p:spPr bwMode="auto">
          <a:xfrm>
            <a:off x="5791200" y="3810000"/>
            <a:ext cx="609600" cy="4572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12" name="Group 27"/>
          <p:cNvGrpSpPr>
            <a:grpSpLocks/>
          </p:cNvGrpSpPr>
          <p:nvPr/>
        </p:nvGrpSpPr>
        <p:grpSpPr bwMode="auto">
          <a:xfrm>
            <a:off x="2971800" y="3962028"/>
            <a:ext cx="3962400" cy="380689"/>
            <a:chOff x="2744714" y="3352116"/>
            <a:chExt cx="3962400" cy="381000"/>
          </a:xfrm>
          <a:blipFill>
            <a:blip r:embed="rId3"/>
            <a:tile tx="0" ty="0" sx="100000" sy="100000" flip="none" algn="tl"/>
          </a:blipFill>
          <a:effectLst>
            <a:outerShdw blurRad="50800" dist="38100" dir="2700000" algn="tl" rotWithShape="0">
              <a:prstClr val="black">
                <a:alpha val="40000"/>
              </a:prstClr>
            </a:outerShdw>
          </a:effectLst>
        </p:grpSpPr>
        <p:sp>
          <p:nvSpPr>
            <p:cNvPr id="29" name="Rectangle 28"/>
            <p:cNvSpPr/>
            <p:nvPr/>
          </p:nvSpPr>
          <p:spPr bwMode="auto">
            <a:xfrm>
              <a:off x="2744714" y="3352488"/>
              <a:ext cx="1600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0" name="Rectangle 29"/>
            <p:cNvSpPr/>
            <p:nvPr/>
          </p:nvSpPr>
          <p:spPr bwMode="auto">
            <a:xfrm>
              <a:off x="4344914" y="3352488"/>
              <a:ext cx="2362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nvGrpSpPr>
          <p:cNvPr id="13" name="Group 136"/>
          <p:cNvGrpSpPr/>
          <p:nvPr/>
        </p:nvGrpSpPr>
        <p:grpSpPr>
          <a:xfrm>
            <a:off x="2971800" y="6096000"/>
            <a:ext cx="4038600" cy="381000"/>
            <a:chOff x="2971800" y="6096000"/>
            <a:chExt cx="4038600" cy="381000"/>
          </a:xfrm>
          <a:effectLst>
            <a:outerShdw blurRad="50800" dist="38100" dir="2700000" algn="tl" rotWithShape="0">
              <a:prstClr val="black">
                <a:alpha val="40000"/>
              </a:prstClr>
            </a:outerShdw>
          </a:effectLst>
        </p:grpSpPr>
        <p:sp>
          <p:nvSpPr>
            <p:cNvPr id="47" name="Rectangle 46"/>
            <p:cNvSpPr/>
            <p:nvPr/>
          </p:nvSpPr>
          <p:spPr bwMode="auto">
            <a:xfrm>
              <a:off x="4648200" y="6096000"/>
              <a:ext cx="2362200" cy="381000"/>
            </a:xfrm>
            <a:prstGeom prst="rect">
              <a:avLst/>
            </a:prstGeom>
            <a:blipFill>
              <a:blip r:embed="rId3"/>
              <a:tile tx="0" ty="0" sx="100000" sy="100000" flip="none" algn="tl"/>
            </a:blipFill>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46" name="Rectangle 45"/>
            <p:cNvSpPr/>
            <p:nvPr/>
          </p:nvSpPr>
          <p:spPr bwMode="auto">
            <a:xfrm>
              <a:off x="2971800" y="6096000"/>
              <a:ext cx="1676401" cy="381000"/>
            </a:xfrm>
            <a:prstGeom prst="rect">
              <a:avLst/>
            </a:prstGeom>
            <a:blipFill>
              <a:blip r:embed="rId3"/>
              <a:tile tx="0" ty="0" sx="100000" sy="100000" flip="none" algn="tl"/>
            </a:blipFill>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grpSp>
      <p:grpSp>
        <p:nvGrpSpPr>
          <p:cNvPr id="14" name="Group 130"/>
          <p:cNvGrpSpPr/>
          <p:nvPr/>
        </p:nvGrpSpPr>
        <p:grpSpPr>
          <a:xfrm>
            <a:off x="4419600" y="3657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32" name="Rectangle 131"/>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33" name="Rectangle 132"/>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18" name="Slide Number Placeholder 17"/>
          <p:cNvSpPr>
            <a:spLocks noGrp="1"/>
          </p:cNvSpPr>
          <p:nvPr>
            <p:ph type="sldNum" sz="quarter" idx="12"/>
          </p:nvPr>
        </p:nvSpPr>
        <p:spPr/>
        <p:txBody>
          <a:bodyPr/>
          <a:lstStyle/>
          <a:p>
            <a:fld id="{3B2B3BD8-89B0-D245-9504-7E184DF61EB3}" type="slidenum">
              <a:rPr lang="en-US" altLang="en-US" smtClean="0"/>
              <a:pPr/>
              <a:t>44</a:t>
            </a:fld>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par>
                                <p:cTn id="25" presetID="53"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par>
                                <p:cTn id="30" presetID="53"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par>
                                <p:cTn id="35" presetID="53"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Effect transition="in" filter="fade">
                                      <p:cBhvr>
                                        <p:cTn id="39" dur="1000"/>
                                        <p:tgtEl>
                                          <p:spTgt spid="14"/>
                                        </p:tgtEl>
                                      </p:cBhvr>
                                    </p:animEffect>
                                  </p:childTnLst>
                                </p:cTn>
                              </p:par>
                            </p:childTnLst>
                          </p:cTn>
                        </p:par>
                        <p:par>
                          <p:cTn id="40" fill="hold" nodeType="afterGroup">
                            <p:stCondLst>
                              <p:cond delay="10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US" altLang="en-US"/>
              <a:t>Design Requirements</a:t>
            </a:r>
          </a:p>
        </p:txBody>
      </p:sp>
      <p:sp>
        <p:nvSpPr>
          <p:cNvPr id="99330" name="Content Placeholder 2"/>
          <p:cNvSpPr>
            <a:spLocks noGrp="1"/>
          </p:cNvSpPr>
          <p:nvPr>
            <p:ph idx="1"/>
          </p:nvPr>
        </p:nvSpPr>
        <p:spPr>
          <a:xfrm>
            <a:off x="457200" y="1295400"/>
            <a:ext cx="8229600" cy="5181600"/>
          </a:xfrm>
        </p:spPr>
        <p:txBody>
          <a:bodyPr/>
          <a:lstStyle/>
          <a:p>
            <a:pPr eaLnBrk="1" hangingPunct="1">
              <a:lnSpc>
                <a:spcPct val="90000"/>
              </a:lnSpc>
            </a:pPr>
            <a:r>
              <a:rPr lang="en-US" altLang="en-US" sz="2800"/>
              <a:t>When </a:t>
            </a:r>
            <a:r>
              <a:rPr lang="en-US" altLang="en-US" sz="2800" i="1">
                <a:solidFill>
                  <a:srgbClr val="0066FF"/>
                </a:solidFill>
              </a:rPr>
              <a:t>A</a:t>
            </a:r>
            <a:r>
              <a:rPr lang="en-US" altLang="en-US" sz="2800"/>
              <a:t> generates </a:t>
            </a:r>
            <a:r>
              <a:rPr lang="en-US" altLang="en-US" sz="2800" i="1">
                <a:solidFill>
                  <a:srgbClr val="454568"/>
                </a:solidFill>
              </a:rPr>
              <a:t>Message</a:t>
            </a:r>
            <a:r>
              <a:rPr lang="en-US" altLang="en-US" sz="2800"/>
              <a:t> to </a:t>
            </a:r>
            <a:r>
              <a:rPr lang="en-US" altLang="en-US" sz="2800" i="1">
                <a:solidFill>
                  <a:srgbClr val="FF0000"/>
                </a:solidFill>
              </a:rPr>
              <a:t>B</a:t>
            </a:r>
            <a:r>
              <a:rPr lang="en-US" altLang="en-US" sz="2800"/>
              <a:t>, she sends:</a:t>
            </a:r>
            <a:br>
              <a:rPr lang="en-US" altLang="en-US" sz="2800"/>
            </a:br>
            <a:r>
              <a:rPr lang="en-US" altLang="en-US" sz="1100" i="1"/>
              <a:t/>
            </a:r>
            <a:br>
              <a:rPr lang="en-US" altLang="en-US" sz="1100" i="1"/>
            </a:br>
            <a:r>
              <a:rPr lang="en-US" altLang="en-US" sz="2800" i="1"/>
              <a:t>	</a:t>
            </a:r>
            <a:r>
              <a:rPr lang="en-US" altLang="en-US" sz="2200" i="1">
                <a:solidFill>
                  <a:srgbClr val="008000"/>
                </a:solidFill>
              </a:rPr>
              <a:t>PrivateMessage                 </a:t>
            </a:r>
            <a:r>
              <a:rPr lang="en-US" altLang="en-US" sz="2200"/>
              <a:t>=               </a:t>
            </a:r>
            <a:r>
              <a:rPr lang="en-US" altLang="en-US" sz="2200" b="1"/>
              <a:t>F</a:t>
            </a:r>
            <a:r>
              <a:rPr lang="en-US" altLang="en-US" sz="2200"/>
              <a:t>(</a:t>
            </a:r>
            <a:r>
              <a:rPr lang="en-US" altLang="en-US" sz="2200" i="1">
                <a:solidFill>
                  <a:srgbClr val="0066FF"/>
                </a:solidFill>
              </a:rPr>
              <a:t>A</a:t>
            </a:r>
            <a:r>
              <a:rPr lang="en-US" altLang="en-US" sz="2200"/>
              <a:t>, </a:t>
            </a:r>
            <a:r>
              <a:rPr lang="en-US" altLang="en-US" sz="2200" i="1">
                <a:solidFill>
                  <a:srgbClr val="FF0000"/>
                </a:solidFill>
              </a:rPr>
              <a:t>B</a:t>
            </a:r>
            <a:r>
              <a:rPr lang="en-US" altLang="en-US" sz="2200"/>
              <a:t>, </a:t>
            </a:r>
            <a:r>
              <a:rPr lang="en-US" altLang="en-US" sz="2200" i="1">
                <a:solidFill>
                  <a:srgbClr val="454568"/>
                </a:solidFill>
              </a:rPr>
              <a:t>Message</a:t>
            </a:r>
            <a:r>
              <a:rPr lang="en-US" altLang="en-US" sz="2200"/>
              <a:t>)</a:t>
            </a:r>
            <a:br>
              <a:rPr lang="en-US" altLang="en-US" sz="2200"/>
            </a:br>
            <a:r>
              <a:rPr lang="en-US" altLang="en-US" sz="1100" i="1"/>
              <a:t/>
            </a:r>
            <a:br>
              <a:rPr lang="en-US" altLang="en-US" sz="1100" i="1"/>
            </a:br>
            <a:r>
              <a:rPr lang="en-US" altLang="en-US" sz="1100" i="1"/>
              <a:t/>
            </a:r>
            <a:br>
              <a:rPr lang="en-US" altLang="en-US" sz="1100" i="1"/>
            </a:br>
            <a:r>
              <a:rPr lang="en-US" altLang="en-US" sz="1100" i="1"/>
              <a:t/>
            </a:r>
            <a:br>
              <a:rPr lang="en-US" altLang="en-US" sz="1100" i="1"/>
            </a:br>
            <a:r>
              <a:rPr lang="en-US" altLang="en-US" sz="1100" i="1"/>
              <a:t/>
            </a:r>
            <a:br>
              <a:rPr lang="en-US" altLang="en-US" sz="1100" i="1"/>
            </a:br>
            <a:r>
              <a:rPr lang="en-US" altLang="en-US" sz="2600"/>
              <a:t>where </a:t>
            </a:r>
            <a:r>
              <a:rPr lang="en-US" altLang="en-US" sz="2600" b="1"/>
              <a:t>F</a:t>
            </a:r>
            <a:r>
              <a:rPr lang="en-US" altLang="en-US" sz="2600"/>
              <a:t> has these properties:</a:t>
            </a:r>
            <a:br>
              <a:rPr lang="en-US" altLang="en-US" sz="2600"/>
            </a:br>
            <a:endParaRPr lang="en-US" altLang="en-US" sz="900"/>
          </a:p>
          <a:p>
            <a:pPr lvl="1" eaLnBrk="1" hangingPunct="1">
              <a:lnSpc>
                <a:spcPct val="90000"/>
              </a:lnSpc>
              <a:buFont typeface="Arial" charset="0"/>
              <a:buChar char="–"/>
            </a:pPr>
            <a:r>
              <a:rPr lang="en-US" altLang="en-US" sz="2200" b="1"/>
              <a:t>Confidentiality</a:t>
            </a:r>
            <a:r>
              <a:rPr lang="en-US" altLang="en-US" sz="2200"/>
              <a:t>: Only </a:t>
            </a:r>
            <a:r>
              <a:rPr lang="en-US" altLang="en-US" sz="2200" i="1">
                <a:solidFill>
                  <a:srgbClr val="0066FF"/>
                </a:solidFill>
              </a:rPr>
              <a:t>A</a:t>
            </a:r>
            <a:r>
              <a:rPr lang="en-US" altLang="en-US" sz="2200"/>
              <a:t> and </a:t>
            </a:r>
            <a:r>
              <a:rPr lang="en-US" altLang="en-US" sz="2200" i="1">
                <a:solidFill>
                  <a:srgbClr val="FF0000"/>
                </a:solidFill>
              </a:rPr>
              <a:t>B</a:t>
            </a:r>
            <a:r>
              <a:rPr lang="en-US" altLang="en-US" sz="2200"/>
              <a:t> can determine </a:t>
            </a:r>
            <a:r>
              <a:rPr lang="en-US" altLang="en-US" sz="2200" i="1">
                <a:solidFill>
                  <a:srgbClr val="454568"/>
                </a:solidFill>
              </a:rPr>
              <a:t>Message</a:t>
            </a:r>
            <a:r>
              <a:rPr lang="en-US" altLang="en-US" sz="2200" i="1"/>
              <a:t>.</a:t>
            </a:r>
          </a:p>
          <a:p>
            <a:pPr lvl="1" eaLnBrk="1" hangingPunct="1">
              <a:lnSpc>
                <a:spcPct val="90000"/>
              </a:lnSpc>
              <a:buFont typeface="Arial" charset="0"/>
              <a:buChar char="–"/>
            </a:pPr>
            <a:r>
              <a:rPr lang="en-US" altLang="en-US" sz="2200" b="1"/>
              <a:t>Authenticity</a:t>
            </a:r>
            <a:r>
              <a:rPr lang="en-US" altLang="en-US" sz="2200"/>
              <a:t>: 	</a:t>
            </a:r>
            <a:r>
              <a:rPr lang="en-US" altLang="en-US" sz="2200" i="1">
                <a:solidFill>
                  <a:srgbClr val="FF0000"/>
                </a:solidFill>
              </a:rPr>
              <a:t>B</a:t>
            </a:r>
            <a:r>
              <a:rPr lang="en-US" altLang="en-US" sz="2200"/>
              <a:t> can verify </a:t>
            </a:r>
            <a:r>
              <a:rPr lang="en-US" altLang="en-US" sz="2200" i="1">
                <a:solidFill>
                  <a:srgbClr val="0066FF"/>
                </a:solidFill>
              </a:rPr>
              <a:t>A</a:t>
            </a:r>
            <a:r>
              <a:rPr lang="en-US" altLang="en-US" sz="2200"/>
              <a:t> created </a:t>
            </a:r>
            <a:r>
              <a:rPr lang="en-US" altLang="en-US" sz="2200" i="1">
                <a:solidFill>
                  <a:srgbClr val="008000"/>
                </a:solidFill>
              </a:rPr>
              <a:t>PrivateMessage</a:t>
            </a:r>
            <a:r>
              <a:rPr lang="en-US" altLang="en-US" sz="2200" i="1"/>
              <a:t>.</a:t>
            </a:r>
          </a:p>
          <a:p>
            <a:pPr lvl="1" eaLnBrk="1" hangingPunct="1">
              <a:lnSpc>
                <a:spcPct val="90000"/>
              </a:lnSpc>
              <a:buFont typeface="Arial" charset="0"/>
              <a:buChar char="–"/>
            </a:pPr>
            <a:r>
              <a:rPr lang="en-US" altLang="en-US" sz="2200" b="1"/>
              <a:t>Integrity</a:t>
            </a:r>
            <a:r>
              <a:rPr lang="en-US" altLang="en-US" sz="2200"/>
              <a:t>: 	</a:t>
            </a:r>
            <a:r>
              <a:rPr lang="en-US" altLang="en-US" sz="2200" i="1">
                <a:solidFill>
                  <a:srgbClr val="FF0000"/>
                </a:solidFill>
              </a:rPr>
              <a:t>B</a:t>
            </a:r>
            <a:r>
              <a:rPr lang="en-US" altLang="en-US" sz="2200"/>
              <a:t> can verify </a:t>
            </a:r>
            <a:r>
              <a:rPr lang="en-US" altLang="en-US" sz="2200" i="1">
                <a:solidFill>
                  <a:srgbClr val="454568"/>
                </a:solidFill>
              </a:rPr>
              <a:t>Message</a:t>
            </a:r>
            <a:r>
              <a:rPr lang="en-US" altLang="en-US" sz="2200" i="1"/>
              <a:t> </a:t>
            </a:r>
            <a:r>
              <a:rPr lang="en-US" altLang="en-US" sz="2200"/>
              <a:t>not modified.</a:t>
            </a:r>
            <a:br>
              <a:rPr lang="en-US" altLang="en-US" sz="2200"/>
            </a:br>
            <a:endParaRPr lang="en-US" altLang="en-US" sz="1700"/>
          </a:p>
          <a:p>
            <a:pPr lvl="1" eaLnBrk="1" hangingPunct="1">
              <a:lnSpc>
                <a:spcPct val="90000"/>
              </a:lnSpc>
              <a:buFont typeface="Arial" charset="0"/>
              <a:buChar char="–"/>
            </a:pPr>
            <a:r>
              <a:rPr lang="en-US" altLang="en-US" sz="2200" b="1"/>
              <a:t>Unlinkability</a:t>
            </a:r>
            <a:r>
              <a:rPr lang="en-US" altLang="en-US" sz="2200"/>
              <a:t>: 	Only </a:t>
            </a:r>
            <a:r>
              <a:rPr lang="en-US" altLang="en-US" sz="2200" i="1">
                <a:solidFill>
                  <a:srgbClr val="0066FF"/>
                </a:solidFill>
              </a:rPr>
              <a:t>A</a:t>
            </a:r>
            <a:r>
              <a:rPr lang="en-US" altLang="en-US" sz="2200"/>
              <a:t> and </a:t>
            </a:r>
            <a:r>
              <a:rPr lang="en-US" altLang="en-US" sz="2200" i="1">
                <a:solidFill>
                  <a:srgbClr val="FF0000"/>
                </a:solidFill>
              </a:rPr>
              <a:t>B</a:t>
            </a:r>
            <a:r>
              <a:rPr lang="en-US" altLang="en-US" sz="2200"/>
              <a:t> can link </a:t>
            </a:r>
            <a:r>
              <a:rPr lang="en-US" altLang="en-US" sz="2200" i="1">
                <a:solidFill>
                  <a:srgbClr val="008000"/>
                </a:solidFill>
              </a:rPr>
              <a:t>PrivateMessages</a:t>
            </a:r>
            <a:r>
              <a:rPr lang="en-US" altLang="en-US" sz="2200" i="1"/>
              <a:t/>
            </a:r>
            <a:br>
              <a:rPr lang="en-US" altLang="en-US" sz="2200" i="1"/>
            </a:br>
            <a:r>
              <a:rPr lang="en-US" altLang="en-US" sz="2200" i="1"/>
              <a:t>			</a:t>
            </a:r>
            <a:r>
              <a:rPr lang="en-US" altLang="en-US" sz="2200"/>
              <a:t>to same sender or receiver.</a:t>
            </a:r>
            <a:endParaRPr lang="en-US" altLang="en-US" sz="2200" baseline="-25000"/>
          </a:p>
          <a:p>
            <a:pPr lvl="1" eaLnBrk="1" hangingPunct="1">
              <a:lnSpc>
                <a:spcPct val="90000"/>
              </a:lnSpc>
              <a:buFont typeface="Arial" charset="0"/>
              <a:buChar char="–"/>
            </a:pPr>
            <a:r>
              <a:rPr lang="en-US" altLang="en-US" sz="2200" b="1"/>
              <a:t>Efficiency</a:t>
            </a:r>
            <a:r>
              <a:rPr lang="en-US" altLang="en-US" sz="2200"/>
              <a:t>:	</a:t>
            </a:r>
            <a:r>
              <a:rPr lang="en-US" altLang="en-US" sz="2200" i="1">
                <a:solidFill>
                  <a:srgbClr val="FF0000"/>
                </a:solidFill>
              </a:rPr>
              <a:t>B</a:t>
            </a:r>
            <a:r>
              <a:rPr lang="en-US" altLang="en-US" sz="2200"/>
              <a:t> can process </a:t>
            </a:r>
            <a:r>
              <a:rPr lang="en-US" altLang="en-US" sz="2200" i="1">
                <a:solidFill>
                  <a:srgbClr val="008000"/>
                </a:solidFill>
              </a:rPr>
              <a:t>PrivateMessages </a:t>
            </a:r>
            <a:r>
              <a:rPr lang="en-US" altLang="en-US" sz="2200"/>
              <a:t>as fast </a:t>
            </a:r>
            <a:br>
              <a:rPr lang="en-US" altLang="en-US" sz="2200"/>
            </a:br>
            <a:r>
              <a:rPr lang="en-US" altLang="en-US" sz="2200"/>
              <a:t>			as he can receive them.</a:t>
            </a:r>
          </a:p>
          <a:p>
            <a:pPr lvl="1" eaLnBrk="1" hangingPunct="1">
              <a:lnSpc>
                <a:spcPct val="90000"/>
              </a:lnSpc>
              <a:buFont typeface="Arial" charset="0"/>
              <a:buChar char="–"/>
            </a:pPr>
            <a:endParaRPr lang="en-US" altLang="en-US" sz="3000"/>
          </a:p>
        </p:txBody>
      </p:sp>
      <p:grpSp>
        <p:nvGrpSpPr>
          <p:cNvPr id="2" name="Group 9"/>
          <p:cNvGrpSpPr/>
          <p:nvPr/>
        </p:nvGrpSpPr>
        <p:grpSpPr>
          <a:xfrm>
            <a:off x="609600" y="2362200"/>
            <a:ext cx="8077200" cy="381000"/>
            <a:chOff x="609600" y="2362200"/>
            <a:chExt cx="8077200" cy="381000"/>
          </a:xfrm>
          <a:effectLst>
            <a:outerShdw blurRad="50800" dist="38100" dir="2700000" algn="tl" rotWithShape="0">
              <a:prstClr val="black">
                <a:alpha val="40000"/>
              </a:prstClr>
            </a:outerShdw>
          </a:effectLst>
        </p:grpSpPr>
        <p:sp>
          <p:nvSpPr>
            <p:cNvPr id="9" name="Rectangle 8"/>
            <p:cNvSpPr/>
            <p:nvPr/>
          </p:nvSpPr>
          <p:spPr>
            <a:xfrm>
              <a:off x="5486400" y="2362200"/>
              <a:ext cx="3200400" cy="381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auto">
            <a:xfrm>
              <a:off x="609600" y="2362200"/>
              <a:ext cx="1600200" cy="381000"/>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 name="Rectangle 5"/>
            <p:cNvSpPr/>
            <p:nvPr/>
          </p:nvSpPr>
          <p:spPr bwMode="auto">
            <a:xfrm>
              <a:off x="2209800" y="2362200"/>
              <a:ext cx="2209800" cy="381000"/>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7" name="Rectangle 6"/>
            <p:cNvSpPr/>
            <p:nvPr/>
          </p:nvSpPr>
          <p:spPr bwMode="auto">
            <a:xfrm>
              <a:off x="4876800" y="2362200"/>
              <a:ext cx="16002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rgbClr val="00B0F0"/>
                  </a:solidFill>
                </a:rPr>
                <a:t>A</a:t>
              </a:r>
              <a:r>
                <a:rPr lang="en-US" sz="1400" dirty="0">
                  <a:solidFill>
                    <a:schemeClr val="tx1"/>
                  </a:solidFill>
                </a:rPr>
                <a:t>→</a:t>
              </a:r>
              <a:r>
                <a:rPr lang="en-US" sz="1400" dirty="0">
                  <a:solidFill>
                    <a:srgbClr val="FF0000"/>
                  </a:solidFill>
                </a:rPr>
                <a:t>B</a:t>
              </a:r>
              <a:r>
                <a:rPr lang="en-US" sz="1400" dirty="0">
                  <a:solidFill>
                    <a:schemeClr val="tx1"/>
                  </a:solidFill>
                </a:rPr>
                <a:t>  </a:t>
              </a:r>
              <a:r>
                <a:rPr lang="en-US" sz="1400" dirty="0">
                  <a:solidFill>
                    <a:srgbClr val="FEFEE8"/>
                  </a:solidFill>
                </a:rPr>
                <a:t>Header…</a:t>
              </a:r>
            </a:p>
          </p:txBody>
        </p:sp>
        <p:sp>
          <p:nvSpPr>
            <p:cNvPr id="8" name="Rectangle 7"/>
            <p:cNvSpPr/>
            <p:nvPr/>
          </p:nvSpPr>
          <p:spPr bwMode="auto">
            <a:xfrm>
              <a:off x="6477000" y="2362200"/>
              <a:ext cx="22098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rgbClr val="FEFEE8"/>
                  </a:solidFill>
                </a:rPr>
                <a:t>Unencrypted payload</a:t>
              </a:r>
            </a:p>
          </p:txBody>
        </p:sp>
      </p:grpSp>
      <p:sp>
        <p:nvSpPr>
          <p:cNvPr id="4" name="Slide Number Placeholder 3"/>
          <p:cNvSpPr>
            <a:spLocks noGrp="1"/>
          </p:cNvSpPr>
          <p:nvPr>
            <p:ph type="sldNum" sz="quarter" idx="12"/>
          </p:nvPr>
        </p:nvSpPr>
        <p:spPr/>
        <p:txBody>
          <a:bodyPr/>
          <a:lstStyle/>
          <a:p>
            <a:fld id="{743A1372-D0BF-3B45-A603-8F136B8AD2A9}" type="slidenum">
              <a:rPr lang="en-US" altLang="en-US" smtClean="0"/>
              <a:pPr/>
              <a:t>45</a:t>
            </a:fld>
            <a:endParaRPr lang="en-US" altLang="en-US"/>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altLang="en-US"/>
              <a:t>Solution Summary</a:t>
            </a:r>
          </a:p>
        </p:txBody>
      </p:sp>
      <p:sp>
        <p:nvSpPr>
          <p:cNvPr id="101378" name="Rectangle 12"/>
          <p:cNvSpPr>
            <a:spLocks noChangeArrowheads="1"/>
          </p:cNvSpPr>
          <p:nvPr/>
        </p:nvSpPr>
        <p:spPr bwMode="auto">
          <a:xfrm rot="-2608618">
            <a:off x="6534150" y="1708150"/>
            <a:ext cx="180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Unlinkability</a:t>
            </a:r>
            <a:endParaRPr lang="en-US" altLang="en-US">
              <a:latin typeface="Calibri" charset="0"/>
            </a:endParaRPr>
          </a:p>
        </p:txBody>
      </p:sp>
      <p:cxnSp>
        <p:nvCxnSpPr>
          <p:cNvPr id="15" name="Straight Connector 14"/>
          <p:cNvCxnSpPr/>
          <p:nvPr/>
        </p:nvCxnSpPr>
        <p:spPr>
          <a:xfrm rot="5400000">
            <a:off x="2499519" y="4572794"/>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155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299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443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1587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01384" name="Rectangle 39"/>
          <p:cNvSpPr>
            <a:spLocks noChangeArrowheads="1"/>
          </p:cNvSpPr>
          <p:nvPr/>
        </p:nvSpPr>
        <p:spPr bwMode="auto">
          <a:xfrm rot="-2659516">
            <a:off x="5705475" y="1841500"/>
            <a:ext cx="134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Integrity</a:t>
            </a:r>
            <a:endParaRPr lang="en-US" altLang="en-US">
              <a:latin typeface="Calibri" charset="0"/>
            </a:endParaRPr>
          </a:p>
        </p:txBody>
      </p:sp>
      <p:sp>
        <p:nvSpPr>
          <p:cNvPr id="101385" name="Rectangle 40"/>
          <p:cNvSpPr>
            <a:spLocks noChangeArrowheads="1"/>
          </p:cNvSpPr>
          <p:nvPr/>
        </p:nvSpPr>
        <p:spPr bwMode="auto">
          <a:xfrm rot="-2659516">
            <a:off x="4718050" y="1681163"/>
            <a:ext cx="177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Authenticity</a:t>
            </a:r>
            <a:endParaRPr lang="en-US" altLang="en-US">
              <a:latin typeface="Calibri" charset="0"/>
            </a:endParaRPr>
          </a:p>
        </p:txBody>
      </p:sp>
      <p:grpSp>
        <p:nvGrpSpPr>
          <p:cNvPr id="101386" name="Group 42"/>
          <p:cNvGrpSpPr>
            <a:grpSpLocks/>
          </p:cNvGrpSpPr>
          <p:nvPr/>
        </p:nvGrpSpPr>
        <p:grpSpPr bwMode="auto">
          <a:xfrm>
            <a:off x="442913" y="2667000"/>
            <a:ext cx="7620000" cy="3811588"/>
            <a:chOff x="609600" y="2438400"/>
            <a:chExt cx="7620000" cy="3811588"/>
          </a:xfrm>
        </p:grpSpPr>
        <p:grpSp>
          <p:nvGrpSpPr>
            <p:cNvPr id="101406" name="Group 38"/>
            <p:cNvGrpSpPr>
              <a:grpSpLocks/>
            </p:cNvGrpSpPr>
            <p:nvPr/>
          </p:nvGrpSpPr>
          <p:grpSpPr bwMode="auto">
            <a:xfrm>
              <a:off x="609600" y="2438400"/>
              <a:ext cx="7620000" cy="3811588"/>
              <a:chOff x="533400" y="2438400"/>
              <a:chExt cx="8153400" cy="3811588"/>
            </a:xfrm>
          </p:grpSpPr>
          <p:cxnSp>
            <p:nvCxnSpPr>
              <p:cNvPr id="5" name="Straight Connector 4"/>
              <p:cNvCxnSpPr/>
              <p:nvPr/>
            </p:nvCxnSpPr>
            <p:spPr>
              <a:xfrm>
                <a:off x="533400" y="3200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438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72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486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6248400"/>
                <a:ext cx="81534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5400000">
              <a:off x="1753394" y="4342606"/>
              <a:ext cx="38100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1387" name="Rectangle 44"/>
          <p:cNvSpPr>
            <a:spLocks noChangeArrowheads="1"/>
          </p:cNvSpPr>
          <p:nvPr/>
        </p:nvSpPr>
        <p:spPr bwMode="auto">
          <a:xfrm rot="-2614305">
            <a:off x="7516813" y="1858963"/>
            <a:ext cx="139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Efficiency</a:t>
            </a:r>
            <a:endParaRPr lang="en-US" altLang="en-US">
              <a:latin typeface="Calibri" charset="0"/>
            </a:endParaRPr>
          </a:p>
        </p:txBody>
      </p:sp>
      <p:sp>
        <p:nvSpPr>
          <p:cNvPr id="101388" name="Rectangle 45"/>
          <p:cNvSpPr>
            <a:spLocks noChangeArrowheads="1"/>
          </p:cNvSpPr>
          <p:nvPr/>
        </p:nvSpPr>
        <p:spPr bwMode="auto">
          <a:xfrm rot="-2699701">
            <a:off x="3746500" y="1655763"/>
            <a:ext cx="207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Confidentiality</a:t>
            </a:r>
            <a:endParaRPr lang="en-US" altLang="en-US">
              <a:latin typeface="Calibri" charset="0"/>
            </a:endParaRPr>
          </a:p>
        </p:txBody>
      </p:sp>
      <p:cxnSp>
        <p:nvCxnSpPr>
          <p:cNvPr id="50" name="Straight Connector 49"/>
          <p:cNvCxnSpPr/>
          <p:nvPr/>
        </p:nvCxnSpPr>
        <p:spPr>
          <a:xfrm flipV="1">
            <a:off x="34909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53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197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41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485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051800" y="1220788"/>
            <a:ext cx="1524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01395" name="TextBox 55"/>
          <p:cNvSpPr txBox="1">
            <a:spLocks noChangeArrowheads="1"/>
          </p:cNvSpPr>
          <p:nvPr/>
        </p:nvSpPr>
        <p:spPr bwMode="auto">
          <a:xfrm>
            <a:off x="381000" y="2819400"/>
            <a:ext cx="169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Calibri" charset="0"/>
              </a:rPr>
              <a:t>802.11 WPA</a:t>
            </a:r>
          </a:p>
        </p:txBody>
      </p:sp>
      <p:sp>
        <p:nvSpPr>
          <p:cNvPr id="57" name="TextBox 56"/>
          <p:cNvSpPr txBox="1"/>
          <p:nvPr/>
        </p:nvSpPr>
        <p:spPr>
          <a:xfrm>
            <a:off x="381000" y="3505200"/>
            <a:ext cx="2308225" cy="400050"/>
          </a:xfrm>
          <a:prstGeom prst="rect">
            <a:avLst/>
          </a:prstGeom>
          <a:noFill/>
        </p:spPr>
        <p:txBody>
          <a:bodyPr wrap="none">
            <a:spAutoFit/>
          </a:bodyPr>
          <a:lstStyle/>
          <a:p>
            <a:pPr fontAlgn="auto">
              <a:spcBef>
                <a:spcPts val="0"/>
              </a:spcBef>
              <a:spcAft>
                <a:spcPts val="0"/>
              </a:spcAft>
              <a:defRPr/>
            </a:pPr>
            <a:r>
              <a:rPr lang="en-US" sz="2000" dirty="0">
                <a:solidFill>
                  <a:srgbClr val="008000"/>
                </a:solidFill>
                <a:latin typeface="+mn-lt"/>
                <a:ea typeface="+mn-ea"/>
              </a:rPr>
              <a:t>MAC Pseudonyms</a:t>
            </a:r>
          </a:p>
        </p:txBody>
      </p:sp>
      <p:sp>
        <p:nvSpPr>
          <p:cNvPr id="58" name="TextBox 57"/>
          <p:cNvSpPr txBox="1"/>
          <p:nvPr/>
        </p:nvSpPr>
        <p:spPr>
          <a:xfrm>
            <a:off x="381000" y="4114800"/>
            <a:ext cx="1909763" cy="708025"/>
          </a:xfrm>
          <a:prstGeom prst="rect">
            <a:avLst/>
          </a:prstGeom>
          <a:noFill/>
        </p:spPr>
        <p:txBody>
          <a:bodyPr wrap="none">
            <a:spAutoFit/>
          </a:bodyPr>
          <a:lstStyle/>
          <a:p>
            <a:pPr fontAlgn="auto">
              <a:spcBef>
                <a:spcPts val="0"/>
              </a:spcBef>
              <a:spcAft>
                <a:spcPts val="0"/>
              </a:spcAft>
              <a:defRPr/>
            </a:pPr>
            <a:r>
              <a:rPr lang="en-US" sz="2000" dirty="0">
                <a:solidFill>
                  <a:srgbClr val="008000"/>
                </a:solidFill>
                <a:latin typeface="+mn-lt"/>
                <a:ea typeface="+mn-ea"/>
              </a:rPr>
              <a:t>Public Key</a:t>
            </a:r>
          </a:p>
          <a:p>
            <a:pPr fontAlgn="auto">
              <a:spcBef>
                <a:spcPts val="0"/>
              </a:spcBef>
              <a:spcAft>
                <a:spcPts val="0"/>
              </a:spcAft>
              <a:defRPr/>
            </a:pPr>
            <a:r>
              <a:rPr lang="en-US" sz="2000" dirty="0">
                <a:solidFill>
                  <a:srgbClr val="008000"/>
                </a:solidFill>
                <a:latin typeface="+mn-lt"/>
                <a:ea typeface="+mn-ea"/>
              </a:rPr>
              <a:t>Symmetric Key</a:t>
            </a:r>
          </a:p>
        </p:txBody>
      </p:sp>
      <p:sp>
        <p:nvSpPr>
          <p:cNvPr id="59" name="TextBox 58"/>
          <p:cNvSpPr txBox="1"/>
          <p:nvPr/>
        </p:nvSpPr>
        <p:spPr>
          <a:xfrm>
            <a:off x="381000" y="5029200"/>
            <a:ext cx="2992438"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Discovery/Binding</a:t>
            </a:r>
          </a:p>
        </p:txBody>
      </p:sp>
      <p:sp>
        <p:nvSpPr>
          <p:cNvPr id="60" name="TextBox 59"/>
          <p:cNvSpPr txBox="1"/>
          <p:nvPr/>
        </p:nvSpPr>
        <p:spPr>
          <a:xfrm>
            <a:off x="381000" y="5791200"/>
            <a:ext cx="2436813"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Data packets</a:t>
            </a:r>
          </a:p>
        </p:txBody>
      </p:sp>
      <p:pic>
        <p:nvPicPr>
          <p:cNvPr id="101400"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819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1" name="Picture 6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43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03" name="TextBox 64"/>
          <p:cNvSpPr txBox="1">
            <a:spLocks noChangeArrowheads="1"/>
          </p:cNvSpPr>
          <p:nvPr/>
        </p:nvSpPr>
        <p:spPr bwMode="auto">
          <a:xfrm>
            <a:off x="35052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01404" name="TextBox 64"/>
          <p:cNvSpPr txBox="1">
            <a:spLocks noChangeArrowheads="1"/>
          </p:cNvSpPr>
          <p:nvPr/>
        </p:nvSpPr>
        <p:spPr bwMode="auto">
          <a:xfrm>
            <a:off x="44196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01405" name="TextBox 64"/>
          <p:cNvSpPr txBox="1">
            <a:spLocks noChangeArrowheads="1"/>
          </p:cNvSpPr>
          <p:nvPr/>
        </p:nvSpPr>
        <p:spPr bwMode="auto">
          <a:xfrm>
            <a:off x="53340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46</a:t>
            </a:fld>
            <a:endParaRPr lang="en-US" alt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altLang="en-US"/>
              <a:t>Straw man: MAC Pseudonyms</a:t>
            </a:r>
          </a:p>
        </p:txBody>
      </p:sp>
      <p:sp>
        <p:nvSpPr>
          <p:cNvPr id="3" name="Content Placeholder 2"/>
          <p:cNvSpPr>
            <a:spLocks noGrp="1"/>
          </p:cNvSpPr>
          <p:nvPr>
            <p:ph idx="1"/>
          </p:nvPr>
        </p:nvSpPr>
        <p:spPr>
          <a:xfrm>
            <a:off x="457200" y="1295400"/>
            <a:ext cx="8229600" cy="4876800"/>
          </a:xfrm>
        </p:spPr>
        <p:txBody>
          <a:bodyPr/>
          <a:lstStyle/>
          <a:p>
            <a:pPr eaLnBrk="1" hangingPunct="1"/>
            <a:r>
              <a:rPr lang="en-US" altLang="en-US" b="1"/>
              <a:t>Idea</a:t>
            </a:r>
            <a:r>
              <a:rPr lang="en-US" altLang="en-US"/>
              <a:t>: change MAC address periodically</a:t>
            </a:r>
          </a:p>
          <a:p>
            <a:pPr lvl="1" eaLnBrk="1" hangingPunct="1"/>
            <a:r>
              <a:rPr lang="en-US" altLang="en-US" sz="2400"/>
              <a:t>Per session or when idle </a:t>
            </a:r>
            <a:r>
              <a:rPr lang="en-US" altLang="en-US" sz="2400">
                <a:solidFill>
                  <a:srgbClr val="C1C1D6"/>
                </a:solidFill>
              </a:rPr>
              <a:t>[Gruteser </a:t>
            </a:r>
            <a:r>
              <a:rPr lang="ja-JP" altLang="en-US" sz="2400">
                <a:solidFill>
                  <a:srgbClr val="C1C1D6"/>
                </a:solidFill>
              </a:rPr>
              <a:t>’</a:t>
            </a:r>
            <a:r>
              <a:rPr lang="en-US" altLang="ja-JP" sz="2400">
                <a:solidFill>
                  <a:srgbClr val="C1C1D6"/>
                </a:solidFill>
              </a:rPr>
              <a:t>05, Jiang </a:t>
            </a:r>
            <a:r>
              <a:rPr lang="ja-JP" altLang="en-US" sz="2400">
                <a:solidFill>
                  <a:srgbClr val="C1C1D6"/>
                </a:solidFill>
              </a:rPr>
              <a:t>‘</a:t>
            </a:r>
            <a:r>
              <a:rPr lang="en-US" altLang="ja-JP" sz="2400">
                <a:solidFill>
                  <a:srgbClr val="C1C1D6"/>
                </a:solidFill>
              </a:rPr>
              <a:t>07]</a:t>
            </a:r>
          </a:p>
          <a:p>
            <a:pPr eaLnBrk="1" hangingPunct="1"/>
            <a:r>
              <a:rPr lang="en-US" altLang="en-US">
                <a:solidFill>
                  <a:srgbClr val="FF0000"/>
                </a:solidFill>
              </a:rPr>
              <a:t>Other fields remain (e.g., in discovery/binding)</a:t>
            </a:r>
          </a:p>
          <a:p>
            <a:pPr lvl="1" eaLnBrk="1" hangingPunct="1"/>
            <a:r>
              <a:rPr lang="en-US" altLang="en-US" sz="2400"/>
              <a:t>No mechanism for data authentication/encryption</a:t>
            </a:r>
          </a:p>
          <a:p>
            <a:pPr lvl="1" eaLnBrk="1" hangingPunct="1"/>
            <a:r>
              <a:rPr lang="en-US" altLang="en-US" sz="2400"/>
              <a:t>Doesn</a:t>
            </a:r>
            <a:r>
              <a:rPr lang="ja-JP" altLang="en-US" sz="2400"/>
              <a:t>’</a:t>
            </a:r>
            <a:r>
              <a:rPr lang="en-US" altLang="ja-JP" sz="2400"/>
              <a:t>t hide network names during discovery or</a:t>
            </a:r>
            <a:br>
              <a:rPr lang="en-US" altLang="ja-JP" sz="2400"/>
            </a:br>
            <a:r>
              <a:rPr lang="en-US" altLang="ja-JP" sz="2400"/>
              <a:t>credentials during authentication</a:t>
            </a:r>
          </a:p>
          <a:p>
            <a:pPr eaLnBrk="1" hangingPunct="1"/>
            <a:r>
              <a:rPr lang="en-US" altLang="en-US">
                <a:solidFill>
                  <a:srgbClr val="FF0000"/>
                </a:solidFill>
              </a:rPr>
              <a:t>Pseudonyms are linkable in the short-term</a:t>
            </a:r>
          </a:p>
          <a:p>
            <a:pPr lvl="1" eaLnBrk="1" hangingPunct="1"/>
            <a:r>
              <a:rPr lang="en-US" altLang="en-US" sz="2400"/>
              <a:t>Same MAC must be used for each association</a:t>
            </a:r>
          </a:p>
          <a:p>
            <a:pPr lvl="1" eaLnBrk="1" hangingPunct="1"/>
            <a:r>
              <a:rPr lang="en-US" altLang="en-US" sz="2400"/>
              <a:t>Data streams still vulnerable to side-channel leaks</a:t>
            </a:r>
          </a:p>
          <a:p>
            <a:pPr eaLnBrk="1" hangingPunct="1"/>
            <a:endParaRPr lang="en-US" altLang="en-US"/>
          </a:p>
        </p:txBody>
      </p:sp>
      <p:sp>
        <p:nvSpPr>
          <p:cNvPr id="4" name="Slide Number Placeholder 3"/>
          <p:cNvSpPr>
            <a:spLocks noGrp="1"/>
          </p:cNvSpPr>
          <p:nvPr>
            <p:ph type="sldNum" sz="quarter" idx="12"/>
          </p:nvPr>
        </p:nvSpPr>
        <p:spPr/>
        <p:txBody>
          <a:bodyPr/>
          <a:lstStyle/>
          <a:p>
            <a:fld id="{743A1372-D0BF-3B45-A603-8F136B8AD2A9}" type="slidenum">
              <a:rPr lang="en-US" altLang="en-US" smtClean="0"/>
              <a:pPr/>
              <a:t>47</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altLang="en-US"/>
              <a:t>Solution Summary</a:t>
            </a:r>
          </a:p>
        </p:txBody>
      </p:sp>
      <p:sp>
        <p:nvSpPr>
          <p:cNvPr id="105474" name="Rectangle 12"/>
          <p:cNvSpPr>
            <a:spLocks noChangeArrowheads="1"/>
          </p:cNvSpPr>
          <p:nvPr/>
        </p:nvSpPr>
        <p:spPr bwMode="auto">
          <a:xfrm rot="-2608618">
            <a:off x="6534150" y="1708150"/>
            <a:ext cx="180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Unlinkability</a:t>
            </a:r>
            <a:endParaRPr lang="en-US" altLang="en-US">
              <a:latin typeface="Calibri" charset="0"/>
            </a:endParaRPr>
          </a:p>
        </p:txBody>
      </p:sp>
      <p:cxnSp>
        <p:nvCxnSpPr>
          <p:cNvPr id="15" name="Straight Connector 14"/>
          <p:cNvCxnSpPr/>
          <p:nvPr/>
        </p:nvCxnSpPr>
        <p:spPr>
          <a:xfrm rot="5400000">
            <a:off x="2499519" y="4572794"/>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155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299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443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1587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05480" name="Rectangle 39"/>
          <p:cNvSpPr>
            <a:spLocks noChangeArrowheads="1"/>
          </p:cNvSpPr>
          <p:nvPr/>
        </p:nvSpPr>
        <p:spPr bwMode="auto">
          <a:xfrm rot="-2659516">
            <a:off x="5705475" y="1841500"/>
            <a:ext cx="134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Integrity</a:t>
            </a:r>
            <a:endParaRPr lang="en-US" altLang="en-US">
              <a:latin typeface="Calibri" charset="0"/>
            </a:endParaRPr>
          </a:p>
        </p:txBody>
      </p:sp>
      <p:sp>
        <p:nvSpPr>
          <p:cNvPr id="105481" name="Rectangle 40"/>
          <p:cNvSpPr>
            <a:spLocks noChangeArrowheads="1"/>
          </p:cNvSpPr>
          <p:nvPr/>
        </p:nvSpPr>
        <p:spPr bwMode="auto">
          <a:xfrm rot="-2659516">
            <a:off x="4718050" y="1681163"/>
            <a:ext cx="177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Authenticity</a:t>
            </a:r>
            <a:endParaRPr lang="en-US" altLang="en-US">
              <a:latin typeface="Calibri" charset="0"/>
            </a:endParaRPr>
          </a:p>
        </p:txBody>
      </p:sp>
      <p:grpSp>
        <p:nvGrpSpPr>
          <p:cNvPr id="105482" name="Group 42"/>
          <p:cNvGrpSpPr>
            <a:grpSpLocks/>
          </p:cNvGrpSpPr>
          <p:nvPr/>
        </p:nvGrpSpPr>
        <p:grpSpPr bwMode="auto">
          <a:xfrm>
            <a:off x="442913" y="2667000"/>
            <a:ext cx="7620000" cy="3811588"/>
            <a:chOff x="609600" y="2438400"/>
            <a:chExt cx="7620000" cy="3811588"/>
          </a:xfrm>
        </p:grpSpPr>
        <p:grpSp>
          <p:nvGrpSpPr>
            <p:cNvPr id="105507" name="Group 38"/>
            <p:cNvGrpSpPr>
              <a:grpSpLocks/>
            </p:cNvGrpSpPr>
            <p:nvPr/>
          </p:nvGrpSpPr>
          <p:grpSpPr bwMode="auto">
            <a:xfrm>
              <a:off x="609600" y="2438400"/>
              <a:ext cx="7620000" cy="3811588"/>
              <a:chOff x="533400" y="2438400"/>
              <a:chExt cx="8153400" cy="3811588"/>
            </a:xfrm>
          </p:grpSpPr>
          <p:cxnSp>
            <p:nvCxnSpPr>
              <p:cNvPr id="5" name="Straight Connector 4"/>
              <p:cNvCxnSpPr/>
              <p:nvPr/>
            </p:nvCxnSpPr>
            <p:spPr>
              <a:xfrm>
                <a:off x="533400" y="3200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438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72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486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6248400"/>
                <a:ext cx="81534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5400000">
              <a:off x="1753394" y="4342606"/>
              <a:ext cx="38100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5483" name="Rectangle 44"/>
          <p:cNvSpPr>
            <a:spLocks noChangeArrowheads="1"/>
          </p:cNvSpPr>
          <p:nvPr/>
        </p:nvSpPr>
        <p:spPr bwMode="auto">
          <a:xfrm rot="-2614305">
            <a:off x="7516813" y="1858963"/>
            <a:ext cx="139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Efficiency</a:t>
            </a:r>
            <a:endParaRPr lang="en-US" altLang="en-US">
              <a:latin typeface="Calibri" charset="0"/>
            </a:endParaRPr>
          </a:p>
        </p:txBody>
      </p:sp>
      <p:sp>
        <p:nvSpPr>
          <p:cNvPr id="105484" name="Rectangle 45"/>
          <p:cNvSpPr>
            <a:spLocks noChangeArrowheads="1"/>
          </p:cNvSpPr>
          <p:nvPr/>
        </p:nvSpPr>
        <p:spPr bwMode="auto">
          <a:xfrm rot="-2699701">
            <a:off x="3746500" y="1655763"/>
            <a:ext cx="207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Confidentiality</a:t>
            </a:r>
            <a:endParaRPr lang="en-US" altLang="en-US">
              <a:latin typeface="Calibri" charset="0"/>
            </a:endParaRPr>
          </a:p>
        </p:txBody>
      </p:sp>
      <p:cxnSp>
        <p:nvCxnSpPr>
          <p:cNvPr id="50" name="Straight Connector 49"/>
          <p:cNvCxnSpPr/>
          <p:nvPr/>
        </p:nvCxnSpPr>
        <p:spPr>
          <a:xfrm flipV="1">
            <a:off x="34909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53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197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41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485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051800" y="1220788"/>
            <a:ext cx="1524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05491" name="TextBox 55"/>
          <p:cNvSpPr txBox="1">
            <a:spLocks noChangeArrowheads="1"/>
          </p:cNvSpPr>
          <p:nvPr/>
        </p:nvSpPr>
        <p:spPr bwMode="auto">
          <a:xfrm>
            <a:off x="381000" y="2819400"/>
            <a:ext cx="169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Calibri" charset="0"/>
              </a:rPr>
              <a:t>802.11 WPA</a:t>
            </a:r>
          </a:p>
        </p:txBody>
      </p:sp>
      <p:sp>
        <p:nvSpPr>
          <p:cNvPr id="105492" name="TextBox 56"/>
          <p:cNvSpPr txBox="1">
            <a:spLocks noChangeArrowheads="1"/>
          </p:cNvSpPr>
          <p:nvPr/>
        </p:nvSpPr>
        <p:spPr bwMode="auto">
          <a:xfrm>
            <a:off x="381000" y="35814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MAC Pseudonyms</a:t>
            </a:r>
          </a:p>
        </p:txBody>
      </p:sp>
      <p:sp>
        <p:nvSpPr>
          <p:cNvPr id="58" name="TextBox 57"/>
          <p:cNvSpPr txBox="1"/>
          <p:nvPr/>
        </p:nvSpPr>
        <p:spPr>
          <a:xfrm>
            <a:off x="381000" y="4191000"/>
            <a:ext cx="1909763" cy="708025"/>
          </a:xfrm>
          <a:prstGeom prst="rect">
            <a:avLst/>
          </a:prstGeom>
          <a:noFill/>
        </p:spPr>
        <p:txBody>
          <a:bodyPr wrap="none">
            <a:spAutoFit/>
          </a:bodyPr>
          <a:lstStyle/>
          <a:p>
            <a:pPr fontAlgn="auto">
              <a:spcBef>
                <a:spcPts val="0"/>
              </a:spcBef>
              <a:spcAft>
                <a:spcPts val="0"/>
              </a:spcAft>
              <a:defRPr/>
            </a:pPr>
            <a:r>
              <a:rPr lang="en-US" sz="2000" dirty="0">
                <a:solidFill>
                  <a:srgbClr val="008000"/>
                </a:solidFill>
                <a:latin typeface="+mn-lt"/>
                <a:ea typeface="+mn-ea"/>
              </a:rPr>
              <a:t>Public Key</a:t>
            </a:r>
          </a:p>
          <a:p>
            <a:pPr fontAlgn="auto">
              <a:spcBef>
                <a:spcPts val="0"/>
              </a:spcBef>
              <a:spcAft>
                <a:spcPts val="0"/>
              </a:spcAft>
              <a:defRPr/>
            </a:pPr>
            <a:r>
              <a:rPr lang="en-US" sz="2000" dirty="0">
                <a:solidFill>
                  <a:srgbClr val="008000"/>
                </a:solidFill>
                <a:latin typeface="+mn-lt"/>
                <a:ea typeface="+mn-ea"/>
              </a:rPr>
              <a:t>Symmetric Key</a:t>
            </a:r>
          </a:p>
        </p:txBody>
      </p:sp>
      <p:sp>
        <p:nvSpPr>
          <p:cNvPr id="59" name="TextBox 58"/>
          <p:cNvSpPr txBox="1"/>
          <p:nvPr/>
        </p:nvSpPr>
        <p:spPr>
          <a:xfrm>
            <a:off x="381000" y="5105400"/>
            <a:ext cx="2992438"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Discovery/Binding</a:t>
            </a:r>
          </a:p>
        </p:txBody>
      </p:sp>
      <p:sp>
        <p:nvSpPr>
          <p:cNvPr id="60" name="TextBox 59"/>
          <p:cNvSpPr txBox="1"/>
          <p:nvPr/>
        </p:nvSpPr>
        <p:spPr>
          <a:xfrm>
            <a:off x="381000" y="5867400"/>
            <a:ext cx="2436813"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Data packets</a:t>
            </a:r>
          </a:p>
        </p:txBody>
      </p:sp>
      <p:pic>
        <p:nvPicPr>
          <p:cNvPr id="105496"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819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7" name="TextBox 64"/>
          <p:cNvSpPr txBox="1">
            <a:spLocks noChangeArrowheads="1"/>
          </p:cNvSpPr>
          <p:nvPr/>
        </p:nvSpPr>
        <p:spPr bwMode="auto">
          <a:xfrm>
            <a:off x="35052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pic>
        <p:nvPicPr>
          <p:cNvPr id="105498" name="Picture 6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43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9" name="TextBox 37"/>
          <p:cNvSpPr txBox="1">
            <a:spLocks noChangeArrowheads="1"/>
          </p:cNvSpPr>
          <p:nvPr/>
        </p:nvSpPr>
        <p:spPr bwMode="auto">
          <a:xfrm>
            <a:off x="6248400" y="3505200"/>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b="1">
                <a:latin typeface="Calibri" charset="0"/>
              </a:rPr>
              <a:t>Long Term</a:t>
            </a:r>
          </a:p>
        </p:txBody>
      </p:sp>
      <p:pic>
        <p:nvPicPr>
          <p:cNvPr id="105500" name="Picture 3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1" name="Picture 42"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2" name="Picture 43"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3"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581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05" name="TextBox 64"/>
          <p:cNvSpPr txBox="1">
            <a:spLocks noChangeArrowheads="1"/>
          </p:cNvSpPr>
          <p:nvPr/>
        </p:nvSpPr>
        <p:spPr bwMode="auto">
          <a:xfrm>
            <a:off x="44196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05506" name="TextBox 64"/>
          <p:cNvSpPr txBox="1">
            <a:spLocks noChangeArrowheads="1"/>
          </p:cNvSpPr>
          <p:nvPr/>
        </p:nvSpPr>
        <p:spPr bwMode="auto">
          <a:xfrm>
            <a:off x="53340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48</a:t>
            </a:fld>
            <a:endParaRPr lang="en-US" altLang="en-US"/>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r>
              <a:rPr lang="en-US" altLang="en-US"/>
              <a:t>Straw man: Encrypt Everything</a:t>
            </a:r>
          </a:p>
        </p:txBody>
      </p:sp>
      <p:sp>
        <p:nvSpPr>
          <p:cNvPr id="40" name="Rectangle 39"/>
          <p:cNvSpPr/>
          <p:nvPr/>
        </p:nvSpPr>
        <p:spPr>
          <a:xfrm>
            <a:off x="3657600" y="14478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0"/>
                <a:cs typeface="ＭＳ Ｐゴシック" charset="0"/>
              </a:rPr>
              <a:t>Bootstrap</a:t>
            </a:r>
            <a:endParaRPr lang="en-US" sz="2800">
              <a:solidFill>
                <a:schemeClr val="tx1"/>
              </a:solidFill>
              <a:ea typeface="ＭＳ Ｐゴシック" charset="0"/>
              <a:cs typeface="ＭＳ Ｐゴシック" charset="0"/>
            </a:endParaRPr>
          </a:p>
        </p:txBody>
      </p:sp>
      <p:grpSp>
        <p:nvGrpSpPr>
          <p:cNvPr id="107524" name="Group 9"/>
          <p:cNvGrpSpPr>
            <a:grpSpLocks/>
          </p:cNvGrpSpPr>
          <p:nvPr/>
        </p:nvGrpSpPr>
        <p:grpSpPr bwMode="auto">
          <a:xfrm>
            <a:off x="1687513" y="2243138"/>
            <a:ext cx="2590800" cy="708025"/>
            <a:chOff x="2743200" y="2209800"/>
            <a:chExt cx="2590800" cy="707887"/>
          </a:xfrm>
        </p:grpSpPr>
        <p:pic>
          <p:nvPicPr>
            <p:cNvPr id="107539" name="Picture 7" descr="posti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40" name="TextBox 8"/>
            <p:cNvSpPr txBox="1">
              <a:spLocks noChangeArrowheads="1"/>
            </p:cNvSpPr>
            <p:nvPr/>
          </p:nvSpPr>
          <p:spPr bwMode="auto">
            <a:xfrm>
              <a:off x="2971800" y="2209800"/>
              <a:ext cx="2287806"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SSID: Bob</a:t>
              </a:r>
              <a:r>
                <a:rPr lang="ja-JP" altLang="en-US" sz="2000">
                  <a:solidFill>
                    <a:srgbClr val="000000"/>
                  </a:solidFill>
                  <a:latin typeface="Calibri" charset="0"/>
                </a:rPr>
                <a:t>’</a:t>
              </a:r>
              <a:r>
                <a:rPr lang="en-US" altLang="ja-JP" sz="2000">
                  <a:solidFill>
                    <a:srgbClr val="000000"/>
                  </a:solidFill>
                  <a:latin typeface="Calibri" charset="0"/>
                </a:rPr>
                <a:t>s Network</a:t>
              </a:r>
            </a:p>
            <a:p>
              <a:pPr eaLnBrk="1" hangingPunct="1"/>
              <a:r>
                <a:rPr lang="en-US" altLang="en-US" sz="2000">
                  <a:solidFill>
                    <a:srgbClr val="000000"/>
                  </a:solidFill>
                  <a:latin typeface="Calibri" charset="0"/>
                </a:rPr>
                <a:t>Key: 0x2384949…</a:t>
              </a:r>
            </a:p>
          </p:txBody>
        </p:sp>
      </p:grpSp>
      <p:grpSp>
        <p:nvGrpSpPr>
          <p:cNvPr id="107525" name="Group 30"/>
          <p:cNvGrpSpPr>
            <a:grpSpLocks/>
          </p:cNvGrpSpPr>
          <p:nvPr/>
        </p:nvGrpSpPr>
        <p:grpSpPr bwMode="auto">
          <a:xfrm>
            <a:off x="4953000" y="2286000"/>
            <a:ext cx="2590800" cy="708025"/>
            <a:chOff x="2743200" y="2209801"/>
            <a:chExt cx="2590800" cy="707887"/>
          </a:xfrm>
        </p:grpSpPr>
        <p:pic>
          <p:nvPicPr>
            <p:cNvPr id="107537" name="Picture 31" descr="posti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8" name="TextBox 32"/>
            <p:cNvSpPr txBox="1">
              <a:spLocks noChangeArrowheads="1"/>
            </p:cNvSpPr>
            <p:nvPr/>
          </p:nvSpPr>
          <p:spPr bwMode="auto">
            <a:xfrm>
              <a:off x="2971800" y="2209801"/>
              <a:ext cx="1981200"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Username: Alice</a:t>
              </a:r>
            </a:p>
            <a:p>
              <a:pPr eaLnBrk="1" hangingPunct="1"/>
              <a:r>
                <a:rPr lang="en-US" altLang="en-US" sz="2000">
                  <a:solidFill>
                    <a:srgbClr val="000000"/>
                  </a:solidFill>
                  <a:latin typeface="Calibri" charset="0"/>
                </a:rPr>
                <a:t>Key: 0x348190…</a:t>
              </a:r>
            </a:p>
          </p:txBody>
        </p:sp>
      </p:grpSp>
      <p:pic>
        <p:nvPicPr>
          <p:cNvPr id="107526" name="Picture 10" descr="dell_laptop_0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88" y="2457450"/>
            <a:ext cx="679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11" descr="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0775" y="2428875"/>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12" descr="alic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0375" y="2243138"/>
            <a:ext cx="6889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13" descr="bob.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35913" y="2395538"/>
            <a:ext cx="6873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19" name="Rectangle 18"/>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Discover</a:t>
              </a:r>
              <a:endParaRPr lang="en-US" sz="2800" dirty="0">
                <a:solidFill>
                  <a:schemeClr val="tx1"/>
                </a:solidFill>
              </a:endParaRPr>
            </a:p>
          </p:txBody>
        </p:sp>
        <p:grpSp>
          <p:nvGrpSpPr>
            <p:cNvPr id="5" name="Group 26"/>
            <p:cNvGrpSpPr>
              <a:grpSpLocks/>
            </p:cNvGrpSpPr>
            <p:nvPr/>
          </p:nvGrpSpPr>
          <p:grpSpPr bwMode="auto">
            <a:xfrm>
              <a:off x="2667000" y="3505202"/>
              <a:ext cx="3962400" cy="381000"/>
              <a:chOff x="2744714" y="3352116"/>
              <a:chExt cx="3962400" cy="381311"/>
            </a:xfrm>
          </p:grpSpPr>
          <p:sp>
            <p:nvSpPr>
              <p:cNvPr id="24" name="Rectangle 23"/>
              <p:cNvSpPr/>
              <p:nvPr/>
            </p:nvSpPr>
            <p:spPr bwMode="auto">
              <a:xfrm>
                <a:off x="2744714" y="3352116"/>
                <a:ext cx="1600200"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5" name="Rectangle 24"/>
              <p:cNvSpPr/>
              <p:nvPr/>
            </p:nvSpPr>
            <p:spPr bwMode="auto">
              <a:xfrm>
                <a:off x="4344914" y="3352116"/>
                <a:ext cx="2362200"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nvGrpSpPr>
            <p:cNvPr id="6" name="Group 27"/>
            <p:cNvGrpSpPr>
              <a:grpSpLocks/>
            </p:cNvGrpSpPr>
            <p:nvPr/>
          </p:nvGrpSpPr>
          <p:grpSpPr bwMode="auto">
            <a:xfrm>
              <a:off x="2971800" y="3962402"/>
              <a:ext cx="3962400" cy="381000"/>
              <a:chOff x="2744714" y="3352488"/>
              <a:chExt cx="3962400" cy="381311"/>
            </a:xfrm>
          </p:grpSpPr>
          <p:sp>
            <p:nvSpPr>
              <p:cNvPr id="22" name="Rectangle 21"/>
              <p:cNvSpPr/>
              <p:nvPr/>
            </p:nvSpPr>
            <p:spPr bwMode="auto">
              <a:xfrm>
                <a:off x="2744714" y="3352488"/>
                <a:ext cx="1600200"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3" name="Rectangle 22"/>
              <p:cNvSpPr/>
              <p:nvPr/>
            </p:nvSpPr>
            <p:spPr bwMode="auto">
              <a:xfrm>
                <a:off x="4344914" y="3352488"/>
                <a:ext cx="2362200"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grpSp>
        <p:nvGrpSpPr>
          <p:cNvPr id="7"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27" name="Rectangle 26"/>
            <p:cNvSpPr/>
            <p:nvPr/>
          </p:nvSpPr>
          <p:spPr bwMode="auto">
            <a:xfrm>
              <a:off x="2666976" y="4571316"/>
              <a:ext cx="1600182"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8" name="Rectangle 27"/>
            <p:cNvSpPr/>
            <p:nvPr/>
          </p:nvSpPr>
          <p:spPr bwMode="auto">
            <a:xfrm>
              <a:off x="4267158" y="4571316"/>
              <a:ext cx="2362173"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9" name="Rectangle 28"/>
            <p:cNvSpPr/>
            <p:nvPr/>
          </p:nvSpPr>
          <p:spPr bwMode="auto">
            <a:xfrm>
              <a:off x="3047972" y="5028889"/>
              <a:ext cx="1600182"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0" name="Rectangle 29"/>
            <p:cNvSpPr/>
            <p:nvPr/>
          </p:nvSpPr>
          <p:spPr bwMode="auto">
            <a:xfrm>
              <a:off x="4648153" y="5028889"/>
              <a:ext cx="2362173"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31" name="Rectangle 30"/>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Authenticate</a:t>
              </a:r>
            </a:p>
            <a:p>
              <a:pPr algn="ctr">
                <a:defRPr/>
              </a:pPr>
              <a:r>
                <a:rPr lang="en-US" dirty="0">
                  <a:solidFill>
                    <a:schemeClr val="tx1"/>
                  </a:solidFill>
                </a:rPr>
                <a:t>and Bind</a:t>
              </a:r>
            </a:p>
          </p:txBody>
        </p:sp>
      </p:grpSp>
      <p:grpSp>
        <p:nvGrpSpPr>
          <p:cNvPr id="8"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33" name="Rectangle 32"/>
            <p:cNvSpPr/>
            <p:nvPr/>
          </p:nvSpPr>
          <p:spPr bwMode="auto">
            <a:xfrm>
              <a:off x="2666976" y="5638116"/>
              <a:ext cx="1752580"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4" name="Rectangle 33"/>
            <p:cNvSpPr/>
            <p:nvPr/>
          </p:nvSpPr>
          <p:spPr bwMode="auto">
            <a:xfrm>
              <a:off x="4419556" y="5638116"/>
              <a:ext cx="2209774"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35" name="Rectangle 34"/>
            <p:cNvSpPr/>
            <p:nvPr/>
          </p:nvSpPr>
          <p:spPr bwMode="auto">
            <a:xfrm>
              <a:off x="2895574" y="6095689"/>
              <a:ext cx="1752581"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6" name="Rectangle 35"/>
            <p:cNvSpPr/>
            <p:nvPr/>
          </p:nvSpPr>
          <p:spPr bwMode="auto">
            <a:xfrm>
              <a:off x="4648153" y="6095689"/>
              <a:ext cx="2362173"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37" name="Rectangle 36"/>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Send Data</a:t>
              </a:r>
              <a:endParaRPr lang="en-US" sz="2800" dirty="0">
                <a:solidFill>
                  <a:schemeClr val="tx1"/>
                </a:solidFill>
              </a:endParaRPr>
            </a:p>
          </p:txBody>
        </p:sp>
      </p:grpSp>
      <p:sp>
        <p:nvSpPr>
          <p:cNvPr id="38" name="Rectangle 37"/>
          <p:cNvSpPr/>
          <p:nvPr/>
        </p:nvSpPr>
        <p:spPr bwMode="auto">
          <a:xfrm>
            <a:off x="381000" y="3352800"/>
            <a:ext cx="8153400" cy="3352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534" name="TextBox 53"/>
          <p:cNvSpPr txBox="1">
            <a:spLocks noChangeArrowheads="1"/>
          </p:cNvSpPr>
          <p:nvPr/>
        </p:nvSpPr>
        <p:spPr bwMode="auto">
          <a:xfrm>
            <a:off x="838200" y="3276600"/>
            <a:ext cx="7548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800" b="1">
                <a:latin typeface="Calibri" charset="0"/>
              </a:rPr>
              <a:t>Idea</a:t>
            </a:r>
            <a:r>
              <a:rPr lang="en-US" altLang="en-US" sz="2800">
                <a:latin typeface="Calibri" charset="0"/>
              </a:rPr>
              <a:t>: Use bootstrapped keys to encrypt everything</a:t>
            </a:r>
          </a:p>
        </p:txBody>
      </p:sp>
      <p:cxnSp>
        <p:nvCxnSpPr>
          <p:cNvPr id="41" name="Straight Arrow Connector 40"/>
          <p:cNvCxnSpPr/>
          <p:nvPr/>
        </p:nvCxnSpPr>
        <p:spPr>
          <a:xfrm rot="16200000" flipV="1">
            <a:off x="3429000" y="2971800"/>
            <a:ext cx="457200" cy="3048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5334000" y="2971800"/>
            <a:ext cx="457200" cy="3048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43A1372-D0BF-3B45-A603-8F136B8AD2A9}" type="slidenum">
              <a:rPr lang="en-US" altLang="en-US" smtClean="0"/>
              <a:pPr/>
              <a:t>49</a:t>
            </a:fld>
            <a:endParaRPr lang="en-US" alt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Route Establishment</a:t>
            </a:r>
          </a:p>
        </p:txBody>
      </p:sp>
      <p:sp>
        <p:nvSpPr>
          <p:cNvPr id="39939" name="Oval 3"/>
          <p:cNvSpPr>
            <a:spLocks noChangeArrowheads="1"/>
          </p:cNvSpPr>
          <p:nvPr/>
        </p:nvSpPr>
        <p:spPr bwMode="auto">
          <a:xfrm>
            <a:off x="5943600" y="19050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4</a:t>
            </a:r>
          </a:p>
        </p:txBody>
      </p:sp>
      <p:sp>
        <p:nvSpPr>
          <p:cNvPr id="39940" name="Oval 4"/>
          <p:cNvSpPr>
            <a:spLocks noChangeArrowheads="1"/>
          </p:cNvSpPr>
          <p:nvPr/>
        </p:nvSpPr>
        <p:spPr bwMode="auto">
          <a:xfrm>
            <a:off x="2514600" y="27432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1</a:t>
            </a:r>
          </a:p>
        </p:txBody>
      </p:sp>
      <p:sp>
        <p:nvSpPr>
          <p:cNvPr id="39941" name="Oval 5"/>
          <p:cNvSpPr>
            <a:spLocks noChangeArrowheads="1"/>
          </p:cNvSpPr>
          <p:nvPr/>
        </p:nvSpPr>
        <p:spPr bwMode="auto">
          <a:xfrm>
            <a:off x="3429000" y="18288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2</a:t>
            </a:r>
          </a:p>
        </p:txBody>
      </p:sp>
      <p:sp>
        <p:nvSpPr>
          <p:cNvPr id="39942" name="Oval 6"/>
          <p:cNvSpPr>
            <a:spLocks noChangeArrowheads="1"/>
          </p:cNvSpPr>
          <p:nvPr/>
        </p:nvSpPr>
        <p:spPr bwMode="auto">
          <a:xfrm>
            <a:off x="4572000" y="22098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0000"/>
                </a:solidFill>
                <a:latin typeface="Verdana" charset="0"/>
              </a:rPr>
              <a:t>R</a:t>
            </a:r>
            <a:r>
              <a:rPr lang="en-US" altLang="en-US" sz="3600" baseline="-25000">
                <a:solidFill>
                  <a:srgbClr val="FF0000"/>
                </a:solidFill>
                <a:latin typeface="Verdana" charset="0"/>
              </a:rPr>
              <a:t>3</a:t>
            </a:r>
          </a:p>
        </p:txBody>
      </p:sp>
      <p:sp>
        <p:nvSpPr>
          <p:cNvPr id="39943" name="AutoShape 7"/>
          <p:cNvSpPr>
            <a:spLocks noChangeArrowheads="1"/>
          </p:cNvSpPr>
          <p:nvPr/>
        </p:nvSpPr>
        <p:spPr bwMode="auto">
          <a:xfrm>
            <a:off x="7062788" y="2308225"/>
            <a:ext cx="833437"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Verdana" charset="0"/>
              </a:rPr>
              <a:t>Bob</a:t>
            </a:r>
          </a:p>
        </p:txBody>
      </p:sp>
      <p:sp>
        <p:nvSpPr>
          <p:cNvPr id="39944" name="Line 8"/>
          <p:cNvSpPr>
            <a:spLocks noChangeShapeType="1"/>
          </p:cNvSpPr>
          <p:nvPr/>
        </p:nvSpPr>
        <p:spPr bwMode="auto">
          <a:xfrm>
            <a:off x="2114550" y="2362200"/>
            <a:ext cx="400050" cy="685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5" name="Line 9"/>
          <p:cNvSpPr>
            <a:spLocks noChangeShapeType="1"/>
          </p:cNvSpPr>
          <p:nvPr/>
        </p:nvSpPr>
        <p:spPr bwMode="auto">
          <a:xfrm flipV="1">
            <a:off x="3276600" y="2590800"/>
            <a:ext cx="381000" cy="4572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6" name="Line 10"/>
          <p:cNvSpPr>
            <a:spLocks noChangeShapeType="1"/>
          </p:cNvSpPr>
          <p:nvPr/>
        </p:nvSpPr>
        <p:spPr bwMode="auto">
          <a:xfrm>
            <a:off x="4191000" y="2209800"/>
            <a:ext cx="381000" cy="1524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7" name="Line 11"/>
          <p:cNvSpPr>
            <a:spLocks noChangeShapeType="1"/>
          </p:cNvSpPr>
          <p:nvPr/>
        </p:nvSpPr>
        <p:spPr bwMode="auto">
          <a:xfrm flipV="1">
            <a:off x="5334000" y="2492375"/>
            <a:ext cx="685800" cy="1524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8" name="Line 12"/>
          <p:cNvSpPr>
            <a:spLocks noChangeShapeType="1"/>
          </p:cNvSpPr>
          <p:nvPr/>
        </p:nvSpPr>
        <p:spPr bwMode="auto">
          <a:xfrm>
            <a:off x="6705600" y="2362200"/>
            <a:ext cx="360363"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9" name="AutoShape 13"/>
          <p:cNvSpPr>
            <a:spLocks noChangeArrowheads="1"/>
          </p:cNvSpPr>
          <p:nvPr/>
        </p:nvSpPr>
        <p:spPr bwMode="auto">
          <a:xfrm>
            <a:off x="1143000" y="2133600"/>
            <a:ext cx="954088"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Verdana" charset="0"/>
              </a:rPr>
              <a:t>Alice</a:t>
            </a:r>
          </a:p>
        </p:txBody>
      </p:sp>
      <p:pic>
        <p:nvPicPr>
          <p:cNvPr id="39950" name="Picture 14"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057400"/>
            <a:ext cx="387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2991" name="Rectangle 15"/>
          <p:cNvSpPr>
            <a:spLocks noChangeArrowheads="1"/>
          </p:cNvSpPr>
          <p:nvPr/>
        </p:nvSpPr>
        <p:spPr bwMode="auto">
          <a:xfrm>
            <a:off x="228600" y="4724400"/>
            <a:ext cx="8763000" cy="349250"/>
          </a:xfrm>
          <a:prstGeom prst="rect">
            <a:avLst/>
          </a:prstGeom>
          <a:solidFill>
            <a:schemeClr val="accent1"/>
          </a:solidFill>
          <a:ln w="12700">
            <a:solidFill>
              <a:srgbClr val="000000"/>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latin typeface="Verdana" charset="0"/>
              </a:rPr>
              <a:t>{R</a:t>
            </a:r>
            <a:r>
              <a:rPr lang="en-US" altLang="en-US" sz="1600" baseline="-25000">
                <a:solidFill>
                  <a:srgbClr val="000000"/>
                </a:solidFill>
                <a:latin typeface="Verdana" charset="0"/>
              </a:rPr>
              <a:t>2</a:t>
            </a:r>
            <a:r>
              <a:rPr lang="en-US" altLang="en-US" sz="1600">
                <a:solidFill>
                  <a:srgbClr val="000000"/>
                </a:solidFill>
                <a:latin typeface="Verdana" charset="0"/>
              </a:rPr>
              <a:t>,k</a:t>
            </a:r>
            <a:r>
              <a:rPr lang="en-US" altLang="en-US" sz="1600" baseline="-25000">
                <a:solidFill>
                  <a:srgbClr val="000000"/>
                </a:solidFill>
                <a:latin typeface="Verdana" charset="0"/>
              </a:rPr>
              <a:t>1</a:t>
            </a:r>
            <a:r>
              <a:rPr lang="en-US" altLang="en-US" sz="1600">
                <a:solidFill>
                  <a:srgbClr val="000000"/>
                </a:solidFill>
                <a:latin typeface="Verdana" charset="0"/>
              </a:rPr>
              <a:t>}</a:t>
            </a:r>
            <a:r>
              <a:rPr lang="en-US" altLang="en-US" sz="1600" baseline="-25000">
                <a:solidFill>
                  <a:srgbClr val="000000"/>
                </a:solidFill>
                <a:latin typeface="Verdana" charset="0"/>
              </a:rPr>
              <a:t>pk(R</a:t>
            </a:r>
            <a:r>
              <a:rPr lang="en-US" altLang="en-US" sz="1600" baseline="-36000">
                <a:solidFill>
                  <a:srgbClr val="000000"/>
                </a:solidFill>
                <a:latin typeface="Verdana" charset="0"/>
              </a:rPr>
              <a:t>1</a:t>
            </a:r>
            <a:r>
              <a:rPr lang="en-US" altLang="en-US" sz="1600" baseline="-25000">
                <a:solidFill>
                  <a:srgbClr val="000000"/>
                </a:solidFill>
                <a:latin typeface="Verdana" charset="0"/>
              </a:rPr>
              <a:t>)</a:t>
            </a:r>
            <a:r>
              <a:rPr lang="en-US" altLang="en-US" sz="1600">
                <a:solidFill>
                  <a:srgbClr val="000000"/>
                </a:solidFill>
                <a:latin typeface="Verdana" charset="0"/>
              </a:rPr>
              <a:t>,{                                                                                               }</a:t>
            </a:r>
            <a:r>
              <a:rPr lang="en-US" altLang="en-US" sz="1600" baseline="-25000">
                <a:solidFill>
                  <a:srgbClr val="000000"/>
                </a:solidFill>
                <a:latin typeface="Verdana" charset="0"/>
              </a:rPr>
              <a:t>k</a:t>
            </a:r>
            <a:r>
              <a:rPr lang="en-US" altLang="en-US" sz="1600" baseline="-36000">
                <a:solidFill>
                  <a:srgbClr val="000000"/>
                </a:solidFill>
                <a:latin typeface="Verdana" charset="0"/>
              </a:rPr>
              <a:t>1</a:t>
            </a:r>
          </a:p>
        </p:txBody>
      </p:sp>
      <p:sp>
        <p:nvSpPr>
          <p:cNvPr id="1662992" name="Rectangle 16"/>
          <p:cNvSpPr>
            <a:spLocks noChangeArrowheads="1"/>
          </p:cNvSpPr>
          <p:nvPr/>
        </p:nvSpPr>
        <p:spPr bwMode="auto">
          <a:xfrm>
            <a:off x="1752600" y="4572000"/>
            <a:ext cx="6858000" cy="349250"/>
          </a:xfrm>
          <a:prstGeom prst="rect">
            <a:avLst/>
          </a:prstGeom>
          <a:solidFill>
            <a:schemeClr val="accent1"/>
          </a:solidFill>
          <a:ln w="12700">
            <a:solidFill>
              <a:srgbClr val="000000"/>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latin typeface="Verdana" charset="0"/>
              </a:rPr>
              <a:t>{R</a:t>
            </a:r>
            <a:r>
              <a:rPr lang="en-US" altLang="en-US" sz="1600" baseline="-25000">
                <a:solidFill>
                  <a:srgbClr val="000000"/>
                </a:solidFill>
                <a:latin typeface="Verdana" charset="0"/>
              </a:rPr>
              <a:t>3</a:t>
            </a:r>
            <a:r>
              <a:rPr lang="en-US" altLang="en-US" sz="1600">
                <a:solidFill>
                  <a:srgbClr val="000000"/>
                </a:solidFill>
                <a:latin typeface="Verdana" charset="0"/>
              </a:rPr>
              <a:t>,k</a:t>
            </a:r>
            <a:r>
              <a:rPr lang="en-US" altLang="en-US" sz="1600" baseline="-25000">
                <a:solidFill>
                  <a:srgbClr val="000000"/>
                </a:solidFill>
                <a:latin typeface="Verdana" charset="0"/>
              </a:rPr>
              <a:t>2</a:t>
            </a:r>
            <a:r>
              <a:rPr lang="en-US" altLang="en-US" sz="1600">
                <a:solidFill>
                  <a:srgbClr val="000000"/>
                </a:solidFill>
                <a:latin typeface="Verdana" charset="0"/>
              </a:rPr>
              <a:t>}</a:t>
            </a:r>
            <a:r>
              <a:rPr lang="en-US" altLang="en-US" sz="1600" baseline="-25000">
                <a:solidFill>
                  <a:srgbClr val="000000"/>
                </a:solidFill>
                <a:latin typeface="Verdana" charset="0"/>
              </a:rPr>
              <a:t>pk(R</a:t>
            </a:r>
            <a:r>
              <a:rPr lang="en-US" altLang="en-US" sz="1600" baseline="-36000">
                <a:solidFill>
                  <a:srgbClr val="000000"/>
                </a:solidFill>
                <a:latin typeface="Verdana" charset="0"/>
              </a:rPr>
              <a:t>2</a:t>
            </a:r>
            <a:r>
              <a:rPr lang="en-US" altLang="en-US" sz="1600" baseline="-25000">
                <a:solidFill>
                  <a:srgbClr val="000000"/>
                </a:solidFill>
                <a:latin typeface="Verdana" charset="0"/>
              </a:rPr>
              <a:t>)</a:t>
            </a:r>
            <a:r>
              <a:rPr lang="en-US" altLang="en-US" sz="1600">
                <a:solidFill>
                  <a:srgbClr val="000000"/>
                </a:solidFill>
                <a:latin typeface="Verdana" charset="0"/>
              </a:rPr>
              <a:t>,{                                                                    }</a:t>
            </a:r>
            <a:r>
              <a:rPr lang="en-US" altLang="en-US" sz="1600" baseline="-25000">
                <a:solidFill>
                  <a:srgbClr val="000000"/>
                </a:solidFill>
                <a:latin typeface="Verdana" charset="0"/>
              </a:rPr>
              <a:t>k</a:t>
            </a:r>
            <a:r>
              <a:rPr lang="en-US" altLang="en-US" sz="1600" baseline="-36000">
                <a:solidFill>
                  <a:srgbClr val="000000"/>
                </a:solidFill>
                <a:latin typeface="Verdana" charset="0"/>
              </a:rPr>
              <a:t>2</a:t>
            </a:r>
          </a:p>
        </p:txBody>
      </p:sp>
      <p:sp>
        <p:nvSpPr>
          <p:cNvPr id="1662993" name="Rectangle 17"/>
          <p:cNvSpPr>
            <a:spLocks noChangeArrowheads="1"/>
          </p:cNvSpPr>
          <p:nvPr/>
        </p:nvSpPr>
        <p:spPr bwMode="auto">
          <a:xfrm>
            <a:off x="3276600" y="4406900"/>
            <a:ext cx="4902200" cy="349250"/>
          </a:xfrm>
          <a:prstGeom prst="rect">
            <a:avLst/>
          </a:prstGeom>
          <a:solidFill>
            <a:schemeClr val="accent1"/>
          </a:solidFill>
          <a:ln w="12700">
            <a:solidFill>
              <a:srgbClr val="000000"/>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latin typeface="Verdana" charset="0"/>
              </a:rPr>
              <a:t>{R</a:t>
            </a:r>
            <a:r>
              <a:rPr lang="en-US" altLang="en-US" sz="1600" baseline="-25000">
                <a:solidFill>
                  <a:srgbClr val="000000"/>
                </a:solidFill>
                <a:latin typeface="Verdana" charset="0"/>
              </a:rPr>
              <a:t>4</a:t>
            </a:r>
            <a:r>
              <a:rPr lang="en-US" altLang="en-US" sz="1600">
                <a:solidFill>
                  <a:srgbClr val="000000"/>
                </a:solidFill>
                <a:latin typeface="Verdana" charset="0"/>
              </a:rPr>
              <a:t>,k</a:t>
            </a:r>
            <a:r>
              <a:rPr lang="en-US" altLang="en-US" sz="1600" baseline="-25000">
                <a:solidFill>
                  <a:srgbClr val="000000"/>
                </a:solidFill>
                <a:latin typeface="Verdana" charset="0"/>
              </a:rPr>
              <a:t>3</a:t>
            </a:r>
            <a:r>
              <a:rPr lang="en-US" altLang="en-US" sz="1600">
                <a:solidFill>
                  <a:srgbClr val="000000"/>
                </a:solidFill>
                <a:latin typeface="Verdana" charset="0"/>
              </a:rPr>
              <a:t>}</a:t>
            </a:r>
            <a:r>
              <a:rPr lang="en-US" altLang="en-US" sz="1600" baseline="-25000">
                <a:solidFill>
                  <a:srgbClr val="000000"/>
                </a:solidFill>
                <a:latin typeface="Verdana" charset="0"/>
              </a:rPr>
              <a:t>pk(R</a:t>
            </a:r>
            <a:r>
              <a:rPr lang="en-US" altLang="en-US" sz="1600" baseline="-36000">
                <a:solidFill>
                  <a:srgbClr val="000000"/>
                </a:solidFill>
                <a:latin typeface="Verdana" charset="0"/>
              </a:rPr>
              <a:t>3</a:t>
            </a:r>
            <a:r>
              <a:rPr lang="en-US" altLang="en-US" sz="1600" baseline="-25000">
                <a:solidFill>
                  <a:srgbClr val="000000"/>
                </a:solidFill>
                <a:latin typeface="Verdana" charset="0"/>
              </a:rPr>
              <a:t>)</a:t>
            </a:r>
            <a:r>
              <a:rPr lang="en-US" altLang="en-US" sz="1600">
                <a:solidFill>
                  <a:srgbClr val="000000"/>
                </a:solidFill>
                <a:latin typeface="Verdana" charset="0"/>
              </a:rPr>
              <a:t>,{                                         }</a:t>
            </a:r>
            <a:r>
              <a:rPr lang="en-US" altLang="en-US" sz="1600" baseline="-25000">
                <a:solidFill>
                  <a:srgbClr val="000000"/>
                </a:solidFill>
                <a:latin typeface="Verdana" charset="0"/>
              </a:rPr>
              <a:t>k</a:t>
            </a:r>
            <a:r>
              <a:rPr lang="en-US" altLang="en-US" sz="1600" baseline="-36000">
                <a:solidFill>
                  <a:srgbClr val="000000"/>
                </a:solidFill>
                <a:latin typeface="Verdana" charset="0"/>
              </a:rPr>
              <a:t>3</a:t>
            </a:r>
          </a:p>
        </p:txBody>
      </p:sp>
      <p:sp>
        <p:nvSpPr>
          <p:cNvPr id="1662994" name="Rectangle 18"/>
          <p:cNvSpPr>
            <a:spLocks noChangeArrowheads="1"/>
          </p:cNvSpPr>
          <p:nvPr/>
        </p:nvSpPr>
        <p:spPr bwMode="auto">
          <a:xfrm>
            <a:off x="4800600" y="4267200"/>
            <a:ext cx="2971800" cy="349250"/>
          </a:xfrm>
          <a:prstGeom prst="rect">
            <a:avLst/>
          </a:prstGeom>
          <a:solidFill>
            <a:schemeClr val="accent1"/>
          </a:solidFill>
          <a:ln w="12700">
            <a:solidFill>
              <a:srgbClr val="000000"/>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latin typeface="Verdana" charset="0"/>
              </a:rPr>
              <a:t>{B,k</a:t>
            </a:r>
            <a:r>
              <a:rPr lang="en-US" altLang="en-US" sz="1600" baseline="-25000">
                <a:solidFill>
                  <a:srgbClr val="000000"/>
                </a:solidFill>
                <a:latin typeface="Verdana" charset="0"/>
              </a:rPr>
              <a:t>4</a:t>
            </a:r>
            <a:r>
              <a:rPr lang="en-US" altLang="en-US" sz="1600">
                <a:solidFill>
                  <a:srgbClr val="000000"/>
                </a:solidFill>
                <a:latin typeface="Verdana" charset="0"/>
              </a:rPr>
              <a:t>}</a:t>
            </a:r>
            <a:r>
              <a:rPr lang="en-US" altLang="en-US" sz="1600" baseline="-25000">
                <a:solidFill>
                  <a:srgbClr val="000000"/>
                </a:solidFill>
                <a:latin typeface="Verdana" charset="0"/>
              </a:rPr>
              <a:t>pk(R</a:t>
            </a:r>
            <a:r>
              <a:rPr lang="en-US" altLang="en-US" sz="1600" baseline="-36000">
                <a:solidFill>
                  <a:srgbClr val="000000"/>
                </a:solidFill>
                <a:latin typeface="Verdana" charset="0"/>
              </a:rPr>
              <a:t>4</a:t>
            </a:r>
            <a:r>
              <a:rPr lang="en-US" altLang="en-US" sz="1600" baseline="-25000">
                <a:solidFill>
                  <a:srgbClr val="000000"/>
                </a:solidFill>
                <a:latin typeface="Verdana" charset="0"/>
              </a:rPr>
              <a:t>)</a:t>
            </a:r>
            <a:r>
              <a:rPr lang="en-US" altLang="en-US" sz="1600">
                <a:solidFill>
                  <a:srgbClr val="000000"/>
                </a:solidFill>
                <a:latin typeface="Verdana" charset="0"/>
              </a:rPr>
              <a:t>,{               }</a:t>
            </a:r>
            <a:r>
              <a:rPr lang="en-US" altLang="en-US" sz="1600" baseline="-25000">
                <a:solidFill>
                  <a:srgbClr val="000000"/>
                </a:solidFill>
                <a:latin typeface="Verdana" charset="0"/>
              </a:rPr>
              <a:t>k</a:t>
            </a:r>
            <a:r>
              <a:rPr lang="en-US" altLang="en-US" sz="1600" baseline="-36000">
                <a:solidFill>
                  <a:srgbClr val="000000"/>
                </a:solidFill>
                <a:latin typeface="Verdana" charset="0"/>
              </a:rPr>
              <a:t>4</a:t>
            </a:r>
          </a:p>
        </p:txBody>
      </p:sp>
      <p:sp>
        <p:nvSpPr>
          <p:cNvPr id="39955" name="Rectangle 19"/>
          <p:cNvSpPr>
            <a:spLocks noChangeArrowheads="1"/>
          </p:cNvSpPr>
          <p:nvPr/>
        </p:nvSpPr>
        <p:spPr bwMode="auto">
          <a:xfrm>
            <a:off x="6248400" y="4114800"/>
            <a:ext cx="1066800" cy="349250"/>
          </a:xfrm>
          <a:prstGeom prst="rect">
            <a:avLst/>
          </a:prstGeom>
          <a:solidFill>
            <a:schemeClr val="accent1"/>
          </a:solidFill>
          <a:ln w="12700">
            <a:solidFill>
              <a:srgbClr val="000000"/>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latin typeface="Verdana" charset="0"/>
              </a:rPr>
              <a:t>{M}</a:t>
            </a:r>
            <a:r>
              <a:rPr lang="en-US" altLang="en-US" sz="1600" baseline="-25000">
                <a:solidFill>
                  <a:srgbClr val="000000"/>
                </a:solidFill>
                <a:latin typeface="Verdana" charset="0"/>
              </a:rPr>
              <a:t>pk(B)</a:t>
            </a:r>
            <a:endParaRPr lang="en-US" altLang="en-US" sz="1600" baseline="-25000">
              <a:solidFill>
                <a:srgbClr val="000000"/>
              </a:solidFill>
            </a:endParaRPr>
          </a:p>
        </p:txBody>
      </p:sp>
      <p:sp>
        <p:nvSpPr>
          <p:cNvPr id="39956" name="Text Box 20"/>
          <p:cNvSpPr txBox="1">
            <a:spLocks noChangeArrowheads="1"/>
          </p:cNvSpPr>
          <p:nvPr/>
        </p:nvSpPr>
        <p:spPr bwMode="auto">
          <a:xfrm>
            <a:off x="228600" y="5486400"/>
            <a:ext cx="84455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 Routing info for each link encrypted with router</a:t>
            </a:r>
            <a:r>
              <a:rPr lang="ja-JP" altLang="en-US"/>
              <a:t>’</a:t>
            </a:r>
            <a:r>
              <a:rPr lang="en-US" altLang="ja-JP"/>
              <a:t>s public key</a:t>
            </a:r>
          </a:p>
          <a:p>
            <a:pPr eaLnBrk="1" hangingPunct="1"/>
            <a:r>
              <a:rPr lang="en-US" altLang="en-US"/>
              <a:t> Each router learns only the identity of the next router</a:t>
            </a:r>
          </a:p>
        </p:txBody>
      </p:sp>
      <p:pic>
        <p:nvPicPr>
          <p:cNvPr id="1662997" name="Picture 21"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3400425"/>
            <a:ext cx="7604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2998" name="Picture 22"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19200"/>
            <a:ext cx="5603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2999" name="Picture 23"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1676400"/>
            <a:ext cx="4270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3000" name="Picture 24"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268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3001" name="Picture 25"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188" y="2057400"/>
            <a:ext cx="201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3A1372-D0BF-3B45-A603-8F136B8AD2A9}" type="slidenum">
              <a:rPr lang="en-US" altLang="en-US" smtClean="0"/>
              <a:pPr/>
              <a:t>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29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66299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6299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6629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66299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66299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6629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66299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66299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6630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166300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66299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663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991" grpId="0" animBg="1"/>
      <p:bldP spid="1662992" grpId="0" animBg="1"/>
      <p:bldP spid="1662993" grpId="0" animBg="1"/>
      <p:bldP spid="166299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56388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latin typeface="Calibri" pitchFamily="34" charset="0"/>
              <a:ea typeface="+mn-ea"/>
            </a:endParaRPr>
          </a:p>
        </p:txBody>
      </p:sp>
      <p:sp>
        <p:nvSpPr>
          <p:cNvPr id="109570" name="Rectangle 4"/>
          <p:cNvSpPr>
            <a:spLocks noGrp="1" noChangeArrowheads="1"/>
          </p:cNvSpPr>
          <p:nvPr>
            <p:ph type="title"/>
          </p:nvPr>
        </p:nvSpPr>
        <p:spPr/>
        <p:txBody>
          <a:bodyPr/>
          <a:lstStyle/>
          <a:p>
            <a:pPr eaLnBrk="1" hangingPunct="1"/>
            <a:r>
              <a:rPr lang="en-US" altLang="en-US"/>
              <a:t>Straw man: Public Key Protocol</a:t>
            </a:r>
          </a:p>
        </p:txBody>
      </p:sp>
      <p:sp>
        <p:nvSpPr>
          <p:cNvPr id="19460" name="Rectangle 8"/>
          <p:cNvSpPr>
            <a:spLocks noChangeArrowheads="1"/>
          </p:cNvSpPr>
          <p:nvPr/>
        </p:nvSpPr>
        <p:spPr bwMode="auto">
          <a:xfrm>
            <a:off x="5334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latin typeface="Calibri" pitchFamily="34" charset="0"/>
              <a:ea typeface="+mn-ea"/>
            </a:endParaRPr>
          </a:p>
        </p:txBody>
      </p:sp>
      <p:sp>
        <p:nvSpPr>
          <p:cNvPr id="109572" name="Rectangle 9"/>
          <p:cNvSpPr>
            <a:spLocks noChangeArrowheads="1"/>
          </p:cNvSpPr>
          <p:nvPr/>
        </p:nvSpPr>
        <p:spPr bwMode="auto">
          <a:xfrm>
            <a:off x="914400" y="2743200"/>
            <a:ext cx="1524000" cy="5334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Probe </a:t>
            </a:r>
            <a:r>
              <a:rPr lang="ja-JP" altLang="en-US" sz="2000">
                <a:latin typeface="Calibri" charset="0"/>
              </a:rPr>
              <a:t>“</a:t>
            </a:r>
            <a:r>
              <a:rPr lang="en-US" altLang="ja-JP" sz="2000">
                <a:latin typeface="Calibri" charset="0"/>
              </a:rPr>
              <a:t>Bob</a:t>
            </a:r>
            <a:r>
              <a:rPr lang="ja-JP" altLang="en-US" sz="2000">
                <a:latin typeface="Calibri" charset="0"/>
              </a:rPr>
              <a:t>”</a:t>
            </a:r>
            <a:endParaRPr lang="en-US" altLang="en-US" sz="2000">
              <a:latin typeface="Calibri" charset="0"/>
            </a:endParaRPr>
          </a:p>
        </p:txBody>
      </p:sp>
      <p:sp>
        <p:nvSpPr>
          <p:cNvPr id="109573" name="Line 10"/>
          <p:cNvSpPr>
            <a:spLocks noChangeShapeType="1"/>
          </p:cNvSpPr>
          <p:nvPr/>
        </p:nvSpPr>
        <p:spPr bwMode="auto">
          <a:xfrm>
            <a:off x="1981200" y="2286000"/>
            <a:ext cx="1588"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9574" name="Group 13"/>
          <p:cNvGrpSpPr>
            <a:grpSpLocks/>
          </p:cNvGrpSpPr>
          <p:nvPr/>
        </p:nvGrpSpPr>
        <p:grpSpPr bwMode="auto">
          <a:xfrm>
            <a:off x="706438" y="3352800"/>
            <a:ext cx="2709862" cy="2347913"/>
            <a:chOff x="445" y="2640"/>
            <a:chExt cx="1707" cy="1479"/>
          </a:xfrm>
        </p:grpSpPr>
        <p:sp>
          <p:nvSpPr>
            <p:cNvPr id="109600" name="Line 14"/>
            <p:cNvSpPr>
              <a:spLocks noChangeShapeType="1"/>
            </p:cNvSpPr>
            <p:nvPr/>
          </p:nvSpPr>
          <p:spPr bwMode="auto">
            <a:xfrm>
              <a:off x="1248" y="2640"/>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9601" name="Group 15"/>
            <p:cNvGrpSpPr>
              <a:grpSpLocks/>
            </p:cNvGrpSpPr>
            <p:nvPr/>
          </p:nvGrpSpPr>
          <p:grpSpPr bwMode="auto">
            <a:xfrm>
              <a:off x="445" y="2928"/>
              <a:ext cx="1707" cy="1191"/>
              <a:chOff x="445" y="2928"/>
              <a:chExt cx="1707" cy="1191"/>
            </a:xfrm>
          </p:grpSpPr>
          <p:pic>
            <p:nvPicPr>
              <p:cNvPr id="109602" name="Picture 16" descr="envelope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2928"/>
                <a:ext cx="81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603" name="Text Box 17"/>
              <p:cNvSpPr txBox="1">
                <a:spLocks noChangeArrowheads="1"/>
              </p:cNvSpPr>
              <p:nvPr/>
            </p:nvSpPr>
            <p:spPr bwMode="auto">
              <a:xfrm>
                <a:off x="445" y="3696"/>
                <a:ext cx="170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Key-private encryption</a:t>
                </a:r>
                <a:br>
                  <a:rPr lang="en-US" altLang="en-US" sz="2000">
                    <a:latin typeface="Calibri" charset="0"/>
                  </a:rPr>
                </a:br>
                <a:r>
                  <a:rPr lang="en-US" altLang="en-US">
                    <a:latin typeface="Calibri" charset="0"/>
                  </a:rPr>
                  <a:t>(e.g., ElGamal)</a:t>
                </a:r>
              </a:p>
            </p:txBody>
          </p:sp>
          <p:pic>
            <p:nvPicPr>
              <p:cNvPr id="109604" name="Picture 18" descr="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31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605" name="Rectangle 19"/>
              <p:cNvSpPr>
                <a:spLocks noChangeArrowheads="1"/>
              </p:cNvSpPr>
              <p:nvPr/>
            </p:nvSpPr>
            <p:spPr bwMode="auto">
              <a:xfrm>
                <a:off x="1680" y="3216"/>
                <a:ext cx="3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Bob</a:t>
                </a:r>
              </a:p>
            </p:txBody>
          </p:sp>
        </p:grpSp>
      </p:grpSp>
      <p:grpSp>
        <p:nvGrpSpPr>
          <p:cNvPr id="109575" name="Group 23"/>
          <p:cNvGrpSpPr>
            <a:grpSpLocks/>
          </p:cNvGrpSpPr>
          <p:nvPr/>
        </p:nvGrpSpPr>
        <p:grpSpPr bwMode="auto">
          <a:xfrm>
            <a:off x="5715000" y="2286000"/>
            <a:ext cx="2863850" cy="3368675"/>
            <a:chOff x="3600" y="1968"/>
            <a:chExt cx="1804" cy="2122"/>
          </a:xfrm>
        </p:grpSpPr>
        <p:pic>
          <p:nvPicPr>
            <p:cNvPr id="109591" name="Picture 24" descr="open_envelope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 y="2976"/>
              <a:ext cx="81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92" name="Line 25"/>
            <p:cNvSpPr>
              <a:spLocks noChangeShapeType="1"/>
            </p:cNvSpPr>
            <p:nvPr/>
          </p:nvSpPr>
          <p:spPr bwMode="auto">
            <a:xfrm flipV="1">
              <a:off x="4464" y="2592"/>
              <a:ext cx="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93" name="Text Box 26"/>
            <p:cNvSpPr txBox="1">
              <a:spLocks noChangeArrowheads="1"/>
            </p:cNvSpPr>
            <p:nvPr/>
          </p:nvSpPr>
          <p:spPr bwMode="auto">
            <a:xfrm>
              <a:off x="3648" y="2352"/>
              <a:ext cx="1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Check signature:</a:t>
              </a:r>
            </a:p>
          </p:txBody>
        </p:sp>
        <p:sp>
          <p:nvSpPr>
            <p:cNvPr id="109594" name="Line 27"/>
            <p:cNvSpPr>
              <a:spLocks noChangeShapeType="1"/>
            </p:cNvSpPr>
            <p:nvPr/>
          </p:nvSpPr>
          <p:spPr bwMode="auto">
            <a:xfrm flipV="1">
              <a:off x="4464" y="1968"/>
              <a:ext cx="0"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9595" name="Picture 28" descr="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3312"/>
              <a:ext cx="4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96" name="Text Box 29"/>
            <p:cNvSpPr txBox="1">
              <a:spLocks noChangeArrowheads="1"/>
            </p:cNvSpPr>
            <p:nvPr/>
          </p:nvSpPr>
          <p:spPr bwMode="auto">
            <a:xfrm>
              <a:off x="3648" y="3840"/>
              <a:ext cx="17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Try to decrypt</a:t>
              </a:r>
            </a:p>
          </p:txBody>
        </p:sp>
        <p:sp>
          <p:nvSpPr>
            <p:cNvPr id="109597" name="Line 30"/>
            <p:cNvSpPr>
              <a:spLocks noChangeShapeType="1"/>
            </p:cNvSpPr>
            <p:nvPr/>
          </p:nvSpPr>
          <p:spPr bwMode="auto">
            <a:xfrm>
              <a:off x="3600" y="3408"/>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98" name="Rectangle 31"/>
            <p:cNvSpPr>
              <a:spLocks noChangeArrowheads="1"/>
            </p:cNvSpPr>
            <p:nvPr/>
          </p:nvSpPr>
          <p:spPr bwMode="auto">
            <a:xfrm>
              <a:off x="4944" y="3264"/>
              <a:ext cx="4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30000">
                  <a:latin typeface="Calibri" charset="0"/>
                </a:rPr>
                <a:t>-1</a:t>
              </a:r>
              <a:r>
                <a:rPr lang="en-US" altLang="en-US" sz="2000" baseline="-25000">
                  <a:latin typeface="Calibri" charset="0"/>
                </a:rPr>
                <a:t>Bob</a:t>
              </a:r>
            </a:p>
          </p:txBody>
        </p:sp>
        <p:sp>
          <p:nvSpPr>
            <p:cNvPr id="109599" name="Rectangle 32"/>
            <p:cNvSpPr>
              <a:spLocks noChangeArrowheads="1"/>
            </p:cNvSpPr>
            <p:nvPr/>
          </p:nvSpPr>
          <p:spPr bwMode="auto">
            <a:xfrm>
              <a:off x="4944" y="2352"/>
              <a:ext cx="41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Alice</a:t>
              </a:r>
            </a:p>
          </p:txBody>
        </p:sp>
      </p:grpSp>
      <p:sp>
        <p:nvSpPr>
          <p:cNvPr id="14351" name="Rectangle 33"/>
          <p:cNvSpPr>
            <a:spLocks noChangeArrowheads="1"/>
          </p:cNvSpPr>
          <p:nvPr/>
        </p:nvSpPr>
        <p:spPr bwMode="auto">
          <a:xfrm>
            <a:off x="3276600" y="6019800"/>
            <a:ext cx="2762250" cy="461963"/>
          </a:xfrm>
          <a:prstGeom prst="rect">
            <a:avLst/>
          </a:prstGeom>
          <a:noFill/>
          <a:ln w="9525">
            <a:noFill/>
            <a:miter lim="800000"/>
            <a:headEnd/>
            <a:tailEnd/>
          </a:ln>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E4E406"/>
                </a:solidFill>
                <a:latin typeface="Calibri" charset="0"/>
              </a:rPr>
              <a:t>Based on [Abadi ’04]</a:t>
            </a:r>
          </a:p>
        </p:txBody>
      </p:sp>
      <p:sp>
        <p:nvSpPr>
          <p:cNvPr id="109577" name="Rectangle 35"/>
          <p:cNvSpPr>
            <a:spLocks noChangeArrowheads="1"/>
          </p:cNvSpPr>
          <p:nvPr/>
        </p:nvSpPr>
        <p:spPr bwMode="auto">
          <a:xfrm>
            <a:off x="2667000" y="3276600"/>
            <a:ext cx="790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30000">
                <a:latin typeface="Calibri" charset="0"/>
              </a:rPr>
              <a:t>-1</a:t>
            </a:r>
            <a:r>
              <a:rPr lang="en-US" altLang="en-US" sz="2000" baseline="-25000">
                <a:latin typeface="Calibri" charset="0"/>
              </a:rPr>
              <a:t>Alice</a:t>
            </a:r>
          </a:p>
        </p:txBody>
      </p:sp>
      <p:sp>
        <p:nvSpPr>
          <p:cNvPr id="109578" name="Rectangle 36"/>
          <p:cNvSpPr>
            <a:spLocks noChangeArrowheads="1"/>
          </p:cNvSpPr>
          <p:nvPr/>
        </p:nvSpPr>
        <p:spPr bwMode="auto">
          <a:xfrm>
            <a:off x="2057400" y="3276600"/>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Sign:</a:t>
            </a:r>
          </a:p>
        </p:txBody>
      </p:sp>
      <p:grpSp>
        <p:nvGrpSpPr>
          <p:cNvPr id="109579" name="Group 41"/>
          <p:cNvGrpSpPr>
            <a:grpSpLocks/>
          </p:cNvGrpSpPr>
          <p:nvPr/>
        </p:nvGrpSpPr>
        <p:grpSpPr bwMode="auto">
          <a:xfrm>
            <a:off x="3657600" y="4038600"/>
            <a:ext cx="1828800" cy="914400"/>
            <a:chOff x="3657600" y="4876800"/>
            <a:chExt cx="1828800" cy="914400"/>
          </a:xfrm>
        </p:grpSpPr>
        <p:pic>
          <p:nvPicPr>
            <p:cNvPr id="109589" name="Picture 21"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8768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4572000" y="5105400"/>
              <a:ext cx="914400" cy="457200"/>
            </a:xfrm>
            <a:prstGeom prst="rect">
              <a:avLst/>
            </a:prstGeom>
            <a:blipFill>
              <a:blip r:embed="rId9"/>
              <a:tile tx="0" ty="0" sx="100000" sy="100000" flip="none" algn="tl"/>
            </a:blip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6" name="Group 43"/>
          <p:cNvGrpSpPr>
            <a:grpSpLocks/>
          </p:cNvGrpSpPr>
          <p:nvPr/>
        </p:nvGrpSpPr>
        <p:grpSpPr bwMode="auto">
          <a:xfrm>
            <a:off x="5638800" y="3276600"/>
            <a:ext cx="3035300" cy="2438400"/>
            <a:chOff x="5638800" y="4114800"/>
            <a:chExt cx="3035676" cy="2438400"/>
          </a:xfrm>
          <a:effectLst>
            <a:outerShdw blurRad="50800" dist="38100" dir="2700000" algn="tl" rotWithShape="0">
              <a:prstClr val="black">
                <a:alpha val="40000"/>
              </a:prstClr>
            </a:outerShdw>
          </a:effectLst>
        </p:grpSpPr>
        <p:sp>
          <p:nvSpPr>
            <p:cNvPr id="19478" name="TextBox 41"/>
            <p:cNvSpPr txBox="1">
              <a:spLocks noChangeArrowheads="1"/>
            </p:cNvSpPr>
            <p:nvPr/>
          </p:nvSpPr>
          <p:spPr bwMode="auto">
            <a:xfrm>
              <a:off x="5943600" y="4114800"/>
              <a:ext cx="2438400" cy="523220"/>
            </a:xfrm>
            <a:prstGeom prst="rect">
              <a:avLst/>
            </a:prstGeom>
            <a:solidFill>
              <a:schemeClr val="bg1"/>
            </a:solidFill>
            <a:ln w="28575">
              <a:solidFill>
                <a:srgbClr val="FF0000"/>
              </a:solidFill>
              <a:miter lim="800000"/>
              <a:headEnd/>
              <a:tailEnd/>
            </a:ln>
          </p:spPr>
          <p:txBody>
            <a:bodyPr>
              <a:spAutoFit/>
            </a:bodyPr>
            <a:lstStyle/>
            <a:p>
              <a:pPr>
                <a:defRPr/>
              </a:pPr>
              <a:r>
                <a:rPr lang="en-US" sz="2800">
                  <a:solidFill>
                    <a:srgbClr val="FF0000"/>
                  </a:solidFill>
                  <a:latin typeface="Calibri" pitchFamily="34" charset="0"/>
                  <a:ea typeface="+mn-ea"/>
                </a:rPr>
                <a:t>Slow! (&gt;100ms)</a:t>
              </a:r>
            </a:p>
          </p:txBody>
        </p:sp>
        <p:sp>
          <p:nvSpPr>
            <p:cNvPr id="43" name="Oval 42"/>
            <p:cNvSpPr/>
            <p:nvPr/>
          </p:nvSpPr>
          <p:spPr>
            <a:xfrm>
              <a:off x="5638800" y="4724400"/>
              <a:ext cx="3035676" cy="1828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09581" name="Picture 27" descr="AliceSignatu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2743200"/>
            <a:ext cx="711200" cy="533400"/>
          </a:xfrm>
          <a:prstGeom prst="rect">
            <a:avLst/>
          </a:prstGeom>
          <a:solidFill>
            <a:schemeClr val="bg1"/>
          </a:solidFill>
          <a:ln w="9525">
            <a:solidFill>
              <a:schemeClr val="tx1"/>
            </a:solidFill>
            <a:miter lim="800000"/>
            <a:headEnd/>
            <a:tailEnd/>
          </a:ln>
        </p:spPr>
      </p:pic>
      <p:pic>
        <p:nvPicPr>
          <p:cNvPr id="109582" name="Picture 47" descr="dell_laptop_0_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1600200"/>
            <a:ext cx="6778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3" name="Picture 48" descr="alic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2588" y="1384300"/>
            <a:ext cx="6873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4" name="Picture 49" descr="ap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8263" y="1481138"/>
            <a:ext cx="6127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5" name="Picture 50" descr="bob.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1447800"/>
            <a:ext cx="687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6" name="Text Box 7"/>
          <p:cNvSpPr txBox="1">
            <a:spLocks noChangeArrowheads="1"/>
          </p:cNvSpPr>
          <p:nvPr/>
        </p:nvSpPr>
        <p:spPr bwMode="auto">
          <a:xfrm>
            <a:off x="1600200" y="1905000"/>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Client</a:t>
            </a:r>
          </a:p>
        </p:txBody>
      </p:sp>
      <p:sp>
        <p:nvSpPr>
          <p:cNvPr id="109587" name="Text Box 8"/>
          <p:cNvSpPr txBox="1">
            <a:spLocks noChangeArrowheads="1"/>
          </p:cNvSpPr>
          <p:nvPr/>
        </p:nvSpPr>
        <p:spPr bwMode="auto">
          <a:xfrm>
            <a:off x="6629400" y="1905000"/>
            <a:ext cx="103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Service</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50</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6388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latin typeface="Calibri" pitchFamily="34" charset="0"/>
              <a:ea typeface="+mn-ea"/>
            </a:endParaRPr>
          </a:p>
        </p:txBody>
      </p:sp>
      <p:sp>
        <p:nvSpPr>
          <p:cNvPr id="111618" name="Rectangle 4"/>
          <p:cNvSpPr>
            <a:spLocks noGrp="1" noChangeArrowheads="1"/>
          </p:cNvSpPr>
          <p:nvPr>
            <p:ph type="title"/>
          </p:nvPr>
        </p:nvSpPr>
        <p:spPr>
          <a:xfrm>
            <a:off x="304800" y="274638"/>
            <a:ext cx="8458200" cy="1143000"/>
          </a:xfrm>
        </p:spPr>
        <p:txBody>
          <a:bodyPr/>
          <a:lstStyle/>
          <a:p>
            <a:pPr eaLnBrk="1" hangingPunct="1"/>
            <a:r>
              <a:rPr lang="en-US" altLang="en-US"/>
              <a:t>Straw man: Symmetric Key Protocol</a:t>
            </a:r>
          </a:p>
        </p:txBody>
      </p:sp>
      <p:sp>
        <p:nvSpPr>
          <p:cNvPr id="20484" name="Rectangle 4"/>
          <p:cNvSpPr>
            <a:spLocks noChangeArrowheads="1"/>
          </p:cNvSpPr>
          <p:nvPr/>
        </p:nvSpPr>
        <p:spPr bwMode="auto">
          <a:xfrm>
            <a:off x="5334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latin typeface="Calibri" pitchFamily="34" charset="0"/>
              <a:ea typeface="+mn-ea"/>
            </a:endParaRPr>
          </a:p>
        </p:txBody>
      </p:sp>
      <p:sp>
        <p:nvSpPr>
          <p:cNvPr id="111620" name="Rectangle 5"/>
          <p:cNvSpPr>
            <a:spLocks noChangeArrowheads="1"/>
          </p:cNvSpPr>
          <p:nvPr/>
        </p:nvSpPr>
        <p:spPr bwMode="auto">
          <a:xfrm>
            <a:off x="914400" y="2743200"/>
            <a:ext cx="1524000" cy="5334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Probe </a:t>
            </a:r>
            <a:r>
              <a:rPr lang="ja-JP" altLang="en-US" sz="2000">
                <a:latin typeface="Calibri" charset="0"/>
              </a:rPr>
              <a:t>“</a:t>
            </a:r>
            <a:r>
              <a:rPr lang="en-US" altLang="ja-JP" sz="2000">
                <a:latin typeface="Calibri" charset="0"/>
              </a:rPr>
              <a:t>Bob</a:t>
            </a:r>
            <a:r>
              <a:rPr lang="ja-JP" altLang="en-US" sz="2000">
                <a:latin typeface="Calibri" charset="0"/>
              </a:rPr>
              <a:t>”</a:t>
            </a:r>
            <a:endParaRPr lang="en-US" altLang="en-US" sz="2000">
              <a:latin typeface="Calibri" charset="0"/>
            </a:endParaRPr>
          </a:p>
        </p:txBody>
      </p:sp>
      <p:sp>
        <p:nvSpPr>
          <p:cNvPr id="111621" name="Line 6"/>
          <p:cNvSpPr>
            <a:spLocks noChangeShapeType="1"/>
          </p:cNvSpPr>
          <p:nvPr/>
        </p:nvSpPr>
        <p:spPr bwMode="auto">
          <a:xfrm>
            <a:off x="1981200" y="2286000"/>
            <a:ext cx="1588"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22" name="Text Box 7"/>
          <p:cNvSpPr txBox="1">
            <a:spLocks noChangeArrowheads="1"/>
          </p:cNvSpPr>
          <p:nvPr/>
        </p:nvSpPr>
        <p:spPr bwMode="auto">
          <a:xfrm>
            <a:off x="1600200" y="1905000"/>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Client</a:t>
            </a:r>
          </a:p>
        </p:txBody>
      </p:sp>
      <p:sp>
        <p:nvSpPr>
          <p:cNvPr id="111623" name="Text Box 8"/>
          <p:cNvSpPr txBox="1">
            <a:spLocks noChangeArrowheads="1"/>
          </p:cNvSpPr>
          <p:nvPr/>
        </p:nvSpPr>
        <p:spPr bwMode="auto">
          <a:xfrm>
            <a:off x="6705600" y="1905000"/>
            <a:ext cx="103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Service</a:t>
            </a:r>
          </a:p>
        </p:txBody>
      </p:sp>
      <p:sp>
        <p:nvSpPr>
          <p:cNvPr id="111624" name="Line 9"/>
          <p:cNvSpPr>
            <a:spLocks noChangeShapeType="1"/>
          </p:cNvSpPr>
          <p:nvPr/>
        </p:nvSpPr>
        <p:spPr bwMode="auto">
          <a:xfrm>
            <a:off x="1981200" y="33528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1625" name="Picture 10" descr="envelope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6" name="Text Box 11"/>
          <p:cNvSpPr txBox="1">
            <a:spLocks noChangeArrowheads="1"/>
          </p:cNvSpPr>
          <p:nvPr/>
        </p:nvSpPr>
        <p:spPr bwMode="auto">
          <a:xfrm>
            <a:off x="719138" y="5029200"/>
            <a:ext cx="2460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a:latin typeface="Calibri" charset="0"/>
              </a:rPr>
              <a:t>Symmetric encryption</a:t>
            </a:r>
            <a:br>
              <a:rPr lang="en-US" altLang="en-US" sz="1800">
                <a:latin typeface="Calibri" charset="0"/>
              </a:rPr>
            </a:br>
            <a:r>
              <a:rPr lang="en-US" altLang="en-US" sz="1800">
                <a:latin typeface="Calibri" charset="0"/>
              </a:rPr>
              <a:t>(e.g., AES w/ random IV)</a:t>
            </a:r>
          </a:p>
        </p:txBody>
      </p:sp>
      <p:pic>
        <p:nvPicPr>
          <p:cNvPr id="111627" name="Picture 14" descr="open_envelope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200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8" name="Text Box 15"/>
          <p:cNvSpPr txBox="1">
            <a:spLocks noChangeArrowheads="1"/>
          </p:cNvSpPr>
          <p:nvPr/>
        </p:nvSpPr>
        <p:spPr bwMode="auto">
          <a:xfrm>
            <a:off x="5867400" y="25146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Check MAC:</a:t>
            </a:r>
          </a:p>
        </p:txBody>
      </p:sp>
      <p:sp>
        <p:nvSpPr>
          <p:cNvPr id="111629" name="Line 16"/>
          <p:cNvSpPr>
            <a:spLocks noChangeShapeType="1"/>
          </p:cNvSpPr>
          <p:nvPr/>
        </p:nvSpPr>
        <p:spPr bwMode="auto">
          <a:xfrm flipV="1">
            <a:off x="7239000" y="2286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1630" name="Picture 17" descr="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7338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1" name="Rectangle 18"/>
          <p:cNvSpPr>
            <a:spLocks noChangeArrowheads="1"/>
          </p:cNvSpPr>
          <p:nvPr/>
        </p:nvSpPr>
        <p:spPr bwMode="auto">
          <a:xfrm>
            <a:off x="1981200" y="3276600"/>
            <a:ext cx="757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MAC:</a:t>
            </a:r>
          </a:p>
        </p:txBody>
      </p:sp>
      <p:sp>
        <p:nvSpPr>
          <p:cNvPr id="111632" name="Rectangle 19"/>
          <p:cNvSpPr>
            <a:spLocks noChangeArrowheads="1"/>
          </p:cNvSpPr>
          <p:nvPr/>
        </p:nvSpPr>
        <p:spPr bwMode="auto">
          <a:xfrm>
            <a:off x="2667000" y="32766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AB</a:t>
            </a:r>
          </a:p>
        </p:txBody>
      </p:sp>
      <p:sp>
        <p:nvSpPr>
          <p:cNvPr id="111633" name="Rectangle 20"/>
          <p:cNvSpPr>
            <a:spLocks noChangeArrowheads="1"/>
          </p:cNvSpPr>
          <p:nvPr/>
        </p:nvSpPr>
        <p:spPr bwMode="auto">
          <a:xfrm>
            <a:off x="2667000" y="42672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AB</a:t>
            </a:r>
          </a:p>
        </p:txBody>
      </p:sp>
      <p:pic>
        <p:nvPicPr>
          <p:cNvPr id="111634" name="Picture 21" descr="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2672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5" name="Rectangle 22"/>
          <p:cNvSpPr>
            <a:spLocks noChangeArrowheads="1"/>
          </p:cNvSpPr>
          <p:nvPr/>
        </p:nvSpPr>
        <p:spPr bwMode="auto">
          <a:xfrm>
            <a:off x="7391400" y="25146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AB</a:t>
            </a:r>
          </a:p>
        </p:txBody>
      </p:sp>
      <p:sp>
        <p:nvSpPr>
          <p:cNvPr id="111636" name="Line 23"/>
          <p:cNvSpPr>
            <a:spLocks noChangeShapeType="1"/>
          </p:cNvSpPr>
          <p:nvPr/>
        </p:nvSpPr>
        <p:spPr bwMode="auto">
          <a:xfrm flipV="1">
            <a:off x="7239000" y="28956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37" name="Line 24"/>
          <p:cNvSpPr>
            <a:spLocks noChangeShapeType="1"/>
          </p:cNvSpPr>
          <p:nvPr/>
        </p:nvSpPr>
        <p:spPr bwMode="auto">
          <a:xfrm flipV="1">
            <a:off x="7239000" y="4572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1638" name="Picture 25" descr="aliceandbo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747963"/>
            <a:ext cx="842963" cy="525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11639" name="Group 27"/>
          <p:cNvGrpSpPr>
            <a:grpSpLocks/>
          </p:cNvGrpSpPr>
          <p:nvPr/>
        </p:nvGrpSpPr>
        <p:grpSpPr bwMode="auto">
          <a:xfrm>
            <a:off x="5715000" y="3200400"/>
            <a:ext cx="2971800" cy="2454275"/>
            <a:chOff x="3600" y="1680"/>
            <a:chExt cx="1872" cy="1546"/>
          </a:xfrm>
        </p:grpSpPr>
        <p:sp>
          <p:nvSpPr>
            <p:cNvPr id="111652" name="Freeform 28"/>
            <p:cNvSpPr>
              <a:spLocks/>
            </p:cNvSpPr>
            <p:nvPr/>
          </p:nvSpPr>
          <p:spPr bwMode="auto">
            <a:xfrm>
              <a:off x="3600" y="2688"/>
              <a:ext cx="960" cy="48"/>
            </a:xfrm>
            <a:custGeom>
              <a:avLst/>
              <a:gdLst>
                <a:gd name="T0" fmla="*/ 0 w 960"/>
                <a:gd name="T1" fmla="*/ 0 h 288"/>
                <a:gd name="T2" fmla="*/ 960 w 960"/>
                <a:gd name="T3" fmla="*/ 0 h 288"/>
                <a:gd name="T4" fmla="*/ 960 w 960"/>
                <a:gd name="T5" fmla="*/ 0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288"/>
                  </a:moveTo>
                  <a:lnTo>
                    <a:pt x="960" y="288"/>
                  </a:lnTo>
                  <a:lnTo>
                    <a:pt x="960"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53" name="Text Box 29"/>
            <p:cNvSpPr txBox="1">
              <a:spLocks noChangeArrowheads="1"/>
            </p:cNvSpPr>
            <p:nvPr/>
          </p:nvSpPr>
          <p:spPr bwMode="auto">
            <a:xfrm>
              <a:off x="4560" y="2400"/>
              <a:ext cx="91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r>
                <a:rPr lang="en-US" altLang="en-US" sz="2000">
                  <a:latin typeface="Calibri" charset="0"/>
                </a:rPr>
                <a:t>Try to</a:t>
              </a:r>
            </a:p>
            <a:p>
              <a:pPr algn="r" eaLnBrk="1" hangingPunct="1"/>
              <a:r>
                <a:rPr lang="en-US" altLang="en-US" sz="2000">
                  <a:latin typeface="Calibri" charset="0"/>
                </a:rPr>
                <a:t>decrypt</a:t>
              </a:r>
            </a:p>
            <a:p>
              <a:pPr algn="r" eaLnBrk="1" hangingPunct="1"/>
              <a:r>
                <a:rPr lang="en-US" altLang="en-US" sz="2000">
                  <a:latin typeface="Calibri" charset="0"/>
                </a:rPr>
                <a:t>with each </a:t>
              </a:r>
            </a:p>
            <a:p>
              <a:pPr algn="r" eaLnBrk="1" hangingPunct="1"/>
              <a:r>
                <a:rPr lang="en-US" altLang="en-US" sz="2000">
                  <a:latin typeface="Calibri" charset="0"/>
                </a:rPr>
                <a:t>shared key</a:t>
              </a:r>
            </a:p>
          </p:txBody>
        </p:sp>
        <p:sp>
          <p:nvSpPr>
            <p:cNvPr id="111654" name="Rectangle 30"/>
            <p:cNvSpPr>
              <a:spLocks noChangeArrowheads="1"/>
            </p:cNvSpPr>
            <p:nvPr/>
          </p:nvSpPr>
          <p:spPr bwMode="auto">
            <a:xfrm>
              <a:off x="4896" y="1680"/>
              <a:ext cx="5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Shared1</a:t>
              </a:r>
            </a:p>
          </p:txBody>
        </p:sp>
        <p:sp>
          <p:nvSpPr>
            <p:cNvPr id="111655" name="Rectangle 31"/>
            <p:cNvSpPr>
              <a:spLocks noChangeArrowheads="1"/>
            </p:cNvSpPr>
            <p:nvPr/>
          </p:nvSpPr>
          <p:spPr bwMode="auto">
            <a:xfrm>
              <a:off x="4896" y="1872"/>
              <a:ext cx="5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Shared2</a:t>
              </a:r>
            </a:p>
          </p:txBody>
        </p:sp>
        <p:sp>
          <p:nvSpPr>
            <p:cNvPr id="111656" name="Rectangle 32"/>
            <p:cNvSpPr>
              <a:spLocks noChangeArrowheads="1"/>
            </p:cNvSpPr>
            <p:nvPr/>
          </p:nvSpPr>
          <p:spPr bwMode="auto">
            <a:xfrm>
              <a:off x="4896" y="2064"/>
              <a:ext cx="5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Shared3</a:t>
              </a:r>
            </a:p>
          </p:txBody>
        </p:sp>
        <p:sp>
          <p:nvSpPr>
            <p:cNvPr id="111657" name="Text Box 33"/>
            <p:cNvSpPr txBox="1">
              <a:spLocks noChangeArrowheads="1"/>
            </p:cNvSpPr>
            <p:nvPr/>
          </p:nvSpPr>
          <p:spPr bwMode="auto">
            <a:xfrm>
              <a:off x="4944" y="2208"/>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a:t>
              </a:r>
            </a:p>
          </p:txBody>
        </p:sp>
      </p:grpSp>
      <p:grpSp>
        <p:nvGrpSpPr>
          <p:cNvPr id="3" name="Group 73"/>
          <p:cNvGrpSpPr>
            <a:grpSpLocks/>
          </p:cNvGrpSpPr>
          <p:nvPr/>
        </p:nvGrpSpPr>
        <p:grpSpPr bwMode="auto">
          <a:xfrm>
            <a:off x="5562600" y="2362200"/>
            <a:ext cx="3352800" cy="3657600"/>
            <a:chOff x="5562600" y="4373526"/>
            <a:chExt cx="3352800" cy="2551814"/>
          </a:xfrm>
          <a:effectLst>
            <a:outerShdw blurRad="50800" dist="38100" dir="2700000" algn="tl" rotWithShape="0">
              <a:prstClr val="black">
                <a:alpha val="40000"/>
              </a:prstClr>
            </a:outerShdw>
          </a:effectLst>
        </p:grpSpPr>
        <p:sp>
          <p:nvSpPr>
            <p:cNvPr id="20514" name="TextBox 74"/>
            <p:cNvSpPr txBox="1">
              <a:spLocks noChangeArrowheads="1"/>
            </p:cNvSpPr>
            <p:nvPr/>
          </p:nvSpPr>
          <p:spPr bwMode="auto">
            <a:xfrm>
              <a:off x="5562600" y="4373526"/>
              <a:ext cx="3276600" cy="322092"/>
            </a:xfrm>
            <a:prstGeom prst="rect">
              <a:avLst/>
            </a:prstGeom>
            <a:solidFill>
              <a:schemeClr val="bg1"/>
            </a:solidFill>
            <a:ln w="28575">
              <a:solidFill>
                <a:srgbClr val="FF0000"/>
              </a:solidFill>
              <a:miter lim="800000"/>
              <a:headEnd/>
              <a:tailEnd/>
            </a:ln>
          </p:spPr>
          <p:txBody>
            <a:bodyPr>
              <a:spAutoFit/>
            </a:bodyPr>
            <a:lstStyle/>
            <a:p>
              <a:pPr algn="ctr">
                <a:defRPr/>
              </a:pPr>
              <a:r>
                <a:rPr lang="en-US">
                  <a:solidFill>
                    <a:srgbClr val="FF0000"/>
                  </a:solidFill>
                  <a:latin typeface="Calibri" pitchFamily="34" charset="0"/>
                  <a:ea typeface="+mn-ea"/>
                </a:rPr>
                <a:t>Slow! (scales w/ # keys)</a:t>
              </a:r>
            </a:p>
          </p:txBody>
        </p:sp>
        <p:sp>
          <p:nvSpPr>
            <p:cNvPr id="76" name="Oval 75"/>
            <p:cNvSpPr/>
            <p:nvPr/>
          </p:nvSpPr>
          <p:spPr>
            <a:xfrm>
              <a:off x="5638800" y="4801043"/>
              <a:ext cx="3276600" cy="21242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1641" name="Group 41"/>
          <p:cNvGrpSpPr>
            <a:grpSpLocks/>
          </p:cNvGrpSpPr>
          <p:nvPr/>
        </p:nvGrpSpPr>
        <p:grpSpPr bwMode="auto">
          <a:xfrm>
            <a:off x="3657600" y="4038600"/>
            <a:ext cx="1828800" cy="914400"/>
            <a:chOff x="3657600" y="4876800"/>
            <a:chExt cx="1828800" cy="914400"/>
          </a:xfrm>
        </p:grpSpPr>
        <p:pic>
          <p:nvPicPr>
            <p:cNvPr id="111650" name="Picture 21"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8768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p:cNvSpPr/>
            <p:nvPr/>
          </p:nvSpPr>
          <p:spPr>
            <a:xfrm>
              <a:off x="4572000" y="5105400"/>
              <a:ext cx="914400" cy="457200"/>
            </a:xfrm>
            <a:prstGeom prst="rect">
              <a:avLst/>
            </a:prstGeom>
            <a:blipFill>
              <a:blip r:embed="rId9"/>
              <a:tile tx="0" ty="0" sx="100000" sy="100000" flip="none" algn="tl"/>
            </a:blip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pic>
        <p:nvPicPr>
          <p:cNvPr id="111642" name="Picture 79" descr="dell_laptop_0_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1600200"/>
            <a:ext cx="6778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3" name="Picture 80" descr="alice.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2588" y="1384300"/>
            <a:ext cx="6873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4" name="Picture 81" descr="ap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88263" y="1481138"/>
            <a:ext cx="6127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5" name="Picture 82" descr="bob.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1447800"/>
            <a:ext cx="687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4016167" y="6031396"/>
            <a:ext cx="4856163" cy="400050"/>
          </a:xfrm>
          <a:prstGeom prst="rect">
            <a:avLst/>
          </a:prstGeom>
          <a:noFill/>
          <a:effectLst/>
        </p:spPr>
        <p:txBody>
          <a:bodyPr wrap="none">
            <a:spAutoFit/>
          </a:bodyPr>
          <a:lstStyle/>
          <a:p>
            <a:pPr>
              <a:defRPr/>
            </a:pPr>
            <a:r>
              <a:rPr lang="en-US" sz="2000" dirty="0">
                <a:solidFill>
                  <a:srgbClr val="FF0000"/>
                </a:solidFill>
                <a:latin typeface="+mn-lt"/>
                <a:ea typeface="+mn-ea"/>
              </a:rPr>
              <a:t>Different symmetric key per potential sender</a:t>
            </a:r>
          </a:p>
        </p:txBody>
      </p:sp>
      <p:sp>
        <p:nvSpPr>
          <p:cNvPr id="44" name="TextBox 43"/>
          <p:cNvSpPr txBox="1">
            <a:spLocks noChangeArrowheads="1"/>
          </p:cNvSpPr>
          <p:nvPr/>
        </p:nvSpPr>
        <p:spPr bwMode="auto">
          <a:xfrm>
            <a:off x="3657600" y="26670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rPr>
              <a:t>Can</a:t>
            </a:r>
            <a:r>
              <a:rPr lang="ja-JP" altLang="en-US" sz="1800">
                <a:solidFill>
                  <a:srgbClr val="FF0000"/>
                </a:solidFill>
                <a:latin typeface="Arial" charset="0"/>
              </a:rPr>
              <a:t>’</a:t>
            </a:r>
            <a:r>
              <a:rPr lang="en-US" altLang="ja-JP" sz="1800">
                <a:solidFill>
                  <a:srgbClr val="FF0000"/>
                </a:solidFill>
                <a:latin typeface="Arial" charset="0"/>
              </a:rPr>
              <a:t>t identify the</a:t>
            </a:r>
          </a:p>
          <a:p>
            <a:pPr eaLnBrk="1" hangingPunct="1"/>
            <a:r>
              <a:rPr lang="en-US" altLang="en-US" sz="1800">
                <a:solidFill>
                  <a:srgbClr val="FF0000"/>
                </a:solidFill>
                <a:latin typeface="Arial" charset="0"/>
              </a:rPr>
              <a:t>decryption key in the packet or else it is linkable</a:t>
            </a:r>
          </a:p>
        </p:txBody>
      </p:sp>
      <p:cxnSp>
        <p:nvCxnSpPr>
          <p:cNvPr id="46" name="Straight Arrow Connector 45"/>
          <p:cNvCxnSpPr/>
          <p:nvPr/>
        </p:nvCxnSpPr>
        <p:spPr>
          <a:xfrm rot="5400000">
            <a:off x="4535488" y="4076700"/>
            <a:ext cx="227012" cy="1588"/>
          </a:xfrm>
          <a:prstGeom prst="straightConnector1">
            <a:avLst/>
          </a:prstGeom>
          <a:ln w="28575">
            <a:solidFill>
              <a:srgbClr val="FF0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43A1372-D0BF-3B45-A603-8F136B8AD2A9}" type="slidenum">
              <a:rPr lang="en-US" altLang="en-US" smtClean="0"/>
              <a:pPr/>
              <a:t>51</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altLang="en-US"/>
              <a:t>Solution Summary</a:t>
            </a:r>
          </a:p>
        </p:txBody>
      </p:sp>
      <p:sp>
        <p:nvSpPr>
          <p:cNvPr id="113666" name="Rectangle 12"/>
          <p:cNvSpPr>
            <a:spLocks noChangeArrowheads="1"/>
          </p:cNvSpPr>
          <p:nvPr/>
        </p:nvSpPr>
        <p:spPr bwMode="auto">
          <a:xfrm rot="-2608618">
            <a:off x="6534150" y="1708150"/>
            <a:ext cx="180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Unlinkability</a:t>
            </a:r>
            <a:endParaRPr lang="en-US" altLang="en-US">
              <a:latin typeface="Calibri" charset="0"/>
            </a:endParaRPr>
          </a:p>
        </p:txBody>
      </p:sp>
      <p:cxnSp>
        <p:nvCxnSpPr>
          <p:cNvPr id="15" name="Straight Connector 14"/>
          <p:cNvCxnSpPr/>
          <p:nvPr/>
        </p:nvCxnSpPr>
        <p:spPr>
          <a:xfrm rot="5400000">
            <a:off x="2499519" y="4572794"/>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155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299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443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1587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13672" name="Rectangle 39"/>
          <p:cNvSpPr>
            <a:spLocks noChangeArrowheads="1"/>
          </p:cNvSpPr>
          <p:nvPr/>
        </p:nvSpPr>
        <p:spPr bwMode="auto">
          <a:xfrm rot="-2659516">
            <a:off x="5705475" y="1841500"/>
            <a:ext cx="134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Integrity</a:t>
            </a:r>
            <a:endParaRPr lang="en-US" altLang="en-US">
              <a:latin typeface="Calibri" charset="0"/>
            </a:endParaRPr>
          </a:p>
        </p:txBody>
      </p:sp>
      <p:sp>
        <p:nvSpPr>
          <p:cNvPr id="113673" name="Rectangle 40"/>
          <p:cNvSpPr>
            <a:spLocks noChangeArrowheads="1"/>
          </p:cNvSpPr>
          <p:nvPr/>
        </p:nvSpPr>
        <p:spPr bwMode="auto">
          <a:xfrm rot="-2659516">
            <a:off x="4718050" y="1681163"/>
            <a:ext cx="177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Authenticity</a:t>
            </a:r>
            <a:endParaRPr lang="en-US" altLang="en-US">
              <a:latin typeface="Calibri" charset="0"/>
            </a:endParaRPr>
          </a:p>
        </p:txBody>
      </p:sp>
      <p:grpSp>
        <p:nvGrpSpPr>
          <p:cNvPr id="113674" name="Group 42"/>
          <p:cNvGrpSpPr>
            <a:grpSpLocks/>
          </p:cNvGrpSpPr>
          <p:nvPr/>
        </p:nvGrpSpPr>
        <p:grpSpPr bwMode="auto">
          <a:xfrm>
            <a:off x="442913" y="2667000"/>
            <a:ext cx="7620000" cy="3811588"/>
            <a:chOff x="609600" y="2438400"/>
            <a:chExt cx="7620000" cy="3811588"/>
          </a:xfrm>
        </p:grpSpPr>
        <p:grpSp>
          <p:nvGrpSpPr>
            <p:cNvPr id="113704" name="Group 38"/>
            <p:cNvGrpSpPr>
              <a:grpSpLocks/>
            </p:cNvGrpSpPr>
            <p:nvPr/>
          </p:nvGrpSpPr>
          <p:grpSpPr bwMode="auto">
            <a:xfrm>
              <a:off x="609600" y="2438400"/>
              <a:ext cx="7620000" cy="3811588"/>
              <a:chOff x="533400" y="2438400"/>
              <a:chExt cx="8153400" cy="3811588"/>
            </a:xfrm>
          </p:grpSpPr>
          <p:cxnSp>
            <p:nvCxnSpPr>
              <p:cNvPr id="5" name="Straight Connector 4"/>
              <p:cNvCxnSpPr/>
              <p:nvPr/>
            </p:nvCxnSpPr>
            <p:spPr>
              <a:xfrm>
                <a:off x="533400" y="3200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438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72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486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6248400"/>
                <a:ext cx="81534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5400000">
              <a:off x="1753394" y="4342606"/>
              <a:ext cx="38100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3675" name="Rectangle 44"/>
          <p:cNvSpPr>
            <a:spLocks noChangeArrowheads="1"/>
          </p:cNvSpPr>
          <p:nvPr/>
        </p:nvSpPr>
        <p:spPr bwMode="auto">
          <a:xfrm rot="-2614305">
            <a:off x="7516813" y="1858963"/>
            <a:ext cx="139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Efficiency</a:t>
            </a:r>
            <a:endParaRPr lang="en-US" altLang="en-US">
              <a:latin typeface="Calibri" charset="0"/>
            </a:endParaRPr>
          </a:p>
        </p:txBody>
      </p:sp>
      <p:sp>
        <p:nvSpPr>
          <p:cNvPr id="113676" name="Rectangle 45"/>
          <p:cNvSpPr>
            <a:spLocks noChangeArrowheads="1"/>
          </p:cNvSpPr>
          <p:nvPr/>
        </p:nvSpPr>
        <p:spPr bwMode="auto">
          <a:xfrm rot="-2699701">
            <a:off x="3746500" y="1655763"/>
            <a:ext cx="207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Confidentiality</a:t>
            </a:r>
            <a:endParaRPr lang="en-US" altLang="en-US">
              <a:latin typeface="Calibri" charset="0"/>
            </a:endParaRPr>
          </a:p>
        </p:txBody>
      </p:sp>
      <p:cxnSp>
        <p:nvCxnSpPr>
          <p:cNvPr id="50" name="Straight Connector 49"/>
          <p:cNvCxnSpPr/>
          <p:nvPr/>
        </p:nvCxnSpPr>
        <p:spPr>
          <a:xfrm flipV="1">
            <a:off x="34909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53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197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41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485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051800" y="1220788"/>
            <a:ext cx="1524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13683" name="TextBox 55"/>
          <p:cNvSpPr txBox="1">
            <a:spLocks noChangeArrowheads="1"/>
          </p:cNvSpPr>
          <p:nvPr/>
        </p:nvSpPr>
        <p:spPr bwMode="auto">
          <a:xfrm>
            <a:off x="381000" y="2819400"/>
            <a:ext cx="169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Calibri" charset="0"/>
              </a:rPr>
              <a:t>802.11 WPA</a:t>
            </a:r>
          </a:p>
        </p:txBody>
      </p:sp>
      <p:sp>
        <p:nvSpPr>
          <p:cNvPr id="113684" name="TextBox 56"/>
          <p:cNvSpPr txBox="1">
            <a:spLocks noChangeArrowheads="1"/>
          </p:cNvSpPr>
          <p:nvPr/>
        </p:nvSpPr>
        <p:spPr bwMode="auto">
          <a:xfrm>
            <a:off x="381000" y="35814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MAC Pseudonyms</a:t>
            </a:r>
          </a:p>
        </p:txBody>
      </p:sp>
      <p:sp>
        <p:nvSpPr>
          <p:cNvPr id="113685" name="TextBox 57"/>
          <p:cNvSpPr txBox="1">
            <a:spLocks noChangeArrowheads="1"/>
          </p:cNvSpPr>
          <p:nvPr/>
        </p:nvSpPr>
        <p:spPr bwMode="auto">
          <a:xfrm>
            <a:off x="381000" y="4191000"/>
            <a:ext cx="2652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Public Key Protocol</a:t>
            </a:r>
          </a:p>
          <a:p>
            <a:pPr eaLnBrk="1" hangingPunct="1"/>
            <a:r>
              <a:rPr lang="en-US" altLang="en-US" sz="2000">
                <a:latin typeface="Calibri" charset="0"/>
              </a:rPr>
              <a:t>Symmetric Key Protocol</a:t>
            </a:r>
          </a:p>
        </p:txBody>
      </p:sp>
      <p:sp>
        <p:nvSpPr>
          <p:cNvPr id="59" name="TextBox 58"/>
          <p:cNvSpPr txBox="1"/>
          <p:nvPr/>
        </p:nvSpPr>
        <p:spPr>
          <a:xfrm>
            <a:off x="381000" y="5105400"/>
            <a:ext cx="2992438"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Discovery/Binding</a:t>
            </a:r>
          </a:p>
        </p:txBody>
      </p:sp>
      <p:sp>
        <p:nvSpPr>
          <p:cNvPr id="60" name="TextBox 59"/>
          <p:cNvSpPr txBox="1"/>
          <p:nvPr/>
        </p:nvSpPr>
        <p:spPr>
          <a:xfrm>
            <a:off x="381000" y="5867400"/>
            <a:ext cx="2436813"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Data packets</a:t>
            </a:r>
          </a:p>
        </p:txBody>
      </p:sp>
      <p:pic>
        <p:nvPicPr>
          <p:cNvPr id="113688"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819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9" name="Picture 6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43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90" name="TextBox 37"/>
          <p:cNvSpPr txBox="1">
            <a:spLocks noChangeArrowheads="1"/>
          </p:cNvSpPr>
          <p:nvPr/>
        </p:nvSpPr>
        <p:spPr bwMode="auto">
          <a:xfrm>
            <a:off x="6248400" y="3505200"/>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b="1">
                <a:latin typeface="Calibri" charset="0"/>
              </a:rPr>
              <a:t>Long</a:t>
            </a:r>
          </a:p>
          <a:p>
            <a:pPr algn="ctr" eaLnBrk="1" hangingPunct="1"/>
            <a:r>
              <a:rPr lang="en-US" altLang="en-US" sz="2000" b="1">
                <a:latin typeface="Calibri" charset="0"/>
              </a:rPr>
              <a:t>Term</a:t>
            </a:r>
          </a:p>
        </p:txBody>
      </p:sp>
      <p:pic>
        <p:nvPicPr>
          <p:cNvPr id="113691" name="Picture 3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2" name="Picture 42"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3" name="Picture 43"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4"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581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5"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6"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7"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8"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9" name="Picture 62"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267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701" name="TextBox 64"/>
          <p:cNvSpPr txBox="1">
            <a:spLocks noChangeArrowheads="1"/>
          </p:cNvSpPr>
          <p:nvPr/>
        </p:nvSpPr>
        <p:spPr bwMode="auto">
          <a:xfrm>
            <a:off x="35052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13702" name="TextBox 64"/>
          <p:cNvSpPr txBox="1">
            <a:spLocks noChangeArrowheads="1"/>
          </p:cNvSpPr>
          <p:nvPr/>
        </p:nvSpPr>
        <p:spPr bwMode="auto">
          <a:xfrm>
            <a:off x="44196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13703" name="TextBox 64"/>
          <p:cNvSpPr txBox="1">
            <a:spLocks noChangeArrowheads="1"/>
          </p:cNvSpPr>
          <p:nvPr/>
        </p:nvSpPr>
        <p:spPr bwMode="auto">
          <a:xfrm>
            <a:off x="53340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52</a:t>
            </a:fld>
            <a:endParaRPr lang="en-US" altLang="en-US"/>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
          <p:cNvSpPr>
            <a:spLocks noGrp="1" noChangeArrowheads="1"/>
          </p:cNvSpPr>
          <p:nvPr>
            <p:ph type="title"/>
          </p:nvPr>
        </p:nvSpPr>
        <p:spPr/>
        <p:txBody>
          <a:bodyPr/>
          <a:lstStyle/>
          <a:p>
            <a:r>
              <a:rPr lang="en-US" altLang="en-US"/>
              <a:t>SlyFi</a:t>
            </a:r>
          </a:p>
        </p:txBody>
      </p:sp>
      <p:sp>
        <p:nvSpPr>
          <p:cNvPr id="115714" name="Rectangle 2"/>
          <p:cNvSpPr>
            <a:spLocks noGrp="1" noChangeArrowheads="1"/>
          </p:cNvSpPr>
          <p:nvPr>
            <p:ph type="body" idx="1"/>
          </p:nvPr>
        </p:nvSpPr>
        <p:spPr/>
        <p:txBody>
          <a:bodyPr/>
          <a:lstStyle/>
          <a:p>
            <a:pPr eaLnBrk="1" hangingPunct="1">
              <a:lnSpc>
                <a:spcPct val="90000"/>
              </a:lnSpc>
            </a:pPr>
            <a:r>
              <a:rPr lang="en-US" altLang="en-US" sz="2800"/>
              <a:t>Symmetric key almost works, but tension between:</a:t>
            </a:r>
          </a:p>
          <a:p>
            <a:pPr lvl="1" eaLnBrk="1" hangingPunct="1">
              <a:lnSpc>
                <a:spcPct val="90000"/>
              </a:lnSpc>
            </a:pPr>
            <a:r>
              <a:rPr lang="en-US" altLang="en-US" sz="2000"/>
              <a:t>Unlinkability: can</a:t>
            </a:r>
            <a:r>
              <a:rPr lang="ja-JP" altLang="en-US" sz="2000"/>
              <a:t>’</a:t>
            </a:r>
            <a:r>
              <a:rPr lang="en-US" altLang="ja-JP" sz="2000"/>
              <a:t>t expose the identity of the key</a:t>
            </a:r>
          </a:p>
          <a:p>
            <a:pPr lvl="1" eaLnBrk="1" hangingPunct="1">
              <a:lnSpc>
                <a:spcPct val="90000"/>
              </a:lnSpc>
            </a:pPr>
            <a:r>
              <a:rPr lang="en-US" altLang="en-US" sz="2000"/>
              <a:t>Efficiency: need to identify the key to avoid trying all keys</a:t>
            </a:r>
          </a:p>
          <a:p>
            <a:pPr lvl="1" eaLnBrk="1" hangingPunct="1">
              <a:lnSpc>
                <a:spcPct val="90000"/>
              </a:lnSpc>
            </a:pPr>
            <a:endParaRPr lang="en-US" altLang="en-US" sz="2000"/>
          </a:p>
          <a:p>
            <a:pPr eaLnBrk="1" hangingPunct="1">
              <a:lnSpc>
                <a:spcPct val="90000"/>
              </a:lnSpc>
            </a:pPr>
            <a:r>
              <a:rPr lang="en-US" altLang="en-US" sz="2800" b="1"/>
              <a:t>Idea</a:t>
            </a:r>
            <a:r>
              <a:rPr lang="en-US" altLang="en-US" sz="2800"/>
              <a:t>: Identify the key in an unlinkable way</a:t>
            </a:r>
          </a:p>
          <a:p>
            <a:pPr eaLnBrk="1" hangingPunct="1">
              <a:lnSpc>
                <a:spcPct val="90000"/>
              </a:lnSpc>
            </a:pPr>
            <a:endParaRPr lang="en-US" altLang="en-US" sz="2400"/>
          </a:p>
          <a:p>
            <a:pPr eaLnBrk="1" hangingPunct="1">
              <a:lnSpc>
                <a:spcPct val="90000"/>
              </a:lnSpc>
            </a:pPr>
            <a:r>
              <a:rPr lang="en-US" altLang="en-US" sz="2800"/>
              <a:t>Approach:</a:t>
            </a:r>
          </a:p>
          <a:p>
            <a:pPr lvl="1" eaLnBrk="1" hangingPunct="1">
              <a:lnSpc>
                <a:spcPct val="90000"/>
              </a:lnSpc>
            </a:pPr>
            <a:r>
              <a:rPr lang="en-US" altLang="en-US" sz="2000"/>
              <a:t>Sender </a:t>
            </a:r>
            <a:r>
              <a:rPr lang="en-US" altLang="en-US" sz="2000" b="1"/>
              <a:t>A</a:t>
            </a:r>
            <a:r>
              <a:rPr lang="en-US" altLang="en-US" sz="2000"/>
              <a:t> and receiver </a:t>
            </a:r>
            <a:r>
              <a:rPr lang="en-US" altLang="en-US" sz="2000" b="1"/>
              <a:t>B</a:t>
            </a:r>
            <a:r>
              <a:rPr lang="en-US" altLang="en-US" sz="2000"/>
              <a:t> agree on tokens:  </a:t>
            </a:r>
            <a:r>
              <a:rPr lang="en-US" altLang="en-US" sz="2000" i="1"/>
              <a:t>T</a:t>
            </a:r>
            <a:r>
              <a:rPr lang="en-US" altLang="en-US" sz="2000" i="1" baseline="-25000"/>
              <a:t>1</a:t>
            </a:r>
            <a:r>
              <a:rPr lang="en-US" altLang="en-US" sz="2000"/>
              <a:t>  , </a:t>
            </a:r>
            <a:r>
              <a:rPr lang="en-US" altLang="en-US" sz="2000" i="1"/>
              <a:t>T</a:t>
            </a:r>
            <a:r>
              <a:rPr lang="en-US" altLang="en-US" sz="2000" i="1" baseline="-25000"/>
              <a:t>2</a:t>
            </a:r>
            <a:r>
              <a:rPr lang="en-US" altLang="en-US" sz="2000"/>
              <a:t>  , </a:t>
            </a:r>
            <a:r>
              <a:rPr lang="en-US" altLang="en-US" sz="2000" i="1"/>
              <a:t>T</a:t>
            </a:r>
            <a:r>
              <a:rPr lang="en-US" altLang="en-US" sz="2000" i="1" baseline="-25000"/>
              <a:t>3</a:t>
            </a:r>
            <a:r>
              <a:rPr lang="en-US" altLang="en-US" sz="2000"/>
              <a:t>  , …</a:t>
            </a:r>
            <a:br>
              <a:rPr lang="en-US" altLang="en-US" sz="2000"/>
            </a:br>
            <a:endParaRPr lang="en-US" altLang="en-US" sz="2000"/>
          </a:p>
          <a:p>
            <a:pPr lvl="1" eaLnBrk="1" hangingPunct="1">
              <a:lnSpc>
                <a:spcPct val="90000"/>
              </a:lnSpc>
            </a:pPr>
            <a:r>
              <a:rPr lang="en-US" altLang="en-US" sz="2000" b="1"/>
              <a:t>A</a:t>
            </a:r>
            <a:r>
              <a:rPr lang="en-US" altLang="en-US" sz="2000"/>
              <a:t> attaches </a:t>
            </a:r>
            <a:r>
              <a:rPr lang="en-US" altLang="en-US" sz="2000" i="1"/>
              <a:t>T</a:t>
            </a:r>
            <a:r>
              <a:rPr lang="en-US" altLang="en-US" sz="2000" i="1" baseline="-25000"/>
              <a:t>i </a:t>
            </a:r>
            <a:r>
              <a:rPr lang="en-US" altLang="en-US" sz="2000"/>
              <a:t>    to encrypted packet for </a:t>
            </a:r>
            <a:r>
              <a:rPr lang="en-US" altLang="en-US" sz="2000" b="1"/>
              <a:t>B</a:t>
            </a:r>
            <a:endParaRPr lang="en-US" altLang="en-US" sz="2400"/>
          </a:p>
          <a:p>
            <a:pPr lvl="1" eaLnBrk="1" hangingPunct="1">
              <a:lnSpc>
                <a:spcPct val="90000"/>
              </a:lnSpc>
              <a:buFontTx/>
              <a:buNone/>
            </a:pPr>
            <a:endParaRPr lang="en-US" altLang="en-US"/>
          </a:p>
        </p:txBody>
      </p:sp>
      <p:sp>
        <p:nvSpPr>
          <p:cNvPr id="115716" name="Text Box 8"/>
          <p:cNvSpPr txBox="1">
            <a:spLocks noChangeArrowheads="1"/>
          </p:cNvSpPr>
          <p:nvPr/>
        </p:nvSpPr>
        <p:spPr bwMode="auto">
          <a:xfrm>
            <a:off x="6172200" y="4191000"/>
            <a:ext cx="457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5717" name="Text Box 8"/>
          <p:cNvSpPr txBox="1">
            <a:spLocks noChangeArrowheads="1"/>
          </p:cNvSpPr>
          <p:nvPr/>
        </p:nvSpPr>
        <p:spPr bwMode="auto">
          <a:xfrm>
            <a:off x="2514600" y="4876800"/>
            <a:ext cx="3762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5718" name="Text Box 8"/>
          <p:cNvSpPr txBox="1">
            <a:spLocks noChangeArrowheads="1"/>
          </p:cNvSpPr>
          <p:nvPr/>
        </p:nvSpPr>
        <p:spPr bwMode="auto">
          <a:xfrm>
            <a:off x="6705600" y="4191000"/>
            <a:ext cx="457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5719" name="Text Box 8"/>
          <p:cNvSpPr txBox="1">
            <a:spLocks noChangeArrowheads="1"/>
          </p:cNvSpPr>
          <p:nvPr/>
        </p:nvSpPr>
        <p:spPr bwMode="auto">
          <a:xfrm>
            <a:off x="7239000" y="4191000"/>
            <a:ext cx="457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53</a:t>
            </a:fld>
            <a:endParaRPr lang="en-US" altLang="en-US"/>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4"/>
          <p:cNvSpPr>
            <a:spLocks noGrp="1" noChangeArrowheads="1"/>
          </p:cNvSpPr>
          <p:nvPr>
            <p:ph type="title"/>
          </p:nvPr>
        </p:nvSpPr>
        <p:spPr/>
        <p:txBody>
          <a:bodyPr/>
          <a:lstStyle/>
          <a:p>
            <a:pPr eaLnBrk="1" hangingPunct="1"/>
            <a:r>
              <a:rPr lang="en-US" altLang="en-US"/>
              <a:t>SlyFi</a:t>
            </a:r>
          </a:p>
        </p:txBody>
      </p:sp>
      <p:pic>
        <p:nvPicPr>
          <p:cNvPr id="117762" name="Picture 21" descr="wa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4196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tangle 2"/>
          <p:cNvSpPr>
            <a:spLocks noChangeArrowheads="1"/>
          </p:cNvSpPr>
          <p:nvPr/>
        </p:nvSpPr>
        <p:spPr bwMode="auto">
          <a:xfrm>
            <a:off x="5638800" y="1828800"/>
            <a:ext cx="3048000" cy="3886200"/>
          </a:xfrm>
          <a:prstGeom prst="rect">
            <a:avLst/>
          </a:prstGeom>
          <a:solidFill>
            <a:schemeClr val="bg1"/>
          </a:soli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latin typeface="Calibri" pitchFamily="34" charset="0"/>
              <a:ea typeface="+mn-ea"/>
            </a:endParaRPr>
          </a:p>
        </p:txBody>
      </p:sp>
      <p:sp>
        <p:nvSpPr>
          <p:cNvPr id="27657" name="Rectangle 4"/>
          <p:cNvSpPr>
            <a:spLocks noChangeArrowheads="1"/>
          </p:cNvSpPr>
          <p:nvPr/>
        </p:nvSpPr>
        <p:spPr bwMode="auto">
          <a:xfrm>
            <a:off x="533400" y="1828800"/>
            <a:ext cx="3048000" cy="3886200"/>
          </a:xfrm>
          <a:prstGeom prst="rect">
            <a:avLst/>
          </a:prstGeom>
          <a:solidFill>
            <a:schemeClr val="bg1"/>
          </a:soli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solidFill>
                <a:schemeClr val="bg2"/>
              </a:solidFill>
              <a:latin typeface="Calibri" pitchFamily="34" charset="0"/>
              <a:ea typeface="+mn-ea"/>
            </a:endParaRPr>
          </a:p>
        </p:txBody>
      </p:sp>
      <p:sp>
        <p:nvSpPr>
          <p:cNvPr id="27658" name="Rectangle 5"/>
          <p:cNvSpPr>
            <a:spLocks noChangeArrowheads="1"/>
          </p:cNvSpPr>
          <p:nvPr/>
        </p:nvSpPr>
        <p:spPr bwMode="auto">
          <a:xfrm>
            <a:off x="914400" y="2743200"/>
            <a:ext cx="1524000" cy="533400"/>
          </a:xfrm>
          <a:prstGeom prst="rect">
            <a:avLst/>
          </a:prstGeom>
          <a:solidFill>
            <a:schemeClr val="bg1"/>
          </a:solidFill>
          <a:ln w="9525">
            <a:solidFill>
              <a:schemeClr val="bg1">
                <a:lumMod val="75000"/>
              </a:schemeClr>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solidFill>
                  <a:schemeClr val="bg2"/>
                </a:solidFill>
                <a:latin typeface="Calibri" charset="0"/>
              </a:rPr>
              <a:t>Probe </a:t>
            </a:r>
            <a:r>
              <a:rPr lang="ja-JP" altLang="en-US" sz="2000">
                <a:solidFill>
                  <a:schemeClr val="bg2"/>
                </a:solidFill>
                <a:latin typeface="Calibri" charset="0"/>
              </a:rPr>
              <a:t>“</a:t>
            </a:r>
            <a:r>
              <a:rPr lang="en-US" altLang="ja-JP" sz="2000">
                <a:solidFill>
                  <a:schemeClr val="bg2"/>
                </a:solidFill>
                <a:latin typeface="Calibri" charset="0"/>
              </a:rPr>
              <a:t>Bob</a:t>
            </a:r>
            <a:r>
              <a:rPr lang="ja-JP" altLang="en-US" sz="2000">
                <a:solidFill>
                  <a:schemeClr val="bg2"/>
                </a:solidFill>
                <a:latin typeface="Calibri" charset="0"/>
              </a:rPr>
              <a:t>”</a:t>
            </a:r>
            <a:endParaRPr lang="en-US" altLang="en-US" sz="2000">
              <a:solidFill>
                <a:schemeClr val="bg2"/>
              </a:solidFill>
              <a:latin typeface="Calibri" charset="0"/>
            </a:endParaRPr>
          </a:p>
        </p:txBody>
      </p:sp>
      <p:sp>
        <p:nvSpPr>
          <p:cNvPr id="27659" name="Line 6"/>
          <p:cNvSpPr>
            <a:spLocks noChangeShapeType="1"/>
          </p:cNvSpPr>
          <p:nvPr/>
        </p:nvSpPr>
        <p:spPr bwMode="auto">
          <a:xfrm>
            <a:off x="1981200" y="2286000"/>
            <a:ext cx="1588" cy="381000"/>
          </a:xfrm>
          <a:prstGeom prst="line">
            <a:avLst/>
          </a:prstGeom>
          <a:noFill/>
          <a:ln w="38100">
            <a:solidFill>
              <a:schemeClr val="bg1">
                <a:lumMod val="75000"/>
              </a:schemeClr>
            </a:solidFill>
            <a:round/>
            <a:headEnd/>
            <a:tailEnd type="triangle" w="med" len="med"/>
          </a:ln>
        </p:spPr>
        <p:txBody>
          <a:bodyPr/>
          <a:lstStyle/>
          <a:p>
            <a:pPr>
              <a:defRPr/>
            </a:pPr>
            <a:endParaRPr lang="en-US">
              <a:solidFill>
                <a:schemeClr val="bg2"/>
              </a:solidFill>
              <a:ea typeface="+mn-ea"/>
            </a:endParaRPr>
          </a:p>
        </p:txBody>
      </p:sp>
      <p:sp>
        <p:nvSpPr>
          <p:cNvPr id="117767" name="Text Box 7"/>
          <p:cNvSpPr txBox="1">
            <a:spLocks noChangeArrowheads="1"/>
          </p:cNvSpPr>
          <p:nvPr/>
        </p:nvSpPr>
        <p:spPr bwMode="auto">
          <a:xfrm>
            <a:off x="1600200" y="1905000"/>
            <a:ext cx="78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2"/>
                </a:solidFill>
                <a:latin typeface="Calibri" charset="0"/>
              </a:rPr>
              <a:t>Client</a:t>
            </a:r>
          </a:p>
        </p:txBody>
      </p:sp>
      <p:sp>
        <p:nvSpPr>
          <p:cNvPr id="117768" name="Text Box 8"/>
          <p:cNvSpPr txBox="1">
            <a:spLocks noChangeArrowheads="1"/>
          </p:cNvSpPr>
          <p:nvPr/>
        </p:nvSpPr>
        <p:spPr bwMode="auto">
          <a:xfrm>
            <a:off x="6705600" y="1905000"/>
            <a:ext cx="935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Service</a:t>
            </a:r>
          </a:p>
        </p:txBody>
      </p:sp>
      <p:sp>
        <p:nvSpPr>
          <p:cNvPr id="27662" name="Line 9"/>
          <p:cNvSpPr>
            <a:spLocks noChangeShapeType="1"/>
          </p:cNvSpPr>
          <p:nvPr/>
        </p:nvSpPr>
        <p:spPr bwMode="auto">
          <a:xfrm>
            <a:off x="1981200" y="3352800"/>
            <a:ext cx="0" cy="381000"/>
          </a:xfrm>
          <a:prstGeom prst="line">
            <a:avLst/>
          </a:prstGeom>
          <a:noFill/>
          <a:ln w="38100">
            <a:solidFill>
              <a:schemeClr val="bg1">
                <a:lumMod val="75000"/>
              </a:schemeClr>
            </a:solidFill>
            <a:round/>
            <a:headEnd/>
            <a:tailEnd type="triangle" w="med" len="med"/>
          </a:ln>
        </p:spPr>
        <p:txBody>
          <a:bodyPr/>
          <a:lstStyle/>
          <a:p>
            <a:pPr>
              <a:defRPr/>
            </a:pPr>
            <a:endParaRPr lang="en-US">
              <a:solidFill>
                <a:schemeClr val="bg2"/>
              </a:solidFill>
              <a:ea typeface="+mn-ea"/>
            </a:endParaRPr>
          </a:p>
        </p:txBody>
      </p:sp>
      <p:pic>
        <p:nvPicPr>
          <p:cNvPr id="117770" name="Picture 10" descr="envelope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810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1" name="Text Box 11"/>
          <p:cNvSpPr txBox="1">
            <a:spLocks noChangeArrowheads="1"/>
          </p:cNvSpPr>
          <p:nvPr/>
        </p:nvSpPr>
        <p:spPr bwMode="auto">
          <a:xfrm>
            <a:off x="849313" y="5029200"/>
            <a:ext cx="2460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a:solidFill>
                  <a:schemeClr val="bg2"/>
                </a:solidFill>
                <a:latin typeface="Calibri" charset="0"/>
              </a:rPr>
              <a:t>Symmetric encryption</a:t>
            </a:r>
          </a:p>
          <a:p>
            <a:pPr algn="ctr" eaLnBrk="1" hangingPunct="1"/>
            <a:r>
              <a:rPr lang="en-US" altLang="en-US" sz="1800">
                <a:solidFill>
                  <a:schemeClr val="bg2"/>
                </a:solidFill>
                <a:latin typeface="Calibri" charset="0"/>
              </a:rPr>
              <a:t>(e.g., AES w/ random IV)</a:t>
            </a:r>
          </a:p>
        </p:txBody>
      </p:sp>
      <p:pic>
        <p:nvPicPr>
          <p:cNvPr id="117772" name="Picture 14" descr="open_envelope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200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3" name="Text Box 15"/>
          <p:cNvSpPr txBox="1">
            <a:spLocks noChangeArrowheads="1"/>
          </p:cNvSpPr>
          <p:nvPr/>
        </p:nvSpPr>
        <p:spPr bwMode="auto">
          <a:xfrm>
            <a:off x="5867400" y="25146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Check MAC:</a:t>
            </a:r>
          </a:p>
        </p:txBody>
      </p:sp>
      <p:pic>
        <p:nvPicPr>
          <p:cNvPr id="117774" name="Picture 17" descr="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7338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5" name="Rectangle 18"/>
          <p:cNvSpPr>
            <a:spLocks noChangeArrowheads="1"/>
          </p:cNvSpPr>
          <p:nvPr/>
        </p:nvSpPr>
        <p:spPr bwMode="auto">
          <a:xfrm>
            <a:off x="1981200" y="3276600"/>
            <a:ext cx="757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2"/>
                </a:solidFill>
                <a:latin typeface="Calibri" charset="0"/>
              </a:rPr>
              <a:t>MAC:</a:t>
            </a:r>
          </a:p>
        </p:txBody>
      </p:sp>
      <p:sp>
        <p:nvSpPr>
          <p:cNvPr id="117776" name="Rectangle 40"/>
          <p:cNvSpPr>
            <a:spLocks noChangeArrowheads="1"/>
          </p:cNvSpPr>
          <p:nvPr/>
        </p:nvSpPr>
        <p:spPr bwMode="auto">
          <a:xfrm>
            <a:off x="2667000" y="32766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2"/>
                </a:solidFill>
                <a:latin typeface="Calibri" charset="0"/>
              </a:rPr>
              <a:t>K</a:t>
            </a:r>
            <a:r>
              <a:rPr lang="en-US" altLang="en-US" sz="2000" baseline="-25000">
                <a:solidFill>
                  <a:schemeClr val="bg2"/>
                </a:solidFill>
                <a:latin typeface="Calibri" charset="0"/>
              </a:rPr>
              <a:t>AB</a:t>
            </a:r>
          </a:p>
        </p:txBody>
      </p:sp>
      <p:sp>
        <p:nvSpPr>
          <p:cNvPr id="117777" name="Rectangle 41"/>
          <p:cNvSpPr>
            <a:spLocks noChangeArrowheads="1"/>
          </p:cNvSpPr>
          <p:nvPr/>
        </p:nvSpPr>
        <p:spPr bwMode="auto">
          <a:xfrm>
            <a:off x="2667000" y="42672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2"/>
                </a:solidFill>
                <a:latin typeface="Calibri" charset="0"/>
              </a:rPr>
              <a:t>K</a:t>
            </a:r>
            <a:r>
              <a:rPr lang="en-US" altLang="en-US" sz="2000" baseline="-25000">
                <a:solidFill>
                  <a:schemeClr val="bg2"/>
                </a:solidFill>
                <a:latin typeface="Calibri" charset="0"/>
              </a:rPr>
              <a:t>AB</a:t>
            </a:r>
          </a:p>
        </p:txBody>
      </p:sp>
      <p:pic>
        <p:nvPicPr>
          <p:cNvPr id="117778" name="Picture 42" descr="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2672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9" name="Rectangle 43"/>
          <p:cNvSpPr>
            <a:spLocks noChangeArrowheads="1"/>
          </p:cNvSpPr>
          <p:nvPr/>
        </p:nvSpPr>
        <p:spPr bwMode="auto">
          <a:xfrm>
            <a:off x="7391400" y="25146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AB</a:t>
            </a:r>
          </a:p>
        </p:txBody>
      </p:sp>
      <p:sp>
        <p:nvSpPr>
          <p:cNvPr id="27674" name="Line 46"/>
          <p:cNvSpPr>
            <a:spLocks noChangeShapeType="1"/>
          </p:cNvSpPr>
          <p:nvPr/>
        </p:nvSpPr>
        <p:spPr bwMode="auto">
          <a:xfrm flipV="1">
            <a:off x="7239000" y="2895600"/>
            <a:ext cx="0" cy="228600"/>
          </a:xfrm>
          <a:prstGeom prst="line">
            <a:avLst/>
          </a:prstGeom>
          <a:noFill/>
          <a:ln w="38100">
            <a:solidFill>
              <a:schemeClr val="bg1">
                <a:lumMod val="75000"/>
              </a:schemeClr>
            </a:solidFill>
            <a:round/>
            <a:headEnd/>
            <a:tailEnd type="triangle" w="med" len="med"/>
          </a:ln>
        </p:spPr>
        <p:txBody>
          <a:bodyPr/>
          <a:lstStyle/>
          <a:p>
            <a:pPr>
              <a:defRPr/>
            </a:pPr>
            <a:endParaRPr lang="en-US">
              <a:ea typeface="+mn-ea"/>
            </a:endParaRPr>
          </a:p>
        </p:txBody>
      </p:sp>
      <p:sp>
        <p:nvSpPr>
          <p:cNvPr id="117781" name="Line 47"/>
          <p:cNvSpPr>
            <a:spLocks noChangeShapeType="1"/>
          </p:cNvSpPr>
          <p:nvPr/>
        </p:nvSpPr>
        <p:spPr bwMode="auto">
          <a:xfrm flipV="1">
            <a:off x="7239000" y="4572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17782" name="Group 48"/>
          <p:cNvGrpSpPr>
            <a:grpSpLocks/>
          </p:cNvGrpSpPr>
          <p:nvPr/>
        </p:nvGrpSpPr>
        <p:grpSpPr bwMode="auto">
          <a:xfrm>
            <a:off x="5715000" y="3657600"/>
            <a:ext cx="2735263" cy="2035175"/>
            <a:chOff x="3600" y="1968"/>
            <a:chExt cx="1723" cy="1282"/>
          </a:xfrm>
        </p:grpSpPr>
        <p:sp>
          <p:nvSpPr>
            <p:cNvPr id="117812" name="Line 49"/>
            <p:cNvSpPr>
              <a:spLocks noChangeShapeType="1"/>
            </p:cNvSpPr>
            <p:nvPr/>
          </p:nvSpPr>
          <p:spPr bwMode="auto">
            <a:xfrm>
              <a:off x="3600" y="28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13" name="Rectangle 50"/>
            <p:cNvSpPr>
              <a:spLocks noChangeArrowheads="1"/>
            </p:cNvSpPr>
            <p:nvPr/>
          </p:nvSpPr>
          <p:spPr bwMode="auto">
            <a:xfrm>
              <a:off x="4992" y="1968"/>
              <a:ext cx="3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00"/>
                  </a:solidFill>
                  <a:latin typeface="Calibri" charset="0"/>
                </a:rPr>
                <a:t>K</a:t>
              </a:r>
              <a:r>
                <a:rPr lang="en-US" altLang="en-US" sz="2000" b="1" baseline="-25000">
                  <a:solidFill>
                    <a:srgbClr val="000000"/>
                  </a:solidFill>
                  <a:latin typeface="Calibri" charset="0"/>
                </a:rPr>
                <a:t>AB</a:t>
              </a:r>
            </a:p>
          </p:txBody>
        </p:sp>
        <p:sp>
          <p:nvSpPr>
            <p:cNvPr id="117814" name="Text Box 51"/>
            <p:cNvSpPr txBox="1">
              <a:spLocks noChangeArrowheads="1"/>
            </p:cNvSpPr>
            <p:nvPr/>
          </p:nvSpPr>
          <p:spPr bwMode="auto">
            <a:xfrm>
              <a:off x="3984" y="2688"/>
              <a:ext cx="1175"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00"/>
                  </a:solidFill>
                  <a:latin typeface="Calibri" charset="0"/>
                </a:rPr>
                <a:t>Lookup </a:t>
              </a:r>
              <a:r>
                <a:rPr lang="en-US" altLang="en-US" sz="2000" b="1" i="1">
                  <a:solidFill>
                    <a:srgbClr val="000000"/>
                  </a:solidFill>
                  <a:latin typeface="Calibri" charset="0"/>
                </a:rPr>
                <a:t>T</a:t>
              </a:r>
              <a:r>
                <a:rPr lang="en-US" altLang="en-US" sz="2000" b="1" i="1" baseline="-25000">
                  <a:solidFill>
                    <a:srgbClr val="000000"/>
                  </a:solidFill>
                  <a:latin typeface="Calibri" charset="0"/>
                </a:rPr>
                <a:t>i</a:t>
              </a:r>
              <a:r>
                <a:rPr lang="en-US" altLang="en-US" sz="2000" b="1" i="1">
                  <a:solidFill>
                    <a:srgbClr val="000000"/>
                  </a:solidFill>
                  <a:latin typeface="Calibri" charset="0"/>
                </a:rPr>
                <a:t>     </a:t>
              </a:r>
              <a:r>
                <a:rPr lang="en-US" altLang="en-US" sz="2000" b="1">
                  <a:solidFill>
                    <a:srgbClr val="000000"/>
                  </a:solidFill>
                  <a:latin typeface="Calibri" charset="0"/>
                </a:rPr>
                <a:t>in a</a:t>
              </a:r>
            </a:p>
            <a:p>
              <a:pPr eaLnBrk="1" hangingPunct="1"/>
              <a:r>
                <a:rPr lang="en-US" altLang="en-US" sz="2000" b="1">
                  <a:solidFill>
                    <a:srgbClr val="000000"/>
                  </a:solidFill>
                  <a:latin typeface="Calibri" charset="0"/>
                </a:rPr>
                <a:t>table to get K</a:t>
              </a:r>
              <a:r>
                <a:rPr lang="en-US" altLang="en-US" sz="2000" b="1" baseline="-25000">
                  <a:solidFill>
                    <a:srgbClr val="000000"/>
                  </a:solidFill>
                  <a:latin typeface="Calibri" charset="0"/>
                </a:rPr>
                <a:t>AB</a:t>
              </a:r>
            </a:p>
            <a:p>
              <a:pPr eaLnBrk="1" hangingPunct="1"/>
              <a:endParaRPr lang="en-US" altLang="en-US" sz="1200" b="1">
                <a:solidFill>
                  <a:srgbClr val="000000"/>
                </a:solidFill>
                <a:latin typeface="Calibri" charset="0"/>
              </a:endParaRPr>
            </a:p>
          </p:txBody>
        </p:sp>
      </p:grpSp>
      <p:pic>
        <p:nvPicPr>
          <p:cNvPr id="27677" name="Picture 52" descr="aliceandbob"/>
          <p:cNvPicPr>
            <a:picLocks noChangeAspect="1" noChangeArrowheads="1"/>
          </p:cNvPicPr>
          <p:nvPr/>
        </p:nvPicPr>
        <p:blipFill>
          <a:blip r:embed="rId8"/>
          <a:srcRect/>
          <a:stretch>
            <a:fillRect/>
          </a:stretch>
        </p:blipFill>
        <p:spPr bwMode="auto">
          <a:xfrm>
            <a:off x="2438400" y="2747963"/>
            <a:ext cx="842963" cy="528637"/>
          </a:xfrm>
          <a:prstGeom prst="rect">
            <a:avLst/>
          </a:prstGeom>
          <a:noFill/>
          <a:ln w="9525">
            <a:solidFill>
              <a:schemeClr val="bg1">
                <a:lumMod val="50000"/>
              </a:schemeClr>
            </a:solidFill>
            <a:miter lim="800000"/>
            <a:headEnd/>
            <a:tailEnd/>
          </a:ln>
        </p:spPr>
      </p:pic>
      <p:sp>
        <p:nvSpPr>
          <p:cNvPr id="27683" name="Line 16"/>
          <p:cNvSpPr>
            <a:spLocks noChangeShapeType="1"/>
          </p:cNvSpPr>
          <p:nvPr/>
        </p:nvSpPr>
        <p:spPr bwMode="auto">
          <a:xfrm flipV="1">
            <a:off x="7239000" y="2286000"/>
            <a:ext cx="0" cy="228600"/>
          </a:xfrm>
          <a:prstGeom prst="line">
            <a:avLst/>
          </a:prstGeom>
          <a:noFill/>
          <a:ln w="38100">
            <a:solidFill>
              <a:schemeClr val="bg1">
                <a:lumMod val="75000"/>
              </a:schemeClr>
            </a:solidFill>
            <a:round/>
            <a:headEnd/>
            <a:tailEnd type="triangle" w="med" len="med"/>
          </a:ln>
        </p:spPr>
        <p:txBody>
          <a:bodyPr/>
          <a:lstStyle/>
          <a:p>
            <a:pPr>
              <a:defRPr/>
            </a:pPr>
            <a:endParaRPr lang="en-US">
              <a:ea typeface="+mn-ea"/>
            </a:endParaRPr>
          </a:p>
        </p:txBody>
      </p:sp>
      <p:pic>
        <p:nvPicPr>
          <p:cNvPr id="117785" name="Picture 193" descr="dell_laptop_0_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1600200"/>
            <a:ext cx="6778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6" name="Picture 194" descr="alic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2588" y="1384300"/>
            <a:ext cx="6873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7" name="Picture 195" descr="ap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8263" y="1481138"/>
            <a:ext cx="6127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8" name="Picture 196" descr="bob.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153400" y="1447800"/>
            <a:ext cx="687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68"/>
          <p:cNvGrpSpPr/>
          <p:nvPr/>
        </p:nvGrpSpPr>
        <p:grpSpPr>
          <a:xfrm>
            <a:off x="4038600" y="4495800"/>
            <a:ext cx="1447800" cy="609600"/>
            <a:chOff x="4038600" y="4495800"/>
            <a:chExt cx="1447800" cy="609600"/>
          </a:xfrm>
          <a:effectLst>
            <a:outerShdw blurRad="50800" dist="38100" dir="2700000" algn="tl" rotWithShape="0">
              <a:prstClr val="black">
                <a:alpha val="40000"/>
              </a:prstClr>
            </a:outerShdw>
          </a:effectLst>
        </p:grpSpPr>
        <p:sp>
          <p:nvSpPr>
            <p:cNvPr id="133" name="Rectangle 132"/>
            <p:cNvSpPr/>
            <p:nvPr/>
          </p:nvSpPr>
          <p:spPr bwMode="auto">
            <a:xfrm>
              <a:off x="4572000" y="4648200"/>
              <a:ext cx="914400" cy="457200"/>
            </a:xfrm>
            <a:prstGeom prst="rect">
              <a:avLst/>
            </a:prstGeom>
            <a:blipFill>
              <a:blip r:embed="rId1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53" name="Rectangle 45"/>
            <p:cNvSpPr>
              <a:spLocks noChangeArrowheads="1"/>
            </p:cNvSpPr>
            <p:nvPr/>
          </p:nvSpPr>
          <p:spPr bwMode="auto">
            <a:xfrm>
              <a:off x="4038600" y="4648200"/>
              <a:ext cx="533400" cy="457200"/>
            </a:xfrm>
            <a:prstGeom prst="rect">
              <a:avLst/>
            </a:prstGeom>
            <a:blipFill>
              <a:blip r:embed="rId13"/>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b="1" i="1">
                  <a:solidFill>
                    <a:srgbClr val="000000"/>
                  </a:solidFill>
                </a:rPr>
                <a:t>T</a:t>
              </a:r>
              <a:r>
                <a:rPr lang="en-US" b="1" i="1" baseline="-25000">
                  <a:solidFill>
                    <a:srgbClr val="000000"/>
                  </a:solidFill>
                </a:rPr>
                <a:t>i </a:t>
              </a:r>
              <a:r>
                <a:rPr lang="en-US" b="1" i="1" baseline="-25000">
                  <a:solidFill>
                    <a:schemeClr val="tx1"/>
                  </a:solidFill>
                </a:rPr>
                <a:t>    </a:t>
              </a:r>
              <a:endParaRPr lang="en-US" b="1" i="1" dirty="0">
                <a:solidFill>
                  <a:schemeClr val="tx1"/>
                </a:solidFill>
              </a:endParaRPr>
            </a:p>
          </p:txBody>
        </p:sp>
        <p:sp>
          <p:nvSpPr>
            <p:cNvPr id="23583" name="Text Box 8"/>
            <p:cNvSpPr txBox="1">
              <a:spLocks noChangeArrowheads="1"/>
            </p:cNvSpPr>
            <p:nvPr/>
          </p:nvSpPr>
          <p:spPr bwMode="auto">
            <a:xfrm>
              <a:off x="4343400" y="4495800"/>
              <a:ext cx="533400" cy="338138"/>
            </a:xfrm>
            <a:prstGeom prst="rect">
              <a:avLst/>
            </a:prstGeom>
            <a:noFill/>
            <a:ln w="50800" algn="ctr">
              <a:noFill/>
              <a:miter lim="800000"/>
              <a:headEnd/>
              <a:tailEnd/>
            </a:ln>
          </p:spPr>
          <p:txBody>
            <a:bodyPr>
              <a:spAutoFit/>
            </a:bodyPr>
            <a:lstStyle/>
            <a:p>
              <a:pPr>
                <a:defRPr/>
              </a:pPr>
              <a:r>
                <a:rPr lang="en-US" b="1" baseline="-25000" dirty="0">
                  <a:solidFill>
                    <a:srgbClr val="000000"/>
                  </a:solidFill>
                  <a:latin typeface="Calibri" pitchFamily="34" charset="0"/>
                  <a:ea typeface="+mn-ea"/>
                </a:rPr>
                <a:t>AB</a:t>
              </a:r>
            </a:p>
          </p:txBody>
        </p:sp>
      </p:grpSp>
      <p:sp>
        <p:nvSpPr>
          <p:cNvPr id="117790" name="Text Box 8"/>
          <p:cNvSpPr txBox="1">
            <a:spLocks noChangeArrowheads="1"/>
          </p:cNvSpPr>
          <p:nvPr/>
        </p:nvSpPr>
        <p:spPr bwMode="auto">
          <a:xfrm>
            <a:off x="7315200" y="4724400"/>
            <a:ext cx="457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baseline="-25000">
                <a:solidFill>
                  <a:srgbClr val="000000"/>
                </a:solidFill>
                <a:latin typeface="Calibri" charset="0"/>
              </a:rPr>
              <a:t>AB</a:t>
            </a:r>
          </a:p>
        </p:txBody>
      </p:sp>
      <p:sp>
        <p:nvSpPr>
          <p:cNvPr id="79" name="Rectangle 78"/>
          <p:cNvSpPr/>
          <p:nvPr/>
        </p:nvSpPr>
        <p:spPr>
          <a:xfrm>
            <a:off x="2438400" y="2743200"/>
            <a:ext cx="838200" cy="533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2"/>
              </a:solidFill>
            </a:endParaRPr>
          </a:p>
        </p:txBody>
      </p:sp>
      <p:sp>
        <p:nvSpPr>
          <p:cNvPr id="80" name="Rectangle 79"/>
          <p:cNvSpPr/>
          <p:nvPr/>
        </p:nvSpPr>
        <p:spPr>
          <a:xfrm>
            <a:off x="1219200" y="3733800"/>
            <a:ext cx="1447800" cy="1371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2"/>
              </a:solidFill>
            </a:endParaRPr>
          </a:p>
        </p:txBody>
      </p:sp>
      <p:sp>
        <p:nvSpPr>
          <p:cNvPr id="81" name="Rectangle 80"/>
          <p:cNvSpPr/>
          <p:nvPr/>
        </p:nvSpPr>
        <p:spPr>
          <a:xfrm>
            <a:off x="6477000" y="3124200"/>
            <a:ext cx="1447800" cy="1371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2" name="Rectangle 81"/>
          <p:cNvSpPr/>
          <p:nvPr/>
        </p:nvSpPr>
        <p:spPr>
          <a:xfrm>
            <a:off x="381000" y="1371600"/>
            <a:ext cx="1143000" cy="762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p:cNvSpPr/>
          <p:nvPr/>
        </p:nvSpPr>
        <p:spPr>
          <a:xfrm>
            <a:off x="7696200" y="1371600"/>
            <a:ext cx="1143000" cy="762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4" name="Group 77"/>
          <p:cNvGrpSpPr>
            <a:grpSpLocks/>
          </p:cNvGrpSpPr>
          <p:nvPr/>
        </p:nvGrpSpPr>
        <p:grpSpPr bwMode="auto">
          <a:xfrm>
            <a:off x="1295400" y="1828800"/>
            <a:ext cx="6553200" cy="1752600"/>
            <a:chOff x="1371600" y="1752600"/>
            <a:chExt cx="6553200" cy="1752600"/>
          </a:xfrm>
        </p:grpSpPr>
        <p:sp>
          <p:nvSpPr>
            <p:cNvPr id="72" name="Rectangle 2"/>
            <p:cNvSpPr txBox="1">
              <a:spLocks noChangeArrowheads="1"/>
            </p:cNvSpPr>
            <p:nvPr/>
          </p:nvSpPr>
          <p:spPr bwMode="auto">
            <a:xfrm>
              <a:off x="1371600" y="1752600"/>
              <a:ext cx="6553200" cy="1752600"/>
            </a:xfrm>
            <a:prstGeom prst="rect">
              <a:avLst/>
            </a:prstGeom>
            <a:solidFill>
              <a:schemeClr val="tx2">
                <a:lumMod val="20000"/>
                <a:lumOff val="80000"/>
              </a:schemeClr>
            </a:solidFill>
            <a:ln w="28575">
              <a:noFill/>
              <a:miter lim="800000"/>
              <a:headEnd/>
              <a:tailEnd/>
            </a:ln>
            <a:effectLst>
              <a:outerShdw blurRad="50800" dist="38100" dir="2700000" algn="tl" rotWithShape="0">
                <a:prstClr val="black">
                  <a:alpha val="40000"/>
                </a:prstClr>
              </a:outerShdw>
            </a:effectLst>
          </p:spPr>
          <p:txBody>
            <a:bodyPr/>
            <a:lstStyle>
              <a:lvl1pPr marL="342900" indent="-3429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pPr>
              <a:r>
                <a:rPr lang="en-US" altLang="en-US">
                  <a:solidFill>
                    <a:srgbClr val="000000"/>
                  </a:solidFill>
                  <a:latin typeface="Arial" charset="0"/>
                </a:rPr>
                <a:t>  Required properties:</a:t>
              </a:r>
            </a:p>
            <a:p>
              <a:pPr lvl="1" eaLnBrk="1" hangingPunct="1">
                <a:lnSpc>
                  <a:spcPct val="90000"/>
                </a:lnSpc>
                <a:spcBef>
                  <a:spcPct val="20000"/>
                </a:spcBef>
                <a:buFont typeface="Arial" charset="0"/>
                <a:buChar char="–"/>
              </a:pPr>
              <a:r>
                <a:rPr lang="en-US" altLang="en-US" sz="2000">
                  <a:solidFill>
                    <a:srgbClr val="000000"/>
                  </a:solidFill>
                  <a:latin typeface="Arial" charset="0"/>
                </a:rPr>
                <a:t>Third parties can not link </a:t>
              </a:r>
              <a:r>
                <a:rPr lang="en-US" altLang="en-US" sz="2000" i="1">
                  <a:solidFill>
                    <a:srgbClr val="000000"/>
                  </a:solidFill>
                  <a:latin typeface="Arial" charset="0"/>
                </a:rPr>
                <a:t>T</a:t>
              </a:r>
              <a:r>
                <a:rPr lang="en-US" altLang="en-US" sz="2000" i="1" baseline="-25000">
                  <a:solidFill>
                    <a:srgbClr val="000000"/>
                  </a:solidFill>
                  <a:latin typeface="Arial" charset="0"/>
                </a:rPr>
                <a:t>i</a:t>
              </a:r>
              <a:r>
                <a:rPr lang="en-US" altLang="en-US" sz="2000">
                  <a:solidFill>
                    <a:srgbClr val="000000"/>
                  </a:solidFill>
                  <a:latin typeface="Arial" charset="0"/>
                </a:rPr>
                <a:t>    and </a:t>
              </a:r>
              <a:r>
                <a:rPr lang="en-US" altLang="en-US" sz="2000" i="1">
                  <a:solidFill>
                    <a:srgbClr val="000000"/>
                  </a:solidFill>
                  <a:latin typeface="Arial" charset="0"/>
                </a:rPr>
                <a:t>T</a:t>
              </a:r>
              <a:r>
                <a:rPr lang="en-US" altLang="en-US" sz="2000" i="1" baseline="-25000">
                  <a:solidFill>
                    <a:srgbClr val="000000"/>
                  </a:solidFill>
                  <a:latin typeface="Arial" charset="0"/>
                </a:rPr>
                <a:t>j</a:t>
              </a:r>
              <a:r>
                <a:rPr lang="en-US" altLang="en-US" sz="2000">
                  <a:solidFill>
                    <a:srgbClr val="000000"/>
                  </a:solidFill>
                  <a:latin typeface="Arial" charset="0"/>
                </a:rPr>
                <a:t>    if </a:t>
              </a:r>
              <a:r>
                <a:rPr lang="en-US" altLang="en-US" sz="2000" i="1">
                  <a:solidFill>
                    <a:srgbClr val="000000"/>
                  </a:solidFill>
                  <a:latin typeface="Arial" charset="0"/>
                </a:rPr>
                <a:t>i</a:t>
              </a:r>
              <a:r>
                <a:rPr lang="en-US" altLang="en-US" sz="2000">
                  <a:solidFill>
                    <a:srgbClr val="000000"/>
                  </a:solidFill>
                  <a:latin typeface="Arial" charset="0"/>
                </a:rPr>
                <a:t> ≠ </a:t>
              </a:r>
              <a:r>
                <a:rPr lang="en-US" altLang="en-US" sz="2000" i="1">
                  <a:solidFill>
                    <a:srgbClr val="000000"/>
                  </a:solidFill>
                  <a:latin typeface="Arial" charset="0"/>
                </a:rPr>
                <a:t>j</a:t>
              </a:r>
            </a:p>
            <a:p>
              <a:pPr lvl="1" eaLnBrk="1" hangingPunct="1">
                <a:lnSpc>
                  <a:spcPct val="90000"/>
                </a:lnSpc>
                <a:spcBef>
                  <a:spcPct val="20000"/>
                </a:spcBef>
                <a:buFont typeface="Arial" charset="0"/>
                <a:buChar char="–"/>
              </a:pPr>
              <a:r>
                <a:rPr lang="en-US" altLang="en-US" sz="2000" b="1">
                  <a:solidFill>
                    <a:srgbClr val="000000"/>
                  </a:solidFill>
                  <a:latin typeface="Arial" charset="0"/>
                </a:rPr>
                <a:t>A</a:t>
              </a:r>
              <a:r>
                <a:rPr lang="en-US" altLang="en-US" sz="2000">
                  <a:solidFill>
                    <a:srgbClr val="000000"/>
                  </a:solidFill>
                  <a:latin typeface="Arial" charset="0"/>
                </a:rPr>
                <a:t> doesn</a:t>
              </a:r>
              <a:r>
                <a:rPr lang="ja-JP" altLang="en-US" sz="2000">
                  <a:solidFill>
                    <a:srgbClr val="000000"/>
                  </a:solidFill>
                  <a:latin typeface="Arial" charset="0"/>
                </a:rPr>
                <a:t>’</a:t>
              </a:r>
              <a:r>
                <a:rPr lang="en-US" altLang="ja-JP" sz="2000">
                  <a:solidFill>
                    <a:srgbClr val="000000"/>
                  </a:solidFill>
                  <a:latin typeface="Arial" charset="0"/>
                </a:rPr>
                <a:t>t reuse </a:t>
              </a:r>
              <a:r>
                <a:rPr lang="en-US" altLang="ja-JP" sz="2000" i="1">
                  <a:solidFill>
                    <a:srgbClr val="000000"/>
                  </a:solidFill>
                  <a:latin typeface="Calibri" charset="0"/>
                </a:rPr>
                <a:t>T</a:t>
              </a:r>
              <a:r>
                <a:rPr lang="en-US" altLang="ja-JP" sz="2000" i="1" baseline="-25000">
                  <a:solidFill>
                    <a:srgbClr val="000000"/>
                  </a:solidFill>
                  <a:latin typeface="Calibri" charset="0"/>
                </a:rPr>
                <a:t>i </a:t>
              </a:r>
              <a:endParaRPr lang="en-US" altLang="ja-JP" sz="2000">
                <a:solidFill>
                  <a:srgbClr val="000000"/>
                </a:solidFill>
                <a:latin typeface="Arial" charset="0"/>
              </a:endParaRPr>
            </a:p>
            <a:p>
              <a:pPr lvl="1" eaLnBrk="1" hangingPunct="1">
                <a:lnSpc>
                  <a:spcPct val="90000"/>
                </a:lnSpc>
                <a:spcBef>
                  <a:spcPct val="20000"/>
                </a:spcBef>
                <a:buFont typeface="Arial" charset="0"/>
                <a:buChar char="–"/>
              </a:pPr>
              <a:r>
                <a:rPr lang="en-US" altLang="en-US" sz="2000" b="1">
                  <a:solidFill>
                    <a:srgbClr val="000000"/>
                  </a:solidFill>
                  <a:latin typeface="Arial" charset="0"/>
                </a:rPr>
                <a:t>A</a:t>
              </a:r>
              <a:r>
                <a:rPr lang="en-US" altLang="en-US" sz="2000">
                  <a:solidFill>
                    <a:srgbClr val="000000"/>
                  </a:solidFill>
                  <a:latin typeface="Arial" charset="0"/>
                </a:rPr>
                <a:t> and </a:t>
              </a:r>
              <a:r>
                <a:rPr lang="en-US" altLang="en-US" sz="2000" b="1">
                  <a:solidFill>
                    <a:srgbClr val="000000"/>
                  </a:solidFill>
                  <a:latin typeface="Arial" charset="0"/>
                </a:rPr>
                <a:t>B</a:t>
              </a:r>
              <a:r>
                <a:rPr lang="en-US" altLang="en-US" sz="2000">
                  <a:solidFill>
                    <a:srgbClr val="000000"/>
                  </a:solidFill>
                  <a:latin typeface="Arial" charset="0"/>
                </a:rPr>
                <a:t> can compute </a:t>
              </a:r>
              <a:r>
                <a:rPr lang="en-US" altLang="en-US" sz="2000" i="1">
                  <a:solidFill>
                    <a:srgbClr val="000000"/>
                  </a:solidFill>
                  <a:latin typeface="Calibri" charset="0"/>
                </a:rPr>
                <a:t>T</a:t>
              </a:r>
              <a:r>
                <a:rPr lang="en-US" altLang="en-US" sz="2000" i="1" baseline="-25000">
                  <a:solidFill>
                    <a:srgbClr val="000000"/>
                  </a:solidFill>
                  <a:latin typeface="Calibri" charset="0"/>
                </a:rPr>
                <a:t>i</a:t>
              </a:r>
              <a:r>
                <a:rPr lang="en-US" altLang="en-US" sz="2000">
                  <a:solidFill>
                    <a:srgbClr val="000000"/>
                  </a:solidFill>
                  <a:latin typeface="Arial" charset="0"/>
                </a:rPr>
                <a:t>    independently</a:t>
              </a:r>
              <a:endParaRPr lang="en-US" altLang="en-US">
                <a:solidFill>
                  <a:srgbClr val="000000"/>
                </a:solidFill>
                <a:latin typeface="Arial" charset="0"/>
              </a:endParaRPr>
            </a:p>
          </p:txBody>
        </p:sp>
        <p:sp>
          <p:nvSpPr>
            <p:cNvPr id="117808" name="Text Box 8"/>
            <p:cNvSpPr txBox="1">
              <a:spLocks noChangeArrowheads="1"/>
            </p:cNvSpPr>
            <p:nvPr/>
          </p:nvSpPr>
          <p:spPr bwMode="auto">
            <a:xfrm>
              <a:off x="5185574" y="1988483"/>
              <a:ext cx="377026"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7809" name="Text Box 8"/>
            <p:cNvSpPr txBox="1">
              <a:spLocks noChangeArrowheads="1"/>
            </p:cNvSpPr>
            <p:nvPr/>
          </p:nvSpPr>
          <p:spPr bwMode="auto">
            <a:xfrm>
              <a:off x="6099974" y="1988483"/>
              <a:ext cx="377026"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7810" name="Text Box 8"/>
            <p:cNvSpPr txBox="1">
              <a:spLocks noChangeArrowheads="1"/>
            </p:cNvSpPr>
            <p:nvPr/>
          </p:nvSpPr>
          <p:spPr bwMode="auto">
            <a:xfrm>
              <a:off x="4114800" y="2362200"/>
              <a:ext cx="377026"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7811" name="Text Box 8"/>
            <p:cNvSpPr txBox="1">
              <a:spLocks noChangeArrowheads="1"/>
            </p:cNvSpPr>
            <p:nvPr/>
          </p:nvSpPr>
          <p:spPr bwMode="auto">
            <a:xfrm>
              <a:off x="4800600" y="2674283"/>
              <a:ext cx="377026"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grpSp>
      <p:grpSp>
        <p:nvGrpSpPr>
          <p:cNvPr id="5" name="Group 93"/>
          <p:cNvGrpSpPr>
            <a:grpSpLocks/>
          </p:cNvGrpSpPr>
          <p:nvPr/>
        </p:nvGrpSpPr>
        <p:grpSpPr bwMode="auto">
          <a:xfrm>
            <a:off x="685800" y="5791200"/>
            <a:ext cx="7924800" cy="762000"/>
            <a:chOff x="685800" y="5791200"/>
            <a:chExt cx="7924800" cy="762000"/>
          </a:xfrm>
          <a:effectLst>
            <a:outerShdw blurRad="50800" dist="38100" dir="2700000" algn="tl" rotWithShape="0">
              <a:prstClr val="black">
                <a:alpha val="40000"/>
              </a:prstClr>
            </a:outerShdw>
          </a:effectLst>
        </p:grpSpPr>
        <p:sp>
          <p:nvSpPr>
            <p:cNvPr id="84" name="Rectangle 83"/>
            <p:cNvSpPr/>
            <p:nvPr/>
          </p:nvSpPr>
          <p:spPr>
            <a:xfrm>
              <a:off x="685800" y="5791200"/>
              <a:ext cx="28194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85" name="Rectangle 84"/>
            <p:cNvSpPr/>
            <p:nvPr/>
          </p:nvSpPr>
          <p:spPr>
            <a:xfrm>
              <a:off x="5791200" y="5791200"/>
              <a:ext cx="28194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6" name="Group 4"/>
            <p:cNvGrpSpPr>
              <a:grpSpLocks/>
            </p:cNvGrpSpPr>
            <p:nvPr/>
          </p:nvGrpSpPr>
          <p:grpSpPr bwMode="auto">
            <a:xfrm>
              <a:off x="6096000" y="5867400"/>
              <a:ext cx="2286000" cy="566738"/>
              <a:chOff x="1293" y="2235"/>
              <a:chExt cx="1440" cy="357"/>
            </a:xfrm>
          </p:grpSpPr>
          <p:sp>
            <p:nvSpPr>
              <p:cNvPr id="23609" name="Text Box 6"/>
              <p:cNvSpPr txBox="1">
                <a:spLocks noChangeArrowheads="1"/>
              </p:cNvSpPr>
              <p:nvPr/>
            </p:nvSpPr>
            <p:spPr bwMode="auto">
              <a:xfrm>
                <a:off x="1293" y="2235"/>
                <a:ext cx="1440" cy="330"/>
              </a:xfrm>
              <a:prstGeom prst="rect">
                <a:avLst/>
              </a:prstGeom>
              <a:noFill/>
              <a:ln w="50800" algn="ctr">
                <a:noFill/>
                <a:miter lim="800000"/>
                <a:headEnd/>
                <a:tailEnd/>
              </a:ln>
            </p:spPr>
            <p:txBody>
              <a:bodyPr>
                <a:spAutoFit/>
              </a:bodyPr>
              <a:lstStyle/>
              <a:p>
                <a:pPr>
                  <a:defRPr/>
                </a:pPr>
                <a:r>
                  <a:rPr lang="en-US" sz="2800" i="1">
                    <a:solidFill>
                      <a:srgbClr val="000000"/>
                    </a:solidFill>
                    <a:latin typeface="Calibri" pitchFamily="34" charset="0"/>
                    <a:ea typeface="+mn-ea"/>
                  </a:rPr>
                  <a:t>T</a:t>
                </a:r>
                <a:r>
                  <a:rPr lang="en-US" sz="2800" i="1" baseline="-25000">
                    <a:solidFill>
                      <a:srgbClr val="000000"/>
                    </a:solidFill>
                    <a:latin typeface="Calibri" pitchFamily="34" charset="0"/>
                    <a:ea typeface="+mn-ea"/>
                  </a:rPr>
                  <a:t>i</a:t>
                </a:r>
                <a:r>
                  <a:rPr lang="en-US" sz="2800">
                    <a:solidFill>
                      <a:srgbClr val="000000"/>
                    </a:solidFill>
                    <a:latin typeface="Calibri" pitchFamily="34" charset="0"/>
                    <a:ea typeface="+mn-ea"/>
                  </a:rPr>
                  <a:t>    =  AES</a:t>
                </a:r>
                <a:r>
                  <a:rPr lang="en-US" sz="2800" baseline="-25000">
                    <a:solidFill>
                      <a:srgbClr val="000000"/>
                    </a:solidFill>
                    <a:latin typeface="Calibri" pitchFamily="34" charset="0"/>
                    <a:ea typeface="+mn-ea"/>
                  </a:rPr>
                  <a:t>K   </a:t>
                </a:r>
                <a:r>
                  <a:rPr lang="en-US" sz="2800">
                    <a:solidFill>
                      <a:srgbClr val="000000"/>
                    </a:solidFill>
                    <a:latin typeface="Calibri" pitchFamily="34" charset="0"/>
                    <a:ea typeface="+mn-ea"/>
                  </a:rPr>
                  <a:t>(</a:t>
                </a:r>
                <a:r>
                  <a:rPr lang="en-US" sz="2800" i="1">
                    <a:solidFill>
                      <a:srgbClr val="000000"/>
                    </a:solidFill>
                    <a:latin typeface="Calibri" pitchFamily="34" charset="0"/>
                    <a:ea typeface="+mn-ea"/>
                  </a:rPr>
                  <a:t>i</a:t>
                </a:r>
                <a:r>
                  <a:rPr lang="en-US" sz="2800">
                    <a:solidFill>
                      <a:srgbClr val="000000"/>
                    </a:solidFill>
                    <a:latin typeface="Calibri" pitchFamily="34" charset="0"/>
                    <a:ea typeface="+mn-ea"/>
                  </a:rPr>
                  <a:t>)</a:t>
                </a:r>
              </a:p>
            </p:txBody>
          </p:sp>
          <p:sp>
            <p:nvSpPr>
              <p:cNvPr id="23610" name="Text Box 8"/>
              <p:cNvSpPr txBox="1">
                <a:spLocks noChangeArrowheads="1"/>
              </p:cNvSpPr>
              <p:nvPr/>
            </p:nvSpPr>
            <p:spPr bwMode="auto">
              <a:xfrm>
                <a:off x="2253"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sp>
          <p:nvSpPr>
            <p:cNvPr id="23604" name="Text Box 8"/>
            <p:cNvSpPr txBox="1">
              <a:spLocks noChangeArrowheads="1"/>
            </p:cNvSpPr>
            <p:nvPr/>
          </p:nvSpPr>
          <p:spPr bwMode="auto">
            <a:xfrm>
              <a:off x="6324600" y="5791200"/>
              <a:ext cx="415925" cy="338138"/>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nvGrpSpPr>
            <p:cNvPr id="7" name="Group 89"/>
            <p:cNvGrpSpPr>
              <a:grpSpLocks/>
            </p:cNvGrpSpPr>
            <p:nvPr/>
          </p:nvGrpSpPr>
          <p:grpSpPr bwMode="auto">
            <a:xfrm>
              <a:off x="990600" y="5867400"/>
              <a:ext cx="2286000" cy="566738"/>
              <a:chOff x="1293" y="2235"/>
              <a:chExt cx="1440" cy="357"/>
            </a:xfrm>
          </p:grpSpPr>
          <p:sp>
            <p:nvSpPr>
              <p:cNvPr id="23607" name="Text Box 6"/>
              <p:cNvSpPr txBox="1">
                <a:spLocks noChangeArrowheads="1"/>
              </p:cNvSpPr>
              <p:nvPr/>
            </p:nvSpPr>
            <p:spPr bwMode="auto">
              <a:xfrm>
                <a:off x="1293" y="2235"/>
                <a:ext cx="1440" cy="330"/>
              </a:xfrm>
              <a:prstGeom prst="rect">
                <a:avLst/>
              </a:prstGeom>
              <a:noFill/>
              <a:ln w="50800" algn="ctr">
                <a:noFill/>
                <a:miter lim="800000"/>
                <a:headEnd/>
                <a:tailEnd/>
              </a:ln>
            </p:spPr>
            <p:txBody>
              <a:bodyPr>
                <a:spAutoFit/>
              </a:bodyPr>
              <a:lstStyle/>
              <a:p>
                <a:pPr>
                  <a:defRPr/>
                </a:pPr>
                <a:r>
                  <a:rPr lang="en-US" sz="2800" i="1" dirty="0">
                    <a:solidFill>
                      <a:srgbClr val="000000"/>
                    </a:solidFill>
                    <a:latin typeface="Calibri" pitchFamily="34" charset="0"/>
                    <a:ea typeface="+mn-ea"/>
                  </a:rPr>
                  <a:t>T</a:t>
                </a:r>
                <a:r>
                  <a:rPr lang="en-US" sz="2800" i="1" baseline="-25000" dirty="0">
                    <a:solidFill>
                      <a:srgbClr val="000000"/>
                    </a:solidFill>
                    <a:latin typeface="Calibri" pitchFamily="34" charset="0"/>
                    <a:ea typeface="+mn-ea"/>
                  </a:rPr>
                  <a:t>i</a:t>
                </a:r>
                <a:r>
                  <a:rPr lang="en-US" sz="2800" dirty="0">
                    <a:solidFill>
                      <a:srgbClr val="000000"/>
                    </a:solidFill>
                    <a:latin typeface="Calibri" pitchFamily="34" charset="0"/>
                    <a:ea typeface="+mn-ea"/>
                  </a:rPr>
                  <a:t>    =  AES</a:t>
                </a:r>
                <a:r>
                  <a:rPr lang="en-US" sz="2800" baseline="-25000" dirty="0">
                    <a:solidFill>
                      <a:srgbClr val="000000"/>
                    </a:solidFill>
                    <a:latin typeface="Calibri" pitchFamily="34" charset="0"/>
                    <a:ea typeface="+mn-ea"/>
                  </a:rPr>
                  <a:t>K   </a:t>
                </a:r>
                <a:r>
                  <a:rPr lang="en-US" sz="2800" dirty="0">
                    <a:solidFill>
                      <a:srgbClr val="000000"/>
                    </a:solidFill>
                    <a:latin typeface="Calibri" pitchFamily="34" charset="0"/>
                    <a:ea typeface="+mn-ea"/>
                  </a:rPr>
                  <a:t>(</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a:t>
                </a:r>
              </a:p>
            </p:txBody>
          </p:sp>
          <p:sp>
            <p:nvSpPr>
              <p:cNvPr id="23608" name="Text Box 8"/>
              <p:cNvSpPr txBox="1">
                <a:spLocks noChangeArrowheads="1"/>
              </p:cNvSpPr>
              <p:nvPr/>
            </p:nvSpPr>
            <p:spPr bwMode="auto">
              <a:xfrm>
                <a:off x="2253"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sp>
          <p:nvSpPr>
            <p:cNvPr id="23606" name="Text Box 8"/>
            <p:cNvSpPr txBox="1">
              <a:spLocks noChangeArrowheads="1"/>
            </p:cNvSpPr>
            <p:nvPr/>
          </p:nvSpPr>
          <p:spPr bwMode="auto">
            <a:xfrm>
              <a:off x="1219200" y="5791200"/>
              <a:ext cx="415925" cy="338138"/>
            </a:xfrm>
            <a:prstGeom prst="rect">
              <a:avLst/>
            </a:prstGeom>
            <a:noFill/>
            <a:ln w="50800" algn="ctr">
              <a:noFill/>
              <a:miter lim="800000"/>
              <a:headEnd/>
              <a:tailEnd/>
            </a:ln>
          </p:spPr>
          <p:txBody>
            <a:bodyPr wrap="none">
              <a:spAutoFit/>
            </a:bodyPr>
            <a:lstStyle/>
            <a:p>
              <a:pPr>
                <a:defRPr/>
              </a:pPr>
              <a:r>
                <a:rPr lang="en-US" baseline="-25000" dirty="0">
                  <a:solidFill>
                    <a:srgbClr val="000000"/>
                  </a:solidFill>
                  <a:latin typeface="Calibri" pitchFamily="34" charset="0"/>
                  <a:ea typeface="+mn-ea"/>
                </a:rPr>
                <a:t>AB</a:t>
              </a:r>
            </a:p>
          </p:txBody>
        </p:sp>
      </p:grpSp>
      <p:grpSp>
        <p:nvGrpSpPr>
          <p:cNvPr id="8" name="Group 95"/>
          <p:cNvGrpSpPr>
            <a:grpSpLocks/>
          </p:cNvGrpSpPr>
          <p:nvPr/>
        </p:nvGrpSpPr>
        <p:grpSpPr bwMode="auto">
          <a:xfrm>
            <a:off x="1295400" y="3657600"/>
            <a:ext cx="7315200" cy="2286000"/>
            <a:chOff x="1295400" y="3657600"/>
            <a:chExt cx="7315200" cy="2286000"/>
          </a:xfrm>
        </p:grpSpPr>
        <p:sp>
          <p:nvSpPr>
            <p:cNvPr id="97" name="Rectangle 96"/>
            <p:cNvSpPr/>
            <p:nvPr/>
          </p:nvSpPr>
          <p:spPr bwMode="auto">
            <a:xfrm>
              <a:off x="3657600" y="4343400"/>
              <a:ext cx="1905000" cy="9906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98" name="Rectangle 97"/>
            <p:cNvSpPr/>
            <p:nvPr/>
          </p:nvSpPr>
          <p:spPr bwMode="auto">
            <a:xfrm>
              <a:off x="7924800" y="3657600"/>
              <a:ext cx="533400"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117802" name="Group 218"/>
            <p:cNvGrpSpPr>
              <a:grpSpLocks/>
            </p:cNvGrpSpPr>
            <p:nvPr/>
          </p:nvGrpSpPr>
          <p:grpSpPr bwMode="auto">
            <a:xfrm>
              <a:off x="1295400" y="3733800"/>
              <a:ext cx="7315200" cy="2209800"/>
              <a:chOff x="1295400" y="3733800"/>
              <a:chExt cx="7315200" cy="2209800"/>
            </a:xfrm>
          </p:grpSpPr>
          <p:sp>
            <p:nvSpPr>
              <p:cNvPr id="100" name="Rectangle 99"/>
              <p:cNvSpPr/>
              <p:nvPr/>
            </p:nvSpPr>
            <p:spPr>
              <a:xfrm>
                <a:off x="5715000" y="4724400"/>
                <a:ext cx="2895600" cy="9906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cxnSp>
            <p:nvCxnSpPr>
              <p:cNvPr id="101" name="Straight Arrow Connector 100"/>
              <p:cNvCxnSpPr/>
              <p:nvPr/>
            </p:nvCxnSpPr>
            <p:spPr>
              <a:xfrm>
                <a:off x="5181600" y="4648200"/>
                <a:ext cx="2743200" cy="1295400"/>
              </a:xfrm>
              <a:prstGeom prst="straightConnector1">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2781300" y="4762500"/>
                <a:ext cx="1295400" cy="1066800"/>
              </a:xfrm>
              <a:prstGeom prst="straightConnector1">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3" name="Rectangle 209"/>
              <p:cNvSpPr>
                <a:spLocks noChangeArrowheads="1"/>
              </p:cNvSpPr>
              <p:nvPr/>
            </p:nvSpPr>
            <p:spPr bwMode="auto">
              <a:xfrm>
                <a:off x="1295400" y="3733800"/>
                <a:ext cx="6553200" cy="954088"/>
              </a:xfrm>
              <a:prstGeom prst="rect">
                <a:avLst/>
              </a:prstGeom>
              <a:solidFill>
                <a:schemeClr val="tx2">
                  <a:lumMod val="20000"/>
                  <a:lumOff val="80000"/>
                </a:schemeClr>
              </a:solidFill>
              <a:ln w="2857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US" sz="2800">
                    <a:solidFill>
                      <a:srgbClr val="000000"/>
                    </a:solidFill>
                    <a:latin typeface="Calibri" charset="0"/>
                    <a:ea typeface="ＭＳ Ｐゴシック" charset="0"/>
                    <a:cs typeface="ＭＳ Ｐゴシック" charset="0"/>
                  </a:rPr>
                  <a:t>Main challenge:</a:t>
                </a:r>
              </a:p>
              <a:p>
                <a:pPr algn="ctr">
                  <a:defRPr/>
                </a:pPr>
                <a:r>
                  <a:rPr lang="en-US" sz="2800">
                    <a:solidFill>
                      <a:srgbClr val="000000"/>
                    </a:solidFill>
                    <a:latin typeface="Calibri" charset="0"/>
                    <a:ea typeface="ＭＳ Ｐゴシック" charset="0"/>
                    <a:cs typeface="ＭＳ Ｐゴシック" charset="0"/>
                  </a:rPr>
                  <a:t>Sender and receiver must synchronize </a:t>
                </a:r>
                <a:r>
                  <a:rPr lang="en-US" sz="2800" i="1">
                    <a:solidFill>
                      <a:srgbClr val="000000"/>
                    </a:solidFill>
                    <a:latin typeface="Calibri" charset="0"/>
                    <a:ea typeface="ＭＳ Ｐゴシック" charset="0"/>
                    <a:cs typeface="ＭＳ Ｐゴシック" charset="0"/>
                  </a:rPr>
                  <a:t>i</a:t>
                </a:r>
                <a:endParaRPr lang="en-US" sz="2800">
                  <a:solidFill>
                    <a:srgbClr val="000000"/>
                  </a:solidFill>
                  <a:latin typeface="Calibri" charset="0"/>
                  <a:ea typeface="ＭＳ Ｐゴシック" charset="0"/>
                  <a:cs typeface="ＭＳ Ｐゴシック" charset="0"/>
                </a:endParaRPr>
              </a:p>
            </p:txBody>
          </p:sp>
        </p:grpSp>
      </p:grpSp>
      <p:sp>
        <p:nvSpPr>
          <p:cNvPr id="9" name="Slide Number Placeholder 8"/>
          <p:cNvSpPr>
            <a:spLocks noGrp="1"/>
          </p:cNvSpPr>
          <p:nvPr>
            <p:ph type="sldNum" sz="quarter" idx="12"/>
          </p:nvPr>
        </p:nvSpPr>
        <p:spPr/>
        <p:txBody>
          <a:bodyPr/>
          <a:lstStyle/>
          <a:p>
            <a:fld id="{743A1372-D0BF-3B45-A603-8F136B8AD2A9}" type="slidenum">
              <a:rPr lang="en-US" altLang="en-US" smtClean="0"/>
              <a:pPr/>
              <a:t>54</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US" altLang="en-US"/>
              <a:t>SlyFi: Data Transport</a:t>
            </a:r>
          </a:p>
        </p:txBody>
      </p:sp>
      <p:sp>
        <p:nvSpPr>
          <p:cNvPr id="119810" name="Content Placeholder 62"/>
          <p:cNvSpPr>
            <a:spLocks noGrp="1"/>
          </p:cNvSpPr>
          <p:nvPr>
            <p:ph idx="1"/>
          </p:nvPr>
        </p:nvSpPr>
        <p:spPr>
          <a:xfrm>
            <a:off x="457200" y="1447800"/>
            <a:ext cx="8229600" cy="2667000"/>
          </a:xfrm>
        </p:spPr>
        <p:txBody>
          <a:bodyPr/>
          <a:lstStyle/>
          <a:p>
            <a:pPr marL="223838" indent="-219075" eaLnBrk="1" hangingPunct="1"/>
            <a:r>
              <a:rPr lang="en-US" altLang="en-US" sz="2800"/>
              <a:t>Data messages:</a:t>
            </a:r>
          </a:p>
          <a:p>
            <a:pPr marL="690563" lvl="1" indent="-290513" eaLnBrk="1" hangingPunct="1"/>
            <a:r>
              <a:rPr lang="en-US" altLang="en-US" sz="2400"/>
              <a:t>Only sent over established connections</a:t>
            </a:r>
          </a:p>
          <a:p>
            <a:pPr marL="690563" lvl="1" indent="-290513" eaLnBrk="1" hangingPunct="1">
              <a:buFontTx/>
              <a:buNone/>
            </a:pPr>
            <a:r>
              <a:rPr lang="en-US" altLang="en-US" sz="2400">
                <a:sym typeface="Symbol" charset="2"/>
              </a:rPr>
              <a:t> Expect messages to be delivered</a:t>
            </a:r>
          </a:p>
          <a:p>
            <a:pPr marL="690563" lvl="1" indent="-290513" eaLnBrk="1" hangingPunct="1">
              <a:buFontTx/>
              <a:buNone/>
            </a:pPr>
            <a:r>
              <a:rPr lang="en-US" altLang="en-US" sz="2400">
                <a:sym typeface="Symbol" charset="2"/>
              </a:rPr>
              <a:t> Use implicit transmission number to synchronize </a:t>
            </a:r>
            <a:r>
              <a:rPr lang="en-US" altLang="en-US" sz="2400" i="1">
                <a:sym typeface="Symbol" charset="2"/>
              </a:rPr>
              <a:t>i</a:t>
            </a:r>
            <a:endParaRPr lang="en-US" altLang="en-US" sz="2400" i="1"/>
          </a:p>
        </p:txBody>
      </p:sp>
      <p:grpSp>
        <p:nvGrpSpPr>
          <p:cNvPr id="2" name="Group 36"/>
          <p:cNvGrpSpPr>
            <a:grpSpLocks/>
          </p:cNvGrpSpPr>
          <p:nvPr/>
        </p:nvGrpSpPr>
        <p:grpSpPr bwMode="auto">
          <a:xfrm>
            <a:off x="762000" y="3352800"/>
            <a:ext cx="7924800" cy="762000"/>
            <a:chOff x="762000" y="3352800"/>
            <a:chExt cx="7924800" cy="762000"/>
          </a:xfrm>
          <a:effectLst>
            <a:outerShdw blurRad="50800" dist="38100" dir="2700000" algn="tl" rotWithShape="0">
              <a:prstClr val="black">
                <a:alpha val="40000"/>
              </a:prstClr>
            </a:outerShdw>
          </a:effectLst>
        </p:grpSpPr>
        <p:sp>
          <p:nvSpPr>
            <p:cNvPr id="25" name="Rectangle 24"/>
            <p:cNvSpPr/>
            <p:nvPr/>
          </p:nvSpPr>
          <p:spPr>
            <a:xfrm>
              <a:off x="762000" y="3352800"/>
              <a:ext cx="74676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grpSp>
          <p:nvGrpSpPr>
            <p:cNvPr id="3" name="Group 4"/>
            <p:cNvGrpSpPr>
              <a:grpSpLocks/>
            </p:cNvGrpSpPr>
            <p:nvPr/>
          </p:nvGrpSpPr>
          <p:grpSpPr bwMode="auto">
            <a:xfrm>
              <a:off x="1143000" y="3429000"/>
              <a:ext cx="7543800" cy="566738"/>
              <a:chOff x="1485" y="2235"/>
              <a:chExt cx="4752" cy="357"/>
            </a:xfrm>
          </p:grpSpPr>
          <p:sp>
            <p:nvSpPr>
              <p:cNvPr id="26659" name="Text Box 6"/>
              <p:cNvSpPr txBox="1">
                <a:spLocks noChangeArrowheads="1"/>
              </p:cNvSpPr>
              <p:nvPr/>
            </p:nvSpPr>
            <p:spPr bwMode="auto">
              <a:xfrm>
                <a:off x="1485" y="2235"/>
                <a:ext cx="4752" cy="330"/>
              </a:xfrm>
              <a:prstGeom prst="rect">
                <a:avLst/>
              </a:prstGeom>
              <a:noFill/>
              <a:ln w="50800" algn="ctr">
                <a:noFill/>
                <a:miter lim="800000"/>
                <a:headEnd/>
                <a:tailEnd/>
              </a:ln>
            </p:spPr>
            <p:txBody>
              <a:bodyPr>
                <a:spAutoFit/>
              </a:bodyPr>
              <a:lstStyle/>
              <a:p>
                <a:pPr>
                  <a:defRPr/>
                </a:pPr>
                <a:r>
                  <a:rPr lang="en-US" sz="2800" i="1">
                    <a:solidFill>
                      <a:srgbClr val="000000"/>
                    </a:solidFill>
                    <a:latin typeface="Calibri" pitchFamily="34" charset="0"/>
                    <a:ea typeface="+mn-ea"/>
                  </a:rPr>
                  <a:t>T</a:t>
                </a:r>
                <a:r>
                  <a:rPr lang="en-US" sz="2800" i="1" baseline="-25000">
                    <a:solidFill>
                      <a:srgbClr val="000000"/>
                    </a:solidFill>
                    <a:latin typeface="Calibri" pitchFamily="34" charset="0"/>
                    <a:ea typeface="+mn-ea"/>
                  </a:rPr>
                  <a:t>i</a:t>
                </a:r>
                <a:r>
                  <a:rPr lang="en-US" sz="2800">
                    <a:solidFill>
                      <a:srgbClr val="000000"/>
                    </a:solidFill>
                    <a:latin typeface="Calibri" pitchFamily="34" charset="0"/>
                    <a:ea typeface="+mn-ea"/>
                  </a:rPr>
                  <a:t>    =  AES</a:t>
                </a:r>
                <a:r>
                  <a:rPr lang="en-US" sz="2800" baseline="-25000">
                    <a:solidFill>
                      <a:srgbClr val="000000"/>
                    </a:solidFill>
                    <a:latin typeface="Calibri" pitchFamily="34" charset="0"/>
                    <a:ea typeface="+mn-ea"/>
                  </a:rPr>
                  <a:t>K   </a:t>
                </a:r>
                <a:r>
                  <a:rPr lang="en-US" sz="2800">
                    <a:solidFill>
                      <a:srgbClr val="000000"/>
                    </a:solidFill>
                    <a:latin typeface="Calibri" pitchFamily="34" charset="0"/>
                    <a:ea typeface="+mn-ea"/>
                  </a:rPr>
                  <a:t>(</a:t>
                </a:r>
                <a:r>
                  <a:rPr lang="en-US" sz="2800" i="1">
                    <a:solidFill>
                      <a:srgbClr val="000000"/>
                    </a:solidFill>
                    <a:latin typeface="Calibri" pitchFamily="34" charset="0"/>
                    <a:ea typeface="+mn-ea"/>
                  </a:rPr>
                  <a:t>i</a:t>
                </a:r>
                <a:r>
                  <a:rPr lang="en-US" sz="2800">
                    <a:solidFill>
                      <a:srgbClr val="000000"/>
                    </a:solidFill>
                    <a:latin typeface="Calibri" pitchFamily="34" charset="0"/>
                    <a:ea typeface="+mn-ea"/>
                  </a:rPr>
                  <a:t>)             where </a:t>
                </a:r>
                <a:r>
                  <a:rPr lang="en-US" sz="2800" i="1">
                    <a:solidFill>
                      <a:srgbClr val="000000"/>
                    </a:solidFill>
                    <a:latin typeface="Calibri" pitchFamily="34" charset="0"/>
                    <a:ea typeface="+mn-ea"/>
                  </a:rPr>
                  <a:t>i</a:t>
                </a:r>
                <a:r>
                  <a:rPr lang="en-US" sz="2800">
                    <a:solidFill>
                      <a:srgbClr val="000000"/>
                    </a:solidFill>
                    <a:latin typeface="Calibri" pitchFamily="34" charset="0"/>
                    <a:ea typeface="+mn-ea"/>
                  </a:rPr>
                  <a:t> = </a:t>
                </a:r>
                <a:r>
                  <a:rPr lang="en-US" sz="2800">
                    <a:solidFill>
                      <a:srgbClr val="000000"/>
                    </a:solidFill>
                    <a:latin typeface="Calibri" pitchFamily="34" charset="0"/>
                    <a:ea typeface="+mn-ea"/>
                    <a:sym typeface="Symbol" pitchFamily="18" charset="2"/>
                  </a:rPr>
                  <a:t>transmission #</a:t>
                </a:r>
                <a:endParaRPr lang="en-US" sz="2800">
                  <a:solidFill>
                    <a:srgbClr val="000000"/>
                  </a:solidFill>
                  <a:latin typeface="Calibri" pitchFamily="34" charset="0"/>
                  <a:ea typeface="+mn-ea"/>
                </a:endParaRPr>
              </a:p>
            </p:txBody>
          </p:sp>
          <p:sp>
            <p:nvSpPr>
              <p:cNvPr id="26660" name="Text Box 8"/>
              <p:cNvSpPr txBox="1">
                <a:spLocks noChangeArrowheads="1"/>
              </p:cNvSpPr>
              <p:nvPr/>
            </p:nvSpPr>
            <p:spPr bwMode="auto">
              <a:xfrm>
                <a:off x="2445"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grpSp>
      <p:sp>
        <p:nvSpPr>
          <p:cNvPr id="119812" name="Text Box 8"/>
          <p:cNvSpPr txBox="1">
            <a:spLocks noChangeArrowheads="1"/>
          </p:cNvSpPr>
          <p:nvPr/>
        </p:nvSpPr>
        <p:spPr bwMode="auto">
          <a:xfrm>
            <a:off x="1371600" y="3319463"/>
            <a:ext cx="415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aseline="-25000">
                <a:solidFill>
                  <a:srgbClr val="000000"/>
                </a:solidFill>
                <a:latin typeface="Calibri" charset="0"/>
              </a:rPr>
              <a:t>AB</a:t>
            </a:r>
          </a:p>
        </p:txBody>
      </p:sp>
      <p:grpSp>
        <p:nvGrpSpPr>
          <p:cNvPr id="4" name="Group 27"/>
          <p:cNvGrpSpPr>
            <a:grpSpLocks/>
          </p:cNvGrpSpPr>
          <p:nvPr/>
        </p:nvGrpSpPr>
        <p:grpSpPr bwMode="auto">
          <a:xfrm>
            <a:off x="1219200" y="4724400"/>
            <a:ext cx="6638925" cy="1905000"/>
            <a:chOff x="1219200" y="4724400"/>
            <a:chExt cx="6638925" cy="1905000"/>
          </a:xfrm>
        </p:grpSpPr>
        <p:pic>
          <p:nvPicPr>
            <p:cNvPr id="119815" name="Picture 18" descr="dell_laptop_0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3" y="5549900"/>
              <a:ext cx="6794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19" descr="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410200"/>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7" name="Picture 20" descr="alic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334000"/>
              <a:ext cx="688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8" name="Picture 21" descr="bob.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70738" y="5376863"/>
              <a:ext cx="6873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9" name="Picture 8"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047564">
              <a:off x="6172200" y="5508625"/>
              <a:ext cx="5095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3505200" y="5334000"/>
              <a:ext cx="1143000" cy="381000"/>
            </a:xfrm>
            <a:prstGeom prst="rect">
              <a:avLst/>
            </a:prstGeom>
            <a:blipFill>
              <a:blip r:embed="rId9"/>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rgbClr val="000000"/>
                </a:solidFill>
              </a:endParaRPr>
            </a:p>
          </p:txBody>
        </p:sp>
        <p:sp>
          <p:nvSpPr>
            <p:cNvPr id="40" name="Rectangle 39"/>
            <p:cNvSpPr/>
            <p:nvPr/>
          </p:nvSpPr>
          <p:spPr bwMode="auto">
            <a:xfrm>
              <a:off x="3505200" y="5791200"/>
              <a:ext cx="2590800" cy="381000"/>
            </a:xfrm>
            <a:prstGeom prst="rect">
              <a:avLst/>
            </a:prstGeom>
            <a:blipFill>
              <a:blip r:embed="rId9"/>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rgbClr val="000000"/>
                </a:solidFill>
              </a:endParaRPr>
            </a:p>
          </p:txBody>
        </p:sp>
        <p:sp>
          <p:nvSpPr>
            <p:cNvPr id="43" name="Rectangle 42"/>
            <p:cNvSpPr/>
            <p:nvPr/>
          </p:nvSpPr>
          <p:spPr bwMode="auto">
            <a:xfrm>
              <a:off x="3505200" y="6248400"/>
              <a:ext cx="609600" cy="381000"/>
            </a:xfrm>
            <a:prstGeom prst="rect">
              <a:avLst/>
            </a:prstGeom>
            <a:blipFill>
              <a:blip r:embed="rId9"/>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rgbClr val="000000"/>
                </a:solidFill>
              </a:endParaRPr>
            </a:p>
          </p:txBody>
        </p:sp>
        <p:sp>
          <p:nvSpPr>
            <p:cNvPr id="44" name="Rectangle 43"/>
            <p:cNvSpPr/>
            <p:nvPr/>
          </p:nvSpPr>
          <p:spPr>
            <a:xfrm>
              <a:off x="3505200" y="4876800"/>
              <a:ext cx="1981200" cy="381000"/>
            </a:xfrm>
            <a:prstGeom prst="rect">
              <a:avLst/>
            </a:prstGeom>
            <a:blipFill>
              <a:blip r:embed="rId9"/>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rgbClr val="000000"/>
                </a:solidFill>
              </a:endParaRPr>
            </a:p>
          </p:txBody>
        </p:sp>
        <p:sp>
          <p:nvSpPr>
            <p:cNvPr id="47" name="Rectangle 45"/>
            <p:cNvSpPr>
              <a:spLocks noChangeArrowheads="1"/>
            </p:cNvSpPr>
            <p:nvPr/>
          </p:nvSpPr>
          <p:spPr bwMode="auto">
            <a:xfrm>
              <a:off x="2895600" y="4876800"/>
              <a:ext cx="609600" cy="381000"/>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a:t>
              </a:r>
              <a:endParaRPr lang="en-US" b="1" i="1">
                <a:solidFill>
                  <a:srgbClr val="000000"/>
                </a:solidFill>
                <a:ea typeface="ＭＳ Ｐゴシック" charset="0"/>
                <a:cs typeface="ＭＳ Ｐゴシック" charset="0"/>
              </a:endParaRPr>
            </a:p>
          </p:txBody>
        </p:sp>
        <p:sp>
          <p:nvSpPr>
            <p:cNvPr id="119825" name="Text Box 8"/>
            <p:cNvSpPr txBox="1">
              <a:spLocks noChangeArrowheads="1"/>
            </p:cNvSpPr>
            <p:nvPr/>
          </p:nvSpPr>
          <p:spPr bwMode="auto">
            <a:xfrm>
              <a:off x="3200400" y="4724400"/>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sp>
          <p:nvSpPr>
            <p:cNvPr id="49" name="Rectangle 45"/>
            <p:cNvSpPr>
              <a:spLocks noChangeArrowheads="1"/>
            </p:cNvSpPr>
            <p:nvPr/>
          </p:nvSpPr>
          <p:spPr bwMode="auto">
            <a:xfrm>
              <a:off x="2895600" y="5334000"/>
              <a:ext cx="609600" cy="381000"/>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i+1</a:t>
              </a:r>
              <a:endParaRPr lang="en-US" b="1" i="1">
                <a:solidFill>
                  <a:srgbClr val="000000"/>
                </a:solidFill>
                <a:ea typeface="ＭＳ Ｐゴシック" charset="0"/>
                <a:cs typeface="ＭＳ Ｐゴシック" charset="0"/>
              </a:endParaRPr>
            </a:p>
          </p:txBody>
        </p:sp>
        <p:sp>
          <p:nvSpPr>
            <p:cNvPr id="119827" name="Text Box 8"/>
            <p:cNvSpPr txBox="1">
              <a:spLocks noChangeArrowheads="1"/>
            </p:cNvSpPr>
            <p:nvPr/>
          </p:nvSpPr>
          <p:spPr bwMode="auto">
            <a:xfrm>
              <a:off x="3124200" y="524033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sp>
          <p:nvSpPr>
            <p:cNvPr id="51" name="Rectangle 45"/>
            <p:cNvSpPr>
              <a:spLocks noChangeArrowheads="1"/>
            </p:cNvSpPr>
            <p:nvPr/>
          </p:nvSpPr>
          <p:spPr bwMode="auto">
            <a:xfrm>
              <a:off x="2895600" y="5791200"/>
              <a:ext cx="609600" cy="381000"/>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+2</a:t>
              </a:r>
              <a:endParaRPr lang="en-US" b="1" i="1">
                <a:solidFill>
                  <a:srgbClr val="000000"/>
                </a:solidFill>
                <a:ea typeface="ＭＳ Ｐゴシック" charset="0"/>
                <a:cs typeface="ＭＳ Ｐゴシック" charset="0"/>
              </a:endParaRPr>
            </a:p>
          </p:txBody>
        </p:sp>
        <p:sp>
          <p:nvSpPr>
            <p:cNvPr id="119829" name="Text Box 8"/>
            <p:cNvSpPr txBox="1">
              <a:spLocks noChangeArrowheads="1"/>
            </p:cNvSpPr>
            <p:nvPr/>
          </p:nvSpPr>
          <p:spPr bwMode="auto">
            <a:xfrm>
              <a:off x="3124200" y="569753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sp>
          <p:nvSpPr>
            <p:cNvPr id="55" name="Rectangle 45"/>
            <p:cNvSpPr>
              <a:spLocks noChangeArrowheads="1"/>
            </p:cNvSpPr>
            <p:nvPr/>
          </p:nvSpPr>
          <p:spPr bwMode="auto">
            <a:xfrm>
              <a:off x="2895600" y="6248400"/>
              <a:ext cx="609600" cy="381000"/>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+3</a:t>
              </a:r>
              <a:endParaRPr lang="en-US" b="1" i="1">
                <a:solidFill>
                  <a:srgbClr val="000000"/>
                </a:solidFill>
                <a:ea typeface="ＭＳ Ｐゴシック" charset="0"/>
                <a:cs typeface="ＭＳ Ｐゴシック" charset="0"/>
              </a:endParaRPr>
            </a:p>
          </p:txBody>
        </p:sp>
        <p:sp>
          <p:nvSpPr>
            <p:cNvPr id="119831" name="Text Box 8"/>
            <p:cNvSpPr txBox="1">
              <a:spLocks noChangeArrowheads="1"/>
            </p:cNvSpPr>
            <p:nvPr/>
          </p:nvSpPr>
          <p:spPr bwMode="auto">
            <a:xfrm>
              <a:off x="3124200" y="615473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pic>
          <p:nvPicPr>
            <p:cNvPr id="119832" name="Picture 8"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617114">
              <a:off x="2266156" y="5534819"/>
              <a:ext cx="5111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lide Number Placeholder 5"/>
          <p:cNvSpPr>
            <a:spLocks noGrp="1"/>
          </p:cNvSpPr>
          <p:nvPr>
            <p:ph type="sldNum" sz="quarter" idx="12"/>
          </p:nvPr>
        </p:nvSpPr>
        <p:spPr/>
        <p:txBody>
          <a:bodyPr/>
          <a:lstStyle/>
          <a:p>
            <a:fld id="{743A1372-D0BF-3B45-A603-8F136B8AD2A9}" type="slidenum">
              <a:rPr lang="en-US" altLang="en-US" smtClean="0"/>
              <a:pPr/>
              <a:t>55</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n-US" altLang="en-US"/>
              <a:t>SlyFi: Data Transport</a:t>
            </a:r>
          </a:p>
        </p:txBody>
      </p:sp>
      <p:sp>
        <p:nvSpPr>
          <p:cNvPr id="121858" name="Content Placeholder 62"/>
          <p:cNvSpPr>
            <a:spLocks noGrp="1"/>
          </p:cNvSpPr>
          <p:nvPr>
            <p:ph idx="1"/>
          </p:nvPr>
        </p:nvSpPr>
        <p:spPr>
          <a:xfrm>
            <a:off x="457200" y="1447800"/>
            <a:ext cx="8229600" cy="2667000"/>
          </a:xfrm>
        </p:spPr>
        <p:txBody>
          <a:bodyPr/>
          <a:lstStyle/>
          <a:p>
            <a:pPr marL="223838" indent="-219075" eaLnBrk="1" hangingPunct="1"/>
            <a:r>
              <a:rPr lang="en-US" altLang="en-US" sz="2800"/>
              <a:t>Data messages:</a:t>
            </a:r>
          </a:p>
          <a:p>
            <a:pPr marL="690563" lvl="1" indent="-290513" eaLnBrk="1" hangingPunct="1"/>
            <a:r>
              <a:rPr lang="en-US" altLang="en-US" sz="2400"/>
              <a:t>Only sent over established connections</a:t>
            </a:r>
          </a:p>
          <a:p>
            <a:pPr marL="690563" lvl="1" indent="-290513" eaLnBrk="1" hangingPunct="1">
              <a:buFontTx/>
              <a:buNone/>
            </a:pPr>
            <a:r>
              <a:rPr lang="en-US" altLang="en-US" sz="2400">
                <a:sym typeface="Symbol" charset="2"/>
              </a:rPr>
              <a:t> Expect messages to be delivered</a:t>
            </a:r>
          </a:p>
          <a:p>
            <a:pPr marL="690563" lvl="1" indent="-290513" eaLnBrk="1" hangingPunct="1">
              <a:buFontTx/>
              <a:buNone/>
            </a:pPr>
            <a:r>
              <a:rPr lang="en-US" altLang="en-US" sz="2400">
                <a:sym typeface="Symbol" charset="2"/>
              </a:rPr>
              <a:t> Use implicit transmission number to synchronize </a:t>
            </a:r>
            <a:r>
              <a:rPr lang="en-US" altLang="en-US" sz="2400" i="1">
                <a:sym typeface="Symbol" charset="2"/>
              </a:rPr>
              <a:t>i</a:t>
            </a:r>
            <a:endParaRPr lang="en-US" altLang="en-US" sz="2400" i="1"/>
          </a:p>
        </p:txBody>
      </p:sp>
      <p:grpSp>
        <p:nvGrpSpPr>
          <p:cNvPr id="2" name="Group 36"/>
          <p:cNvGrpSpPr>
            <a:grpSpLocks/>
          </p:cNvGrpSpPr>
          <p:nvPr/>
        </p:nvGrpSpPr>
        <p:grpSpPr bwMode="auto">
          <a:xfrm>
            <a:off x="762000" y="3352800"/>
            <a:ext cx="7924800" cy="762000"/>
            <a:chOff x="762000" y="3352800"/>
            <a:chExt cx="7924800" cy="762000"/>
          </a:xfrm>
          <a:effectLst>
            <a:outerShdw blurRad="50800" dist="38100" dir="2700000" algn="tl" rotWithShape="0">
              <a:prstClr val="black">
                <a:alpha val="40000"/>
              </a:prstClr>
            </a:outerShdw>
          </a:effectLst>
        </p:grpSpPr>
        <p:sp>
          <p:nvSpPr>
            <p:cNvPr id="25" name="Rectangle 24"/>
            <p:cNvSpPr/>
            <p:nvPr/>
          </p:nvSpPr>
          <p:spPr>
            <a:xfrm>
              <a:off x="762000" y="3352800"/>
              <a:ext cx="74676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3" name="Group 4"/>
            <p:cNvGrpSpPr>
              <a:grpSpLocks/>
            </p:cNvGrpSpPr>
            <p:nvPr/>
          </p:nvGrpSpPr>
          <p:grpSpPr bwMode="auto">
            <a:xfrm>
              <a:off x="1143000" y="3429000"/>
              <a:ext cx="7543800" cy="566738"/>
              <a:chOff x="1485" y="2235"/>
              <a:chExt cx="4752" cy="357"/>
            </a:xfrm>
          </p:grpSpPr>
          <p:sp>
            <p:nvSpPr>
              <p:cNvPr id="26659" name="Text Box 6"/>
              <p:cNvSpPr txBox="1">
                <a:spLocks noChangeArrowheads="1"/>
              </p:cNvSpPr>
              <p:nvPr/>
            </p:nvSpPr>
            <p:spPr bwMode="auto">
              <a:xfrm>
                <a:off x="1485" y="2235"/>
                <a:ext cx="4752" cy="330"/>
              </a:xfrm>
              <a:prstGeom prst="rect">
                <a:avLst/>
              </a:prstGeom>
              <a:noFill/>
              <a:ln w="50800" algn="ctr">
                <a:noFill/>
                <a:miter lim="800000"/>
                <a:headEnd/>
                <a:tailEnd/>
              </a:ln>
            </p:spPr>
            <p:txBody>
              <a:bodyPr>
                <a:spAutoFit/>
              </a:bodyPr>
              <a:lstStyle/>
              <a:p>
                <a:pPr>
                  <a:defRPr/>
                </a:pPr>
                <a:r>
                  <a:rPr lang="en-US" sz="2800" i="1" dirty="0">
                    <a:solidFill>
                      <a:srgbClr val="000000"/>
                    </a:solidFill>
                    <a:latin typeface="Calibri" pitchFamily="34" charset="0"/>
                    <a:ea typeface="+mn-ea"/>
                  </a:rPr>
                  <a:t>T</a:t>
                </a:r>
                <a:r>
                  <a:rPr lang="en-US" sz="2800" i="1" baseline="-25000" dirty="0">
                    <a:solidFill>
                      <a:srgbClr val="000000"/>
                    </a:solidFill>
                    <a:latin typeface="Calibri" pitchFamily="34" charset="0"/>
                    <a:ea typeface="+mn-ea"/>
                  </a:rPr>
                  <a:t>i</a:t>
                </a:r>
                <a:r>
                  <a:rPr lang="en-US" sz="2800" dirty="0">
                    <a:solidFill>
                      <a:srgbClr val="000000"/>
                    </a:solidFill>
                    <a:latin typeface="Calibri" pitchFamily="34" charset="0"/>
                    <a:ea typeface="+mn-ea"/>
                  </a:rPr>
                  <a:t>    =  AES</a:t>
                </a:r>
                <a:r>
                  <a:rPr lang="en-US" sz="2800" baseline="-25000" dirty="0">
                    <a:solidFill>
                      <a:srgbClr val="000000"/>
                    </a:solidFill>
                    <a:latin typeface="Calibri" pitchFamily="34" charset="0"/>
                    <a:ea typeface="+mn-ea"/>
                  </a:rPr>
                  <a:t>K   </a:t>
                </a:r>
                <a:r>
                  <a:rPr lang="en-US" sz="2800" dirty="0">
                    <a:solidFill>
                      <a:srgbClr val="000000"/>
                    </a:solidFill>
                    <a:latin typeface="Calibri" pitchFamily="34" charset="0"/>
                    <a:ea typeface="+mn-ea"/>
                  </a:rPr>
                  <a:t>(</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where </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 </a:t>
                </a:r>
                <a:r>
                  <a:rPr lang="en-US" sz="2800" dirty="0">
                    <a:solidFill>
                      <a:srgbClr val="000000"/>
                    </a:solidFill>
                    <a:latin typeface="Calibri" pitchFamily="34" charset="0"/>
                    <a:ea typeface="+mn-ea"/>
                    <a:sym typeface="Symbol" pitchFamily="18" charset="2"/>
                  </a:rPr>
                  <a:t>transmission #</a:t>
                </a:r>
                <a:endParaRPr lang="en-US" sz="2800" dirty="0">
                  <a:solidFill>
                    <a:srgbClr val="000000"/>
                  </a:solidFill>
                  <a:latin typeface="Calibri" pitchFamily="34" charset="0"/>
                  <a:ea typeface="+mn-ea"/>
                </a:endParaRPr>
              </a:p>
            </p:txBody>
          </p:sp>
          <p:sp>
            <p:nvSpPr>
              <p:cNvPr id="26660" name="Text Box 8"/>
              <p:cNvSpPr txBox="1">
                <a:spLocks noChangeArrowheads="1"/>
              </p:cNvSpPr>
              <p:nvPr/>
            </p:nvSpPr>
            <p:spPr bwMode="auto">
              <a:xfrm>
                <a:off x="2445"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grpSp>
      <p:sp>
        <p:nvSpPr>
          <p:cNvPr id="121861" name="Rectangle 3"/>
          <p:cNvSpPr txBox="1">
            <a:spLocks noChangeArrowheads="1"/>
          </p:cNvSpPr>
          <p:nvPr/>
        </p:nvSpPr>
        <p:spPr bwMode="auto">
          <a:xfrm>
            <a:off x="457200" y="4191000"/>
            <a:ext cx="845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eaLnBrk="0" hangingPunct="0">
              <a:defRPr sz="2400">
                <a:solidFill>
                  <a:schemeClr val="tx1"/>
                </a:solidFill>
                <a:latin typeface="Times New Roman" charset="0"/>
                <a:ea typeface="ＭＳ Ｐゴシック" charset="-128"/>
              </a:defRPr>
            </a:lvl1pPr>
            <a:lvl2pPr marL="690563" indent="-290513"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475"/>
              </a:spcBef>
              <a:buFont typeface="Arial" charset="0"/>
              <a:buChar char="•"/>
            </a:pPr>
            <a:r>
              <a:rPr lang="en-US" altLang="en-US" sz="2800">
                <a:solidFill>
                  <a:srgbClr val="000000"/>
                </a:solidFill>
                <a:latin typeface="Arial" charset="0"/>
                <a:sym typeface="Symbol" charset="2"/>
              </a:rPr>
              <a:t>On receipt of </a:t>
            </a:r>
            <a:r>
              <a:rPr lang="en-US" altLang="en-US" sz="2800" i="1">
                <a:solidFill>
                  <a:srgbClr val="000000"/>
                </a:solidFill>
                <a:latin typeface="Arial" charset="0"/>
                <a:sym typeface="Symbol" charset="2"/>
              </a:rPr>
              <a:t>T</a:t>
            </a:r>
            <a:r>
              <a:rPr lang="en-US" altLang="en-US" sz="2800" i="1" baseline="-25000">
                <a:solidFill>
                  <a:srgbClr val="000000"/>
                </a:solidFill>
                <a:latin typeface="Arial" charset="0"/>
                <a:sym typeface="Symbol" charset="2"/>
              </a:rPr>
              <a:t>i</a:t>
            </a:r>
            <a:r>
              <a:rPr lang="en-US" altLang="en-US" sz="2800">
                <a:solidFill>
                  <a:srgbClr val="000000"/>
                </a:solidFill>
                <a:latin typeface="Arial" charset="0"/>
                <a:sym typeface="Symbol" charset="2"/>
              </a:rPr>
              <a:t>  , </a:t>
            </a:r>
            <a:r>
              <a:rPr lang="en-US" altLang="en-US" sz="2800" b="1">
                <a:solidFill>
                  <a:srgbClr val="000000"/>
                </a:solidFill>
                <a:latin typeface="Arial" charset="0"/>
                <a:sym typeface="Symbol" charset="2"/>
              </a:rPr>
              <a:t>B</a:t>
            </a:r>
            <a:r>
              <a:rPr lang="en-US" altLang="en-US" sz="2800">
                <a:solidFill>
                  <a:srgbClr val="000000"/>
                </a:solidFill>
                <a:latin typeface="Arial" charset="0"/>
                <a:sym typeface="Symbol" charset="2"/>
              </a:rPr>
              <a:t> computes next expected: </a:t>
            </a:r>
            <a:r>
              <a:rPr lang="en-US" altLang="en-US" sz="2800" i="1">
                <a:solidFill>
                  <a:srgbClr val="000000"/>
                </a:solidFill>
                <a:latin typeface="Arial" charset="0"/>
                <a:sym typeface="Symbol" charset="2"/>
              </a:rPr>
              <a:t>T</a:t>
            </a:r>
            <a:r>
              <a:rPr lang="en-US" altLang="en-US" sz="2800" i="1" baseline="-25000">
                <a:solidFill>
                  <a:srgbClr val="000000"/>
                </a:solidFill>
                <a:latin typeface="Arial" charset="0"/>
                <a:sym typeface="Symbol" charset="2"/>
              </a:rPr>
              <a:t>i</a:t>
            </a:r>
            <a:r>
              <a:rPr lang="en-US" altLang="en-US" sz="2800" baseline="-25000">
                <a:solidFill>
                  <a:srgbClr val="000000"/>
                </a:solidFill>
                <a:latin typeface="Arial" charset="0"/>
                <a:sym typeface="Symbol" charset="2"/>
              </a:rPr>
              <a:t>+1</a:t>
            </a:r>
            <a:endParaRPr lang="en-US" altLang="en-US" sz="2800">
              <a:solidFill>
                <a:srgbClr val="000000"/>
              </a:solidFill>
              <a:latin typeface="Arial" charset="0"/>
              <a:sym typeface="Symbol" charset="2"/>
            </a:endParaRPr>
          </a:p>
          <a:p>
            <a:pPr eaLnBrk="1" hangingPunct="1">
              <a:spcBef>
                <a:spcPts val="475"/>
              </a:spcBef>
              <a:buFont typeface="Arial" charset="0"/>
              <a:buChar char="•"/>
            </a:pPr>
            <a:r>
              <a:rPr lang="en-US" altLang="en-US" sz="2800">
                <a:solidFill>
                  <a:srgbClr val="000000"/>
                </a:solidFill>
                <a:latin typeface="Arial" charset="0"/>
                <a:sym typeface="Symbol" charset="2"/>
              </a:rPr>
              <a:t>Handling message loss:</a:t>
            </a:r>
          </a:p>
          <a:p>
            <a:pPr lvl="1" eaLnBrk="1" hangingPunct="1">
              <a:spcBef>
                <a:spcPts val="475"/>
              </a:spcBef>
              <a:buFont typeface="Arial" charset="0"/>
              <a:buChar char="–"/>
            </a:pPr>
            <a:r>
              <a:rPr lang="en-US" altLang="en-US">
                <a:solidFill>
                  <a:srgbClr val="000000"/>
                </a:solidFill>
                <a:latin typeface="Arial" charset="0"/>
                <a:sym typeface="Symbol" charset="2"/>
              </a:rPr>
              <a:t>On receipt of </a:t>
            </a:r>
            <a:r>
              <a:rPr lang="en-US" altLang="en-US" i="1">
                <a:solidFill>
                  <a:srgbClr val="000000"/>
                </a:solidFill>
                <a:latin typeface="Arial" charset="0"/>
                <a:sym typeface="Symbol" charset="2"/>
              </a:rPr>
              <a:t>T</a:t>
            </a:r>
            <a:r>
              <a:rPr lang="en-US" altLang="en-US" i="1" baseline="-25000">
                <a:solidFill>
                  <a:srgbClr val="000000"/>
                </a:solidFill>
                <a:latin typeface="Arial" charset="0"/>
                <a:sym typeface="Symbol" charset="2"/>
              </a:rPr>
              <a:t>i</a:t>
            </a:r>
            <a:r>
              <a:rPr lang="en-US" altLang="en-US">
                <a:solidFill>
                  <a:srgbClr val="000000"/>
                </a:solidFill>
                <a:latin typeface="Arial" charset="0"/>
                <a:sym typeface="Symbol" charset="2"/>
              </a:rPr>
              <a:t>   save </a:t>
            </a:r>
            <a:r>
              <a:rPr lang="en-US" altLang="en-US" i="1">
                <a:solidFill>
                  <a:srgbClr val="000000"/>
                </a:solidFill>
                <a:latin typeface="Arial" charset="0"/>
                <a:sym typeface="Symbol" charset="2"/>
              </a:rPr>
              <a:t>T</a:t>
            </a:r>
            <a:r>
              <a:rPr lang="en-US" altLang="en-US" i="1" baseline="-25000">
                <a:solidFill>
                  <a:srgbClr val="000000"/>
                </a:solidFill>
                <a:latin typeface="Arial" charset="0"/>
                <a:sym typeface="Symbol" charset="2"/>
              </a:rPr>
              <a:t>i</a:t>
            </a:r>
            <a:r>
              <a:rPr lang="en-US" altLang="en-US" baseline="-25000">
                <a:solidFill>
                  <a:srgbClr val="000000"/>
                </a:solidFill>
                <a:latin typeface="Arial" charset="0"/>
                <a:sym typeface="Symbol" charset="2"/>
              </a:rPr>
              <a:t>+1</a:t>
            </a:r>
            <a:r>
              <a:rPr lang="en-US" altLang="en-US">
                <a:solidFill>
                  <a:srgbClr val="000000"/>
                </a:solidFill>
                <a:latin typeface="Arial" charset="0"/>
                <a:sym typeface="Symbol" charset="2"/>
              </a:rPr>
              <a:t>, … , </a:t>
            </a:r>
            <a:r>
              <a:rPr lang="en-US" altLang="en-US" i="1">
                <a:solidFill>
                  <a:srgbClr val="000000"/>
                </a:solidFill>
                <a:latin typeface="Arial" charset="0"/>
                <a:sym typeface="Symbol" charset="2"/>
              </a:rPr>
              <a:t>T</a:t>
            </a:r>
            <a:r>
              <a:rPr lang="en-US" altLang="en-US" i="1" baseline="-25000">
                <a:solidFill>
                  <a:srgbClr val="000000"/>
                </a:solidFill>
                <a:latin typeface="Arial" charset="0"/>
                <a:sym typeface="Symbol" charset="2"/>
              </a:rPr>
              <a:t>i</a:t>
            </a:r>
            <a:r>
              <a:rPr lang="en-US" altLang="en-US" baseline="-25000">
                <a:solidFill>
                  <a:srgbClr val="000000"/>
                </a:solidFill>
                <a:latin typeface="Arial" charset="0"/>
                <a:sym typeface="Symbol" charset="2"/>
              </a:rPr>
              <a:t>+</a:t>
            </a:r>
            <a:r>
              <a:rPr lang="en-US" altLang="en-US" i="1" baseline="-25000">
                <a:solidFill>
                  <a:srgbClr val="000000"/>
                </a:solidFill>
                <a:latin typeface="Arial" charset="0"/>
                <a:sym typeface="Symbol" charset="2"/>
              </a:rPr>
              <a:t>k</a:t>
            </a:r>
            <a:r>
              <a:rPr lang="en-US" altLang="en-US">
                <a:solidFill>
                  <a:srgbClr val="000000"/>
                </a:solidFill>
                <a:latin typeface="Arial" charset="0"/>
                <a:sym typeface="Symbol" charset="2"/>
              </a:rPr>
              <a:t>  in table</a:t>
            </a:r>
            <a:endParaRPr lang="en-US" altLang="en-US" i="1" baseline="-25000">
              <a:solidFill>
                <a:srgbClr val="000000"/>
              </a:solidFill>
              <a:latin typeface="Arial" charset="0"/>
              <a:sym typeface="Symbol" charset="2"/>
            </a:endParaRPr>
          </a:p>
          <a:p>
            <a:pPr lvl="1" eaLnBrk="1" hangingPunct="1">
              <a:spcBef>
                <a:spcPts val="475"/>
              </a:spcBef>
              <a:buFont typeface="Arial" charset="0"/>
              <a:buChar char="–"/>
            </a:pPr>
            <a:r>
              <a:rPr lang="en-US" altLang="en-US">
                <a:solidFill>
                  <a:srgbClr val="000000"/>
                </a:solidFill>
                <a:latin typeface="Arial" charset="0"/>
                <a:sym typeface="Symbol" charset="2"/>
              </a:rPr>
              <a:t>Tolerates </a:t>
            </a:r>
            <a:r>
              <a:rPr lang="en-US" altLang="en-US" i="1">
                <a:solidFill>
                  <a:srgbClr val="000000"/>
                </a:solidFill>
                <a:latin typeface="Arial" charset="0"/>
                <a:sym typeface="Symbol" charset="2"/>
              </a:rPr>
              <a:t>k</a:t>
            </a:r>
            <a:r>
              <a:rPr lang="en-US" altLang="en-US">
                <a:solidFill>
                  <a:srgbClr val="000000"/>
                </a:solidFill>
                <a:latin typeface="Arial" charset="0"/>
                <a:sym typeface="Symbol" charset="2"/>
              </a:rPr>
              <a:t> consecutive losses (</a:t>
            </a:r>
            <a:r>
              <a:rPr lang="en-US" altLang="en-US" i="1">
                <a:solidFill>
                  <a:srgbClr val="000000"/>
                </a:solidFill>
                <a:latin typeface="Arial" charset="0"/>
                <a:sym typeface="Symbol" charset="2"/>
              </a:rPr>
              <a:t>k</a:t>
            </a:r>
            <a:r>
              <a:rPr lang="en-US" altLang="en-US">
                <a:solidFill>
                  <a:srgbClr val="000000"/>
                </a:solidFill>
                <a:latin typeface="Arial" charset="0"/>
                <a:sym typeface="Symbol" charset="2"/>
              </a:rPr>
              <a:t>=50 is enough)</a:t>
            </a:r>
          </a:p>
          <a:p>
            <a:pPr lvl="1" eaLnBrk="1" hangingPunct="1">
              <a:spcBef>
                <a:spcPts val="475"/>
              </a:spcBef>
              <a:buFont typeface="Arial" charset="0"/>
              <a:buChar char="–"/>
            </a:pPr>
            <a:r>
              <a:rPr lang="en-US" altLang="en-US">
                <a:solidFill>
                  <a:srgbClr val="000000"/>
                </a:solidFill>
                <a:latin typeface="Arial" charset="0"/>
                <a:sym typeface="Symbol" charset="2"/>
              </a:rPr>
              <a:t>No loss  compute one token per reception</a:t>
            </a:r>
          </a:p>
        </p:txBody>
      </p:sp>
      <p:sp>
        <p:nvSpPr>
          <p:cNvPr id="121862" name="Text Box 8"/>
          <p:cNvSpPr txBox="1">
            <a:spLocks noChangeArrowheads="1"/>
          </p:cNvSpPr>
          <p:nvPr/>
        </p:nvSpPr>
        <p:spPr bwMode="auto">
          <a:xfrm>
            <a:off x="1371600" y="3352800"/>
            <a:ext cx="41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aseline="-25000">
                <a:solidFill>
                  <a:srgbClr val="000000"/>
                </a:solidFill>
                <a:latin typeface="Calibri" charset="0"/>
              </a:rPr>
              <a:t>AB</a:t>
            </a:r>
          </a:p>
        </p:txBody>
      </p:sp>
      <p:grpSp>
        <p:nvGrpSpPr>
          <p:cNvPr id="4" name="Group 35"/>
          <p:cNvGrpSpPr>
            <a:grpSpLocks/>
          </p:cNvGrpSpPr>
          <p:nvPr/>
        </p:nvGrpSpPr>
        <p:grpSpPr bwMode="auto">
          <a:xfrm>
            <a:off x="3165475" y="4114800"/>
            <a:ext cx="5480050" cy="1219200"/>
            <a:chOff x="2895600" y="4191000"/>
            <a:chExt cx="5480050" cy="1219200"/>
          </a:xfrm>
        </p:grpSpPr>
        <p:sp>
          <p:nvSpPr>
            <p:cNvPr id="121864" name="Text Box 8"/>
            <p:cNvSpPr txBox="1">
              <a:spLocks noChangeArrowheads="1"/>
            </p:cNvSpPr>
            <p:nvPr/>
          </p:nvSpPr>
          <p:spPr bwMode="auto">
            <a:xfrm>
              <a:off x="4191000" y="5112683"/>
              <a:ext cx="4921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1865" name="Text Box 8"/>
            <p:cNvSpPr txBox="1">
              <a:spLocks noChangeArrowheads="1"/>
            </p:cNvSpPr>
            <p:nvPr/>
          </p:nvSpPr>
          <p:spPr bwMode="auto">
            <a:xfrm>
              <a:off x="5368925" y="5105400"/>
              <a:ext cx="4921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1866" name="Text Box 8"/>
            <p:cNvSpPr txBox="1">
              <a:spLocks noChangeArrowheads="1"/>
            </p:cNvSpPr>
            <p:nvPr/>
          </p:nvSpPr>
          <p:spPr bwMode="auto">
            <a:xfrm>
              <a:off x="2971800" y="5105400"/>
              <a:ext cx="4159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1867" name="Text Box 8"/>
            <p:cNvSpPr txBox="1">
              <a:spLocks noChangeArrowheads="1"/>
            </p:cNvSpPr>
            <p:nvPr/>
          </p:nvSpPr>
          <p:spPr bwMode="auto">
            <a:xfrm>
              <a:off x="2895600" y="4191000"/>
              <a:ext cx="4159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1868" name="Text Box 8"/>
            <p:cNvSpPr txBox="1">
              <a:spLocks noChangeArrowheads="1"/>
            </p:cNvSpPr>
            <p:nvPr/>
          </p:nvSpPr>
          <p:spPr bwMode="auto">
            <a:xfrm>
              <a:off x="7959725" y="4191000"/>
              <a:ext cx="4159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grpSp>
      <p:sp>
        <p:nvSpPr>
          <p:cNvPr id="6" name="Slide Number Placeholder 5"/>
          <p:cNvSpPr>
            <a:spLocks noGrp="1"/>
          </p:cNvSpPr>
          <p:nvPr>
            <p:ph type="sldNum" sz="quarter" idx="12"/>
          </p:nvPr>
        </p:nvSpPr>
        <p:spPr/>
        <p:txBody>
          <a:bodyPr/>
          <a:lstStyle/>
          <a:p>
            <a:fld id="{743A1372-D0BF-3B45-A603-8F136B8AD2A9}" type="slidenum">
              <a:rPr lang="en-US" altLang="en-US" smtClean="0"/>
              <a:pPr/>
              <a:t>56</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pPr eaLnBrk="1" hangingPunct="1"/>
            <a:r>
              <a:rPr lang="en-US" altLang="en-US"/>
              <a:t>SlyFi: Discovery/Binding</a:t>
            </a:r>
          </a:p>
        </p:txBody>
      </p:sp>
      <p:sp>
        <p:nvSpPr>
          <p:cNvPr id="123906" name="Content Placeholder 62"/>
          <p:cNvSpPr>
            <a:spLocks noGrp="1"/>
          </p:cNvSpPr>
          <p:nvPr>
            <p:ph idx="1"/>
          </p:nvPr>
        </p:nvSpPr>
        <p:spPr>
          <a:xfrm>
            <a:off x="457200" y="1447800"/>
            <a:ext cx="8229600" cy="1905000"/>
          </a:xfrm>
        </p:spPr>
        <p:txBody>
          <a:bodyPr/>
          <a:lstStyle/>
          <a:p>
            <a:pPr marL="223838" indent="-219075" eaLnBrk="1" hangingPunct="1"/>
            <a:r>
              <a:rPr lang="en-US" altLang="en-US" sz="2800"/>
              <a:t>Discovery &amp; binding messages:</a:t>
            </a:r>
          </a:p>
          <a:p>
            <a:pPr marL="623888" lvl="1" indent="-219075" eaLnBrk="1" hangingPunct="1"/>
            <a:r>
              <a:rPr lang="en-US" altLang="en-US" sz="2400"/>
              <a:t>Often sent when other party is not present</a:t>
            </a:r>
            <a:endParaRPr lang="en-US" altLang="en-US" sz="2000"/>
          </a:p>
          <a:p>
            <a:pPr marL="623888" lvl="1" indent="-219075" eaLnBrk="1" hangingPunct="1">
              <a:buFontTx/>
              <a:buNone/>
            </a:pPr>
            <a:r>
              <a:rPr lang="en-US" altLang="en-US" sz="2400">
                <a:sym typeface="Symbol" charset="2"/>
              </a:rPr>
              <a:t> </a:t>
            </a:r>
            <a:r>
              <a:rPr lang="en-US" altLang="en-US" sz="2400"/>
              <a:t>Can</a:t>
            </a:r>
            <a:r>
              <a:rPr lang="ja-JP" altLang="en-US" sz="2400"/>
              <a:t>’</a:t>
            </a:r>
            <a:r>
              <a:rPr lang="en-US" altLang="ja-JP" sz="2400"/>
              <a:t>t expect most messages to be delivered</a:t>
            </a:r>
          </a:p>
          <a:p>
            <a:pPr marL="623888" lvl="1" indent="-219075" eaLnBrk="1" hangingPunct="1">
              <a:buFontTx/>
              <a:buNone/>
            </a:pPr>
            <a:r>
              <a:rPr lang="en-US" altLang="en-US" sz="2400">
                <a:sym typeface="Symbol" charset="2"/>
              </a:rPr>
              <a:t> Can</a:t>
            </a:r>
            <a:r>
              <a:rPr lang="ja-JP" altLang="en-US" sz="2400">
                <a:sym typeface="Symbol" charset="2"/>
              </a:rPr>
              <a:t>’</a:t>
            </a:r>
            <a:r>
              <a:rPr lang="en-US" altLang="ja-JP" sz="2400">
                <a:sym typeface="Symbol" charset="2"/>
              </a:rPr>
              <a:t>t rely on transmission reception to synchronize </a:t>
            </a:r>
            <a:r>
              <a:rPr lang="en-US" altLang="ja-JP" sz="2400" i="1">
                <a:sym typeface="Symbol" charset="2"/>
              </a:rPr>
              <a:t>i</a:t>
            </a:r>
            <a:endParaRPr lang="en-US" altLang="en-US" i="1"/>
          </a:p>
        </p:txBody>
      </p:sp>
      <p:pic>
        <p:nvPicPr>
          <p:cNvPr id="123908" name="Picture 18" descr="dell_laptop_0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425" y="3860800"/>
            <a:ext cx="6794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20" descr="alic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3644900"/>
            <a:ext cx="688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8" descr="wav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617114">
            <a:off x="2340769" y="3845719"/>
            <a:ext cx="5111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11" name="Group 35"/>
          <p:cNvGrpSpPr>
            <a:grpSpLocks/>
          </p:cNvGrpSpPr>
          <p:nvPr/>
        </p:nvGrpSpPr>
        <p:grpSpPr bwMode="auto">
          <a:xfrm>
            <a:off x="2971800" y="3733800"/>
            <a:ext cx="2971800" cy="485775"/>
            <a:chOff x="2895600" y="4772025"/>
            <a:chExt cx="2971800" cy="485775"/>
          </a:xfrm>
        </p:grpSpPr>
        <p:sp>
          <p:nvSpPr>
            <p:cNvPr id="17" name="Rectangle 16"/>
            <p:cNvSpPr/>
            <p:nvPr/>
          </p:nvSpPr>
          <p:spPr bwMode="auto">
            <a:xfrm>
              <a:off x="3505200" y="4876800"/>
              <a:ext cx="2362200" cy="381000"/>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Is Bob’s Network here?</a:t>
              </a:r>
            </a:p>
          </p:txBody>
        </p:sp>
        <p:grpSp>
          <p:nvGrpSpPr>
            <p:cNvPr id="123937" name="Group 83"/>
            <p:cNvGrpSpPr>
              <a:grpSpLocks/>
            </p:cNvGrpSpPr>
            <p:nvPr/>
          </p:nvGrpSpPr>
          <p:grpSpPr bwMode="auto">
            <a:xfrm>
              <a:off x="2895600" y="4772025"/>
              <a:ext cx="685800" cy="485775"/>
              <a:chOff x="2895600" y="4772764"/>
              <a:chExt cx="685800" cy="485036"/>
            </a:xfrm>
          </p:grpSpPr>
          <p:sp>
            <p:nvSpPr>
              <p:cNvPr id="69" name="Rectangle 45"/>
              <p:cNvSpPr>
                <a:spLocks noChangeArrowheads="1"/>
              </p:cNvSpPr>
              <p:nvPr/>
            </p:nvSpPr>
            <p:spPr bwMode="auto">
              <a:xfrm>
                <a:off x="2895600" y="4877380"/>
                <a:ext cx="609600" cy="380420"/>
              </a:xfrm>
              <a:prstGeom prst="rect">
                <a:avLst/>
              </a:prstGeom>
              <a:blipFill>
                <a:blip r:embed="rId7"/>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600" b="1" i="1">
                    <a:solidFill>
                      <a:srgbClr val="000000"/>
                    </a:solidFill>
                    <a:ea typeface="ＭＳ Ｐゴシック" charset="0"/>
                    <a:cs typeface="ＭＳ Ｐゴシック" charset="0"/>
                  </a:rPr>
                  <a:t>T</a:t>
                </a:r>
                <a:r>
                  <a:rPr lang="en-US" sz="1600" b="1" i="1" baseline="-25000">
                    <a:solidFill>
                      <a:srgbClr val="000000"/>
                    </a:solidFill>
                    <a:ea typeface="ＭＳ Ｐゴシック" charset="0"/>
                    <a:cs typeface="ＭＳ Ｐゴシック" charset="0"/>
                  </a:rPr>
                  <a:t>i    </a:t>
                </a:r>
                <a:endParaRPr lang="en-US" sz="1600" b="1" i="1">
                  <a:solidFill>
                    <a:srgbClr val="000000"/>
                  </a:solidFill>
                  <a:ea typeface="ＭＳ Ｐゴシック" charset="0"/>
                  <a:cs typeface="ＭＳ Ｐゴシック" charset="0"/>
                </a:endParaRPr>
              </a:p>
            </p:txBody>
          </p:sp>
          <p:sp>
            <p:nvSpPr>
              <p:cNvPr id="123939" name="Text Box 8"/>
              <p:cNvSpPr txBox="1">
                <a:spLocks noChangeArrowheads="1"/>
              </p:cNvSpPr>
              <p:nvPr/>
            </p:nvSpPr>
            <p:spPr bwMode="auto">
              <a:xfrm>
                <a:off x="3124200" y="4772764"/>
                <a:ext cx="457200" cy="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baseline="-25000">
                    <a:solidFill>
                      <a:srgbClr val="000000"/>
                    </a:solidFill>
                    <a:latin typeface="Calibri" charset="0"/>
                  </a:rPr>
                  <a:t>AB</a:t>
                </a:r>
              </a:p>
            </p:txBody>
          </p:sp>
        </p:grpSp>
      </p:grpSp>
      <p:sp>
        <p:nvSpPr>
          <p:cNvPr id="38" name="TextBox 37"/>
          <p:cNvSpPr txBox="1"/>
          <p:nvPr/>
        </p:nvSpPr>
        <p:spPr>
          <a:xfrm>
            <a:off x="6246813" y="5473700"/>
            <a:ext cx="688975" cy="461963"/>
          </a:xfrm>
          <a:prstGeom prst="rect">
            <a:avLst/>
          </a:prstGeom>
          <a:noFill/>
        </p:spPr>
        <p:txBody>
          <a:bodyPr wrap="none">
            <a:spAutoFit/>
          </a:bodyPr>
          <a:lstStyle/>
          <a:p>
            <a:pPr>
              <a:defRPr/>
            </a:pPr>
            <a:r>
              <a:rPr lang="en-US" b="1" i="1" dirty="0" err="1">
                <a:solidFill>
                  <a:srgbClr val="FF0000"/>
                </a:solidFill>
                <a:latin typeface="+mj-lt"/>
                <a:ea typeface="+mn-ea"/>
              </a:rPr>
              <a:t>i</a:t>
            </a:r>
            <a:r>
              <a:rPr lang="en-US" b="1" dirty="0">
                <a:solidFill>
                  <a:srgbClr val="FF0000"/>
                </a:solidFill>
                <a:latin typeface="+mj-lt"/>
                <a:ea typeface="+mn-ea"/>
              </a:rPr>
              <a:t> = ?</a:t>
            </a:r>
          </a:p>
        </p:txBody>
      </p:sp>
      <p:grpSp>
        <p:nvGrpSpPr>
          <p:cNvPr id="123913" name="Group 35"/>
          <p:cNvGrpSpPr>
            <a:grpSpLocks/>
          </p:cNvGrpSpPr>
          <p:nvPr/>
        </p:nvGrpSpPr>
        <p:grpSpPr bwMode="auto">
          <a:xfrm>
            <a:off x="2970213" y="4330700"/>
            <a:ext cx="2971800" cy="485775"/>
            <a:chOff x="2895600" y="4772034"/>
            <a:chExt cx="2971800" cy="485776"/>
          </a:xfrm>
        </p:grpSpPr>
        <p:sp>
          <p:nvSpPr>
            <p:cNvPr id="41" name="Rectangle 40"/>
            <p:cNvSpPr/>
            <p:nvPr/>
          </p:nvSpPr>
          <p:spPr bwMode="auto">
            <a:xfrm>
              <a:off x="3505200" y="4876809"/>
              <a:ext cx="2362200" cy="381001"/>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Is Bob’s Network here?</a:t>
              </a:r>
            </a:p>
          </p:txBody>
        </p:sp>
        <p:grpSp>
          <p:nvGrpSpPr>
            <p:cNvPr id="123933" name="Group 83"/>
            <p:cNvGrpSpPr>
              <a:grpSpLocks/>
            </p:cNvGrpSpPr>
            <p:nvPr/>
          </p:nvGrpSpPr>
          <p:grpSpPr bwMode="auto">
            <a:xfrm>
              <a:off x="2895600" y="4772034"/>
              <a:ext cx="685800" cy="485776"/>
              <a:chOff x="2895600" y="4772764"/>
              <a:chExt cx="685800" cy="485036"/>
            </a:xfrm>
          </p:grpSpPr>
          <p:sp>
            <p:nvSpPr>
              <p:cNvPr id="43" name="Rectangle 45"/>
              <p:cNvSpPr>
                <a:spLocks noChangeArrowheads="1"/>
              </p:cNvSpPr>
              <p:nvPr/>
            </p:nvSpPr>
            <p:spPr bwMode="auto">
              <a:xfrm>
                <a:off x="2895600" y="4877380"/>
                <a:ext cx="609600" cy="380420"/>
              </a:xfrm>
              <a:prstGeom prst="rect">
                <a:avLst/>
              </a:prstGeom>
              <a:blipFill>
                <a:blip r:embed="rId7"/>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600" b="1" i="1">
                    <a:solidFill>
                      <a:srgbClr val="000000"/>
                    </a:solidFill>
                    <a:ea typeface="ＭＳ Ｐゴシック" charset="0"/>
                    <a:cs typeface="ＭＳ Ｐゴシック" charset="0"/>
                  </a:rPr>
                  <a:t>T</a:t>
                </a:r>
                <a:r>
                  <a:rPr lang="en-US" sz="1600" b="1" i="1" baseline="-25000">
                    <a:solidFill>
                      <a:srgbClr val="000000"/>
                    </a:solidFill>
                    <a:ea typeface="ＭＳ Ｐゴシック" charset="0"/>
                    <a:cs typeface="ＭＳ Ｐゴシック" charset="0"/>
                  </a:rPr>
                  <a:t>i +1</a:t>
                </a:r>
                <a:endParaRPr lang="en-US" sz="1600" b="1" i="1">
                  <a:solidFill>
                    <a:srgbClr val="000000"/>
                  </a:solidFill>
                  <a:ea typeface="ＭＳ Ｐゴシック" charset="0"/>
                  <a:cs typeface="ＭＳ Ｐゴシック" charset="0"/>
                </a:endParaRPr>
              </a:p>
            </p:txBody>
          </p:sp>
          <p:sp>
            <p:nvSpPr>
              <p:cNvPr id="123935" name="Text Box 8"/>
              <p:cNvSpPr txBox="1">
                <a:spLocks noChangeArrowheads="1"/>
              </p:cNvSpPr>
              <p:nvPr/>
            </p:nvSpPr>
            <p:spPr bwMode="auto">
              <a:xfrm>
                <a:off x="3124200" y="4772764"/>
                <a:ext cx="457200" cy="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baseline="-25000">
                    <a:solidFill>
                      <a:srgbClr val="000000"/>
                    </a:solidFill>
                    <a:latin typeface="Calibri" charset="0"/>
                  </a:rPr>
                  <a:t>AB</a:t>
                </a:r>
              </a:p>
            </p:txBody>
          </p:sp>
        </p:grpSp>
      </p:grpSp>
      <p:grpSp>
        <p:nvGrpSpPr>
          <p:cNvPr id="123914" name="Group 35"/>
          <p:cNvGrpSpPr>
            <a:grpSpLocks/>
          </p:cNvGrpSpPr>
          <p:nvPr/>
        </p:nvGrpSpPr>
        <p:grpSpPr bwMode="auto">
          <a:xfrm>
            <a:off x="2970213" y="5778500"/>
            <a:ext cx="2971800" cy="485775"/>
            <a:chOff x="2895600" y="4772034"/>
            <a:chExt cx="2971800" cy="485776"/>
          </a:xfrm>
        </p:grpSpPr>
        <p:sp>
          <p:nvSpPr>
            <p:cNvPr id="46" name="Rectangle 45"/>
            <p:cNvSpPr/>
            <p:nvPr/>
          </p:nvSpPr>
          <p:spPr bwMode="auto">
            <a:xfrm>
              <a:off x="3505200" y="4876809"/>
              <a:ext cx="2362200" cy="381001"/>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Is Bob’s Network here?</a:t>
              </a:r>
            </a:p>
          </p:txBody>
        </p:sp>
        <p:grpSp>
          <p:nvGrpSpPr>
            <p:cNvPr id="123929" name="Group 83"/>
            <p:cNvGrpSpPr>
              <a:grpSpLocks/>
            </p:cNvGrpSpPr>
            <p:nvPr/>
          </p:nvGrpSpPr>
          <p:grpSpPr bwMode="auto">
            <a:xfrm>
              <a:off x="2895600" y="4772034"/>
              <a:ext cx="685800" cy="485776"/>
              <a:chOff x="2895600" y="4772764"/>
              <a:chExt cx="685800" cy="485036"/>
            </a:xfrm>
          </p:grpSpPr>
          <p:sp>
            <p:nvSpPr>
              <p:cNvPr id="48" name="Rectangle 45"/>
              <p:cNvSpPr>
                <a:spLocks noChangeArrowheads="1"/>
              </p:cNvSpPr>
              <p:nvPr/>
            </p:nvSpPr>
            <p:spPr bwMode="auto">
              <a:xfrm>
                <a:off x="2895600" y="4877380"/>
                <a:ext cx="609600" cy="380420"/>
              </a:xfrm>
              <a:prstGeom prst="rect">
                <a:avLst/>
              </a:prstGeom>
              <a:blipFill>
                <a:blip r:embed="rId7"/>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600" b="1" i="1">
                    <a:solidFill>
                      <a:srgbClr val="000000"/>
                    </a:solidFill>
                    <a:ea typeface="ＭＳ Ｐゴシック" charset="0"/>
                    <a:cs typeface="ＭＳ Ｐゴシック" charset="0"/>
                  </a:rPr>
                  <a:t>T</a:t>
                </a:r>
                <a:r>
                  <a:rPr lang="en-US" sz="1600" b="1" i="1" baseline="-25000">
                    <a:solidFill>
                      <a:srgbClr val="000000"/>
                    </a:solidFill>
                    <a:ea typeface="ＭＳ Ｐゴシック" charset="0"/>
                    <a:cs typeface="ＭＳ Ｐゴシック" charset="0"/>
                  </a:rPr>
                  <a:t>i +3</a:t>
                </a:r>
                <a:endParaRPr lang="en-US" sz="1600" b="1" i="1">
                  <a:solidFill>
                    <a:srgbClr val="000000"/>
                  </a:solidFill>
                  <a:ea typeface="ＭＳ Ｐゴシック" charset="0"/>
                  <a:cs typeface="ＭＳ Ｐゴシック" charset="0"/>
                </a:endParaRPr>
              </a:p>
            </p:txBody>
          </p:sp>
          <p:sp>
            <p:nvSpPr>
              <p:cNvPr id="123931" name="Text Box 8"/>
              <p:cNvSpPr txBox="1">
                <a:spLocks noChangeArrowheads="1"/>
              </p:cNvSpPr>
              <p:nvPr/>
            </p:nvSpPr>
            <p:spPr bwMode="auto">
              <a:xfrm>
                <a:off x="3124200" y="4772764"/>
                <a:ext cx="457200" cy="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baseline="-25000">
                    <a:solidFill>
                      <a:srgbClr val="000000"/>
                    </a:solidFill>
                    <a:latin typeface="Calibri" charset="0"/>
                  </a:rPr>
                  <a:t>AB</a:t>
                </a:r>
              </a:p>
            </p:txBody>
          </p:sp>
        </p:grpSp>
      </p:grpSp>
      <p:grpSp>
        <p:nvGrpSpPr>
          <p:cNvPr id="123915" name="Group 35"/>
          <p:cNvGrpSpPr>
            <a:grpSpLocks/>
          </p:cNvGrpSpPr>
          <p:nvPr/>
        </p:nvGrpSpPr>
        <p:grpSpPr bwMode="auto">
          <a:xfrm>
            <a:off x="2970213" y="4940300"/>
            <a:ext cx="2971800" cy="485775"/>
            <a:chOff x="2895600" y="4772034"/>
            <a:chExt cx="2971800" cy="485766"/>
          </a:xfrm>
        </p:grpSpPr>
        <p:sp>
          <p:nvSpPr>
            <p:cNvPr id="51" name="Rectangle 50"/>
            <p:cNvSpPr/>
            <p:nvPr/>
          </p:nvSpPr>
          <p:spPr bwMode="auto">
            <a:xfrm>
              <a:off x="3505200" y="4876807"/>
              <a:ext cx="2362200" cy="380993"/>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Is Bob’s Network here?</a:t>
              </a:r>
            </a:p>
          </p:txBody>
        </p:sp>
        <p:grpSp>
          <p:nvGrpSpPr>
            <p:cNvPr id="123925" name="Group 83"/>
            <p:cNvGrpSpPr>
              <a:grpSpLocks/>
            </p:cNvGrpSpPr>
            <p:nvPr/>
          </p:nvGrpSpPr>
          <p:grpSpPr bwMode="auto">
            <a:xfrm>
              <a:off x="2895600" y="4772034"/>
              <a:ext cx="685800" cy="485766"/>
              <a:chOff x="2895600" y="4772764"/>
              <a:chExt cx="685800" cy="485026"/>
            </a:xfrm>
          </p:grpSpPr>
          <p:sp>
            <p:nvSpPr>
              <p:cNvPr id="53" name="Rectangle 45"/>
              <p:cNvSpPr>
                <a:spLocks noChangeArrowheads="1"/>
              </p:cNvSpPr>
              <p:nvPr/>
            </p:nvSpPr>
            <p:spPr bwMode="auto">
              <a:xfrm>
                <a:off x="2895600" y="4877377"/>
                <a:ext cx="609600" cy="380413"/>
              </a:xfrm>
              <a:prstGeom prst="rect">
                <a:avLst/>
              </a:prstGeom>
              <a:blipFill>
                <a:blip r:embed="rId7"/>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600" b="1" i="1">
                    <a:solidFill>
                      <a:srgbClr val="000000"/>
                    </a:solidFill>
                    <a:ea typeface="ＭＳ Ｐゴシック" charset="0"/>
                    <a:cs typeface="ＭＳ Ｐゴシック" charset="0"/>
                  </a:rPr>
                  <a:t>T</a:t>
                </a:r>
                <a:r>
                  <a:rPr lang="en-US" sz="1600" b="1" i="1" baseline="-25000">
                    <a:solidFill>
                      <a:srgbClr val="000000"/>
                    </a:solidFill>
                    <a:ea typeface="ＭＳ Ｐゴシック" charset="0"/>
                    <a:cs typeface="ＭＳ Ｐゴシック" charset="0"/>
                  </a:rPr>
                  <a:t>i +2</a:t>
                </a:r>
                <a:endParaRPr lang="en-US" sz="1600" b="1" i="1">
                  <a:solidFill>
                    <a:srgbClr val="000000"/>
                  </a:solidFill>
                  <a:ea typeface="ＭＳ Ｐゴシック" charset="0"/>
                  <a:cs typeface="ＭＳ Ｐゴシック" charset="0"/>
                </a:endParaRPr>
              </a:p>
            </p:txBody>
          </p:sp>
          <p:sp>
            <p:nvSpPr>
              <p:cNvPr id="123927" name="Text Box 8"/>
              <p:cNvSpPr txBox="1">
                <a:spLocks noChangeArrowheads="1"/>
              </p:cNvSpPr>
              <p:nvPr/>
            </p:nvSpPr>
            <p:spPr bwMode="auto">
              <a:xfrm>
                <a:off x="3124200" y="4772764"/>
                <a:ext cx="457200" cy="25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baseline="-25000">
                    <a:solidFill>
                      <a:srgbClr val="000000"/>
                    </a:solidFill>
                    <a:latin typeface="Calibri" charset="0"/>
                  </a:rPr>
                  <a:t>AB</a:t>
                </a:r>
              </a:p>
            </p:txBody>
          </p:sp>
        </p:grpSp>
      </p:grpSp>
      <p:sp>
        <p:nvSpPr>
          <p:cNvPr id="123916" name="TextBox 54"/>
          <p:cNvSpPr txBox="1">
            <a:spLocks noChangeArrowheads="1"/>
          </p:cNvSpPr>
          <p:nvPr/>
        </p:nvSpPr>
        <p:spPr bwMode="auto">
          <a:xfrm rot="5400000">
            <a:off x="4374357" y="4161631"/>
            <a:ext cx="30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Narrow" charset="0"/>
              </a:rPr>
              <a:t>..</a:t>
            </a:r>
          </a:p>
        </p:txBody>
      </p:sp>
      <p:sp>
        <p:nvSpPr>
          <p:cNvPr id="123917" name="TextBox 55"/>
          <p:cNvSpPr txBox="1">
            <a:spLocks noChangeArrowheads="1"/>
          </p:cNvSpPr>
          <p:nvPr/>
        </p:nvSpPr>
        <p:spPr bwMode="auto">
          <a:xfrm rot="5400000">
            <a:off x="4374357" y="4771231"/>
            <a:ext cx="30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Narrow" charset="0"/>
              </a:rPr>
              <a:t>..</a:t>
            </a:r>
          </a:p>
        </p:txBody>
      </p:sp>
      <p:sp>
        <p:nvSpPr>
          <p:cNvPr id="123918" name="TextBox 56"/>
          <p:cNvSpPr txBox="1">
            <a:spLocks noChangeArrowheads="1"/>
          </p:cNvSpPr>
          <p:nvPr/>
        </p:nvSpPr>
        <p:spPr bwMode="auto">
          <a:xfrm rot="5400000">
            <a:off x="4221957" y="5533231"/>
            <a:ext cx="60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Narrow" charset="0"/>
              </a:rPr>
              <a:t>…...</a:t>
            </a:r>
          </a:p>
        </p:txBody>
      </p:sp>
      <p:pic>
        <p:nvPicPr>
          <p:cNvPr id="123919" name="Picture 19" descr="ap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5075" y="5811838"/>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0" name="Picture 21" descr="bob.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80213" y="5778500"/>
            <a:ext cx="6873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1" name="TextBox 59"/>
          <p:cNvSpPr txBox="1">
            <a:spLocks noChangeArrowheads="1"/>
          </p:cNvSpPr>
          <p:nvPr/>
        </p:nvSpPr>
        <p:spPr bwMode="auto">
          <a:xfrm>
            <a:off x="6246813" y="3797300"/>
            <a:ext cx="941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Nope.</a:t>
            </a:r>
          </a:p>
        </p:txBody>
      </p:sp>
      <p:sp>
        <p:nvSpPr>
          <p:cNvPr id="123922" name="TextBox 60"/>
          <p:cNvSpPr txBox="1">
            <a:spLocks noChangeArrowheads="1"/>
          </p:cNvSpPr>
          <p:nvPr/>
        </p:nvSpPr>
        <p:spPr bwMode="auto">
          <a:xfrm>
            <a:off x="6246813" y="4406900"/>
            <a:ext cx="941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Nope.</a:t>
            </a:r>
          </a:p>
        </p:txBody>
      </p:sp>
      <p:sp>
        <p:nvSpPr>
          <p:cNvPr id="123923" name="TextBox 61"/>
          <p:cNvSpPr txBox="1">
            <a:spLocks noChangeArrowheads="1"/>
          </p:cNvSpPr>
          <p:nvPr/>
        </p:nvSpPr>
        <p:spPr bwMode="auto">
          <a:xfrm>
            <a:off x="6246813" y="5016500"/>
            <a:ext cx="941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Nope.</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57</a:t>
            </a:fld>
            <a:endParaRPr lang="en-US" altLang="en-US"/>
          </a:p>
        </p:txBody>
      </p:sp>
    </p:spTree>
    <p:custDataLst>
      <p:tags r:id="rId1"/>
    </p:custData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eaLnBrk="1" hangingPunct="1"/>
            <a:r>
              <a:rPr lang="en-US" altLang="en-US"/>
              <a:t>SlyFi: Discovery/Binding</a:t>
            </a:r>
          </a:p>
        </p:txBody>
      </p:sp>
      <p:sp>
        <p:nvSpPr>
          <p:cNvPr id="125954" name="Content Placeholder 62"/>
          <p:cNvSpPr>
            <a:spLocks noGrp="1"/>
          </p:cNvSpPr>
          <p:nvPr>
            <p:ph idx="1"/>
          </p:nvPr>
        </p:nvSpPr>
        <p:spPr>
          <a:xfrm>
            <a:off x="457200" y="1447800"/>
            <a:ext cx="8229600" cy="2286000"/>
          </a:xfrm>
        </p:spPr>
        <p:txBody>
          <a:bodyPr/>
          <a:lstStyle/>
          <a:p>
            <a:pPr marL="223838" indent="-219075" eaLnBrk="1" hangingPunct="1"/>
            <a:r>
              <a:rPr lang="en-US" altLang="en-US" sz="2600"/>
              <a:t>Discovery &amp; binding messages:</a:t>
            </a:r>
          </a:p>
          <a:p>
            <a:pPr marL="623888" lvl="1" indent="-219075" eaLnBrk="1" hangingPunct="1"/>
            <a:r>
              <a:rPr lang="en-US" altLang="en-US" sz="2200" b="1"/>
              <a:t>Infrequent</a:t>
            </a:r>
            <a:r>
              <a:rPr lang="en-US" altLang="en-US" sz="2200"/>
              <a:t>: only sent when trying to associate</a:t>
            </a:r>
            <a:endParaRPr lang="en-US" altLang="en-US" sz="1900"/>
          </a:p>
          <a:p>
            <a:pPr marL="623888" lvl="1" indent="-219075" eaLnBrk="1" hangingPunct="1"/>
            <a:r>
              <a:rPr lang="en-US" altLang="en-US" sz="2200" b="1"/>
              <a:t>Narrow interface</a:t>
            </a:r>
            <a:r>
              <a:rPr lang="en-US" altLang="en-US" sz="2200"/>
              <a:t>: single application, few side-channels</a:t>
            </a:r>
          </a:p>
          <a:p>
            <a:pPr marL="623888" lvl="1" indent="-219075" eaLnBrk="1" hangingPunct="1">
              <a:buFontTx/>
              <a:buNone/>
            </a:pPr>
            <a:r>
              <a:rPr lang="en-US" altLang="en-US" sz="2200">
                <a:sym typeface="Symbol" charset="2"/>
              </a:rPr>
              <a:t> </a:t>
            </a:r>
            <a:r>
              <a:rPr lang="en-US" altLang="en-US" sz="2200"/>
              <a:t>Linkability at short timescales is usually OK</a:t>
            </a:r>
          </a:p>
          <a:p>
            <a:pPr marL="623888" lvl="1" indent="-219075" eaLnBrk="1" hangingPunct="1">
              <a:buFontTx/>
              <a:buNone/>
            </a:pPr>
            <a:r>
              <a:rPr lang="en-US" altLang="en-US" sz="2200">
                <a:sym typeface="Symbol" charset="2"/>
              </a:rPr>
              <a:t> Use loosely synchronized time to synchronize </a:t>
            </a:r>
            <a:r>
              <a:rPr lang="en-US" altLang="en-US" sz="2200" i="1">
                <a:sym typeface="Symbol" charset="2"/>
              </a:rPr>
              <a:t>i</a:t>
            </a:r>
            <a:endParaRPr lang="en-US" altLang="en-US" sz="2600" i="1"/>
          </a:p>
        </p:txBody>
      </p:sp>
      <p:grpSp>
        <p:nvGrpSpPr>
          <p:cNvPr id="2" name="Group 35"/>
          <p:cNvGrpSpPr>
            <a:grpSpLocks/>
          </p:cNvGrpSpPr>
          <p:nvPr/>
        </p:nvGrpSpPr>
        <p:grpSpPr bwMode="auto">
          <a:xfrm>
            <a:off x="762000" y="3810000"/>
            <a:ext cx="7620000" cy="762000"/>
            <a:chOff x="762000" y="3810000"/>
            <a:chExt cx="7620000" cy="762000"/>
          </a:xfrm>
          <a:effectLst>
            <a:outerShdw blurRad="50800" dist="38100" dir="2700000" algn="tl" rotWithShape="0">
              <a:prstClr val="black">
                <a:alpha val="40000"/>
              </a:prstClr>
            </a:outerShdw>
          </a:effectLst>
        </p:grpSpPr>
        <p:sp>
          <p:nvSpPr>
            <p:cNvPr id="79" name="Rectangle 78"/>
            <p:cNvSpPr/>
            <p:nvPr/>
          </p:nvSpPr>
          <p:spPr>
            <a:xfrm>
              <a:off x="762000" y="3810000"/>
              <a:ext cx="74676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3" name="Group 4"/>
            <p:cNvGrpSpPr>
              <a:grpSpLocks/>
            </p:cNvGrpSpPr>
            <p:nvPr/>
          </p:nvGrpSpPr>
          <p:grpSpPr bwMode="auto">
            <a:xfrm>
              <a:off x="838200" y="3886200"/>
              <a:ext cx="7543800" cy="566738"/>
              <a:chOff x="1293" y="2235"/>
              <a:chExt cx="4752" cy="357"/>
            </a:xfrm>
          </p:grpSpPr>
          <p:sp>
            <p:nvSpPr>
              <p:cNvPr id="24591" name="Text Box 6"/>
              <p:cNvSpPr txBox="1">
                <a:spLocks noChangeArrowheads="1"/>
              </p:cNvSpPr>
              <p:nvPr/>
            </p:nvSpPr>
            <p:spPr bwMode="auto">
              <a:xfrm>
                <a:off x="1293" y="2235"/>
                <a:ext cx="4752" cy="330"/>
              </a:xfrm>
              <a:prstGeom prst="rect">
                <a:avLst/>
              </a:prstGeom>
              <a:noFill/>
              <a:ln w="50800" algn="ctr">
                <a:noFill/>
                <a:miter lim="800000"/>
                <a:headEnd/>
                <a:tailEnd/>
              </a:ln>
            </p:spPr>
            <p:txBody>
              <a:bodyPr>
                <a:spAutoFit/>
              </a:bodyPr>
              <a:lstStyle/>
              <a:p>
                <a:pPr>
                  <a:defRPr/>
                </a:pPr>
                <a:r>
                  <a:rPr lang="en-US" sz="2800" i="1" dirty="0">
                    <a:solidFill>
                      <a:srgbClr val="000000"/>
                    </a:solidFill>
                    <a:latin typeface="Calibri" pitchFamily="34" charset="0"/>
                    <a:ea typeface="+mn-ea"/>
                  </a:rPr>
                  <a:t>T</a:t>
                </a:r>
                <a:r>
                  <a:rPr lang="en-US" sz="2800" i="1" baseline="-25000" dirty="0">
                    <a:solidFill>
                      <a:srgbClr val="000000"/>
                    </a:solidFill>
                    <a:latin typeface="Calibri" pitchFamily="34" charset="0"/>
                    <a:ea typeface="+mn-ea"/>
                  </a:rPr>
                  <a:t>i</a:t>
                </a:r>
                <a:r>
                  <a:rPr lang="en-US" sz="2800" dirty="0">
                    <a:solidFill>
                      <a:srgbClr val="000000"/>
                    </a:solidFill>
                    <a:latin typeface="Calibri" pitchFamily="34" charset="0"/>
                    <a:ea typeface="+mn-ea"/>
                  </a:rPr>
                  <a:t>    =  AES</a:t>
                </a:r>
                <a:r>
                  <a:rPr lang="en-US" sz="2800" baseline="-25000" dirty="0">
                    <a:solidFill>
                      <a:srgbClr val="000000"/>
                    </a:solidFill>
                    <a:latin typeface="Calibri" pitchFamily="34" charset="0"/>
                    <a:ea typeface="+mn-ea"/>
                  </a:rPr>
                  <a:t>K   </a:t>
                </a:r>
                <a:r>
                  <a:rPr lang="en-US" sz="2800" dirty="0">
                    <a:solidFill>
                      <a:srgbClr val="000000"/>
                    </a:solidFill>
                    <a:latin typeface="Calibri" pitchFamily="34" charset="0"/>
                    <a:ea typeface="+mn-ea"/>
                  </a:rPr>
                  <a:t>(</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where </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 </a:t>
                </a:r>
                <a:r>
                  <a:rPr lang="en-US" sz="2800" b="1" dirty="0">
                    <a:solidFill>
                      <a:srgbClr val="000000"/>
                    </a:solidFill>
                    <a:latin typeface="Calibri" pitchFamily="34" charset="0"/>
                    <a:ea typeface="+mn-ea"/>
                    <a:sym typeface="Symbol" pitchFamily="18" charset="2"/>
                  </a:rPr>
                  <a:t></a:t>
                </a:r>
                <a:r>
                  <a:rPr lang="en-US" sz="2800" dirty="0">
                    <a:solidFill>
                      <a:srgbClr val="000000"/>
                    </a:solidFill>
                    <a:latin typeface="Calibri" pitchFamily="34" charset="0"/>
                    <a:ea typeface="+mn-ea"/>
                  </a:rPr>
                  <a:t>current time/5 min</a:t>
                </a:r>
                <a:r>
                  <a:rPr lang="en-US" sz="2800" b="1" dirty="0">
                    <a:solidFill>
                      <a:srgbClr val="000000"/>
                    </a:solidFill>
                    <a:latin typeface="Calibri" pitchFamily="34" charset="0"/>
                    <a:ea typeface="+mn-ea"/>
                    <a:sym typeface="Symbol" pitchFamily="18" charset="2"/>
                  </a:rPr>
                  <a:t></a:t>
                </a:r>
                <a:endParaRPr lang="en-US" sz="2800" b="1" dirty="0">
                  <a:solidFill>
                    <a:srgbClr val="000000"/>
                  </a:solidFill>
                  <a:latin typeface="Calibri" pitchFamily="34" charset="0"/>
                  <a:ea typeface="+mn-ea"/>
                </a:endParaRPr>
              </a:p>
            </p:txBody>
          </p:sp>
          <p:sp>
            <p:nvSpPr>
              <p:cNvPr id="24592" name="Text Box 8"/>
              <p:cNvSpPr txBox="1">
                <a:spLocks noChangeArrowheads="1"/>
              </p:cNvSpPr>
              <p:nvPr/>
            </p:nvSpPr>
            <p:spPr bwMode="auto">
              <a:xfrm>
                <a:off x="2253"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grpSp>
      <p:sp>
        <p:nvSpPr>
          <p:cNvPr id="125956" name="Text Box 8"/>
          <p:cNvSpPr txBox="1">
            <a:spLocks noChangeArrowheads="1"/>
          </p:cNvSpPr>
          <p:nvPr/>
        </p:nvSpPr>
        <p:spPr bwMode="auto">
          <a:xfrm>
            <a:off x="1066800" y="3810000"/>
            <a:ext cx="41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aseline="-25000">
                <a:solidFill>
                  <a:srgbClr val="000000"/>
                </a:solidFill>
                <a:latin typeface="Calibri" charset="0"/>
              </a:rPr>
              <a:t>AB</a:t>
            </a:r>
          </a:p>
        </p:txBody>
      </p:sp>
      <p:grpSp>
        <p:nvGrpSpPr>
          <p:cNvPr id="4" name="Group 38"/>
          <p:cNvGrpSpPr>
            <a:grpSpLocks/>
          </p:cNvGrpSpPr>
          <p:nvPr/>
        </p:nvGrpSpPr>
        <p:grpSpPr bwMode="auto">
          <a:xfrm>
            <a:off x="1219200" y="4724400"/>
            <a:ext cx="6638925" cy="1905000"/>
            <a:chOff x="1219200" y="4724396"/>
            <a:chExt cx="6638925" cy="1905004"/>
          </a:xfrm>
        </p:grpSpPr>
        <p:pic>
          <p:nvPicPr>
            <p:cNvPr id="125959" name="Picture 18" descr="dell_laptop_0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3" y="5549900"/>
              <a:ext cx="6794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19" descr="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410200"/>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20" descr="alic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334000"/>
              <a:ext cx="688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2" name="Picture 21" descr="bob.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70738" y="5376863"/>
              <a:ext cx="6873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3" name="Picture 8"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617114">
              <a:off x="2266156" y="5534819"/>
              <a:ext cx="5111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4" name="Picture 8"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047564">
              <a:off x="6172200" y="5508625"/>
              <a:ext cx="5095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965" name="Group 35"/>
            <p:cNvGrpSpPr>
              <a:grpSpLocks/>
            </p:cNvGrpSpPr>
            <p:nvPr/>
          </p:nvGrpSpPr>
          <p:grpSpPr bwMode="auto">
            <a:xfrm>
              <a:off x="2819400" y="4724396"/>
              <a:ext cx="3352800" cy="1905004"/>
              <a:chOff x="2819400" y="4724396"/>
              <a:chExt cx="3352800" cy="1905004"/>
            </a:xfrm>
          </p:grpSpPr>
          <p:sp>
            <p:nvSpPr>
              <p:cNvPr id="17" name="Rectangle 16"/>
              <p:cNvSpPr/>
              <p:nvPr/>
            </p:nvSpPr>
            <p:spPr bwMode="auto">
              <a:xfrm>
                <a:off x="3505200" y="4876796"/>
                <a:ext cx="2362200" cy="381001"/>
              </a:xfrm>
              <a:prstGeom prst="rect">
                <a:avLst/>
              </a:prstGeom>
              <a:blipFill>
                <a:blip r:embed="rId9"/>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0000"/>
                    </a:solidFill>
                  </a:rPr>
                  <a:t>802.11 probe</a:t>
                </a:r>
              </a:p>
            </p:txBody>
          </p:sp>
          <p:sp>
            <p:nvSpPr>
              <p:cNvPr id="30" name="Rectangle 29"/>
              <p:cNvSpPr/>
              <p:nvPr/>
            </p:nvSpPr>
            <p:spPr bwMode="auto">
              <a:xfrm>
                <a:off x="3810000" y="5333997"/>
                <a:ext cx="2362200" cy="381001"/>
              </a:xfrm>
              <a:prstGeom prst="rect">
                <a:avLst/>
              </a:prstGeom>
              <a:blipFill>
                <a:blip r:embed="rId9"/>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0000"/>
                    </a:solidFill>
                  </a:rPr>
                  <a:t>802.11 beacon</a:t>
                </a:r>
              </a:p>
            </p:txBody>
          </p:sp>
          <p:sp>
            <p:nvSpPr>
              <p:cNvPr id="24" name="Rectangle 23"/>
              <p:cNvSpPr/>
              <p:nvPr/>
            </p:nvSpPr>
            <p:spPr bwMode="auto">
              <a:xfrm>
                <a:off x="3427413" y="5791198"/>
                <a:ext cx="2362200" cy="381001"/>
              </a:xfrm>
              <a:prstGeom prst="rect">
                <a:avLst/>
              </a:prstGeom>
              <a:blipFill>
                <a:blip r:embed="rId9"/>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0000"/>
                    </a:solidFill>
                  </a:rPr>
                  <a:t>802.11 auth</a:t>
                </a:r>
              </a:p>
            </p:txBody>
          </p:sp>
          <p:sp>
            <p:nvSpPr>
              <p:cNvPr id="37" name="Rectangle 36"/>
              <p:cNvSpPr/>
              <p:nvPr/>
            </p:nvSpPr>
            <p:spPr bwMode="auto">
              <a:xfrm>
                <a:off x="3808413" y="6248399"/>
                <a:ext cx="2362200" cy="381001"/>
              </a:xfrm>
              <a:prstGeom prst="rect">
                <a:avLst/>
              </a:prstGeom>
              <a:blipFill>
                <a:blip r:embed="rId9"/>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0000"/>
                    </a:solidFill>
                  </a:rPr>
                  <a:t>802.11 auth</a:t>
                </a:r>
              </a:p>
            </p:txBody>
          </p:sp>
          <p:grpSp>
            <p:nvGrpSpPr>
              <p:cNvPr id="125970" name="Group 83"/>
              <p:cNvGrpSpPr>
                <a:grpSpLocks/>
              </p:cNvGrpSpPr>
              <p:nvPr/>
            </p:nvGrpSpPr>
            <p:grpSpPr bwMode="auto">
              <a:xfrm>
                <a:off x="2895600" y="4724396"/>
                <a:ext cx="762000" cy="533400"/>
                <a:chOff x="2895600" y="4725211"/>
                <a:chExt cx="762000" cy="532589"/>
              </a:xfrm>
            </p:grpSpPr>
            <p:sp>
              <p:nvSpPr>
                <p:cNvPr id="69" name="Rectangle 45"/>
                <p:cNvSpPr>
                  <a:spLocks noChangeArrowheads="1"/>
                </p:cNvSpPr>
                <p:nvPr/>
              </p:nvSpPr>
              <p:spPr bwMode="auto">
                <a:xfrm>
                  <a:off x="2895600" y="4877380"/>
                  <a:ext cx="609600" cy="380421"/>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a:t>
                  </a:r>
                  <a:endParaRPr lang="en-US" b="1" i="1">
                    <a:solidFill>
                      <a:srgbClr val="000000"/>
                    </a:solidFill>
                    <a:ea typeface="ＭＳ Ｐゴシック" charset="0"/>
                    <a:cs typeface="ＭＳ Ｐゴシック" charset="0"/>
                  </a:endParaRPr>
                </a:p>
              </p:txBody>
            </p:sp>
            <p:sp>
              <p:nvSpPr>
                <p:cNvPr id="125978" name="Text Box 8"/>
                <p:cNvSpPr txBox="1">
                  <a:spLocks noChangeArrowheads="1"/>
                </p:cNvSpPr>
                <p:nvPr/>
              </p:nvSpPr>
              <p:spPr bwMode="auto">
                <a:xfrm>
                  <a:off x="3200400" y="4725211"/>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grpSp>
          <p:sp>
            <p:nvSpPr>
              <p:cNvPr id="71" name="Rectangle 45"/>
              <p:cNvSpPr>
                <a:spLocks noChangeArrowheads="1"/>
              </p:cNvSpPr>
              <p:nvPr/>
            </p:nvSpPr>
            <p:spPr bwMode="auto">
              <a:xfrm>
                <a:off x="2819400" y="5791198"/>
                <a:ext cx="609600" cy="381001"/>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a:t>
                </a:r>
                <a:endParaRPr lang="en-US" b="1" i="1">
                  <a:solidFill>
                    <a:srgbClr val="000000"/>
                  </a:solidFill>
                  <a:ea typeface="ＭＳ Ｐゴシック" charset="0"/>
                  <a:cs typeface="ＭＳ Ｐゴシック" charset="0"/>
                </a:endParaRPr>
              </a:p>
            </p:txBody>
          </p:sp>
          <p:sp>
            <p:nvSpPr>
              <p:cNvPr id="125972" name="Text Box 8"/>
              <p:cNvSpPr txBox="1">
                <a:spLocks noChangeArrowheads="1"/>
              </p:cNvSpPr>
              <p:nvPr/>
            </p:nvSpPr>
            <p:spPr bwMode="auto">
              <a:xfrm>
                <a:off x="3124200" y="5638800"/>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sp>
            <p:nvSpPr>
              <p:cNvPr id="73" name="Rectangle 45"/>
              <p:cNvSpPr>
                <a:spLocks noChangeArrowheads="1"/>
              </p:cNvSpPr>
              <p:nvPr/>
            </p:nvSpPr>
            <p:spPr bwMode="auto">
              <a:xfrm>
                <a:off x="3200400" y="5333997"/>
                <a:ext cx="609600" cy="381001"/>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a:t>
                </a:r>
                <a:endParaRPr lang="en-US" b="1" i="1">
                  <a:solidFill>
                    <a:srgbClr val="000000"/>
                  </a:solidFill>
                  <a:ea typeface="ＭＳ Ｐゴシック" charset="0"/>
                  <a:cs typeface="ＭＳ Ｐゴシック" charset="0"/>
                </a:endParaRPr>
              </a:p>
            </p:txBody>
          </p:sp>
          <p:sp>
            <p:nvSpPr>
              <p:cNvPr id="125974" name="Text Box 8"/>
              <p:cNvSpPr txBox="1">
                <a:spLocks noChangeArrowheads="1"/>
              </p:cNvSpPr>
              <p:nvPr/>
            </p:nvSpPr>
            <p:spPr bwMode="auto">
              <a:xfrm>
                <a:off x="3505200" y="5181600"/>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BA</a:t>
                </a:r>
              </a:p>
            </p:txBody>
          </p:sp>
          <p:sp>
            <p:nvSpPr>
              <p:cNvPr id="77" name="Rectangle 45"/>
              <p:cNvSpPr>
                <a:spLocks noChangeArrowheads="1"/>
              </p:cNvSpPr>
              <p:nvPr/>
            </p:nvSpPr>
            <p:spPr bwMode="auto">
              <a:xfrm>
                <a:off x="3200400" y="6248399"/>
                <a:ext cx="609600" cy="381001"/>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a:t>
                </a:r>
                <a:endParaRPr lang="en-US" b="1" i="1">
                  <a:solidFill>
                    <a:srgbClr val="000000"/>
                  </a:solidFill>
                  <a:ea typeface="ＭＳ Ｐゴシック" charset="0"/>
                  <a:cs typeface="ＭＳ Ｐゴシック" charset="0"/>
                </a:endParaRPr>
              </a:p>
            </p:txBody>
          </p:sp>
          <p:sp>
            <p:nvSpPr>
              <p:cNvPr id="125976" name="Text Box 8"/>
              <p:cNvSpPr txBox="1">
                <a:spLocks noChangeArrowheads="1"/>
              </p:cNvSpPr>
              <p:nvPr/>
            </p:nvSpPr>
            <p:spPr bwMode="auto">
              <a:xfrm>
                <a:off x="3505200" y="6096000"/>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BA</a:t>
                </a:r>
              </a:p>
            </p:txBody>
          </p:sp>
        </p:grpSp>
      </p:grpSp>
      <p:sp>
        <p:nvSpPr>
          <p:cNvPr id="6" name="Slide Number Placeholder 5"/>
          <p:cNvSpPr>
            <a:spLocks noGrp="1"/>
          </p:cNvSpPr>
          <p:nvPr>
            <p:ph type="sldNum" sz="quarter" idx="12"/>
          </p:nvPr>
        </p:nvSpPr>
        <p:spPr/>
        <p:txBody>
          <a:bodyPr/>
          <a:lstStyle/>
          <a:p>
            <a:fld id="{743A1372-D0BF-3B45-A603-8F136B8AD2A9}" type="slidenum">
              <a:rPr lang="en-US" altLang="en-US" smtClean="0"/>
              <a:pPr/>
              <a:t>58</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pPr eaLnBrk="1" hangingPunct="1"/>
            <a:r>
              <a:rPr lang="en-US" altLang="en-US"/>
              <a:t>SlyFi: Discovery/Binding</a:t>
            </a:r>
          </a:p>
        </p:txBody>
      </p:sp>
      <p:sp>
        <p:nvSpPr>
          <p:cNvPr id="128002" name="Content Placeholder 62"/>
          <p:cNvSpPr>
            <a:spLocks noGrp="1"/>
          </p:cNvSpPr>
          <p:nvPr>
            <p:ph idx="1"/>
          </p:nvPr>
        </p:nvSpPr>
        <p:spPr>
          <a:xfrm>
            <a:off x="457200" y="1447800"/>
            <a:ext cx="8229600" cy="2286000"/>
          </a:xfrm>
        </p:spPr>
        <p:txBody>
          <a:bodyPr/>
          <a:lstStyle/>
          <a:p>
            <a:pPr marL="223838" indent="-219075" eaLnBrk="1" hangingPunct="1"/>
            <a:r>
              <a:rPr lang="en-US" altLang="en-US" sz="2600"/>
              <a:t>Discovery &amp; binding messages:</a:t>
            </a:r>
          </a:p>
          <a:p>
            <a:pPr marL="623888" lvl="1" indent="-219075" eaLnBrk="1" hangingPunct="1"/>
            <a:r>
              <a:rPr lang="en-US" altLang="en-US" sz="2200" b="1"/>
              <a:t>Infrequent</a:t>
            </a:r>
            <a:r>
              <a:rPr lang="en-US" altLang="en-US" sz="2200"/>
              <a:t>: only sent when trying to associate</a:t>
            </a:r>
            <a:endParaRPr lang="en-US" altLang="en-US" sz="1900"/>
          </a:p>
          <a:p>
            <a:pPr marL="623888" lvl="1" indent="-219075" eaLnBrk="1" hangingPunct="1"/>
            <a:r>
              <a:rPr lang="en-US" altLang="en-US" sz="2200" b="1"/>
              <a:t>Narrow interface</a:t>
            </a:r>
            <a:r>
              <a:rPr lang="en-US" altLang="en-US" sz="2200"/>
              <a:t>: single application, few side-channels</a:t>
            </a:r>
          </a:p>
          <a:p>
            <a:pPr marL="623888" lvl="1" indent="-219075" eaLnBrk="1" hangingPunct="1">
              <a:buFontTx/>
              <a:buNone/>
            </a:pPr>
            <a:r>
              <a:rPr lang="en-US" altLang="en-US" sz="2200">
                <a:sym typeface="Symbol" charset="2"/>
              </a:rPr>
              <a:t> </a:t>
            </a:r>
            <a:r>
              <a:rPr lang="en-US" altLang="en-US" sz="2200"/>
              <a:t>Linkability at short timescales is usually OK</a:t>
            </a:r>
          </a:p>
          <a:p>
            <a:pPr marL="623888" lvl="1" indent="-219075" eaLnBrk="1" hangingPunct="1">
              <a:buFontTx/>
              <a:buNone/>
            </a:pPr>
            <a:r>
              <a:rPr lang="en-US" altLang="en-US" sz="2200">
                <a:sym typeface="Symbol" charset="2"/>
              </a:rPr>
              <a:t> Use loosely synchronized time to synchronize </a:t>
            </a:r>
            <a:r>
              <a:rPr lang="en-US" altLang="en-US" sz="2200" i="1">
                <a:sym typeface="Symbol" charset="2"/>
              </a:rPr>
              <a:t>i</a:t>
            </a:r>
            <a:endParaRPr lang="en-US" altLang="en-US" sz="2600" i="1"/>
          </a:p>
        </p:txBody>
      </p:sp>
      <p:grpSp>
        <p:nvGrpSpPr>
          <p:cNvPr id="2" name="Group 35"/>
          <p:cNvGrpSpPr>
            <a:grpSpLocks/>
          </p:cNvGrpSpPr>
          <p:nvPr/>
        </p:nvGrpSpPr>
        <p:grpSpPr bwMode="auto">
          <a:xfrm>
            <a:off x="762000" y="3810000"/>
            <a:ext cx="7620000" cy="762000"/>
            <a:chOff x="762000" y="3810000"/>
            <a:chExt cx="7620000" cy="762000"/>
          </a:xfrm>
          <a:effectLst>
            <a:outerShdw blurRad="50800" dist="38100" dir="2700000" algn="tl" rotWithShape="0">
              <a:prstClr val="black">
                <a:alpha val="40000"/>
              </a:prstClr>
            </a:outerShdw>
          </a:effectLst>
        </p:grpSpPr>
        <p:sp>
          <p:nvSpPr>
            <p:cNvPr id="79" name="Rectangle 78"/>
            <p:cNvSpPr/>
            <p:nvPr/>
          </p:nvSpPr>
          <p:spPr>
            <a:xfrm>
              <a:off x="762000" y="3810000"/>
              <a:ext cx="74676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3" name="Group 4"/>
            <p:cNvGrpSpPr>
              <a:grpSpLocks/>
            </p:cNvGrpSpPr>
            <p:nvPr/>
          </p:nvGrpSpPr>
          <p:grpSpPr bwMode="auto">
            <a:xfrm>
              <a:off x="838200" y="3886200"/>
              <a:ext cx="7543800" cy="566738"/>
              <a:chOff x="1293" y="2235"/>
              <a:chExt cx="4752" cy="357"/>
            </a:xfrm>
          </p:grpSpPr>
          <p:sp>
            <p:nvSpPr>
              <p:cNvPr id="24591" name="Text Box 6"/>
              <p:cNvSpPr txBox="1">
                <a:spLocks noChangeArrowheads="1"/>
              </p:cNvSpPr>
              <p:nvPr/>
            </p:nvSpPr>
            <p:spPr bwMode="auto">
              <a:xfrm>
                <a:off x="1293" y="2235"/>
                <a:ext cx="4752" cy="330"/>
              </a:xfrm>
              <a:prstGeom prst="rect">
                <a:avLst/>
              </a:prstGeom>
              <a:noFill/>
              <a:ln w="50800" algn="ctr">
                <a:noFill/>
                <a:miter lim="800000"/>
                <a:headEnd/>
                <a:tailEnd/>
              </a:ln>
            </p:spPr>
            <p:txBody>
              <a:bodyPr>
                <a:spAutoFit/>
              </a:bodyPr>
              <a:lstStyle/>
              <a:p>
                <a:pPr>
                  <a:defRPr/>
                </a:pPr>
                <a:r>
                  <a:rPr lang="en-US" sz="2800" i="1" dirty="0">
                    <a:solidFill>
                      <a:srgbClr val="000000"/>
                    </a:solidFill>
                    <a:latin typeface="Calibri" pitchFamily="34" charset="0"/>
                    <a:ea typeface="+mn-ea"/>
                  </a:rPr>
                  <a:t>T</a:t>
                </a:r>
                <a:r>
                  <a:rPr lang="en-US" sz="2800" i="1" baseline="-25000" dirty="0">
                    <a:solidFill>
                      <a:srgbClr val="000000"/>
                    </a:solidFill>
                    <a:latin typeface="Calibri" pitchFamily="34" charset="0"/>
                    <a:ea typeface="+mn-ea"/>
                  </a:rPr>
                  <a:t>i</a:t>
                </a:r>
                <a:r>
                  <a:rPr lang="en-US" sz="2800" dirty="0">
                    <a:solidFill>
                      <a:srgbClr val="000000"/>
                    </a:solidFill>
                    <a:latin typeface="Calibri" pitchFamily="34" charset="0"/>
                    <a:ea typeface="+mn-ea"/>
                  </a:rPr>
                  <a:t>    =  AES</a:t>
                </a:r>
                <a:r>
                  <a:rPr lang="en-US" sz="2800" baseline="-25000" dirty="0">
                    <a:solidFill>
                      <a:srgbClr val="000000"/>
                    </a:solidFill>
                    <a:latin typeface="Calibri" pitchFamily="34" charset="0"/>
                    <a:ea typeface="+mn-ea"/>
                  </a:rPr>
                  <a:t>K   </a:t>
                </a:r>
                <a:r>
                  <a:rPr lang="en-US" sz="2800" dirty="0">
                    <a:solidFill>
                      <a:srgbClr val="000000"/>
                    </a:solidFill>
                    <a:latin typeface="Calibri" pitchFamily="34" charset="0"/>
                    <a:ea typeface="+mn-ea"/>
                  </a:rPr>
                  <a:t>(</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where </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 </a:t>
                </a:r>
                <a:r>
                  <a:rPr lang="en-US" sz="2800" b="1" dirty="0">
                    <a:solidFill>
                      <a:srgbClr val="000000"/>
                    </a:solidFill>
                    <a:latin typeface="Calibri" pitchFamily="34" charset="0"/>
                    <a:ea typeface="+mn-ea"/>
                    <a:sym typeface="Symbol" pitchFamily="18" charset="2"/>
                  </a:rPr>
                  <a:t></a:t>
                </a:r>
                <a:r>
                  <a:rPr lang="en-US" sz="2800" dirty="0">
                    <a:solidFill>
                      <a:srgbClr val="000000"/>
                    </a:solidFill>
                    <a:latin typeface="Calibri" pitchFamily="34" charset="0"/>
                    <a:ea typeface="+mn-ea"/>
                  </a:rPr>
                  <a:t>current time/5 min</a:t>
                </a:r>
                <a:r>
                  <a:rPr lang="en-US" sz="2800" b="1" dirty="0">
                    <a:solidFill>
                      <a:srgbClr val="000000"/>
                    </a:solidFill>
                    <a:latin typeface="Calibri" pitchFamily="34" charset="0"/>
                    <a:ea typeface="+mn-ea"/>
                    <a:sym typeface="Symbol" pitchFamily="18" charset="2"/>
                  </a:rPr>
                  <a:t></a:t>
                </a:r>
                <a:endParaRPr lang="en-US" sz="2800" b="1" dirty="0">
                  <a:solidFill>
                    <a:srgbClr val="000000"/>
                  </a:solidFill>
                  <a:latin typeface="Calibri" pitchFamily="34" charset="0"/>
                  <a:ea typeface="+mn-ea"/>
                </a:endParaRPr>
              </a:p>
            </p:txBody>
          </p:sp>
          <p:sp>
            <p:nvSpPr>
              <p:cNvPr id="24592" name="Text Box 8"/>
              <p:cNvSpPr txBox="1">
                <a:spLocks noChangeArrowheads="1"/>
              </p:cNvSpPr>
              <p:nvPr/>
            </p:nvSpPr>
            <p:spPr bwMode="auto">
              <a:xfrm>
                <a:off x="2253"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grpSp>
      <p:sp>
        <p:nvSpPr>
          <p:cNvPr id="128004" name="Text Box 8"/>
          <p:cNvSpPr txBox="1">
            <a:spLocks noChangeArrowheads="1"/>
          </p:cNvSpPr>
          <p:nvPr/>
        </p:nvSpPr>
        <p:spPr bwMode="auto">
          <a:xfrm>
            <a:off x="1066800" y="3810000"/>
            <a:ext cx="41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aseline="-25000">
                <a:solidFill>
                  <a:srgbClr val="000000"/>
                </a:solidFill>
                <a:latin typeface="Calibri" charset="0"/>
              </a:rPr>
              <a:t>AB</a:t>
            </a:r>
          </a:p>
        </p:txBody>
      </p:sp>
      <p:grpSp>
        <p:nvGrpSpPr>
          <p:cNvPr id="4" name="Group 34"/>
          <p:cNvGrpSpPr>
            <a:grpSpLocks/>
          </p:cNvGrpSpPr>
          <p:nvPr/>
        </p:nvGrpSpPr>
        <p:grpSpPr bwMode="auto">
          <a:xfrm>
            <a:off x="457200" y="4579938"/>
            <a:ext cx="8458200" cy="2278062"/>
            <a:chOff x="457200" y="4579283"/>
            <a:chExt cx="8458200" cy="2278717"/>
          </a:xfrm>
        </p:grpSpPr>
        <p:sp>
          <p:nvSpPr>
            <p:cNvPr id="128007" name="Rectangle 3"/>
            <p:cNvSpPr txBox="1">
              <a:spLocks noChangeArrowheads="1"/>
            </p:cNvSpPr>
            <p:nvPr/>
          </p:nvSpPr>
          <p:spPr bwMode="auto">
            <a:xfrm>
              <a:off x="457200" y="4647565"/>
              <a:ext cx="8458200" cy="221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eaLnBrk="0" hangingPunct="0">
                <a:defRPr sz="2400">
                  <a:solidFill>
                    <a:schemeClr val="tx1"/>
                  </a:solidFill>
                  <a:latin typeface="Times New Roman" charset="0"/>
                  <a:ea typeface="ＭＳ Ｐゴシック" charset="-128"/>
                </a:defRPr>
              </a:lvl1pPr>
              <a:lvl2pPr marL="690563" indent="-290513"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20000"/>
                </a:spcBef>
                <a:buFont typeface="Arial" charset="0"/>
                <a:buChar char="•"/>
              </a:pPr>
              <a:r>
                <a:rPr lang="en-US" altLang="en-US">
                  <a:solidFill>
                    <a:srgbClr val="000000"/>
                  </a:solidFill>
                  <a:latin typeface="Arial" charset="0"/>
                  <a:sym typeface="Symbol" charset="2"/>
                </a:rPr>
                <a:t>At the start of time interval </a:t>
              </a:r>
              <a:r>
                <a:rPr lang="en-US" altLang="en-US" i="1">
                  <a:solidFill>
                    <a:srgbClr val="000000"/>
                  </a:solidFill>
                  <a:latin typeface="Arial" charset="0"/>
                  <a:sym typeface="Symbol" charset="2"/>
                </a:rPr>
                <a:t>i</a:t>
              </a:r>
              <a:r>
                <a:rPr lang="en-US" altLang="en-US">
                  <a:solidFill>
                    <a:srgbClr val="000000"/>
                  </a:solidFill>
                  <a:latin typeface="Arial" charset="0"/>
                  <a:sym typeface="Symbol" charset="2"/>
                </a:rPr>
                <a:t> compute </a:t>
              </a:r>
              <a:r>
                <a:rPr lang="en-US" altLang="en-US" i="1">
                  <a:solidFill>
                    <a:srgbClr val="000000"/>
                  </a:solidFill>
                  <a:latin typeface="Arial" charset="0"/>
                  <a:sym typeface="Symbol" charset="2"/>
                </a:rPr>
                <a:t>T</a:t>
              </a:r>
              <a:r>
                <a:rPr lang="en-US" altLang="en-US" i="1" baseline="-25000">
                  <a:solidFill>
                    <a:srgbClr val="000000"/>
                  </a:solidFill>
                  <a:latin typeface="Arial" charset="0"/>
                  <a:sym typeface="Symbol" charset="2"/>
                </a:rPr>
                <a:t>i</a:t>
              </a:r>
              <a:endParaRPr lang="en-US" altLang="en-US">
                <a:solidFill>
                  <a:srgbClr val="000000"/>
                </a:solidFill>
                <a:latin typeface="Arial" charset="0"/>
                <a:sym typeface="Symbol" charset="2"/>
              </a:endParaRPr>
            </a:p>
            <a:p>
              <a:pPr eaLnBrk="1" hangingPunct="1">
                <a:spcBef>
                  <a:spcPct val="20000"/>
                </a:spcBef>
                <a:buFont typeface="Arial" charset="0"/>
                <a:buChar char="•"/>
              </a:pPr>
              <a:r>
                <a:rPr lang="en-US" altLang="en-US">
                  <a:solidFill>
                    <a:srgbClr val="000000"/>
                  </a:solidFill>
                  <a:latin typeface="Arial" charset="0"/>
                  <a:sym typeface="Symbol" charset="2"/>
                </a:rPr>
                <a:t>Handling clock skew:</a:t>
              </a:r>
            </a:p>
            <a:p>
              <a:pPr lvl="1" eaLnBrk="1" hangingPunct="1">
                <a:spcBef>
                  <a:spcPct val="20000"/>
                </a:spcBef>
                <a:buFont typeface="Arial" charset="0"/>
                <a:buChar char="–"/>
              </a:pPr>
              <a:r>
                <a:rPr lang="en-US" altLang="en-US" sz="2000">
                  <a:solidFill>
                    <a:srgbClr val="000000"/>
                  </a:solidFill>
                  <a:latin typeface="Arial" charset="0"/>
                  <a:sym typeface="Symbol" charset="2"/>
                </a:rPr>
                <a:t>Receiver </a:t>
              </a:r>
              <a:r>
                <a:rPr lang="en-US" altLang="en-US" sz="2000" b="1">
                  <a:solidFill>
                    <a:srgbClr val="000000"/>
                  </a:solidFill>
                  <a:latin typeface="Arial" charset="0"/>
                  <a:sym typeface="Symbol" charset="2"/>
                </a:rPr>
                <a:t>B</a:t>
              </a:r>
              <a:r>
                <a:rPr lang="en-US" altLang="en-US" sz="2000">
                  <a:solidFill>
                    <a:srgbClr val="000000"/>
                  </a:solidFill>
                  <a:latin typeface="Arial" charset="0"/>
                  <a:sym typeface="Symbol" charset="2"/>
                </a:rPr>
                <a:t> saves </a:t>
              </a:r>
              <a:r>
                <a:rPr lang="en-US" altLang="en-US" sz="2000" i="1">
                  <a:solidFill>
                    <a:srgbClr val="000000"/>
                  </a:solidFill>
                  <a:latin typeface="Arial" charset="0"/>
                  <a:sym typeface="Symbol" charset="2"/>
                </a:rPr>
                <a:t>T</a:t>
              </a:r>
              <a:r>
                <a:rPr lang="en-US" altLang="en-US" sz="2000" i="1" baseline="-25000">
                  <a:solidFill>
                    <a:srgbClr val="000000"/>
                  </a:solidFill>
                  <a:latin typeface="Arial" charset="0"/>
                  <a:sym typeface="Symbol" charset="2"/>
                </a:rPr>
                <a:t>i</a:t>
              </a:r>
              <a:r>
                <a:rPr lang="en-US" altLang="en-US" sz="2000" baseline="-25000">
                  <a:solidFill>
                    <a:srgbClr val="000000"/>
                  </a:solidFill>
                  <a:latin typeface="Arial" charset="0"/>
                  <a:sym typeface="Symbol" charset="2"/>
                </a:rPr>
                <a:t>-s</a:t>
              </a:r>
              <a:r>
                <a:rPr lang="en-US" altLang="en-US" sz="2000">
                  <a:solidFill>
                    <a:srgbClr val="000000"/>
                  </a:solidFill>
                  <a:latin typeface="Arial" charset="0"/>
                  <a:sym typeface="Symbol" charset="2"/>
                </a:rPr>
                <a:t>, … , </a:t>
              </a:r>
              <a:r>
                <a:rPr lang="en-US" altLang="en-US" sz="2000" i="1">
                  <a:solidFill>
                    <a:srgbClr val="000000"/>
                  </a:solidFill>
                  <a:latin typeface="Arial" charset="0"/>
                  <a:sym typeface="Symbol" charset="2"/>
                </a:rPr>
                <a:t>T</a:t>
              </a:r>
              <a:r>
                <a:rPr lang="en-US" altLang="en-US" sz="2000" i="1" baseline="-25000">
                  <a:solidFill>
                    <a:srgbClr val="000000"/>
                  </a:solidFill>
                  <a:latin typeface="Arial" charset="0"/>
                  <a:sym typeface="Symbol" charset="2"/>
                </a:rPr>
                <a:t>i</a:t>
              </a:r>
              <a:r>
                <a:rPr lang="en-US" altLang="en-US" sz="2000" baseline="-25000">
                  <a:solidFill>
                    <a:srgbClr val="000000"/>
                  </a:solidFill>
                  <a:latin typeface="Arial" charset="0"/>
                  <a:sym typeface="Symbol" charset="2"/>
                </a:rPr>
                <a:t>+</a:t>
              </a:r>
              <a:r>
                <a:rPr lang="en-US" altLang="en-US" sz="2000" i="1" baseline="-25000">
                  <a:solidFill>
                    <a:srgbClr val="000000"/>
                  </a:solidFill>
                  <a:latin typeface="Arial" charset="0"/>
                  <a:sym typeface="Symbol" charset="2"/>
                </a:rPr>
                <a:t>s</a:t>
              </a:r>
              <a:r>
                <a:rPr lang="en-US" altLang="en-US" sz="2000">
                  <a:solidFill>
                    <a:srgbClr val="000000"/>
                  </a:solidFill>
                  <a:latin typeface="Arial" charset="0"/>
                  <a:sym typeface="Symbol" charset="2"/>
                </a:rPr>
                <a:t>  in table</a:t>
              </a:r>
              <a:endParaRPr lang="en-US" altLang="en-US" sz="2000" i="1" baseline="-25000">
                <a:solidFill>
                  <a:srgbClr val="000000"/>
                </a:solidFill>
                <a:latin typeface="Arial" charset="0"/>
                <a:sym typeface="Symbol" charset="2"/>
              </a:endParaRPr>
            </a:p>
            <a:p>
              <a:pPr lvl="1" eaLnBrk="1" hangingPunct="1">
                <a:spcBef>
                  <a:spcPct val="20000"/>
                </a:spcBef>
                <a:buFont typeface="Arial" charset="0"/>
                <a:buChar char="–"/>
              </a:pPr>
              <a:r>
                <a:rPr lang="en-US" altLang="en-US" sz="2000">
                  <a:solidFill>
                    <a:srgbClr val="000000"/>
                  </a:solidFill>
                  <a:latin typeface="Arial" charset="0"/>
                  <a:sym typeface="Symbol" charset="2"/>
                </a:rPr>
                <a:t>Tolerates clock skew of 5</a:t>
              </a:r>
              <a:r>
                <a:rPr lang="en-US" altLang="en-US" sz="2000" i="1">
                  <a:solidFill>
                    <a:srgbClr val="000000"/>
                  </a:solidFill>
                  <a:latin typeface="Arial" charset="0"/>
                  <a:sym typeface="Symbol" charset="2"/>
                </a:rPr>
                <a:t>s</a:t>
              </a:r>
              <a:r>
                <a:rPr lang="en-US" altLang="en-US" sz="2000">
                  <a:solidFill>
                    <a:srgbClr val="000000"/>
                  </a:solidFill>
                  <a:latin typeface="Arial" charset="0"/>
                  <a:sym typeface="Symbol" charset="2"/>
                </a:rPr>
                <a:t> minutes</a:t>
              </a:r>
            </a:p>
          </p:txBody>
        </p:sp>
        <p:sp>
          <p:nvSpPr>
            <p:cNvPr id="128008" name="Text Box 8"/>
            <p:cNvSpPr txBox="1">
              <a:spLocks noChangeArrowheads="1"/>
            </p:cNvSpPr>
            <p:nvPr/>
          </p:nvSpPr>
          <p:spPr bwMode="auto">
            <a:xfrm>
              <a:off x="4343400" y="5410200"/>
              <a:ext cx="45720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8009" name="Text Box 8"/>
            <p:cNvSpPr txBox="1">
              <a:spLocks noChangeArrowheads="1"/>
            </p:cNvSpPr>
            <p:nvPr/>
          </p:nvSpPr>
          <p:spPr bwMode="auto">
            <a:xfrm>
              <a:off x="3429000" y="5410200"/>
              <a:ext cx="4159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8010" name="Text Box 8"/>
            <p:cNvSpPr txBox="1">
              <a:spLocks noChangeArrowheads="1"/>
            </p:cNvSpPr>
            <p:nvPr/>
          </p:nvSpPr>
          <p:spPr bwMode="auto">
            <a:xfrm>
              <a:off x="6019800" y="4579283"/>
              <a:ext cx="4159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grpSp>
      <p:sp>
        <p:nvSpPr>
          <p:cNvPr id="6" name="Slide Number Placeholder 5"/>
          <p:cNvSpPr>
            <a:spLocks noGrp="1"/>
          </p:cNvSpPr>
          <p:nvPr>
            <p:ph type="sldNum" sz="quarter" idx="12"/>
          </p:nvPr>
        </p:nvSpPr>
        <p:spPr/>
        <p:txBody>
          <a:bodyPr/>
          <a:lstStyle/>
          <a:p>
            <a:fld id="{743A1372-D0BF-3B45-A603-8F136B8AD2A9}" type="slidenum">
              <a:rPr lang="en-US" altLang="en-US" smtClean="0"/>
              <a:pPr/>
              <a:t>59</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ltLang="en-US"/>
              <a:t>Tor</a:t>
            </a:r>
          </a:p>
        </p:txBody>
      </p:sp>
      <p:sp>
        <p:nvSpPr>
          <p:cNvPr id="41986" name="Rectangle 3"/>
          <p:cNvSpPr>
            <a:spLocks noGrp="1" noChangeArrowheads="1"/>
          </p:cNvSpPr>
          <p:nvPr>
            <p:ph type="body" idx="1"/>
          </p:nvPr>
        </p:nvSpPr>
        <p:spPr/>
        <p:txBody>
          <a:bodyPr/>
          <a:lstStyle/>
          <a:p>
            <a:pPr>
              <a:lnSpc>
                <a:spcPct val="80000"/>
              </a:lnSpc>
            </a:pPr>
            <a:r>
              <a:rPr lang="en-US" altLang="en-US" sz="3000"/>
              <a:t>Second-generation onion routing network</a:t>
            </a:r>
          </a:p>
          <a:p>
            <a:pPr lvl="1">
              <a:lnSpc>
                <a:spcPct val="80000"/>
              </a:lnSpc>
            </a:pPr>
            <a:r>
              <a:rPr lang="en-US" altLang="en-US" sz="2600"/>
              <a:t>http://tor.eff.org</a:t>
            </a:r>
          </a:p>
          <a:p>
            <a:pPr lvl="1">
              <a:lnSpc>
                <a:spcPct val="80000"/>
              </a:lnSpc>
            </a:pPr>
            <a:r>
              <a:rPr lang="en-US" altLang="en-US" sz="2600"/>
              <a:t>Developed by Roger Dingledine, Nick Mathewson and Paul Syverson</a:t>
            </a:r>
          </a:p>
          <a:p>
            <a:pPr lvl="1">
              <a:lnSpc>
                <a:spcPct val="80000"/>
              </a:lnSpc>
            </a:pPr>
            <a:r>
              <a:rPr lang="en-US" altLang="en-US" sz="2600"/>
              <a:t>Specifically designed for low-latency anonymous Internet communications</a:t>
            </a:r>
          </a:p>
          <a:p>
            <a:pPr>
              <a:lnSpc>
                <a:spcPct val="80000"/>
              </a:lnSpc>
            </a:pPr>
            <a:r>
              <a:rPr lang="en-US" altLang="en-US" sz="3000"/>
              <a:t>Running since October 2003</a:t>
            </a:r>
          </a:p>
          <a:p>
            <a:pPr>
              <a:lnSpc>
                <a:spcPct val="80000"/>
              </a:lnSpc>
            </a:pPr>
            <a:r>
              <a:rPr lang="en-US" altLang="en-US" sz="3000"/>
              <a:t>100s nodes on four continents, thousands of users</a:t>
            </a:r>
          </a:p>
          <a:p>
            <a:pPr>
              <a:lnSpc>
                <a:spcPct val="80000"/>
              </a:lnSpc>
            </a:pPr>
            <a:r>
              <a:rPr lang="ja-JP" altLang="en-US" sz="3000"/>
              <a:t>“</a:t>
            </a:r>
            <a:r>
              <a:rPr lang="en-US" altLang="ja-JP" sz="3000"/>
              <a:t>Easy-to-use</a:t>
            </a:r>
            <a:r>
              <a:rPr lang="ja-JP" altLang="en-US" sz="3000"/>
              <a:t>”</a:t>
            </a:r>
            <a:r>
              <a:rPr lang="en-US" altLang="ja-JP" sz="3000"/>
              <a:t> client proxy</a:t>
            </a:r>
          </a:p>
          <a:p>
            <a:pPr lvl="1">
              <a:lnSpc>
                <a:spcPct val="80000"/>
              </a:lnSpc>
            </a:pPr>
            <a:r>
              <a:rPr lang="en-US" altLang="en-US" sz="2600"/>
              <a:t>Freely available, can use it for anonymous browsing</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6</a:t>
            </a:fld>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US" altLang="en-US"/>
              <a:t>Solution Summary</a:t>
            </a:r>
          </a:p>
        </p:txBody>
      </p:sp>
      <p:sp>
        <p:nvSpPr>
          <p:cNvPr id="130050" name="Rectangle 12"/>
          <p:cNvSpPr>
            <a:spLocks noChangeArrowheads="1"/>
          </p:cNvSpPr>
          <p:nvPr/>
        </p:nvSpPr>
        <p:spPr bwMode="auto">
          <a:xfrm rot="-2608618">
            <a:off x="6534150" y="1708150"/>
            <a:ext cx="180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Unlinkability</a:t>
            </a:r>
            <a:endParaRPr lang="en-US" altLang="en-US">
              <a:solidFill>
                <a:srgbClr val="000000"/>
              </a:solidFill>
              <a:latin typeface="Calibri" charset="0"/>
            </a:endParaRPr>
          </a:p>
        </p:txBody>
      </p:sp>
      <p:cxnSp>
        <p:nvCxnSpPr>
          <p:cNvPr id="15" name="Straight Connector 14"/>
          <p:cNvCxnSpPr/>
          <p:nvPr/>
        </p:nvCxnSpPr>
        <p:spPr>
          <a:xfrm rot="5400000">
            <a:off x="2499519" y="4572794"/>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155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299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443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1587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30056" name="Rectangle 39"/>
          <p:cNvSpPr>
            <a:spLocks noChangeArrowheads="1"/>
          </p:cNvSpPr>
          <p:nvPr/>
        </p:nvSpPr>
        <p:spPr bwMode="auto">
          <a:xfrm rot="-2659516">
            <a:off x="5705475" y="1841500"/>
            <a:ext cx="134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Integrity</a:t>
            </a:r>
            <a:endParaRPr lang="en-US" altLang="en-US">
              <a:solidFill>
                <a:srgbClr val="000000"/>
              </a:solidFill>
              <a:latin typeface="Calibri" charset="0"/>
            </a:endParaRPr>
          </a:p>
        </p:txBody>
      </p:sp>
      <p:sp>
        <p:nvSpPr>
          <p:cNvPr id="130057" name="Rectangle 40"/>
          <p:cNvSpPr>
            <a:spLocks noChangeArrowheads="1"/>
          </p:cNvSpPr>
          <p:nvPr/>
        </p:nvSpPr>
        <p:spPr bwMode="auto">
          <a:xfrm rot="-2659516">
            <a:off x="4718050" y="1681163"/>
            <a:ext cx="177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Authenticity</a:t>
            </a:r>
            <a:endParaRPr lang="en-US" altLang="en-US">
              <a:solidFill>
                <a:srgbClr val="000000"/>
              </a:solidFill>
              <a:latin typeface="Calibri" charset="0"/>
            </a:endParaRPr>
          </a:p>
        </p:txBody>
      </p:sp>
      <p:grpSp>
        <p:nvGrpSpPr>
          <p:cNvPr id="130058" name="Group 42"/>
          <p:cNvGrpSpPr>
            <a:grpSpLocks/>
          </p:cNvGrpSpPr>
          <p:nvPr/>
        </p:nvGrpSpPr>
        <p:grpSpPr bwMode="auto">
          <a:xfrm>
            <a:off x="442913" y="2667000"/>
            <a:ext cx="7620000" cy="3811588"/>
            <a:chOff x="609600" y="2438400"/>
            <a:chExt cx="7620000" cy="3811588"/>
          </a:xfrm>
        </p:grpSpPr>
        <p:grpSp>
          <p:nvGrpSpPr>
            <p:cNvPr id="130098" name="Group 38"/>
            <p:cNvGrpSpPr>
              <a:grpSpLocks/>
            </p:cNvGrpSpPr>
            <p:nvPr/>
          </p:nvGrpSpPr>
          <p:grpSpPr bwMode="auto">
            <a:xfrm>
              <a:off x="609600" y="2438400"/>
              <a:ext cx="7620000" cy="3811588"/>
              <a:chOff x="533400" y="2438400"/>
              <a:chExt cx="8153400" cy="3811588"/>
            </a:xfrm>
          </p:grpSpPr>
          <p:cxnSp>
            <p:nvCxnSpPr>
              <p:cNvPr id="5" name="Straight Connector 4"/>
              <p:cNvCxnSpPr/>
              <p:nvPr/>
            </p:nvCxnSpPr>
            <p:spPr>
              <a:xfrm>
                <a:off x="533400" y="3200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438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72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486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6248400"/>
                <a:ext cx="81534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5400000">
              <a:off x="1753394" y="4342606"/>
              <a:ext cx="38100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0059" name="Rectangle 44"/>
          <p:cNvSpPr>
            <a:spLocks noChangeArrowheads="1"/>
          </p:cNvSpPr>
          <p:nvPr/>
        </p:nvSpPr>
        <p:spPr bwMode="auto">
          <a:xfrm rot="-2614305">
            <a:off x="7516813" y="1858963"/>
            <a:ext cx="139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Efficiency</a:t>
            </a:r>
            <a:endParaRPr lang="en-US" altLang="en-US">
              <a:solidFill>
                <a:srgbClr val="000000"/>
              </a:solidFill>
              <a:latin typeface="Calibri" charset="0"/>
            </a:endParaRPr>
          </a:p>
        </p:txBody>
      </p:sp>
      <p:sp>
        <p:nvSpPr>
          <p:cNvPr id="130060" name="Rectangle 45"/>
          <p:cNvSpPr>
            <a:spLocks noChangeArrowheads="1"/>
          </p:cNvSpPr>
          <p:nvPr/>
        </p:nvSpPr>
        <p:spPr bwMode="auto">
          <a:xfrm rot="-2699701">
            <a:off x="3746500" y="1655763"/>
            <a:ext cx="207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Confidentiality</a:t>
            </a:r>
            <a:endParaRPr lang="en-US" altLang="en-US">
              <a:solidFill>
                <a:srgbClr val="000000"/>
              </a:solidFill>
              <a:latin typeface="Calibri" charset="0"/>
            </a:endParaRPr>
          </a:p>
        </p:txBody>
      </p:sp>
      <p:cxnSp>
        <p:nvCxnSpPr>
          <p:cNvPr id="50" name="Straight Connector 49"/>
          <p:cNvCxnSpPr/>
          <p:nvPr/>
        </p:nvCxnSpPr>
        <p:spPr>
          <a:xfrm flipV="1">
            <a:off x="34909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53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197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41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485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051800" y="1220788"/>
            <a:ext cx="1524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30067" name="TextBox 55"/>
          <p:cNvSpPr txBox="1">
            <a:spLocks noChangeArrowheads="1"/>
          </p:cNvSpPr>
          <p:nvPr/>
        </p:nvSpPr>
        <p:spPr bwMode="auto">
          <a:xfrm>
            <a:off x="381000" y="2819400"/>
            <a:ext cx="169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Calibri" charset="0"/>
              </a:rPr>
              <a:t>802.11 WPA</a:t>
            </a:r>
          </a:p>
        </p:txBody>
      </p:sp>
      <p:sp>
        <p:nvSpPr>
          <p:cNvPr id="130068" name="TextBox 56"/>
          <p:cNvSpPr txBox="1">
            <a:spLocks noChangeArrowheads="1"/>
          </p:cNvSpPr>
          <p:nvPr/>
        </p:nvSpPr>
        <p:spPr bwMode="auto">
          <a:xfrm>
            <a:off x="381000" y="3581400"/>
            <a:ext cx="2430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Calibri" charset="0"/>
              </a:rPr>
              <a:t>MAC Pseudonyms</a:t>
            </a:r>
          </a:p>
        </p:txBody>
      </p:sp>
      <p:sp>
        <p:nvSpPr>
          <p:cNvPr id="130069" name="TextBox 57"/>
          <p:cNvSpPr txBox="1">
            <a:spLocks noChangeArrowheads="1"/>
          </p:cNvSpPr>
          <p:nvPr/>
        </p:nvSpPr>
        <p:spPr bwMode="auto">
          <a:xfrm>
            <a:off x="381000" y="4191000"/>
            <a:ext cx="2028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Calibri" charset="0"/>
              </a:rPr>
              <a:t>Public Key</a:t>
            </a:r>
          </a:p>
          <a:p>
            <a:pPr eaLnBrk="1" hangingPunct="1"/>
            <a:r>
              <a:rPr lang="en-US" altLang="en-US">
                <a:solidFill>
                  <a:srgbClr val="000000"/>
                </a:solidFill>
                <a:latin typeface="Calibri" charset="0"/>
              </a:rPr>
              <a:t>Symmetric Key</a:t>
            </a:r>
          </a:p>
        </p:txBody>
      </p:sp>
      <p:sp>
        <p:nvSpPr>
          <p:cNvPr id="130070" name="TextBox 58"/>
          <p:cNvSpPr txBox="1">
            <a:spLocks noChangeArrowheads="1"/>
          </p:cNvSpPr>
          <p:nvPr/>
        </p:nvSpPr>
        <p:spPr bwMode="auto">
          <a:xfrm>
            <a:off x="381000" y="5105400"/>
            <a:ext cx="3160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SlyFi</a:t>
            </a:r>
            <a:r>
              <a:rPr lang="en-US" altLang="en-US">
                <a:solidFill>
                  <a:srgbClr val="000000"/>
                </a:solidFill>
                <a:latin typeface="Calibri" charset="0"/>
              </a:rPr>
              <a:t>: Discovery/Binding</a:t>
            </a:r>
          </a:p>
        </p:txBody>
      </p:sp>
      <p:sp>
        <p:nvSpPr>
          <p:cNvPr id="130071" name="TextBox 59"/>
          <p:cNvSpPr txBox="1">
            <a:spLocks noChangeArrowheads="1"/>
          </p:cNvSpPr>
          <p:nvPr/>
        </p:nvSpPr>
        <p:spPr bwMode="auto">
          <a:xfrm>
            <a:off x="381000" y="5867400"/>
            <a:ext cx="2490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SlyFi</a:t>
            </a:r>
            <a:r>
              <a:rPr lang="en-US" altLang="en-US">
                <a:solidFill>
                  <a:srgbClr val="000000"/>
                </a:solidFill>
                <a:latin typeface="Calibri" charset="0"/>
              </a:rPr>
              <a:t>: Data packets</a:t>
            </a:r>
          </a:p>
        </p:txBody>
      </p:sp>
      <p:pic>
        <p:nvPicPr>
          <p:cNvPr id="130072"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819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3" name="Picture 6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43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74" name="TextBox 37"/>
          <p:cNvSpPr txBox="1">
            <a:spLocks noChangeArrowheads="1"/>
          </p:cNvSpPr>
          <p:nvPr/>
        </p:nvSpPr>
        <p:spPr bwMode="auto">
          <a:xfrm>
            <a:off x="6248400" y="3505200"/>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b="1">
                <a:solidFill>
                  <a:srgbClr val="000000"/>
                </a:solidFill>
                <a:latin typeface="Calibri" charset="0"/>
              </a:rPr>
              <a:t>Long</a:t>
            </a:r>
          </a:p>
          <a:p>
            <a:pPr algn="ctr" eaLnBrk="1" hangingPunct="1"/>
            <a:r>
              <a:rPr lang="en-US" altLang="en-US" sz="2000" b="1">
                <a:solidFill>
                  <a:srgbClr val="000000"/>
                </a:solidFill>
                <a:latin typeface="Calibri" charset="0"/>
              </a:rPr>
              <a:t>Term</a:t>
            </a:r>
          </a:p>
        </p:txBody>
      </p:sp>
      <p:pic>
        <p:nvPicPr>
          <p:cNvPr id="130075" name="Picture 3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6" name="Picture 42"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7" name="Picture 43"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8"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581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9"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0"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1"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2"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3" name="Picture 62"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267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4"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105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5"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05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6"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105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87" name="TextBox 71"/>
          <p:cNvSpPr txBox="1">
            <a:spLocks noChangeArrowheads="1"/>
          </p:cNvSpPr>
          <p:nvPr/>
        </p:nvSpPr>
        <p:spPr bwMode="auto">
          <a:xfrm>
            <a:off x="6248400" y="5029200"/>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b="1">
                <a:solidFill>
                  <a:srgbClr val="000000"/>
                </a:solidFill>
                <a:latin typeface="Calibri" charset="0"/>
              </a:rPr>
              <a:t>Long</a:t>
            </a:r>
          </a:p>
          <a:p>
            <a:pPr algn="ctr" eaLnBrk="1" hangingPunct="1"/>
            <a:r>
              <a:rPr lang="en-US" altLang="en-US" sz="2000" b="1">
                <a:solidFill>
                  <a:srgbClr val="000000"/>
                </a:solidFill>
                <a:latin typeface="Calibri" charset="0"/>
              </a:rPr>
              <a:t>Term</a:t>
            </a:r>
          </a:p>
        </p:txBody>
      </p:sp>
      <p:pic>
        <p:nvPicPr>
          <p:cNvPr id="130088"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105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9"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867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90"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867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91"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867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92"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867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93"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867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95" name="TextBox 64"/>
          <p:cNvSpPr txBox="1">
            <a:spLocks noChangeArrowheads="1"/>
          </p:cNvSpPr>
          <p:nvPr/>
        </p:nvSpPr>
        <p:spPr bwMode="auto">
          <a:xfrm>
            <a:off x="35052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30096" name="TextBox 64"/>
          <p:cNvSpPr txBox="1">
            <a:spLocks noChangeArrowheads="1"/>
          </p:cNvSpPr>
          <p:nvPr/>
        </p:nvSpPr>
        <p:spPr bwMode="auto">
          <a:xfrm>
            <a:off x="44196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30097" name="TextBox 64"/>
          <p:cNvSpPr txBox="1">
            <a:spLocks noChangeArrowheads="1"/>
          </p:cNvSpPr>
          <p:nvPr/>
        </p:nvSpPr>
        <p:spPr bwMode="auto">
          <a:xfrm>
            <a:off x="53340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60</a:t>
            </a:fld>
            <a:endParaRPr lang="en-US" altLang="en-US"/>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a:t>Overview</a:t>
            </a:r>
          </a:p>
        </p:txBody>
      </p:sp>
      <p:sp>
        <p:nvSpPr>
          <p:cNvPr id="77827" name="Rectangle 3"/>
          <p:cNvSpPr>
            <a:spLocks noGrp="1" noChangeArrowheads="1"/>
          </p:cNvSpPr>
          <p:nvPr>
            <p:ph type="body" idx="1"/>
          </p:nvPr>
        </p:nvSpPr>
        <p:spPr/>
        <p:txBody>
          <a:bodyPr/>
          <a:lstStyle/>
          <a:p>
            <a:pPr eaLnBrk="1" hangingPunct="1">
              <a:lnSpc>
                <a:spcPct val="90000"/>
              </a:lnSpc>
            </a:pPr>
            <a:endParaRPr lang="en-US" altLang="en-US" dirty="0">
              <a:solidFill>
                <a:srgbClr val="FF0000"/>
              </a:solidFill>
            </a:endParaRPr>
          </a:p>
          <a:p>
            <a:pPr eaLnBrk="1" hangingPunct="1">
              <a:lnSpc>
                <a:spcPct val="90000"/>
              </a:lnSpc>
            </a:pPr>
            <a:r>
              <a:rPr lang="en-US" altLang="en-US" dirty="0"/>
              <a:t>Routing privacy</a:t>
            </a:r>
          </a:p>
          <a:p>
            <a:pPr eaLnBrk="1" hangingPunct="1">
              <a:lnSpc>
                <a:spcPct val="90000"/>
              </a:lnSpc>
            </a:pPr>
            <a:endParaRPr lang="en-US" altLang="en-US" dirty="0"/>
          </a:p>
          <a:p>
            <a:pPr eaLnBrk="1" hangingPunct="1">
              <a:lnSpc>
                <a:spcPct val="90000"/>
              </a:lnSpc>
            </a:pPr>
            <a:r>
              <a:rPr lang="en-US" altLang="en-US" dirty="0" smtClean="0"/>
              <a:t>Privacy and Accountability</a:t>
            </a:r>
          </a:p>
          <a:p>
            <a:pPr eaLnBrk="1" hangingPunct="1">
              <a:lnSpc>
                <a:spcPct val="90000"/>
              </a:lnSpc>
            </a:pPr>
            <a:endParaRPr lang="en-US" altLang="en-US" dirty="0"/>
          </a:p>
          <a:p>
            <a:pPr eaLnBrk="1" hangingPunct="1">
              <a:lnSpc>
                <a:spcPct val="90000"/>
              </a:lnSpc>
            </a:pPr>
            <a:r>
              <a:rPr lang="en-US" altLang="en-US" dirty="0"/>
              <a:t>Wireless </a:t>
            </a:r>
            <a:r>
              <a:rPr lang="en-US" altLang="en-US" dirty="0" smtClean="0"/>
              <a:t>Privacy</a:t>
            </a:r>
          </a:p>
          <a:p>
            <a:pPr eaLnBrk="1" hangingPunct="1">
              <a:lnSpc>
                <a:spcPct val="90000"/>
              </a:lnSpc>
            </a:pPr>
            <a:endParaRPr lang="en-US" altLang="en-US" dirty="0"/>
          </a:p>
          <a:p>
            <a:pPr eaLnBrk="1" hangingPunct="1">
              <a:lnSpc>
                <a:spcPct val="90000"/>
              </a:lnSpc>
            </a:pPr>
            <a:r>
              <a:rPr lang="en-US" altLang="en-US" dirty="0" smtClean="0"/>
              <a:t>Private </a:t>
            </a:r>
            <a:r>
              <a:rPr lang="en-US" altLang="en-US" dirty="0" err="1" smtClean="0"/>
              <a:t>Middleboxes</a:t>
            </a:r>
            <a:endParaRPr lang="en-US" altLang="en-US" dirty="0"/>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61</a:t>
            </a:fld>
            <a:endParaRPr lang="en-US" altLang="en-US"/>
          </a:p>
        </p:txBody>
      </p:sp>
    </p:spTree>
    <p:extLst>
      <p:ext uri="{BB962C8B-B14F-4D97-AF65-F5344CB8AC3E}">
        <p14:creationId xmlns:p14="http://schemas.microsoft.com/office/powerpoint/2010/main" val="3092302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Line"/>
          <p:cNvSpPr/>
          <p:nvPr/>
        </p:nvSpPr>
        <p:spPr>
          <a:xfrm flipH="1" flipV="1">
            <a:off x="1965243" y="4049078"/>
            <a:ext cx="5038028" cy="1"/>
          </a:xfrm>
          <a:prstGeom prst="line">
            <a:avLst/>
          </a:prstGeom>
          <a:ln w="63500">
            <a:solidFill>
              <a:srgbClr val="D9971A"/>
            </a:solidFill>
            <a:miter lim="400000"/>
            <a:tailEnd type="stealth"/>
          </a:ln>
        </p:spPr>
        <p:txBody>
          <a:bodyPr lIns="19050" tIns="19050" rIns="19050" bIns="19050" anchor="ctr"/>
          <a:lstStyle/>
          <a:p>
            <a:pPr algn="ctr" defTabSz="219075">
              <a:defRPr sz="1200">
                <a:solidFill>
                  <a:srgbClr val="535353"/>
                </a:solidFill>
                <a:latin typeface="Gill Sans Light"/>
                <a:ea typeface="Gill Sans Light"/>
                <a:cs typeface="Gill Sans Light"/>
                <a:sym typeface="Gill Sans Light"/>
              </a:defRPr>
            </a:pPr>
            <a:endParaRPr sz="1200"/>
          </a:p>
        </p:txBody>
      </p:sp>
      <p:sp>
        <p:nvSpPr>
          <p:cNvPr id="280" name="Line"/>
          <p:cNvSpPr/>
          <p:nvPr/>
        </p:nvSpPr>
        <p:spPr>
          <a:xfrm>
            <a:off x="1657369" y="3852863"/>
            <a:ext cx="5653779" cy="1"/>
          </a:xfrm>
          <a:prstGeom prst="line">
            <a:avLst/>
          </a:prstGeom>
          <a:ln w="63500">
            <a:solidFill>
              <a:srgbClr val="D9971A"/>
            </a:solidFill>
            <a:miter lim="400000"/>
            <a:tailEnd type="stealth"/>
          </a:ln>
        </p:spPr>
        <p:txBody>
          <a:bodyPr lIns="19050" tIns="19050" rIns="19050" bIns="19050" anchor="ctr"/>
          <a:lstStyle/>
          <a:p>
            <a:pPr algn="ctr" defTabSz="219075">
              <a:defRPr sz="1200">
                <a:solidFill>
                  <a:srgbClr val="535353"/>
                </a:solidFill>
                <a:latin typeface="Gill Sans Light"/>
                <a:ea typeface="Gill Sans Light"/>
                <a:cs typeface="Gill Sans Light"/>
                <a:sym typeface="Gill Sans Light"/>
              </a:defRPr>
            </a:pPr>
            <a:endParaRPr sz="1200"/>
          </a:p>
        </p:txBody>
      </p:sp>
      <p:sp>
        <p:nvSpPr>
          <p:cNvPr id="281" name="BlindBox: DPI for Users and Network Admins"/>
          <p:cNvSpPr>
            <a:spLocks noGrp="1"/>
          </p:cNvSpPr>
          <p:nvPr>
            <p:ph type="title"/>
          </p:nvPr>
        </p:nvSpPr>
        <p:spPr>
          <a:xfrm>
            <a:off x="304800" y="228600"/>
            <a:ext cx="8153400" cy="762000"/>
          </a:xfrm>
          <a:prstGeom prst="rect">
            <a:avLst/>
          </a:prstGeom>
        </p:spPr>
        <p:txBody>
          <a:bodyPr/>
          <a:lstStyle>
            <a:lvl1pPr defTabSz="281701">
              <a:spcBef>
                <a:spcPts val="700"/>
              </a:spcBef>
              <a:defRPr sz="3276"/>
            </a:lvl1pPr>
          </a:lstStyle>
          <a:p>
            <a:r>
              <a:t>BlindBox: DPI for Users and Network Admins</a:t>
            </a:r>
          </a:p>
        </p:txBody>
      </p:sp>
      <p:grpSp>
        <p:nvGrpSpPr>
          <p:cNvPr id="284" name="Group"/>
          <p:cNvGrpSpPr/>
          <p:nvPr/>
        </p:nvGrpSpPr>
        <p:grpSpPr>
          <a:xfrm>
            <a:off x="7406557" y="3085282"/>
            <a:ext cx="1535031" cy="2172301"/>
            <a:chOff x="352026" y="637138"/>
            <a:chExt cx="1535029" cy="2172300"/>
          </a:xfrm>
        </p:grpSpPr>
        <p:pic>
          <p:nvPicPr>
            <p:cNvPr id="282" name="pasted-image.pdf" descr="pasted-image.pdf"/>
            <p:cNvPicPr>
              <a:picLocks noChangeAspect="1"/>
            </p:cNvPicPr>
            <p:nvPr/>
          </p:nvPicPr>
          <p:blipFill>
            <a:blip r:embed="rId3">
              <a:extLst/>
            </a:blip>
            <a:srcRect l="25560" r="5714" b="54881"/>
            <a:stretch>
              <a:fillRect/>
            </a:stretch>
          </p:blipFill>
          <p:spPr>
            <a:xfrm>
              <a:off x="352026" y="637138"/>
              <a:ext cx="1535030" cy="1535168"/>
            </a:xfrm>
            <a:prstGeom prst="rect">
              <a:avLst/>
            </a:prstGeom>
            <a:ln w="12700" cap="flat">
              <a:noFill/>
              <a:miter lim="400000"/>
            </a:ln>
            <a:effectLst/>
          </p:spPr>
        </p:pic>
        <p:sp>
          <p:nvSpPr>
            <p:cNvPr id="283" name="Bob"/>
            <p:cNvSpPr/>
            <p:nvPr/>
          </p:nvSpPr>
          <p:spPr>
            <a:xfrm>
              <a:off x="363747" y="2336142"/>
              <a:ext cx="648424" cy="4732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defTabSz="309562">
                <a:spcBef>
                  <a:spcPts val="1200"/>
                </a:spcBef>
                <a:defRPr sz="2000">
                  <a:solidFill>
                    <a:srgbClr val="414141"/>
                  </a:solidFill>
                  <a:latin typeface="Gill Sans"/>
                  <a:ea typeface="Gill Sans"/>
                  <a:cs typeface="Gill Sans"/>
                  <a:sym typeface="Gill Sans"/>
                </a:defRPr>
              </a:lvl1pPr>
            </a:lstStyle>
            <a:p>
              <a:r>
                <a:t>Bob</a:t>
              </a:r>
            </a:p>
          </p:txBody>
        </p:sp>
      </p:grpSp>
      <p:grpSp>
        <p:nvGrpSpPr>
          <p:cNvPr id="287" name="Group"/>
          <p:cNvGrpSpPr/>
          <p:nvPr/>
        </p:nvGrpSpPr>
        <p:grpSpPr>
          <a:xfrm>
            <a:off x="-423304" y="2743177"/>
            <a:ext cx="2909850" cy="2572308"/>
            <a:chOff x="-1069479" y="276737"/>
            <a:chExt cx="2909848" cy="2572306"/>
          </a:xfrm>
        </p:grpSpPr>
        <p:pic>
          <p:nvPicPr>
            <p:cNvPr id="285" name="pasted-image.pdf" descr="pasted-image.pdf"/>
            <p:cNvPicPr>
              <a:picLocks noChangeAspect="1"/>
            </p:cNvPicPr>
            <p:nvPr/>
          </p:nvPicPr>
          <p:blipFill>
            <a:blip r:embed="rId4">
              <a:extLst/>
            </a:blip>
            <a:srcRect b="64730"/>
            <a:stretch>
              <a:fillRect/>
            </a:stretch>
          </p:blipFill>
          <p:spPr>
            <a:xfrm>
              <a:off x="-1069480" y="276737"/>
              <a:ext cx="2909849" cy="1967035"/>
            </a:xfrm>
            <a:prstGeom prst="rect">
              <a:avLst/>
            </a:prstGeom>
            <a:ln w="12700" cap="flat">
              <a:noFill/>
              <a:miter lim="400000"/>
            </a:ln>
            <a:effectLst/>
          </p:spPr>
        </p:pic>
        <p:sp>
          <p:nvSpPr>
            <p:cNvPr id="286" name="Alice"/>
            <p:cNvSpPr/>
            <p:nvPr/>
          </p:nvSpPr>
          <p:spPr>
            <a:xfrm>
              <a:off x="267657" y="2410310"/>
              <a:ext cx="732495" cy="4387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defTabSz="309562">
                <a:spcBef>
                  <a:spcPts val="1200"/>
                </a:spcBef>
                <a:defRPr sz="2000">
                  <a:solidFill>
                    <a:srgbClr val="414141"/>
                  </a:solidFill>
                  <a:latin typeface="Gill Sans"/>
                  <a:ea typeface="Gill Sans"/>
                  <a:cs typeface="Gill Sans"/>
                  <a:sym typeface="Gill Sans"/>
                </a:defRPr>
              </a:lvl1pPr>
            </a:lstStyle>
            <a:p>
              <a:r>
                <a:t>Alice</a:t>
              </a:r>
            </a:p>
          </p:txBody>
        </p:sp>
      </p:grpSp>
      <p:grpSp>
        <p:nvGrpSpPr>
          <p:cNvPr id="290" name="Group"/>
          <p:cNvGrpSpPr/>
          <p:nvPr/>
        </p:nvGrpSpPr>
        <p:grpSpPr>
          <a:xfrm>
            <a:off x="4105064" y="3440150"/>
            <a:ext cx="833185" cy="1851522"/>
            <a:chOff x="0" y="0"/>
            <a:chExt cx="833183" cy="1851521"/>
          </a:xfrm>
        </p:grpSpPr>
        <p:pic>
          <p:nvPicPr>
            <p:cNvPr id="288" name="pasted-image.pdf" descr="pasted-image.pdf"/>
            <p:cNvPicPr>
              <a:picLocks noChangeAspect="1"/>
            </p:cNvPicPr>
            <p:nvPr/>
          </p:nvPicPr>
          <p:blipFill>
            <a:blip r:embed="rId5">
              <a:extLst/>
            </a:blip>
            <a:stretch>
              <a:fillRect/>
            </a:stretch>
          </p:blipFill>
          <p:spPr>
            <a:xfrm>
              <a:off x="0" y="0"/>
              <a:ext cx="758389" cy="1407857"/>
            </a:xfrm>
            <a:prstGeom prst="rect">
              <a:avLst/>
            </a:prstGeom>
            <a:ln w="12700" cap="flat">
              <a:noFill/>
              <a:miter lim="400000"/>
            </a:ln>
            <a:effectLst/>
          </p:spPr>
        </p:pic>
        <p:sp>
          <p:nvSpPr>
            <p:cNvPr id="289" name="IPS"/>
            <p:cNvSpPr/>
            <p:nvPr/>
          </p:nvSpPr>
          <p:spPr>
            <a:xfrm>
              <a:off x="100689" y="1412787"/>
              <a:ext cx="732495" cy="4387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defTabSz="309562">
                <a:spcBef>
                  <a:spcPts val="1200"/>
                </a:spcBef>
                <a:defRPr sz="2000">
                  <a:solidFill>
                    <a:srgbClr val="414141"/>
                  </a:solidFill>
                  <a:latin typeface="Gill Sans"/>
                  <a:ea typeface="Gill Sans"/>
                  <a:cs typeface="Gill Sans"/>
                  <a:sym typeface="Gill Sans"/>
                </a:defRPr>
              </a:lvl1pPr>
            </a:lstStyle>
            <a:p>
              <a:r>
                <a:t>IPS</a:t>
              </a:r>
            </a:p>
          </p:txBody>
        </p:sp>
      </p:grpSp>
      <p:grpSp>
        <p:nvGrpSpPr>
          <p:cNvPr id="294" name="Group"/>
          <p:cNvGrpSpPr/>
          <p:nvPr/>
        </p:nvGrpSpPr>
        <p:grpSpPr>
          <a:xfrm>
            <a:off x="2761247" y="2145931"/>
            <a:ext cx="2170663" cy="550425"/>
            <a:chOff x="-198227" y="463124"/>
            <a:chExt cx="2170661" cy="550423"/>
          </a:xfrm>
        </p:grpSpPr>
        <p:pic>
          <p:nvPicPr>
            <p:cNvPr id="291" name="pasted-image.png" descr="pasted-image.png"/>
            <p:cNvPicPr>
              <a:picLocks noChangeAspect="1"/>
            </p:cNvPicPr>
            <p:nvPr/>
          </p:nvPicPr>
          <p:blipFill>
            <a:blip r:embed="rId6">
              <a:extLst/>
            </a:blip>
            <a:stretch>
              <a:fillRect/>
            </a:stretch>
          </p:blipFill>
          <p:spPr>
            <a:xfrm>
              <a:off x="-198227" y="475668"/>
              <a:ext cx="967076" cy="228516"/>
            </a:xfrm>
            <a:prstGeom prst="rect">
              <a:avLst/>
            </a:prstGeom>
            <a:ln w="12700" cap="flat">
              <a:noFill/>
              <a:miter lim="400000"/>
            </a:ln>
            <a:effectLst/>
          </p:spPr>
        </p:pic>
        <p:pic>
          <p:nvPicPr>
            <p:cNvPr id="292" name="pasted-image.png" descr="pasted-image.png"/>
            <p:cNvPicPr>
              <a:picLocks noChangeAspect="1"/>
            </p:cNvPicPr>
            <p:nvPr/>
          </p:nvPicPr>
          <p:blipFill>
            <a:blip r:embed="rId7">
              <a:extLst/>
            </a:blip>
            <a:srcRect b="30642"/>
            <a:stretch>
              <a:fillRect/>
            </a:stretch>
          </p:blipFill>
          <p:spPr>
            <a:xfrm>
              <a:off x="879640" y="463124"/>
              <a:ext cx="1092794" cy="253670"/>
            </a:xfrm>
            <a:prstGeom prst="rect">
              <a:avLst/>
            </a:prstGeom>
            <a:ln w="12700" cap="flat">
              <a:noFill/>
              <a:miter lim="400000"/>
            </a:ln>
            <a:effectLst/>
          </p:spPr>
        </p:pic>
        <p:sp>
          <p:nvSpPr>
            <p:cNvPr id="293" name="“Rule Generators”"/>
            <p:cNvSpPr/>
            <p:nvPr/>
          </p:nvSpPr>
          <p:spPr>
            <a:xfrm>
              <a:off x="-104970" y="667299"/>
              <a:ext cx="1990928" cy="3462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50" tIns="19050" rIns="19050" bIns="19050" numCol="1" anchor="ctr">
              <a:spAutoFit/>
            </a:bodyPr>
            <a:lstStyle>
              <a:lvl1pPr defTabSz="309562">
                <a:spcBef>
                  <a:spcPts val="1200"/>
                </a:spcBef>
                <a:defRPr sz="2000">
                  <a:solidFill>
                    <a:srgbClr val="414141"/>
                  </a:solidFill>
                  <a:latin typeface="Gill Sans"/>
                  <a:ea typeface="Gill Sans"/>
                  <a:cs typeface="Gill Sans"/>
                  <a:sym typeface="Gill Sans"/>
                </a:defRPr>
              </a:lvl1pPr>
            </a:lstStyle>
            <a:p>
              <a:r>
                <a:t>“Rule Generators”</a:t>
              </a:r>
            </a:p>
          </p:txBody>
        </p:sp>
      </p:grpSp>
      <p:grpSp>
        <p:nvGrpSpPr>
          <p:cNvPr id="299" name="Group"/>
          <p:cNvGrpSpPr/>
          <p:nvPr/>
        </p:nvGrpSpPr>
        <p:grpSpPr>
          <a:xfrm>
            <a:off x="4014381" y="1901551"/>
            <a:ext cx="2611450" cy="1457365"/>
            <a:chOff x="14962" y="9525"/>
            <a:chExt cx="2611448" cy="1457363"/>
          </a:xfrm>
        </p:grpSpPr>
        <p:grpSp>
          <p:nvGrpSpPr>
            <p:cNvPr id="297" name="Group"/>
            <p:cNvGrpSpPr/>
            <p:nvPr/>
          </p:nvGrpSpPr>
          <p:grpSpPr>
            <a:xfrm>
              <a:off x="1039860" y="9525"/>
              <a:ext cx="1586550" cy="1375536"/>
              <a:chOff x="0" y="0"/>
              <a:chExt cx="1586548" cy="1375535"/>
            </a:xfrm>
          </p:grpSpPr>
          <p:graphicFrame>
            <p:nvGraphicFramePr>
              <p:cNvPr id="295" name="Table"/>
              <p:cNvGraphicFramePr/>
              <p:nvPr/>
            </p:nvGraphicFramePr>
            <p:xfrm>
              <a:off x="0" y="0"/>
              <a:ext cx="1586548" cy="1375535"/>
            </p:xfrm>
            <a:graphic>
              <a:graphicData uri="http://schemas.openxmlformats.org/drawingml/2006/table">
                <a:tbl>
                  <a:tblPr firstRow="1"/>
                  <a:tblGrid>
                    <a:gridCol w="1586551"/>
                  </a:tblGrid>
                  <a:tr h="430739">
                    <a:tc>
                      <a:txBody>
                        <a:bodyPr/>
                        <a:lstStyle/>
                        <a:p>
                          <a:pPr algn="ctr" defTabSz="219075">
                            <a:defRPr sz="1800" b="0">
                              <a:solidFill>
                                <a:srgbClr val="000000"/>
                              </a:solidFill>
                            </a:defRPr>
                          </a:pPr>
                          <a:r>
                            <a:rPr sz="1200">
                              <a:solidFill>
                                <a:srgbClr val="A61702"/>
                              </a:solidFill>
                              <a:latin typeface="Gill Sans Light"/>
                              <a:ea typeface="Gill Sans Light"/>
                              <a:cs typeface="Gill Sans Light"/>
                              <a:sym typeface="Gill Sans Light"/>
                            </a:rPr>
                            <a:t> </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solidFill>
                          <a:srgbClr val="808785"/>
                        </a:solidFill>
                      </a:tcPr>
                    </a:tc>
                  </a:tr>
                  <a:tr h="314933">
                    <a:tc>
                      <a:txBody>
                        <a:bodyPr/>
                        <a:lstStyle/>
                        <a:p>
                          <a:pPr algn="ctr" defTabSz="219075">
                            <a:defRPr sz="1800"/>
                          </a:pPr>
                          <a:r>
                            <a:rPr sz="1100">
                              <a:solidFill>
                                <a:srgbClr val="5A5F5E"/>
                              </a:solidFill>
                              <a:latin typeface="Gill Sans Light"/>
                              <a:ea typeface="Gill Sans Light"/>
                              <a:cs typeface="Gill Sans Light"/>
                              <a:sym typeface="Gill Sans Light"/>
                            </a:rPr>
                            <a:t>ATTACK</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noFill/>
                      </a:tcPr>
                    </a:tc>
                  </a:tr>
                  <a:tr h="314933">
                    <a:tc>
                      <a:txBody>
                        <a:bodyPr/>
                        <a:lstStyle/>
                        <a:p>
                          <a:pPr algn="ctr" defTabSz="219075">
                            <a:defRPr sz="1800"/>
                          </a:pPr>
                          <a:r>
                            <a:rPr sz="1100">
                              <a:solidFill>
                                <a:srgbClr val="5A5F5E"/>
                              </a:solidFill>
                              <a:latin typeface="Gill Sans Light"/>
                              <a:ea typeface="Gill Sans Light"/>
                              <a:cs typeface="Gill Sans Light"/>
                              <a:sym typeface="Gill Sans Light"/>
                            </a:rPr>
                            <a:t>HACKS</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noFill/>
                      </a:tcPr>
                    </a:tc>
                  </a:tr>
                  <a:tr h="314933">
                    <a:tc>
                      <a:txBody>
                        <a:bodyPr/>
                        <a:lstStyle/>
                        <a:p>
                          <a:pPr algn="ctr" defTabSz="219075">
                            <a:defRPr sz="1800"/>
                          </a:pPr>
                          <a:r>
                            <a:rPr sz="1100">
                              <a:solidFill>
                                <a:srgbClr val="5A5F5E"/>
                              </a:solidFill>
                              <a:latin typeface="Gill Sans Light"/>
                              <a:ea typeface="Gill Sans Light"/>
                              <a:cs typeface="Gill Sans Light"/>
                              <a:sym typeface="Gill Sans Light"/>
                            </a:rPr>
                            <a:t>183237</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noFill/>
                      </a:tcPr>
                    </a:tc>
                  </a:tr>
                </a:tbl>
              </a:graphicData>
            </a:graphic>
          </p:graphicFrame>
          <p:sp>
            <p:nvSpPr>
              <p:cNvPr id="296" name="RULES"/>
              <p:cNvSpPr/>
              <p:nvPr/>
            </p:nvSpPr>
            <p:spPr>
              <a:xfrm>
                <a:off x="218071" y="87951"/>
                <a:ext cx="1154777" cy="2944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ctr" defTabSz="309562">
                  <a:spcBef>
                    <a:spcPts val="900"/>
                  </a:spcBef>
                  <a:defRPr sz="1400">
                    <a:solidFill>
                      <a:srgbClr val="87312B"/>
                    </a:solidFill>
                    <a:latin typeface="Gill Sans"/>
                    <a:ea typeface="Gill Sans"/>
                    <a:cs typeface="Gill Sans"/>
                    <a:sym typeface="Gill Sans"/>
                  </a:defRPr>
                </a:lvl1pPr>
              </a:lstStyle>
              <a:p>
                <a:r>
                  <a:t>RULES</a:t>
                </a:r>
              </a:p>
            </p:txBody>
          </p:sp>
        </p:grpSp>
        <p:sp>
          <p:nvSpPr>
            <p:cNvPr id="298" name="Arrow"/>
            <p:cNvSpPr/>
            <p:nvPr/>
          </p:nvSpPr>
          <p:spPr>
            <a:xfrm rot="5346092">
              <a:off x="129736" y="731555"/>
              <a:ext cx="620559" cy="850107"/>
            </a:xfrm>
            <a:prstGeom prst="rightArrow">
              <a:avLst>
                <a:gd name="adj1" fmla="val 38333"/>
                <a:gd name="adj2" fmla="val 60111"/>
              </a:avLst>
            </a:prstGeom>
            <a:solidFill>
              <a:srgbClr val="438F8B"/>
            </a:solidFill>
            <a:ln w="3175" cap="flat">
              <a:noFill/>
              <a:miter lim="400000"/>
            </a:ln>
            <a:effectLst/>
          </p:spPr>
          <p:txBody>
            <a:bodyPr wrap="square" lIns="19050" tIns="19050" rIns="19050" bIns="19050" numCol="1" anchor="ctr">
              <a:noAutofit/>
            </a:bodyPr>
            <a:lstStyle/>
            <a:p>
              <a:pPr algn="ctr" defTabSz="309562">
                <a:defRPr sz="1600">
                  <a:latin typeface="Futura"/>
                  <a:ea typeface="Futura"/>
                  <a:cs typeface="Futura"/>
                  <a:sym typeface="Futura"/>
                </a:defRPr>
              </a:pPr>
              <a:endParaRPr sz="1600"/>
            </a:p>
          </p:txBody>
        </p:sp>
      </p:grpSp>
      <p:grpSp>
        <p:nvGrpSpPr>
          <p:cNvPr id="302" name="Group"/>
          <p:cNvGrpSpPr/>
          <p:nvPr/>
        </p:nvGrpSpPr>
        <p:grpSpPr>
          <a:xfrm>
            <a:off x="1595239" y="3012603"/>
            <a:ext cx="833184" cy="832795"/>
            <a:chOff x="0" y="0"/>
            <a:chExt cx="833183" cy="832793"/>
          </a:xfrm>
        </p:grpSpPr>
        <p:pic>
          <p:nvPicPr>
            <p:cNvPr id="300" name="pasted-image.png" descr="pasted-image.png"/>
            <p:cNvPicPr>
              <a:picLocks noChangeAspect="1"/>
            </p:cNvPicPr>
            <p:nvPr/>
          </p:nvPicPr>
          <p:blipFill>
            <a:blip r:embed="rId8">
              <a:extLst/>
            </a:blip>
            <a:stretch>
              <a:fillRect/>
            </a:stretch>
          </p:blipFill>
          <p:spPr>
            <a:xfrm>
              <a:off x="0" y="0"/>
              <a:ext cx="832794" cy="832794"/>
            </a:xfrm>
            <a:prstGeom prst="rect">
              <a:avLst/>
            </a:prstGeom>
            <a:ln w="12700" cap="flat">
              <a:noFill/>
              <a:miter lim="400000"/>
            </a:ln>
            <a:effectLst/>
          </p:spPr>
        </p:pic>
        <p:sp>
          <p:nvSpPr>
            <p:cNvPr id="301" name="ATTACK"/>
            <p:cNvSpPr/>
            <p:nvPr/>
          </p:nvSpPr>
          <p:spPr>
            <a:xfrm>
              <a:off x="390" y="300743"/>
              <a:ext cx="832794" cy="3268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ctr" defTabSz="309562">
                <a:spcBef>
                  <a:spcPts val="900"/>
                </a:spcBef>
                <a:defRPr sz="1400">
                  <a:solidFill>
                    <a:srgbClr val="414141"/>
                  </a:solidFill>
                  <a:latin typeface="Gill Sans"/>
                  <a:ea typeface="Gill Sans"/>
                  <a:cs typeface="Gill Sans"/>
                  <a:sym typeface="Gill Sans"/>
                </a:defRPr>
              </a:lvl1pPr>
            </a:lstStyle>
            <a:p>
              <a:r>
                <a:t>ATTACK</a:t>
              </a:r>
            </a:p>
          </p:txBody>
        </p:sp>
      </p:grpSp>
      <p:sp>
        <p:nvSpPr>
          <p:cNvPr id="303" name="Arrow"/>
          <p:cNvSpPr/>
          <p:nvPr/>
        </p:nvSpPr>
        <p:spPr>
          <a:xfrm rot="8544873">
            <a:off x="6172219" y="2182306"/>
            <a:ext cx="479785" cy="321712"/>
          </a:xfrm>
          <a:prstGeom prst="rightArrow">
            <a:avLst>
              <a:gd name="adj1" fmla="val 38333"/>
              <a:gd name="adj2" fmla="val 43880"/>
            </a:avLst>
          </a:prstGeom>
          <a:solidFill>
            <a:srgbClr val="C5D07C"/>
          </a:solidFill>
          <a:ln w="3175">
            <a:miter lim="400000"/>
          </a:ln>
        </p:spPr>
        <p:txBody>
          <a:bodyPr lIns="19050" tIns="19050" rIns="19050" bIns="19050" anchor="ctr"/>
          <a:lstStyle/>
          <a:p>
            <a:pPr algn="ctr" defTabSz="309562">
              <a:defRPr sz="1600">
                <a:latin typeface="Futura"/>
                <a:ea typeface="Futura"/>
                <a:cs typeface="Futura"/>
                <a:sym typeface="Futura"/>
              </a:defRPr>
            </a:pPr>
            <a:endParaRPr sz="1600"/>
          </a:p>
        </p:txBody>
      </p:sp>
      <p:sp>
        <p:nvSpPr>
          <p:cNvPr id="304" name="Rule = description of an attack."/>
          <p:cNvSpPr/>
          <p:nvPr/>
        </p:nvSpPr>
        <p:spPr>
          <a:xfrm>
            <a:off x="1164032" y="5401803"/>
            <a:ext cx="7128096" cy="34624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ctr">
            <a:spAutoFit/>
          </a:bodyPr>
          <a:lstStyle>
            <a:lvl1pPr algn="ctr" defTabSz="309562">
              <a:spcBef>
                <a:spcPts val="1200"/>
              </a:spcBef>
              <a:defRPr sz="2000">
                <a:solidFill>
                  <a:srgbClr val="414141"/>
                </a:solidFill>
                <a:latin typeface="Gill Sans"/>
                <a:ea typeface="Gill Sans"/>
                <a:cs typeface="Gill Sans"/>
                <a:sym typeface="Gill Sans"/>
              </a:defRPr>
            </a:lvl1pPr>
          </a:lstStyle>
          <a:p>
            <a:r>
              <a:t>Rule = description of an attack.</a:t>
            </a:r>
          </a:p>
        </p:txBody>
      </p:sp>
      <p:pic>
        <p:nvPicPr>
          <p:cNvPr id="305" name="pasted-image.pdf" descr="pasted-image.pdf"/>
          <p:cNvPicPr>
            <a:picLocks noChangeAspect="1"/>
          </p:cNvPicPr>
          <p:nvPr/>
        </p:nvPicPr>
        <p:blipFill>
          <a:blip r:embed="rId9">
            <a:extLst/>
          </a:blip>
          <a:stretch>
            <a:fillRect/>
          </a:stretch>
        </p:blipFill>
        <p:spPr>
          <a:xfrm>
            <a:off x="584301" y="3026621"/>
            <a:ext cx="1052454" cy="1022384"/>
          </a:xfrm>
          <a:prstGeom prst="rect">
            <a:avLst/>
          </a:prstGeom>
          <a:ln w="12700">
            <a:miter lim="400000"/>
          </a:ln>
        </p:spPr>
      </p:pic>
      <p:sp>
        <p:nvSpPr>
          <p:cNvPr id="2" name="Slide Number Placeholder 1"/>
          <p:cNvSpPr>
            <a:spLocks noGrp="1"/>
          </p:cNvSpPr>
          <p:nvPr>
            <p:ph type="sldNum" sz="quarter" idx="10"/>
          </p:nvPr>
        </p:nvSpPr>
        <p:spPr/>
        <p:txBody>
          <a:bodyPr/>
          <a:lstStyle/>
          <a:p>
            <a:fld id="{A70DFD2E-48D8-764F-BB21-3339769EF8C7}" type="slidenum">
              <a:rPr lang="en-US" altLang="en-US" smtClean="0"/>
              <a:pPr/>
              <a:t>62</a:t>
            </a:fld>
            <a:endParaRPr lang="en-US" altLang="en-US"/>
          </a:p>
        </p:txBody>
      </p:sp>
    </p:spTree>
    <p:extLst>
      <p:ext uri="{BB962C8B-B14F-4D97-AF65-F5344CB8AC3E}">
        <p14:creationId xmlns:p14="http://schemas.microsoft.com/office/powerpoint/2010/main" val="112515392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9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0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30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30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path" presetSubtype="0" accel="50000" decel="50000" fill="hold" nodeType="clickEffect">
                                  <p:stCondLst>
                                    <p:cond delay="0"/>
                                  </p:stCondLst>
                                  <p:childTnLst>
                                    <p:animMotion origin="layout" path="M 0.000000 0.000000 L 0.268859 0.001443" pathEditMode="relative">
                                      <p:cBhvr>
                                        <p:cTn id="29" dur="1000" fill="hold"/>
                                        <p:tgtEl>
                                          <p:spTgt spid="302"/>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30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xit" fill="hold" grpId="1" nodeType="clickEffect">
                                  <p:stCondLst>
                                    <p:cond delay="0"/>
                                  </p:stCondLst>
                                  <p:iterate>
                                    <p:tmAbs val="0"/>
                                  </p:iterate>
                                  <p:childTnLst>
                                    <p:animEffect transition="out" filter="dissolve">
                                      <p:cBhvr>
                                        <p:cTn id="37" dur="1000" fill="hold"/>
                                        <p:tgtEl>
                                          <p:spTgt spid="302"/>
                                        </p:tgtEl>
                                      </p:cBhvr>
                                    </p:animEffect>
                                    <p:set>
                                      <p:cBhvr>
                                        <p:cTn id="38" fill="hold">
                                          <p:stCondLst>
                                            <p:cond delay="999"/>
                                          </p:stCondLst>
                                        </p:cTn>
                                        <p:tgtEl>
                                          <p:spTgt spid="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advAuto="0"/>
      <p:bldP spid="294" grpId="0" animBg="1" advAuto="0"/>
      <p:bldP spid="299" grpId="0" animBg="1" advAuto="0"/>
      <p:bldP spid="302" grpId="0" animBg="1" advAuto="0"/>
      <p:bldP spid="302" grpId="1" animBg="1" advAuto="0"/>
      <p:bldP spid="303" grpId="0" animBg="1" advAuto="0"/>
      <p:bldP spid="304" grpId="0" animBg="1" advAuto="0"/>
      <p:bldP spid="305" grpId="0"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 name="Group"/>
          <p:cNvGrpSpPr/>
          <p:nvPr/>
        </p:nvGrpSpPr>
        <p:grpSpPr>
          <a:xfrm>
            <a:off x="7406557" y="3085282"/>
            <a:ext cx="1535031" cy="2172301"/>
            <a:chOff x="352026" y="637138"/>
            <a:chExt cx="1535029" cy="2172300"/>
          </a:xfrm>
        </p:grpSpPr>
        <p:pic>
          <p:nvPicPr>
            <p:cNvPr id="316" name="pasted-image.pdf" descr="pasted-image.pdf"/>
            <p:cNvPicPr>
              <a:picLocks noChangeAspect="1"/>
            </p:cNvPicPr>
            <p:nvPr/>
          </p:nvPicPr>
          <p:blipFill>
            <a:blip r:embed="rId3">
              <a:extLst/>
            </a:blip>
            <a:srcRect l="25560" r="5714" b="54881"/>
            <a:stretch>
              <a:fillRect/>
            </a:stretch>
          </p:blipFill>
          <p:spPr>
            <a:xfrm>
              <a:off x="352026" y="637138"/>
              <a:ext cx="1535030" cy="1535168"/>
            </a:xfrm>
            <a:prstGeom prst="rect">
              <a:avLst/>
            </a:prstGeom>
            <a:ln w="12700" cap="flat">
              <a:noFill/>
              <a:miter lim="400000"/>
            </a:ln>
            <a:effectLst/>
          </p:spPr>
        </p:pic>
        <p:sp>
          <p:nvSpPr>
            <p:cNvPr id="317" name="Bob"/>
            <p:cNvSpPr/>
            <p:nvPr/>
          </p:nvSpPr>
          <p:spPr>
            <a:xfrm>
              <a:off x="363747" y="2336142"/>
              <a:ext cx="648424" cy="4732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defTabSz="309562">
                <a:spcBef>
                  <a:spcPts val="1200"/>
                </a:spcBef>
                <a:defRPr sz="2000">
                  <a:solidFill>
                    <a:srgbClr val="414141"/>
                  </a:solidFill>
                  <a:latin typeface="Gill Sans"/>
                  <a:ea typeface="Gill Sans"/>
                  <a:cs typeface="Gill Sans"/>
                  <a:sym typeface="Gill Sans"/>
                </a:defRPr>
              </a:lvl1pPr>
            </a:lstStyle>
            <a:p>
              <a:r>
                <a:t>Bob</a:t>
              </a:r>
            </a:p>
          </p:txBody>
        </p:sp>
      </p:grpSp>
      <p:grpSp>
        <p:nvGrpSpPr>
          <p:cNvPr id="321" name="Group"/>
          <p:cNvGrpSpPr/>
          <p:nvPr/>
        </p:nvGrpSpPr>
        <p:grpSpPr>
          <a:xfrm>
            <a:off x="-423304" y="2743177"/>
            <a:ext cx="2909850" cy="2572308"/>
            <a:chOff x="-1069479" y="276737"/>
            <a:chExt cx="2909848" cy="2572306"/>
          </a:xfrm>
        </p:grpSpPr>
        <p:pic>
          <p:nvPicPr>
            <p:cNvPr id="319" name="pasted-image.pdf" descr="pasted-image.pdf"/>
            <p:cNvPicPr>
              <a:picLocks noChangeAspect="1"/>
            </p:cNvPicPr>
            <p:nvPr/>
          </p:nvPicPr>
          <p:blipFill>
            <a:blip r:embed="rId4">
              <a:extLst/>
            </a:blip>
            <a:srcRect b="64730"/>
            <a:stretch>
              <a:fillRect/>
            </a:stretch>
          </p:blipFill>
          <p:spPr>
            <a:xfrm>
              <a:off x="-1069480" y="276737"/>
              <a:ext cx="2909849" cy="1967035"/>
            </a:xfrm>
            <a:prstGeom prst="rect">
              <a:avLst/>
            </a:prstGeom>
            <a:ln w="12700" cap="flat">
              <a:noFill/>
              <a:miter lim="400000"/>
            </a:ln>
            <a:effectLst/>
          </p:spPr>
        </p:pic>
        <p:sp>
          <p:nvSpPr>
            <p:cNvPr id="320" name="Alice"/>
            <p:cNvSpPr/>
            <p:nvPr/>
          </p:nvSpPr>
          <p:spPr>
            <a:xfrm>
              <a:off x="267657" y="2410310"/>
              <a:ext cx="732495" cy="4387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defTabSz="309562">
                <a:spcBef>
                  <a:spcPts val="1200"/>
                </a:spcBef>
                <a:defRPr sz="2000">
                  <a:solidFill>
                    <a:srgbClr val="414141"/>
                  </a:solidFill>
                  <a:latin typeface="Gill Sans"/>
                  <a:ea typeface="Gill Sans"/>
                  <a:cs typeface="Gill Sans"/>
                  <a:sym typeface="Gill Sans"/>
                </a:defRPr>
              </a:lvl1pPr>
            </a:lstStyle>
            <a:p>
              <a:r>
                <a:t>Alice</a:t>
              </a:r>
            </a:p>
          </p:txBody>
        </p:sp>
      </p:grpSp>
      <p:pic>
        <p:nvPicPr>
          <p:cNvPr id="322" name="pasted-image.pdf" descr="pasted-image.pdf"/>
          <p:cNvPicPr>
            <a:picLocks noChangeAspect="1"/>
          </p:cNvPicPr>
          <p:nvPr/>
        </p:nvPicPr>
        <p:blipFill>
          <a:blip r:embed="rId5">
            <a:extLst/>
          </a:blip>
          <a:stretch>
            <a:fillRect/>
          </a:stretch>
        </p:blipFill>
        <p:spPr>
          <a:xfrm>
            <a:off x="584301" y="3026621"/>
            <a:ext cx="1052454" cy="1022384"/>
          </a:xfrm>
          <a:prstGeom prst="rect">
            <a:avLst/>
          </a:prstGeom>
          <a:ln w="12700">
            <a:miter lim="400000"/>
          </a:ln>
        </p:spPr>
      </p:pic>
      <p:sp>
        <p:nvSpPr>
          <p:cNvPr id="323" name="Line"/>
          <p:cNvSpPr/>
          <p:nvPr/>
        </p:nvSpPr>
        <p:spPr>
          <a:xfrm flipH="1" flipV="1">
            <a:off x="1965243" y="4049078"/>
            <a:ext cx="5038028" cy="1"/>
          </a:xfrm>
          <a:prstGeom prst="line">
            <a:avLst/>
          </a:prstGeom>
          <a:ln w="63500">
            <a:solidFill>
              <a:srgbClr val="D9971A"/>
            </a:solidFill>
            <a:miter lim="400000"/>
            <a:tailEnd type="stealth"/>
          </a:ln>
        </p:spPr>
        <p:txBody>
          <a:bodyPr lIns="19050" tIns="19050" rIns="19050" bIns="19050" anchor="ctr"/>
          <a:lstStyle/>
          <a:p>
            <a:pPr algn="ctr" defTabSz="219075">
              <a:defRPr sz="1200">
                <a:solidFill>
                  <a:srgbClr val="535353"/>
                </a:solidFill>
                <a:latin typeface="Gill Sans Light"/>
                <a:ea typeface="Gill Sans Light"/>
                <a:cs typeface="Gill Sans Light"/>
                <a:sym typeface="Gill Sans Light"/>
              </a:defRPr>
            </a:pPr>
            <a:endParaRPr sz="1200"/>
          </a:p>
        </p:txBody>
      </p:sp>
      <p:sp>
        <p:nvSpPr>
          <p:cNvPr id="324" name="Line"/>
          <p:cNvSpPr/>
          <p:nvPr/>
        </p:nvSpPr>
        <p:spPr>
          <a:xfrm>
            <a:off x="1657369" y="3852863"/>
            <a:ext cx="5653779" cy="1"/>
          </a:xfrm>
          <a:prstGeom prst="line">
            <a:avLst/>
          </a:prstGeom>
          <a:ln w="63500">
            <a:solidFill>
              <a:srgbClr val="D9971A"/>
            </a:solidFill>
            <a:miter lim="400000"/>
            <a:tailEnd type="stealth"/>
          </a:ln>
        </p:spPr>
        <p:txBody>
          <a:bodyPr lIns="19050" tIns="19050" rIns="19050" bIns="19050" anchor="ctr"/>
          <a:lstStyle/>
          <a:p>
            <a:pPr algn="ctr" defTabSz="219075">
              <a:defRPr sz="1200">
                <a:solidFill>
                  <a:srgbClr val="535353"/>
                </a:solidFill>
                <a:latin typeface="Gill Sans Light"/>
                <a:ea typeface="Gill Sans Light"/>
                <a:cs typeface="Gill Sans Light"/>
                <a:sym typeface="Gill Sans Light"/>
              </a:defRPr>
            </a:pPr>
            <a:endParaRPr sz="1200"/>
          </a:p>
        </p:txBody>
      </p:sp>
      <p:sp>
        <p:nvSpPr>
          <p:cNvPr id="325" name="Intrusion Prevention"/>
          <p:cNvSpPr>
            <a:spLocks noGrp="1"/>
          </p:cNvSpPr>
          <p:nvPr>
            <p:ph type="title"/>
          </p:nvPr>
        </p:nvSpPr>
        <p:spPr/>
        <p:txBody>
          <a:bodyPr/>
          <a:lstStyle/>
          <a:p>
            <a:r>
              <a:rPr lang="en-US" smtClean="0"/>
              <a:t>Intrusion Prevention</a:t>
            </a:r>
            <a:endParaRPr lang="en-US"/>
          </a:p>
        </p:txBody>
      </p:sp>
      <p:sp>
        <p:nvSpPr>
          <p:cNvPr id="2" name="Slide Number Placeholder 1"/>
          <p:cNvSpPr>
            <a:spLocks noGrp="1"/>
          </p:cNvSpPr>
          <p:nvPr>
            <p:ph type="sldNum" sz="quarter" idx="10"/>
          </p:nvPr>
        </p:nvSpPr>
        <p:spPr/>
        <p:txBody>
          <a:bodyPr/>
          <a:lstStyle/>
          <a:p>
            <a:fld id="{A70DFD2E-48D8-764F-BB21-3339769EF8C7}" type="slidenum">
              <a:rPr lang="en-US" altLang="en-US" smtClean="0"/>
              <a:pPr/>
              <a:t>63</a:t>
            </a:fld>
            <a:endParaRPr lang="en-US" altLang="en-US"/>
          </a:p>
        </p:txBody>
      </p:sp>
      <p:grpSp>
        <p:nvGrpSpPr>
          <p:cNvPr id="328" name="Group"/>
          <p:cNvGrpSpPr/>
          <p:nvPr/>
        </p:nvGrpSpPr>
        <p:grpSpPr>
          <a:xfrm>
            <a:off x="4105064" y="3440150"/>
            <a:ext cx="833185" cy="1851522"/>
            <a:chOff x="0" y="0"/>
            <a:chExt cx="833183" cy="1851521"/>
          </a:xfrm>
        </p:grpSpPr>
        <p:pic>
          <p:nvPicPr>
            <p:cNvPr id="326" name="pasted-image.pdf" descr="pasted-image.pdf"/>
            <p:cNvPicPr>
              <a:picLocks noChangeAspect="1"/>
            </p:cNvPicPr>
            <p:nvPr/>
          </p:nvPicPr>
          <p:blipFill>
            <a:blip r:embed="rId6">
              <a:extLst/>
            </a:blip>
            <a:srcRect/>
            <a:stretch>
              <a:fillRect/>
            </a:stretch>
          </p:blipFill>
          <p:spPr>
            <a:xfrm>
              <a:off x="0" y="0"/>
              <a:ext cx="758389" cy="1407857"/>
            </a:xfrm>
            <a:prstGeom prst="rect">
              <a:avLst/>
            </a:prstGeom>
            <a:ln w="12700" cap="flat">
              <a:noFill/>
              <a:miter lim="400000"/>
            </a:ln>
            <a:effectLst/>
          </p:spPr>
        </p:pic>
        <p:sp>
          <p:nvSpPr>
            <p:cNvPr id="327" name="IPS"/>
            <p:cNvSpPr/>
            <p:nvPr/>
          </p:nvSpPr>
          <p:spPr>
            <a:xfrm>
              <a:off x="100689" y="1412787"/>
              <a:ext cx="732495" cy="4387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defTabSz="309562">
                <a:spcBef>
                  <a:spcPts val="1200"/>
                </a:spcBef>
                <a:defRPr sz="2000">
                  <a:solidFill>
                    <a:srgbClr val="414141"/>
                  </a:solidFill>
                  <a:latin typeface="Gill Sans"/>
                  <a:ea typeface="Gill Sans"/>
                  <a:cs typeface="Gill Sans"/>
                  <a:sym typeface="Gill Sans"/>
                </a:defRPr>
              </a:lvl1pPr>
            </a:lstStyle>
            <a:p>
              <a:r>
                <a:t>IPS</a:t>
              </a:r>
            </a:p>
          </p:txBody>
        </p:sp>
      </p:grpSp>
      <p:grpSp>
        <p:nvGrpSpPr>
          <p:cNvPr id="331" name="Group"/>
          <p:cNvGrpSpPr/>
          <p:nvPr/>
        </p:nvGrpSpPr>
        <p:grpSpPr>
          <a:xfrm>
            <a:off x="5039280" y="1901550"/>
            <a:ext cx="1586551" cy="1375538"/>
            <a:chOff x="0" y="0"/>
            <a:chExt cx="1586549" cy="1375536"/>
          </a:xfrm>
        </p:grpSpPr>
        <p:graphicFrame>
          <p:nvGraphicFramePr>
            <p:cNvPr id="329" name="Table"/>
            <p:cNvGraphicFramePr/>
            <p:nvPr/>
          </p:nvGraphicFramePr>
          <p:xfrm>
            <a:off x="0" y="0"/>
            <a:ext cx="1586549" cy="1375536"/>
          </p:xfrm>
          <a:graphic>
            <a:graphicData uri="http://schemas.openxmlformats.org/drawingml/2006/table">
              <a:tbl>
                <a:tblPr firstRow="1"/>
                <a:tblGrid>
                  <a:gridCol w="1586551"/>
                </a:tblGrid>
                <a:tr h="430739">
                  <a:tc>
                    <a:txBody>
                      <a:bodyPr/>
                      <a:lstStyle/>
                      <a:p>
                        <a:pPr algn="ctr" defTabSz="219075">
                          <a:defRPr sz="1800" b="0">
                            <a:solidFill>
                              <a:srgbClr val="000000"/>
                            </a:solidFill>
                          </a:defRPr>
                        </a:pPr>
                        <a:r>
                          <a:rPr sz="1200">
                            <a:solidFill>
                              <a:srgbClr val="A61702"/>
                            </a:solidFill>
                            <a:latin typeface="Gill Sans Light"/>
                            <a:ea typeface="Gill Sans Light"/>
                            <a:cs typeface="Gill Sans Light"/>
                            <a:sym typeface="Gill Sans Light"/>
                          </a:rPr>
                          <a:t> </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solidFill>
                        <a:srgbClr val="808785"/>
                      </a:solidFill>
                    </a:tcPr>
                  </a:tc>
                </a:tr>
                <a:tr h="314933">
                  <a:tc>
                    <a:txBody>
                      <a:bodyPr/>
                      <a:lstStyle/>
                      <a:p>
                        <a:pPr algn="ctr" defTabSz="219075">
                          <a:defRPr sz="1800"/>
                        </a:pPr>
                        <a:r>
                          <a:rPr sz="1100">
                            <a:solidFill>
                              <a:srgbClr val="5A5F5E"/>
                            </a:solidFill>
                            <a:latin typeface="Gill Sans Light"/>
                            <a:ea typeface="Gill Sans Light"/>
                            <a:cs typeface="Gill Sans Light"/>
                            <a:sym typeface="Gill Sans Light"/>
                          </a:rPr>
                          <a:t>ATTACK</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noFill/>
                    </a:tcPr>
                  </a:tc>
                </a:tr>
                <a:tr h="314933">
                  <a:tc>
                    <a:txBody>
                      <a:bodyPr/>
                      <a:lstStyle/>
                      <a:p>
                        <a:pPr algn="ctr" defTabSz="219075">
                          <a:defRPr sz="1800"/>
                        </a:pPr>
                        <a:r>
                          <a:rPr sz="1100">
                            <a:solidFill>
                              <a:srgbClr val="5A5F5E"/>
                            </a:solidFill>
                            <a:latin typeface="Gill Sans Light"/>
                            <a:ea typeface="Gill Sans Light"/>
                            <a:cs typeface="Gill Sans Light"/>
                            <a:sym typeface="Gill Sans Light"/>
                          </a:rPr>
                          <a:t>HACKS</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noFill/>
                    </a:tcPr>
                  </a:tc>
                </a:tr>
                <a:tr h="314933">
                  <a:tc>
                    <a:txBody>
                      <a:bodyPr/>
                      <a:lstStyle/>
                      <a:p>
                        <a:pPr algn="ctr" defTabSz="219075">
                          <a:defRPr sz="1800"/>
                        </a:pPr>
                        <a:r>
                          <a:rPr sz="1100">
                            <a:solidFill>
                              <a:srgbClr val="5A5F5E"/>
                            </a:solidFill>
                            <a:latin typeface="Gill Sans Light"/>
                            <a:ea typeface="Gill Sans Light"/>
                            <a:cs typeface="Gill Sans Light"/>
                            <a:sym typeface="Gill Sans Light"/>
                          </a:rPr>
                          <a:t>183237</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noFill/>
                    </a:tcPr>
                  </a:tc>
                </a:tr>
              </a:tbl>
            </a:graphicData>
          </a:graphic>
        </p:graphicFrame>
        <p:sp>
          <p:nvSpPr>
            <p:cNvPr id="330" name="RULES"/>
            <p:cNvSpPr/>
            <p:nvPr/>
          </p:nvSpPr>
          <p:spPr>
            <a:xfrm>
              <a:off x="218071" y="87951"/>
              <a:ext cx="1154777" cy="2944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ctr" defTabSz="309562">
                <a:spcBef>
                  <a:spcPts val="900"/>
                </a:spcBef>
                <a:defRPr sz="1400">
                  <a:solidFill>
                    <a:srgbClr val="87312B"/>
                  </a:solidFill>
                  <a:latin typeface="Gill Sans"/>
                  <a:ea typeface="Gill Sans"/>
                  <a:cs typeface="Gill Sans"/>
                  <a:sym typeface="Gill Sans"/>
                </a:defRPr>
              </a:lvl1pPr>
            </a:lstStyle>
            <a:p>
              <a:r>
                <a:t>RULES</a:t>
              </a:r>
            </a:p>
          </p:txBody>
        </p:sp>
      </p:grpSp>
      <p:sp>
        <p:nvSpPr>
          <p:cNvPr id="332" name="Bob does not get the benefits of Intrusion Prevention!"/>
          <p:cNvSpPr/>
          <p:nvPr/>
        </p:nvSpPr>
        <p:spPr>
          <a:xfrm>
            <a:off x="1478272" y="5310890"/>
            <a:ext cx="5649303" cy="346249"/>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lvl1pPr defTabSz="309562">
              <a:spcBef>
                <a:spcPts val="1200"/>
              </a:spcBef>
              <a:defRPr sz="2000">
                <a:solidFill>
                  <a:srgbClr val="414141"/>
                </a:solidFill>
                <a:latin typeface="Gill Sans"/>
                <a:ea typeface="Gill Sans"/>
                <a:cs typeface="Gill Sans"/>
                <a:sym typeface="Gill Sans"/>
              </a:defRPr>
            </a:lvl1pPr>
          </a:lstStyle>
          <a:p>
            <a:r>
              <a:t>Bob does not get the benefits of Intrusion Prevention!</a:t>
            </a:r>
          </a:p>
        </p:txBody>
      </p:sp>
      <p:sp>
        <p:nvSpPr>
          <p:cNvPr id="333" name="with HTTPS"/>
          <p:cNvSpPr/>
          <p:nvPr/>
        </p:nvSpPr>
        <p:spPr>
          <a:xfrm>
            <a:off x="3352800" y="381000"/>
            <a:ext cx="4622063" cy="62388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ctr">
            <a:normAutofit/>
          </a:bodyPr>
          <a:lstStyle>
            <a:lvl1pPr algn="ctr" defTabSz="309562">
              <a:lnSpc>
                <a:spcPct val="90000"/>
              </a:lnSpc>
              <a:spcBef>
                <a:spcPts val="800"/>
              </a:spcBef>
              <a:defRPr sz="3600">
                <a:solidFill>
                  <a:srgbClr val="87312B"/>
                </a:solidFill>
                <a:latin typeface="Franklin Gothic Medium"/>
                <a:ea typeface="Franklin Gothic Medium"/>
                <a:cs typeface="Franklin Gothic Medium"/>
                <a:sym typeface="Franklin Gothic Medium"/>
              </a:defRPr>
            </a:lvl1pPr>
          </a:lstStyle>
          <a:p>
            <a:r>
              <a:t>with HTTPS</a:t>
            </a:r>
          </a:p>
        </p:txBody>
      </p:sp>
      <p:grpSp>
        <p:nvGrpSpPr>
          <p:cNvPr id="336" name="Group"/>
          <p:cNvGrpSpPr/>
          <p:nvPr/>
        </p:nvGrpSpPr>
        <p:grpSpPr>
          <a:xfrm>
            <a:off x="1595239" y="3012603"/>
            <a:ext cx="833184" cy="832795"/>
            <a:chOff x="0" y="0"/>
            <a:chExt cx="833183" cy="832793"/>
          </a:xfrm>
        </p:grpSpPr>
        <p:pic>
          <p:nvPicPr>
            <p:cNvPr id="334" name="pasted-image.png" descr="pasted-image.png"/>
            <p:cNvPicPr>
              <a:picLocks noChangeAspect="1"/>
            </p:cNvPicPr>
            <p:nvPr/>
          </p:nvPicPr>
          <p:blipFill>
            <a:blip r:embed="rId7">
              <a:extLst/>
            </a:blip>
            <a:stretch>
              <a:fillRect/>
            </a:stretch>
          </p:blipFill>
          <p:spPr>
            <a:xfrm>
              <a:off x="0" y="0"/>
              <a:ext cx="832794" cy="832794"/>
            </a:xfrm>
            <a:prstGeom prst="rect">
              <a:avLst/>
            </a:prstGeom>
            <a:ln w="12700" cap="flat">
              <a:noFill/>
              <a:miter lim="400000"/>
            </a:ln>
            <a:effectLst/>
          </p:spPr>
        </p:pic>
        <p:sp>
          <p:nvSpPr>
            <p:cNvPr id="335" name="ATTACK"/>
            <p:cNvSpPr/>
            <p:nvPr/>
          </p:nvSpPr>
          <p:spPr>
            <a:xfrm>
              <a:off x="390" y="300743"/>
              <a:ext cx="832794" cy="3268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ctr" defTabSz="309562">
                <a:spcBef>
                  <a:spcPts val="900"/>
                </a:spcBef>
                <a:defRPr sz="1400">
                  <a:solidFill>
                    <a:srgbClr val="414141"/>
                  </a:solidFill>
                  <a:latin typeface="Gill Sans"/>
                  <a:ea typeface="Gill Sans"/>
                  <a:cs typeface="Gill Sans"/>
                  <a:sym typeface="Gill Sans"/>
                </a:defRPr>
              </a:lvl1pPr>
            </a:lstStyle>
            <a:p>
              <a:r>
                <a:t>ATTACK</a:t>
              </a:r>
            </a:p>
          </p:txBody>
        </p:sp>
      </p:grpSp>
      <p:grpSp>
        <p:nvGrpSpPr>
          <p:cNvPr id="341" name="Group"/>
          <p:cNvGrpSpPr/>
          <p:nvPr/>
        </p:nvGrpSpPr>
        <p:grpSpPr>
          <a:xfrm>
            <a:off x="1600002" y="3012603"/>
            <a:ext cx="914599" cy="832795"/>
            <a:chOff x="0" y="0"/>
            <a:chExt cx="914598" cy="832793"/>
          </a:xfrm>
        </p:grpSpPr>
        <p:grpSp>
          <p:nvGrpSpPr>
            <p:cNvPr id="339" name="Group"/>
            <p:cNvGrpSpPr/>
            <p:nvPr/>
          </p:nvGrpSpPr>
          <p:grpSpPr>
            <a:xfrm>
              <a:off x="0" y="0"/>
              <a:ext cx="833184" cy="832794"/>
              <a:chOff x="0" y="0"/>
              <a:chExt cx="833183" cy="832793"/>
            </a:xfrm>
          </p:grpSpPr>
          <p:pic>
            <p:nvPicPr>
              <p:cNvPr id="337" name="pasted-image.png" descr="pasted-image.png"/>
              <p:cNvPicPr>
                <a:picLocks noChangeAspect="1"/>
              </p:cNvPicPr>
              <p:nvPr/>
            </p:nvPicPr>
            <p:blipFill>
              <a:blip r:embed="rId7">
                <a:extLst/>
              </a:blip>
              <a:stretch>
                <a:fillRect/>
              </a:stretch>
            </p:blipFill>
            <p:spPr>
              <a:xfrm>
                <a:off x="0" y="0"/>
                <a:ext cx="832794" cy="832794"/>
              </a:xfrm>
              <a:prstGeom prst="rect">
                <a:avLst/>
              </a:prstGeom>
              <a:ln w="12700" cap="flat">
                <a:noFill/>
                <a:miter lim="400000"/>
              </a:ln>
              <a:effectLst/>
            </p:spPr>
          </p:pic>
          <p:sp>
            <p:nvSpPr>
              <p:cNvPr id="338" name="0xf34…"/>
              <p:cNvSpPr/>
              <p:nvPr/>
            </p:nvSpPr>
            <p:spPr>
              <a:xfrm>
                <a:off x="390" y="300743"/>
                <a:ext cx="832794" cy="3268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ctr" defTabSz="309562">
                  <a:spcBef>
                    <a:spcPts val="900"/>
                  </a:spcBef>
                  <a:defRPr sz="1400">
                    <a:solidFill>
                      <a:srgbClr val="414141"/>
                    </a:solidFill>
                    <a:latin typeface="Gill Sans"/>
                    <a:ea typeface="Gill Sans"/>
                    <a:cs typeface="Gill Sans"/>
                    <a:sym typeface="Gill Sans"/>
                  </a:defRPr>
                </a:lvl1pPr>
              </a:lstStyle>
              <a:p>
                <a:r>
                  <a:t>0xf34…</a:t>
                </a:r>
              </a:p>
            </p:txBody>
          </p:sp>
        </p:grpSp>
        <p:pic>
          <p:nvPicPr>
            <p:cNvPr id="340" name="pasted-image.png" descr="pasted-image.png"/>
            <p:cNvPicPr>
              <a:picLocks noChangeAspect="1"/>
            </p:cNvPicPr>
            <p:nvPr/>
          </p:nvPicPr>
          <p:blipFill>
            <a:blip r:embed="rId8">
              <a:extLst/>
            </a:blip>
            <a:stretch>
              <a:fillRect/>
            </a:stretch>
          </p:blipFill>
          <p:spPr>
            <a:xfrm>
              <a:off x="447203" y="323607"/>
              <a:ext cx="467396" cy="467395"/>
            </a:xfrm>
            <a:prstGeom prst="rect">
              <a:avLst/>
            </a:prstGeom>
            <a:ln w="12700" cap="flat">
              <a:noFill/>
              <a:miter lim="400000"/>
            </a:ln>
            <a:effectLst/>
          </p:spPr>
        </p:pic>
      </p:grpSp>
      <p:sp>
        <p:nvSpPr>
          <p:cNvPr id="342" name="????"/>
          <p:cNvSpPr/>
          <p:nvPr/>
        </p:nvSpPr>
        <p:spPr>
          <a:xfrm>
            <a:off x="4278857" y="2507630"/>
            <a:ext cx="378309" cy="346249"/>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lvl1pPr defTabSz="309562">
              <a:spcBef>
                <a:spcPts val="1200"/>
              </a:spcBef>
              <a:defRPr sz="2000">
                <a:solidFill>
                  <a:srgbClr val="87312B"/>
                </a:solidFill>
                <a:latin typeface="Gill Sans"/>
                <a:ea typeface="Gill Sans"/>
                <a:cs typeface="Gill Sans"/>
                <a:sym typeface="Gill Sans"/>
              </a:defRPr>
            </a:lvl1pPr>
          </a:lstStyle>
          <a:p>
            <a:r>
              <a:t>????</a:t>
            </a:r>
          </a:p>
        </p:txBody>
      </p:sp>
      <p:sp>
        <p:nvSpPr>
          <p:cNvPr id="343" name="I want privacy!"/>
          <p:cNvSpPr/>
          <p:nvPr/>
        </p:nvSpPr>
        <p:spPr>
          <a:xfrm>
            <a:off x="7654984" y="2072111"/>
            <a:ext cx="1352154" cy="819151"/>
          </a:xfrm>
          <a:custGeom>
            <a:avLst/>
            <a:gdLst/>
            <a:ahLst/>
            <a:cxnLst>
              <a:cxn ang="0">
                <a:pos x="wd2" y="hd2"/>
              </a:cxn>
              <a:cxn ang="5400000">
                <a:pos x="wd2" y="hd2"/>
              </a:cxn>
              <a:cxn ang="10800000">
                <a:pos x="wd2" y="hd2"/>
              </a:cxn>
              <a:cxn ang="16200000">
                <a:pos x="wd2" y="hd2"/>
              </a:cxn>
            </a:cxnLst>
            <a:rect l="0" t="0" r="r" b="b"/>
            <a:pathLst>
              <a:path w="21600" h="21600" extrusionOk="0">
                <a:moveTo>
                  <a:pt x="21080" y="0"/>
                </a:moveTo>
                <a:cubicBezTo>
                  <a:pt x="21368" y="0"/>
                  <a:pt x="21600" y="383"/>
                  <a:pt x="21600" y="858"/>
                </a:cubicBezTo>
                <a:lnTo>
                  <a:pt x="21600" y="9314"/>
                </a:lnTo>
                <a:cubicBezTo>
                  <a:pt x="21600" y="9789"/>
                  <a:pt x="21368" y="10183"/>
                  <a:pt x="21080" y="10183"/>
                </a:cubicBezTo>
                <a:lnTo>
                  <a:pt x="5066" y="10183"/>
                </a:lnTo>
                <a:lnTo>
                  <a:pt x="4026" y="21600"/>
                </a:lnTo>
                <a:lnTo>
                  <a:pt x="2986" y="10183"/>
                </a:lnTo>
                <a:lnTo>
                  <a:pt x="520" y="10183"/>
                </a:lnTo>
                <a:cubicBezTo>
                  <a:pt x="232" y="10183"/>
                  <a:pt x="0" y="9789"/>
                  <a:pt x="0" y="9314"/>
                </a:cubicBezTo>
                <a:lnTo>
                  <a:pt x="0" y="858"/>
                </a:lnTo>
                <a:cubicBezTo>
                  <a:pt x="0" y="383"/>
                  <a:pt x="232" y="0"/>
                  <a:pt x="520" y="0"/>
                </a:cubicBezTo>
                <a:lnTo>
                  <a:pt x="21080" y="0"/>
                </a:lnTo>
                <a:close/>
              </a:path>
            </a:pathLst>
          </a:custGeom>
          <a:ln w="12700">
            <a:solidFill>
              <a:srgbClr val="000000"/>
            </a:solidFill>
            <a:miter lim="400000"/>
          </a:ln>
          <a:extLst>
            <a:ext uri="{C572A759-6A51-4108-AA02-DFA0A04FC94B}">
              <ma14:wrappingTextBoxFlag xmlns:ma14="http://schemas.microsoft.com/office/mac/drawingml/2011/main" val="1"/>
            </a:ext>
          </a:extLst>
        </p:spPr>
        <p:txBody>
          <a:bodyPr lIns="19050" tIns="19050" rIns="19050" bIns="19050" anchor="t" anchorCtr="0"/>
          <a:lstStyle>
            <a:lvl1pPr algn="ctr" defTabSz="309562">
              <a:defRPr sz="1200">
                <a:latin typeface="Futura"/>
                <a:ea typeface="Futura"/>
                <a:cs typeface="Futura"/>
                <a:sym typeface="Futura"/>
              </a:defRPr>
            </a:lvl1pPr>
          </a:lstStyle>
          <a:p>
            <a:r>
              <a:rPr dirty="0"/>
              <a:t>I want privacy!</a:t>
            </a:r>
          </a:p>
        </p:txBody>
      </p:sp>
      <p:pic>
        <p:nvPicPr>
          <p:cNvPr id="344" name="pasted-image.png" descr="pasted-image.png"/>
          <p:cNvPicPr>
            <a:picLocks noChangeAspect="1"/>
          </p:cNvPicPr>
          <p:nvPr/>
        </p:nvPicPr>
        <p:blipFill>
          <a:blip r:embed="rId9">
            <a:extLst/>
          </a:blip>
          <a:stretch>
            <a:fillRect/>
          </a:stretch>
        </p:blipFill>
        <p:spPr>
          <a:xfrm>
            <a:off x="7773070" y="4756512"/>
            <a:ext cx="560908" cy="551560"/>
          </a:xfrm>
          <a:prstGeom prst="rect">
            <a:avLst/>
          </a:prstGeom>
          <a:ln w="12700">
            <a:miter lim="400000"/>
          </a:ln>
        </p:spPr>
      </p:pic>
      <p:pic>
        <p:nvPicPr>
          <p:cNvPr id="345" name="pasted-image.png" descr="pasted-image.png"/>
          <p:cNvPicPr>
            <a:picLocks noChangeAspect="1"/>
          </p:cNvPicPr>
          <p:nvPr/>
        </p:nvPicPr>
        <p:blipFill>
          <a:blip r:embed="rId9">
            <a:extLst/>
          </a:blip>
          <a:stretch>
            <a:fillRect/>
          </a:stretch>
        </p:blipFill>
        <p:spPr>
          <a:xfrm>
            <a:off x="313463" y="4766055"/>
            <a:ext cx="560909" cy="551560"/>
          </a:xfrm>
          <a:prstGeom prst="rect">
            <a:avLst/>
          </a:prstGeom>
          <a:ln w="12700">
            <a:miter lim="400000"/>
          </a:ln>
        </p:spPr>
      </p:pic>
    </p:spTree>
    <p:extLst>
      <p:ext uri="{BB962C8B-B14F-4D97-AF65-F5344CB8AC3E}">
        <p14:creationId xmlns:p14="http://schemas.microsoft.com/office/powerpoint/2010/main" val="2086349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iterate>
                                    <p:tmAbs val="0"/>
                                  </p:iterate>
                                  <p:childTnLst>
                                    <p:set>
                                      <p:cBhvr>
                                        <p:cTn id="14" fill="hold">
                                          <p:stCondLst>
                                            <p:cond delay="0"/>
                                          </p:stCondLst>
                                        </p:cTn>
                                        <p:tgtEl>
                                          <p:spTgt spid="33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4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path" presetSubtype="0" accel="50000" decel="50000" fill="hold" nodeType="clickEffect">
                                  <p:stCondLst>
                                    <p:cond delay="0"/>
                                  </p:stCondLst>
                                  <p:childTnLst>
                                    <p:animMotion origin="layout" path="M 0.000000 0.000000 L 0.272495 0.006232" pathEditMode="relative">
                                      <p:cBhvr>
                                        <p:cTn id="21" dur="1000" fill="hold"/>
                                        <p:tgtEl>
                                          <p:spTgt spid="341"/>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34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advAuto="0"/>
      <p:bldP spid="333" grpId="0" animBg="1" advAuto="0"/>
      <p:bldP spid="336" grpId="0" animBg="1" advAuto="0"/>
      <p:bldP spid="336" grpId="1" animBg="1" advAuto="0"/>
      <p:bldP spid="341" grpId="0" animBg="1" advAuto="0"/>
      <p:bldP spid="342" grpId="0"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1" name="Group"/>
          <p:cNvGrpSpPr/>
          <p:nvPr/>
        </p:nvGrpSpPr>
        <p:grpSpPr>
          <a:xfrm>
            <a:off x="7406557" y="3085282"/>
            <a:ext cx="1535031" cy="2172301"/>
            <a:chOff x="352026" y="637138"/>
            <a:chExt cx="1535029" cy="2172300"/>
          </a:xfrm>
        </p:grpSpPr>
        <p:pic>
          <p:nvPicPr>
            <p:cNvPr id="349" name="pasted-image.pdf" descr="pasted-image.pdf"/>
            <p:cNvPicPr>
              <a:picLocks noChangeAspect="1"/>
            </p:cNvPicPr>
            <p:nvPr/>
          </p:nvPicPr>
          <p:blipFill>
            <a:blip r:embed="rId3">
              <a:extLst/>
            </a:blip>
            <a:srcRect l="25560" r="5714" b="54881"/>
            <a:stretch>
              <a:fillRect/>
            </a:stretch>
          </p:blipFill>
          <p:spPr>
            <a:xfrm>
              <a:off x="352026" y="637138"/>
              <a:ext cx="1535030" cy="1535168"/>
            </a:xfrm>
            <a:prstGeom prst="rect">
              <a:avLst/>
            </a:prstGeom>
            <a:ln w="12700" cap="flat">
              <a:noFill/>
              <a:miter lim="400000"/>
            </a:ln>
            <a:effectLst/>
          </p:spPr>
        </p:pic>
        <p:sp>
          <p:nvSpPr>
            <p:cNvPr id="350" name="Bob"/>
            <p:cNvSpPr/>
            <p:nvPr/>
          </p:nvSpPr>
          <p:spPr>
            <a:xfrm>
              <a:off x="363747" y="2336142"/>
              <a:ext cx="648424" cy="4732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defTabSz="309562">
                <a:spcBef>
                  <a:spcPts val="1200"/>
                </a:spcBef>
                <a:defRPr sz="2000">
                  <a:solidFill>
                    <a:srgbClr val="414141"/>
                  </a:solidFill>
                  <a:latin typeface="Gill Sans"/>
                  <a:ea typeface="Gill Sans"/>
                  <a:cs typeface="Gill Sans"/>
                  <a:sym typeface="Gill Sans"/>
                </a:defRPr>
              </a:lvl1pPr>
            </a:lstStyle>
            <a:p>
              <a:r>
                <a:t>Bob</a:t>
              </a:r>
            </a:p>
          </p:txBody>
        </p:sp>
      </p:grpSp>
      <p:sp>
        <p:nvSpPr>
          <p:cNvPr id="352" name="Line"/>
          <p:cNvSpPr/>
          <p:nvPr/>
        </p:nvSpPr>
        <p:spPr>
          <a:xfrm flipH="1" flipV="1">
            <a:off x="1965243" y="4049078"/>
            <a:ext cx="5038028" cy="1"/>
          </a:xfrm>
          <a:prstGeom prst="line">
            <a:avLst/>
          </a:prstGeom>
          <a:ln w="63500">
            <a:solidFill>
              <a:srgbClr val="D9971A"/>
            </a:solidFill>
            <a:miter lim="400000"/>
            <a:tailEnd type="stealth"/>
          </a:ln>
        </p:spPr>
        <p:txBody>
          <a:bodyPr lIns="19050" tIns="19050" rIns="19050" bIns="19050" anchor="ctr"/>
          <a:lstStyle/>
          <a:p>
            <a:pPr algn="ctr" defTabSz="219075">
              <a:defRPr sz="1200">
                <a:solidFill>
                  <a:srgbClr val="535353"/>
                </a:solidFill>
                <a:latin typeface="Gill Sans Light"/>
                <a:ea typeface="Gill Sans Light"/>
                <a:cs typeface="Gill Sans Light"/>
                <a:sym typeface="Gill Sans Light"/>
              </a:defRPr>
            </a:pPr>
            <a:endParaRPr sz="1200"/>
          </a:p>
        </p:txBody>
      </p:sp>
      <p:sp>
        <p:nvSpPr>
          <p:cNvPr id="353" name="Line"/>
          <p:cNvSpPr/>
          <p:nvPr/>
        </p:nvSpPr>
        <p:spPr>
          <a:xfrm>
            <a:off x="1657369" y="3852863"/>
            <a:ext cx="5653779" cy="1"/>
          </a:xfrm>
          <a:prstGeom prst="line">
            <a:avLst/>
          </a:prstGeom>
          <a:ln w="63500">
            <a:solidFill>
              <a:srgbClr val="D9971A"/>
            </a:solidFill>
            <a:miter lim="400000"/>
            <a:tailEnd type="stealth"/>
          </a:ln>
        </p:spPr>
        <p:txBody>
          <a:bodyPr lIns="19050" tIns="19050" rIns="19050" bIns="19050" anchor="ctr"/>
          <a:lstStyle/>
          <a:p>
            <a:pPr algn="ctr" defTabSz="219075">
              <a:defRPr sz="1200">
                <a:solidFill>
                  <a:srgbClr val="535353"/>
                </a:solidFill>
                <a:latin typeface="Gill Sans Light"/>
                <a:ea typeface="Gill Sans Light"/>
                <a:cs typeface="Gill Sans Light"/>
                <a:sym typeface="Gill Sans Light"/>
              </a:defRPr>
            </a:pPr>
            <a:endParaRPr sz="1200"/>
          </a:p>
        </p:txBody>
      </p:sp>
      <p:sp>
        <p:nvSpPr>
          <p:cNvPr id="6" name="Title 5"/>
          <p:cNvSpPr>
            <a:spLocks noGrp="1"/>
          </p:cNvSpPr>
          <p:nvPr>
            <p:ph type="title"/>
          </p:nvPr>
        </p:nvSpPr>
        <p:spPr>
          <a:xfrm>
            <a:off x="304800" y="381000"/>
            <a:ext cx="8153400" cy="381000"/>
          </a:xfrm>
        </p:spPr>
        <p:txBody>
          <a:bodyPr/>
          <a:lstStyle/>
          <a:p>
            <a:r>
              <a:rPr lang="en-US" dirty="0"/>
              <a:t>State of the Art Solution? Man in the Middle SSL</a:t>
            </a:r>
          </a:p>
        </p:txBody>
      </p:sp>
      <p:sp>
        <p:nvSpPr>
          <p:cNvPr id="2" name="Slide Number Placeholder 1"/>
          <p:cNvSpPr>
            <a:spLocks noGrp="1"/>
          </p:cNvSpPr>
          <p:nvPr>
            <p:ph type="sldNum" sz="quarter" idx="10"/>
          </p:nvPr>
        </p:nvSpPr>
        <p:spPr/>
        <p:txBody>
          <a:bodyPr/>
          <a:lstStyle/>
          <a:p>
            <a:fld id="{A70DFD2E-48D8-764F-BB21-3339769EF8C7}" type="slidenum">
              <a:rPr lang="en-US" altLang="en-US" smtClean="0"/>
              <a:pPr/>
              <a:t>64</a:t>
            </a:fld>
            <a:endParaRPr lang="en-US" altLang="en-US"/>
          </a:p>
        </p:txBody>
      </p:sp>
      <p:grpSp>
        <p:nvGrpSpPr>
          <p:cNvPr id="357" name="Group"/>
          <p:cNvGrpSpPr/>
          <p:nvPr/>
        </p:nvGrpSpPr>
        <p:grpSpPr>
          <a:xfrm>
            <a:off x="4105064" y="3440150"/>
            <a:ext cx="833185" cy="1851522"/>
            <a:chOff x="0" y="0"/>
            <a:chExt cx="833183" cy="1851521"/>
          </a:xfrm>
        </p:grpSpPr>
        <p:pic>
          <p:nvPicPr>
            <p:cNvPr id="355" name="pasted-image.pdf" descr="pasted-image.pdf"/>
            <p:cNvPicPr>
              <a:picLocks noChangeAspect="1"/>
            </p:cNvPicPr>
            <p:nvPr/>
          </p:nvPicPr>
          <p:blipFill>
            <a:blip r:embed="rId4">
              <a:extLst/>
            </a:blip>
            <a:stretch>
              <a:fillRect/>
            </a:stretch>
          </p:blipFill>
          <p:spPr>
            <a:xfrm>
              <a:off x="0" y="0"/>
              <a:ext cx="758389" cy="1407857"/>
            </a:xfrm>
            <a:prstGeom prst="rect">
              <a:avLst/>
            </a:prstGeom>
            <a:ln w="12700" cap="flat">
              <a:noFill/>
              <a:miter lim="400000"/>
            </a:ln>
            <a:effectLst/>
          </p:spPr>
        </p:pic>
        <p:sp>
          <p:nvSpPr>
            <p:cNvPr id="356" name="IPS"/>
            <p:cNvSpPr/>
            <p:nvPr/>
          </p:nvSpPr>
          <p:spPr>
            <a:xfrm>
              <a:off x="100689" y="1412787"/>
              <a:ext cx="732495" cy="4387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defTabSz="309562">
                <a:spcBef>
                  <a:spcPts val="1200"/>
                </a:spcBef>
                <a:defRPr sz="2000">
                  <a:solidFill>
                    <a:srgbClr val="414141"/>
                  </a:solidFill>
                  <a:latin typeface="Gill Sans"/>
                  <a:ea typeface="Gill Sans"/>
                  <a:cs typeface="Gill Sans"/>
                  <a:sym typeface="Gill Sans"/>
                </a:defRPr>
              </a:lvl1pPr>
            </a:lstStyle>
            <a:p>
              <a:r>
                <a:t>IPS</a:t>
              </a:r>
            </a:p>
          </p:txBody>
        </p:sp>
      </p:grpSp>
      <p:sp>
        <p:nvSpPr>
          <p:cNvPr id="358" name="Bob has no privacy from middlebox!"/>
          <p:cNvSpPr/>
          <p:nvPr/>
        </p:nvSpPr>
        <p:spPr>
          <a:xfrm>
            <a:off x="2334173" y="5310890"/>
            <a:ext cx="3794821" cy="346249"/>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lvl1pPr defTabSz="309562">
              <a:spcBef>
                <a:spcPts val="1200"/>
              </a:spcBef>
              <a:defRPr sz="2000">
                <a:solidFill>
                  <a:srgbClr val="414141"/>
                </a:solidFill>
                <a:latin typeface="Gill Sans"/>
                <a:ea typeface="Gill Sans"/>
                <a:cs typeface="Gill Sans"/>
                <a:sym typeface="Gill Sans"/>
              </a:defRPr>
            </a:lvl1pPr>
          </a:lstStyle>
          <a:p>
            <a:r>
              <a:t>Bob has no privacy from middlebox!</a:t>
            </a:r>
          </a:p>
        </p:txBody>
      </p:sp>
      <p:pic>
        <p:nvPicPr>
          <p:cNvPr id="359" name="pasted-image.png" descr="pasted-image.png"/>
          <p:cNvPicPr>
            <a:picLocks noChangeAspect="1"/>
          </p:cNvPicPr>
          <p:nvPr/>
        </p:nvPicPr>
        <p:blipFill>
          <a:blip r:embed="rId5">
            <a:extLst/>
          </a:blip>
          <a:stretch>
            <a:fillRect/>
          </a:stretch>
        </p:blipFill>
        <p:spPr>
          <a:xfrm>
            <a:off x="4762639" y="2696448"/>
            <a:ext cx="741184" cy="728830"/>
          </a:xfrm>
          <a:prstGeom prst="rect">
            <a:avLst/>
          </a:prstGeom>
          <a:ln w="12700">
            <a:miter lim="400000"/>
          </a:ln>
        </p:spPr>
      </p:pic>
      <p:pic>
        <p:nvPicPr>
          <p:cNvPr id="360" name="pasted-image.png" descr="pasted-image.png"/>
          <p:cNvPicPr>
            <a:picLocks noChangeAspect="1"/>
          </p:cNvPicPr>
          <p:nvPr/>
        </p:nvPicPr>
        <p:blipFill>
          <a:blip r:embed="rId6">
            <a:extLst/>
          </a:blip>
          <a:stretch>
            <a:fillRect/>
          </a:stretch>
        </p:blipFill>
        <p:spPr>
          <a:xfrm>
            <a:off x="188745" y="3337137"/>
            <a:ext cx="1869470" cy="640923"/>
          </a:xfrm>
          <a:prstGeom prst="rect">
            <a:avLst/>
          </a:prstGeom>
          <a:ln w="12700">
            <a:miter lim="400000"/>
          </a:ln>
        </p:spPr>
      </p:pic>
      <p:grpSp>
        <p:nvGrpSpPr>
          <p:cNvPr id="365" name="Group"/>
          <p:cNvGrpSpPr/>
          <p:nvPr/>
        </p:nvGrpSpPr>
        <p:grpSpPr>
          <a:xfrm>
            <a:off x="2978813" y="2485646"/>
            <a:ext cx="2199363" cy="924722"/>
            <a:chOff x="75924" y="0"/>
            <a:chExt cx="2199361" cy="924719"/>
          </a:xfrm>
        </p:grpSpPr>
        <p:grpSp>
          <p:nvGrpSpPr>
            <p:cNvPr id="363" name="Group"/>
            <p:cNvGrpSpPr/>
            <p:nvPr/>
          </p:nvGrpSpPr>
          <p:grpSpPr>
            <a:xfrm>
              <a:off x="75924" y="0"/>
              <a:ext cx="2199361" cy="924719"/>
              <a:chOff x="75924" y="0"/>
              <a:chExt cx="2199361" cy="924717"/>
            </a:xfrm>
          </p:grpSpPr>
          <p:sp>
            <p:nvSpPr>
              <p:cNvPr id="361" name="I am Google"/>
              <p:cNvSpPr/>
              <p:nvPr/>
            </p:nvSpPr>
            <p:spPr>
              <a:xfrm>
                <a:off x="75924" y="0"/>
                <a:ext cx="2199361" cy="924717"/>
              </a:xfrm>
              <a:custGeom>
                <a:avLst/>
                <a:gdLst/>
                <a:ahLst/>
                <a:cxnLst>
                  <a:cxn ang="0">
                    <a:pos x="wd2" y="hd2"/>
                  </a:cxn>
                  <a:cxn ang="5400000">
                    <a:pos x="wd2" y="hd2"/>
                  </a:cxn>
                  <a:cxn ang="10800000">
                    <a:pos x="wd2" y="hd2"/>
                  </a:cxn>
                  <a:cxn ang="16200000">
                    <a:pos x="wd2" y="hd2"/>
                  </a:cxn>
                </a:cxnLst>
                <a:rect l="0" t="0" r="r" b="b"/>
                <a:pathLst>
                  <a:path w="21600" h="21600" extrusionOk="0">
                    <a:moveTo>
                      <a:pt x="226" y="0"/>
                    </a:moveTo>
                    <a:cubicBezTo>
                      <a:pt x="101" y="0"/>
                      <a:pt x="0" y="249"/>
                      <a:pt x="0" y="556"/>
                    </a:cubicBezTo>
                    <a:lnTo>
                      <a:pt x="0" y="10568"/>
                    </a:lnTo>
                    <a:cubicBezTo>
                      <a:pt x="0" y="10875"/>
                      <a:pt x="101" y="11124"/>
                      <a:pt x="226" y="11124"/>
                    </a:cubicBezTo>
                    <a:lnTo>
                      <a:pt x="15414" y="11124"/>
                    </a:lnTo>
                    <a:lnTo>
                      <a:pt x="15866" y="21600"/>
                    </a:lnTo>
                    <a:lnTo>
                      <a:pt x="16318" y="11124"/>
                    </a:lnTo>
                    <a:lnTo>
                      <a:pt x="21374" y="11124"/>
                    </a:lnTo>
                    <a:cubicBezTo>
                      <a:pt x="21499" y="11124"/>
                      <a:pt x="21600" y="10875"/>
                      <a:pt x="21600" y="10568"/>
                    </a:cubicBezTo>
                    <a:lnTo>
                      <a:pt x="21600" y="556"/>
                    </a:lnTo>
                    <a:cubicBezTo>
                      <a:pt x="21600" y="249"/>
                      <a:pt x="21499" y="0"/>
                      <a:pt x="21374" y="0"/>
                    </a:cubicBezTo>
                    <a:lnTo>
                      <a:pt x="226" y="0"/>
                    </a:lnTo>
                    <a:close/>
                  </a:path>
                </a:pathLst>
              </a:custGeom>
              <a:noFill/>
              <a:ln w="3175" cap="flat">
                <a:solidFill>
                  <a:srgbClr val="66635F"/>
                </a:solidFill>
                <a:prstDash val="solid"/>
                <a:miter lim="400000"/>
              </a:ln>
              <a:effectLst/>
              <a:extLst>
                <a:ext uri="{C572A759-6A51-4108-AA02-DFA0A04FC94B}">
                  <ma14:wrappingTextBoxFlag xmlns:ma14="http://schemas.microsoft.com/office/mac/drawingml/2011/main" val="1"/>
                </a:ext>
              </a:extLst>
            </p:spPr>
            <p:txBody>
              <a:bodyPr wrap="none" lIns="19050" tIns="19050" rIns="19050" bIns="19050" numCol="1" anchor="t" anchorCtr="0">
                <a:noAutofit/>
              </a:bodyPr>
              <a:lstStyle>
                <a:lvl1pPr algn="ctr" defTabSz="309562">
                  <a:spcBef>
                    <a:spcPts val="1200"/>
                  </a:spcBef>
                  <a:defRPr sz="2000">
                    <a:solidFill>
                      <a:srgbClr val="414141"/>
                    </a:solidFill>
                    <a:latin typeface="Gill Sans"/>
                    <a:ea typeface="Gill Sans"/>
                    <a:cs typeface="Gill Sans"/>
                    <a:sym typeface="Gill Sans"/>
                  </a:defRPr>
                </a:lvl1pPr>
              </a:lstStyle>
              <a:p>
                <a:r>
                  <a:rPr dirty="0"/>
                  <a:t>I am Google</a:t>
                </a:r>
              </a:p>
            </p:txBody>
          </p:sp>
          <p:pic>
            <p:nvPicPr>
              <p:cNvPr id="362" name="pasted-image.png" descr="pasted-image.png"/>
              <p:cNvPicPr>
                <a:picLocks noChangeAspect="1"/>
              </p:cNvPicPr>
              <p:nvPr/>
            </p:nvPicPr>
            <p:blipFill>
              <a:blip r:embed="rId7">
                <a:extLst/>
              </a:blip>
              <a:stretch>
                <a:fillRect/>
              </a:stretch>
            </p:blipFill>
            <p:spPr>
              <a:xfrm>
                <a:off x="1859344" y="33363"/>
                <a:ext cx="366980" cy="393193"/>
              </a:xfrm>
              <a:prstGeom prst="rect">
                <a:avLst/>
              </a:prstGeom>
              <a:ln w="12700" cap="flat">
                <a:noFill/>
                <a:miter lim="400000"/>
              </a:ln>
              <a:effectLst/>
            </p:spPr>
          </p:pic>
        </p:grpSp>
        <p:sp>
          <p:nvSpPr>
            <p:cNvPr id="364" name="fake certificate"/>
            <p:cNvSpPr/>
            <p:nvPr/>
          </p:nvSpPr>
          <p:spPr>
            <a:xfrm>
              <a:off x="96201" y="464817"/>
              <a:ext cx="1102865" cy="253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50" tIns="19050" rIns="19050" bIns="19050" numCol="1" anchor="ctr">
              <a:spAutoFit/>
            </a:bodyPr>
            <a:lstStyle>
              <a:lvl1pPr defTabSz="309562">
                <a:spcBef>
                  <a:spcPts val="900"/>
                </a:spcBef>
                <a:defRPr sz="1400">
                  <a:solidFill>
                    <a:srgbClr val="414141"/>
                  </a:solidFill>
                  <a:latin typeface="Gill Sans"/>
                  <a:ea typeface="Gill Sans"/>
                  <a:cs typeface="Gill Sans"/>
                  <a:sym typeface="Gill Sans"/>
                </a:defRPr>
              </a:lvl1pPr>
            </a:lstStyle>
            <a:p>
              <a:r>
                <a:rPr dirty="0"/>
                <a:t>fake certificate</a:t>
              </a:r>
            </a:p>
          </p:txBody>
        </p:sp>
      </p:grpSp>
      <p:grpSp>
        <p:nvGrpSpPr>
          <p:cNvPr id="369" name="Group"/>
          <p:cNvGrpSpPr/>
          <p:nvPr/>
        </p:nvGrpSpPr>
        <p:grpSpPr>
          <a:xfrm>
            <a:off x="5981030" y="2962058"/>
            <a:ext cx="1124168" cy="833866"/>
            <a:chOff x="-290983" y="0"/>
            <a:chExt cx="1124167" cy="833864"/>
          </a:xfrm>
        </p:grpSpPr>
        <p:pic>
          <p:nvPicPr>
            <p:cNvPr id="366" name="pasted-image.png" descr="pasted-image.png"/>
            <p:cNvPicPr>
              <a:picLocks noChangeAspect="1"/>
            </p:cNvPicPr>
            <p:nvPr/>
          </p:nvPicPr>
          <p:blipFill>
            <a:blip r:embed="rId8">
              <a:extLst/>
            </a:blip>
            <a:stretch>
              <a:fillRect/>
            </a:stretch>
          </p:blipFill>
          <p:spPr>
            <a:xfrm>
              <a:off x="0" y="0"/>
              <a:ext cx="832794" cy="832794"/>
            </a:xfrm>
            <a:prstGeom prst="rect">
              <a:avLst/>
            </a:prstGeom>
            <a:ln w="12700" cap="flat">
              <a:noFill/>
              <a:miter lim="400000"/>
            </a:ln>
            <a:effectLst/>
          </p:spPr>
        </p:pic>
        <p:sp>
          <p:nvSpPr>
            <p:cNvPr id="367" name="SECRET"/>
            <p:cNvSpPr/>
            <p:nvPr/>
          </p:nvSpPr>
          <p:spPr>
            <a:xfrm>
              <a:off x="390" y="300743"/>
              <a:ext cx="832794" cy="3268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ctr" defTabSz="309562">
                <a:spcBef>
                  <a:spcPts val="900"/>
                </a:spcBef>
                <a:defRPr sz="1400">
                  <a:solidFill>
                    <a:srgbClr val="414141"/>
                  </a:solidFill>
                  <a:latin typeface="Gill Sans"/>
                  <a:ea typeface="Gill Sans"/>
                  <a:cs typeface="Gill Sans"/>
                  <a:sym typeface="Gill Sans"/>
                </a:defRPr>
              </a:lvl1pPr>
            </a:lstStyle>
            <a:p>
              <a:r>
                <a:t>SECRET</a:t>
              </a:r>
            </a:p>
          </p:txBody>
        </p:sp>
        <p:pic>
          <p:nvPicPr>
            <p:cNvPr id="368" name="pasted-image.png" descr="pasted-image.png"/>
            <p:cNvPicPr>
              <a:picLocks noChangeAspect="1"/>
            </p:cNvPicPr>
            <p:nvPr/>
          </p:nvPicPr>
          <p:blipFill>
            <a:blip r:embed="rId9">
              <a:extLst/>
            </a:blip>
            <a:stretch>
              <a:fillRect/>
            </a:stretch>
          </p:blipFill>
          <p:spPr>
            <a:xfrm>
              <a:off x="-290984" y="366469"/>
              <a:ext cx="467395" cy="467396"/>
            </a:xfrm>
            <a:prstGeom prst="rect">
              <a:avLst/>
            </a:prstGeom>
            <a:ln w="12700" cap="flat">
              <a:noFill/>
              <a:miter lim="400000"/>
            </a:ln>
            <a:effectLst/>
          </p:spPr>
        </p:pic>
      </p:grpSp>
      <p:pic>
        <p:nvPicPr>
          <p:cNvPr id="370" name="pasted-image.png" descr="pasted-image.png"/>
          <p:cNvPicPr>
            <a:picLocks noChangeAspect="1"/>
          </p:cNvPicPr>
          <p:nvPr/>
        </p:nvPicPr>
        <p:blipFill>
          <a:blip r:embed="rId5">
            <a:extLst/>
          </a:blip>
          <a:stretch>
            <a:fillRect/>
          </a:stretch>
        </p:blipFill>
        <p:spPr>
          <a:xfrm>
            <a:off x="7773070" y="4756512"/>
            <a:ext cx="560908" cy="551560"/>
          </a:xfrm>
          <a:prstGeom prst="rect">
            <a:avLst/>
          </a:prstGeom>
          <a:ln w="12700">
            <a:miter lim="400000"/>
          </a:ln>
        </p:spPr>
      </p:pic>
    </p:spTree>
    <p:extLst>
      <p:ext uri="{BB962C8B-B14F-4D97-AF65-F5344CB8AC3E}">
        <p14:creationId xmlns:p14="http://schemas.microsoft.com/office/powerpoint/2010/main" val="109819556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35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animBg="1" advAuto="0"/>
      <p:bldP spid="359" grpId="0" animBg="1" advAuto="0"/>
      <p:bldP spid="365" grpId="0" animBg="1" advAuto="0"/>
      <p:bldP spid="369" grpId="0"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BlindBox [SIGCOMM ’15]"/>
          <p:cNvSpPr>
            <a:spLocks noGrp="1"/>
          </p:cNvSpPr>
          <p:nvPr>
            <p:ph type="title"/>
          </p:nvPr>
        </p:nvSpPr>
        <p:spPr>
          <a:prstGeom prst="rect">
            <a:avLst/>
          </a:prstGeom>
        </p:spPr>
        <p:txBody>
          <a:bodyPr/>
          <a:lstStyle/>
          <a:p>
            <a:r>
              <a:t>BlindBox [SIGCOMM ’15]</a:t>
            </a:r>
          </a:p>
        </p:txBody>
      </p:sp>
      <p:grpSp>
        <p:nvGrpSpPr>
          <p:cNvPr id="434" name="Group"/>
          <p:cNvGrpSpPr/>
          <p:nvPr/>
        </p:nvGrpSpPr>
        <p:grpSpPr>
          <a:xfrm>
            <a:off x="745339" y="2750344"/>
            <a:ext cx="1134668" cy="2106373"/>
            <a:chOff x="0" y="0"/>
            <a:chExt cx="1134667" cy="2106371"/>
          </a:xfrm>
        </p:grpSpPr>
        <p:pic>
          <p:nvPicPr>
            <p:cNvPr id="431" name="pasted-image.pdf" descr="pasted-image.pdf"/>
            <p:cNvPicPr>
              <a:picLocks noChangeAspect="1"/>
            </p:cNvPicPr>
            <p:nvPr/>
          </p:nvPicPr>
          <p:blipFill>
            <a:blip r:embed="rId2">
              <a:extLst/>
            </a:blip>
            <a:srcRect/>
            <a:stretch>
              <a:fillRect/>
            </a:stretch>
          </p:blipFill>
          <p:spPr>
            <a:xfrm>
              <a:off x="0" y="0"/>
              <a:ext cx="1134668" cy="2106372"/>
            </a:xfrm>
            <a:prstGeom prst="rect">
              <a:avLst/>
            </a:prstGeom>
            <a:ln w="12700" cap="flat">
              <a:noFill/>
              <a:miter lim="400000"/>
            </a:ln>
            <a:effectLst/>
          </p:spPr>
        </p:pic>
        <p:sp>
          <p:nvSpPr>
            <p:cNvPr id="432" name="Rectangle"/>
            <p:cNvSpPr/>
            <p:nvPr/>
          </p:nvSpPr>
          <p:spPr>
            <a:xfrm>
              <a:off x="15293" y="605358"/>
              <a:ext cx="989727" cy="1489026"/>
            </a:xfrm>
            <a:prstGeom prst="rect">
              <a:avLst/>
            </a:prstGeom>
            <a:solidFill>
              <a:srgbClr val="407AAA"/>
            </a:solidFill>
            <a:ln w="3175" cap="flat">
              <a:noFill/>
              <a:miter lim="400000"/>
            </a:ln>
            <a:effectLst/>
          </p:spPr>
          <p:txBody>
            <a:bodyPr wrap="square" lIns="19050" tIns="19050" rIns="19050" bIns="19050" numCol="1" anchor="ctr">
              <a:noAutofit/>
            </a:bodyPr>
            <a:lstStyle/>
            <a:p>
              <a:pPr algn="ctr" defTabSz="309562">
                <a:defRPr sz="1600">
                  <a:latin typeface="Futura"/>
                  <a:ea typeface="Futura"/>
                  <a:cs typeface="Futura"/>
                  <a:sym typeface="Futura"/>
                </a:defRPr>
              </a:pPr>
              <a:endParaRPr sz="1600"/>
            </a:p>
          </p:txBody>
        </p:sp>
        <p:pic>
          <p:nvPicPr>
            <p:cNvPr id="433" name="pasted-image.png" descr="pasted-image.png"/>
            <p:cNvPicPr>
              <a:picLocks noChangeAspect="1"/>
            </p:cNvPicPr>
            <p:nvPr/>
          </p:nvPicPr>
          <p:blipFill>
            <a:blip r:embed="rId3">
              <a:extLst/>
            </a:blip>
            <a:stretch>
              <a:fillRect/>
            </a:stretch>
          </p:blipFill>
          <p:spPr>
            <a:xfrm>
              <a:off x="33906" y="700757"/>
              <a:ext cx="952501" cy="952501"/>
            </a:xfrm>
            <a:prstGeom prst="rect">
              <a:avLst/>
            </a:prstGeom>
            <a:ln w="12700" cap="flat">
              <a:noFill/>
              <a:miter lim="400000"/>
            </a:ln>
            <a:effectLst/>
          </p:spPr>
        </p:pic>
      </p:grpSp>
      <p:sp>
        <p:nvSpPr>
          <p:cNvPr id="435" name="The first system to allow DPI middle boxes to inspect traffic without decrypting the traffic."/>
          <p:cNvSpPr/>
          <p:nvPr/>
        </p:nvSpPr>
        <p:spPr>
          <a:xfrm>
            <a:off x="2871838" y="2301859"/>
            <a:ext cx="5492568" cy="1054135"/>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ctr">
            <a:spAutoFit/>
          </a:bodyPr>
          <a:lstStyle/>
          <a:p>
            <a:pPr algn="ctr" defTabSz="309562">
              <a:defRPr sz="2200">
                <a:solidFill>
                  <a:srgbClr val="414141"/>
                </a:solidFill>
                <a:latin typeface="Gill Sans"/>
                <a:ea typeface="Gill Sans"/>
                <a:cs typeface="Gill Sans"/>
                <a:sym typeface="Gill Sans"/>
              </a:defRPr>
            </a:pPr>
            <a:r>
              <a:rPr sz="2200"/>
              <a:t>The first system to allow DPI middle boxes to inspect traffic </a:t>
            </a:r>
            <a:r>
              <a:rPr sz="2200" b="1"/>
              <a:t>without decrypting the traffic.</a:t>
            </a:r>
            <a:r>
              <a:rPr sz="2200"/>
              <a:t> </a:t>
            </a:r>
          </a:p>
        </p:txBody>
      </p:sp>
      <p:sp>
        <p:nvSpPr>
          <p:cNvPr id="436" name="Detects blacklisted keywords in encrypted connections."/>
          <p:cNvSpPr/>
          <p:nvPr/>
        </p:nvSpPr>
        <p:spPr>
          <a:xfrm>
            <a:off x="2374063" y="3395061"/>
            <a:ext cx="6228468" cy="71558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ctr">
            <a:spAutoFit/>
          </a:bodyPr>
          <a:lstStyle/>
          <a:p>
            <a:pPr algn="ctr" defTabSz="309562">
              <a:defRPr sz="2200" b="1">
                <a:solidFill>
                  <a:srgbClr val="414141"/>
                </a:solidFill>
                <a:latin typeface="Gill Sans"/>
                <a:ea typeface="Gill Sans"/>
                <a:cs typeface="Gill Sans"/>
                <a:sym typeface="Gill Sans"/>
              </a:defRPr>
            </a:pPr>
            <a:r>
              <a:rPr sz="2200"/>
              <a:t>Detects </a:t>
            </a:r>
            <a:r>
              <a:rPr sz="2200"/>
              <a:t>blacklisted keywords in encrypted connections.</a:t>
            </a:r>
          </a:p>
        </p:txBody>
      </p:sp>
      <p:sp>
        <p:nvSpPr>
          <p:cNvPr id="437" name="Learns virtually nothing about connections that do not contain blacklisted keywords."/>
          <p:cNvSpPr/>
          <p:nvPr/>
        </p:nvSpPr>
        <p:spPr>
          <a:xfrm>
            <a:off x="2495823" y="4240196"/>
            <a:ext cx="5984948" cy="1054135"/>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ctr">
            <a:spAutoFit/>
          </a:bodyPr>
          <a:lstStyle/>
          <a:p>
            <a:pPr algn="ctr" defTabSz="309562">
              <a:defRPr sz="2200" b="1">
                <a:solidFill>
                  <a:srgbClr val="414141"/>
                </a:solidFill>
                <a:latin typeface="Gill Sans"/>
                <a:ea typeface="Gill Sans"/>
                <a:cs typeface="Gill Sans"/>
                <a:sym typeface="Gill Sans"/>
              </a:defRPr>
            </a:pPr>
            <a:r>
              <a:rPr sz="2200"/>
              <a:t>Learns virtually nothing </a:t>
            </a:r>
            <a:r>
              <a:rPr sz="2200"/>
              <a:t>about connections that do not contain blacklisted keywords.</a:t>
            </a:r>
          </a:p>
        </p:txBody>
      </p:sp>
      <p:sp>
        <p:nvSpPr>
          <p:cNvPr id="2" name="Slide Number Placeholder 1"/>
          <p:cNvSpPr>
            <a:spLocks noGrp="1"/>
          </p:cNvSpPr>
          <p:nvPr>
            <p:ph type="sldNum" sz="quarter" idx="10"/>
          </p:nvPr>
        </p:nvSpPr>
        <p:spPr/>
        <p:txBody>
          <a:bodyPr/>
          <a:lstStyle/>
          <a:p>
            <a:fld id="{A70DFD2E-48D8-764F-BB21-3339769EF8C7}" type="slidenum">
              <a:rPr lang="en-US" altLang="en-US" smtClean="0"/>
              <a:pPr/>
              <a:t>65</a:t>
            </a:fld>
            <a:endParaRPr lang="en-US" altLang="en-US"/>
          </a:p>
        </p:txBody>
      </p:sp>
    </p:spTree>
    <p:extLst>
      <p:ext uri="{BB962C8B-B14F-4D97-AF65-F5344CB8AC3E}">
        <p14:creationId xmlns:p14="http://schemas.microsoft.com/office/powerpoint/2010/main" val="158183678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animBg="1" advAuto="0"/>
      <p:bldP spid="437" grpId="0"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hreat Model"/>
          <p:cNvSpPr>
            <a:spLocks noGrp="1"/>
          </p:cNvSpPr>
          <p:nvPr>
            <p:ph type="title"/>
          </p:nvPr>
        </p:nvSpPr>
        <p:spPr>
          <a:prstGeom prst="rect">
            <a:avLst/>
          </a:prstGeom>
        </p:spPr>
        <p:txBody>
          <a:bodyPr/>
          <a:lstStyle/>
          <a:p>
            <a:r>
              <a:t>Threat Model</a:t>
            </a:r>
          </a:p>
        </p:txBody>
      </p:sp>
      <p:grpSp>
        <p:nvGrpSpPr>
          <p:cNvPr id="293" name="Group"/>
          <p:cNvGrpSpPr/>
          <p:nvPr/>
        </p:nvGrpSpPr>
        <p:grpSpPr>
          <a:xfrm>
            <a:off x="2044056" y="2002632"/>
            <a:ext cx="1995739" cy="653610"/>
            <a:chOff x="383512" y="0"/>
            <a:chExt cx="5321966" cy="1742955"/>
          </a:xfrm>
        </p:grpSpPr>
        <p:pic>
          <p:nvPicPr>
            <p:cNvPr id="291" name="pasted-image.png" descr="pasted-image.png"/>
            <p:cNvPicPr>
              <a:picLocks noChangeAspect="1"/>
            </p:cNvPicPr>
            <p:nvPr/>
          </p:nvPicPr>
          <p:blipFill>
            <a:blip r:embed="rId2">
              <a:extLst/>
            </a:blip>
            <a:stretch>
              <a:fillRect/>
            </a:stretch>
          </p:blipFill>
          <p:spPr>
            <a:xfrm>
              <a:off x="998580" y="0"/>
              <a:ext cx="3952656" cy="933993"/>
            </a:xfrm>
            <a:prstGeom prst="rect">
              <a:avLst/>
            </a:prstGeom>
            <a:ln w="12700" cap="flat">
              <a:noFill/>
              <a:miter lim="400000"/>
            </a:ln>
            <a:effectLst/>
          </p:spPr>
        </p:pic>
        <p:sp>
          <p:nvSpPr>
            <p:cNvPr id="292" name="“Rule Generator”"/>
            <p:cNvSpPr/>
            <p:nvPr/>
          </p:nvSpPr>
          <p:spPr>
            <a:xfrm>
              <a:off x="383512" y="747814"/>
              <a:ext cx="5321966" cy="99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50" tIns="19050" rIns="19050" bIns="19050" numCol="1" anchor="ctr">
              <a:spAutoFit/>
            </a:bodyPr>
            <a:lstStyle>
              <a:lvl1pPr algn="l">
                <a:spcBef>
                  <a:spcPts val="3400"/>
                </a:spcBef>
                <a:defRPr sz="5800"/>
              </a:lvl1pPr>
            </a:lstStyle>
            <a:p>
              <a:r>
                <a:rPr sz="2175"/>
                <a:t>“Rule Generator”</a:t>
              </a:r>
            </a:p>
          </p:txBody>
        </p:sp>
      </p:grpSp>
      <p:sp>
        <p:nvSpPr>
          <p:cNvPr id="294" name="Line"/>
          <p:cNvSpPr/>
          <p:nvPr/>
        </p:nvSpPr>
        <p:spPr>
          <a:xfrm flipH="1" flipV="1">
            <a:off x="1965244" y="4049079"/>
            <a:ext cx="5038028" cy="1"/>
          </a:xfrm>
          <a:prstGeom prst="line">
            <a:avLst/>
          </a:prstGeom>
          <a:ln w="190500">
            <a:solidFill>
              <a:srgbClr val="D9971A"/>
            </a:solidFill>
            <a:miter lim="400000"/>
            <a:tailEnd type="stealth"/>
          </a:ln>
        </p:spPr>
        <p:txBody>
          <a:bodyPr lIns="19050" tIns="19050" rIns="19050" bIns="19050" anchor="ctr"/>
          <a:lstStyle/>
          <a:p>
            <a:pPr defTabSz="219075">
              <a:defRPr sz="3600">
                <a:solidFill>
                  <a:srgbClr val="535353"/>
                </a:solidFill>
                <a:latin typeface="Gill Sans Light"/>
                <a:ea typeface="Gill Sans Light"/>
                <a:cs typeface="Gill Sans Light"/>
                <a:sym typeface="Gill Sans Light"/>
              </a:defRPr>
            </a:pPr>
            <a:endParaRPr sz="1350"/>
          </a:p>
        </p:txBody>
      </p:sp>
      <p:sp>
        <p:nvSpPr>
          <p:cNvPr id="295" name="Line"/>
          <p:cNvSpPr/>
          <p:nvPr/>
        </p:nvSpPr>
        <p:spPr>
          <a:xfrm>
            <a:off x="1657370" y="3852863"/>
            <a:ext cx="5653779" cy="0"/>
          </a:xfrm>
          <a:prstGeom prst="line">
            <a:avLst/>
          </a:prstGeom>
          <a:ln w="190500">
            <a:solidFill>
              <a:srgbClr val="D9971A"/>
            </a:solidFill>
            <a:miter lim="400000"/>
            <a:tailEnd type="stealth"/>
          </a:ln>
        </p:spPr>
        <p:txBody>
          <a:bodyPr lIns="19050" tIns="19050" rIns="19050" bIns="19050" anchor="ctr"/>
          <a:lstStyle/>
          <a:p>
            <a:pPr defTabSz="219075">
              <a:defRPr sz="3600">
                <a:solidFill>
                  <a:srgbClr val="535353"/>
                </a:solidFill>
                <a:latin typeface="Gill Sans Light"/>
                <a:ea typeface="Gill Sans Light"/>
                <a:cs typeface="Gill Sans Light"/>
                <a:sym typeface="Gill Sans Light"/>
              </a:defRPr>
            </a:pPr>
            <a:endParaRPr sz="1350"/>
          </a:p>
        </p:txBody>
      </p:sp>
      <p:grpSp>
        <p:nvGrpSpPr>
          <p:cNvPr id="299" name="Group"/>
          <p:cNvGrpSpPr/>
          <p:nvPr/>
        </p:nvGrpSpPr>
        <p:grpSpPr>
          <a:xfrm>
            <a:off x="4019942" y="3361162"/>
            <a:ext cx="843117" cy="1565144"/>
            <a:chOff x="0" y="0"/>
            <a:chExt cx="2248309" cy="4173714"/>
          </a:xfrm>
        </p:grpSpPr>
        <p:pic>
          <p:nvPicPr>
            <p:cNvPr id="296" name="pasted-image.pdf" descr="pasted-image.pdf"/>
            <p:cNvPicPr>
              <a:picLocks noChangeAspect="1"/>
            </p:cNvPicPr>
            <p:nvPr/>
          </p:nvPicPr>
          <p:blipFill>
            <a:blip r:embed="rId3">
              <a:extLst/>
            </a:blip>
            <a:srcRect/>
            <a:stretch>
              <a:fillRect/>
            </a:stretch>
          </p:blipFill>
          <p:spPr>
            <a:xfrm>
              <a:off x="0" y="0"/>
              <a:ext cx="2248310" cy="4173715"/>
            </a:xfrm>
            <a:prstGeom prst="rect">
              <a:avLst/>
            </a:prstGeom>
            <a:ln w="12700" cap="flat">
              <a:noFill/>
              <a:miter lim="400000"/>
            </a:ln>
            <a:effectLst/>
          </p:spPr>
        </p:pic>
        <p:sp>
          <p:nvSpPr>
            <p:cNvPr id="297" name="Rectangle"/>
            <p:cNvSpPr/>
            <p:nvPr/>
          </p:nvSpPr>
          <p:spPr>
            <a:xfrm>
              <a:off x="30304" y="1199500"/>
              <a:ext cx="1961113" cy="2950461"/>
            </a:xfrm>
            <a:prstGeom prst="rect">
              <a:avLst/>
            </a:prstGeom>
            <a:solidFill>
              <a:srgbClr val="407AAA"/>
            </a:solidFill>
            <a:ln w="12700" cap="flat">
              <a:noFill/>
              <a:miter lim="400000"/>
            </a:ln>
            <a:effectLst/>
          </p:spPr>
          <p:txBody>
            <a:bodyPr wrap="square" lIns="19050" tIns="19050" rIns="19050" bIns="19050" numCol="1" anchor="ctr">
              <a:noAutofit/>
            </a:bodyPr>
            <a:lstStyle/>
            <a:p>
              <a:pPr>
                <a:defRPr sz="4600">
                  <a:solidFill>
                    <a:srgbClr val="000000"/>
                  </a:solidFill>
                  <a:latin typeface="Futura"/>
                  <a:ea typeface="Futura"/>
                  <a:cs typeface="Futura"/>
                  <a:sym typeface="Futura"/>
                </a:defRPr>
              </a:pPr>
              <a:endParaRPr sz="1725"/>
            </a:p>
          </p:txBody>
        </p:sp>
        <p:pic>
          <p:nvPicPr>
            <p:cNvPr id="298" name="pasted-image.png" descr="pasted-image.png"/>
            <p:cNvPicPr>
              <a:picLocks noChangeAspect="1"/>
            </p:cNvPicPr>
            <p:nvPr/>
          </p:nvPicPr>
          <p:blipFill>
            <a:blip r:embed="rId4">
              <a:extLst/>
            </a:blip>
            <a:stretch>
              <a:fillRect/>
            </a:stretch>
          </p:blipFill>
          <p:spPr>
            <a:xfrm>
              <a:off x="67184" y="1388530"/>
              <a:ext cx="1887352" cy="1887352"/>
            </a:xfrm>
            <a:prstGeom prst="rect">
              <a:avLst/>
            </a:prstGeom>
            <a:ln w="12700" cap="flat">
              <a:noFill/>
              <a:miter lim="400000"/>
            </a:ln>
            <a:effectLst/>
          </p:spPr>
        </p:pic>
      </p:grpSp>
      <p:sp>
        <p:nvSpPr>
          <p:cNvPr id="300" name="Generates rules correctly"/>
          <p:cNvSpPr/>
          <p:nvPr/>
        </p:nvSpPr>
        <p:spPr>
          <a:xfrm>
            <a:off x="457200" y="1589701"/>
            <a:ext cx="2035796" cy="736998"/>
          </a:xfrm>
          <a:custGeom>
            <a:avLst/>
            <a:gdLst/>
            <a:ahLst/>
            <a:cxnLst>
              <a:cxn ang="0">
                <a:pos x="wd2" y="hd2"/>
              </a:cxn>
              <a:cxn ang="5400000">
                <a:pos x="wd2" y="hd2"/>
              </a:cxn>
              <a:cxn ang="10800000">
                <a:pos x="wd2" y="hd2"/>
              </a:cxn>
              <a:cxn ang="16200000">
                <a:pos x="wd2" y="hd2"/>
              </a:cxn>
            </a:cxnLst>
            <a:rect l="0" t="0" r="r" b="b"/>
            <a:pathLst>
              <a:path w="21600" h="21600" extrusionOk="0">
                <a:moveTo>
                  <a:pt x="368" y="0"/>
                </a:moveTo>
                <a:cubicBezTo>
                  <a:pt x="164" y="0"/>
                  <a:pt x="0" y="427"/>
                  <a:pt x="0" y="955"/>
                </a:cubicBezTo>
                <a:lnTo>
                  <a:pt x="0" y="7952"/>
                </a:lnTo>
                <a:cubicBezTo>
                  <a:pt x="0" y="8480"/>
                  <a:pt x="164" y="8907"/>
                  <a:pt x="368" y="8907"/>
                </a:cubicBezTo>
                <a:lnTo>
                  <a:pt x="18021" y="8907"/>
                </a:lnTo>
                <a:lnTo>
                  <a:pt x="18756" y="21600"/>
                </a:lnTo>
                <a:lnTo>
                  <a:pt x="19492" y="8907"/>
                </a:lnTo>
                <a:lnTo>
                  <a:pt x="21232" y="8907"/>
                </a:lnTo>
                <a:cubicBezTo>
                  <a:pt x="21436" y="8907"/>
                  <a:pt x="21600" y="8480"/>
                  <a:pt x="21600" y="7952"/>
                </a:cubicBezTo>
                <a:lnTo>
                  <a:pt x="21600" y="955"/>
                </a:lnTo>
                <a:cubicBezTo>
                  <a:pt x="21600" y="427"/>
                  <a:pt x="21436" y="0"/>
                  <a:pt x="21232" y="0"/>
                </a:cubicBezTo>
                <a:lnTo>
                  <a:pt x="368" y="0"/>
                </a:lnTo>
                <a:close/>
              </a:path>
            </a:pathLst>
          </a:custGeom>
          <a:ln w="38100">
            <a:solidFill>
              <a:srgbClr val="000000"/>
            </a:solidFill>
            <a:miter lim="400000"/>
          </a:ln>
          <a:extLst>
            <a:ext uri="{C572A759-6A51-4108-AA02-DFA0A04FC94B}">
              <ma14:wrappingTextBoxFlag xmlns:ma14="http://schemas.microsoft.com/office/mac/drawingml/2011/main" val="1"/>
            </a:ext>
          </a:extLst>
        </p:spPr>
        <p:txBody>
          <a:bodyPr lIns="91440" tIns="91440" rIns="91440" bIns="19050" anchor="t" anchorCtr="0"/>
          <a:lstStyle/>
          <a:p>
            <a:pPr>
              <a:defRPr sz="3400">
                <a:solidFill>
                  <a:srgbClr val="000000"/>
                </a:solidFill>
                <a:latin typeface="Futura"/>
                <a:ea typeface="Futura"/>
                <a:cs typeface="Futura"/>
                <a:sym typeface="Futura"/>
              </a:defRPr>
            </a:pPr>
            <a:r>
              <a:rPr sz="1275"/>
              <a:t>Generates rules correctly</a:t>
            </a:r>
          </a:p>
          <a:p>
            <a:pPr>
              <a:defRPr sz="3400">
                <a:solidFill>
                  <a:srgbClr val="000000"/>
                </a:solidFill>
                <a:latin typeface="Futura"/>
                <a:ea typeface="Futura"/>
                <a:cs typeface="Futura"/>
                <a:sym typeface="Futura"/>
              </a:defRPr>
            </a:pPr>
            <a:endParaRPr sz="1275" dirty="0"/>
          </a:p>
        </p:txBody>
      </p:sp>
      <p:sp>
        <p:nvSpPr>
          <p:cNvPr id="301" name="Runs detection functionality correctly"/>
          <p:cNvSpPr/>
          <p:nvPr/>
        </p:nvSpPr>
        <p:spPr>
          <a:xfrm>
            <a:off x="4952999" y="4184702"/>
            <a:ext cx="2147837" cy="1396009"/>
          </a:xfrm>
          <a:custGeom>
            <a:avLst/>
            <a:gdLst/>
            <a:ahLst/>
            <a:cxnLst>
              <a:cxn ang="0">
                <a:pos x="wd2" y="hd2"/>
              </a:cxn>
              <a:cxn ang="5400000">
                <a:pos x="wd2" y="hd2"/>
              </a:cxn>
              <a:cxn ang="10800000">
                <a:pos x="wd2" y="hd2"/>
              </a:cxn>
              <a:cxn ang="16200000">
                <a:pos x="wd2" y="hd2"/>
              </a:cxn>
            </a:cxnLst>
            <a:rect l="0" t="0" r="r" b="b"/>
            <a:pathLst>
              <a:path w="21600" h="21600" extrusionOk="0">
                <a:moveTo>
                  <a:pt x="2800" y="0"/>
                </a:moveTo>
                <a:cubicBezTo>
                  <a:pt x="2620" y="0"/>
                  <a:pt x="2474" y="234"/>
                  <a:pt x="2474" y="523"/>
                </a:cubicBezTo>
                <a:lnTo>
                  <a:pt x="2474" y="603"/>
                </a:lnTo>
                <a:lnTo>
                  <a:pt x="0" y="1649"/>
                </a:lnTo>
                <a:lnTo>
                  <a:pt x="2474" y="2694"/>
                </a:lnTo>
                <a:lnTo>
                  <a:pt x="2474" y="21077"/>
                </a:lnTo>
                <a:cubicBezTo>
                  <a:pt x="2474" y="21366"/>
                  <a:pt x="2620" y="21600"/>
                  <a:pt x="2800" y="21600"/>
                </a:cubicBezTo>
                <a:lnTo>
                  <a:pt x="21274" y="21600"/>
                </a:lnTo>
                <a:cubicBezTo>
                  <a:pt x="21454" y="21600"/>
                  <a:pt x="21600" y="21366"/>
                  <a:pt x="21600" y="21077"/>
                </a:cubicBezTo>
                <a:lnTo>
                  <a:pt x="21600" y="523"/>
                </a:lnTo>
                <a:cubicBezTo>
                  <a:pt x="21600" y="234"/>
                  <a:pt x="21454" y="0"/>
                  <a:pt x="21274" y="0"/>
                </a:cubicBezTo>
                <a:lnTo>
                  <a:pt x="2800" y="0"/>
                </a:lnTo>
                <a:close/>
              </a:path>
            </a:pathLst>
          </a:custGeom>
          <a:ln w="38100">
            <a:solidFill>
              <a:srgbClr val="000000"/>
            </a:solidFill>
            <a:miter lim="400000"/>
          </a:ln>
          <a:extLst>
            <a:ext uri="{C572A759-6A51-4108-AA02-DFA0A04FC94B}">
              <ma14:wrappingTextBoxFlag xmlns:ma14="http://schemas.microsoft.com/office/mac/drawingml/2011/main" val="1"/>
            </a:ext>
          </a:extLst>
        </p:spPr>
        <p:txBody>
          <a:bodyPr lIns="365760" tIns="19050" rIns="91440" bIns="19050" anchor="ctr"/>
          <a:lstStyle/>
          <a:p>
            <a:pPr>
              <a:defRPr sz="3400">
                <a:solidFill>
                  <a:srgbClr val="000000"/>
                </a:solidFill>
                <a:latin typeface="Futura"/>
                <a:ea typeface="Futura"/>
                <a:cs typeface="Futura"/>
                <a:sym typeface="Futura"/>
              </a:defRPr>
            </a:pPr>
            <a:r>
              <a:rPr sz="1275"/>
              <a:t>Runs detection functionality correctly</a:t>
            </a:r>
          </a:p>
          <a:p>
            <a:pPr>
              <a:defRPr sz="3400">
                <a:solidFill>
                  <a:srgbClr val="000000"/>
                </a:solidFill>
                <a:latin typeface="Futura"/>
                <a:ea typeface="Futura"/>
                <a:cs typeface="Futura"/>
                <a:sym typeface="Futura"/>
              </a:defRPr>
            </a:pPr>
            <a:endParaRPr sz="1275" dirty="0"/>
          </a:p>
          <a:p>
            <a:pPr>
              <a:defRPr sz="3400">
                <a:solidFill>
                  <a:srgbClr val="000000"/>
                </a:solidFill>
                <a:latin typeface="Futura"/>
                <a:ea typeface="Futura"/>
                <a:cs typeface="Futura"/>
                <a:sym typeface="Futura"/>
              </a:defRPr>
            </a:pPr>
            <a:endParaRPr sz="1275" dirty="0"/>
          </a:p>
          <a:p>
            <a:pPr>
              <a:defRPr sz="3400">
                <a:solidFill>
                  <a:srgbClr val="000000"/>
                </a:solidFill>
                <a:latin typeface="Futura"/>
                <a:ea typeface="Futura"/>
                <a:cs typeface="Futura"/>
                <a:sym typeface="Futura"/>
              </a:defRPr>
            </a:pPr>
            <a:endParaRPr sz="1275" dirty="0"/>
          </a:p>
        </p:txBody>
      </p:sp>
      <p:sp>
        <p:nvSpPr>
          <p:cNvPr id="302" name="Aims to protect one honest endpoint from another dishonest endpoint. Does not address two dishonest endpoints."/>
          <p:cNvSpPr/>
          <p:nvPr/>
        </p:nvSpPr>
        <p:spPr>
          <a:xfrm>
            <a:off x="1844057" y="4352091"/>
            <a:ext cx="2118343" cy="1396009"/>
          </a:xfrm>
          <a:custGeom>
            <a:avLst/>
            <a:gdLst/>
            <a:ahLst/>
            <a:cxnLst>
              <a:cxn ang="0">
                <a:pos x="wd2" y="hd2"/>
              </a:cxn>
              <a:cxn ang="5400000">
                <a:pos x="wd2" y="hd2"/>
              </a:cxn>
              <a:cxn ang="10800000">
                <a:pos x="wd2" y="hd2"/>
              </a:cxn>
              <a:cxn ang="16200000">
                <a:pos x="wd2" y="hd2"/>
              </a:cxn>
            </a:cxnLst>
            <a:rect l="0" t="0" r="r" b="b"/>
            <a:pathLst>
              <a:path w="21600" h="21600" extrusionOk="0">
                <a:moveTo>
                  <a:pt x="340" y="0"/>
                </a:moveTo>
                <a:cubicBezTo>
                  <a:pt x="152" y="0"/>
                  <a:pt x="0" y="234"/>
                  <a:pt x="0" y="523"/>
                </a:cubicBezTo>
                <a:lnTo>
                  <a:pt x="0" y="21077"/>
                </a:lnTo>
                <a:cubicBezTo>
                  <a:pt x="0" y="21366"/>
                  <a:pt x="152" y="21600"/>
                  <a:pt x="340" y="21600"/>
                </a:cubicBezTo>
                <a:lnTo>
                  <a:pt x="19621" y="21600"/>
                </a:lnTo>
                <a:cubicBezTo>
                  <a:pt x="19808" y="21600"/>
                  <a:pt x="19961" y="21366"/>
                  <a:pt x="19961" y="21077"/>
                </a:cubicBezTo>
                <a:lnTo>
                  <a:pt x="19961" y="887"/>
                </a:lnTo>
                <a:lnTo>
                  <a:pt x="21600" y="329"/>
                </a:lnTo>
                <a:lnTo>
                  <a:pt x="19784" y="74"/>
                </a:lnTo>
                <a:cubicBezTo>
                  <a:pt x="19735" y="31"/>
                  <a:pt x="19681" y="0"/>
                  <a:pt x="19621" y="0"/>
                </a:cubicBezTo>
                <a:lnTo>
                  <a:pt x="340" y="0"/>
                </a:lnTo>
                <a:close/>
              </a:path>
            </a:pathLst>
          </a:custGeom>
          <a:ln w="38100">
            <a:solidFill>
              <a:srgbClr val="000000"/>
            </a:solidFill>
            <a:miter lim="400000"/>
          </a:ln>
          <a:extLst>
            <a:ext uri="{C572A759-6A51-4108-AA02-DFA0A04FC94B}">
              <ma14:wrappingTextBoxFlag xmlns:ma14="http://schemas.microsoft.com/office/mac/drawingml/2011/main" val="1"/>
            </a:ext>
          </a:extLst>
        </p:spPr>
        <p:txBody>
          <a:bodyPr lIns="91440" tIns="19050" rIns="91440" bIns="19050" anchor="ctr"/>
          <a:lstStyle/>
          <a:p>
            <a:pPr>
              <a:defRPr sz="3400">
                <a:solidFill>
                  <a:srgbClr val="000000"/>
                </a:solidFill>
                <a:latin typeface="Futura"/>
                <a:ea typeface="Futura"/>
                <a:cs typeface="Futura"/>
                <a:sym typeface="Futura"/>
              </a:defRPr>
            </a:pPr>
            <a:r>
              <a:rPr sz="1275" dirty="0"/>
              <a:t>Aims to protect one </a:t>
            </a:r>
            <a:r>
              <a:rPr sz="1275" i="1" dirty="0"/>
              <a:t>honest</a:t>
            </a:r>
            <a:r>
              <a:rPr sz="1275" dirty="0"/>
              <a:t> endpoint from another </a:t>
            </a:r>
            <a:r>
              <a:rPr sz="1275" i="1" dirty="0"/>
              <a:t>dishonest</a:t>
            </a:r>
            <a:r>
              <a:rPr sz="1275" dirty="0"/>
              <a:t> endpoint. Does not address two dishonest endpoints.</a:t>
            </a:r>
          </a:p>
        </p:txBody>
      </p:sp>
      <p:sp>
        <p:nvSpPr>
          <p:cNvPr id="303" name="Users should not learn McAffee’s ruleset."/>
          <p:cNvSpPr/>
          <p:nvPr/>
        </p:nvSpPr>
        <p:spPr>
          <a:xfrm>
            <a:off x="1733200" y="2725223"/>
            <a:ext cx="2136428" cy="886421"/>
          </a:xfrm>
          <a:custGeom>
            <a:avLst/>
            <a:gdLst/>
            <a:ahLst/>
            <a:cxnLst>
              <a:cxn ang="0">
                <a:pos x="wd2" y="hd2"/>
              </a:cxn>
              <a:cxn ang="5400000">
                <a:pos x="wd2" y="hd2"/>
              </a:cxn>
              <a:cxn ang="10800000">
                <a:pos x="wd2" y="hd2"/>
              </a:cxn>
              <a:cxn ang="16200000">
                <a:pos x="wd2" y="hd2"/>
              </a:cxn>
            </a:cxnLst>
            <a:rect l="0" t="0" r="r" b="b"/>
            <a:pathLst>
              <a:path w="21600" h="21600" extrusionOk="0">
                <a:moveTo>
                  <a:pt x="2569" y="0"/>
                </a:moveTo>
                <a:cubicBezTo>
                  <a:pt x="2386" y="0"/>
                  <a:pt x="2239" y="355"/>
                  <a:pt x="2239" y="794"/>
                </a:cubicBezTo>
                <a:lnTo>
                  <a:pt x="2239" y="16976"/>
                </a:lnTo>
                <a:lnTo>
                  <a:pt x="0" y="21600"/>
                </a:lnTo>
                <a:lnTo>
                  <a:pt x="4592" y="19377"/>
                </a:lnTo>
                <a:lnTo>
                  <a:pt x="21270" y="19377"/>
                </a:lnTo>
                <a:cubicBezTo>
                  <a:pt x="21453" y="19377"/>
                  <a:pt x="21600" y="19022"/>
                  <a:pt x="21600" y="18583"/>
                </a:cubicBezTo>
                <a:lnTo>
                  <a:pt x="21600" y="794"/>
                </a:lnTo>
                <a:cubicBezTo>
                  <a:pt x="21600" y="355"/>
                  <a:pt x="21453" y="0"/>
                  <a:pt x="21270" y="0"/>
                </a:cubicBezTo>
                <a:lnTo>
                  <a:pt x="2569" y="0"/>
                </a:lnTo>
                <a:close/>
              </a:path>
            </a:pathLst>
          </a:custGeom>
          <a:ln w="38100">
            <a:solidFill>
              <a:srgbClr val="000000"/>
            </a:solidFill>
            <a:miter lim="400000"/>
          </a:ln>
          <a:extLst>
            <a:ext uri="{C572A759-6A51-4108-AA02-DFA0A04FC94B}">
              <ma14:wrappingTextBoxFlag xmlns:ma14="http://schemas.microsoft.com/office/mac/drawingml/2011/main" val="1"/>
            </a:ext>
          </a:extLst>
        </p:spPr>
        <p:txBody>
          <a:bodyPr lIns="365760" tIns="19050" rIns="91440" bIns="19050" anchor="ctr"/>
          <a:lstStyle>
            <a:lvl1pPr>
              <a:defRPr sz="3400">
                <a:solidFill>
                  <a:srgbClr val="000000"/>
                </a:solidFill>
                <a:latin typeface="Futura"/>
                <a:ea typeface="Futura"/>
                <a:cs typeface="Futura"/>
                <a:sym typeface="Futura"/>
              </a:defRPr>
            </a:lvl1pPr>
          </a:lstStyle>
          <a:p>
            <a:r>
              <a:rPr sz="1275"/>
              <a:t>Users should not learn McAffee’s ruleset.</a:t>
            </a:r>
          </a:p>
        </p:txBody>
      </p:sp>
      <p:grpSp>
        <p:nvGrpSpPr>
          <p:cNvPr id="306" name="Group"/>
          <p:cNvGrpSpPr/>
          <p:nvPr/>
        </p:nvGrpSpPr>
        <p:grpSpPr>
          <a:xfrm>
            <a:off x="4791924" y="4803346"/>
            <a:ext cx="2294676" cy="627095"/>
            <a:chOff x="0" y="65494"/>
            <a:chExt cx="6119135" cy="1672251"/>
          </a:xfrm>
        </p:grpSpPr>
        <p:sp>
          <p:nvSpPr>
            <p:cNvPr id="304" name="but curious to see traffic contents (“honest but curious model”)"/>
            <p:cNvSpPr/>
            <p:nvPr/>
          </p:nvSpPr>
          <p:spPr>
            <a:xfrm>
              <a:off x="1242333" y="65494"/>
              <a:ext cx="4876802" cy="1672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spAutoFit/>
            </a:bodyPr>
            <a:lstStyle/>
            <a:p>
              <a:pPr>
                <a:defRPr sz="3400">
                  <a:solidFill>
                    <a:schemeClr val="accent5">
                      <a:hueOff val="-411175"/>
                      <a:satOff val="4030"/>
                      <a:lumOff val="-29867"/>
                    </a:schemeClr>
                  </a:solidFill>
                  <a:latin typeface="Futura"/>
                  <a:ea typeface="Futura"/>
                  <a:cs typeface="Futura"/>
                  <a:sym typeface="Futura"/>
                </a:defRPr>
              </a:pPr>
              <a:r>
                <a:rPr sz="1275" dirty="0"/>
                <a:t> but </a:t>
              </a:r>
              <a:r>
                <a:rPr sz="1275" u="sng" dirty="0"/>
                <a:t>curious</a:t>
              </a:r>
              <a:r>
                <a:rPr sz="1275" dirty="0"/>
                <a:t> to see traffic contents (“honest but curious model”)</a:t>
              </a:r>
            </a:p>
          </p:txBody>
        </p:sp>
        <p:sp>
          <p:nvSpPr>
            <p:cNvPr id="305" name="Arrow"/>
            <p:cNvSpPr/>
            <p:nvPr/>
          </p:nvSpPr>
          <p:spPr>
            <a:xfrm>
              <a:off x="0" y="266619"/>
              <a:ext cx="1270000" cy="1270001"/>
            </a:xfrm>
            <a:prstGeom prst="rightArrow">
              <a:avLst>
                <a:gd name="adj1" fmla="val 32000"/>
                <a:gd name="adj2" fmla="val 64000"/>
              </a:avLst>
            </a:prstGeom>
            <a:blipFill rotWithShape="1">
              <a:blip r:embed="rId5"/>
              <a:srcRect/>
              <a:tile tx="0" ty="0" sx="100000" sy="100000" flip="none" algn="tl"/>
            </a:blipFill>
            <a:ln w="12700" cap="flat">
              <a:noFill/>
              <a:miter lim="400000"/>
            </a:ln>
            <a:effectLst/>
          </p:spPr>
          <p:txBody>
            <a:bodyPr wrap="square" lIns="19050" tIns="19050" rIns="19050" bIns="19050" numCol="1" anchor="ctr">
              <a:noAutofit/>
            </a:bodyPr>
            <a:lstStyle/>
            <a:p>
              <a:pPr>
                <a:defRPr sz="4600">
                  <a:solidFill>
                    <a:srgbClr val="000000"/>
                  </a:solidFill>
                  <a:latin typeface="Futura"/>
                  <a:ea typeface="Futura"/>
                  <a:cs typeface="Futura"/>
                  <a:sym typeface="Futura"/>
                </a:defRPr>
              </a:pPr>
              <a:endParaRPr sz="1725"/>
            </a:p>
          </p:txBody>
        </p:sp>
      </p:grpSp>
      <p:grpSp>
        <p:nvGrpSpPr>
          <p:cNvPr id="309" name="Group"/>
          <p:cNvGrpSpPr/>
          <p:nvPr/>
        </p:nvGrpSpPr>
        <p:grpSpPr>
          <a:xfrm>
            <a:off x="-423304" y="2743178"/>
            <a:ext cx="2909849" cy="2572307"/>
            <a:chOff x="-2851945" y="737966"/>
            <a:chExt cx="7759596" cy="6859484"/>
          </a:xfrm>
        </p:grpSpPr>
        <p:pic>
          <p:nvPicPr>
            <p:cNvPr id="307" name="pasted-image.pdf" descr="pasted-image.pdf"/>
            <p:cNvPicPr>
              <a:picLocks noChangeAspect="1"/>
            </p:cNvPicPr>
            <p:nvPr/>
          </p:nvPicPr>
          <p:blipFill>
            <a:blip r:embed="rId6">
              <a:extLst/>
            </a:blip>
            <a:srcRect b="64730"/>
            <a:stretch>
              <a:fillRect/>
            </a:stretch>
          </p:blipFill>
          <p:spPr>
            <a:xfrm>
              <a:off x="-2851946" y="737966"/>
              <a:ext cx="7759597" cy="5245426"/>
            </a:xfrm>
            <a:prstGeom prst="rect">
              <a:avLst/>
            </a:prstGeom>
            <a:ln w="12700" cap="flat">
              <a:noFill/>
              <a:miter lim="400000"/>
            </a:ln>
            <a:effectLst/>
          </p:spPr>
        </p:pic>
        <p:sp>
          <p:nvSpPr>
            <p:cNvPr id="308" name="Alice"/>
            <p:cNvSpPr/>
            <p:nvPr/>
          </p:nvSpPr>
          <p:spPr>
            <a:xfrm>
              <a:off x="713752" y="6427493"/>
              <a:ext cx="1953319" cy="11699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l">
                <a:spcBef>
                  <a:spcPts val="3400"/>
                </a:spcBef>
                <a:defRPr sz="5800"/>
              </a:lvl1pPr>
            </a:lstStyle>
            <a:p>
              <a:r>
                <a:rPr sz="2175"/>
                <a:t>Alice</a:t>
              </a:r>
            </a:p>
          </p:txBody>
        </p:sp>
      </p:grpSp>
      <p:grpSp>
        <p:nvGrpSpPr>
          <p:cNvPr id="312" name="Group"/>
          <p:cNvGrpSpPr/>
          <p:nvPr/>
        </p:nvGrpSpPr>
        <p:grpSpPr>
          <a:xfrm>
            <a:off x="7406557" y="3085283"/>
            <a:ext cx="1535030" cy="2172301"/>
            <a:chOff x="938736" y="1699034"/>
            <a:chExt cx="4093411" cy="5792800"/>
          </a:xfrm>
        </p:grpSpPr>
        <p:pic>
          <p:nvPicPr>
            <p:cNvPr id="310" name="pasted-image.pdf" descr="pasted-image.pdf"/>
            <p:cNvPicPr>
              <a:picLocks noChangeAspect="1"/>
            </p:cNvPicPr>
            <p:nvPr/>
          </p:nvPicPr>
          <p:blipFill>
            <a:blip r:embed="rId7">
              <a:extLst/>
            </a:blip>
            <a:srcRect l="25560" r="5714" b="54881"/>
            <a:stretch>
              <a:fillRect/>
            </a:stretch>
          </p:blipFill>
          <p:spPr>
            <a:xfrm>
              <a:off x="938736" y="1699034"/>
              <a:ext cx="4093413" cy="4093782"/>
            </a:xfrm>
            <a:prstGeom prst="rect">
              <a:avLst/>
            </a:prstGeom>
            <a:ln w="12700" cap="flat">
              <a:noFill/>
              <a:miter lim="400000"/>
            </a:ln>
            <a:effectLst/>
          </p:spPr>
        </p:pic>
        <p:sp>
          <p:nvSpPr>
            <p:cNvPr id="311" name="Bob"/>
            <p:cNvSpPr/>
            <p:nvPr/>
          </p:nvSpPr>
          <p:spPr>
            <a:xfrm>
              <a:off x="969992" y="6229713"/>
              <a:ext cx="1729129" cy="12621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l">
                <a:spcBef>
                  <a:spcPts val="3400"/>
                </a:spcBef>
                <a:defRPr sz="5800"/>
              </a:lvl1pPr>
            </a:lstStyle>
            <a:p>
              <a:r>
                <a:rPr sz="2175"/>
                <a:t>Bob</a:t>
              </a:r>
            </a:p>
          </p:txBody>
        </p:sp>
      </p:grpSp>
    </p:spTree>
    <p:extLst>
      <p:ext uri="{BB962C8B-B14F-4D97-AF65-F5344CB8AC3E}">
        <p14:creationId xmlns:p14="http://schemas.microsoft.com/office/powerpoint/2010/main" val="200409176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iterate>
                                    <p:tmAbs val="0"/>
                                  </p:iterate>
                                  <p:childTnLst>
                                    <p:set>
                                      <p:cBhvr>
                                        <p:cTn id="10" fill="hold">
                                          <p:stCondLst>
                                            <p:cond delay="0"/>
                                          </p:stCondLst>
                                        </p:cTn>
                                        <p:tgtEl>
                                          <p:spTgt spid="300"/>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30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303"/>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grpId="1" nodeType="afterEffect">
                                  <p:stCondLst>
                                    <p:cond delay="0"/>
                                  </p:stCondLst>
                                  <p:iterate>
                                    <p:tmAbs val="0"/>
                                  </p:iterate>
                                  <p:childTnLst>
                                    <p:set>
                                      <p:cBhvr>
                                        <p:cTn id="20" fill="hold">
                                          <p:stCondLst>
                                            <p:cond delay="0"/>
                                          </p:stCondLst>
                                        </p:cTn>
                                        <p:tgtEl>
                                          <p:spTgt spid="30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301"/>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1" nodeType="afterEffect">
                                  <p:stCondLst>
                                    <p:cond delay="0"/>
                                  </p:stCondLst>
                                  <p:iterate>
                                    <p:tmAbs val="0"/>
                                  </p:iterate>
                                  <p:childTnLst>
                                    <p:set>
                                      <p:cBhvr>
                                        <p:cTn id="27" fill="hold">
                                          <p:stCondLst>
                                            <p:cond delay="0"/>
                                          </p:stCondLst>
                                        </p:cTn>
                                        <p:tgtEl>
                                          <p:spTgt spid="30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advAuto="0"/>
      <p:bldP spid="300" grpId="1" animBg="1" advAuto="0"/>
      <p:bldP spid="301" grpId="0" animBg="1" advAuto="0"/>
      <p:bldP spid="302" grpId="0" animBg="1" advAuto="0"/>
      <p:bldP spid="302" grpId="1" animBg="1" advAuto="0"/>
      <p:bldP spid="303" grpId="0" animBg="1" advAuto="0"/>
      <p:bldP spid="303" grpId="1" animBg="1" advAuto="0"/>
      <p:bldP spid="306" grpId="0"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asted-image.pdf" descr="pasted-image.pdf"/>
          <p:cNvPicPr>
            <a:picLocks noChangeAspect="1"/>
          </p:cNvPicPr>
          <p:nvPr/>
        </p:nvPicPr>
        <p:blipFill>
          <a:blip r:embed="rId3">
            <a:extLst/>
          </a:blip>
          <a:srcRect b="64730"/>
          <a:stretch>
            <a:fillRect/>
          </a:stretch>
        </p:blipFill>
        <p:spPr>
          <a:xfrm>
            <a:off x="-423304" y="2743178"/>
            <a:ext cx="2909849" cy="1967035"/>
          </a:xfrm>
          <a:prstGeom prst="rect">
            <a:avLst/>
          </a:prstGeom>
          <a:ln w="12700">
            <a:miter lim="400000"/>
          </a:ln>
        </p:spPr>
      </p:pic>
      <p:sp>
        <p:nvSpPr>
          <p:cNvPr id="403" name="Alice"/>
          <p:cNvSpPr/>
          <p:nvPr/>
        </p:nvSpPr>
        <p:spPr>
          <a:xfrm>
            <a:off x="913835" y="4876752"/>
            <a:ext cx="732495" cy="438735"/>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ctr"/>
          <a:lstStyle>
            <a:lvl1pPr algn="l">
              <a:spcBef>
                <a:spcPts val="3400"/>
              </a:spcBef>
              <a:defRPr sz="5800"/>
            </a:lvl1pPr>
          </a:lstStyle>
          <a:p>
            <a:r>
              <a:rPr sz="2175"/>
              <a:t>Alice</a:t>
            </a:r>
          </a:p>
        </p:txBody>
      </p:sp>
      <p:sp>
        <p:nvSpPr>
          <p:cNvPr id="405" name="Line"/>
          <p:cNvSpPr/>
          <p:nvPr/>
        </p:nvSpPr>
        <p:spPr>
          <a:xfrm flipH="1" flipV="1">
            <a:off x="1965244" y="4049079"/>
            <a:ext cx="5038028" cy="1"/>
          </a:xfrm>
          <a:prstGeom prst="line">
            <a:avLst/>
          </a:prstGeom>
          <a:ln w="190500">
            <a:solidFill>
              <a:srgbClr val="D9971A"/>
            </a:solidFill>
            <a:miter lim="400000"/>
            <a:tailEnd type="stealth"/>
          </a:ln>
        </p:spPr>
        <p:txBody>
          <a:bodyPr lIns="19050" tIns="19050" rIns="19050" bIns="19050" anchor="ctr"/>
          <a:lstStyle/>
          <a:p>
            <a:pPr defTabSz="219075">
              <a:defRPr sz="3600">
                <a:solidFill>
                  <a:srgbClr val="535353"/>
                </a:solidFill>
                <a:latin typeface="Gill Sans Light"/>
                <a:ea typeface="Gill Sans Light"/>
                <a:cs typeface="Gill Sans Light"/>
                <a:sym typeface="Gill Sans Light"/>
              </a:defRPr>
            </a:pPr>
            <a:endParaRPr sz="1350"/>
          </a:p>
        </p:txBody>
      </p:sp>
      <p:sp>
        <p:nvSpPr>
          <p:cNvPr id="406" name="Line"/>
          <p:cNvSpPr/>
          <p:nvPr/>
        </p:nvSpPr>
        <p:spPr>
          <a:xfrm>
            <a:off x="1657370" y="3852863"/>
            <a:ext cx="5653779" cy="0"/>
          </a:xfrm>
          <a:prstGeom prst="line">
            <a:avLst/>
          </a:prstGeom>
          <a:ln w="190500">
            <a:solidFill>
              <a:srgbClr val="D9971A"/>
            </a:solidFill>
            <a:miter lim="400000"/>
            <a:tailEnd type="stealth"/>
          </a:ln>
        </p:spPr>
        <p:txBody>
          <a:bodyPr lIns="19050" tIns="19050" rIns="19050" bIns="19050" anchor="ctr"/>
          <a:lstStyle/>
          <a:p>
            <a:pPr defTabSz="219075">
              <a:defRPr sz="3600">
                <a:solidFill>
                  <a:srgbClr val="535353"/>
                </a:solidFill>
                <a:latin typeface="Gill Sans Light"/>
                <a:ea typeface="Gill Sans Light"/>
                <a:cs typeface="Gill Sans Light"/>
                <a:sym typeface="Gill Sans Light"/>
              </a:defRPr>
            </a:pPr>
            <a:endParaRPr sz="1350"/>
          </a:p>
        </p:txBody>
      </p:sp>
      <p:grpSp>
        <p:nvGrpSpPr>
          <p:cNvPr id="410" name="Group"/>
          <p:cNvGrpSpPr/>
          <p:nvPr/>
        </p:nvGrpSpPr>
        <p:grpSpPr>
          <a:xfrm>
            <a:off x="4019942" y="3361162"/>
            <a:ext cx="843117" cy="1565144"/>
            <a:chOff x="0" y="0"/>
            <a:chExt cx="2248309" cy="4173714"/>
          </a:xfrm>
        </p:grpSpPr>
        <p:pic>
          <p:nvPicPr>
            <p:cNvPr id="407" name="pasted-image.pdf" descr="pasted-image.pdf"/>
            <p:cNvPicPr>
              <a:picLocks noChangeAspect="1"/>
            </p:cNvPicPr>
            <p:nvPr/>
          </p:nvPicPr>
          <p:blipFill>
            <a:blip r:embed="rId4">
              <a:extLst/>
            </a:blip>
            <a:srcRect/>
            <a:stretch>
              <a:fillRect/>
            </a:stretch>
          </p:blipFill>
          <p:spPr>
            <a:xfrm>
              <a:off x="0" y="0"/>
              <a:ext cx="2248310" cy="4173715"/>
            </a:xfrm>
            <a:prstGeom prst="rect">
              <a:avLst/>
            </a:prstGeom>
            <a:ln w="12700" cap="flat">
              <a:noFill/>
              <a:miter lim="400000"/>
            </a:ln>
            <a:effectLst/>
          </p:spPr>
        </p:pic>
        <p:sp>
          <p:nvSpPr>
            <p:cNvPr id="408" name="Rectangle"/>
            <p:cNvSpPr/>
            <p:nvPr/>
          </p:nvSpPr>
          <p:spPr>
            <a:xfrm>
              <a:off x="30304" y="1199500"/>
              <a:ext cx="1961113" cy="2950461"/>
            </a:xfrm>
            <a:prstGeom prst="rect">
              <a:avLst/>
            </a:prstGeom>
            <a:solidFill>
              <a:srgbClr val="407AAA"/>
            </a:solidFill>
            <a:ln w="12700" cap="flat">
              <a:noFill/>
              <a:miter lim="400000"/>
            </a:ln>
            <a:effectLst/>
          </p:spPr>
          <p:txBody>
            <a:bodyPr wrap="square" lIns="19050" tIns="19050" rIns="19050" bIns="19050" numCol="1" anchor="ctr">
              <a:noAutofit/>
            </a:bodyPr>
            <a:lstStyle/>
            <a:p>
              <a:pPr>
                <a:defRPr sz="4600">
                  <a:solidFill>
                    <a:srgbClr val="000000"/>
                  </a:solidFill>
                  <a:latin typeface="Futura"/>
                  <a:ea typeface="Futura"/>
                  <a:cs typeface="Futura"/>
                  <a:sym typeface="Futura"/>
                </a:defRPr>
              </a:pPr>
              <a:endParaRPr sz="1725"/>
            </a:p>
          </p:txBody>
        </p:sp>
        <p:pic>
          <p:nvPicPr>
            <p:cNvPr id="409" name="pasted-image.png" descr="pasted-image.png"/>
            <p:cNvPicPr>
              <a:picLocks noChangeAspect="1"/>
            </p:cNvPicPr>
            <p:nvPr/>
          </p:nvPicPr>
          <p:blipFill>
            <a:blip r:embed="rId5">
              <a:extLst/>
            </a:blip>
            <a:stretch>
              <a:fillRect/>
            </a:stretch>
          </p:blipFill>
          <p:spPr>
            <a:xfrm>
              <a:off x="67184" y="1388530"/>
              <a:ext cx="1887352" cy="1887352"/>
            </a:xfrm>
            <a:prstGeom prst="rect">
              <a:avLst/>
            </a:prstGeom>
            <a:ln w="12700" cap="flat">
              <a:noFill/>
              <a:miter lim="400000"/>
            </a:ln>
            <a:effectLst/>
          </p:spPr>
        </p:pic>
      </p:grpSp>
      <p:graphicFrame>
        <p:nvGraphicFramePr>
          <p:cNvPr id="411" name="Table"/>
          <p:cNvGraphicFramePr/>
          <p:nvPr>
            <p:extLst>
              <p:ext uri="{D42A27DB-BD31-4B8C-83A1-F6EECF244321}">
                <p14:modId xmlns:p14="http://schemas.microsoft.com/office/powerpoint/2010/main" val="1809827219"/>
              </p:ext>
            </p:extLst>
          </p:nvPr>
        </p:nvGraphicFramePr>
        <p:xfrm>
          <a:off x="5257800" y="1981200"/>
          <a:ext cx="1676400" cy="1397482"/>
        </p:xfrm>
        <a:graphic>
          <a:graphicData uri="http://schemas.openxmlformats.org/drawingml/2006/table">
            <a:tbl>
              <a:tblPr firstRow="1"/>
              <a:tblGrid>
                <a:gridCol w="1676400"/>
              </a:tblGrid>
              <a:tr h="437611">
                <a:tc>
                  <a:txBody>
                    <a:bodyPr/>
                    <a:lstStyle/>
                    <a:p>
                      <a:pPr algn="ctr" defTabSz="584200">
                        <a:defRPr sz="1800">
                          <a:solidFill>
                            <a:srgbClr val="000000"/>
                          </a:solidFill>
                        </a:defRPr>
                      </a:pPr>
                      <a:r>
                        <a:rPr lang="en-US" sz="1400" dirty="0" smtClean="0">
                          <a:solidFill>
                            <a:srgbClr val="FFFFFF"/>
                          </a:solidFill>
                          <a:latin typeface="Gill Sans Light"/>
                          <a:ea typeface="Gill Sans Light"/>
                          <a:cs typeface="Gill Sans Light"/>
                          <a:sym typeface="Gill Sans Light"/>
                        </a:rPr>
                        <a:t>Blacklist</a:t>
                      </a:r>
                      <a:endParaRPr sz="1400" dirty="0">
                        <a:solidFill>
                          <a:srgbClr val="FFFFFF"/>
                        </a:solidFill>
                        <a:latin typeface="Gill Sans Light"/>
                        <a:ea typeface="Gill Sans Light"/>
                        <a:cs typeface="Gill Sans Light"/>
                        <a:sym typeface="Gill Sans Light"/>
                      </a:endParaRPr>
                    </a:p>
                  </a:txBody>
                  <a:tcPr marL="50800" marR="50800" marT="50800" marB="50800" anchor="ctr" horzOverflow="overflow">
                    <a:lnL w="12700">
                      <a:solidFill>
                        <a:srgbClr val="B4B4B4"/>
                      </a:solidFill>
                      <a:miter lim="400000"/>
                    </a:lnL>
                    <a:lnR w="12700">
                      <a:solidFill>
                        <a:srgbClr val="B4B4B4"/>
                      </a:solidFill>
                      <a:miter lim="400000"/>
                    </a:lnR>
                    <a:lnT w="12700">
                      <a:solidFill>
                        <a:srgbClr val="B4B4B4"/>
                      </a:solidFill>
                      <a:miter lim="400000"/>
                    </a:lnT>
                    <a:lnB w="12700">
                      <a:solidFill>
                        <a:srgbClr val="B4B4B4"/>
                      </a:solidFill>
                      <a:miter lim="400000"/>
                    </a:lnB>
                    <a:solidFill>
                      <a:srgbClr val="808785"/>
                    </a:solidFill>
                  </a:tcPr>
                </a:tc>
              </a:tr>
              <a:tr h="319957">
                <a:tc>
                  <a:txBody>
                    <a:bodyPr/>
                    <a:lstStyle/>
                    <a:p>
                      <a:pPr algn="ctr" defTabSz="584200">
                        <a:defRPr sz="1800">
                          <a:solidFill>
                            <a:srgbClr val="000000"/>
                          </a:solidFill>
                        </a:defRPr>
                      </a:pPr>
                      <a:r>
                        <a:rPr sz="1000" dirty="0">
                          <a:solidFill>
                            <a:srgbClr val="5A5F5E"/>
                          </a:solidFill>
                          <a:latin typeface="Gill Sans Light"/>
                          <a:ea typeface="Gill Sans Light"/>
                          <a:cs typeface="Gill Sans Light"/>
                          <a:sym typeface="Gill Sans Light"/>
                        </a:rPr>
                        <a:t>ATTACK</a:t>
                      </a:r>
                    </a:p>
                  </a:txBody>
                  <a:tcPr marL="50800" marR="50800" marT="50800" marB="50800" anchor="ctr" horzOverflow="overflow">
                    <a:lnL w="12700">
                      <a:solidFill>
                        <a:srgbClr val="B4B4B4"/>
                      </a:solidFill>
                      <a:miter lim="400000"/>
                    </a:lnL>
                    <a:lnR w="12700">
                      <a:solidFill>
                        <a:srgbClr val="B4B4B4"/>
                      </a:solidFill>
                      <a:miter lim="400000"/>
                    </a:lnR>
                    <a:lnT w="12700">
                      <a:solidFill>
                        <a:srgbClr val="B4B4B4"/>
                      </a:solidFill>
                      <a:miter lim="400000"/>
                    </a:lnT>
                    <a:lnB w="12700">
                      <a:solidFill>
                        <a:srgbClr val="B4B4B4"/>
                      </a:solidFill>
                      <a:miter lim="400000"/>
                    </a:lnB>
                  </a:tcPr>
                </a:tc>
              </a:tr>
              <a:tr h="319957">
                <a:tc>
                  <a:txBody>
                    <a:bodyPr/>
                    <a:lstStyle/>
                    <a:p>
                      <a:pPr algn="ctr" defTabSz="584200">
                        <a:defRPr sz="1800">
                          <a:solidFill>
                            <a:srgbClr val="000000"/>
                          </a:solidFill>
                        </a:defRPr>
                      </a:pPr>
                      <a:r>
                        <a:rPr sz="1000" dirty="0">
                          <a:solidFill>
                            <a:srgbClr val="5A5F5E"/>
                          </a:solidFill>
                          <a:latin typeface="Gill Sans Light"/>
                          <a:ea typeface="Gill Sans Light"/>
                          <a:cs typeface="Gill Sans Light"/>
                          <a:sym typeface="Gill Sans Light"/>
                        </a:rPr>
                        <a:t>HACKS</a:t>
                      </a:r>
                    </a:p>
                  </a:txBody>
                  <a:tcPr marL="50800" marR="50800" marT="50800" marB="50800" anchor="ctr" horzOverflow="overflow">
                    <a:lnL w="12700">
                      <a:solidFill>
                        <a:srgbClr val="B4B4B4"/>
                      </a:solidFill>
                      <a:miter lim="400000"/>
                    </a:lnL>
                    <a:lnR w="12700">
                      <a:solidFill>
                        <a:srgbClr val="B4B4B4"/>
                      </a:solidFill>
                      <a:miter lim="400000"/>
                    </a:lnR>
                    <a:lnT w="12700">
                      <a:solidFill>
                        <a:srgbClr val="B4B4B4"/>
                      </a:solidFill>
                      <a:miter lim="400000"/>
                    </a:lnT>
                    <a:lnB w="12700">
                      <a:solidFill>
                        <a:srgbClr val="B4B4B4"/>
                      </a:solidFill>
                      <a:miter lim="400000"/>
                    </a:lnB>
                  </a:tcPr>
                </a:tc>
              </a:tr>
              <a:tr h="319957">
                <a:tc>
                  <a:txBody>
                    <a:bodyPr/>
                    <a:lstStyle/>
                    <a:p>
                      <a:pPr algn="ctr" defTabSz="584200">
                        <a:defRPr sz="1800">
                          <a:solidFill>
                            <a:srgbClr val="000000"/>
                          </a:solidFill>
                        </a:defRPr>
                      </a:pPr>
                      <a:r>
                        <a:rPr sz="1000" dirty="0">
                          <a:solidFill>
                            <a:srgbClr val="5A5F5E"/>
                          </a:solidFill>
                          <a:latin typeface="Gill Sans Light"/>
                          <a:ea typeface="Gill Sans Light"/>
                          <a:cs typeface="Gill Sans Light"/>
                          <a:sym typeface="Gill Sans Light"/>
                        </a:rPr>
                        <a:t>183237</a:t>
                      </a:r>
                    </a:p>
                  </a:txBody>
                  <a:tcPr marL="50800" marR="50800" marT="50800" marB="50800" anchor="ctr" horzOverflow="overflow">
                    <a:lnL w="12700">
                      <a:solidFill>
                        <a:srgbClr val="B4B4B4"/>
                      </a:solidFill>
                      <a:miter lim="400000"/>
                    </a:lnL>
                    <a:lnR w="12700">
                      <a:solidFill>
                        <a:srgbClr val="B4B4B4"/>
                      </a:solidFill>
                      <a:miter lim="400000"/>
                    </a:lnR>
                    <a:lnT w="12700">
                      <a:solidFill>
                        <a:srgbClr val="B4B4B4"/>
                      </a:solidFill>
                      <a:miter lim="400000"/>
                    </a:lnT>
                    <a:lnB w="12700">
                      <a:solidFill>
                        <a:srgbClr val="B4B4B4"/>
                      </a:solidFill>
                      <a:miter lim="400000"/>
                    </a:lnB>
                  </a:tcPr>
                </a:tc>
              </a:tr>
            </a:tbl>
          </a:graphicData>
        </a:graphic>
      </p:graphicFrame>
      <p:grpSp>
        <p:nvGrpSpPr>
          <p:cNvPr id="423" name="Group"/>
          <p:cNvGrpSpPr/>
          <p:nvPr/>
        </p:nvGrpSpPr>
        <p:grpSpPr>
          <a:xfrm>
            <a:off x="5486400" y="2438400"/>
            <a:ext cx="1083624" cy="878524"/>
            <a:chOff x="0" y="0"/>
            <a:chExt cx="2889660" cy="2342730"/>
          </a:xfrm>
        </p:grpSpPr>
        <p:grpSp>
          <p:nvGrpSpPr>
            <p:cNvPr id="416" name="Group"/>
            <p:cNvGrpSpPr/>
            <p:nvPr/>
          </p:nvGrpSpPr>
          <p:grpSpPr>
            <a:xfrm>
              <a:off x="0" y="1626450"/>
              <a:ext cx="2889661" cy="716281"/>
              <a:chOff x="0" y="0"/>
              <a:chExt cx="2889660" cy="716280"/>
            </a:xfrm>
          </p:grpSpPr>
          <p:sp>
            <p:nvSpPr>
              <p:cNvPr id="414" name="Rectangle"/>
              <p:cNvSpPr/>
              <p:nvPr/>
            </p:nvSpPr>
            <p:spPr>
              <a:xfrm>
                <a:off x="103499" y="64343"/>
                <a:ext cx="2786162" cy="587594"/>
              </a:xfrm>
              <a:prstGeom prst="rect">
                <a:avLst/>
              </a:prstGeom>
              <a:noFill/>
              <a:ln w="3175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415" name="pasted-image.png" descr="pasted-image.png"/>
              <p:cNvPicPr>
                <a:picLocks noChangeAspect="1"/>
              </p:cNvPicPr>
              <p:nvPr/>
            </p:nvPicPr>
            <p:blipFill>
              <a:blip r:embed="rId6">
                <a:extLst/>
              </a:blip>
              <a:stretch>
                <a:fillRect/>
              </a:stretch>
            </p:blipFill>
            <p:spPr>
              <a:xfrm>
                <a:off x="0" y="0"/>
                <a:ext cx="716280" cy="716281"/>
              </a:xfrm>
              <a:prstGeom prst="rect">
                <a:avLst/>
              </a:prstGeom>
              <a:ln w="12700" cap="flat">
                <a:noFill/>
                <a:miter lim="400000"/>
              </a:ln>
              <a:effectLst/>
            </p:spPr>
          </p:pic>
        </p:grpSp>
        <p:grpSp>
          <p:nvGrpSpPr>
            <p:cNvPr id="419" name="Group"/>
            <p:cNvGrpSpPr/>
            <p:nvPr/>
          </p:nvGrpSpPr>
          <p:grpSpPr>
            <a:xfrm>
              <a:off x="0" y="813225"/>
              <a:ext cx="2889661" cy="716281"/>
              <a:chOff x="0" y="0"/>
              <a:chExt cx="2889660" cy="716280"/>
            </a:xfrm>
          </p:grpSpPr>
          <p:sp>
            <p:nvSpPr>
              <p:cNvPr id="417" name="Rectangle"/>
              <p:cNvSpPr/>
              <p:nvPr/>
            </p:nvSpPr>
            <p:spPr>
              <a:xfrm>
                <a:off x="103499" y="64343"/>
                <a:ext cx="2786162" cy="587594"/>
              </a:xfrm>
              <a:prstGeom prst="rect">
                <a:avLst/>
              </a:prstGeom>
              <a:noFill/>
              <a:ln w="3175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418" name="pasted-image.png" descr="pasted-image.png"/>
              <p:cNvPicPr>
                <a:picLocks noChangeAspect="1"/>
              </p:cNvPicPr>
              <p:nvPr/>
            </p:nvPicPr>
            <p:blipFill>
              <a:blip r:embed="rId6">
                <a:extLst/>
              </a:blip>
              <a:stretch>
                <a:fillRect/>
              </a:stretch>
            </p:blipFill>
            <p:spPr>
              <a:xfrm>
                <a:off x="0" y="0"/>
                <a:ext cx="716280" cy="716281"/>
              </a:xfrm>
              <a:prstGeom prst="rect">
                <a:avLst/>
              </a:prstGeom>
              <a:ln w="12700" cap="flat">
                <a:noFill/>
                <a:miter lim="400000"/>
              </a:ln>
              <a:effectLst/>
            </p:spPr>
          </p:pic>
        </p:grpSp>
        <p:grpSp>
          <p:nvGrpSpPr>
            <p:cNvPr id="422" name="Group"/>
            <p:cNvGrpSpPr/>
            <p:nvPr/>
          </p:nvGrpSpPr>
          <p:grpSpPr>
            <a:xfrm>
              <a:off x="0" y="0"/>
              <a:ext cx="2889661" cy="716281"/>
              <a:chOff x="0" y="0"/>
              <a:chExt cx="2889660" cy="716280"/>
            </a:xfrm>
          </p:grpSpPr>
          <p:sp>
            <p:nvSpPr>
              <p:cNvPr id="420" name="Rectangle"/>
              <p:cNvSpPr/>
              <p:nvPr/>
            </p:nvSpPr>
            <p:spPr>
              <a:xfrm>
                <a:off x="103499" y="64343"/>
                <a:ext cx="2786162" cy="587594"/>
              </a:xfrm>
              <a:prstGeom prst="rect">
                <a:avLst/>
              </a:prstGeom>
              <a:noFill/>
              <a:ln w="3175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421" name="pasted-image.png" descr="pasted-image.png"/>
              <p:cNvPicPr>
                <a:picLocks noChangeAspect="1"/>
              </p:cNvPicPr>
              <p:nvPr/>
            </p:nvPicPr>
            <p:blipFill>
              <a:blip r:embed="rId6">
                <a:extLst/>
              </a:blip>
              <a:stretch>
                <a:fillRect/>
              </a:stretch>
            </p:blipFill>
            <p:spPr>
              <a:xfrm>
                <a:off x="0" y="0"/>
                <a:ext cx="716280" cy="716281"/>
              </a:xfrm>
              <a:prstGeom prst="rect">
                <a:avLst/>
              </a:prstGeom>
              <a:ln w="12700" cap="flat">
                <a:noFill/>
                <a:miter lim="400000"/>
              </a:ln>
              <a:effectLst/>
            </p:spPr>
          </p:pic>
        </p:grpSp>
      </p:grpSp>
      <p:grpSp>
        <p:nvGrpSpPr>
          <p:cNvPr id="426" name="Group"/>
          <p:cNvGrpSpPr/>
          <p:nvPr/>
        </p:nvGrpSpPr>
        <p:grpSpPr>
          <a:xfrm>
            <a:off x="3526288" y="2125121"/>
            <a:ext cx="1739522" cy="451394"/>
            <a:chOff x="-82565" y="-17888"/>
            <a:chExt cx="4638719" cy="1203714"/>
          </a:xfrm>
        </p:grpSpPr>
        <p:sp>
          <p:nvSpPr>
            <p:cNvPr id="424" name="Line"/>
            <p:cNvSpPr/>
            <p:nvPr/>
          </p:nvSpPr>
          <p:spPr>
            <a:xfrm>
              <a:off x="2627901" y="751527"/>
              <a:ext cx="1928253" cy="434299"/>
            </a:xfrm>
            <a:prstGeom prst="line">
              <a:avLst/>
            </a:prstGeom>
            <a:noFill/>
            <a:ln w="88900" cap="flat">
              <a:solidFill>
                <a:srgbClr val="414141"/>
              </a:solidFill>
              <a:prstDash val="solid"/>
              <a:miter lim="400000"/>
              <a:tailEnd type="triangle" w="med" len="med"/>
            </a:ln>
            <a:effectLst/>
          </p:spPr>
          <p:txBody>
            <a:bodyPr wrap="square" lIns="19050" tIns="19050" rIns="19050" bIns="19050" numCol="1" anchor="ctr">
              <a:noAutofit/>
            </a:bodyPr>
            <a:lstStyle/>
            <a:p>
              <a:pPr>
                <a:defRPr sz="4400">
                  <a:latin typeface="Palatino"/>
                  <a:ea typeface="Palatino"/>
                  <a:cs typeface="Palatino"/>
                  <a:sym typeface="Palatino"/>
                </a:defRPr>
              </a:pPr>
              <a:endParaRPr sz="1650"/>
            </a:p>
          </p:txBody>
        </p:sp>
        <p:sp>
          <p:nvSpPr>
            <p:cNvPr id="425" name="AESK(ATTACK)"/>
            <p:cNvSpPr/>
            <p:nvPr/>
          </p:nvSpPr>
          <p:spPr>
            <a:xfrm>
              <a:off x="-82565" y="-17888"/>
              <a:ext cx="4175328" cy="810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50" tIns="19050" rIns="19050" bIns="19050" numCol="1" anchor="ctr">
              <a:spAutoFit/>
            </a:bodyPr>
            <a:lstStyle/>
            <a:p>
              <a:pPr>
                <a:defRPr sz="4600">
                  <a:solidFill>
                    <a:srgbClr val="000000"/>
                  </a:solidFill>
                </a:defRPr>
              </a:pPr>
              <a:r>
                <a:rPr sz="1725"/>
                <a:t>AES</a:t>
              </a:r>
              <a:r>
                <a:rPr sz="1725" baseline="-5999"/>
                <a:t>K</a:t>
              </a:r>
              <a:r>
                <a:rPr sz="1725"/>
                <a:t>(ATTACK)</a:t>
              </a:r>
            </a:p>
          </p:txBody>
        </p:sp>
      </p:grpSp>
      <p:grpSp>
        <p:nvGrpSpPr>
          <p:cNvPr id="429" name="Group"/>
          <p:cNvGrpSpPr/>
          <p:nvPr/>
        </p:nvGrpSpPr>
        <p:grpSpPr>
          <a:xfrm>
            <a:off x="1599580" y="2100264"/>
            <a:ext cx="1225435" cy="1224861"/>
            <a:chOff x="0" y="0"/>
            <a:chExt cx="3267824" cy="3266295"/>
          </a:xfrm>
        </p:grpSpPr>
        <p:pic>
          <p:nvPicPr>
            <p:cNvPr id="427" name="pasted-image.png" descr="pasted-image.png"/>
            <p:cNvPicPr>
              <a:picLocks noChangeAspect="1"/>
            </p:cNvPicPr>
            <p:nvPr/>
          </p:nvPicPr>
          <p:blipFill>
            <a:blip r:embed="rId7">
              <a:extLst/>
            </a:blip>
            <a:stretch>
              <a:fillRect/>
            </a:stretch>
          </p:blipFill>
          <p:spPr>
            <a:xfrm>
              <a:off x="0" y="0"/>
              <a:ext cx="3266296" cy="3266296"/>
            </a:xfrm>
            <a:prstGeom prst="rect">
              <a:avLst/>
            </a:prstGeom>
            <a:ln w="12700" cap="flat">
              <a:noFill/>
              <a:miter lim="400000"/>
            </a:ln>
            <a:effectLst/>
          </p:spPr>
        </p:pic>
        <p:sp>
          <p:nvSpPr>
            <p:cNvPr id="428" name="EXAMPLE ATTACK"/>
            <p:cNvSpPr/>
            <p:nvPr/>
          </p:nvSpPr>
          <p:spPr>
            <a:xfrm>
              <a:off x="1529" y="1179543"/>
              <a:ext cx="3266296" cy="1282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82880" tIns="19050" rIns="19050" bIns="19050" numCol="1" anchor="ctr">
              <a:noAutofit/>
            </a:bodyPr>
            <a:lstStyle>
              <a:lvl1pPr>
                <a:spcBef>
                  <a:spcPts val="2500"/>
                </a:spcBef>
                <a:defRPr sz="4200"/>
              </a:lvl1pPr>
            </a:lstStyle>
            <a:p>
              <a:r>
                <a:rPr sz="1575" dirty="0">
                  <a:ln>
                    <a:solidFill>
                      <a:sysClr val="windowText" lastClr="000000"/>
                    </a:solidFill>
                  </a:ln>
                  <a:latin typeface="Calibri" charset="0"/>
                  <a:ea typeface="Calibri" charset="0"/>
                  <a:cs typeface="Calibri" charset="0"/>
                </a:rPr>
                <a:t>EXAMPLE ATTACK</a:t>
              </a:r>
            </a:p>
          </p:txBody>
        </p:sp>
      </p:grpSp>
      <p:sp>
        <p:nvSpPr>
          <p:cNvPr id="430" name="Line"/>
          <p:cNvSpPr/>
          <p:nvPr/>
        </p:nvSpPr>
        <p:spPr>
          <a:xfrm flipV="1">
            <a:off x="2936781" y="2629229"/>
            <a:ext cx="2203173" cy="1747224"/>
          </a:xfrm>
          <a:prstGeom prst="line">
            <a:avLst/>
          </a:prstGeom>
          <a:ln w="88900">
            <a:solidFill>
              <a:schemeClr val="accent5">
                <a:hueOff val="-411175"/>
                <a:satOff val="4030"/>
                <a:lumOff val="-29867"/>
              </a:schemeClr>
            </a:solidFill>
            <a:miter lim="400000"/>
            <a:headEnd type="triangle"/>
            <a:tailEnd type="triangle"/>
          </a:ln>
        </p:spPr>
        <p:txBody>
          <a:bodyPr lIns="19050" tIns="19050" rIns="19050" bIns="19050" anchor="ctr"/>
          <a:lstStyle/>
          <a:p>
            <a:pPr>
              <a:defRPr sz="4400">
                <a:latin typeface="Palatino"/>
                <a:ea typeface="Palatino"/>
                <a:cs typeface="Palatino"/>
                <a:sym typeface="Palatino"/>
              </a:defRPr>
            </a:pPr>
            <a:endParaRPr sz="1650"/>
          </a:p>
        </p:txBody>
      </p:sp>
      <p:pic>
        <p:nvPicPr>
          <p:cNvPr id="431" name="pasted-image.pdf" descr="pasted-image.pdf"/>
          <p:cNvPicPr>
            <a:picLocks noChangeAspect="1"/>
          </p:cNvPicPr>
          <p:nvPr/>
        </p:nvPicPr>
        <p:blipFill>
          <a:blip r:embed="rId8">
            <a:extLst/>
          </a:blip>
          <a:stretch>
            <a:fillRect/>
          </a:stretch>
        </p:blipFill>
        <p:spPr>
          <a:xfrm>
            <a:off x="584303" y="3026623"/>
            <a:ext cx="1052453" cy="1022383"/>
          </a:xfrm>
          <a:prstGeom prst="rect">
            <a:avLst/>
          </a:prstGeom>
          <a:ln w="12700">
            <a:miter lim="400000"/>
          </a:ln>
        </p:spPr>
      </p:pic>
      <p:grpSp>
        <p:nvGrpSpPr>
          <p:cNvPr id="434" name="Group"/>
          <p:cNvGrpSpPr/>
          <p:nvPr/>
        </p:nvGrpSpPr>
        <p:grpSpPr>
          <a:xfrm>
            <a:off x="7406557" y="3085283"/>
            <a:ext cx="1535030" cy="2172301"/>
            <a:chOff x="938736" y="1699034"/>
            <a:chExt cx="4093411" cy="5792800"/>
          </a:xfrm>
        </p:grpSpPr>
        <p:pic>
          <p:nvPicPr>
            <p:cNvPr id="432" name="pasted-image.pdf" descr="pasted-image.pdf"/>
            <p:cNvPicPr>
              <a:picLocks noChangeAspect="1"/>
            </p:cNvPicPr>
            <p:nvPr/>
          </p:nvPicPr>
          <p:blipFill>
            <a:blip r:embed="rId9">
              <a:extLst/>
            </a:blip>
            <a:srcRect l="25560" r="5714" b="54881"/>
            <a:stretch>
              <a:fillRect/>
            </a:stretch>
          </p:blipFill>
          <p:spPr>
            <a:xfrm>
              <a:off x="938736" y="1699034"/>
              <a:ext cx="4093413" cy="4093782"/>
            </a:xfrm>
            <a:prstGeom prst="rect">
              <a:avLst/>
            </a:prstGeom>
            <a:ln w="12700" cap="flat">
              <a:noFill/>
              <a:miter lim="400000"/>
            </a:ln>
            <a:effectLst/>
          </p:spPr>
        </p:pic>
        <p:sp>
          <p:nvSpPr>
            <p:cNvPr id="433" name="Bob"/>
            <p:cNvSpPr/>
            <p:nvPr/>
          </p:nvSpPr>
          <p:spPr>
            <a:xfrm>
              <a:off x="969992" y="6229713"/>
              <a:ext cx="1729129" cy="12621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l">
                <a:spcBef>
                  <a:spcPts val="3400"/>
                </a:spcBef>
                <a:defRPr sz="5800"/>
              </a:lvl1pPr>
            </a:lstStyle>
            <a:p>
              <a:r>
                <a:rPr sz="2175"/>
                <a:t>Bob</a:t>
              </a:r>
            </a:p>
          </p:txBody>
        </p:sp>
      </p:grpSp>
      <p:pic>
        <p:nvPicPr>
          <p:cNvPr id="435" name="pasted-image.png" descr="pasted-image.png"/>
          <p:cNvPicPr>
            <a:picLocks noChangeAspect="1"/>
          </p:cNvPicPr>
          <p:nvPr/>
        </p:nvPicPr>
        <p:blipFill>
          <a:blip r:embed="rId10">
            <a:extLst/>
          </a:blip>
          <a:stretch>
            <a:fillRect/>
          </a:stretch>
        </p:blipFill>
        <p:spPr>
          <a:xfrm>
            <a:off x="7773070" y="4756514"/>
            <a:ext cx="560908" cy="551559"/>
          </a:xfrm>
          <a:prstGeom prst="rect">
            <a:avLst/>
          </a:prstGeom>
          <a:ln w="12700">
            <a:miter lim="400000"/>
          </a:ln>
        </p:spPr>
      </p:pic>
      <p:pic>
        <p:nvPicPr>
          <p:cNvPr id="436" name="pasted-image.png" descr="pasted-image.png"/>
          <p:cNvPicPr>
            <a:picLocks noChangeAspect="1"/>
          </p:cNvPicPr>
          <p:nvPr/>
        </p:nvPicPr>
        <p:blipFill>
          <a:blip r:embed="rId10">
            <a:extLst/>
          </a:blip>
          <a:stretch>
            <a:fillRect/>
          </a:stretch>
        </p:blipFill>
        <p:spPr>
          <a:xfrm>
            <a:off x="313463" y="4766055"/>
            <a:ext cx="560908" cy="551560"/>
          </a:xfrm>
          <a:prstGeom prst="rect">
            <a:avLst/>
          </a:prstGeom>
          <a:ln w="12700">
            <a:miter lim="400000"/>
          </a:ln>
        </p:spPr>
      </p:pic>
      <p:grpSp>
        <p:nvGrpSpPr>
          <p:cNvPr id="441" name="Group"/>
          <p:cNvGrpSpPr/>
          <p:nvPr/>
        </p:nvGrpSpPr>
        <p:grpSpPr>
          <a:xfrm>
            <a:off x="1959818" y="4382038"/>
            <a:ext cx="1496063" cy="773270"/>
            <a:chOff x="0" y="0"/>
            <a:chExt cx="3989500" cy="2062051"/>
          </a:xfrm>
        </p:grpSpPr>
        <p:pic>
          <p:nvPicPr>
            <p:cNvPr id="437" name="blank-ticket-photos-7.png" descr="blank-ticket-photos-7.png"/>
            <p:cNvPicPr>
              <a:picLocks noChangeAspect="1"/>
            </p:cNvPicPr>
            <p:nvPr/>
          </p:nvPicPr>
          <p:blipFill>
            <a:blip r:embed="rId11">
              <a:extLst/>
            </a:blip>
            <a:srcRect/>
            <a:stretch>
              <a:fillRect/>
            </a:stretch>
          </p:blipFill>
          <p:spPr>
            <a:xfrm>
              <a:off x="49274" y="0"/>
              <a:ext cx="3940227" cy="2062052"/>
            </a:xfrm>
            <a:prstGeom prst="rect">
              <a:avLst/>
            </a:prstGeom>
            <a:ln w="12700" cap="flat">
              <a:noFill/>
              <a:miter lim="400000"/>
            </a:ln>
            <a:effectLst/>
          </p:spPr>
        </p:pic>
        <p:sp>
          <p:nvSpPr>
            <p:cNvPr id="438" name="EXAMPL"/>
            <p:cNvSpPr/>
            <p:nvPr/>
          </p:nvSpPr>
          <p:spPr>
            <a:xfrm>
              <a:off x="502493" y="435523"/>
              <a:ext cx="3034131" cy="11909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spcBef>
                  <a:spcPts val="2500"/>
                </a:spcBef>
                <a:defRPr sz="4200"/>
              </a:lvl1pPr>
            </a:lstStyle>
            <a:p>
              <a:r>
                <a:rPr sz="1575"/>
                <a:t>EXAMPL</a:t>
              </a:r>
            </a:p>
          </p:txBody>
        </p:sp>
        <p:sp>
          <p:nvSpPr>
            <p:cNvPr id="439" name="Rectangle"/>
            <p:cNvSpPr/>
            <p:nvPr/>
          </p:nvSpPr>
          <p:spPr>
            <a:xfrm>
              <a:off x="275148" y="697651"/>
              <a:ext cx="3434823" cy="724394"/>
            </a:xfrm>
            <a:prstGeom prst="rect">
              <a:avLst/>
            </a:prstGeom>
            <a:noFill/>
            <a:ln w="6350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440" name="pasted-image.png" descr="pasted-image.png"/>
            <p:cNvPicPr>
              <a:picLocks noChangeAspect="1"/>
            </p:cNvPicPr>
            <p:nvPr/>
          </p:nvPicPr>
          <p:blipFill>
            <a:blip r:embed="rId6">
              <a:extLst/>
            </a:blip>
            <a:stretch>
              <a:fillRect/>
            </a:stretch>
          </p:blipFill>
          <p:spPr>
            <a:xfrm>
              <a:off x="0" y="747127"/>
              <a:ext cx="1011805" cy="1011806"/>
            </a:xfrm>
            <a:prstGeom prst="rect">
              <a:avLst/>
            </a:prstGeom>
            <a:ln w="12700" cap="flat">
              <a:noFill/>
              <a:miter lim="400000"/>
            </a:ln>
            <a:effectLst/>
          </p:spPr>
        </p:pic>
      </p:grpSp>
      <p:grpSp>
        <p:nvGrpSpPr>
          <p:cNvPr id="444" name="Group"/>
          <p:cNvGrpSpPr/>
          <p:nvPr/>
        </p:nvGrpSpPr>
        <p:grpSpPr>
          <a:xfrm>
            <a:off x="2083027" y="3489401"/>
            <a:ext cx="1620636" cy="963825"/>
            <a:chOff x="-1373356" y="190426"/>
            <a:chExt cx="4321691" cy="2570194"/>
          </a:xfrm>
        </p:grpSpPr>
        <p:sp>
          <p:nvSpPr>
            <p:cNvPr id="442" name="Line"/>
            <p:cNvSpPr/>
            <p:nvPr/>
          </p:nvSpPr>
          <p:spPr>
            <a:xfrm flipH="1">
              <a:off x="371348" y="841848"/>
              <a:ext cx="362901" cy="1918772"/>
            </a:xfrm>
            <a:prstGeom prst="line">
              <a:avLst/>
            </a:prstGeom>
            <a:noFill/>
            <a:ln w="88900" cap="flat">
              <a:solidFill>
                <a:srgbClr val="414141"/>
              </a:solidFill>
              <a:prstDash val="solid"/>
              <a:miter lim="400000"/>
              <a:tailEnd type="triangle" w="med" len="med"/>
            </a:ln>
            <a:effectLst/>
          </p:spPr>
          <p:txBody>
            <a:bodyPr wrap="square" lIns="19050" tIns="19050" rIns="19050" bIns="19050" numCol="1" anchor="ctr">
              <a:noAutofit/>
            </a:bodyPr>
            <a:lstStyle/>
            <a:p>
              <a:pPr>
                <a:defRPr sz="4400">
                  <a:latin typeface="Palatino"/>
                  <a:ea typeface="Palatino"/>
                  <a:cs typeface="Palatino"/>
                  <a:sym typeface="Palatino"/>
                </a:defRPr>
              </a:pPr>
              <a:endParaRPr sz="1650"/>
            </a:p>
          </p:txBody>
        </p:sp>
        <p:sp>
          <p:nvSpPr>
            <p:cNvPr id="443" name="AESK(EXAMPL)"/>
            <p:cNvSpPr/>
            <p:nvPr/>
          </p:nvSpPr>
          <p:spPr>
            <a:xfrm>
              <a:off x="-1373356" y="190426"/>
              <a:ext cx="4321691" cy="810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50" tIns="19050" rIns="19050" bIns="19050" numCol="1" anchor="ctr">
              <a:spAutoFit/>
            </a:bodyPr>
            <a:lstStyle/>
            <a:p>
              <a:pPr>
                <a:defRPr sz="4600">
                  <a:solidFill>
                    <a:srgbClr val="000000"/>
                  </a:solidFill>
                </a:defRPr>
              </a:pPr>
              <a:r>
                <a:rPr sz="1725"/>
                <a:t>AES</a:t>
              </a:r>
              <a:r>
                <a:rPr sz="1725" baseline="-5999"/>
                <a:t>K</a:t>
              </a:r>
              <a:r>
                <a:rPr sz="1725"/>
                <a:t>(EXAMPL)</a:t>
              </a:r>
            </a:p>
          </p:txBody>
        </p:sp>
      </p:grpSp>
      <p:grpSp>
        <p:nvGrpSpPr>
          <p:cNvPr id="449" name="Group"/>
          <p:cNvGrpSpPr/>
          <p:nvPr/>
        </p:nvGrpSpPr>
        <p:grpSpPr>
          <a:xfrm>
            <a:off x="1959967" y="4379421"/>
            <a:ext cx="1496064" cy="773270"/>
            <a:chOff x="0" y="0"/>
            <a:chExt cx="3989500" cy="2062051"/>
          </a:xfrm>
        </p:grpSpPr>
        <p:pic>
          <p:nvPicPr>
            <p:cNvPr id="445" name="blank-ticket-photos-7.png" descr="blank-ticket-photos-7.png"/>
            <p:cNvPicPr>
              <a:picLocks noChangeAspect="1"/>
            </p:cNvPicPr>
            <p:nvPr/>
          </p:nvPicPr>
          <p:blipFill>
            <a:blip r:embed="rId11">
              <a:extLst/>
            </a:blip>
            <a:srcRect/>
            <a:stretch>
              <a:fillRect/>
            </a:stretch>
          </p:blipFill>
          <p:spPr>
            <a:xfrm>
              <a:off x="49274" y="0"/>
              <a:ext cx="3940227" cy="2062052"/>
            </a:xfrm>
            <a:prstGeom prst="rect">
              <a:avLst/>
            </a:prstGeom>
            <a:ln w="12700" cap="flat">
              <a:noFill/>
              <a:miter lim="400000"/>
            </a:ln>
            <a:effectLst/>
          </p:spPr>
        </p:pic>
        <p:sp>
          <p:nvSpPr>
            <p:cNvPr id="446" name="XAMPLE"/>
            <p:cNvSpPr/>
            <p:nvPr/>
          </p:nvSpPr>
          <p:spPr>
            <a:xfrm>
              <a:off x="502493" y="435523"/>
              <a:ext cx="3034131" cy="11909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spcBef>
                  <a:spcPts val="2500"/>
                </a:spcBef>
                <a:defRPr sz="4200"/>
              </a:lvl1pPr>
            </a:lstStyle>
            <a:p>
              <a:r>
                <a:rPr sz="1575"/>
                <a:t>XAMPLE</a:t>
              </a:r>
            </a:p>
          </p:txBody>
        </p:sp>
        <p:sp>
          <p:nvSpPr>
            <p:cNvPr id="447" name="Rectangle"/>
            <p:cNvSpPr/>
            <p:nvPr/>
          </p:nvSpPr>
          <p:spPr>
            <a:xfrm>
              <a:off x="275148" y="697651"/>
              <a:ext cx="3434823" cy="724394"/>
            </a:xfrm>
            <a:prstGeom prst="rect">
              <a:avLst/>
            </a:prstGeom>
            <a:noFill/>
            <a:ln w="6350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448" name="pasted-image.png" descr="pasted-image.png"/>
            <p:cNvPicPr>
              <a:picLocks noChangeAspect="1"/>
            </p:cNvPicPr>
            <p:nvPr/>
          </p:nvPicPr>
          <p:blipFill>
            <a:blip r:embed="rId6">
              <a:extLst/>
            </a:blip>
            <a:stretch>
              <a:fillRect/>
            </a:stretch>
          </p:blipFill>
          <p:spPr>
            <a:xfrm>
              <a:off x="0" y="747127"/>
              <a:ext cx="1011805" cy="1011806"/>
            </a:xfrm>
            <a:prstGeom prst="rect">
              <a:avLst/>
            </a:prstGeom>
            <a:ln w="12700" cap="flat">
              <a:noFill/>
              <a:miter lim="400000"/>
            </a:ln>
            <a:effectLst/>
          </p:spPr>
        </p:pic>
      </p:grpSp>
      <p:grpSp>
        <p:nvGrpSpPr>
          <p:cNvPr id="454" name="Group"/>
          <p:cNvGrpSpPr/>
          <p:nvPr/>
        </p:nvGrpSpPr>
        <p:grpSpPr>
          <a:xfrm>
            <a:off x="1959967" y="4376747"/>
            <a:ext cx="1496064" cy="773270"/>
            <a:chOff x="0" y="0"/>
            <a:chExt cx="3989500" cy="2062051"/>
          </a:xfrm>
        </p:grpSpPr>
        <p:pic>
          <p:nvPicPr>
            <p:cNvPr id="450" name="blank-ticket-photos-7.png" descr="blank-ticket-photos-7.png"/>
            <p:cNvPicPr>
              <a:picLocks noChangeAspect="1"/>
            </p:cNvPicPr>
            <p:nvPr/>
          </p:nvPicPr>
          <p:blipFill>
            <a:blip r:embed="rId11">
              <a:extLst/>
            </a:blip>
            <a:srcRect/>
            <a:stretch>
              <a:fillRect/>
            </a:stretch>
          </p:blipFill>
          <p:spPr>
            <a:xfrm>
              <a:off x="49274" y="0"/>
              <a:ext cx="3940227" cy="2062052"/>
            </a:xfrm>
            <a:prstGeom prst="rect">
              <a:avLst/>
            </a:prstGeom>
            <a:ln w="12700" cap="flat">
              <a:noFill/>
              <a:miter lim="400000"/>
            </a:ln>
            <a:effectLst/>
          </p:spPr>
        </p:pic>
        <p:sp>
          <p:nvSpPr>
            <p:cNvPr id="451" name="AMPLE"/>
            <p:cNvSpPr/>
            <p:nvPr/>
          </p:nvSpPr>
          <p:spPr>
            <a:xfrm>
              <a:off x="502493" y="435523"/>
              <a:ext cx="3034131" cy="11909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spcBef>
                  <a:spcPts val="2500"/>
                </a:spcBef>
                <a:defRPr sz="4200"/>
              </a:lvl1pPr>
            </a:lstStyle>
            <a:p>
              <a:r>
                <a:rPr sz="1575"/>
                <a:t>AMPLE      </a:t>
              </a:r>
            </a:p>
          </p:txBody>
        </p:sp>
        <p:sp>
          <p:nvSpPr>
            <p:cNvPr id="452" name="Rectangle"/>
            <p:cNvSpPr/>
            <p:nvPr/>
          </p:nvSpPr>
          <p:spPr>
            <a:xfrm>
              <a:off x="275148" y="697651"/>
              <a:ext cx="3434823" cy="724394"/>
            </a:xfrm>
            <a:prstGeom prst="rect">
              <a:avLst/>
            </a:prstGeom>
            <a:noFill/>
            <a:ln w="6350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453" name="pasted-image.png" descr="pasted-image.png"/>
            <p:cNvPicPr>
              <a:picLocks noChangeAspect="1"/>
            </p:cNvPicPr>
            <p:nvPr/>
          </p:nvPicPr>
          <p:blipFill>
            <a:blip r:embed="rId6">
              <a:extLst/>
            </a:blip>
            <a:stretch>
              <a:fillRect/>
            </a:stretch>
          </p:blipFill>
          <p:spPr>
            <a:xfrm>
              <a:off x="0" y="747127"/>
              <a:ext cx="1011805" cy="1011806"/>
            </a:xfrm>
            <a:prstGeom prst="rect">
              <a:avLst/>
            </a:prstGeom>
            <a:ln w="12700" cap="flat">
              <a:noFill/>
              <a:miter lim="400000"/>
            </a:ln>
            <a:effectLst/>
          </p:spPr>
        </p:pic>
      </p:grpSp>
      <p:grpSp>
        <p:nvGrpSpPr>
          <p:cNvPr id="459" name="Group"/>
          <p:cNvGrpSpPr/>
          <p:nvPr/>
        </p:nvGrpSpPr>
        <p:grpSpPr>
          <a:xfrm>
            <a:off x="1959967" y="4376747"/>
            <a:ext cx="1496064" cy="773270"/>
            <a:chOff x="0" y="0"/>
            <a:chExt cx="3989500" cy="2062051"/>
          </a:xfrm>
        </p:grpSpPr>
        <p:pic>
          <p:nvPicPr>
            <p:cNvPr id="455" name="blank-ticket-photos-7.png" descr="blank-ticket-photos-7.png"/>
            <p:cNvPicPr>
              <a:picLocks noChangeAspect="1"/>
            </p:cNvPicPr>
            <p:nvPr/>
          </p:nvPicPr>
          <p:blipFill>
            <a:blip r:embed="rId11">
              <a:extLst/>
            </a:blip>
            <a:srcRect/>
            <a:stretch>
              <a:fillRect/>
            </a:stretch>
          </p:blipFill>
          <p:spPr>
            <a:xfrm>
              <a:off x="49274" y="0"/>
              <a:ext cx="3940227" cy="2062052"/>
            </a:xfrm>
            <a:prstGeom prst="rect">
              <a:avLst/>
            </a:prstGeom>
            <a:ln w="12700" cap="flat">
              <a:noFill/>
              <a:miter lim="400000"/>
            </a:ln>
            <a:effectLst/>
          </p:spPr>
        </p:pic>
        <p:sp>
          <p:nvSpPr>
            <p:cNvPr id="456" name="…"/>
            <p:cNvSpPr/>
            <p:nvPr/>
          </p:nvSpPr>
          <p:spPr>
            <a:xfrm>
              <a:off x="502493" y="435523"/>
              <a:ext cx="3034131" cy="11909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spcBef>
                  <a:spcPts val="2500"/>
                </a:spcBef>
                <a:defRPr sz="4200"/>
              </a:lvl1pPr>
            </a:lstStyle>
            <a:p>
              <a:r>
                <a:rPr sz="1575"/>
                <a:t>…</a:t>
              </a:r>
            </a:p>
          </p:txBody>
        </p:sp>
        <p:sp>
          <p:nvSpPr>
            <p:cNvPr id="457" name="Rectangle"/>
            <p:cNvSpPr/>
            <p:nvPr/>
          </p:nvSpPr>
          <p:spPr>
            <a:xfrm>
              <a:off x="275148" y="697651"/>
              <a:ext cx="3434823" cy="724394"/>
            </a:xfrm>
            <a:prstGeom prst="rect">
              <a:avLst/>
            </a:prstGeom>
            <a:noFill/>
            <a:ln w="6350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458" name="pasted-image.png" descr="pasted-image.png"/>
            <p:cNvPicPr>
              <a:picLocks noChangeAspect="1"/>
            </p:cNvPicPr>
            <p:nvPr/>
          </p:nvPicPr>
          <p:blipFill>
            <a:blip r:embed="rId6">
              <a:extLst/>
            </a:blip>
            <a:stretch>
              <a:fillRect/>
            </a:stretch>
          </p:blipFill>
          <p:spPr>
            <a:xfrm>
              <a:off x="0" y="747127"/>
              <a:ext cx="1011805" cy="1011806"/>
            </a:xfrm>
            <a:prstGeom prst="rect">
              <a:avLst/>
            </a:prstGeom>
            <a:ln w="12700" cap="flat">
              <a:noFill/>
              <a:miter lim="400000"/>
            </a:ln>
            <a:effectLst/>
          </p:spPr>
        </p:pic>
      </p:grpSp>
      <p:grpSp>
        <p:nvGrpSpPr>
          <p:cNvPr id="464" name="Group"/>
          <p:cNvGrpSpPr/>
          <p:nvPr/>
        </p:nvGrpSpPr>
        <p:grpSpPr>
          <a:xfrm>
            <a:off x="1959967" y="4359758"/>
            <a:ext cx="1496064" cy="773270"/>
            <a:chOff x="0" y="0"/>
            <a:chExt cx="3989501" cy="2062052"/>
          </a:xfrm>
        </p:grpSpPr>
        <p:pic>
          <p:nvPicPr>
            <p:cNvPr id="460" name="blank-ticket-photos-7.png" descr="blank-ticket-photos-7.png"/>
            <p:cNvPicPr>
              <a:picLocks noChangeAspect="1"/>
            </p:cNvPicPr>
            <p:nvPr/>
          </p:nvPicPr>
          <p:blipFill>
            <a:blip r:embed="rId11">
              <a:extLst/>
            </a:blip>
            <a:srcRect/>
            <a:stretch>
              <a:fillRect/>
            </a:stretch>
          </p:blipFill>
          <p:spPr>
            <a:xfrm>
              <a:off x="49274" y="0"/>
              <a:ext cx="3940227" cy="2062052"/>
            </a:xfrm>
            <a:prstGeom prst="rect">
              <a:avLst/>
            </a:prstGeom>
            <a:ln w="12700" cap="flat">
              <a:noFill/>
              <a:miter lim="400000"/>
            </a:ln>
            <a:effectLst/>
          </p:spPr>
        </p:pic>
        <p:sp>
          <p:nvSpPr>
            <p:cNvPr id="461" name="ATTACK"/>
            <p:cNvSpPr/>
            <p:nvPr/>
          </p:nvSpPr>
          <p:spPr>
            <a:xfrm>
              <a:off x="869420" y="435522"/>
              <a:ext cx="2667203" cy="11909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spcBef>
                  <a:spcPts val="2500"/>
                </a:spcBef>
                <a:defRPr sz="4200"/>
              </a:lvl1pPr>
            </a:lstStyle>
            <a:p>
              <a:r>
                <a:rPr sz="1575"/>
                <a:t>ATTACK</a:t>
              </a:r>
            </a:p>
          </p:txBody>
        </p:sp>
        <p:sp>
          <p:nvSpPr>
            <p:cNvPr id="462" name="Rectangle"/>
            <p:cNvSpPr/>
            <p:nvPr/>
          </p:nvSpPr>
          <p:spPr>
            <a:xfrm>
              <a:off x="275148" y="697651"/>
              <a:ext cx="3434823" cy="724394"/>
            </a:xfrm>
            <a:prstGeom prst="rect">
              <a:avLst/>
            </a:prstGeom>
            <a:noFill/>
            <a:ln w="6350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463" name="pasted-image.png" descr="pasted-image.png"/>
            <p:cNvPicPr>
              <a:picLocks noChangeAspect="1"/>
            </p:cNvPicPr>
            <p:nvPr/>
          </p:nvPicPr>
          <p:blipFill>
            <a:blip r:embed="rId6">
              <a:extLst/>
            </a:blip>
            <a:stretch>
              <a:fillRect/>
            </a:stretch>
          </p:blipFill>
          <p:spPr>
            <a:xfrm>
              <a:off x="0" y="747127"/>
              <a:ext cx="1011805" cy="1011806"/>
            </a:xfrm>
            <a:prstGeom prst="rect">
              <a:avLst/>
            </a:prstGeom>
            <a:ln w="12700" cap="flat">
              <a:noFill/>
              <a:miter lim="400000"/>
            </a:ln>
            <a:effectLst/>
          </p:spPr>
        </p:pic>
      </p:grpSp>
      <p:sp>
        <p:nvSpPr>
          <p:cNvPr id="3" name="Title 2"/>
          <p:cNvSpPr>
            <a:spLocks noGrp="1"/>
          </p:cNvSpPr>
          <p:nvPr>
            <p:ph type="title"/>
          </p:nvPr>
        </p:nvSpPr>
        <p:spPr>
          <a:xfrm>
            <a:off x="304800" y="0"/>
            <a:ext cx="8153400" cy="990600"/>
          </a:xfrm>
        </p:spPr>
        <p:txBody>
          <a:bodyPr/>
          <a:lstStyle/>
          <a:p>
            <a:r>
              <a:rPr lang="en-US" dirty="0" err="1"/>
              <a:t>BlindBox</a:t>
            </a:r>
            <a:r>
              <a:rPr lang="en-US" dirty="0"/>
              <a:t> Encrypt: A Deterministic Strawman</a:t>
            </a:r>
          </a:p>
        </p:txBody>
      </p:sp>
    </p:spTree>
    <p:extLst>
      <p:ext uri="{BB962C8B-B14F-4D97-AF65-F5344CB8AC3E}">
        <p14:creationId xmlns:p14="http://schemas.microsoft.com/office/powerpoint/2010/main" val="624411925"/>
      </p:ext>
    </p:extLst>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44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44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iterate>
                                    <p:tmAbs val="0"/>
                                  </p:iterate>
                                  <p:childTnLst>
                                    <p:set>
                                      <p:cBhvr>
                                        <p:cTn id="21" fill="hold">
                                          <p:stCondLst>
                                            <p:cond delay="0"/>
                                          </p:stCondLst>
                                        </p:cTn>
                                        <p:tgtEl>
                                          <p:spTgt spid="444"/>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4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4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4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4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advAuto="0"/>
      <p:bldP spid="429" grpId="0" animBg="1" advAuto="0"/>
      <p:bldP spid="430" grpId="0" animBg="1" advAuto="0"/>
      <p:bldP spid="441" grpId="0" animBg="1" advAuto="0"/>
      <p:bldP spid="444" grpId="0" animBg="1" advAuto="0"/>
      <p:bldP spid="444" grpId="1" animBg="1" advAuto="0"/>
      <p:bldP spid="449" grpId="0" animBg="1" advAuto="0"/>
      <p:bldP spid="454" grpId="0" animBg="1" advAuto="0"/>
      <p:bldP spid="459" grpId="0" animBg="1" advAuto="0"/>
      <p:bldP spid="464" grpId="0" animBg="1"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Group"/>
          <p:cNvGrpSpPr/>
          <p:nvPr/>
        </p:nvGrpSpPr>
        <p:grpSpPr>
          <a:xfrm>
            <a:off x="-423304" y="2743178"/>
            <a:ext cx="2909849" cy="2572307"/>
            <a:chOff x="-2851945" y="737966"/>
            <a:chExt cx="7759596" cy="6859484"/>
          </a:xfrm>
        </p:grpSpPr>
        <p:pic>
          <p:nvPicPr>
            <p:cNvPr id="466" name="pasted-image.pdf" descr="pasted-image.pdf"/>
            <p:cNvPicPr>
              <a:picLocks noChangeAspect="1"/>
            </p:cNvPicPr>
            <p:nvPr/>
          </p:nvPicPr>
          <p:blipFill>
            <a:blip r:embed="rId2">
              <a:extLst/>
            </a:blip>
            <a:srcRect b="64730"/>
            <a:stretch>
              <a:fillRect/>
            </a:stretch>
          </p:blipFill>
          <p:spPr>
            <a:xfrm>
              <a:off x="-2851946" y="737966"/>
              <a:ext cx="7759597" cy="5245426"/>
            </a:xfrm>
            <a:prstGeom prst="rect">
              <a:avLst/>
            </a:prstGeom>
            <a:ln w="12700" cap="flat">
              <a:noFill/>
              <a:miter lim="400000"/>
            </a:ln>
            <a:effectLst/>
          </p:spPr>
        </p:pic>
        <p:sp>
          <p:nvSpPr>
            <p:cNvPr id="467" name="Alice"/>
            <p:cNvSpPr/>
            <p:nvPr/>
          </p:nvSpPr>
          <p:spPr>
            <a:xfrm>
              <a:off x="713752" y="6427493"/>
              <a:ext cx="1953319" cy="11699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l">
                <a:spcBef>
                  <a:spcPts val="3400"/>
                </a:spcBef>
                <a:defRPr sz="5800"/>
              </a:lvl1pPr>
            </a:lstStyle>
            <a:p>
              <a:r>
                <a:rPr sz="2175"/>
                <a:t>Alice</a:t>
              </a:r>
            </a:p>
          </p:txBody>
        </p:sp>
      </p:grpSp>
      <p:sp>
        <p:nvSpPr>
          <p:cNvPr id="469" name="A problem with the strawman design"/>
          <p:cNvSpPr>
            <a:spLocks noGrp="1"/>
          </p:cNvSpPr>
          <p:nvPr>
            <p:ph type="title"/>
          </p:nvPr>
        </p:nvSpPr>
        <p:spPr>
          <a:prstGeom prst="rect">
            <a:avLst/>
          </a:prstGeom>
        </p:spPr>
        <p:txBody>
          <a:bodyPr/>
          <a:lstStyle/>
          <a:p>
            <a:r>
              <a:t>A problem with the strawman design</a:t>
            </a:r>
          </a:p>
        </p:txBody>
      </p:sp>
      <p:sp>
        <p:nvSpPr>
          <p:cNvPr id="470" name="Line"/>
          <p:cNvSpPr/>
          <p:nvPr/>
        </p:nvSpPr>
        <p:spPr>
          <a:xfrm flipH="1" flipV="1">
            <a:off x="1965244" y="4049079"/>
            <a:ext cx="5038028" cy="1"/>
          </a:xfrm>
          <a:prstGeom prst="line">
            <a:avLst/>
          </a:prstGeom>
          <a:ln w="190500">
            <a:solidFill>
              <a:srgbClr val="D9971A"/>
            </a:solidFill>
            <a:miter lim="400000"/>
            <a:tailEnd type="stealth"/>
          </a:ln>
        </p:spPr>
        <p:txBody>
          <a:bodyPr lIns="19050" tIns="19050" rIns="19050" bIns="19050" anchor="ctr"/>
          <a:lstStyle/>
          <a:p>
            <a:pPr defTabSz="219075">
              <a:defRPr sz="3600">
                <a:solidFill>
                  <a:srgbClr val="535353"/>
                </a:solidFill>
                <a:latin typeface="Gill Sans Light"/>
                <a:ea typeface="Gill Sans Light"/>
                <a:cs typeface="Gill Sans Light"/>
                <a:sym typeface="Gill Sans Light"/>
              </a:defRPr>
            </a:pPr>
            <a:endParaRPr sz="1350"/>
          </a:p>
        </p:txBody>
      </p:sp>
      <p:sp>
        <p:nvSpPr>
          <p:cNvPr id="471" name="Line"/>
          <p:cNvSpPr/>
          <p:nvPr/>
        </p:nvSpPr>
        <p:spPr>
          <a:xfrm>
            <a:off x="1657370" y="3852863"/>
            <a:ext cx="5653779" cy="0"/>
          </a:xfrm>
          <a:prstGeom prst="line">
            <a:avLst/>
          </a:prstGeom>
          <a:ln w="190500">
            <a:solidFill>
              <a:srgbClr val="D9971A"/>
            </a:solidFill>
            <a:miter lim="400000"/>
            <a:tailEnd type="stealth"/>
          </a:ln>
        </p:spPr>
        <p:txBody>
          <a:bodyPr lIns="19050" tIns="19050" rIns="19050" bIns="19050" anchor="ctr"/>
          <a:lstStyle/>
          <a:p>
            <a:pPr defTabSz="219075">
              <a:defRPr sz="3600">
                <a:solidFill>
                  <a:srgbClr val="535353"/>
                </a:solidFill>
                <a:latin typeface="Gill Sans Light"/>
                <a:ea typeface="Gill Sans Light"/>
                <a:cs typeface="Gill Sans Light"/>
                <a:sym typeface="Gill Sans Light"/>
              </a:defRPr>
            </a:pPr>
            <a:endParaRPr sz="1350"/>
          </a:p>
        </p:txBody>
      </p:sp>
      <p:grpSp>
        <p:nvGrpSpPr>
          <p:cNvPr id="475" name="Group"/>
          <p:cNvGrpSpPr/>
          <p:nvPr/>
        </p:nvGrpSpPr>
        <p:grpSpPr>
          <a:xfrm>
            <a:off x="4019942" y="3361162"/>
            <a:ext cx="843117" cy="1565144"/>
            <a:chOff x="0" y="0"/>
            <a:chExt cx="2248309" cy="4173714"/>
          </a:xfrm>
        </p:grpSpPr>
        <p:pic>
          <p:nvPicPr>
            <p:cNvPr id="472" name="pasted-image.pdf" descr="pasted-image.pdf"/>
            <p:cNvPicPr>
              <a:picLocks noChangeAspect="1"/>
            </p:cNvPicPr>
            <p:nvPr/>
          </p:nvPicPr>
          <p:blipFill>
            <a:blip r:embed="rId3">
              <a:extLst/>
            </a:blip>
            <a:srcRect/>
            <a:stretch>
              <a:fillRect/>
            </a:stretch>
          </p:blipFill>
          <p:spPr>
            <a:xfrm>
              <a:off x="0" y="0"/>
              <a:ext cx="2248310" cy="4173715"/>
            </a:xfrm>
            <a:prstGeom prst="rect">
              <a:avLst/>
            </a:prstGeom>
            <a:ln w="12700" cap="flat">
              <a:noFill/>
              <a:miter lim="400000"/>
            </a:ln>
            <a:effectLst/>
          </p:spPr>
        </p:pic>
        <p:sp>
          <p:nvSpPr>
            <p:cNvPr id="473" name="Rectangle"/>
            <p:cNvSpPr/>
            <p:nvPr/>
          </p:nvSpPr>
          <p:spPr>
            <a:xfrm>
              <a:off x="30304" y="1199500"/>
              <a:ext cx="1961113" cy="2950461"/>
            </a:xfrm>
            <a:prstGeom prst="rect">
              <a:avLst/>
            </a:prstGeom>
            <a:solidFill>
              <a:srgbClr val="407AAA"/>
            </a:solidFill>
            <a:ln w="12700" cap="flat">
              <a:noFill/>
              <a:miter lim="400000"/>
            </a:ln>
            <a:effectLst/>
          </p:spPr>
          <p:txBody>
            <a:bodyPr wrap="square" lIns="19050" tIns="19050" rIns="19050" bIns="19050" numCol="1" anchor="ctr">
              <a:noAutofit/>
            </a:bodyPr>
            <a:lstStyle/>
            <a:p>
              <a:pPr>
                <a:defRPr sz="4600">
                  <a:solidFill>
                    <a:srgbClr val="000000"/>
                  </a:solidFill>
                  <a:latin typeface="Futura"/>
                  <a:ea typeface="Futura"/>
                  <a:cs typeface="Futura"/>
                  <a:sym typeface="Futura"/>
                </a:defRPr>
              </a:pPr>
              <a:endParaRPr sz="1725"/>
            </a:p>
          </p:txBody>
        </p:sp>
        <p:pic>
          <p:nvPicPr>
            <p:cNvPr id="474" name="pasted-image.png" descr="pasted-image.png"/>
            <p:cNvPicPr>
              <a:picLocks noChangeAspect="1"/>
            </p:cNvPicPr>
            <p:nvPr/>
          </p:nvPicPr>
          <p:blipFill>
            <a:blip r:embed="rId4">
              <a:extLst/>
            </a:blip>
            <a:stretch>
              <a:fillRect/>
            </a:stretch>
          </p:blipFill>
          <p:spPr>
            <a:xfrm>
              <a:off x="67184" y="1388530"/>
              <a:ext cx="1887352" cy="1887352"/>
            </a:xfrm>
            <a:prstGeom prst="rect">
              <a:avLst/>
            </a:prstGeom>
            <a:ln w="12700" cap="flat">
              <a:noFill/>
              <a:miter lim="400000"/>
            </a:ln>
            <a:effectLst/>
          </p:spPr>
        </p:pic>
      </p:grpSp>
      <p:graphicFrame>
        <p:nvGraphicFramePr>
          <p:cNvPr id="476" name="Table"/>
          <p:cNvGraphicFramePr/>
          <p:nvPr>
            <p:extLst>
              <p:ext uri="{D42A27DB-BD31-4B8C-83A1-F6EECF244321}">
                <p14:modId xmlns:p14="http://schemas.microsoft.com/office/powerpoint/2010/main" val="895657506"/>
              </p:ext>
            </p:extLst>
          </p:nvPr>
        </p:nvGraphicFramePr>
        <p:xfrm>
          <a:off x="4992887" y="1955319"/>
          <a:ext cx="1636513" cy="1397482"/>
        </p:xfrm>
        <a:graphic>
          <a:graphicData uri="http://schemas.openxmlformats.org/drawingml/2006/table">
            <a:tbl>
              <a:tblPr firstRow="1"/>
              <a:tblGrid>
                <a:gridCol w="1636513"/>
              </a:tblGrid>
              <a:tr h="437611">
                <a:tc>
                  <a:txBody>
                    <a:bodyPr/>
                    <a:lstStyle/>
                    <a:p>
                      <a:pPr algn="ctr" defTabSz="584200">
                        <a:defRPr sz="1800">
                          <a:solidFill>
                            <a:srgbClr val="000000"/>
                          </a:solidFill>
                        </a:defRPr>
                      </a:pPr>
                      <a:r>
                        <a:rPr sz="2000" dirty="0">
                          <a:solidFill>
                            <a:srgbClr val="FFFFFF"/>
                          </a:solidFill>
                          <a:latin typeface="Gill Sans Light"/>
                          <a:ea typeface="Gill Sans Light"/>
                          <a:cs typeface="Gill Sans Light"/>
                          <a:sym typeface="Gill Sans Light"/>
                        </a:rPr>
                        <a:t> </a:t>
                      </a:r>
                      <a:r>
                        <a:rPr lang="en-US" sz="2000" dirty="0" smtClean="0">
                          <a:solidFill>
                            <a:srgbClr val="FFFFFF"/>
                          </a:solidFill>
                          <a:latin typeface="Gill Sans Light"/>
                          <a:ea typeface="Gill Sans Light"/>
                          <a:cs typeface="Gill Sans Light"/>
                          <a:sym typeface="Gill Sans Light"/>
                        </a:rPr>
                        <a:t>Blacklist</a:t>
                      </a:r>
                      <a:endParaRPr sz="2000" dirty="0">
                        <a:solidFill>
                          <a:srgbClr val="FFFFFF"/>
                        </a:solidFill>
                        <a:latin typeface="Gill Sans Light"/>
                        <a:ea typeface="Gill Sans Light"/>
                        <a:cs typeface="Gill Sans Light"/>
                        <a:sym typeface="Gill Sans Light"/>
                      </a:endParaRPr>
                    </a:p>
                  </a:txBody>
                  <a:tcPr marL="50800" marR="50800" marT="50800" marB="50800" anchor="ctr" horzOverflow="overflow">
                    <a:lnL w="12700">
                      <a:solidFill>
                        <a:srgbClr val="B4B4B4"/>
                      </a:solidFill>
                      <a:miter lim="400000"/>
                    </a:lnL>
                    <a:lnR w="12700">
                      <a:solidFill>
                        <a:srgbClr val="B4B4B4"/>
                      </a:solidFill>
                      <a:miter lim="400000"/>
                    </a:lnR>
                    <a:lnT w="12700">
                      <a:solidFill>
                        <a:srgbClr val="B4B4B4"/>
                      </a:solidFill>
                      <a:miter lim="400000"/>
                    </a:lnT>
                    <a:lnB w="12700">
                      <a:solidFill>
                        <a:srgbClr val="B4B4B4"/>
                      </a:solidFill>
                      <a:miter lim="400000"/>
                    </a:lnB>
                    <a:solidFill>
                      <a:srgbClr val="808785"/>
                    </a:solidFill>
                  </a:tcPr>
                </a:tc>
              </a:tr>
              <a:tr h="319957">
                <a:tc>
                  <a:txBody>
                    <a:bodyPr/>
                    <a:lstStyle/>
                    <a:p>
                      <a:pPr algn="ctr" defTabSz="584200">
                        <a:defRPr sz="1800">
                          <a:solidFill>
                            <a:srgbClr val="000000"/>
                          </a:solidFill>
                        </a:defRPr>
                      </a:pPr>
                      <a:r>
                        <a:rPr sz="1200">
                          <a:solidFill>
                            <a:srgbClr val="5A5F5E"/>
                          </a:solidFill>
                          <a:latin typeface="Gill Sans Light"/>
                          <a:ea typeface="Gill Sans Light"/>
                          <a:cs typeface="Gill Sans Light"/>
                          <a:sym typeface="Gill Sans Light"/>
                        </a:rPr>
                        <a:t>ATTACK</a:t>
                      </a:r>
                    </a:p>
                  </a:txBody>
                  <a:tcPr marL="50800" marR="50800" marT="50800" marB="50800" anchor="ctr" horzOverflow="overflow">
                    <a:lnL w="12700">
                      <a:solidFill>
                        <a:srgbClr val="B4B4B4"/>
                      </a:solidFill>
                      <a:miter lim="400000"/>
                    </a:lnL>
                    <a:lnR w="12700">
                      <a:solidFill>
                        <a:srgbClr val="B4B4B4"/>
                      </a:solidFill>
                      <a:miter lim="400000"/>
                    </a:lnR>
                    <a:lnT w="12700">
                      <a:solidFill>
                        <a:srgbClr val="B4B4B4"/>
                      </a:solidFill>
                      <a:miter lim="400000"/>
                    </a:lnT>
                    <a:lnB w="12700">
                      <a:solidFill>
                        <a:srgbClr val="B4B4B4"/>
                      </a:solidFill>
                      <a:miter lim="400000"/>
                    </a:lnB>
                  </a:tcPr>
                </a:tc>
              </a:tr>
              <a:tr h="319957">
                <a:tc>
                  <a:txBody>
                    <a:bodyPr/>
                    <a:lstStyle/>
                    <a:p>
                      <a:pPr algn="ctr" defTabSz="584200">
                        <a:defRPr sz="1800">
                          <a:solidFill>
                            <a:srgbClr val="000000"/>
                          </a:solidFill>
                        </a:defRPr>
                      </a:pPr>
                      <a:r>
                        <a:rPr sz="1200">
                          <a:solidFill>
                            <a:srgbClr val="5A5F5E"/>
                          </a:solidFill>
                          <a:latin typeface="Gill Sans Light"/>
                          <a:ea typeface="Gill Sans Light"/>
                          <a:cs typeface="Gill Sans Light"/>
                          <a:sym typeface="Gill Sans Light"/>
                        </a:rPr>
                        <a:t>HACKS</a:t>
                      </a:r>
                    </a:p>
                  </a:txBody>
                  <a:tcPr marL="50800" marR="50800" marT="50800" marB="50800" anchor="ctr" horzOverflow="overflow">
                    <a:lnL w="12700">
                      <a:solidFill>
                        <a:srgbClr val="B4B4B4"/>
                      </a:solidFill>
                      <a:miter lim="400000"/>
                    </a:lnL>
                    <a:lnR w="12700">
                      <a:solidFill>
                        <a:srgbClr val="B4B4B4"/>
                      </a:solidFill>
                      <a:miter lim="400000"/>
                    </a:lnR>
                    <a:lnT w="12700">
                      <a:solidFill>
                        <a:srgbClr val="B4B4B4"/>
                      </a:solidFill>
                      <a:miter lim="400000"/>
                    </a:lnT>
                    <a:lnB w="12700">
                      <a:solidFill>
                        <a:srgbClr val="B4B4B4"/>
                      </a:solidFill>
                      <a:miter lim="400000"/>
                    </a:lnB>
                  </a:tcPr>
                </a:tc>
              </a:tr>
              <a:tr h="319957">
                <a:tc>
                  <a:txBody>
                    <a:bodyPr/>
                    <a:lstStyle/>
                    <a:p>
                      <a:pPr algn="ctr" defTabSz="584200">
                        <a:defRPr sz="1800">
                          <a:solidFill>
                            <a:srgbClr val="000000"/>
                          </a:solidFill>
                        </a:defRPr>
                      </a:pPr>
                      <a:r>
                        <a:rPr sz="1200" dirty="0">
                          <a:solidFill>
                            <a:srgbClr val="5A5F5E"/>
                          </a:solidFill>
                          <a:latin typeface="Gill Sans Light"/>
                          <a:ea typeface="Gill Sans Light"/>
                          <a:cs typeface="Gill Sans Light"/>
                          <a:sym typeface="Gill Sans Light"/>
                        </a:rPr>
                        <a:t>183237</a:t>
                      </a:r>
                    </a:p>
                  </a:txBody>
                  <a:tcPr marL="50800" marR="50800" marT="50800" marB="50800" anchor="ctr" horzOverflow="overflow">
                    <a:lnL w="12700">
                      <a:solidFill>
                        <a:srgbClr val="B4B4B4"/>
                      </a:solidFill>
                      <a:miter lim="400000"/>
                    </a:lnL>
                    <a:lnR w="12700">
                      <a:solidFill>
                        <a:srgbClr val="B4B4B4"/>
                      </a:solidFill>
                      <a:miter lim="400000"/>
                    </a:lnR>
                    <a:lnT w="12700">
                      <a:solidFill>
                        <a:srgbClr val="B4B4B4"/>
                      </a:solidFill>
                      <a:miter lim="400000"/>
                    </a:lnT>
                    <a:lnB w="12700">
                      <a:solidFill>
                        <a:srgbClr val="B4B4B4"/>
                      </a:solidFill>
                      <a:miter lim="400000"/>
                    </a:lnB>
                  </a:tcPr>
                </a:tc>
              </a:tr>
            </a:tbl>
          </a:graphicData>
        </a:graphic>
      </p:graphicFrame>
      <p:grpSp>
        <p:nvGrpSpPr>
          <p:cNvPr id="488" name="Group"/>
          <p:cNvGrpSpPr/>
          <p:nvPr/>
        </p:nvGrpSpPr>
        <p:grpSpPr>
          <a:xfrm>
            <a:off x="5248795" y="2429776"/>
            <a:ext cx="1083624" cy="878524"/>
            <a:chOff x="0" y="0"/>
            <a:chExt cx="2889660" cy="2342730"/>
          </a:xfrm>
        </p:grpSpPr>
        <p:grpSp>
          <p:nvGrpSpPr>
            <p:cNvPr id="481" name="Group"/>
            <p:cNvGrpSpPr/>
            <p:nvPr/>
          </p:nvGrpSpPr>
          <p:grpSpPr>
            <a:xfrm>
              <a:off x="0" y="1626450"/>
              <a:ext cx="2889661" cy="716281"/>
              <a:chOff x="0" y="0"/>
              <a:chExt cx="2889660" cy="716280"/>
            </a:xfrm>
          </p:grpSpPr>
          <p:sp>
            <p:nvSpPr>
              <p:cNvPr id="479" name="Rectangle"/>
              <p:cNvSpPr/>
              <p:nvPr/>
            </p:nvSpPr>
            <p:spPr>
              <a:xfrm>
                <a:off x="103499" y="64343"/>
                <a:ext cx="2786162" cy="587594"/>
              </a:xfrm>
              <a:prstGeom prst="rect">
                <a:avLst/>
              </a:prstGeom>
              <a:noFill/>
              <a:ln w="6350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480" name="pasted-image.png" descr="pasted-image.png"/>
              <p:cNvPicPr>
                <a:picLocks noChangeAspect="1"/>
              </p:cNvPicPr>
              <p:nvPr/>
            </p:nvPicPr>
            <p:blipFill>
              <a:blip r:embed="rId5">
                <a:extLst/>
              </a:blip>
              <a:stretch>
                <a:fillRect/>
              </a:stretch>
            </p:blipFill>
            <p:spPr>
              <a:xfrm>
                <a:off x="0" y="0"/>
                <a:ext cx="716280" cy="716281"/>
              </a:xfrm>
              <a:prstGeom prst="rect">
                <a:avLst/>
              </a:prstGeom>
              <a:ln w="12700" cap="flat">
                <a:noFill/>
                <a:miter lim="400000"/>
              </a:ln>
              <a:effectLst/>
            </p:spPr>
          </p:pic>
        </p:grpSp>
        <p:grpSp>
          <p:nvGrpSpPr>
            <p:cNvPr id="484" name="Group"/>
            <p:cNvGrpSpPr/>
            <p:nvPr/>
          </p:nvGrpSpPr>
          <p:grpSpPr>
            <a:xfrm>
              <a:off x="0" y="813225"/>
              <a:ext cx="2889661" cy="716281"/>
              <a:chOff x="0" y="0"/>
              <a:chExt cx="2889660" cy="716280"/>
            </a:xfrm>
          </p:grpSpPr>
          <p:sp>
            <p:nvSpPr>
              <p:cNvPr id="482" name="Rectangle"/>
              <p:cNvSpPr/>
              <p:nvPr/>
            </p:nvSpPr>
            <p:spPr>
              <a:xfrm>
                <a:off x="103499" y="64343"/>
                <a:ext cx="2786162" cy="587594"/>
              </a:xfrm>
              <a:prstGeom prst="rect">
                <a:avLst/>
              </a:prstGeom>
              <a:noFill/>
              <a:ln w="6350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483" name="pasted-image.png" descr="pasted-image.png"/>
              <p:cNvPicPr>
                <a:picLocks noChangeAspect="1"/>
              </p:cNvPicPr>
              <p:nvPr/>
            </p:nvPicPr>
            <p:blipFill>
              <a:blip r:embed="rId5">
                <a:extLst/>
              </a:blip>
              <a:stretch>
                <a:fillRect/>
              </a:stretch>
            </p:blipFill>
            <p:spPr>
              <a:xfrm>
                <a:off x="0" y="0"/>
                <a:ext cx="716280" cy="716281"/>
              </a:xfrm>
              <a:prstGeom prst="rect">
                <a:avLst/>
              </a:prstGeom>
              <a:ln w="12700" cap="flat">
                <a:noFill/>
                <a:miter lim="400000"/>
              </a:ln>
              <a:effectLst/>
            </p:spPr>
          </p:pic>
        </p:grpSp>
        <p:grpSp>
          <p:nvGrpSpPr>
            <p:cNvPr id="487" name="Group"/>
            <p:cNvGrpSpPr/>
            <p:nvPr/>
          </p:nvGrpSpPr>
          <p:grpSpPr>
            <a:xfrm>
              <a:off x="0" y="0"/>
              <a:ext cx="2889661" cy="716281"/>
              <a:chOff x="0" y="0"/>
              <a:chExt cx="2889660" cy="716280"/>
            </a:xfrm>
          </p:grpSpPr>
          <p:sp>
            <p:nvSpPr>
              <p:cNvPr id="485" name="Rectangle"/>
              <p:cNvSpPr/>
              <p:nvPr/>
            </p:nvSpPr>
            <p:spPr>
              <a:xfrm>
                <a:off x="103499" y="64343"/>
                <a:ext cx="2786162" cy="587594"/>
              </a:xfrm>
              <a:prstGeom prst="rect">
                <a:avLst/>
              </a:prstGeom>
              <a:noFill/>
              <a:ln w="6350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486" name="pasted-image.png" descr="pasted-image.png"/>
              <p:cNvPicPr>
                <a:picLocks noChangeAspect="1"/>
              </p:cNvPicPr>
              <p:nvPr/>
            </p:nvPicPr>
            <p:blipFill>
              <a:blip r:embed="rId5">
                <a:extLst/>
              </a:blip>
              <a:stretch>
                <a:fillRect/>
              </a:stretch>
            </p:blipFill>
            <p:spPr>
              <a:xfrm>
                <a:off x="0" y="0"/>
                <a:ext cx="716280" cy="716281"/>
              </a:xfrm>
              <a:prstGeom prst="rect">
                <a:avLst/>
              </a:prstGeom>
              <a:ln w="12700" cap="flat">
                <a:noFill/>
                <a:miter lim="400000"/>
              </a:ln>
              <a:effectLst/>
            </p:spPr>
          </p:pic>
        </p:grpSp>
      </p:grpSp>
      <p:pic>
        <p:nvPicPr>
          <p:cNvPr id="489" name="pasted-image.png" descr="pasted-image.png"/>
          <p:cNvPicPr>
            <a:picLocks noChangeAspect="1"/>
          </p:cNvPicPr>
          <p:nvPr/>
        </p:nvPicPr>
        <p:blipFill>
          <a:blip r:embed="rId6">
            <a:extLst/>
          </a:blip>
          <a:stretch>
            <a:fillRect/>
          </a:stretch>
        </p:blipFill>
        <p:spPr>
          <a:xfrm>
            <a:off x="7773070" y="4756514"/>
            <a:ext cx="560908" cy="551559"/>
          </a:xfrm>
          <a:prstGeom prst="rect">
            <a:avLst/>
          </a:prstGeom>
          <a:ln w="12700">
            <a:miter lim="400000"/>
          </a:ln>
        </p:spPr>
      </p:pic>
      <p:grpSp>
        <p:nvGrpSpPr>
          <p:cNvPr id="492" name="Group"/>
          <p:cNvGrpSpPr/>
          <p:nvPr/>
        </p:nvGrpSpPr>
        <p:grpSpPr>
          <a:xfrm>
            <a:off x="1638639" y="1825238"/>
            <a:ext cx="2746759" cy="1726138"/>
            <a:chOff x="0" y="0"/>
            <a:chExt cx="7324687" cy="4603032"/>
          </a:xfrm>
        </p:grpSpPr>
        <p:pic>
          <p:nvPicPr>
            <p:cNvPr id="490" name="pasted-image.png" descr="pasted-image.png"/>
            <p:cNvPicPr>
              <a:picLocks/>
            </p:cNvPicPr>
            <p:nvPr/>
          </p:nvPicPr>
          <p:blipFill>
            <a:blip r:embed="rId7">
              <a:extLst/>
            </a:blip>
            <a:srcRect/>
            <a:stretch>
              <a:fillRect/>
            </a:stretch>
          </p:blipFill>
          <p:spPr>
            <a:xfrm>
              <a:off x="0" y="0"/>
              <a:ext cx="7324688" cy="4603033"/>
            </a:xfrm>
            <a:prstGeom prst="rect">
              <a:avLst/>
            </a:prstGeom>
            <a:ln w="12700" cap="flat">
              <a:noFill/>
              <a:miter lim="400000"/>
            </a:ln>
            <a:effectLst/>
          </p:spPr>
        </p:pic>
        <p:sp>
          <p:nvSpPr>
            <p:cNvPr id="491" name="I LOVE MUFFINS. WHAT IS YOUR FAVORITE MUFFIN? ATTACK"/>
            <p:cNvSpPr/>
            <p:nvPr/>
          </p:nvSpPr>
          <p:spPr>
            <a:xfrm>
              <a:off x="326335" y="1651924"/>
              <a:ext cx="6672055" cy="1846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spcBef>
                  <a:spcPts val="2500"/>
                </a:spcBef>
                <a:defRPr sz="4200"/>
              </a:lvl1pPr>
            </a:lstStyle>
            <a:p>
              <a:r>
                <a:rPr sz="1575" dirty="0">
                  <a:latin typeface="Calibri" charset="0"/>
                  <a:ea typeface="Calibri" charset="0"/>
                  <a:cs typeface="Calibri" charset="0"/>
                </a:rPr>
                <a:t>I LOVE MUFFINS. WHAT IS YOUR FAVORITE MUFFIN? ATTACK</a:t>
              </a:r>
            </a:p>
          </p:txBody>
        </p:sp>
      </p:grpSp>
      <p:pic>
        <p:nvPicPr>
          <p:cNvPr id="493" name="pasted-image.png" descr="pasted-image.png"/>
          <p:cNvPicPr>
            <a:picLocks noChangeAspect="1"/>
          </p:cNvPicPr>
          <p:nvPr/>
        </p:nvPicPr>
        <p:blipFill>
          <a:blip r:embed="rId8">
            <a:extLst/>
          </a:blip>
          <a:stretch>
            <a:fillRect/>
          </a:stretch>
        </p:blipFill>
        <p:spPr>
          <a:xfrm>
            <a:off x="463602" y="2508073"/>
            <a:ext cx="1324812" cy="331203"/>
          </a:xfrm>
          <a:prstGeom prst="rect">
            <a:avLst/>
          </a:prstGeom>
          <a:ln w="12700">
            <a:miter lim="400000"/>
          </a:ln>
        </p:spPr>
      </p:pic>
      <p:grpSp>
        <p:nvGrpSpPr>
          <p:cNvPr id="496" name="Group"/>
          <p:cNvGrpSpPr/>
          <p:nvPr/>
        </p:nvGrpSpPr>
        <p:grpSpPr>
          <a:xfrm>
            <a:off x="2286000" y="2590800"/>
            <a:ext cx="1577619" cy="393380"/>
            <a:chOff x="0" y="0"/>
            <a:chExt cx="4206981" cy="1049010"/>
          </a:xfrm>
        </p:grpSpPr>
        <p:pic>
          <p:nvPicPr>
            <p:cNvPr id="494" name="pasted-image.png" descr="pasted-image.png"/>
            <p:cNvPicPr>
              <a:picLocks noChangeAspect="1"/>
            </p:cNvPicPr>
            <p:nvPr/>
          </p:nvPicPr>
          <p:blipFill>
            <a:blip r:embed="rId9">
              <a:extLst/>
            </a:blip>
            <a:stretch>
              <a:fillRect/>
            </a:stretch>
          </p:blipFill>
          <p:spPr>
            <a:xfrm rot="5433503">
              <a:off x="714147" y="-703298"/>
              <a:ext cx="406555" cy="1830974"/>
            </a:xfrm>
            <a:prstGeom prst="rect">
              <a:avLst/>
            </a:prstGeom>
            <a:ln w="12700" cap="flat">
              <a:noFill/>
              <a:miter lim="400000"/>
            </a:ln>
            <a:effectLst/>
          </p:spPr>
        </p:pic>
        <p:pic>
          <p:nvPicPr>
            <p:cNvPr id="495" name="pasted-image.png" descr="pasted-image.png"/>
            <p:cNvPicPr>
              <a:picLocks noChangeAspect="1"/>
            </p:cNvPicPr>
            <p:nvPr/>
          </p:nvPicPr>
          <p:blipFill>
            <a:blip r:embed="rId9">
              <a:extLst/>
            </a:blip>
            <a:stretch>
              <a:fillRect/>
            </a:stretch>
          </p:blipFill>
          <p:spPr>
            <a:xfrm rot="5433503">
              <a:off x="3086280" y="-78665"/>
              <a:ext cx="406555" cy="1830974"/>
            </a:xfrm>
            <a:prstGeom prst="rect">
              <a:avLst/>
            </a:prstGeom>
            <a:ln w="12700" cap="flat">
              <a:noFill/>
              <a:miter lim="400000"/>
            </a:ln>
            <a:effectLst/>
          </p:spPr>
        </p:pic>
      </p:grpSp>
      <p:grpSp>
        <p:nvGrpSpPr>
          <p:cNvPr id="511" name="Group"/>
          <p:cNvGrpSpPr/>
          <p:nvPr/>
        </p:nvGrpSpPr>
        <p:grpSpPr>
          <a:xfrm>
            <a:off x="1765263" y="4357420"/>
            <a:ext cx="5473737" cy="959028"/>
            <a:chOff x="0" y="541545"/>
            <a:chExt cx="14596631" cy="2557405"/>
          </a:xfrm>
        </p:grpSpPr>
        <p:grpSp>
          <p:nvGrpSpPr>
            <p:cNvPr id="509" name="Group"/>
            <p:cNvGrpSpPr/>
            <p:nvPr/>
          </p:nvGrpSpPr>
          <p:grpSpPr>
            <a:xfrm>
              <a:off x="0" y="541545"/>
              <a:ext cx="6013404" cy="2557405"/>
              <a:chOff x="0" y="541545"/>
              <a:chExt cx="6013403" cy="2557403"/>
            </a:xfrm>
          </p:grpSpPr>
          <p:grpSp>
            <p:nvGrpSpPr>
              <p:cNvPr id="502" name="Group"/>
              <p:cNvGrpSpPr/>
              <p:nvPr/>
            </p:nvGrpSpPr>
            <p:grpSpPr>
              <a:xfrm>
                <a:off x="0" y="541545"/>
                <a:ext cx="3194515" cy="1660415"/>
                <a:chOff x="0" y="541545"/>
                <a:chExt cx="3194514" cy="1660413"/>
              </a:xfrm>
            </p:grpSpPr>
            <p:grpSp>
              <p:nvGrpSpPr>
                <p:cNvPr id="499" name="Group"/>
                <p:cNvGrpSpPr/>
                <p:nvPr/>
              </p:nvGrpSpPr>
              <p:grpSpPr>
                <a:xfrm>
                  <a:off x="128485" y="541545"/>
                  <a:ext cx="3066030" cy="1660415"/>
                  <a:chOff x="-301237" y="541545"/>
                  <a:chExt cx="3066028" cy="1660413"/>
                </a:xfrm>
              </p:grpSpPr>
              <p:pic>
                <p:nvPicPr>
                  <p:cNvPr id="497" name="blank-ticket-photos-7.png" descr="blank-ticket-photos-7.png"/>
                  <p:cNvPicPr>
                    <a:picLocks noChangeAspect="1"/>
                  </p:cNvPicPr>
                  <p:nvPr/>
                </p:nvPicPr>
                <p:blipFill>
                  <a:blip r:embed="rId10">
                    <a:extLst/>
                  </a:blip>
                  <a:srcRect r="3364"/>
                  <a:stretch>
                    <a:fillRect/>
                  </a:stretch>
                </p:blipFill>
                <p:spPr>
                  <a:xfrm>
                    <a:off x="-301238" y="541545"/>
                    <a:ext cx="3066030" cy="1660415"/>
                  </a:xfrm>
                  <a:prstGeom prst="rect">
                    <a:avLst/>
                  </a:prstGeom>
                  <a:ln w="12700" cap="flat">
                    <a:noFill/>
                    <a:miter lim="400000"/>
                  </a:ln>
                  <a:effectLst/>
                </p:spPr>
              </p:pic>
              <p:sp>
                <p:nvSpPr>
                  <p:cNvPr id="498" name="MUFFIN"/>
                  <p:cNvSpPr/>
                  <p:nvPr/>
                </p:nvSpPr>
                <p:spPr>
                  <a:xfrm>
                    <a:off x="1152" y="888781"/>
                    <a:ext cx="2461140" cy="966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spcBef>
                        <a:spcPts val="2500"/>
                      </a:spcBef>
                      <a:defRPr sz="4200"/>
                    </a:lvl1pPr>
                  </a:lstStyle>
                  <a:p>
                    <a:r>
                      <a:rPr sz="1575"/>
                      <a:t>MUFFIN</a:t>
                    </a:r>
                  </a:p>
                </p:txBody>
              </p:sp>
            </p:grpSp>
            <p:sp>
              <p:nvSpPr>
                <p:cNvPr id="500" name="Rectangle"/>
                <p:cNvSpPr/>
                <p:nvPr/>
              </p:nvSpPr>
              <p:spPr>
                <a:xfrm>
                  <a:off x="267787" y="1058773"/>
                  <a:ext cx="2786162" cy="587593"/>
                </a:xfrm>
                <a:prstGeom prst="rect">
                  <a:avLst/>
                </a:prstGeom>
                <a:noFill/>
                <a:ln w="6350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501" name="pasted-image.png" descr="pasted-image.png"/>
                <p:cNvPicPr>
                  <a:picLocks noChangeAspect="1"/>
                </p:cNvPicPr>
                <p:nvPr/>
              </p:nvPicPr>
              <p:blipFill>
                <a:blip r:embed="rId5">
                  <a:extLst/>
                </a:blip>
                <a:stretch>
                  <a:fillRect/>
                </a:stretch>
              </p:blipFill>
              <p:spPr>
                <a:xfrm>
                  <a:off x="0" y="1156449"/>
                  <a:ext cx="716280" cy="716281"/>
                </a:xfrm>
                <a:prstGeom prst="rect">
                  <a:avLst/>
                </a:prstGeom>
                <a:ln w="12700" cap="flat">
                  <a:noFill/>
                  <a:miter lim="400000"/>
                </a:ln>
                <a:effectLst/>
              </p:spPr>
            </p:pic>
          </p:grpSp>
          <p:grpSp>
            <p:nvGrpSpPr>
              <p:cNvPr id="508" name="Group"/>
              <p:cNvGrpSpPr/>
              <p:nvPr/>
            </p:nvGrpSpPr>
            <p:grpSpPr>
              <a:xfrm>
                <a:off x="2754037" y="1426313"/>
                <a:ext cx="3259367" cy="1672637"/>
                <a:chOff x="0" y="535505"/>
                <a:chExt cx="3259365" cy="1672636"/>
              </a:xfrm>
            </p:grpSpPr>
            <p:grpSp>
              <p:nvGrpSpPr>
                <p:cNvPr id="505" name="Group"/>
                <p:cNvGrpSpPr/>
                <p:nvPr/>
              </p:nvGrpSpPr>
              <p:grpSpPr>
                <a:xfrm>
                  <a:off x="63245" y="535505"/>
                  <a:ext cx="3196121" cy="1672637"/>
                  <a:chOff x="-366476" y="535505"/>
                  <a:chExt cx="3196119" cy="1672636"/>
                </a:xfrm>
              </p:grpSpPr>
              <p:pic>
                <p:nvPicPr>
                  <p:cNvPr id="503" name="blank-ticket-photos-7.png" descr="blank-ticket-photos-7.png"/>
                  <p:cNvPicPr>
                    <a:picLocks noChangeAspect="1"/>
                  </p:cNvPicPr>
                  <p:nvPr/>
                </p:nvPicPr>
                <p:blipFill>
                  <a:blip r:embed="rId10">
                    <a:extLst/>
                  </a:blip>
                  <a:srcRect/>
                  <a:stretch>
                    <a:fillRect/>
                  </a:stretch>
                </p:blipFill>
                <p:spPr>
                  <a:xfrm>
                    <a:off x="-366477" y="535505"/>
                    <a:ext cx="3196121" cy="1672637"/>
                  </a:xfrm>
                  <a:prstGeom prst="rect">
                    <a:avLst/>
                  </a:prstGeom>
                  <a:ln w="12700" cap="flat">
                    <a:noFill/>
                    <a:miter lim="400000"/>
                  </a:ln>
                  <a:effectLst/>
                </p:spPr>
              </p:pic>
              <p:sp>
                <p:nvSpPr>
                  <p:cNvPr id="504" name="MUFFIN"/>
                  <p:cNvSpPr/>
                  <p:nvPr/>
                </p:nvSpPr>
                <p:spPr>
                  <a:xfrm>
                    <a:off x="1152" y="888781"/>
                    <a:ext cx="2461140" cy="966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spcBef>
                        <a:spcPts val="2500"/>
                      </a:spcBef>
                      <a:defRPr sz="4200"/>
                    </a:lvl1pPr>
                  </a:lstStyle>
                  <a:p>
                    <a:r>
                      <a:rPr sz="1575"/>
                      <a:t>MUFFIN</a:t>
                    </a:r>
                  </a:p>
                </p:txBody>
              </p:sp>
            </p:grpSp>
            <p:sp>
              <p:nvSpPr>
                <p:cNvPr id="506" name="Rectangle"/>
                <p:cNvSpPr/>
                <p:nvPr/>
              </p:nvSpPr>
              <p:spPr>
                <a:xfrm>
                  <a:off x="267787" y="1058773"/>
                  <a:ext cx="2786162" cy="587593"/>
                </a:xfrm>
                <a:prstGeom prst="rect">
                  <a:avLst/>
                </a:prstGeom>
                <a:noFill/>
                <a:ln w="63500" cap="flat">
                  <a:solidFill>
                    <a:schemeClr val="accent1">
                      <a:hueOff val="369195"/>
                      <a:satOff val="13972"/>
                      <a:lumOff val="-24493"/>
                    </a:schemeClr>
                  </a:solidFill>
                  <a:prstDash val="solid"/>
                  <a:miter lim="400000"/>
                </a:ln>
                <a:effectLst/>
              </p:spPr>
              <p:txBody>
                <a:bodyPr wrap="square" lIns="19050" tIns="19050" rIns="19050" bIns="19050" numCol="1" anchor="ctr">
                  <a:noAutofit/>
                </a:bodyPr>
                <a:lstStyle/>
                <a:p>
                  <a:pPr>
                    <a:defRPr sz="3000">
                      <a:solidFill>
                        <a:srgbClr val="000000"/>
                      </a:solidFill>
                      <a:latin typeface="Futura"/>
                      <a:ea typeface="Futura"/>
                      <a:cs typeface="Futura"/>
                      <a:sym typeface="Futura"/>
                    </a:defRPr>
                  </a:pPr>
                  <a:endParaRPr sz="1125"/>
                </a:p>
              </p:txBody>
            </p:sp>
            <p:pic>
              <p:nvPicPr>
                <p:cNvPr id="507" name="pasted-image.png" descr="pasted-image.png"/>
                <p:cNvPicPr>
                  <a:picLocks noChangeAspect="1"/>
                </p:cNvPicPr>
                <p:nvPr/>
              </p:nvPicPr>
              <p:blipFill>
                <a:blip r:embed="rId5">
                  <a:extLst/>
                </a:blip>
                <a:stretch>
                  <a:fillRect/>
                </a:stretch>
              </p:blipFill>
              <p:spPr>
                <a:xfrm>
                  <a:off x="0" y="1156449"/>
                  <a:ext cx="716280" cy="716281"/>
                </a:xfrm>
                <a:prstGeom prst="rect">
                  <a:avLst/>
                </a:prstGeom>
                <a:ln w="12700" cap="flat">
                  <a:noFill/>
                  <a:miter lim="400000"/>
                </a:ln>
                <a:effectLst/>
              </p:spPr>
            </p:pic>
          </p:grpSp>
        </p:grpSp>
        <p:sp>
          <p:nvSpPr>
            <p:cNvPr id="510" name="This term appears twice in the connection!"/>
            <p:cNvSpPr/>
            <p:nvPr/>
          </p:nvSpPr>
          <p:spPr>
            <a:xfrm>
              <a:off x="8428890" y="579529"/>
              <a:ext cx="6167741" cy="1600201"/>
            </a:xfrm>
            <a:custGeom>
              <a:avLst/>
              <a:gdLst/>
              <a:ahLst/>
              <a:cxnLst>
                <a:cxn ang="0">
                  <a:pos x="wd2" y="hd2"/>
                </a:cxn>
                <a:cxn ang="5400000">
                  <a:pos x="wd2" y="hd2"/>
                </a:cxn>
                <a:cxn ang="10800000">
                  <a:pos x="wd2" y="hd2"/>
                </a:cxn>
                <a:cxn ang="16200000">
                  <a:pos x="wd2" y="hd2"/>
                </a:cxn>
              </a:cxnLst>
              <a:rect l="0" t="0" r="r" b="b"/>
              <a:pathLst>
                <a:path w="21600" h="21600" extrusionOk="0">
                  <a:moveTo>
                    <a:pt x="21244" y="0"/>
                  </a:moveTo>
                  <a:cubicBezTo>
                    <a:pt x="21441" y="0"/>
                    <a:pt x="21600" y="545"/>
                    <a:pt x="21600" y="1216"/>
                  </a:cubicBezTo>
                  <a:lnTo>
                    <a:pt x="21600" y="20384"/>
                  </a:lnTo>
                  <a:cubicBezTo>
                    <a:pt x="21600" y="21055"/>
                    <a:pt x="21441" y="21600"/>
                    <a:pt x="21244" y="21600"/>
                  </a:cubicBezTo>
                  <a:lnTo>
                    <a:pt x="2119" y="21600"/>
                  </a:lnTo>
                  <a:cubicBezTo>
                    <a:pt x="1922" y="21600"/>
                    <a:pt x="1763" y="21055"/>
                    <a:pt x="1763" y="20384"/>
                  </a:cubicBezTo>
                  <a:lnTo>
                    <a:pt x="1763" y="6691"/>
                  </a:lnTo>
                  <a:lnTo>
                    <a:pt x="0" y="4259"/>
                  </a:lnTo>
                  <a:lnTo>
                    <a:pt x="1763" y="1832"/>
                  </a:lnTo>
                  <a:lnTo>
                    <a:pt x="1763" y="1216"/>
                  </a:lnTo>
                  <a:cubicBezTo>
                    <a:pt x="1763" y="545"/>
                    <a:pt x="1922" y="0"/>
                    <a:pt x="2119" y="0"/>
                  </a:cubicBezTo>
                  <a:lnTo>
                    <a:pt x="21244" y="0"/>
                  </a:lnTo>
                  <a:close/>
                </a:path>
              </a:pathLst>
            </a:custGeom>
            <a:noFill/>
            <a:ln w="635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365760" tIns="19050" rIns="182880" bIns="19050" numCol="1" anchor="ctr">
              <a:noAutofit/>
            </a:bodyPr>
            <a:lstStyle>
              <a:lvl1pPr>
                <a:defRPr sz="3400">
                  <a:solidFill>
                    <a:srgbClr val="000000"/>
                  </a:solidFill>
                  <a:latin typeface="Futura"/>
                  <a:ea typeface="Futura"/>
                  <a:cs typeface="Futura"/>
                  <a:sym typeface="Futura"/>
                </a:defRPr>
              </a:lvl1pPr>
            </a:lstStyle>
            <a:p>
              <a:pPr algn="ctr"/>
              <a:r>
                <a:rPr sz="1275" dirty="0"/>
                <a:t>This term appears twice in the connection!</a:t>
              </a:r>
            </a:p>
          </p:txBody>
        </p:sp>
      </p:grpSp>
      <p:sp>
        <p:nvSpPr>
          <p:cNvPr id="512" name="Deterministic Encryption leaks substring frequency."/>
          <p:cNvSpPr/>
          <p:nvPr/>
        </p:nvSpPr>
        <p:spPr>
          <a:xfrm>
            <a:off x="1594094" y="5345164"/>
            <a:ext cx="5834739" cy="373179"/>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lvl1pPr algn="l">
              <a:spcBef>
                <a:spcPts val="3400"/>
              </a:spcBef>
              <a:defRPr sz="5800"/>
            </a:lvl1pPr>
          </a:lstStyle>
          <a:p>
            <a:r>
              <a:rPr sz="2175"/>
              <a:t>Deterministic Encryption leaks substring frequency.</a:t>
            </a:r>
          </a:p>
        </p:txBody>
      </p:sp>
      <p:grpSp>
        <p:nvGrpSpPr>
          <p:cNvPr id="515" name="Group"/>
          <p:cNvGrpSpPr/>
          <p:nvPr/>
        </p:nvGrpSpPr>
        <p:grpSpPr>
          <a:xfrm>
            <a:off x="7406557" y="3085283"/>
            <a:ext cx="1535030" cy="2172301"/>
            <a:chOff x="938736" y="1699034"/>
            <a:chExt cx="4093411" cy="5792800"/>
          </a:xfrm>
        </p:grpSpPr>
        <p:pic>
          <p:nvPicPr>
            <p:cNvPr id="513" name="pasted-image.pdf" descr="pasted-image.pdf"/>
            <p:cNvPicPr>
              <a:picLocks noChangeAspect="1"/>
            </p:cNvPicPr>
            <p:nvPr/>
          </p:nvPicPr>
          <p:blipFill>
            <a:blip r:embed="rId11">
              <a:extLst/>
            </a:blip>
            <a:srcRect l="25560" r="5714" b="54881"/>
            <a:stretch>
              <a:fillRect/>
            </a:stretch>
          </p:blipFill>
          <p:spPr>
            <a:xfrm>
              <a:off x="938736" y="1699034"/>
              <a:ext cx="4093413" cy="4093782"/>
            </a:xfrm>
            <a:prstGeom prst="rect">
              <a:avLst/>
            </a:prstGeom>
            <a:ln w="12700" cap="flat">
              <a:noFill/>
              <a:miter lim="400000"/>
            </a:ln>
            <a:effectLst/>
          </p:spPr>
        </p:pic>
        <p:sp>
          <p:nvSpPr>
            <p:cNvPr id="514" name="Bob"/>
            <p:cNvSpPr/>
            <p:nvPr/>
          </p:nvSpPr>
          <p:spPr>
            <a:xfrm>
              <a:off x="969992" y="6229713"/>
              <a:ext cx="1729129" cy="12621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l">
                <a:spcBef>
                  <a:spcPts val="3400"/>
                </a:spcBef>
                <a:defRPr sz="5800"/>
              </a:lvl1pPr>
            </a:lstStyle>
            <a:p>
              <a:r>
                <a:rPr sz="2175"/>
                <a:t>Bob</a:t>
              </a:r>
            </a:p>
          </p:txBody>
        </p:sp>
      </p:grpSp>
      <p:pic>
        <p:nvPicPr>
          <p:cNvPr id="516" name="pasted-image.png" descr="pasted-image.png"/>
          <p:cNvPicPr>
            <a:picLocks noChangeAspect="1"/>
          </p:cNvPicPr>
          <p:nvPr/>
        </p:nvPicPr>
        <p:blipFill>
          <a:blip r:embed="rId6">
            <a:extLst/>
          </a:blip>
          <a:stretch>
            <a:fillRect/>
          </a:stretch>
        </p:blipFill>
        <p:spPr>
          <a:xfrm>
            <a:off x="313463" y="4766055"/>
            <a:ext cx="560908" cy="551560"/>
          </a:xfrm>
          <a:prstGeom prst="rect">
            <a:avLst/>
          </a:prstGeom>
          <a:ln w="12700">
            <a:miter lim="400000"/>
          </a:ln>
        </p:spPr>
      </p:pic>
    </p:spTree>
    <p:extLst>
      <p:ext uri="{BB962C8B-B14F-4D97-AF65-F5344CB8AC3E}">
        <p14:creationId xmlns:p14="http://schemas.microsoft.com/office/powerpoint/2010/main" val="80769362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5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animBg="1" advAuto="0"/>
      <p:bldP spid="496" grpId="0" animBg="1" advAuto="0"/>
      <p:bldP spid="511" grpId="0" animBg="1" advAuto="0"/>
      <p:bldP spid="512" grpId="0"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BlindBox HTTPS: Overview"/>
          <p:cNvSpPr>
            <a:spLocks noGrp="1"/>
          </p:cNvSpPr>
          <p:nvPr>
            <p:ph type="title"/>
          </p:nvPr>
        </p:nvSpPr>
        <p:spPr>
          <a:prstGeom prst="rect">
            <a:avLst/>
          </a:prstGeom>
        </p:spPr>
        <p:txBody>
          <a:bodyPr/>
          <a:lstStyle/>
          <a:p>
            <a:r>
              <a:t>BlindBox HTTPS: Overview </a:t>
            </a:r>
          </a:p>
        </p:txBody>
      </p:sp>
      <p:pic>
        <p:nvPicPr>
          <p:cNvPr id="440" name="pasted-image.pdf" descr="pasted-image.pdf"/>
          <p:cNvPicPr>
            <a:picLocks noChangeAspect="1"/>
          </p:cNvPicPr>
          <p:nvPr/>
        </p:nvPicPr>
        <p:blipFill>
          <a:blip r:embed="rId3">
            <a:extLst/>
          </a:blip>
          <a:stretch>
            <a:fillRect/>
          </a:stretch>
        </p:blipFill>
        <p:spPr>
          <a:xfrm>
            <a:off x="8083516" y="4425641"/>
            <a:ext cx="447191" cy="681235"/>
          </a:xfrm>
          <a:prstGeom prst="rect">
            <a:avLst/>
          </a:prstGeom>
          <a:ln w="12700">
            <a:miter lim="400000"/>
          </a:ln>
        </p:spPr>
      </p:pic>
      <p:pic>
        <p:nvPicPr>
          <p:cNvPr id="441" name="pasted-image.pdf" descr="pasted-image.pdf"/>
          <p:cNvPicPr>
            <a:picLocks noChangeAspect="1"/>
          </p:cNvPicPr>
          <p:nvPr/>
        </p:nvPicPr>
        <p:blipFill>
          <a:blip r:embed="rId4">
            <a:extLst/>
          </a:blip>
          <a:stretch>
            <a:fillRect/>
          </a:stretch>
        </p:blipFill>
        <p:spPr>
          <a:xfrm>
            <a:off x="497135" y="4417676"/>
            <a:ext cx="363737" cy="697162"/>
          </a:xfrm>
          <a:prstGeom prst="rect">
            <a:avLst/>
          </a:prstGeom>
          <a:ln w="12700">
            <a:miter lim="400000"/>
          </a:ln>
        </p:spPr>
      </p:pic>
      <p:sp>
        <p:nvSpPr>
          <p:cNvPr id="442" name="Alice’s Protocol Stack"/>
          <p:cNvSpPr/>
          <p:nvPr/>
        </p:nvSpPr>
        <p:spPr>
          <a:xfrm>
            <a:off x="211377" y="5228929"/>
            <a:ext cx="2387284" cy="697162"/>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ctr"/>
          <a:lstStyle>
            <a:lvl1pPr algn="ctr" defTabSz="309562">
              <a:spcBef>
                <a:spcPts val="1200"/>
              </a:spcBef>
              <a:defRPr sz="2000">
                <a:solidFill>
                  <a:srgbClr val="414141"/>
                </a:solidFill>
                <a:latin typeface="Gill Sans"/>
                <a:ea typeface="Gill Sans"/>
                <a:cs typeface="Gill Sans"/>
                <a:sym typeface="Gill Sans"/>
              </a:defRPr>
            </a:lvl1pPr>
          </a:lstStyle>
          <a:p>
            <a:r>
              <a:t>Alice’s Protocol Stack</a:t>
            </a:r>
          </a:p>
        </p:txBody>
      </p:sp>
      <p:sp>
        <p:nvSpPr>
          <p:cNvPr id="443" name="Line"/>
          <p:cNvSpPr/>
          <p:nvPr/>
        </p:nvSpPr>
        <p:spPr>
          <a:xfrm>
            <a:off x="2049504" y="3516301"/>
            <a:ext cx="4947443" cy="1"/>
          </a:xfrm>
          <a:prstGeom prst="line">
            <a:avLst/>
          </a:prstGeom>
          <a:ln w="63500">
            <a:solidFill>
              <a:srgbClr val="D9971A"/>
            </a:solidFill>
            <a:miter lim="400000"/>
            <a:tailEnd type="stealth"/>
          </a:ln>
        </p:spPr>
        <p:txBody>
          <a:bodyPr lIns="19050" tIns="19050" rIns="19050" bIns="19050" anchor="ctr"/>
          <a:lstStyle/>
          <a:p>
            <a:pPr algn="ctr" defTabSz="219075">
              <a:defRPr sz="1200">
                <a:solidFill>
                  <a:srgbClr val="535353"/>
                </a:solidFill>
                <a:latin typeface="Gill Sans Light"/>
                <a:ea typeface="Gill Sans Light"/>
                <a:cs typeface="Gill Sans Light"/>
                <a:sym typeface="Gill Sans Light"/>
              </a:defRPr>
            </a:pPr>
            <a:endParaRPr sz="1200"/>
          </a:p>
        </p:txBody>
      </p:sp>
      <p:sp>
        <p:nvSpPr>
          <p:cNvPr id="444" name="Rectangle"/>
          <p:cNvSpPr/>
          <p:nvPr/>
        </p:nvSpPr>
        <p:spPr>
          <a:xfrm>
            <a:off x="487920" y="2367368"/>
            <a:ext cx="1834198" cy="3075764"/>
          </a:xfrm>
          <a:prstGeom prst="rect">
            <a:avLst/>
          </a:prstGeom>
          <a:ln w="12700">
            <a:solidFill>
              <a:srgbClr val="000000"/>
            </a:solidFill>
            <a:miter lim="400000"/>
          </a:ln>
        </p:spPr>
        <p:txBody>
          <a:bodyPr lIns="19050" tIns="19050" rIns="19050" bIns="19050" anchor="ctr"/>
          <a:lstStyle/>
          <a:p>
            <a:pPr algn="ctr" defTabSz="309562">
              <a:defRPr sz="1600">
                <a:latin typeface="Futura"/>
                <a:ea typeface="Futura"/>
                <a:cs typeface="Futura"/>
                <a:sym typeface="Futura"/>
              </a:defRPr>
            </a:pPr>
            <a:endParaRPr sz="1600"/>
          </a:p>
        </p:txBody>
      </p:sp>
      <p:sp>
        <p:nvSpPr>
          <p:cNvPr id="445" name="Rectangle"/>
          <p:cNvSpPr/>
          <p:nvPr/>
        </p:nvSpPr>
        <p:spPr>
          <a:xfrm>
            <a:off x="6724330" y="2367368"/>
            <a:ext cx="1834198" cy="3075764"/>
          </a:xfrm>
          <a:prstGeom prst="rect">
            <a:avLst/>
          </a:prstGeom>
          <a:ln w="12700">
            <a:solidFill>
              <a:srgbClr val="000000"/>
            </a:solidFill>
            <a:miter lim="400000"/>
          </a:ln>
        </p:spPr>
        <p:txBody>
          <a:bodyPr lIns="19050" tIns="19050" rIns="19050" bIns="19050" anchor="ctr"/>
          <a:lstStyle/>
          <a:p>
            <a:pPr algn="ctr" defTabSz="309562">
              <a:defRPr sz="1600">
                <a:latin typeface="Futura"/>
                <a:ea typeface="Futura"/>
                <a:cs typeface="Futura"/>
                <a:sym typeface="Futura"/>
              </a:defRPr>
            </a:pPr>
            <a:endParaRPr sz="1600"/>
          </a:p>
        </p:txBody>
      </p:sp>
      <p:grpSp>
        <p:nvGrpSpPr>
          <p:cNvPr id="448" name="Group"/>
          <p:cNvGrpSpPr/>
          <p:nvPr/>
        </p:nvGrpSpPr>
        <p:grpSpPr>
          <a:xfrm>
            <a:off x="588518" y="2358466"/>
            <a:ext cx="833185" cy="832794"/>
            <a:chOff x="0" y="0"/>
            <a:chExt cx="833183" cy="832793"/>
          </a:xfrm>
        </p:grpSpPr>
        <p:pic>
          <p:nvPicPr>
            <p:cNvPr id="446" name="pasted-image.png" descr="pasted-image.png"/>
            <p:cNvPicPr>
              <a:picLocks noChangeAspect="1"/>
            </p:cNvPicPr>
            <p:nvPr/>
          </p:nvPicPr>
          <p:blipFill>
            <a:blip r:embed="rId5">
              <a:extLst/>
            </a:blip>
            <a:stretch>
              <a:fillRect/>
            </a:stretch>
          </p:blipFill>
          <p:spPr>
            <a:xfrm>
              <a:off x="0" y="0"/>
              <a:ext cx="832794" cy="832794"/>
            </a:xfrm>
            <a:prstGeom prst="rect">
              <a:avLst/>
            </a:prstGeom>
            <a:ln w="12700" cap="flat">
              <a:noFill/>
              <a:miter lim="400000"/>
            </a:ln>
            <a:effectLst/>
          </p:spPr>
        </p:pic>
        <p:sp>
          <p:nvSpPr>
            <p:cNvPr id="447" name="Message"/>
            <p:cNvSpPr/>
            <p:nvPr/>
          </p:nvSpPr>
          <p:spPr>
            <a:xfrm>
              <a:off x="390" y="300743"/>
              <a:ext cx="832794" cy="3268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ctr" defTabSz="309562">
                <a:spcBef>
                  <a:spcPts val="900"/>
                </a:spcBef>
                <a:defRPr sz="1400">
                  <a:solidFill>
                    <a:srgbClr val="414141"/>
                  </a:solidFill>
                  <a:latin typeface="Gill Sans"/>
                  <a:ea typeface="Gill Sans"/>
                  <a:cs typeface="Gill Sans"/>
                  <a:sym typeface="Gill Sans"/>
                </a:defRPr>
              </a:lvl1pPr>
            </a:lstStyle>
            <a:p>
              <a:r>
                <a:t>Message</a:t>
              </a:r>
            </a:p>
          </p:txBody>
        </p:sp>
      </p:grpSp>
      <p:sp>
        <p:nvSpPr>
          <p:cNvPr id="449" name="SSL Encrypt"/>
          <p:cNvSpPr/>
          <p:nvPr/>
        </p:nvSpPr>
        <p:spPr>
          <a:xfrm>
            <a:off x="849023" y="3253845"/>
            <a:ext cx="1191333" cy="524913"/>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lIns="19050" tIns="19050" rIns="19050" bIns="19050" anchor="ctr"/>
          <a:lstStyle>
            <a:lvl1pPr algn="ctr" defTabSz="309562">
              <a:defRPr sz="1100">
                <a:latin typeface="Futura"/>
                <a:ea typeface="Futura"/>
                <a:cs typeface="Futura"/>
                <a:sym typeface="Futura"/>
              </a:defRPr>
            </a:lvl1pPr>
          </a:lstStyle>
          <a:p>
            <a:r>
              <a:t>SSL Encrypt</a:t>
            </a:r>
          </a:p>
        </p:txBody>
      </p:sp>
      <p:sp>
        <p:nvSpPr>
          <p:cNvPr id="450" name="SSL Decrypt"/>
          <p:cNvSpPr/>
          <p:nvPr/>
        </p:nvSpPr>
        <p:spPr>
          <a:xfrm>
            <a:off x="7011205" y="3245203"/>
            <a:ext cx="1191333" cy="524914"/>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lIns="19050" tIns="19050" rIns="19050" bIns="19050" anchor="ctr"/>
          <a:lstStyle>
            <a:lvl1pPr algn="ctr" defTabSz="309562">
              <a:defRPr sz="1100">
                <a:latin typeface="Futura"/>
                <a:ea typeface="Futura"/>
                <a:cs typeface="Futura"/>
                <a:sym typeface="Futura"/>
              </a:defRPr>
            </a:lvl1pPr>
          </a:lstStyle>
          <a:p>
            <a:r>
              <a:t>SSL Decrypt</a:t>
            </a:r>
          </a:p>
        </p:txBody>
      </p:sp>
      <p:pic>
        <p:nvPicPr>
          <p:cNvPr id="451" name="pasted-image.png" descr="pasted-image.png"/>
          <p:cNvPicPr>
            <a:picLocks noChangeAspect="1"/>
          </p:cNvPicPr>
          <p:nvPr/>
        </p:nvPicPr>
        <p:blipFill>
          <a:blip r:embed="rId6">
            <a:extLst/>
          </a:blip>
          <a:stretch>
            <a:fillRect/>
          </a:stretch>
        </p:blipFill>
        <p:spPr>
          <a:xfrm>
            <a:off x="1806836" y="3496054"/>
            <a:ext cx="363732" cy="357670"/>
          </a:xfrm>
          <a:prstGeom prst="rect">
            <a:avLst/>
          </a:prstGeom>
          <a:ln w="12700">
            <a:miter lim="400000"/>
          </a:ln>
        </p:spPr>
      </p:pic>
      <p:pic>
        <p:nvPicPr>
          <p:cNvPr id="452" name="pasted-image.png" descr="pasted-image.png"/>
          <p:cNvPicPr>
            <a:picLocks noChangeAspect="1"/>
          </p:cNvPicPr>
          <p:nvPr/>
        </p:nvPicPr>
        <p:blipFill>
          <a:blip r:embed="rId6">
            <a:extLst/>
          </a:blip>
          <a:stretch>
            <a:fillRect/>
          </a:stretch>
        </p:blipFill>
        <p:spPr>
          <a:xfrm>
            <a:off x="8006402" y="3496054"/>
            <a:ext cx="363733" cy="357670"/>
          </a:xfrm>
          <a:prstGeom prst="rect">
            <a:avLst/>
          </a:prstGeom>
          <a:ln w="12700">
            <a:miter lim="400000"/>
          </a:ln>
        </p:spPr>
      </p:pic>
      <p:sp>
        <p:nvSpPr>
          <p:cNvPr id="496" name="Connection Line"/>
          <p:cNvSpPr/>
          <p:nvPr/>
        </p:nvSpPr>
        <p:spPr>
          <a:xfrm>
            <a:off x="757174" y="3069966"/>
            <a:ext cx="35676" cy="297507"/>
          </a:xfrm>
          <a:custGeom>
            <a:avLst/>
            <a:gdLst/>
            <a:ahLst/>
            <a:cxnLst>
              <a:cxn ang="0">
                <a:pos x="wd2" y="hd2"/>
              </a:cxn>
              <a:cxn ang="5400000">
                <a:pos x="wd2" y="hd2"/>
              </a:cxn>
              <a:cxn ang="10800000">
                <a:pos x="wd2" y="hd2"/>
              </a:cxn>
              <a:cxn ang="16200000">
                <a:pos x="wd2" y="hd2"/>
              </a:cxn>
            </a:cxnLst>
            <a:rect l="0" t="0" r="r" b="b"/>
            <a:pathLst>
              <a:path w="19527" h="21600" extrusionOk="0">
                <a:moveTo>
                  <a:pt x="594" y="21600"/>
                </a:moveTo>
                <a:cubicBezTo>
                  <a:pt x="-2073" y="13533"/>
                  <a:pt x="4238" y="6333"/>
                  <a:pt x="19527" y="0"/>
                </a:cubicBezTo>
              </a:path>
            </a:pathLst>
          </a:custGeom>
          <a:ln w="12700">
            <a:solidFill>
              <a:srgbClr val="414141"/>
            </a:solidFill>
            <a:prstDash val="sysDot"/>
            <a:miter lim="400000"/>
            <a:headEnd type="triangle"/>
          </a:ln>
        </p:spPr>
        <p:txBody>
          <a:bodyPr/>
          <a:lstStyle/>
          <a:p>
            <a:endParaRPr/>
          </a:p>
        </p:txBody>
      </p:sp>
      <p:grpSp>
        <p:nvGrpSpPr>
          <p:cNvPr id="457" name="Group"/>
          <p:cNvGrpSpPr/>
          <p:nvPr/>
        </p:nvGrpSpPr>
        <p:grpSpPr>
          <a:xfrm>
            <a:off x="560012" y="3084886"/>
            <a:ext cx="1610557" cy="1530911"/>
            <a:chOff x="0" y="0"/>
            <a:chExt cx="1610555" cy="1530909"/>
          </a:xfrm>
        </p:grpSpPr>
        <p:sp>
          <p:nvSpPr>
            <p:cNvPr id="454" name="BlindBox Encrypt"/>
            <p:cNvSpPr/>
            <p:nvPr/>
          </p:nvSpPr>
          <p:spPr>
            <a:xfrm>
              <a:off x="289010" y="861441"/>
              <a:ext cx="1191333" cy="524914"/>
            </a:xfrm>
            <a:prstGeom prst="rect">
              <a:avLst/>
            </a:prstGeom>
            <a:noFill/>
            <a:ln w="12700" cap="flat">
              <a:solidFill>
                <a:srgbClr val="87312B"/>
              </a:solidFill>
              <a:prstDash val="solid"/>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ctr" defTabSz="309562">
                <a:defRPr sz="1100">
                  <a:solidFill>
                    <a:srgbClr val="87312B"/>
                  </a:solidFill>
                  <a:latin typeface="Futura"/>
                  <a:ea typeface="Futura"/>
                  <a:cs typeface="Futura"/>
                  <a:sym typeface="Futura"/>
                </a:defRPr>
              </a:lvl1pPr>
            </a:lstStyle>
            <a:p>
              <a:r>
                <a:t>BlindBox Encrypt</a:t>
              </a:r>
            </a:p>
          </p:txBody>
        </p:sp>
        <p:sp>
          <p:nvSpPr>
            <p:cNvPr id="497" name="Connection Line"/>
            <p:cNvSpPr/>
            <p:nvPr/>
          </p:nvSpPr>
          <p:spPr>
            <a:xfrm>
              <a:off x="-1" y="0"/>
              <a:ext cx="241530" cy="1142707"/>
            </a:xfrm>
            <a:custGeom>
              <a:avLst/>
              <a:gdLst/>
              <a:ahLst/>
              <a:cxnLst>
                <a:cxn ang="0">
                  <a:pos x="wd2" y="hd2"/>
                </a:cxn>
                <a:cxn ang="5400000">
                  <a:pos x="wd2" y="hd2"/>
                </a:cxn>
                <a:cxn ang="10800000">
                  <a:pos x="wd2" y="hd2"/>
                </a:cxn>
                <a:cxn ang="16200000">
                  <a:pos x="wd2" y="hd2"/>
                </a:cxn>
              </a:cxnLst>
              <a:rect l="0" t="0" r="r" b="b"/>
              <a:pathLst>
                <a:path w="16313" h="21600" extrusionOk="0">
                  <a:moveTo>
                    <a:pt x="16313" y="21600"/>
                  </a:moveTo>
                  <a:cubicBezTo>
                    <a:pt x="-3629" y="14725"/>
                    <a:pt x="-5287" y="7525"/>
                    <a:pt x="11340" y="0"/>
                  </a:cubicBezTo>
                </a:path>
              </a:pathLst>
            </a:custGeom>
            <a:noFill/>
            <a:ln w="12700" cap="flat">
              <a:solidFill>
                <a:srgbClr val="414141"/>
              </a:solidFill>
              <a:prstDash val="sysDot"/>
              <a:miter lim="400000"/>
              <a:headEnd type="triangle" w="med" len="med"/>
            </a:ln>
            <a:effectLst/>
          </p:spPr>
          <p:txBody>
            <a:bodyPr/>
            <a:lstStyle/>
            <a:p>
              <a:endParaRPr/>
            </a:p>
          </p:txBody>
        </p:sp>
        <p:pic>
          <p:nvPicPr>
            <p:cNvPr id="456" name="pasted-image.png" descr="pasted-image.png"/>
            <p:cNvPicPr>
              <a:picLocks noChangeAspect="1"/>
            </p:cNvPicPr>
            <p:nvPr/>
          </p:nvPicPr>
          <p:blipFill>
            <a:blip r:embed="rId6">
              <a:extLst/>
            </a:blip>
            <a:srcRect/>
            <a:stretch>
              <a:fillRect/>
            </a:stretch>
          </p:blipFill>
          <p:spPr>
            <a:xfrm>
              <a:off x="1246824" y="1173240"/>
              <a:ext cx="363732" cy="357670"/>
            </a:xfrm>
            <a:prstGeom prst="rect">
              <a:avLst/>
            </a:prstGeom>
            <a:ln w="12700" cap="flat">
              <a:noFill/>
              <a:miter lim="400000"/>
            </a:ln>
            <a:effectLst/>
          </p:spPr>
        </p:pic>
      </p:grpSp>
      <p:sp>
        <p:nvSpPr>
          <p:cNvPr id="458" name="SSL Traffic"/>
          <p:cNvSpPr/>
          <p:nvPr/>
        </p:nvSpPr>
        <p:spPr>
          <a:xfrm>
            <a:off x="2363533" y="3244669"/>
            <a:ext cx="612732" cy="223138"/>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lvl1pPr algn="ctr" defTabSz="309562">
              <a:defRPr sz="1200" i="1">
                <a:solidFill>
                  <a:srgbClr val="414141"/>
                </a:solidFill>
                <a:latin typeface="Gill Sans"/>
                <a:ea typeface="Gill Sans"/>
                <a:cs typeface="Gill Sans"/>
                <a:sym typeface="Gill Sans"/>
              </a:defRPr>
            </a:lvl1pPr>
          </a:lstStyle>
          <a:p>
            <a:r>
              <a:t>SSL Traffic</a:t>
            </a:r>
          </a:p>
        </p:txBody>
      </p:sp>
      <p:grpSp>
        <p:nvGrpSpPr>
          <p:cNvPr id="461" name="Group"/>
          <p:cNvGrpSpPr/>
          <p:nvPr/>
        </p:nvGrpSpPr>
        <p:grpSpPr>
          <a:xfrm>
            <a:off x="4992888" y="1955317"/>
            <a:ext cx="1586551" cy="1375538"/>
            <a:chOff x="0" y="0"/>
            <a:chExt cx="1586550" cy="1375537"/>
          </a:xfrm>
        </p:grpSpPr>
        <p:graphicFrame>
          <p:nvGraphicFramePr>
            <p:cNvPr id="459" name="Table"/>
            <p:cNvGraphicFramePr/>
            <p:nvPr/>
          </p:nvGraphicFramePr>
          <p:xfrm>
            <a:off x="0" y="0"/>
            <a:ext cx="1586550" cy="1375537"/>
          </p:xfrm>
          <a:graphic>
            <a:graphicData uri="http://schemas.openxmlformats.org/drawingml/2006/table">
              <a:tbl>
                <a:tblPr firstRow="1"/>
                <a:tblGrid>
                  <a:gridCol w="1586551"/>
                </a:tblGrid>
                <a:tr h="430739">
                  <a:tc>
                    <a:txBody>
                      <a:bodyPr/>
                      <a:lstStyle/>
                      <a:p>
                        <a:pPr algn="ctr" defTabSz="219075">
                          <a:defRPr sz="1800" b="0">
                            <a:solidFill>
                              <a:srgbClr val="000000"/>
                            </a:solidFill>
                          </a:defRPr>
                        </a:pPr>
                        <a:r>
                          <a:rPr sz="1200">
                            <a:solidFill>
                              <a:srgbClr val="A61702"/>
                            </a:solidFill>
                            <a:latin typeface="Gill Sans Light"/>
                            <a:ea typeface="Gill Sans Light"/>
                            <a:cs typeface="Gill Sans Light"/>
                            <a:sym typeface="Gill Sans Light"/>
                          </a:rPr>
                          <a:t> </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solidFill>
                        <a:srgbClr val="808785"/>
                      </a:solidFill>
                    </a:tcPr>
                  </a:tc>
                </a:tr>
                <a:tr h="314933">
                  <a:tc>
                    <a:txBody>
                      <a:bodyPr/>
                      <a:lstStyle/>
                      <a:p>
                        <a:pPr algn="ctr" defTabSz="219075">
                          <a:defRPr sz="1800"/>
                        </a:pPr>
                        <a:r>
                          <a:rPr sz="1100">
                            <a:solidFill>
                              <a:srgbClr val="5A5F5E"/>
                            </a:solidFill>
                            <a:latin typeface="Gill Sans Light"/>
                            <a:ea typeface="Gill Sans Light"/>
                            <a:cs typeface="Gill Sans Light"/>
                            <a:sym typeface="Gill Sans Light"/>
                          </a:rPr>
                          <a:t>ATTACK</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noFill/>
                    </a:tcPr>
                  </a:tc>
                </a:tr>
                <a:tr h="314933">
                  <a:tc>
                    <a:txBody>
                      <a:bodyPr/>
                      <a:lstStyle/>
                      <a:p>
                        <a:pPr algn="ctr" defTabSz="219075">
                          <a:defRPr sz="1800"/>
                        </a:pPr>
                        <a:r>
                          <a:rPr sz="1100">
                            <a:solidFill>
                              <a:srgbClr val="5A5F5E"/>
                            </a:solidFill>
                            <a:latin typeface="Gill Sans Light"/>
                            <a:ea typeface="Gill Sans Light"/>
                            <a:cs typeface="Gill Sans Light"/>
                            <a:sym typeface="Gill Sans Light"/>
                          </a:rPr>
                          <a:t>HACKS</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noFill/>
                    </a:tcPr>
                  </a:tc>
                </a:tr>
                <a:tr h="314933">
                  <a:tc>
                    <a:txBody>
                      <a:bodyPr/>
                      <a:lstStyle/>
                      <a:p>
                        <a:pPr algn="ctr" defTabSz="219075">
                          <a:defRPr sz="1800"/>
                        </a:pPr>
                        <a:r>
                          <a:rPr sz="1100">
                            <a:solidFill>
                              <a:srgbClr val="5A5F5E"/>
                            </a:solidFill>
                            <a:latin typeface="Gill Sans Light"/>
                            <a:ea typeface="Gill Sans Light"/>
                            <a:cs typeface="Gill Sans Light"/>
                            <a:sym typeface="Gill Sans Light"/>
                          </a:rPr>
                          <a:t>183237</a:t>
                        </a:r>
                      </a:p>
                    </a:txBody>
                    <a:tcPr marL="50800" marR="50800" marT="50800" marB="50800" anchor="ctr" horzOverflow="overflow">
                      <a:lnL w="3175">
                        <a:solidFill>
                          <a:srgbClr val="B4B4B4"/>
                        </a:solidFill>
                        <a:miter lim="400000"/>
                      </a:lnL>
                      <a:lnR w="3175">
                        <a:solidFill>
                          <a:srgbClr val="B4B4B4"/>
                        </a:solidFill>
                        <a:miter lim="400000"/>
                      </a:lnR>
                      <a:lnT w="3175">
                        <a:solidFill>
                          <a:srgbClr val="B4B4B4"/>
                        </a:solidFill>
                        <a:miter lim="400000"/>
                      </a:lnT>
                      <a:lnB w="3175">
                        <a:solidFill>
                          <a:srgbClr val="B4B4B4"/>
                        </a:solidFill>
                        <a:miter lim="400000"/>
                      </a:lnB>
                      <a:noFill/>
                    </a:tcPr>
                  </a:tc>
                </a:tr>
              </a:tbl>
            </a:graphicData>
          </a:graphic>
        </p:graphicFrame>
        <p:sp>
          <p:nvSpPr>
            <p:cNvPr id="460" name="BLACKLIST"/>
            <p:cNvSpPr/>
            <p:nvPr/>
          </p:nvSpPr>
          <p:spPr>
            <a:xfrm>
              <a:off x="218071" y="87951"/>
              <a:ext cx="1154777" cy="2944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ctr" defTabSz="309562">
                <a:spcBef>
                  <a:spcPts val="900"/>
                </a:spcBef>
                <a:defRPr sz="1400">
                  <a:solidFill>
                    <a:srgbClr val="87312B"/>
                  </a:solidFill>
                  <a:latin typeface="Gill Sans"/>
                  <a:ea typeface="Gill Sans"/>
                  <a:cs typeface="Gill Sans"/>
                  <a:sym typeface="Gill Sans"/>
                </a:defRPr>
              </a:lvl1pPr>
            </a:lstStyle>
            <a:p>
              <a:r>
                <a:t>BLACKLIST</a:t>
              </a:r>
            </a:p>
          </p:txBody>
        </p:sp>
      </p:grpSp>
      <p:sp>
        <p:nvSpPr>
          <p:cNvPr id="462" name="BB Handshake"/>
          <p:cNvSpPr/>
          <p:nvPr/>
        </p:nvSpPr>
        <p:spPr>
          <a:xfrm>
            <a:off x="1462638" y="2547442"/>
            <a:ext cx="809372" cy="524914"/>
          </a:xfrm>
          <a:prstGeom prst="rect">
            <a:avLst/>
          </a:prstGeom>
          <a:ln w="12700">
            <a:solidFill>
              <a:srgbClr val="87312B"/>
            </a:solidFill>
            <a:miter lim="400000"/>
          </a:ln>
          <a:extLst>
            <a:ext uri="{C572A759-6A51-4108-AA02-DFA0A04FC94B}">
              <ma14:wrappingTextBoxFlag xmlns:ma14="http://schemas.microsoft.com/office/mac/drawingml/2011/main" val="1"/>
            </a:ext>
          </a:extLst>
        </p:spPr>
        <p:txBody>
          <a:bodyPr lIns="19050" tIns="19050" rIns="19050" bIns="19050" anchor="ctr"/>
          <a:lstStyle>
            <a:lvl1pPr algn="ctr" defTabSz="309562">
              <a:defRPr sz="1100">
                <a:solidFill>
                  <a:srgbClr val="87312B"/>
                </a:solidFill>
                <a:latin typeface="Futura"/>
                <a:ea typeface="Futura"/>
                <a:cs typeface="Futura"/>
                <a:sym typeface="Futura"/>
              </a:defRPr>
            </a:lvl1pPr>
          </a:lstStyle>
          <a:p>
            <a:r>
              <a:t>BB Handshake</a:t>
            </a:r>
          </a:p>
        </p:txBody>
      </p:sp>
      <p:grpSp>
        <p:nvGrpSpPr>
          <p:cNvPr id="465" name="Group"/>
          <p:cNvGrpSpPr/>
          <p:nvPr/>
        </p:nvGrpSpPr>
        <p:grpSpPr>
          <a:xfrm>
            <a:off x="2051652" y="3951072"/>
            <a:ext cx="4997056" cy="286783"/>
            <a:chOff x="-49611" y="2731"/>
            <a:chExt cx="4997054" cy="286782"/>
          </a:xfrm>
        </p:grpSpPr>
        <p:sp>
          <p:nvSpPr>
            <p:cNvPr id="463" name="Encrypted Tokens"/>
            <p:cNvSpPr/>
            <p:nvPr/>
          </p:nvSpPr>
          <p:spPr>
            <a:xfrm>
              <a:off x="267616" y="2731"/>
              <a:ext cx="1027845" cy="2231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50" tIns="19050" rIns="19050" bIns="19050" numCol="1" anchor="ctr">
              <a:spAutoFit/>
            </a:bodyPr>
            <a:lstStyle>
              <a:lvl1pPr algn="ctr" defTabSz="309562">
                <a:defRPr sz="1200" i="1">
                  <a:solidFill>
                    <a:srgbClr val="414141"/>
                  </a:solidFill>
                  <a:latin typeface="Gill Sans"/>
                  <a:ea typeface="Gill Sans"/>
                  <a:cs typeface="Gill Sans"/>
                  <a:sym typeface="Gill Sans"/>
                </a:defRPr>
              </a:lvl1pPr>
            </a:lstStyle>
            <a:p>
              <a:r>
                <a:t>Encrypted Tokens</a:t>
              </a:r>
            </a:p>
          </p:txBody>
        </p:sp>
        <p:sp>
          <p:nvSpPr>
            <p:cNvPr id="464" name="Line"/>
            <p:cNvSpPr/>
            <p:nvPr/>
          </p:nvSpPr>
          <p:spPr>
            <a:xfrm>
              <a:off x="-49611" y="289512"/>
              <a:ext cx="4997054" cy="1"/>
            </a:xfrm>
            <a:prstGeom prst="line">
              <a:avLst/>
            </a:prstGeom>
            <a:noFill/>
            <a:ln w="63500" cap="flat">
              <a:solidFill>
                <a:srgbClr val="D9971A"/>
              </a:solidFill>
              <a:prstDash val="solid"/>
              <a:miter lim="400000"/>
              <a:tailEnd type="stealth" w="med" len="med"/>
            </a:ln>
            <a:effectLst/>
          </p:spPr>
          <p:txBody>
            <a:bodyPr wrap="square" lIns="19050" tIns="19050" rIns="19050" bIns="19050" numCol="1" anchor="ctr">
              <a:noAutofit/>
            </a:bodyPr>
            <a:lstStyle/>
            <a:p>
              <a:pPr algn="ctr" defTabSz="219075">
                <a:defRPr sz="1200">
                  <a:solidFill>
                    <a:srgbClr val="535353"/>
                  </a:solidFill>
                  <a:latin typeface="Gill Sans Light"/>
                  <a:ea typeface="Gill Sans Light"/>
                  <a:cs typeface="Gill Sans Light"/>
                  <a:sym typeface="Gill Sans Light"/>
                </a:defRPr>
              </a:pPr>
              <a:endParaRPr sz="1200"/>
            </a:p>
          </p:txBody>
        </p:sp>
      </p:grpSp>
      <p:grpSp>
        <p:nvGrpSpPr>
          <p:cNvPr id="478" name="Group"/>
          <p:cNvGrpSpPr/>
          <p:nvPr/>
        </p:nvGrpSpPr>
        <p:grpSpPr>
          <a:xfrm>
            <a:off x="2267549" y="2434477"/>
            <a:ext cx="4021369" cy="869123"/>
            <a:chOff x="0" y="0"/>
            <a:chExt cx="4021367" cy="869122"/>
          </a:xfrm>
        </p:grpSpPr>
        <p:sp>
          <p:nvSpPr>
            <p:cNvPr id="466" name="Line"/>
            <p:cNvSpPr/>
            <p:nvPr/>
          </p:nvSpPr>
          <p:spPr>
            <a:xfrm>
              <a:off x="0" y="542225"/>
              <a:ext cx="1460119" cy="1"/>
            </a:xfrm>
            <a:prstGeom prst="line">
              <a:avLst/>
            </a:prstGeom>
            <a:noFill/>
            <a:ln w="25400" cap="flat">
              <a:solidFill>
                <a:srgbClr val="D9971A"/>
              </a:solidFill>
              <a:custDash>
                <a:ds d="200000" sp="200000"/>
              </a:custDash>
              <a:miter lim="400000"/>
              <a:tailEnd type="stealth" w="med" len="med"/>
            </a:ln>
            <a:effectLst/>
          </p:spPr>
          <p:txBody>
            <a:bodyPr wrap="square" lIns="19050" tIns="19050" rIns="19050" bIns="19050" numCol="1" anchor="ctr">
              <a:noAutofit/>
            </a:bodyPr>
            <a:lstStyle/>
            <a:p>
              <a:pPr algn="ctr" defTabSz="219075">
                <a:defRPr sz="1200">
                  <a:solidFill>
                    <a:srgbClr val="535353"/>
                  </a:solidFill>
                  <a:latin typeface="Gill Sans Light"/>
                  <a:ea typeface="Gill Sans Light"/>
                  <a:cs typeface="Gill Sans Light"/>
                  <a:sym typeface="Gill Sans Light"/>
                </a:defRPr>
              </a:pPr>
              <a:endParaRPr sz="1200"/>
            </a:p>
          </p:txBody>
        </p:sp>
        <p:sp>
          <p:nvSpPr>
            <p:cNvPr id="467" name="Line"/>
            <p:cNvSpPr/>
            <p:nvPr/>
          </p:nvSpPr>
          <p:spPr>
            <a:xfrm flipH="1" flipV="1">
              <a:off x="4662" y="415149"/>
              <a:ext cx="1387777" cy="1"/>
            </a:xfrm>
            <a:prstGeom prst="line">
              <a:avLst/>
            </a:prstGeom>
            <a:noFill/>
            <a:ln w="25400" cap="flat">
              <a:solidFill>
                <a:srgbClr val="D9971A"/>
              </a:solidFill>
              <a:custDash>
                <a:ds d="200000" sp="200000"/>
              </a:custDash>
              <a:miter lim="400000"/>
              <a:tailEnd type="stealth" w="med" len="med"/>
            </a:ln>
            <a:effectLst/>
          </p:spPr>
          <p:txBody>
            <a:bodyPr wrap="square" lIns="19050" tIns="19050" rIns="19050" bIns="19050" numCol="1" anchor="ctr">
              <a:noAutofit/>
            </a:bodyPr>
            <a:lstStyle/>
            <a:p>
              <a:pPr algn="ctr" defTabSz="219075">
                <a:defRPr sz="1200">
                  <a:solidFill>
                    <a:srgbClr val="535353"/>
                  </a:solidFill>
                  <a:latin typeface="Gill Sans Light"/>
                  <a:ea typeface="Gill Sans Light"/>
                  <a:cs typeface="Gill Sans Light"/>
                  <a:sym typeface="Gill Sans Light"/>
                </a:defRPr>
              </a:pPr>
              <a:endParaRPr sz="1200"/>
            </a:p>
          </p:txBody>
        </p:sp>
        <p:grpSp>
          <p:nvGrpSpPr>
            <p:cNvPr id="477" name="Group"/>
            <p:cNvGrpSpPr/>
            <p:nvPr/>
          </p:nvGrpSpPr>
          <p:grpSpPr>
            <a:xfrm>
              <a:off x="2949341" y="0"/>
              <a:ext cx="1072027" cy="869123"/>
              <a:chOff x="0" y="0"/>
              <a:chExt cx="1072026" cy="869122"/>
            </a:xfrm>
          </p:grpSpPr>
          <p:grpSp>
            <p:nvGrpSpPr>
              <p:cNvPr id="470" name="Group"/>
              <p:cNvGrpSpPr/>
              <p:nvPr/>
            </p:nvGrpSpPr>
            <p:grpSpPr>
              <a:xfrm>
                <a:off x="0" y="603391"/>
                <a:ext cx="1072027" cy="265732"/>
                <a:chOff x="0" y="0"/>
                <a:chExt cx="1072026" cy="265730"/>
              </a:xfrm>
            </p:grpSpPr>
            <p:sp>
              <p:nvSpPr>
                <p:cNvPr id="468" name="Rectangle"/>
                <p:cNvSpPr/>
                <p:nvPr/>
              </p:nvSpPr>
              <p:spPr>
                <a:xfrm>
                  <a:off x="38396" y="23870"/>
                  <a:ext cx="1033631" cy="217990"/>
                </a:xfrm>
                <a:prstGeom prst="rect">
                  <a:avLst/>
                </a:prstGeom>
                <a:noFill/>
                <a:ln w="12700" cap="flat">
                  <a:solidFill>
                    <a:srgbClr val="314975"/>
                  </a:solidFill>
                  <a:prstDash val="solid"/>
                  <a:miter lim="400000"/>
                </a:ln>
                <a:effectLst/>
              </p:spPr>
              <p:txBody>
                <a:bodyPr wrap="square" lIns="19050" tIns="19050" rIns="19050" bIns="19050" numCol="1" anchor="ctr">
                  <a:noAutofit/>
                </a:bodyPr>
                <a:lstStyle/>
                <a:p>
                  <a:pPr algn="ctr" defTabSz="309562">
                    <a:defRPr sz="1100">
                      <a:latin typeface="Futura"/>
                      <a:ea typeface="Futura"/>
                      <a:cs typeface="Futura"/>
                      <a:sym typeface="Futura"/>
                    </a:defRPr>
                  </a:pPr>
                  <a:endParaRPr sz="1100"/>
                </a:p>
              </p:txBody>
            </p:sp>
            <p:pic>
              <p:nvPicPr>
                <p:cNvPr id="469" name="pasted-image.png" descr="pasted-image.png"/>
                <p:cNvPicPr>
                  <a:picLocks noChangeAspect="1"/>
                </p:cNvPicPr>
                <p:nvPr/>
              </p:nvPicPr>
              <p:blipFill>
                <a:blip r:embed="rId7">
                  <a:extLst/>
                </a:blip>
                <a:stretch>
                  <a:fillRect/>
                </a:stretch>
              </p:blipFill>
              <p:spPr>
                <a:xfrm>
                  <a:off x="0" y="0"/>
                  <a:ext cx="265731" cy="265731"/>
                </a:xfrm>
                <a:prstGeom prst="rect">
                  <a:avLst/>
                </a:prstGeom>
                <a:ln w="12700" cap="flat">
                  <a:noFill/>
                  <a:miter lim="400000"/>
                </a:ln>
                <a:effectLst/>
              </p:spPr>
            </p:pic>
          </p:grpSp>
          <p:grpSp>
            <p:nvGrpSpPr>
              <p:cNvPr id="473" name="Group"/>
              <p:cNvGrpSpPr/>
              <p:nvPr/>
            </p:nvGrpSpPr>
            <p:grpSpPr>
              <a:xfrm>
                <a:off x="0" y="301695"/>
                <a:ext cx="1072027" cy="265732"/>
                <a:chOff x="0" y="0"/>
                <a:chExt cx="1072026" cy="265730"/>
              </a:xfrm>
            </p:grpSpPr>
            <p:sp>
              <p:nvSpPr>
                <p:cNvPr id="471" name="Rectangle"/>
                <p:cNvSpPr/>
                <p:nvPr/>
              </p:nvSpPr>
              <p:spPr>
                <a:xfrm>
                  <a:off x="38396" y="23870"/>
                  <a:ext cx="1033631" cy="217990"/>
                </a:xfrm>
                <a:prstGeom prst="rect">
                  <a:avLst/>
                </a:prstGeom>
                <a:noFill/>
                <a:ln w="12700" cap="flat">
                  <a:solidFill>
                    <a:srgbClr val="314975"/>
                  </a:solidFill>
                  <a:prstDash val="solid"/>
                  <a:miter lim="400000"/>
                </a:ln>
                <a:effectLst/>
              </p:spPr>
              <p:txBody>
                <a:bodyPr wrap="square" lIns="19050" tIns="19050" rIns="19050" bIns="19050" numCol="1" anchor="ctr">
                  <a:noAutofit/>
                </a:bodyPr>
                <a:lstStyle/>
                <a:p>
                  <a:pPr algn="ctr" defTabSz="309562">
                    <a:defRPr sz="1100">
                      <a:latin typeface="Futura"/>
                      <a:ea typeface="Futura"/>
                      <a:cs typeface="Futura"/>
                      <a:sym typeface="Futura"/>
                    </a:defRPr>
                  </a:pPr>
                  <a:endParaRPr sz="1100"/>
                </a:p>
              </p:txBody>
            </p:sp>
            <p:pic>
              <p:nvPicPr>
                <p:cNvPr id="472" name="pasted-image.png" descr="pasted-image.png"/>
                <p:cNvPicPr>
                  <a:picLocks noChangeAspect="1"/>
                </p:cNvPicPr>
                <p:nvPr/>
              </p:nvPicPr>
              <p:blipFill>
                <a:blip r:embed="rId7">
                  <a:extLst/>
                </a:blip>
                <a:stretch>
                  <a:fillRect/>
                </a:stretch>
              </p:blipFill>
              <p:spPr>
                <a:xfrm>
                  <a:off x="0" y="0"/>
                  <a:ext cx="265731" cy="265731"/>
                </a:xfrm>
                <a:prstGeom prst="rect">
                  <a:avLst/>
                </a:prstGeom>
                <a:ln w="12700" cap="flat">
                  <a:noFill/>
                  <a:miter lim="400000"/>
                </a:ln>
                <a:effectLst/>
              </p:spPr>
            </p:pic>
          </p:grpSp>
          <p:grpSp>
            <p:nvGrpSpPr>
              <p:cNvPr id="476" name="Group"/>
              <p:cNvGrpSpPr/>
              <p:nvPr/>
            </p:nvGrpSpPr>
            <p:grpSpPr>
              <a:xfrm>
                <a:off x="0" y="0"/>
                <a:ext cx="1072027" cy="265731"/>
                <a:chOff x="0" y="0"/>
                <a:chExt cx="1072026" cy="265730"/>
              </a:xfrm>
            </p:grpSpPr>
            <p:sp>
              <p:nvSpPr>
                <p:cNvPr id="474" name="Rectangle"/>
                <p:cNvSpPr/>
                <p:nvPr/>
              </p:nvSpPr>
              <p:spPr>
                <a:xfrm>
                  <a:off x="38396" y="23870"/>
                  <a:ext cx="1033631" cy="217990"/>
                </a:xfrm>
                <a:prstGeom prst="rect">
                  <a:avLst/>
                </a:prstGeom>
                <a:noFill/>
                <a:ln w="12700" cap="flat">
                  <a:solidFill>
                    <a:srgbClr val="314975"/>
                  </a:solidFill>
                  <a:prstDash val="solid"/>
                  <a:miter lim="400000"/>
                </a:ln>
                <a:effectLst/>
              </p:spPr>
              <p:txBody>
                <a:bodyPr wrap="square" lIns="19050" tIns="19050" rIns="19050" bIns="19050" numCol="1" anchor="ctr">
                  <a:noAutofit/>
                </a:bodyPr>
                <a:lstStyle/>
                <a:p>
                  <a:pPr algn="ctr" defTabSz="309562">
                    <a:defRPr sz="1100">
                      <a:latin typeface="Futura"/>
                      <a:ea typeface="Futura"/>
                      <a:cs typeface="Futura"/>
                      <a:sym typeface="Futura"/>
                    </a:defRPr>
                  </a:pPr>
                  <a:endParaRPr sz="1100"/>
                </a:p>
              </p:txBody>
            </p:sp>
            <p:pic>
              <p:nvPicPr>
                <p:cNvPr id="475" name="pasted-image.png" descr="pasted-image.png"/>
                <p:cNvPicPr>
                  <a:picLocks noChangeAspect="1"/>
                </p:cNvPicPr>
                <p:nvPr/>
              </p:nvPicPr>
              <p:blipFill>
                <a:blip r:embed="rId7">
                  <a:extLst/>
                </a:blip>
                <a:stretch>
                  <a:fillRect/>
                </a:stretch>
              </p:blipFill>
              <p:spPr>
                <a:xfrm>
                  <a:off x="0" y="0"/>
                  <a:ext cx="265731" cy="265731"/>
                </a:xfrm>
                <a:prstGeom prst="rect">
                  <a:avLst/>
                </a:prstGeom>
                <a:ln w="12700" cap="flat">
                  <a:noFill/>
                  <a:miter lim="400000"/>
                </a:ln>
                <a:effectLst/>
              </p:spPr>
            </p:pic>
          </p:grpSp>
        </p:grpSp>
      </p:grpSp>
      <p:grpSp>
        <p:nvGrpSpPr>
          <p:cNvPr id="482" name="Group"/>
          <p:cNvGrpSpPr/>
          <p:nvPr/>
        </p:nvGrpSpPr>
        <p:grpSpPr>
          <a:xfrm>
            <a:off x="3780423" y="2682361"/>
            <a:ext cx="995620" cy="1848246"/>
            <a:chOff x="0" y="0"/>
            <a:chExt cx="995619" cy="1848245"/>
          </a:xfrm>
        </p:grpSpPr>
        <p:pic>
          <p:nvPicPr>
            <p:cNvPr id="479" name="pasted-image.pdf" descr="pasted-image.pdf"/>
            <p:cNvPicPr>
              <a:picLocks noChangeAspect="1"/>
            </p:cNvPicPr>
            <p:nvPr/>
          </p:nvPicPr>
          <p:blipFill>
            <a:blip r:embed="rId8">
              <a:extLst/>
            </a:blip>
            <a:srcRect/>
            <a:stretch>
              <a:fillRect/>
            </a:stretch>
          </p:blipFill>
          <p:spPr>
            <a:xfrm>
              <a:off x="0" y="0"/>
              <a:ext cx="995620" cy="1848246"/>
            </a:xfrm>
            <a:prstGeom prst="rect">
              <a:avLst/>
            </a:prstGeom>
            <a:ln w="12700" cap="flat">
              <a:noFill/>
              <a:miter lim="400000"/>
            </a:ln>
            <a:effectLst/>
          </p:spPr>
        </p:pic>
        <p:sp>
          <p:nvSpPr>
            <p:cNvPr id="480" name="Rectangle"/>
            <p:cNvSpPr/>
            <p:nvPr/>
          </p:nvSpPr>
          <p:spPr>
            <a:xfrm>
              <a:off x="13419" y="531174"/>
              <a:ext cx="868441" cy="1306554"/>
            </a:xfrm>
            <a:prstGeom prst="rect">
              <a:avLst/>
            </a:prstGeom>
            <a:solidFill>
              <a:srgbClr val="407AAA"/>
            </a:solidFill>
            <a:ln w="3175" cap="flat">
              <a:noFill/>
              <a:miter lim="400000"/>
            </a:ln>
            <a:effectLst/>
          </p:spPr>
          <p:txBody>
            <a:bodyPr wrap="square" lIns="19050" tIns="19050" rIns="19050" bIns="19050" numCol="1" anchor="ctr">
              <a:noAutofit/>
            </a:bodyPr>
            <a:lstStyle/>
            <a:p>
              <a:pPr algn="ctr" defTabSz="309562">
                <a:defRPr sz="1600">
                  <a:latin typeface="Futura"/>
                  <a:ea typeface="Futura"/>
                  <a:cs typeface="Futura"/>
                  <a:sym typeface="Futura"/>
                </a:defRPr>
              </a:pPr>
              <a:endParaRPr sz="1600"/>
            </a:p>
          </p:txBody>
        </p:sp>
        <p:pic>
          <p:nvPicPr>
            <p:cNvPr id="481" name="pasted-image.png" descr="pasted-image.png"/>
            <p:cNvPicPr>
              <a:picLocks noChangeAspect="1"/>
            </p:cNvPicPr>
            <p:nvPr/>
          </p:nvPicPr>
          <p:blipFill>
            <a:blip r:embed="rId9">
              <a:extLst/>
            </a:blip>
            <a:stretch>
              <a:fillRect/>
            </a:stretch>
          </p:blipFill>
          <p:spPr>
            <a:xfrm>
              <a:off x="29751" y="614882"/>
              <a:ext cx="835777" cy="835777"/>
            </a:xfrm>
            <a:prstGeom prst="rect">
              <a:avLst/>
            </a:prstGeom>
            <a:ln w="12700" cap="flat">
              <a:noFill/>
              <a:miter lim="400000"/>
            </a:ln>
            <a:effectLst/>
          </p:spPr>
        </p:pic>
      </p:grpSp>
      <p:grpSp>
        <p:nvGrpSpPr>
          <p:cNvPr id="487" name="Group"/>
          <p:cNvGrpSpPr/>
          <p:nvPr/>
        </p:nvGrpSpPr>
        <p:grpSpPr>
          <a:xfrm>
            <a:off x="2172089" y="4330720"/>
            <a:ext cx="995620" cy="521042"/>
            <a:chOff x="0" y="0"/>
            <a:chExt cx="995619" cy="521040"/>
          </a:xfrm>
        </p:grpSpPr>
        <p:pic>
          <p:nvPicPr>
            <p:cNvPr id="483" name="pasted-image.png" descr="pasted-image.png"/>
            <p:cNvPicPr>
              <a:picLocks noChangeAspect="1"/>
            </p:cNvPicPr>
            <p:nvPr/>
          </p:nvPicPr>
          <p:blipFill>
            <a:blip r:embed="rId10">
              <a:extLst/>
            </a:blip>
            <a:srcRect/>
            <a:stretch>
              <a:fillRect/>
            </a:stretch>
          </p:blipFill>
          <p:spPr>
            <a:xfrm>
              <a:off x="0" y="0"/>
              <a:ext cx="995620" cy="521041"/>
            </a:xfrm>
            <a:prstGeom prst="rect">
              <a:avLst/>
            </a:prstGeom>
            <a:ln w="12700" cap="flat">
              <a:noFill/>
              <a:miter lim="400000"/>
            </a:ln>
            <a:effectLst/>
          </p:spPr>
        </p:pic>
        <p:sp>
          <p:nvSpPr>
            <p:cNvPr id="484" name="Group"/>
            <p:cNvSpPr/>
            <p:nvPr/>
          </p:nvSpPr>
          <p:spPr>
            <a:xfrm>
              <a:off x="162531" y="128915"/>
              <a:ext cx="670557" cy="26321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ctr" defTabSz="309562">
                <a:spcBef>
                  <a:spcPts val="900"/>
                </a:spcBef>
                <a:defRPr sz="1200">
                  <a:solidFill>
                    <a:srgbClr val="414141"/>
                  </a:solidFill>
                  <a:latin typeface="Gill Sans"/>
                  <a:ea typeface="Gill Sans"/>
                  <a:cs typeface="Gill Sans"/>
                  <a:sym typeface="Gill Sans"/>
                </a:defRPr>
              </a:lvl1pPr>
            </a:lstStyle>
            <a:p>
              <a:r>
                <a:t>HACKS</a:t>
              </a:r>
            </a:p>
          </p:txBody>
        </p:sp>
        <p:sp>
          <p:nvSpPr>
            <p:cNvPr id="485" name="Rectangle"/>
            <p:cNvSpPr/>
            <p:nvPr/>
          </p:nvSpPr>
          <p:spPr>
            <a:xfrm>
              <a:off x="196727" y="140236"/>
              <a:ext cx="602165" cy="214856"/>
            </a:xfrm>
            <a:prstGeom prst="rect">
              <a:avLst/>
            </a:prstGeom>
            <a:noFill/>
            <a:ln w="12700" cap="flat">
              <a:solidFill>
                <a:srgbClr val="314975"/>
              </a:solidFill>
              <a:prstDash val="solid"/>
              <a:miter lim="400000"/>
            </a:ln>
            <a:effectLst/>
          </p:spPr>
          <p:txBody>
            <a:bodyPr wrap="square" lIns="19050" tIns="19050" rIns="19050" bIns="19050" numCol="1" anchor="ctr">
              <a:noAutofit/>
            </a:bodyPr>
            <a:lstStyle/>
            <a:p>
              <a:pPr algn="ctr" defTabSz="309562">
                <a:defRPr sz="1100">
                  <a:latin typeface="Futura"/>
                  <a:ea typeface="Futura"/>
                  <a:cs typeface="Futura"/>
                  <a:sym typeface="Futura"/>
                </a:defRPr>
              </a:pPr>
              <a:endParaRPr sz="1100"/>
            </a:p>
          </p:txBody>
        </p:sp>
        <p:pic>
          <p:nvPicPr>
            <p:cNvPr id="486" name="pasted-image.png" descr="pasted-image.png"/>
            <p:cNvPicPr>
              <a:picLocks noChangeAspect="1"/>
            </p:cNvPicPr>
            <p:nvPr/>
          </p:nvPicPr>
          <p:blipFill>
            <a:blip r:embed="rId7">
              <a:extLst/>
            </a:blip>
            <a:stretch>
              <a:fillRect/>
            </a:stretch>
          </p:blipFill>
          <p:spPr>
            <a:xfrm>
              <a:off x="645545" y="222333"/>
              <a:ext cx="268606" cy="268606"/>
            </a:xfrm>
            <a:prstGeom prst="rect">
              <a:avLst/>
            </a:prstGeom>
            <a:ln w="12700" cap="flat">
              <a:noFill/>
              <a:miter lim="400000"/>
            </a:ln>
            <a:effectLst/>
          </p:spPr>
        </p:pic>
      </p:grpSp>
      <p:sp>
        <p:nvSpPr>
          <p:cNvPr id="498" name="Connection Line"/>
          <p:cNvSpPr/>
          <p:nvPr/>
        </p:nvSpPr>
        <p:spPr>
          <a:xfrm>
            <a:off x="7659440" y="3721971"/>
            <a:ext cx="424077" cy="8781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602" y="16556"/>
                  <a:pt x="3402" y="9356"/>
                  <a:pt x="0" y="0"/>
                </a:cubicBezTo>
              </a:path>
            </a:pathLst>
          </a:custGeom>
          <a:ln w="12700">
            <a:solidFill>
              <a:srgbClr val="414141"/>
            </a:solidFill>
            <a:prstDash val="sysDot"/>
            <a:miter lim="400000"/>
            <a:headEnd type="triangle"/>
          </a:ln>
        </p:spPr>
        <p:txBody>
          <a:bodyPr/>
          <a:lstStyle/>
          <a:p>
            <a:endParaRPr/>
          </a:p>
        </p:txBody>
      </p:sp>
      <p:grpSp>
        <p:nvGrpSpPr>
          <p:cNvPr id="494" name="Group"/>
          <p:cNvGrpSpPr/>
          <p:nvPr/>
        </p:nvGrpSpPr>
        <p:grpSpPr>
          <a:xfrm>
            <a:off x="7050403" y="3758417"/>
            <a:ext cx="1340095" cy="1132741"/>
            <a:chOff x="0" y="-23610"/>
            <a:chExt cx="1340093" cy="1132740"/>
          </a:xfrm>
        </p:grpSpPr>
        <p:grpSp>
          <p:nvGrpSpPr>
            <p:cNvPr id="491" name="Group"/>
            <p:cNvGrpSpPr/>
            <p:nvPr/>
          </p:nvGrpSpPr>
          <p:grpSpPr>
            <a:xfrm>
              <a:off x="0" y="230482"/>
              <a:ext cx="1340094" cy="638904"/>
              <a:chOff x="0" y="0"/>
              <a:chExt cx="1340093" cy="638902"/>
            </a:xfrm>
          </p:grpSpPr>
          <p:sp>
            <p:nvSpPr>
              <p:cNvPr id="489" name="BlindBox Verify"/>
              <p:cNvSpPr/>
              <p:nvPr/>
            </p:nvSpPr>
            <p:spPr>
              <a:xfrm>
                <a:off x="0" y="0"/>
                <a:ext cx="1191332" cy="524913"/>
              </a:xfrm>
              <a:prstGeom prst="rect">
                <a:avLst/>
              </a:prstGeom>
              <a:noFill/>
              <a:ln w="12700" cap="flat">
                <a:solidFill>
                  <a:srgbClr val="87312B"/>
                </a:solidFill>
                <a:prstDash val="solid"/>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lgn="ctr" defTabSz="309562">
                  <a:defRPr sz="1100">
                    <a:solidFill>
                      <a:srgbClr val="87312B"/>
                    </a:solidFill>
                    <a:latin typeface="Futura"/>
                    <a:ea typeface="Futura"/>
                    <a:cs typeface="Futura"/>
                    <a:sym typeface="Futura"/>
                  </a:defRPr>
                </a:lvl1pPr>
              </a:lstStyle>
              <a:p>
                <a:r>
                  <a:t>BlindBox Verify</a:t>
                </a:r>
              </a:p>
            </p:txBody>
          </p:sp>
          <p:pic>
            <p:nvPicPr>
              <p:cNvPr id="490" name="pasted-image.png" descr="pasted-image.png"/>
              <p:cNvPicPr>
                <a:picLocks noChangeAspect="1"/>
              </p:cNvPicPr>
              <p:nvPr/>
            </p:nvPicPr>
            <p:blipFill>
              <a:blip r:embed="rId6">
                <a:extLst/>
              </a:blip>
              <a:srcRect/>
              <a:stretch>
                <a:fillRect/>
              </a:stretch>
            </p:blipFill>
            <p:spPr>
              <a:xfrm>
                <a:off x="976362" y="281233"/>
                <a:ext cx="363732" cy="357670"/>
              </a:xfrm>
              <a:prstGeom prst="rect">
                <a:avLst/>
              </a:prstGeom>
              <a:ln w="12700" cap="flat">
                <a:noFill/>
                <a:miter lim="400000"/>
              </a:ln>
              <a:effectLst/>
            </p:spPr>
          </p:pic>
        </p:grpSp>
        <p:sp>
          <p:nvSpPr>
            <p:cNvPr id="499" name="Connection Line"/>
            <p:cNvSpPr/>
            <p:nvPr/>
          </p:nvSpPr>
          <p:spPr>
            <a:xfrm>
              <a:off x="368356" y="-23611"/>
              <a:ext cx="72239" cy="2477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129" y="15252"/>
                    <a:pt x="5929" y="8052"/>
                    <a:pt x="0" y="0"/>
                  </a:cubicBezTo>
                </a:path>
              </a:pathLst>
            </a:custGeom>
            <a:noFill/>
            <a:ln w="12700" cap="flat">
              <a:solidFill>
                <a:srgbClr val="414141"/>
              </a:solidFill>
              <a:prstDash val="sysDot"/>
              <a:miter lim="400000"/>
              <a:headEnd type="triangle" w="med" len="med"/>
            </a:ln>
            <a:effectLst/>
          </p:spPr>
          <p:txBody>
            <a:bodyPr/>
            <a:lstStyle/>
            <a:p>
              <a:endParaRPr/>
            </a:p>
          </p:txBody>
        </p:sp>
        <p:sp>
          <p:nvSpPr>
            <p:cNvPr id="500" name="Connection Line"/>
            <p:cNvSpPr/>
            <p:nvPr/>
          </p:nvSpPr>
          <p:spPr>
            <a:xfrm>
              <a:off x="541691" y="797630"/>
              <a:ext cx="491422" cy="311500"/>
            </a:xfrm>
            <a:custGeom>
              <a:avLst/>
              <a:gdLst/>
              <a:ahLst/>
              <a:cxnLst>
                <a:cxn ang="0">
                  <a:pos x="wd2" y="hd2"/>
                </a:cxn>
                <a:cxn ang="5400000">
                  <a:pos x="wd2" y="hd2"/>
                </a:cxn>
                <a:cxn ang="10800000">
                  <a:pos x="wd2" y="hd2"/>
                </a:cxn>
                <a:cxn ang="16200000">
                  <a:pos x="wd2" y="hd2"/>
                </a:cxn>
              </a:cxnLst>
              <a:rect l="0" t="0" r="r" b="b"/>
              <a:pathLst>
                <a:path w="21600" h="16824" extrusionOk="0">
                  <a:moveTo>
                    <a:pt x="21600" y="10467"/>
                  </a:moveTo>
                  <a:cubicBezTo>
                    <a:pt x="12345" y="21600"/>
                    <a:pt x="5145" y="18111"/>
                    <a:pt x="0" y="0"/>
                  </a:cubicBezTo>
                </a:path>
              </a:pathLst>
            </a:custGeom>
            <a:noFill/>
            <a:ln w="12700" cap="flat">
              <a:solidFill>
                <a:srgbClr val="414141"/>
              </a:solidFill>
              <a:prstDash val="sysDot"/>
              <a:miter lim="400000"/>
              <a:headEnd type="triangle" w="med" len="med"/>
            </a:ln>
            <a:effectLst/>
          </p:spPr>
          <p:txBody>
            <a:bodyPr/>
            <a:lstStyle/>
            <a:p>
              <a:endParaRPr/>
            </a:p>
          </p:txBody>
        </p:sp>
      </p:grpSp>
      <p:sp>
        <p:nvSpPr>
          <p:cNvPr id="495" name="Bob’s Protocol Stack"/>
          <p:cNvSpPr/>
          <p:nvPr/>
        </p:nvSpPr>
        <p:spPr>
          <a:xfrm>
            <a:off x="6498775" y="5228929"/>
            <a:ext cx="2310643" cy="697162"/>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ctr"/>
          <a:lstStyle>
            <a:lvl1pPr algn="ctr" defTabSz="309562">
              <a:spcBef>
                <a:spcPts val="1200"/>
              </a:spcBef>
              <a:defRPr sz="2000">
                <a:solidFill>
                  <a:srgbClr val="414141"/>
                </a:solidFill>
                <a:latin typeface="Gill Sans"/>
                <a:ea typeface="Gill Sans"/>
                <a:cs typeface="Gill Sans"/>
                <a:sym typeface="Gill Sans"/>
              </a:defRPr>
            </a:lvl1pPr>
          </a:lstStyle>
          <a:p>
            <a:r>
              <a:t>Bob’s Protocol Stack</a:t>
            </a:r>
          </a:p>
        </p:txBody>
      </p:sp>
      <p:sp>
        <p:nvSpPr>
          <p:cNvPr id="2" name="Slide Number Placeholder 1"/>
          <p:cNvSpPr>
            <a:spLocks noGrp="1"/>
          </p:cNvSpPr>
          <p:nvPr>
            <p:ph type="sldNum" sz="quarter" idx="10"/>
          </p:nvPr>
        </p:nvSpPr>
        <p:spPr/>
        <p:txBody>
          <a:bodyPr/>
          <a:lstStyle/>
          <a:p>
            <a:fld id="{A70DFD2E-48D8-764F-BB21-3339769EF8C7}" type="slidenum">
              <a:rPr lang="en-US" altLang="en-US" smtClean="0"/>
              <a:pPr/>
              <a:t>69</a:t>
            </a:fld>
            <a:endParaRPr lang="en-US" altLang="en-US"/>
          </a:p>
        </p:txBody>
      </p:sp>
    </p:spTree>
    <p:extLst>
      <p:ext uri="{BB962C8B-B14F-4D97-AF65-F5344CB8AC3E}">
        <p14:creationId xmlns:p14="http://schemas.microsoft.com/office/powerpoint/2010/main" val="8327882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4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4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4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nodeType="clickEffect">
                                  <p:stCondLst>
                                    <p:cond delay="0"/>
                                  </p:stCondLst>
                                  <p:childTnLst>
                                    <p:animMotion origin="layout" path="M 0.000000 0.000000 L 0.171269 0.002229" pathEditMode="relative">
                                      <p:cBhvr>
                                        <p:cTn id="26" dur="1000" fill="hold"/>
                                        <p:tgtEl>
                                          <p:spTgt spid="48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iterate>
                                    <p:tmAbs val="0"/>
                                  </p:iterate>
                                  <p:childTnLst>
                                    <p:set>
                                      <p:cBhvr>
                                        <p:cTn id="30" fill="hold">
                                          <p:stCondLst>
                                            <p:cond delay="0"/>
                                          </p:stCondLst>
                                        </p:cTn>
                                        <p:tgtEl>
                                          <p:spTgt spid="498"/>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0" animBg="1" advAuto="0"/>
      <p:bldP spid="462" grpId="0" animBg="1" advAuto="0"/>
      <p:bldP spid="465" grpId="0" animBg="1" advAuto="0"/>
      <p:bldP spid="478" grpId="0" animBg="1" advAuto="0"/>
      <p:bldP spid="487" grpId="0" animBg="1" advAuto="0"/>
      <p:bldP spid="498" grpId="0" animBg="1" advAuto="0"/>
      <p:bldP spid="494"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ltLang="zh-CN"/>
              <a:t>How does Tor work?</a:t>
            </a:r>
          </a:p>
        </p:txBody>
      </p:sp>
      <p:sp>
        <p:nvSpPr>
          <p:cNvPr id="44034" name="Rectangle 3"/>
          <p:cNvSpPr>
            <a:spLocks noGrp="1" noChangeArrowheads="1"/>
          </p:cNvSpPr>
          <p:nvPr>
            <p:ph type="body" idx="1"/>
          </p:nvPr>
        </p:nvSpPr>
        <p:spPr/>
        <p:txBody>
          <a:bodyPr/>
          <a:lstStyle/>
          <a:p>
            <a:endParaRPr lang="en-US" altLang="en-US"/>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1628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3A1372-D0BF-3B45-A603-8F136B8AD2A9}" type="slidenum">
              <a:rPr lang="en-US" altLang="en-US" smtClean="0"/>
              <a:pPr/>
              <a:t>7</a:t>
            </a:fld>
            <a:endParaRPr lang="en-US" alt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One Slide Introduction to BB Handshake"/>
          <p:cNvSpPr>
            <a:spLocks noGrp="1"/>
          </p:cNvSpPr>
          <p:nvPr>
            <p:ph type="title"/>
          </p:nvPr>
        </p:nvSpPr>
        <p:spPr>
          <a:prstGeom prst="rect">
            <a:avLst/>
          </a:prstGeom>
        </p:spPr>
        <p:txBody>
          <a:bodyPr/>
          <a:lstStyle/>
          <a:p>
            <a:r>
              <a:rPr sz="3200" dirty="0"/>
              <a:t>One Slide Introduction to BB Handshake</a:t>
            </a:r>
          </a:p>
        </p:txBody>
      </p:sp>
      <p:pic>
        <p:nvPicPr>
          <p:cNvPr id="378" name="pasted-image.png" descr="pasted-image.png"/>
          <p:cNvPicPr>
            <a:picLocks noChangeAspect="1"/>
          </p:cNvPicPr>
          <p:nvPr/>
        </p:nvPicPr>
        <p:blipFill>
          <a:blip r:embed="rId2">
            <a:extLst/>
          </a:blip>
          <a:stretch>
            <a:fillRect/>
          </a:stretch>
        </p:blipFill>
        <p:spPr>
          <a:xfrm>
            <a:off x="470959" y="2100264"/>
            <a:ext cx="1428751" cy="1071563"/>
          </a:xfrm>
          <a:prstGeom prst="rect">
            <a:avLst/>
          </a:prstGeom>
          <a:ln w="12700">
            <a:miter lim="400000"/>
          </a:ln>
        </p:spPr>
      </p:pic>
      <p:sp>
        <p:nvSpPr>
          <p:cNvPr id="379" name="An exchange between the middlebox and the client at the beginning of a new connection."/>
          <p:cNvSpPr/>
          <p:nvPr/>
        </p:nvSpPr>
        <p:spPr>
          <a:xfrm>
            <a:off x="2120276" y="2129415"/>
            <a:ext cx="6478630" cy="73096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ctr">
            <a:spAutoFit/>
          </a:bodyPr>
          <a:lstStyle/>
          <a:p>
            <a:r>
              <a:rPr sz="2250" dirty="0">
                <a:solidFill>
                  <a:schemeClr val="bg1">
                    <a:lumMod val="10000"/>
                  </a:schemeClr>
                </a:solidFill>
              </a:rPr>
              <a:t>An exchange between the middlebox and the client at the beginning of a new connection.</a:t>
            </a:r>
          </a:p>
        </p:txBody>
      </p:sp>
      <p:sp>
        <p:nvSpPr>
          <p:cNvPr id="380" name="Middlebox learns AESK(kw) for every keyword in ruleset, iff keyword has a signature from rule generator."/>
          <p:cNvSpPr/>
          <p:nvPr/>
        </p:nvSpPr>
        <p:spPr>
          <a:xfrm>
            <a:off x="235330" y="3976602"/>
            <a:ext cx="2693422" cy="1780701"/>
          </a:xfrm>
          <a:prstGeom prst="rect">
            <a:avLst/>
          </a:prstGeom>
          <a:ln w="19050">
            <a:solidFill>
              <a:schemeClr val="accent1">
                <a:hueOff val="369195"/>
                <a:satOff val="13972"/>
                <a:lumOff val="-24493"/>
              </a:schemeClr>
            </a:solidFill>
            <a:miter lim="400000"/>
          </a:ln>
          <a:extLst>
            <a:ext uri="{C572A759-6A51-4108-AA02-DFA0A04FC94B}">
              <ma14:wrappingTextBoxFlag xmlns:ma14="http://schemas.microsoft.com/office/mac/drawingml/2011/main" val="1"/>
            </a:ext>
          </a:extLst>
        </p:spPr>
        <p:txBody>
          <a:bodyPr lIns="19050" tIns="18288" rIns="19050" bIns="19050" anchor="ctr" anchorCtr="0"/>
          <a:lstStyle/>
          <a:p>
            <a:pPr algn="ctr">
              <a:defRPr sz="4600">
                <a:solidFill>
                  <a:srgbClr val="000000"/>
                </a:solidFill>
                <a:latin typeface="Futura"/>
                <a:ea typeface="Futura"/>
                <a:cs typeface="Futura"/>
                <a:sym typeface="Futura"/>
              </a:defRPr>
            </a:pPr>
            <a:r>
              <a:rPr sz="1725" dirty="0">
                <a:latin typeface="Calibri" charset="0"/>
                <a:ea typeface="Calibri" charset="0"/>
                <a:cs typeface="Calibri" charset="0"/>
              </a:rPr>
              <a:t>Middlebox learns AES</a:t>
            </a:r>
            <a:r>
              <a:rPr sz="1725" baseline="-5999" dirty="0">
                <a:latin typeface="Calibri" charset="0"/>
                <a:ea typeface="Calibri" charset="0"/>
                <a:cs typeface="Calibri" charset="0"/>
              </a:rPr>
              <a:t>K</a:t>
            </a:r>
            <a:r>
              <a:rPr sz="1725" dirty="0">
                <a:latin typeface="Calibri" charset="0"/>
                <a:ea typeface="Calibri" charset="0"/>
                <a:cs typeface="Calibri" charset="0"/>
              </a:rPr>
              <a:t>(kw) for every keyword in ruleset, iff keyword has a signature from rule generator.</a:t>
            </a:r>
          </a:p>
        </p:txBody>
      </p:sp>
      <p:grpSp>
        <p:nvGrpSpPr>
          <p:cNvPr id="383" name="Group"/>
          <p:cNvGrpSpPr/>
          <p:nvPr/>
        </p:nvGrpSpPr>
        <p:grpSpPr>
          <a:xfrm>
            <a:off x="289536" y="3143093"/>
            <a:ext cx="1920264" cy="551560"/>
            <a:chOff x="0" y="0"/>
            <a:chExt cx="5120704" cy="1470824"/>
          </a:xfrm>
        </p:grpSpPr>
        <p:pic>
          <p:nvPicPr>
            <p:cNvPr id="381" name="pasted-image.png" descr="pasted-image.png"/>
            <p:cNvPicPr>
              <a:picLocks noChangeAspect="1"/>
            </p:cNvPicPr>
            <p:nvPr/>
          </p:nvPicPr>
          <p:blipFill>
            <a:blip r:embed="rId3">
              <a:extLst/>
            </a:blip>
            <a:srcRect/>
            <a:stretch>
              <a:fillRect/>
            </a:stretch>
          </p:blipFill>
          <p:spPr>
            <a:xfrm>
              <a:off x="0" y="0"/>
              <a:ext cx="1495753" cy="1470824"/>
            </a:xfrm>
            <a:prstGeom prst="rect">
              <a:avLst/>
            </a:prstGeom>
            <a:ln w="12700" cap="flat">
              <a:noFill/>
              <a:miter lim="400000"/>
            </a:ln>
            <a:effectLst/>
          </p:spPr>
        </p:pic>
        <p:sp>
          <p:nvSpPr>
            <p:cNvPr id="382" name="Clients know secret key “K”"/>
            <p:cNvSpPr/>
            <p:nvPr/>
          </p:nvSpPr>
          <p:spPr>
            <a:xfrm>
              <a:off x="1666304" y="156040"/>
              <a:ext cx="3454400" cy="1251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spAutoFit/>
            </a:bodyPr>
            <a:lstStyle>
              <a:lvl1pPr>
                <a:defRPr sz="4200"/>
              </a:lvl1pPr>
            </a:lstStyle>
            <a:p>
              <a:r>
                <a:rPr sz="1400" dirty="0">
                  <a:solidFill>
                    <a:schemeClr val="bg1">
                      <a:lumMod val="10000"/>
                    </a:schemeClr>
                  </a:solidFill>
                </a:rPr>
                <a:t>Clients know secret key “K”</a:t>
              </a:r>
            </a:p>
          </p:txBody>
        </p:sp>
      </p:grpSp>
      <p:grpSp>
        <p:nvGrpSpPr>
          <p:cNvPr id="389" name="Group"/>
          <p:cNvGrpSpPr/>
          <p:nvPr/>
        </p:nvGrpSpPr>
        <p:grpSpPr>
          <a:xfrm>
            <a:off x="3962400" y="3124200"/>
            <a:ext cx="2971800" cy="676475"/>
            <a:chOff x="-1070614" y="-725780"/>
            <a:chExt cx="8813068" cy="4296018"/>
          </a:xfrm>
        </p:grpSpPr>
        <p:graphicFrame>
          <p:nvGraphicFramePr>
            <p:cNvPr id="384" name="Table"/>
            <p:cNvGraphicFramePr/>
            <p:nvPr>
              <p:extLst>
                <p:ext uri="{D42A27DB-BD31-4B8C-83A1-F6EECF244321}">
                  <p14:modId xmlns:p14="http://schemas.microsoft.com/office/powerpoint/2010/main" val="1968429817"/>
                </p:ext>
              </p:extLst>
            </p:nvPr>
          </p:nvGraphicFramePr>
          <p:xfrm>
            <a:off x="-1070614" y="-725780"/>
            <a:ext cx="2711713" cy="4296018"/>
          </p:xfrm>
          <a:graphic>
            <a:graphicData uri="http://schemas.openxmlformats.org/drawingml/2006/table">
              <a:tbl>
                <a:tblPr firstRow="1"/>
                <a:tblGrid>
                  <a:gridCol w="914400"/>
                </a:tblGrid>
                <a:tr h="148605">
                  <a:tc>
                    <a:txBody>
                      <a:bodyPr/>
                      <a:lstStyle/>
                      <a:p>
                        <a:pPr defTabSz="584200">
                          <a:defRPr sz="1800">
                            <a:solidFill>
                              <a:srgbClr val="000000"/>
                            </a:solidFill>
                          </a:defRPr>
                        </a:pPr>
                        <a:endParaRPr sz="800" dirty="0">
                          <a:solidFill>
                            <a:srgbClr val="A61702"/>
                          </a:solidFill>
                          <a:latin typeface="Gill Sans Light"/>
                          <a:ea typeface="Gill Sans Light"/>
                          <a:cs typeface="Gill Sans Light"/>
                          <a:sym typeface="Gill Sans Light"/>
                        </a:endParaRPr>
                      </a:p>
                    </a:txBody>
                    <a:tcPr marL="50800" marR="50800" marT="50800" marB="50800" anchor="ctr" horzOverflow="overflow">
                      <a:lnL w="12700">
                        <a:solidFill>
                          <a:srgbClr val="B4B4B4"/>
                        </a:solidFill>
                        <a:miter lim="400000"/>
                      </a:lnL>
                      <a:lnR w="12700">
                        <a:solidFill>
                          <a:srgbClr val="B4B4B4"/>
                        </a:solidFill>
                        <a:miter lim="400000"/>
                      </a:lnR>
                      <a:lnT w="12700">
                        <a:solidFill>
                          <a:srgbClr val="B4B4B4"/>
                        </a:solidFill>
                        <a:miter lim="400000"/>
                      </a:lnT>
                      <a:lnB w="12700">
                        <a:solidFill>
                          <a:srgbClr val="B4B4B4"/>
                        </a:solidFill>
                        <a:miter lim="400000"/>
                      </a:lnB>
                      <a:solidFill>
                        <a:srgbClr val="808785"/>
                      </a:solidFill>
                    </a:tcPr>
                  </a:tc>
                </a:tr>
                <a:tr h="155360">
                  <a:tc>
                    <a:txBody>
                      <a:bodyPr/>
                      <a:lstStyle/>
                      <a:p>
                        <a:pPr defTabSz="584200">
                          <a:defRPr sz="1800">
                            <a:solidFill>
                              <a:srgbClr val="000000"/>
                            </a:solidFill>
                          </a:defRPr>
                        </a:pPr>
                        <a:r>
                          <a:rPr sz="800" dirty="0">
                            <a:latin typeface="Gill Sans Light"/>
                            <a:ea typeface="Gill Sans Light"/>
                            <a:cs typeface="Gill Sans Light"/>
                            <a:sym typeface="Gill Sans Light"/>
                          </a:rPr>
                          <a:t>SECRET</a:t>
                        </a:r>
                      </a:p>
                    </a:txBody>
                    <a:tcPr marL="50800" marR="50800" marT="50800" marB="50800" anchor="ctr" horzOverflow="overflow">
                      <a:lnL w="12700">
                        <a:solidFill>
                          <a:srgbClr val="B4B4B4"/>
                        </a:solidFill>
                        <a:miter lim="400000"/>
                      </a:lnL>
                      <a:lnR w="12700">
                        <a:solidFill>
                          <a:srgbClr val="B4B4B4"/>
                        </a:solidFill>
                        <a:miter lim="400000"/>
                      </a:lnR>
                      <a:lnT w="12700">
                        <a:solidFill>
                          <a:srgbClr val="B4B4B4"/>
                        </a:solidFill>
                        <a:miter lim="400000"/>
                      </a:lnT>
                      <a:lnB w="12700">
                        <a:solidFill>
                          <a:srgbClr val="B4B4B4"/>
                        </a:solidFill>
                        <a:miter lim="400000"/>
                      </a:lnB>
                    </a:tcPr>
                  </a:tc>
                </a:tr>
                <a:tr h="229435">
                  <a:tc>
                    <a:txBody>
                      <a:bodyPr/>
                      <a:lstStyle/>
                      <a:p>
                        <a:pPr defTabSz="584200">
                          <a:defRPr sz="1800">
                            <a:solidFill>
                              <a:srgbClr val="000000"/>
                            </a:solidFill>
                          </a:defRPr>
                        </a:pPr>
                        <a:r>
                          <a:rPr sz="800" dirty="0">
                            <a:latin typeface="Gill Sans Light"/>
                            <a:ea typeface="Gill Sans Light"/>
                            <a:cs typeface="Gill Sans Light"/>
                            <a:sym typeface="Gill Sans Light"/>
                          </a:rPr>
                          <a:t>HACKS</a:t>
                        </a:r>
                      </a:p>
                    </a:txBody>
                    <a:tcPr marL="50800" marR="50800" marT="50800" marB="50800" anchor="ctr" horzOverflow="overflow">
                      <a:lnL w="12700">
                        <a:solidFill>
                          <a:srgbClr val="B4B4B4"/>
                        </a:solidFill>
                        <a:miter lim="400000"/>
                      </a:lnL>
                      <a:lnR w="12700">
                        <a:solidFill>
                          <a:srgbClr val="B4B4B4"/>
                        </a:solidFill>
                        <a:miter lim="400000"/>
                      </a:lnR>
                      <a:lnT w="12700">
                        <a:solidFill>
                          <a:srgbClr val="B4B4B4"/>
                        </a:solidFill>
                        <a:miter lim="400000"/>
                      </a:lnT>
                      <a:lnB w="12700">
                        <a:solidFill>
                          <a:srgbClr val="B4B4B4"/>
                        </a:solidFill>
                        <a:miter lim="400000"/>
                      </a:lnB>
                    </a:tcPr>
                  </a:tc>
                </a:tr>
              </a:tbl>
            </a:graphicData>
          </a:graphic>
        </p:graphicFrame>
        <p:sp>
          <p:nvSpPr>
            <p:cNvPr id="388" name="Middlebox and Rule generator know rules."/>
            <p:cNvSpPr/>
            <p:nvPr/>
          </p:nvSpPr>
          <p:spPr>
            <a:xfrm>
              <a:off x="2093051" y="-100869"/>
              <a:ext cx="5649403" cy="3322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spAutoFit/>
            </a:bodyPr>
            <a:lstStyle>
              <a:lvl1pPr>
                <a:defRPr sz="4200"/>
              </a:lvl1pPr>
            </a:lstStyle>
            <a:p>
              <a:r>
                <a:rPr sz="1575" dirty="0">
                  <a:solidFill>
                    <a:schemeClr val="bg1">
                      <a:lumMod val="10000"/>
                    </a:schemeClr>
                  </a:solidFill>
                </a:rPr>
                <a:t>Middlebox and Rule generator know rules.</a:t>
              </a:r>
            </a:p>
          </p:txBody>
        </p:sp>
      </p:grpSp>
      <p:sp>
        <p:nvSpPr>
          <p:cNvPr id="390" name="Middlebox does not learn K."/>
          <p:cNvSpPr/>
          <p:nvPr/>
        </p:nvSpPr>
        <p:spPr>
          <a:xfrm>
            <a:off x="2438400" y="3124200"/>
            <a:ext cx="1371600" cy="731555"/>
          </a:xfrm>
          <a:prstGeom prst="rect">
            <a:avLst/>
          </a:prstGeom>
          <a:ln w="19050">
            <a:solidFill>
              <a:schemeClr val="accent5">
                <a:hueOff val="-411175"/>
                <a:satOff val="4030"/>
                <a:lumOff val="-29867"/>
              </a:schemeClr>
            </a:solidFill>
            <a:miter lim="400000"/>
          </a:ln>
          <a:extLst>
            <a:ext uri="{C572A759-6A51-4108-AA02-DFA0A04FC94B}">
              <ma14:wrappingTextBoxFlag xmlns:ma14="http://schemas.microsoft.com/office/mac/drawingml/2011/main" val="1"/>
            </a:ext>
          </a:extLst>
        </p:spPr>
        <p:txBody>
          <a:bodyPr lIns="19050" tIns="18288" rIns="19050" bIns="19050" anchor="ctr" anchorCtr="0"/>
          <a:lstStyle>
            <a:lvl1pPr>
              <a:defRPr sz="4600">
                <a:solidFill>
                  <a:srgbClr val="000000"/>
                </a:solidFill>
                <a:latin typeface="Futura"/>
                <a:ea typeface="Futura"/>
                <a:cs typeface="Futura"/>
                <a:sym typeface="Futura"/>
              </a:defRPr>
            </a:lvl1pPr>
          </a:lstStyle>
          <a:p>
            <a:pPr algn="ctr"/>
            <a:r>
              <a:rPr sz="1600" dirty="0">
                <a:latin typeface="Calibri" charset="0"/>
                <a:ea typeface="Calibri" charset="0"/>
                <a:cs typeface="Calibri" charset="0"/>
              </a:rPr>
              <a:t>Middlebox does not learn K.</a:t>
            </a:r>
          </a:p>
        </p:txBody>
      </p:sp>
      <p:sp>
        <p:nvSpPr>
          <p:cNvPr id="391" name="Clients do not learn rules."/>
          <p:cNvSpPr/>
          <p:nvPr/>
        </p:nvSpPr>
        <p:spPr>
          <a:xfrm>
            <a:off x="7002213" y="3130455"/>
            <a:ext cx="1846317" cy="731556"/>
          </a:xfrm>
          <a:prstGeom prst="rect">
            <a:avLst/>
          </a:prstGeom>
          <a:ln w="19050">
            <a:solidFill>
              <a:schemeClr val="accent3">
                <a:hueOff val="708444"/>
                <a:satOff val="-4821"/>
                <a:lumOff val="-14251"/>
              </a:schemeClr>
            </a:solidFill>
            <a:miter lim="400000"/>
          </a:ln>
          <a:extLst>
            <a:ext uri="{C572A759-6A51-4108-AA02-DFA0A04FC94B}">
              <ma14:wrappingTextBoxFlag xmlns:ma14="http://schemas.microsoft.com/office/mac/drawingml/2011/main" val="1"/>
            </a:ext>
          </a:extLst>
        </p:spPr>
        <p:txBody>
          <a:bodyPr lIns="19050" tIns="18288" rIns="19050" bIns="19050" anchor="ctr" anchorCtr="0"/>
          <a:lstStyle>
            <a:lvl1pPr>
              <a:defRPr sz="4600">
                <a:solidFill>
                  <a:srgbClr val="000000"/>
                </a:solidFill>
                <a:latin typeface="Futura"/>
                <a:ea typeface="Futura"/>
                <a:cs typeface="Futura"/>
                <a:sym typeface="Futura"/>
              </a:defRPr>
            </a:lvl1pPr>
          </a:lstStyle>
          <a:p>
            <a:pPr algn="ctr"/>
            <a:r>
              <a:rPr sz="1725">
                <a:latin typeface="Calibri" charset="0"/>
                <a:ea typeface="Calibri" charset="0"/>
                <a:cs typeface="Calibri" charset="0"/>
              </a:rPr>
              <a:t>Clients do not learn rules.</a:t>
            </a:r>
          </a:p>
        </p:txBody>
      </p:sp>
      <p:sp>
        <p:nvSpPr>
          <p:cNvPr id="392" name="Based on two known techniques: Garbled Circuits and Oblivious Transfer."/>
          <p:cNvSpPr/>
          <p:nvPr/>
        </p:nvSpPr>
        <p:spPr>
          <a:xfrm>
            <a:off x="6533676" y="4256542"/>
            <a:ext cx="2352163" cy="1356870"/>
          </a:xfrm>
          <a:prstGeom prst="rect">
            <a:avLst/>
          </a:prstGeom>
          <a:ln w="19050">
            <a:solidFill>
              <a:schemeClr val="accent2">
                <a:hueOff val="614819"/>
                <a:satOff val="14458"/>
                <a:lumOff val="-30440"/>
              </a:schemeClr>
            </a:solidFill>
            <a:miter lim="400000"/>
          </a:ln>
          <a:extLst>
            <a:ext uri="{C572A759-6A51-4108-AA02-DFA0A04FC94B}">
              <ma14:wrappingTextBoxFlag xmlns:ma14="http://schemas.microsoft.com/office/mac/drawingml/2011/main" val="1"/>
            </a:ext>
          </a:extLst>
        </p:spPr>
        <p:txBody>
          <a:bodyPr lIns="19050" tIns="18288" rIns="19050" bIns="19050" anchor="ctr" anchorCtr="0"/>
          <a:lstStyle>
            <a:lvl1pPr>
              <a:defRPr sz="4600">
                <a:solidFill>
                  <a:srgbClr val="000000"/>
                </a:solidFill>
                <a:latin typeface="Futura"/>
                <a:ea typeface="Futura"/>
                <a:cs typeface="Futura"/>
                <a:sym typeface="Futura"/>
              </a:defRPr>
            </a:lvl1pPr>
          </a:lstStyle>
          <a:p>
            <a:pPr algn="ctr"/>
            <a:r>
              <a:rPr sz="1725">
                <a:latin typeface="Calibri" charset="0"/>
                <a:ea typeface="Calibri" charset="0"/>
                <a:cs typeface="Calibri" charset="0"/>
              </a:rPr>
              <a:t>Based on two known techniques: Garbled Circuits and Oblivious Transfer.</a:t>
            </a:r>
          </a:p>
        </p:txBody>
      </p:sp>
      <p:grpSp>
        <p:nvGrpSpPr>
          <p:cNvPr id="400" name="Group"/>
          <p:cNvGrpSpPr/>
          <p:nvPr/>
        </p:nvGrpSpPr>
        <p:grpSpPr>
          <a:xfrm>
            <a:off x="3353701" y="3930756"/>
            <a:ext cx="2740472" cy="1863315"/>
            <a:chOff x="-38814" y="0"/>
            <a:chExt cx="7307923" cy="4968834"/>
          </a:xfrm>
        </p:grpSpPr>
        <p:sp>
          <p:nvSpPr>
            <p:cNvPr id="393" name="AES encryption"/>
            <p:cNvSpPr/>
            <p:nvPr/>
          </p:nvSpPr>
          <p:spPr>
            <a:xfrm>
              <a:off x="2960217" y="1908983"/>
              <a:ext cx="4308892" cy="1270001"/>
            </a:xfrm>
            <a:prstGeom prst="rect">
              <a:avLst/>
            </a:prstGeom>
            <a:blipFill rotWithShape="1">
              <a:blip r:embed="rId4"/>
              <a:srcRect/>
              <a:tile tx="0" ty="0" sx="100000" sy="100000" flip="none" algn="tl"/>
            </a:blipFill>
            <a:ln w="12700" cap="flat">
              <a:noFill/>
              <a:miter lim="400000"/>
            </a:ln>
            <a:effectLst/>
            <a:extLst>
              <a:ext uri="{C572A759-6A51-4108-AA02-DFA0A04FC94B}">
                <ma14:wrappingTextBoxFlag xmlns:ma14="http://schemas.microsoft.com/office/mac/drawingml/2011/main" val="1"/>
              </a:ext>
            </a:extLst>
          </p:spPr>
          <p:txBody>
            <a:bodyPr wrap="square" lIns="19050" tIns="19050" rIns="19050" bIns="19050" numCol="1" anchor="ctr">
              <a:noAutofit/>
            </a:bodyPr>
            <a:lstStyle>
              <a:lvl1pPr>
                <a:defRPr sz="4600">
                  <a:solidFill>
                    <a:srgbClr val="000000"/>
                  </a:solidFill>
                  <a:latin typeface="Futura"/>
                  <a:ea typeface="Futura"/>
                  <a:cs typeface="Futura"/>
                  <a:sym typeface="Futura"/>
                </a:defRPr>
              </a:lvl1pPr>
            </a:lstStyle>
            <a:p>
              <a:r>
                <a:rPr sz="1725">
                  <a:solidFill>
                    <a:schemeClr val="bg1">
                      <a:lumMod val="10000"/>
                    </a:schemeClr>
                  </a:solidFill>
                </a:rPr>
                <a:t>AES encryption</a:t>
              </a:r>
            </a:p>
          </p:txBody>
        </p:sp>
        <p:pic>
          <p:nvPicPr>
            <p:cNvPr id="394" name="pasted-image.png" descr="pasted-image.png"/>
            <p:cNvPicPr>
              <a:picLocks noChangeAspect="1"/>
            </p:cNvPicPr>
            <p:nvPr/>
          </p:nvPicPr>
          <p:blipFill>
            <a:blip r:embed="rId3">
              <a:extLst/>
            </a:blip>
            <a:srcRect/>
            <a:stretch>
              <a:fillRect/>
            </a:stretch>
          </p:blipFill>
          <p:spPr>
            <a:xfrm>
              <a:off x="4013174" y="0"/>
              <a:ext cx="1495753" cy="1470824"/>
            </a:xfrm>
            <a:prstGeom prst="rect">
              <a:avLst/>
            </a:prstGeom>
            <a:ln w="12700" cap="flat">
              <a:noFill/>
              <a:miter lim="400000"/>
            </a:ln>
            <a:effectLst/>
          </p:spPr>
        </p:pic>
        <p:sp>
          <p:nvSpPr>
            <p:cNvPr id="395" name="Line"/>
            <p:cNvSpPr/>
            <p:nvPr/>
          </p:nvSpPr>
          <p:spPr>
            <a:xfrm>
              <a:off x="2019077" y="2650969"/>
              <a:ext cx="1024149" cy="1"/>
            </a:xfrm>
            <a:prstGeom prst="line">
              <a:avLst/>
            </a:prstGeom>
            <a:noFill/>
            <a:ln w="76200" cap="flat">
              <a:solidFill>
                <a:schemeClr val="accent4">
                  <a:hueOff val="-354233"/>
                  <a:satOff val="-18251"/>
                  <a:lumOff val="-9220"/>
                </a:schemeClr>
              </a:solidFill>
              <a:prstDash val="solid"/>
              <a:miter lim="400000"/>
              <a:tailEnd type="triangle" w="med" len="med"/>
            </a:ln>
            <a:effectLst/>
          </p:spPr>
          <p:txBody>
            <a:bodyPr wrap="square" lIns="19050" tIns="19050" rIns="19050" bIns="19050" numCol="1" anchor="ctr">
              <a:noAutofit/>
            </a:bodyPr>
            <a:lstStyle/>
            <a:p>
              <a:pPr>
                <a:defRPr sz="4400">
                  <a:latin typeface="Palatino"/>
                  <a:ea typeface="Palatino"/>
                  <a:cs typeface="Palatino"/>
                  <a:sym typeface="Palatino"/>
                </a:defRPr>
              </a:pPr>
              <a:endParaRPr sz="1650">
                <a:solidFill>
                  <a:schemeClr val="bg1">
                    <a:lumMod val="10000"/>
                  </a:schemeClr>
                </a:solidFill>
              </a:endParaRPr>
            </a:p>
          </p:txBody>
        </p:sp>
        <p:sp>
          <p:nvSpPr>
            <p:cNvPr id="396" name="keyword"/>
            <p:cNvSpPr/>
            <p:nvPr/>
          </p:nvSpPr>
          <p:spPr>
            <a:xfrm>
              <a:off x="-38814" y="1669286"/>
              <a:ext cx="2795636" cy="1025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50" tIns="19050" rIns="19050" bIns="19050" numCol="1" anchor="ctr">
              <a:spAutoFit/>
            </a:bodyPr>
            <a:lstStyle/>
            <a:p>
              <a:r>
                <a:rPr sz="2250">
                  <a:solidFill>
                    <a:schemeClr val="bg1">
                      <a:lumMod val="10000"/>
                    </a:schemeClr>
                  </a:solidFill>
                </a:rPr>
                <a:t>keyword</a:t>
              </a:r>
            </a:p>
          </p:txBody>
        </p:sp>
        <p:sp>
          <p:nvSpPr>
            <p:cNvPr id="397" name="Line"/>
            <p:cNvSpPr/>
            <p:nvPr/>
          </p:nvSpPr>
          <p:spPr>
            <a:xfrm>
              <a:off x="5114663" y="3035845"/>
              <a:ext cx="1" cy="977901"/>
            </a:xfrm>
            <a:prstGeom prst="line">
              <a:avLst/>
            </a:prstGeom>
            <a:noFill/>
            <a:ln w="76200" cap="flat">
              <a:solidFill>
                <a:schemeClr val="accent4">
                  <a:hueOff val="-354233"/>
                  <a:satOff val="-18251"/>
                  <a:lumOff val="-9220"/>
                </a:schemeClr>
              </a:solidFill>
              <a:prstDash val="solid"/>
              <a:miter lim="400000"/>
              <a:tailEnd type="triangle" w="med" len="med"/>
            </a:ln>
            <a:effectLst/>
          </p:spPr>
          <p:txBody>
            <a:bodyPr wrap="square" lIns="19050" tIns="19050" rIns="19050" bIns="19050" numCol="1" anchor="ctr">
              <a:noAutofit/>
            </a:bodyPr>
            <a:lstStyle/>
            <a:p>
              <a:pPr>
                <a:defRPr sz="4400">
                  <a:latin typeface="Palatino"/>
                  <a:ea typeface="Palatino"/>
                  <a:cs typeface="Palatino"/>
                  <a:sym typeface="Palatino"/>
                </a:defRPr>
              </a:pPr>
              <a:endParaRPr sz="1650">
                <a:solidFill>
                  <a:schemeClr val="bg1">
                    <a:lumMod val="10000"/>
                  </a:schemeClr>
                </a:solidFill>
              </a:endParaRPr>
            </a:p>
          </p:txBody>
        </p:sp>
        <p:sp>
          <p:nvSpPr>
            <p:cNvPr id="398" name="Line"/>
            <p:cNvSpPr/>
            <p:nvPr/>
          </p:nvSpPr>
          <p:spPr>
            <a:xfrm>
              <a:off x="5114663" y="959647"/>
              <a:ext cx="1" cy="977901"/>
            </a:xfrm>
            <a:prstGeom prst="line">
              <a:avLst/>
            </a:prstGeom>
            <a:noFill/>
            <a:ln w="76200" cap="flat">
              <a:solidFill>
                <a:schemeClr val="accent4">
                  <a:hueOff val="-354233"/>
                  <a:satOff val="-18251"/>
                  <a:lumOff val="-9220"/>
                </a:schemeClr>
              </a:solidFill>
              <a:prstDash val="solid"/>
              <a:miter lim="400000"/>
              <a:tailEnd type="triangle" w="med" len="med"/>
            </a:ln>
            <a:effectLst/>
          </p:spPr>
          <p:txBody>
            <a:bodyPr wrap="square" lIns="19050" tIns="19050" rIns="19050" bIns="19050" numCol="1" anchor="ctr">
              <a:noAutofit/>
            </a:bodyPr>
            <a:lstStyle/>
            <a:p>
              <a:pPr>
                <a:defRPr sz="4400">
                  <a:latin typeface="Palatino"/>
                  <a:ea typeface="Palatino"/>
                  <a:cs typeface="Palatino"/>
                  <a:sym typeface="Palatino"/>
                </a:defRPr>
              </a:pPr>
              <a:endParaRPr sz="1650">
                <a:solidFill>
                  <a:schemeClr val="bg1">
                    <a:lumMod val="10000"/>
                  </a:schemeClr>
                </a:solidFill>
              </a:endParaRPr>
            </a:p>
          </p:txBody>
        </p:sp>
        <p:sp>
          <p:nvSpPr>
            <p:cNvPr id="399" name="AESK(kw)"/>
            <p:cNvSpPr/>
            <p:nvPr/>
          </p:nvSpPr>
          <p:spPr>
            <a:xfrm>
              <a:off x="3785241" y="4158358"/>
              <a:ext cx="2663122" cy="810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50" tIns="19050" rIns="19050" bIns="19050" numCol="1" anchor="ctr">
              <a:spAutoFit/>
            </a:bodyPr>
            <a:lstStyle/>
            <a:p>
              <a:pPr>
                <a:defRPr sz="4600">
                  <a:solidFill>
                    <a:srgbClr val="000000"/>
                  </a:solidFill>
                  <a:latin typeface="Futura"/>
                  <a:ea typeface="Futura"/>
                  <a:cs typeface="Futura"/>
                  <a:sym typeface="Futura"/>
                </a:defRPr>
              </a:pPr>
              <a:r>
                <a:rPr sz="1725">
                  <a:solidFill>
                    <a:schemeClr val="bg1">
                      <a:lumMod val="10000"/>
                    </a:schemeClr>
                  </a:solidFill>
                </a:rPr>
                <a:t>AES</a:t>
              </a:r>
              <a:r>
                <a:rPr sz="1725" baseline="-5999">
                  <a:solidFill>
                    <a:schemeClr val="bg1">
                      <a:lumMod val="10000"/>
                    </a:schemeClr>
                  </a:solidFill>
                </a:rPr>
                <a:t>K</a:t>
              </a:r>
              <a:r>
                <a:rPr sz="1725">
                  <a:solidFill>
                    <a:schemeClr val="bg1">
                      <a:lumMod val="10000"/>
                    </a:schemeClr>
                  </a:solidFill>
                </a:rPr>
                <a:t>(kw)</a:t>
              </a:r>
            </a:p>
          </p:txBody>
        </p:sp>
      </p:grpSp>
      <p:grpSp>
        <p:nvGrpSpPr>
          <p:cNvPr id="3" name="Group 2"/>
          <p:cNvGrpSpPr/>
          <p:nvPr/>
        </p:nvGrpSpPr>
        <p:grpSpPr>
          <a:xfrm>
            <a:off x="3962400" y="3048000"/>
            <a:ext cx="990598" cy="304800"/>
            <a:chOff x="3124201" y="6858000"/>
            <a:chExt cx="990598" cy="304800"/>
          </a:xfrm>
        </p:grpSpPr>
        <p:pic>
          <p:nvPicPr>
            <p:cNvPr id="34" name="pasted-image.png" descr="pasted-image.png"/>
            <p:cNvPicPr>
              <a:picLocks noChangeAspect="1"/>
            </p:cNvPicPr>
            <p:nvPr/>
          </p:nvPicPr>
          <p:blipFill>
            <a:blip r:embed="rId5">
              <a:extLst/>
            </a:blip>
            <a:stretch>
              <a:fillRect/>
            </a:stretch>
          </p:blipFill>
          <p:spPr>
            <a:xfrm>
              <a:off x="3124201" y="6858000"/>
              <a:ext cx="528215" cy="171464"/>
            </a:xfrm>
            <a:prstGeom prst="rect">
              <a:avLst/>
            </a:prstGeom>
            <a:ln w="12700" cap="flat">
              <a:noFill/>
              <a:miter lim="400000"/>
            </a:ln>
            <a:effectLst/>
          </p:spPr>
        </p:pic>
        <p:sp>
          <p:nvSpPr>
            <p:cNvPr id="35" name="BLACKLIST"/>
            <p:cNvSpPr/>
            <p:nvPr/>
          </p:nvSpPr>
          <p:spPr>
            <a:xfrm>
              <a:off x="3368086" y="6954596"/>
              <a:ext cx="746713" cy="2082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defTabSz="584200">
                <a:defRPr sz="1500" b="1">
                  <a:solidFill>
                    <a:srgbClr val="B9263B"/>
                  </a:solidFill>
                </a:defRPr>
              </a:lvl1pPr>
            </a:lstStyle>
            <a:p>
              <a:r>
                <a:rPr sz="900"/>
                <a:t>BLACKLIST</a:t>
              </a:r>
            </a:p>
          </p:txBody>
        </p:sp>
      </p:grpSp>
    </p:spTree>
    <p:extLst>
      <p:ext uri="{BB962C8B-B14F-4D97-AF65-F5344CB8AC3E}">
        <p14:creationId xmlns:p14="http://schemas.microsoft.com/office/powerpoint/2010/main" val="39179836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3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3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4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3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animBg="1" advAuto="0"/>
      <p:bldP spid="383" grpId="0" advAuto="0"/>
      <p:bldP spid="389" grpId="0" animBg="1" advAuto="0"/>
      <p:bldP spid="390" grpId="0" animBg="1" advAuto="0"/>
      <p:bldP spid="391" grpId="0" animBg="1" advAuto="0"/>
      <p:bldP spid="392" grpId="0" animBg="1" advAuto="0"/>
      <p:bldP spid="400" grpId="0"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MBArk: Can we improve privacy for outsourced, general appliances?"/>
          <p:cNvSpPr>
            <a:spLocks noGrp="1"/>
          </p:cNvSpPr>
          <p:nvPr>
            <p:ph type="title"/>
          </p:nvPr>
        </p:nvSpPr>
        <p:spPr>
          <a:xfrm>
            <a:off x="304800" y="381000"/>
            <a:ext cx="8153400" cy="381000"/>
          </a:xfrm>
        </p:spPr>
        <p:txBody>
          <a:bodyPr/>
          <a:lstStyle/>
          <a:p>
            <a:r>
              <a:rPr lang="en-US" sz="3200" dirty="0" err="1" smtClean="0"/>
              <a:t>MBArk</a:t>
            </a:r>
            <a:r>
              <a:rPr lang="en-US" sz="3200" dirty="0" smtClean="0"/>
              <a:t>: Can we improve privacy for outsourced, general appliances?</a:t>
            </a:r>
            <a:endParaRPr lang="en-US" sz="3200" dirty="0"/>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71</a:t>
            </a:fld>
            <a:endParaRPr lang="en-US" altLang="en-US"/>
          </a:p>
        </p:txBody>
      </p:sp>
      <p:grpSp>
        <p:nvGrpSpPr>
          <p:cNvPr id="569" name="Group"/>
          <p:cNvGrpSpPr/>
          <p:nvPr/>
        </p:nvGrpSpPr>
        <p:grpSpPr>
          <a:xfrm>
            <a:off x="5638800" y="1447800"/>
            <a:ext cx="3037959" cy="2399554"/>
            <a:chOff x="0" y="0"/>
            <a:chExt cx="3037958" cy="2399553"/>
          </a:xfrm>
        </p:grpSpPr>
        <p:sp>
          <p:nvSpPr>
            <p:cNvPr id="567" name="Shape"/>
            <p:cNvSpPr/>
            <p:nvPr/>
          </p:nvSpPr>
          <p:spPr>
            <a:xfrm>
              <a:off x="0" y="-1"/>
              <a:ext cx="3037959" cy="239955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sp>
          <p:nvSpPr>
            <p:cNvPr id="568" name="Shape"/>
            <p:cNvSpPr/>
            <p:nvPr/>
          </p:nvSpPr>
          <p:spPr>
            <a:xfrm>
              <a:off x="154261" y="122015"/>
              <a:ext cx="2783784" cy="203730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grpSp>
      <p:sp>
        <p:nvSpPr>
          <p:cNvPr id="570" name="Rounded Rectangle"/>
          <p:cNvSpPr/>
          <p:nvPr/>
        </p:nvSpPr>
        <p:spPr>
          <a:xfrm>
            <a:off x="405000" y="3671370"/>
            <a:ext cx="2852101" cy="2243100"/>
          </a:xfrm>
          <a:prstGeom prst="roundRect">
            <a:avLst>
              <a:gd name="adj" fmla="val 16667"/>
            </a:avLst>
          </a:prstGeom>
          <a:ln w="28575">
            <a:solidFill>
              <a:srgbClr val="000000"/>
            </a:solidFill>
          </a:ln>
        </p:spPr>
        <p:txBody>
          <a:bodyPr lIns="45719" rIns="45719" anchor="ctr"/>
          <a:lstStyle/>
          <a:p>
            <a:pPr>
              <a:defRPr sz="1400"/>
            </a:pPr>
            <a:endParaRPr sz="1400"/>
          </a:p>
        </p:txBody>
      </p:sp>
      <p:pic>
        <p:nvPicPr>
          <p:cNvPr id="571" name="image03.png" descr="image03.png"/>
          <p:cNvPicPr>
            <a:picLocks noChangeAspect="1"/>
          </p:cNvPicPr>
          <p:nvPr/>
        </p:nvPicPr>
        <p:blipFill>
          <a:blip r:embed="rId3">
            <a:extLst/>
          </a:blip>
          <a:stretch>
            <a:fillRect/>
          </a:stretch>
        </p:blipFill>
        <p:spPr>
          <a:xfrm>
            <a:off x="2526325" y="3845482"/>
            <a:ext cx="535650" cy="535650"/>
          </a:xfrm>
          <a:prstGeom prst="rect">
            <a:avLst/>
          </a:prstGeom>
          <a:ln w="12700">
            <a:miter lim="400000"/>
          </a:ln>
        </p:spPr>
      </p:pic>
      <p:pic>
        <p:nvPicPr>
          <p:cNvPr id="572" name="image04.png" descr="image04.png"/>
          <p:cNvPicPr>
            <a:picLocks noChangeAspect="1"/>
          </p:cNvPicPr>
          <p:nvPr/>
        </p:nvPicPr>
        <p:blipFill>
          <a:blip r:embed="rId4">
            <a:extLst/>
          </a:blip>
          <a:stretch>
            <a:fillRect/>
          </a:stretch>
        </p:blipFill>
        <p:spPr>
          <a:xfrm>
            <a:off x="569375" y="4286370"/>
            <a:ext cx="535649" cy="535650"/>
          </a:xfrm>
          <a:prstGeom prst="rect">
            <a:avLst/>
          </a:prstGeom>
          <a:ln w="12700">
            <a:miter lim="400000"/>
          </a:ln>
        </p:spPr>
      </p:pic>
      <p:pic>
        <p:nvPicPr>
          <p:cNvPr id="573" name="image04.png" descr="image04.png"/>
          <p:cNvPicPr>
            <a:picLocks noChangeAspect="1"/>
          </p:cNvPicPr>
          <p:nvPr/>
        </p:nvPicPr>
        <p:blipFill>
          <a:blip r:embed="rId4">
            <a:extLst/>
          </a:blip>
          <a:stretch>
            <a:fillRect/>
          </a:stretch>
        </p:blipFill>
        <p:spPr>
          <a:xfrm>
            <a:off x="569375" y="5036270"/>
            <a:ext cx="535649" cy="535650"/>
          </a:xfrm>
          <a:prstGeom prst="rect">
            <a:avLst/>
          </a:prstGeom>
          <a:ln w="12700">
            <a:miter lim="400000"/>
          </a:ln>
        </p:spPr>
      </p:pic>
      <p:pic>
        <p:nvPicPr>
          <p:cNvPr id="574" name="image00.png" descr="image00.png"/>
          <p:cNvPicPr>
            <a:picLocks noChangeAspect="1"/>
          </p:cNvPicPr>
          <p:nvPr/>
        </p:nvPicPr>
        <p:blipFill>
          <a:blip r:embed="rId5">
            <a:extLst/>
          </a:blip>
          <a:stretch>
            <a:fillRect/>
          </a:stretch>
        </p:blipFill>
        <p:spPr>
          <a:xfrm>
            <a:off x="1689624" y="4617344"/>
            <a:ext cx="535650" cy="535650"/>
          </a:xfrm>
          <a:prstGeom prst="rect">
            <a:avLst/>
          </a:prstGeom>
          <a:ln w="12700">
            <a:miter lim="400000"/>
          </a:ln>
        </p:spPr>
      </p:pic>
      <p:sp>
        <p:nvSpPr>
          <p:cNvPr id="589" name="Connection Line"/>
          <p:cNvSpPr/>
          <p:nvPr/>
        </p:nvSpPr>
        <p:spPr>
          <a:xfrm>
            <a:off x="1098123" y="4648940"/>
            <a:ext cx="602277" cy="165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ln>
        </p:spPr>
        <p:txBody>
          <a:bodyPr/>
          <a:lstStyle/>
          <a:p>
            <a:endParaRPr/>
          </a:p>
        </p:txBody>
      </p:sp>
      <p:sp>
        <p:nvSpPr>
          <p:cNvPr id="590" name="Connection Line"/>
          <p:cNvSpPr/>
          <p:nvPr/>
        </p:nvSpPr>
        <p:spPr>
          <a:xfrm>
            <a:off x="1099647" y="4983699"/>
            <a:ext cx="608049" cy="239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000000"/>
            </a:solidFill>
          </a:ln>
        </p:spPr>
        <p:txBody>
          <a:bodyPr/>
          <a:lstStyle/>
          <a:p>
            <a:endParaRPr/>
          </a:p>
        </p:txBody>
      </p:sp>
      <p:sp>
        <p:nvSpPr>
          <p:cNvPr id="577" name="Line"/>
          <p:cNvSpPr/>
          <p:nvPr/>
        </p:nvSpPr>
        <p:spPr>
          <a:xfrm flipV="1">
            <a:off x="2151351" y="4188570"/>
            <a:ext cx="427201" cy="4794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578" name="Enterprise"/>
          <p:cNvSpPr/>
          <p:nvPr/>
        </p:nvSpPr>
        <p:spPr>
          <a:xfrm>
            <a:off x="1349400" y="5511271"/>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Enterprise</a:t>
            </a:r>
          </a:p>
        </p:txBody>
      </p:sp>
      <p:pic>
        <p:nvPicPr>
          <p:cNvPr id="579" name="image03.png" descr="image03.png"/>
          <p:cNvPicPr>
            <a:picLocks noChangeAspect="1"/>
          </p:cNvPicPr>
          <p:nvPr/>
        </p:nvPicPr>
        <p:blipFill>
          <a:blip r:embed="rId3">
            <a:extLst/>
          </a:blip>
          <a:stretch>
            <a:fillRect/>
          </a:stretch>
        </p:blipFill>
        <p:spPr>
          <a:xfrm>
            <a:off x="6070699" y="2496307"/>
            <a:ext cx="535650" cy="535650"/>
          </a:xfrm>
          <a:prstGeom prst="rect">
            <a:avLst/>
          </a:prstGeom>
          <a:ln w="12700">
            <a:miter lim="400000"/>
          </a:ln>
        </p:spPr>
      </p:pic>
      <p:sp>
        <p:nvSpPr>
          <p:cNvPr id="580" name="Cloud"/>
          <p:cNvSpPr/>
          <p:nvPr/>
        </p:nvSpPr>
        <p:spPr>
          <a:xfrm>
            <a:off x="6606347" y="3132945"/>
            <a:ext cx="7623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Cloud</a:t>
            </a:r>
          </a:p>
        </p:txBody>
      </p:sp>
      <p:pic>
        <p:nvPicPr>
          <p:cNvPr id="581" name="image02.png" descr="image02.png"/>
          <p:cNvPicPr>
            <a:picLocks noChangeAspect="1"/>
          </p:cNvPicPr>
          <p:nvPr/>
        </p:nvPicPr>
        <p:blipFill>
          <a:blip r:embed="rId6">
            <a:extLst/>
          </a:blip>
          <a:stretch>
            <a:fillRect/>
          </a:stretch>
        </p:blipFill>
        <p:spPr>
          <a:xfrm>
            <a:off x="6513111" y="1807696"/>
            <a:ext cx="535650" cy="535649"/>
          </a:xfrm>
          <a:prstGeom prst="rect">
            <a:avLst/>
          </a:prstGeom>
          <a:ln w="12700">
            <a:miter lim="400000"/>
          </a:ln>
        </p:spPr>
      </p:pic>
      <p:pic>
        <p:nvPicPr>
          <p:cNvPr id="582" name="image01.png" descr="image01.png"/>
          <p:cNvPicPr>
            <a:picLocks noChangeAspect="1"/>
          </p:cNvPicPr>
          <p:nvPr/>
        </p:nvPicPr>
        <p:blipFill>
          <a:blip r:embed="rId7">
            <a:extLst/>
          </a:blip>
          <a:stretch>
            <a:fillRect/>
          </a:stretch>
        </p:blipFill>
        <p:spPr>
          <a:xfrm>
            <a:off x="7162475" y="1729169"/>
            <a:ext cx="692700" cy="692702"/>
          </a:xfrm>
          <a:prstGeom prst="rect">
            <a:avLst/>
          </a:prstGeom>
          <a:ln w="12700">
            <a:miter lim="400000"/>
          </a:ln>
        </p:spPr>
      </p:pic>
      <p:pic>
        <p:nvPicPr>
          <p:cNvPr id="583" name="image05.png" descr="image05.png"/>
          <p:cNvPicPr>
            <a:picLocks noChangeAspect="1"/>
          </p:cNvPicPr>
          <p:nvPr/>
        </p:nvPicPr>
        <p:blipFill>
          <a:blip r:embed="rId8">
            <a:extLst/>
          </a:blip>
          <a:stretch>
            <a:fillRect/>
          </a:stretch>
        </p:blipFill>
        <p:spPr>
          <a:xfrm>
            <a:off x="7384988" y="2641406"/>
            <a:ext cx="247651" cy="390526"/>
          </a:xfrm>
          <a:prstGeom prst="rect">
            <a:avLst/>
          </a:prstGeom>
          <a:ln w="12700">
            <a:miter lim="400000"/>
          </a:ln>
        </p:spPr>
      </p:pic>
      <p:pic>
        <p:nvPicPr>
          <p:cNvPr id="584" name="image02.png" descr="image02.png"/>
          <p:cNvPicPr>
            <a:picLocks noChangeAspect="1"/>
          </p:cNvPicPr>
          <p:nvPr/>
        </p:nvPicPr>
        <p:blipFill>
          <a:blip r:embed="rId6">
            <a:extLst/>
          </a:blip>
          <a:stretch>
            <a:fillRect/>
          </a:stretch>
        </p:blipFill>
        <p:spPr>
          <a:xfrm>
            <a:off x="1230363" y="3855407"/>
            <a:ext cx="535649" cy="535650"/>
          </a:xfrm>
          <a:prstGeom prst="rect">
            <a:avLst/>
          </a:prstGeom>
          <a:ln w="12700">
            <a:miter lim="400000"/>
          </a:ln>
        </p:spPr>
      </p:pic>
      <p:pic>
        <p:nvPicPr>
          <p:cNvPr id="585" name="image01.png" descr="image01.png"/>
          <p:cNvPicPr>
            <a:picLocks noChangeAspect="1"/>
          </p:cNvPicPr>
          <p:nvPr/>
        </p:nvPicPr>
        <p:blipFill>
          <a:blip r:embed="rId7">
            <a:extLst/>
          </a:blip>
          <a:stretch>
            <a:fillRect/>
          </a:stretch>
        </p:blipFill>
        <p:spPr>
          <a:xfrm>
            <a:off x="1799812" y="3766945"/>
            <a:ext cx="692700" cy="692701"/>
          </a:xfrm>
          <a:prstGeom prst="rect">
            <a:avLst/>
          </a:prstGeom>
          <a:ln w="12700">
            <a:miter lim="400000"/>
          </a:ln>
        </p:spPr>
      </p:pic>
      <p:pic>
        <p:nvPicPr>
          <p:cNvPr id="586" name="image05.png" descr="image05.png"/>
          <p:cNvPicPr>
            <a:picLocks noChangeAspect="1"/>
          </p:cNvPicPr>
          <p:nvPr/>
        </p:nvPicPr>
        <p:blipFill>
          <a:blip r:embed="rId8">
            <a:extLst/>
          </a:blip>
          <a:stretch>
            <a:fillRect/>
          </a:stretch>
        </p:blipFill>
        <p:spPr>
          <a:xfrm>
            <a:off x="2453388" y="4885295"/>
            <a:ext cx="247651" cy="390526"/>
          </a:xfrm>
          <a:prstGeom prst="rect">
            <a:avLst/>
          </a:prstGeom>
          <a:ln w="12700">
            <a:miter lim="400000"/>
          </a:ln>
        </p:spPr>
      </p:pic>
      <p:sp>
        <p:nvSpPr>
          <p:cNvPr id="587" name="Line"/>
          <p:cNvSpPr/>
          <p:nvPr/>
        </p:nvSpPr>
        <p:spPr>
          <a:xfrm flipV="1">
            <a:off x="3061974" y="2985445"/>
            <a:ext cx="3035401" cy="1029001"/>
          </a:xfrm>
          <a:prstGeom prst="line">
            <a:avLst/>
          </a:prstGeom>
          <a:ln w="38100">
            <a:solidFill>
              <a:srgbClr val="000000"/>
            </a:solidFill>
          </a:ln>
        </p:spPr>
        <p:txBody>
          <a:bodyPr lIns="45719" rIns="45719"/>
          <a:lstStyle/>
          <a:p>
            <a:pPr>
              <a:defRPr sz="1400">
                <a:solidFill>
                  <a:srgbClr val="F46524"/>
                </a:solidFill>
              </a:defRPr>
            </a:pPr>
            <a:endParaRPr sz="1400"/>
          </a:p>
        </p:txBody>
      </p:sp>
      <p:pic>
        <p:nvPicPr>
          <p:cNvPr id="588" name="image07.png" descr="image07.png"/>
          <p:cNvPicPr>
            <a:picLocks noChangeAspect="1"/>
          </p:cNvPicPr>
          <p:nvPr/>
        </p:nvPicPr>
        <p:blipFill>
          <a:blip r:embed="rId9">
            <a:extLst/>
          </a:blip>
          <a:stretch>
            <a:fillRect/>
          </a:stretch>
        </p:blipFill>
        <p:spPr>
          <a:xfrm>
            <a:off x="2806624" y="4115196"/>
            <a:ext cx="392402" cy="392401"/>
          </a:xfrm>
          <a:prstGeom prst="rect">
            <a:avLst/>
          </a:prstGeom>
          <a:ln w="12700">
            <a:miter lim="400000"/>
          </a:ln>
        </p:spPr>
      </p:pic>
    </p:spTree>
    <p:extLst>
      <p:ext uri="{BB962C8B-B14F-4D97-AF65-F5344CB8AC3E}">
        <p14:creationId xmlns:p14="http://schemas.microsoft.com/office/powerpoint/2010/main" val="368380852"/>
      </p:ext>
    </p:extLst>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0" nodeType="clickEffect">
                                  <p:stCondLst>
                                    <p:cond delay="0"/>
                                  </p:stCondLst>
                                  <p:iterate>
                                    <p:tmAbs val="0"/>
                                  </p:iterate>
                                  <p:childTnLst>
                                    <p:animEffect transition="out" filter="dissolve">
                                      <p:cBhvr>
                                        <p:cTn id="6" dur="1000" fill="hold"/>
                                        <p:tgtEl>
                                          <p:spTgt spid="585"/>
                                        </p:tgtEl>
                                      </p:cBhvr>
                                    </p:animEffect>
                                    <p:set>
                                      <p:cBhvr>
                                        <p:cTn id="7" fill="hold">
                                          <p:stCondLst>
                                            <p:cond delay="999"/>
                                          </p:stCondLst>
                                        </p:cTn>
                                        <p:tgtEl>
                                          <p:spTgt spid="585"/>
                                        </p:tgtEl>
                                        <p:attrNameLst>
                                          <p:attrName>style.visibility</p:attrName>
                                        </p:attrNameLst>
                                      </p:cBhvr>
                                      <p:to>
                                        <p:strVal val="hidden"/>
                                      </p:to>
                                    </p:set>
                                  </p:childTnLst>
                                </p:cTn>
                              </p:par>
                            </p:childTnLst>
                          </p:cTn>
                        </p:par>
                        <p:par>
                          <p:cTn id="8" fill="hold">
                            <p:stCondLst>
                              <p:cond delay="1000"/>
                            </p:stCondLst>
                            <p:childTnLst>
                              <p:par>
                                <p:cTn id="9" presetID="9" presetClass="exit" fill="hold" grpId="0" nodeType="afterEffect">
                                  <p:stCondLst>
                                    <p:cond delay="0"/>
                                  </p:stCondLst>
                                  <p:iterate>
                                    <p:tmAbs val="0"/>
                                  </p:iterate>
                                  <p:childTnLst>
                                    <p:animEffect transition="out" filter="dissolve">
                                      <p:cBhvr>
                                        <p:cTn id="10" dur="1000" fill="hold"/>
                                        <p:tgtEl>
                                          <p:spTgt spid="586"/>
                                        </p:tgtEl>
                                      </p:cBhvr>
                                    </p:animEffect>
                                    <p:set>
                                      <p:cBhvr>
                                        <p:cTn id="11" fill="hold">
                                          <p:stCondLst>
                                            <p:cond delay="999"/>
                                          </p:stCondLst>
                                        </p:cTn>
                                        <p:tgtEl>
                                          <p:spTgt spid="586"/>
                                        </p:tgtEl>
                                        <p:attrNameLst>
                                          <p:attrName>style.visibility</p:attrName>
                                        </p:attrNameLst>
                                      </p:cBhvr>
                                      <p:to>
                                        <p:strVal val="hidden"/>
                                      </p:to>
                                    </p:set>
                                  </p:childTnLst>
                                </p:cTn>
                              </p:par>
                            </p:childTnLst>
                          </p:cTn>
                        </p:par>
                        <p:par>
                          <p:cTn id="12" fill="hold">
                            <p:stCondLst>
                              <p:cond delay="2000"/>
                            </p:stCondLst>
                            <p:childTnLst>
                              <p:par>
                                <p:cTn id="13" presetID="9" presetClass="exit" fill="hold" grpId="0" nodeType="afterEffect">
                                  <p:stCondLst>
                                    <p:cond delay="0"/>
                                  </p:stCondLst>
                                  <p:iterate>
                                    <p:tmAbs val="0"/>
                                  </p:iterate>
                                  <p:childTnLst>
                                    <p:animEffect transition="out" filter="dissolve">
                                      <p:cBhvr>
                                        <p:cTn id="14" dur="1000" fill="hold"/>
                                        <p:tgtEl>
                                          <p:spTgt spid="584"/>
                                        </p:tgtEl>
                                      </p:cBhvr>
                                    </p:animEffect>
                                    <p:set>
                                      <p:cBhvr>
                                        <p:cTn id="15" fill="hold">
                                          <p:stCondLst>
                                            <p:cond delay="999"/>
                                          </p:stCondLst>
                                        </p:cTn>
                                        <p:tgtEl>
                                          <p:spTgt spid="584"/>
                                        </p:tgtEl>
                                        <p:attrNameLst>
                                          <p:attrName>style.visibility</p:attrName>
                                        </p:attrNameLst>
                                      </p:cBhvr>
                                      <p:to>
                                        <p:strVal val="hidden"/>
                                      </p:to>
                                    </p:set>
                                  </p:childTnLst>
                                </p:cTn>
                              </p:par>
                            </p:childTnLst>
                          </p:cTn>
                        </p:par>
                        <p:par>
                          <p:cTn id="16" fill="hold">
                            <p:stCondLst>
                              <p:cond delay="3000"/>
                            </p:stCondLst>
                            <p:childTnLst>
                              <p:par>
                                <p:cTn id="17" presetID="9" presetClass="entr" fill="hold" grpId="0" nodeType="afterEffect">
                                  <p:stCondLst>
                                    <p:cond delay="0"/>
                                  </p:stCondLst>
                                  <p:iterate>
                                    <p:tmAbs val="0"/>
                                  </p:iterate>
                                  <p:childTnLst>
                                    <p:set>
                                      <p:cBhvr>
                                        <p:cTn id="18" fill="hold"/>
                                        <p:tgtEl>
                                          <p:spTgt spid="581"/>
                                        </p:tgtEl>
                                        <p:attrNameLst>
                                          <p:attrName>style.visibility</p:attrName>
                                        </p:attrNameLst>
                                      </p:cBhvr>
                                      <p:to>
                                        <p:strVal val="visible"/>
                                      </p:to>
                                    </p:set>
                                    <p:animEffect transition="in" filter="dissolve">
                                      <p:cBhvr>
                                        <p:cTn id="19" dur="1000"/>
                                        <p:tgtEl>
                                          <p:spTgt spid="581"/>
                                        </p:tgtEl>
                                      </p:cBhvr>
                                    </p:animEffect>
                                  </p:childTnLst>
                                </p:cTn>
                              </p:par>
                            </p:childTnLst>
                          </p:cTn>
                        </p:par>
                        <p:par>
                          <p:cTn id="20" fill="hold">
                            <p:stCondLst>
                              <p:cond delay="4000"/>
                            </p:stCondLst>
                            <p:childTnLst>
                              <p:par>
                                <p:cTn id="21" presetID="9" presetClass="entr" fill="hold" grpId="0" nodeType="afterEffect">
                                  <p:stCondLst>
                                    <p:cond delay="0"/>
                                  </p:stCondLst>
                                  <p:iterate>
                                    <p:tmAbs val="0"/>
                                  </p:iterate>
                                  <p:childTnLst>
                                    <p:set>
                                      <p:cBhvr>
                                        <p:cTn id="22" fill="hold"/>
                                        <p:tgtEl>
                                          <p:spTgt spid="582"/>
                                        </p:tgtEl>
                                        <p:attrNameLst>
                                          <p:attrName>style.visibility</p:attrName>
                                        </p:attrNameLst>
                                      </p:cBhvr>
                                      <p:to>
                                        <p:strVal val="visible"/>
                                      </p:to>
                                    </p:set>
                                    <p:animEffect transition="in" filter="dissolve">
                                      <p:cBhvr>
                                        <p:cTn id="23" dur="1000"/>
                                        <p:tgtEl>
                                          <p:spTgt spid="582"/>
                                        </p:tgtEl>
                                      </p:cBhvr>
                                    </p:animEffect>
                                  </p:childTnLst>
                                </p:cTn>
                              </p:par>
                            </p:childTnLst>
                          </p:cTn>
                        </p:par>
                        <p:par>
                          <p:cTn id="24" fill="hold">
                            <p:stCondLst>
                              <p:cond delay="5000"/>
                            </p:stCondLst>
                            <p:childTnLst>
                              <p:par>
                                <p:cTn id="25" presetID="9" presetClass="entr" fill="hold" grpId="0" nodeType="afterEffect">
                                  <p:stCondLst>
                                    <p:cond delay="0"/>
                                  </p:stCondLst>
                                  <p:iterate>
                                    <p:tmAbs val="0"/>
                                  </p:iterate>
                                  <p:childTnLst>
                                    <p:set>
                                      <p:cBhvr>
                                        <p:cTn id="26" fill="hold"/>
                                        <p:tgtEl>
                                          <p:spTgt spid="583"/>
                                        </p:tgtEl>
                                        <p:attrNameLst>
                                          <p:attrName>style.visibility</p:attrName>
                                        </p:attrNameLst>
                                      </p:cBhvr>
                                      <p:to>
                                        <p:strVal val="visible"/>
                                      </p:to>
                                    </p:set>
                                    <p:animEffect transition="in" filter="dissolve">
                                      <p:cBhvr>
                                        <p:cTn id="27" dur="1000"/>
                                        <p:tgtEl>
                                          <p:spTgt spid="583"/>
                                        </p:tgtEl>
                                      </p:cBhvr>
                                    </p:animEffect>
                                  </p:childTnLst>
                                </p:cTn>
                              </p:par>
                            </p:childTnLst>
                          </p:cTn>
                        </p:par>
                        <p:par>
                          <p:cTn id="28" fill="hold">
                            <p:stCondLst>
                              <p:cond delay="6000"/>
                            </p:stCondLst>
                            <p:childTnLst>
                              <p:par>
                                <p:cTn id="29" presetID="9" presetClass="entr" fill="hold" grpId="0" nodeType="afterEffect">
                                  <p:stCondLst>
                                    <p:cond delay="0"/>
                                  </p:stCondLst>
                                  <p:iterate>
                                    <p:tmAbs val="0"/>
                                  </p:iterate>
                                  <p:childTnLst>
                                    <p:set>
                                      <p:cBhvr>
                                        <p:cTn id="30" fill="hold"/>
                                        <p:tgtEl>
                                          <p:spTgt spid="587"/>
                                        </p:tgtEl>
                                        <p:attrNameLst>
                                          <p:attrName>style.visibility</p:attrName>
                                        </p:attrNameLst>
                                      </p:cBhvr>
                                      <p:to>
                                        <p:strVal val="visible"/>
                                      </p:to>
                                    </p:set>
                                    <p:animEffect transition="in" filter="dissolve">
                                      <p:cBhvr>
                                        <p:cTn id="31" dur="10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 grpId="0" animBg="1" advAuto="0"/>
      <p:bldP spid="582" grpId="0" animBg="1" advAuto="0"/>
      <p:bldP spid="583" grpId="0" animBg="1" advAuto="0"/>
      <p:bldP spid="584" grpId="0" animBg="1" advAuto="0"/>
      <p:bldP spid="585" grpId="0" animBg="1" advAuto="0"/>
      <p:bldP spid="586" grpId="0" animBg="1" advAuto="0"/>
      <p:bldP spid="587" grpId="0" animBg="1"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Service Model</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72</a:t>
            </a:fld>
            <a:endParaRPr lang="en-US" altLang="en-US"/>
          </a:p>
        </p:txBody>
      </p:sp>
      <p:grpSp>
        <p:nvGrpSpPr>
          <p:cNvPr id="598" name="Group"/>
          <p:cNvGrpSpPr/>
          <p:nvPr/>
        </p:nvGrpSpPr>
        <p:grpSpPr>
          <a:xfrm>
            <a:off x="5657950" y="960905"/>
            <a:ext cx="3037959" cy="2399554"/>
            <a:chOff x="0" y="0"/>
            <a:chExt cx="3037958" cy="2399553"/>
          </a:xfrm>
        </p:grpSpPr>
        <p:sp>
          <p:nvSpPr>
            <p:cNvPr id="596" name="Shape"/>
            <p:cNvSpPr/>
            <p:nvPr/>
          </p:nvSpPr>
          <p:spPr>
            <a:xfrm>
              <a:off x="0" y="-1"/>
              <a:ext cx="3037959" cy="239955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sp>
          <p:nvSpPr>
            <p:cNvPr id="597" name="Shape"/>
            <p:cNvSpPr/>
            <p:nvPr/>
          </p:nvSpPr>
          <p:spPr>
            <a:xfrm>
              <a:off x="154261" y="122015"/>
              <a:ext cx="2783784" cy="203730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grpSp>
      <p:sp>
        <p:nvSpPr>
          <p:cNvPr id="599" name="Rounded Rectangle"/>
          <p:cNvSpPr/>
          <p:nvPr/>
        </p:nvSpPr>
        <p:spPr>
          <a:xfrm>
            <a:off x="424150" y="3184475"/>
            <a:ext cx="2852101" cy="2243100"/>
          </a:xfrm>
          <a:prstGeom prst="roundRect">
            <a:avLst>
              <a:gd name="adj" fmla="val 16667"/>
            </a:avLst>
          </a:prstGeom>
          <a:ln w="28575">
            <a:solidFill>
              <a:srgbClr val="000000"/>
            </a:solidFill>
          </a:ln>
        </p:spPr>
        <p:txBody>
          <a:bodyPr lIns="45719" rIns="45719" anchor="ctr"/>
          <a:lstStyle/>
          <a:p>
            <a:pPr>
              <a:defRPr sz="1400"/>
            </a:pPr>
            <a:endParaRPr sz="1400"/>
          </a:p>
        </p:txBody>
      </p:sp>
      <p:pic>
        <p:nvPicPr>
          <p:cNvPr id="600" name="image03.png" descr="image03.png"/>
          <p:cNvPicPr>
            <a:picLocks noChangeAspect="1"/>
          </p:cNvPicPr>
          <p:nvPr/>
        </p:nvPicPr>
        <p:blipFill>
          <a:blip r:embed="rId3">
            <a:extLst/>
          </a:blip>
          <a:stretch>
            <a:fillRect/>
          </a:stretch>
        </p:blipFill>
        <p:spPr>
          <a:xfrm>
            <a:off x="2545475" y="3358587"/>
            <a:ext cx="535650" cy="535650"/>
          </a:xfrm>
          <a:prstGeom prst="rect">
            <a:avLst/>
          </a:prstGeom>
          <a:ln w="12700">
            <a:miter lim="400000"/>
          </a:ln>
        </p:spPr>
      </p:pic>
      <p:pic>
        <p:nvPicPr>
          <p:cNvPr id="601" name="image04.png" descr="image04.png"/>
          <p:cNvPicPr>
            <a:picLocks noChangeAspect="1"/>
          </p:cNvPicPr>
          <p:nvPr/>
        </p:nvPicPr>
        <p:blipFill>
          <a:blip r:embed="rId4">
            <a:extLst/>
          </a:blip>
          <a:stretch>
            <a:fillRect/>
          </a:stretch>
        </p:blipFill>
        <p:spPr>
          <a:xfrm>
            <a:off x="588525" y="3799475"/>
            <a:ext cx="535649" cy="535650"/>
          </a:xfrm>
          <a:prstGeom prst="rect">
            <a:avLst/>
          </a:prstGeom>
          <a:ln w="12700">
            <a:miter lim="400000"/>
          </a:ln>
        </p:spPr>
      </p:pic>
      <p:pic>
        <p:nvPicPr>
          <p:cNvPr id="602" name="image04.png" descr="image04.png"/>
          <p:cNvPicPr>
            <a:picLocks noChangeAspect="1"/>
          </p:cNvPicPr>
          <p:nvPr/>
        </p:nvPicPr>
        <p:blipFill>
          <a:blip r:embed="rId4">
            <a:extLst/>
          </a:blip>
          <a:stretch>
            <a:fillRect/>
          </a:stretch>
        </p:blipFill>
        <p:spPr>
          <a:xfrm>
            <a:off x="588525" y="4549375"/>
            <a:ext cx="535649" cy="535650"/>
          </a:xfrm>
          <a:prstGeom prst="rect">
            <a:avLst/>
          </a:prstGeom>
          <a:ln w="12700">
            <a:miter lim="400000"/>
          </a:ln>
        </p:spPr>
      </p:pic>
      <p:pic>
        <p:nvPicPr>
          <p:cNvPr id="603" name="image00.png" descr="image00.png"/>
          <p:cNvPicPr>
            <a:picLocks noChangeAspect="1"/>
          </p:cNvPicPr>
          <p:nvPr/>
        </p:nvPicPr>
        <p:blipFill>
          <a:blip r:embed="rId5">
            <a:extLst/>
          </a:blip>
          <a:stretch>
            <a:fillRect/>
          </a:stretch>
        </p:blipFill>
        <p:spPr>
          <a:xfrm>
            <a:off x="1708774" y="4130449"/>
            <a:ext cx="535650" cy="535650"/>
          </a:xfrm>
          <a:prstGeom prst="rect">
            <a:avLst/>
          </a:prstGeom>
          <a:ln w="12700">
            <a:miter lim="400000"/>
          </a:ln>
        </p:spPr>
      </p:pic>
      <p:pic>
        <p:nvPicPr>
          <p:cNvPr id="604" name="image02.png" descr="image02.png"/>
          <p:cNvPicPr>
            <a:picLocks noChangeAspect="1"/>
          </p:cNvPicPr>
          <p:nvPr/>
        </p:nvPicPr>
        <p:blipFill>
          <a:blip r:embed="rId6">
            <a:extLst/>
          </a:blip>
          <a:stretch>
            <a:fillRect/>
          </a:stretch>
        </p:blipFill>
        <p:spPr>
          <a:xfrm>
            <a:off x="6769599" y="1410850"/>
            <a:ext cx="535650" cy="535649"/>
          </a:xfrm>
          <a:prstGeom prst="rect">
            <a:avLst/>
          </a:prstGeom>
          <a:ln w="12700">
            <a:miter lim="400000"/>
          </a:ln>
        </p:spPr>
      </p:pic>
      <p:pic>
        <p:nvPicPr>
          <p:cNvPr id="605" name="image01.png" descr="image01.png"/>
          <p:cNvPicPr>
            <a:picLocks noChangeAspect="1"/>
          </p:cNvPicPr>
          <p:nvPr/>
        </p:nvPicPr>
        <p:blipFill>
          <a:blip r:embed="rId7">
            <a:extLst/>
          </a:blip>
          <a:stretch>
            <a:fillRect/>
          </a:stretch>
        </p:blipFill>
        <p:spPr>
          <a:xfrm>
            <a:off x="7476374" y="1481949"/>
            <a:ext cx="692700" cy="692702"/>
          </a:xfrm>
          <a:prstGeom prst="rect">
            <a:avLst/>
          </a:prstGeom>
          <a:ln w="12700">
            <a:miter lim="400000"/>
          </a:ln>
        </p:spPr>
      </p:pic>
      <p:pic>
        <p:nvPicPr>
          <p:cNvPr id="606" name="image05.png" descr="image05.png"/>
          <p:cNvPicPr>
            <a:picLocks noChangeAspect="1"/>
          </p:cNvPicPr>
          <p:nvPr/>
        </p:nvPicPr>
        <p:blipFill>
          <a:blip r:embed="rId8">
            <a:extLst/>
          </a:blip>
          <a:stretch>
            <a:fillRect/>
          </a:stretch>
        </p:blipFill>
        <p:spPr>
          <a:xfrm>
            <a:off x="7228725" y="2081974"/>
            <a:ext cx="247651" cy="390526"/>
          </a:xfrm>
          <a:prstGeom prst="rect">
            <a:avLst/>
          </a:prstGeom>
          <a:ln w="12700">
            <a:miter lim="400000"/>
          </a:ln>
        </p:spPr>
      </p:pic>
      <p:sp>
        <p:nvSpPr>
          <p:cNvPr id="618" name="Connection Line"/>
          <p:cNvSpPr/>
          <p:nvPr/>
        </p:nvSpPr>
        <p:spPr>
          <a:xfrm>
            <a:off x="1117273" y="4162045"/>
            <a:ext cx="602277" cy="165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ln>
        </p:spPr>
        <p:txBody>
          <a:bodyPr/>
          <a:lstStyle/>
          <a:p>
            <a:endParaRPr/>
          </a:p>
        </p:txBody>
      </p:sp>
      <p:sp>
        <p:nvSpPr>
          <p:cNvPr id="619" name="Connection Line"/>
          <p:cNvSpPr/>
          <p:nvPr/>
        </p:nvSpPr>
        <p:spPr>
          <a:xfrm>
            <a:off x="1118797" y="4496804"/>
            <a:ext cx="608049" cy="239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000000"/>
            </a:solidFill>
          </a:ln>
        </p:spPr>
        <p:txBody>
          <a:bodyPr/>
          <a:lstStyle/>
          <a:p>
            <a:endParaRPr/>
          </a:p>
        </p:txBody>
      </p:sp>
      <p:sp>
        <p:nvSpPr>
          <p:cNvPr id="609" name="Line"/>
          <p:cNvSpPr/>
          <p:nvPr/>
        </p:nvSpPr>
        <p:spPr>
          <a:xfrm flipV="1">
            <a:off x="2170501" y="3701675"/>
            <a:ext cx="427201" cy="4794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610" name="Line"/>
          <p:cNvSpPr/>
          <p:nvPr/>
        </p:nvSpPr>
        <p:spPr>
          <a:xfrm flipV="1">
            <a:off x="3081124" y="2498550"/>
            <a:ext cx="3035401" cy="10290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611" name="Enterprise"/>
          <p:cNvSpPr/>
          <p:nvPr/>
        </p:nvSpPr>
        <p:spPr>
          <a:xfrm>
            <a:off x="1368550" y="5024376"/>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Enterprise</a:t>
            </a:r>
          </a:p>
        </p:txBody>
      </p:sp>
      <p:pic>
        <p:nvPicPr>
          <p:cNvPr id="612" name="image03.png" descr="image03.png"/>
          <p:cNvPicPr>
            <a:picLocks noChangeAspect="1"/>
          </p:cNvPicPr>
          <p:nvPr/>
        </p:nvPicPr>
        <p:blipFill>
          <a:blip r:embed="rId3">
            <a:extLst/>
          </a:blip>
          <a:stretch>
            <a:fillRect/>
          </a:stretch>
        </p:blipFill>
        <p:spPr>
          <a:xfrm>
            <a:off x="6089849" y="2009412"/>
            <a:ext cx="535650" cy="535650"/>
          </a:xfrm>
          <a:prstGeom prst="rect">
            <a:avLst/>
          </a:prstGeom>
          <a:ln w="12700">
            <a:miter lim="400000"/>
          </a:ln>
        </p:spPr>
      </p:pic>
      <p:sp>
        <p:nvSpPr>
          <p:cNvPr id="613" name="Cloud"/>
          <p:cNvSpPr/>
          <p:nvPr/>
        </p:nvSpPr>
        <p:spPr>
          <a:xfrm>
            <a:off x="6485426" y="2607975"/>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Cloud</a:t>
            </a:r>
          </a:p>
        </p:txBody>
      </p:sp>
      <p:grpSp>
        <p:nvGrpSpPr>
          <p:cNvPr id="616" name="Group"/>
          <p:cNvGrpSpPr/>
          <p:nvPr/>
        </p:nvGrpSpPr>
        <p:grpSpPr>
          <a:xfrm>
            <a:off x="3087324" y="2607975"/>
            <a:ext cx="2718553" cy="1590001"/>
            <a:chOff x="0" y="0"/>
            <a:chExt cx="2718551" cy="1590000"/>
          </a:xfrm>
        </p:grpSpPr>
        <p:sp>
          <p:nvSpPr>
            <p:cNvPr id="614" name="Shape"/>
            <p:cNvSpPr/>
            <p:nvPr/>
          </p:nvSpPr>
          <p:spPr>
            <a:xfrm>
              <a:off x="0" y="0"/>
              <a:ext cx="2718552" cy="1590001"/>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21600" y="0"/>
                  </a:lnTo>
                  <a:lnTo>
                    <a:pt x="21600" y="21600"/>
                  </a:lnTo>
                  <a:lnTo>
                    <a:pt x="3086" y="21600"/>
                  </a:lnTo>
                  <a:lnTo>
                    <a:pt x="3086" y="18000"/>
                  </a:lnTo>
                  <a:lnTo>
                    <a:pt x="0" y="14551"/>
                  </a:lnTo>
                  <a:lnTo>
                    <a:pt x="3086" y="12600"/>
                  </a:lnTo>
                  <a:close/>
                </a:path>
              </a:pathLst>
            </a:custGeom>
            <a:solidFill>
              <a:srgbClr val="F46524"/>
            </a:solidFill>
            <a:ln w="19050" cap="flat">
              <a:solidFill>
                <a:srgbClr val="000000"/>
              </a:solidFill>
              <a:prstDash val="solid"/>
              <a:round/>
            </a:ln>
            <a:effectLst/>
          </p:spPr>
          <p:txBody>
            <a:bodyPr wrap="square" lIns="45719" tIns="45719" rIns="45719" bIns="45719" numCol="1" anchor="ctr">
              <a:noAutofit/>
            </a:bodyPr>
            <a:lstStyle/>
            <a:p>
              <a:pPr>
                <a:defRPr sz="1400"/>
              </a:pPr>
              <a:endParaRPr sz="1400"/>
            </a:p>
          </p:txBody>
        </p:sp>
        <p:sp>
          <p:nvSpPr>
            <p:cNvPr id="615" name="Gateway…"/>
            <p:cNvSpPr/>
            <p:nvPr/>
          </p:nvSpPr>
          <p:spPr>
            <a:xfrm>
              <a:off x="388451" y="240025"/>
              <a:ext cx="2330101" cy="1109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defRPr sz="1800" b="1">
                  <a:solidFill>
                    <a:srgbClr val="FFFFFF"/>
                  </a:solidFill>
                  <a:latin typeface="Raleway"/>
                  <a:ea typeface="Raleway"/>
                  <a:cs typeface="Raleway"/>
                  <a:sym typeface="Raleway"/>
                </a:defRPr>
              </a:pPr>
              <a:r>
                <a:rPr sz="1800"/>
                <a:t>Gateway</a:t>
              </a:r>
              <a:endParaRPr sz="1800">
                <a:solidFill>
                  <a:srgbClr val="000000"/>
                </a:solidFill>
              </a:endParaRPr>
            </a:p>
            <a:p>
              <a:pPr>
                <a:defRPr sz="1400">
                  <a:solidFill>
                    <a:srgbClr val="FFFFFF"/>
                  </a:solidFill>
                  <a:latin typeface="Lato"/>
                  <a:ea typeface="Lato"/>
                  <a:cs typeface="Lato"/>
                  <a:sym typeface="Lato"/>
                </a:defRPr>
              </a:pPr>
              <a:r>
                <a:rPr sz="1400">
                  <a:solidFill>
                    <a:srgbClr val="000000"/>
                  </a:solidFill>
                </a:rPr>
                <a:t/>
              </a:r>
              <a:br>
                <a:rPr sz="1400">
                  <a:solidFill>
                    <a:srgbClr val="000000"/>
                  </a:solidFill>
                </a:rPr>
              </a:br>
              <a:r>
                <a:rPr sz="1400"/>
                <a:t>Encrypt / Decrypt traffic to/from the cloud</a:t>
              </a:r>
            </a:p>
          </p:txBody>
        </p:sp>
      </p:grpSp>
      <p:pic>
        <p:nvPicPr>
          <p:cNvPr id="617" name="image07.png" descr="image07.png"/>
          <p:cNvPicPr>
            <a:picLocks noChangeAspect="1"/>
          </p:cNvPicPr>
          <p:nvPr/>
        </p:nvPicPr>
        <p:blipFill>
          <a:blip r:embed="rId9">
            <a:extLst/>
          </a:blip>
          <a:stretch>
            <a:fillRect/>
          </a:stretch>
        </p:blipFill>
        <p:spPr>
          <a:xfrm>
            <a:off x="2825774" y="3628301"/>
            <a:ext cx="392402" cy="392401"/>
          </a:xfrm>
          <a:prstGeom prst="rect">
            <a:avLst/>
          </a:prstGeom>
          <a:ln w="12700">
            <a:miter lim="400000"/>
          </a:ln>
        </p:spPr>
      </p:pic>
    </p:spTree>
    <p:extLst>
      <p:ext uri="{BB962C8B-B14F-4D97-AF65-F5344CB8AC3E}">
        <p14:creationId xmlns:p14="http://schemas.microsoft.com/office/powerpoint/2010/main" val="100153285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Service Model</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73</a:t>
            </a:fld>
            <a:endParaRPr lang="en-US" altLang="en-US"/>
          </a:p>
        </p:txBody>
      </p:sp>
      <p:grpSp>
        <p:nvGrpSpPr>
          <p:cNvPr id="627" name="Group"/>
          <p:cNvGrpSpPr/>
          <p:nvPr/>
        </p:nvGrpSpPr>
        <p:grpSpPr>
          <a:xfrm>
            <a:off x="5657950" y="960905"/>
            <a:ext cx="3037959" cy="2399554"/>
            <a:chOff x="0" y="0"/>
            <a:chExt cx="3037958" cy="2399553"/>
          </a:xfrm>
        </p:grpSpPr>
        <p:sp>
          <p:nvSpPr>
            <p:cNvPr id="625" name="Shape"/>
            <p:cNvSpPr/>
            <p:nvPr/>
          </p:nvSpPr>
          <p:spPr>
            <a:xfrm>
              <a:off x="0" y="-1"/>
              <a:ext cx="3037959" cy="239955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sp>
          <p:nvSpPr>
            <p:cNvPr id="626" name="Shape"/>
            <p:cNvSpPr/>
            <p:nvPr/>
          </p:nvSpPr>
          <p:spPr>
            <a:xfrm>
              <a:off x="154261" y="122015"/>
              <a:ext cx="2783784" cy="203730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grpSp>
      <p:sp>
        <p:nvSpPr>
          <p:cNvPr id="628" name="Rounded Rectangle"/>
          <p:cNvSpPr/>
          <p:nvPr/>
        </p:nvSpPr>
        <p:spPr>
          <a:xfrm>
            <a:off x="424150" y="3184475"/>
            <a:ext cx="2852101" cy="2243100"/>
          </a:xfrm>
          <a:prstGeom prst="roundRect">
            <a:avLst>
              <a:gd name="adj" fmla="val 16667"/>
            </a:avLst>
          </a:prstGeom>
          <a:ln w="28575">
            <a:solidFill>
              <a:srgbClr val="000000"/>
            </a:solidFill>
          </a:ln>
        </p:spPr>
        <p:txBody>
          <a:bodyPr lIns="45719" rIns="45719" anchor="ctr"/>
          <a:lstStyle/>
          <a:p>
            <a:pPr>
              <a:defRPr sz="1400"/>
            </a:pPr>
            <a:endParaRPr sz="1400"/>
          </a:p>
        </p:txBody>
      </p:sp>
      <p:pic>
        <p:nvPicPr>
          <p:cNvPr id="629" name="image03.png" descr="image03.png"/>
          <p:cNvPicPr>
            <a:picLocks noChangeAspect="1"/>
          </p:cNvPicPr>
          <p:nvPr/>
        </p:nvPicPr>
        <p:blipFill>
          <a:blip r:embed="rId3">
            <a:extLst/>
          </a:blip>
          <a:stretch>
            <a:fillRect/>
          </a:stretch>
        </p:blipFill>
        <p:spPr>
          <a:xfrm>
            <a:off x="2545475" y="3358587"/>
            <a:ext cx="535650" cy="535650"/>
          </a:xfrm>
          <a:prstGeom prst="rect">
            <a:avLst/>
          </a:prstGeom>
          <a:ln w="12700">
            <a:miter lim="400000"/>
          </a:ln>
        </p:spPr>
      </p:pic>
      <p:pic>
        <p:nvPicPr>
          <p:cNvPr id="630" name="image04.png" descr="image04.png"/>
          <p:cNvPicPr>
            <a:picLocks noChangeAspect="1"/>
          </p:cNvPicPr>
          <p:nvPr/>
        </p:nvPicPr>
        <p:blipFill>
          <a:blip r:embed="rId4">
            <a:extLst/>
          </a:blip>
          <a:stretch>
            <a:fillRect/>
          </a:stretch>
        </p:blipFill>
        <p:spPr>
          <a:xfrm>
            <a:off x="588525" y="3799475"/>
            <a:ext cx="535649" cy="535650"/>
          </a:xfrm>
          <a:prstGeom prst="rect">
            <a:avLst/>
          </a:prstGeom>
          <a:ln w="12700">
            <a:miter lim="400000"/>
          </a:ln>
        </p:spPr>
      </p:pic>
      <p:pic>
        <p:nvPicPr>
          <p:cNvPr id="631" name="image04.png" descr="image04.png"/>
          <p:cNvPicPr>
            <a:picLocks noChangeAspect="1"/>
          </p:cNvPicPr>
          <p:nvPr/>
        </p:nvPicPr>
        <p:blipFill>
          <a:blip r:embed="rId4">
            <a:extLst/>
          </a:blip>
          <a:stretch>
            <a:fillRect/>
          </a:stretch>
        </p:blipFill>
        <p:spPr>
          <a:xfrm>
            <a:off x="588525" y="4549375"/>
            <a:ext cx="535649" cy="535650"/>
          </a:xfrm>
          <a:prstGeom prst="rect">
            <a:avLst/>
          </a:prstGeom>
          <a:ln w="12700">
            <a:miter lim="400000"/>
          </a:ln>
        </p:spPr>
      </p:pic>
      <p:pic>
        <p:nvPicPr>
          <p:cNvPr id="632" name="image00.png" descr="image00.png"/>
          <p:cNvPicPr>
            <a:picLocks noChangeAspect="1"/>
          </p:cNvPicPr>
          <p:nvPr/>
        </p:nvPicPr>
        <p:blipFill>
          <a:blip r:embed="rId5">
            <a:extLst/>
          </a:blip>
          <a:stretch>
            <a:fillRect/>
          </a:stretch>
        </p:blipFill>
        <p:spPr>
          <a:xfrm>
            <a:off x="1708774" y="4130449"/>
            <a:ext cx="535650" cy="535650"/>
          </a:xfrm>
          <a:prstGeom prst="rect">
            <a:avLst/>
          </a:prstGeom>
          <a:ln w="12700">
            <a:miter lim="400000"/>
          </a:ln>
        </p:spPr>
      </p:pic>
      <p:pic>
        <p:nvPicPr>
          <p:cNvPr id="633" name="image02.png" descr="image02.png"/>
          <p:cNvPicPr>
            <a:picLocks noChangeAspect="1"/>
          </p:cNvPicPr>
          <p:nvPr/>
        </p:nvPicPr>
        <p:blipFill>
          <a:blip r:embed="rId6">
            <a:extLst/>
          </a:blip>
          <a:stretch>
            <a:fillRect/>
          </a:stretch>
        </p:blipFill>
        <p:spPr>
          <a:xfrm>
            <a:off x="6769599" y="1410850"/>
            <a:ext cx="535650" cy="535649"/>
          </a:xfrm>
          <a:prstGeom prst="rect">
            <a:avLst/>
          </a:prstGeom>
          <a:ln w="12700">
            <a:miter lim="400000"/>
          </a:ln>
        </p:spPr>
      </p:pic>
      <p:pic>
        <p:nvPicPr>
          <p:cNvPr id="634" name="image01.png" descr="image01.png"/>
          <p:cNvPicPr>
            <a:picLocks noChangeAspect="1"/>
          </p:cNvPicPr>
          <p:nvPr/>
        </p:nvPicPr>
        <p:blipFill>
          <a:blip r:embed="rId7">
            <a:extLst/>
          </a:blip>
          <a:stretch>
            <a:fillRect/>
          </a:stretch>
        </p:blipFill>
        <p:spPr>
          <a:xfrm>
            <a:off x="7476374" y="1481949"/>
            <a:ext cx="692700" cy="692702"/>
          </a:xfrm>
          <a:prstGeom prst="rect">
            <a:avLst/>
          </a:prstGeom>
          <a:ln w="12700">
            <a:miter lim="400000"/>
          </a:ln>
        </p:spPr>
      </p:pic>
      <p:pic>
        <p:nvPicPr>
          <p:cNvPr id="635" name="image05.png" descr="image05.png"/>
          <p:cNvPicPr>
            <a:picLocks noChangeAspect="1"/>
          </p:cNvPicPr>
          <p:nvPr/>
        </p:nvPicPr>
        <p:blipFill>
          <a:blip r:embed="rId8">
            <a:extLst/>
          </a:blip>
          <a:stretch>
            <a:fillRect/>
          </a:stretch>
        </p:blipFill>
        <p:spPr>
          <a:xfrm>
            <a:off x="7228725" y="2081974"/>
            <a:ext cx="247651" cy="390526"/>
          </a:xfrm>
          <a:prstGeom prst="rect">
            <a:avLst/>
          </a:prstGeom>
          <a:ln w="12700">
            <a:miter lim="400000"/>
          </a:ln>
        </p:spPr>
      </p:pic>
      <p:sp>
        <p:nvSpPr>
          <p:cNvPr id="648" name="Connection Line"/>
          <p:cNvSpPr/>
          <p:nvPr/>
        </p:nvSpPr>
        <p:spPr>
          <a:xfrm>
            <a:off x="1117273" y="4162045"/>
            <a:ext cx="602277" cy="165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ln>
        </p:spPr>
        <p:txBody>
          <a:bodyPr/>
          <a:lstStyle/>
          <a:p>
            <a:endParaRPr/>
          </a:p>
        </p:txBody>
      </p:sp>
      <p:sp>
        <p:nvSpPr>
          <p:cNvPr id="649" name="Connection Line"/>
          <p:cNvSpPr/>
          <p:nvPr/>
        </p:nvSpPr>
        <p:spPr>
          <a:xfrm>
            <a:off x="1118797" y="4496804"/>
            <a:ext cx="608049" cy="239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000000"/>
            </a:solidFill>
          </a:ln>
        </p:spPr>
        <p:txBody>
          <a:bodyPr/>
          <a:lstStyle/>
          <a:p>
            <a:endParaRPr/>
          </a:p>
        </p:txBody>
      </p:sp>
      <p:sp>
        <p:nvSpPr>
          <p:cNvPr id="638" name="Line"/>
          <p:cNvSpPr/>
          <p:nvPr/>
        </p:nvSpPr>
        <p:spPr>
          <a:xfrm flipV="1">
            <a:off x="2170501" y="3701675"/>
            <a:ext cx="427201" cy="4794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639" name="Line"/>
          <p:cNvSpPr/>
          <p:nvPr/>
        </p:nvSpPr>
        <p:spPr>
          <a:xfrm flipV="1">
            <a:off x="3081124" y="2498550"/>
            <a:ext cx="3035401" cy="10290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640" name="Enterprise"/>
          <p:cNvSpPr/>
          <p:nvPr/>
        </p:nvSpPr>
        <p:spPr>
          <a:xfrm>
            <a:off x="1368550" y="5024376"/>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Enterprise</a:t>
            </a:r>
          </a:p>
        </p:txBody>
      </p:sp>
      <p:pic>
        <p:nvPicPr>
          <p:cNvPr id="641" name="image03.png" descr="image03.png"/>
          <p:cNvPicPr>
            <a:picLocks noChangeAspect="1"/>
          </p:cNvPicPr>
          <p:nvPr/>
        </p:nvPicPr>
        <p:blipFill>
          <a:blip r:embed="rId3">
            <a:extLst/>
          </a:blip>
          <a:stretch>
            <a:fillRect/>
          </a:stretch>
        </p:blipFill>
        <p:spPr>
          <a:xfrm>
            <a:off x="6089849" y="2009412"/>
            <a:ext cx="535650" cy="535650"/>
          </a:xfrm>
          <a:prstGeom prst="rect">
            <a:avLst/>
          </a:prstGeom>
          <a:ln w="12700">
            <a:miter lim="400000"/>
          </a:ln>
        </p:spPr>
      </p:pic>
      <p:sp>
        <p:nvSpPr>
          <p:cNvPr id="642" name="Cloud"/>
          <p:cNvSpPr/>
          <p:nvPr/>
        </p:nvSpPr>
        <p:spPr>
          <a:xfrm>
            <a:off x="6485426" y="2607975"/>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Cloud</a:t>
            </a:r>
          </a:p>
        </p:txBody>
      </p:sp>
      <p:grpSp>
        <p:nvGrpSpPr>
          <p:cNvPr id="645" name="Group"/>
          <p:cNvGrpSpPr/>
          <p:nvPr/>
        </p:nvGrpSpPr>
        <p:grpSpPr>
          <a:xfrm>
            <a:off x="2995274" y="2167500"/>
            <a:ext cx="2540603" cy="2174044"/>
            <a:chOff x="0" y="0"/>
            <a:chExt cx="2540601" cy="2174043"/>
          </a:xfrm>
        </p:grpSpPr>
        <p:sp>
          <p:nvSpPr>
            <p:cNvPr id="643" name="Shape"/>
            <p:cNvSpPr/>
            <p:nvPr/>
          </p:nvSpPr>
          <p:spPr>
            <a:xfrm>
              <a:off x="0" y="0"/>
              <a:ext cx="2540602" cy="2174044"/>
            </a:xfrm>
            <a:custGeom>
              <a:avLst/>
              <a:gdLst/>
              <a:ahLst/>
              <a:cxnLst>
                <a:cxn ang="0">
                  <a:pos x="wd2" y="hd2"/>
                </a:cxn>
                <a:cxn ang="5400000">
                  <a:pos x="wd2" y="hd2"/>
                </a:cxn>
                <a:cxn ang="10800000">
                  <a:pos x="wd2" y="hd2"/>
                </a:cxn>
                <a:cxn ang="16200000">
                  <a:pos x="wd2" y="hd2"/>
                </a:cxn>
              </a:cxnLst>
              <a:rect l="0" t="0" r="r" b="b"/>
              <a:pathLst>
                <a:path w="21600" h="21600" extrusionOk="0">
                  <a:moveTo>
                    <a:pt x="1790" y="0"/>
                  </a:moveTo>
                  <a:lnTo>
                    <a:pt x="21600" y="0"/>
                  </a:lnTo>
                  <a:lnTo>
                    <a:pt x="21600" y="16802"/>
                  </a:lnTo>
                  <a:lnTo>
                    <a:pt x="10044" y="16802"/>
                  </a:lnTo>
                  <a:lnTo>
                    <a:pt x="0" y="21600"/>
                  </a:lnTo>
                  <a:lnTo>
                    <a:pt x="5091" y="16802"/>
                  </a:lnTo>
                  <a:lnTo>
                    <a:pt x="1790" y="16802"/>
                  </a:lnTo>
                  <a:lnTo>
                    <a:pt x="1790" y="9801"/>
                  </a:lnTo>
                  <a:close/>
                </a:path>
              </a:pathLst>
            </a:custGeom>
            <a:solidFill>
              <a:srgbClr val="F46524"/>
            </a:solidFill>
            <a:ln w="19050" cap="flat">
              <a:solidFill>
                <a:srgbClr val="000000"/>
              </a:solidFill>
              <a:prstDash val="solid"/>
              <a:round/>
            </a:ln>
            <a:effectLst/>
          </p:spPr>
          <p:txBody>
            <a:bodyPr wrap="square" lIns="45719" tIns="45719" rIns="45719" bIns="45719" numCol="1" anchor="ctr">
              <a:noAutofit/>
            </a:bodyPr>
            <a:lstStyle/>
            <a:p>
              <a:pPr>
                <a:defRPr sz="1400"/>
              </a:pPr>
              <a:endParaRPr sz="1400"/>
            </a:p>
          </p:txBody>
        </p:sp>
        <p:sp>
          <p:nvSpPr>
            <p:cNvPr id="644" name="Middlebox Rules…"/>
            <p:cNvSpPr/>
            <p:nvPr/>
          </p:nvSpPr>
          <p:spPr>
            <a:xfrm>
              <a:off x="210501" y="290574"/>
              <a:ext cx="2330101" cy="1109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defRPr sz="1800" b="1">
                  <a:solidFill>
                    <a:srgbClr val="FFFFFF"/>
                  </a:solidFill>
                  <a:latin typeface="Raleway"/>
                  <a:ea typeface="Raleway"/>
                  <a:cs typeface="Raleway"/>
                  <a:sym typeface="Raleway"/>
                </a:defRPr>
              </a:pPr>
              <a:r>
                <a:rPr sz="1800"/>
                <a:t>Middlebox Rules</a:t>
              </a:r>
              <a:endParaRPr sz="1800">
                <a:solidFill>
                  <a:srgbClr val="000000"/>
                </a:solidFill>
              </a:endParaRPr>
            </a:p>
            <a:p>
              <a:pPr>
                <a:defRPr sz="1400"/>
              </a:pPr>
              <a:endParaRPr sz="1400">
                <a:solidFill>
                  <a:srgbClr val="FFFFFF"/>
                </a:solidFill>
                <a:latin typeface="Lato"/>
                <a:ea typeface="Lato"/>
                <a:cs typeface="Lato"/>
                <a:sym typeface="Lato"/>
              </a:endParaRPr>
            </a:p>
            <a:p>
              <a:pPr>
                <a:defRPr sz="1400">
                  <a:solidFill>
                    <a:srgbClr val="FFFFFF"/>
                  </a:solidFill>
                  <a:latin typeface="Lato"/>
                  <a:ea typeface="Lato"/>
                  <a:cs typeface="Lato"/>
                  <a:sym typeface="Lato"/>
                </a:defRPr>
              </a:pPr>
              <a:r>
                <a:rPr sz="1400"/>
                <a:t>IP firewall rules,</a:t>
              </a:r>
              <a:endParaRPr sz="1400">
                <a:solidFill>
                  <a:srgbClr val="000000"/>
                </a:solidFill>
              </a:endParaRPr>
            </a:p>
            <a:p>
              <a:pPr>
                <a:defRPr sz="1400">
                  <a:solidFill>
                    <a:srgbClr val="FFFFFF"/>
                  </a:solidFill>
                  <a:latin typeface="Lato"/>
                  <a:ea typeface="Lato"/>
                  <a:cs typeface="Lato"/>
                  <a:sym typeface="Lato"/>
                </a:defRPr>
              </a:pPr>
              <a:r>
                <a:rPr sz="1400"/>
                <a:t>IDS signatures, etc.</a:t>
              </a:r>
            </a:p>
          </p:txBody>
        </p:sp>
      </p:grpSp>
      <p:pic>
        <p:nvPicPr>
          <p:cNvPr id="646" name="image06.png" descr="image06.png"/>
          <p:cNvPicPr>
            <a:picLocks noChangeAspect="1"/>
          </p:cNvPicPr>
          <p:nvPr/>
        </p:nvPicPr>
        <p:blipFill>
          <a:blip r:embed="rId9">
            <a:extLst/>
          </a:blip>
          <a:stretch>
            <a:fillRect/>
          </a:stretch>
        </p:blipFill>
        <p:spPr>
          <a:xfrm>
            <a:off x="2472550" y="4067299"/>
            <a:ext cx="535650" cy="535650"/>
          </a:xfrm>
          <a:prstGeom prst="rect">
            <a:avLst/>
          </a:prstGeom>
          <a:ln w="12700">
            <a:miter lim="400000"/>
          </a:ln>
        </p:spPr>
      </p:pic>
      <p:pic>
        <p:nvPicPr>
          <p:cNvPr id="647" name="image07.png" descr="image07.png"/>
          <p:cNvPicPr>
            <a:picLocks noChangeAspect="1"/>
          </p:cNvPicPr>
          <p:nvPr/>
        </p:nvPicPr>
        <p:blipFill>
          <a:blip r:embed="rId10">
            <a:extLst/>
          </a:blip>
          <a:stretch>
            <a:fillRect/>
          </a:stretch>
        </p:blipFill>
        <p:spPr>
          <a:xfrm>
            <a:off x="2825774" y="3628301"/>
            <a:ext cx="392402" cy="392401"/>
          </a:xfrm>
          <a:prstGeom prst="rect">
            <a:avLst/>
          </a:prstGeom>
          <a:ln w="12700">
            <a:miter lim="400000"/>
          </a:ln>
        </p:spPr>
      </p:pic>
    </p:spTree>
    <p:extLst>
      <p:ext uri="{BB962C8B-B14F-4D97-AF65-F5344CB8AC3E}">
        <p14:creationId xmlns:p14="http://schemas.microsoft.com/office/powerpoint/2010/main" val="79000049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Initialization</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74</a:t>
            </a:fld>
            <a:endParaRPr lang="en-US" altLang="en-US"/>
          </a:p>
        </p:txBody>
      </p:sp>
      <p:grpSp>
        <p:nvGrpSpPr>
          <p:cNvPr id="657" name="Group"/>
          <p:cNvGrpSpPr/>
          <p:nvPr/>
        </p:nvGrpSpPr>
        <p:grpSpPr>
          <a:xfrm>
            <a:off x="5657950" y="960905"/>
            <a:ext cx="3037959" cy="2399554"/>
            <a:chOff x="0" y="0"/>
            <a:chExt cx="3037958" cy="2399553"/>
          </a:xfrm>
        </p:grpSpPr>
        <p:sp>
          <p:nvSpPr>
            <p:cNvPr id="655" name="Shape"/>
            <p:cNvSpPr/>
            <p:nvPr/>
          </p:nvSpPr>
          <p:spPr>
            <a:xfrm>
              <a:off x="0" y="-1"/>
              <a:ext cx="3037959" cy="239955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sp>
          <p:nvSpPr>
            <p:cNvPr id="656" name="Shape"/>
            <p:cNvSpPr/>
            <p:nvPr/>
          </p:nvSpPr>
          <p:spPr>
            <a:xfrm>
              <a:off x="154261" y="122015"/>
              <a:ext cx="2783784" cy="203730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grpSp>
      <p:sp>
        <p:nvSpPr>
          <p:cNvPr id="658" name="Rounded Rectangle"/>
          <p:cNvSpPr/>
          <p:nvPr/>
        </p:nvSpPr>
        <p:spPr>
          <a:xfrm>
            <a:off x="424150" y="3184475"/>
            <a:ext cx="2852101" cy="2243100"/>
          </a:xfrm>
          <a:prstGeom prst="roundRect">
            <a:avLst>
              <a:gd name="adj" fmla="val 16667"/>
            </a:avLst>
          </a:prstGeom>
          <a:ln w="28575">
            <a:solidFill>
              <a:srgbClr val="000000"/>
            </a:solidFill>
          </a:ln>
        </p:spPr>
        <p:txBody>
          <a:bodyPr lIns="45719" rIns="45719" anchor="ctr"/>
          <a:lstStyle/>
          <a:p>
            <a:pPr>
              <a:defRPr sz="1400"/>
            </a:pPr>
            <a:endParaRPr sz="1400"/>
          </a:p>
        </p:txBody>
      </p:sp>
      <p:pic>
        <p:nvPicPr>
          <p:cNvPr id="659" name="image03.png" descr="image03.png"/>
          <p:cNvPicPr>
            <a:picLocks noChangeAspect="1"/>
          </p:cNvPicPr>
          <p:nvPr/>
        </p:nvPicPr>
        <p:blipFill>
          <a:blip r:embed="rId3">
            <a:extLst/>
          </a:blip>
          <a:stretch>
            <a:fillRect/>
          </a:stretch>
        </p:blipFill>
        <p:spPr>
          <a:xfrm>
            <a:off x="2545475" y="3358587"/>
            <a:ext cx="535650" cy="535650"/>
          </a:xfrm>
          <a:prstGeom prst="rect">
            <a:avLst/>
          </a:prstGeom>
          <a:ln w="12700">
            <a:miter lim="400000"/>
          </a:ln>
        </p:spPr>
      </p:pic>
      <p:pic>
        <p:nvPicPr>
          <p:cNvPr id="660" name="image04.png" descr="image04.png"/>
          <p:cNvPicPr>
            <a:picLocks noChangeAspect="1"/>
          </p:cNvPicPr>
          <p:nvPr/>
        </p:nvPicPr>
        <p:blipFill>
          <a:blip r:embed="rId4">
            <a:extLst/>
          </a:blip>
          <a:stretch>
            <a:fillRect/>
          </a:stretch>
        </p:blipFill>
        <p:spPr>
          <a:xfrm>
            <a:off x="588525" y="3799475"/>
            <a:ext cx="535649" cy="535650"/>
          </a:xfrm>
          <a:prstGeom prst="rect">
            <a:avLst/>
          </a:prstGeom>
          <a:ln w="12700">
            <a:miter lim="400000"/>
          </a:ln>
        </p:spPr>
      </p:pic>
      <p:pic>
        <p:nvPicPr>
          <p:cNvPr id="661" name="image04.png" descr="image04.png"/>
          <p:cNvPicPr>
            <a:picLocks noChangeAspect="1"/>
          </p:cNvPicPr>
          <p:nvPr/>
        </p:nvPicPr>
        <p:blipFill>
          <a:blip r:embed="rId4">
            <a:extLst/>
          </a:blip>
          <a:stretch>
            <a:fillRect/>
          </a:stretch>
        </p:blipFill>
        <p:spPr>
          <a:xfrm>
            <a:off x="588525" y="4549375"/>
            <a:ext cx="535649" cy="535650"/>
          </a:xfrm>
          <a:prstGeom prst="rect">
            <a:avLst/>
          </a:prstGeom>
          <a:ln w="12700">
            <a:miter lim="400000"/>
          </a:ln>
        </p:spPr>
      </p:pic>
      <p:pic>
        <p:nvPicPr>
          <p:cNvPr id="662" name="image00.png" descr="image00.png"/>
          <p:cNvPicPr>
            <a:picLocks noChangeAspect="1"/>
          </p:cNvPicPr>
          <p:nvPr/>
        </p:nvPicPr>
        <p:blipFill>
          <a:blip r:embed="rId5">
            <a:extLst/>
          </a:blip>
          <a:stretch>
            <a:fillRect/>
          </a:stretch>
        </p:blipFill>
        <p:spPr>
          <a:xfrm>
            <a:off x="1708774" y="4130449"/>
            <a:ext cx="535650" cy="535650"/>
          </a:xfrm>
          <a:prstGeom prst="rect">
            <a:avLst/>
          </a:prstGeom>
          <a:ln w="12700">
            <a:miter lim="400000"/>
          </a:ln>
        </p:spPr>
      </p:pic>
      <p:pic>
        <p:nvPicPr>
          <p:cNvPr id="663" name="image02.png" descr="image02.png"/>
          <p:cNvPicPr>
            <a:picLocks noChangeAspect="1"/>
          </p:cNvPicPr>
          <p:nvPr/>
        </p:nvPicPr>
        <p:blipFill>
          <a:blip r:embed="rId6">
            <a:extLst/>
          </a:blip>
          <a:stretch>
            <a:fillRect/>
          </a:stretch>
        </p:blipFill>
        <p:spPr>
          <a:xfrm>
            <a:off x="6769599" y="1410850"/>
            <a:ext cx="535650" cy="535649"/>
          </a:xfrm>
          <a:prstGeom prst="rect">
            <a:avLst/>
          </a:prstGeom>
          <a:ln w="12700">
            <a:miter lim="400000"/>
          </a:ln>
        </p:spPr>
      </p:pic>
      <p:pic>
        <p:nvPicPr>
          <p:cNvPr id="664" name="image01.png" descr="image01.png"/>
          <p:cNvPicPr>
            <a:picLocks noChangeAspect="1"/>
          </p:cNvPicPr>
          <p:nvPr/>
        </p:nvPicPr>
        <p:blipFill>
          <a:blip r:embed="rId7">
            <a:extLst/>
          </a:blip>
          <a:stretch>
            <a:fillRect/>
          </a:stretch>
        </p:blipFill>
        <p:spPr>
          <a:xfrm>
            <a:off x="7476374" y="1481949"/>
            <a:ext cx="692700" cy="692702"/>
          </a:xfrm>
          <a:prstGeom prst="rect">
            <a:avLst/>
          </a:prstGeom>
          <a:ln w="12700">
            <a:miter lim="400000"/>
          </a:ln>
        </p:spPr>
      </p:pic>
      <p:pic>
        <p:nvPicPr>
          <p:cNvPr id="665" name="image05.png" descr="image05.png"/>
          <p:cNvPicPr>
            <a:picLocks noChangeAspect="1"/>
          </p:cNvPicPr>
          <p:nvPr/>
        </p:nvPicPr>
        <p:blipFill>
          <a:blip r:embed="rId8">
            <a:extLst/>
          </a:blip>
          <a:stretch>
            <a:fillRect/>
          </a:stretch>
        </p:blipFill>
        <p:spPr>
          <a:xfrm>
            <a:off x="7228725" y="2081974"/>
            <a:ext cx="247651" cy="390526"/>
          </a:xfrm>
          <a:prstGeom prst="rect">
            <a:avLst/>
          </a:prstGeom>
          <a:ln w="12700">
            <a:miter lim="400000"/>
          </a:ln>
        </p:spPr>
      </p:pic>
      <p:sp>
        <p:nvSpPr>
          <p:cNvPr id="679" name="Connection Line"/>
          <p:cNvSpPr/>
          <p:nvPr/>
        </p:nvSpPr>
        <p:spPr>
          <a:xfrm>
            <a:off x="1117273" y="4162045"/>
            <a:ext cx="602277" cy="165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ln>
        </p:spPr>
        <p:txBody>
          <a:bodyPr/>
          <a:lstStyle/>
          <a:p>
            <a:endParaRPr/>
          </a:p>
        </p:txBody>
      </p:sp>
      <p:sp>
        <p:nvSpPr>
          <p:cNvPr id="680" name="Connection Line"/>
          <p:cNvSpPr/>
          <p:nvPr/>
        </p:nvSpPr>
        <p:spPr>
          <a:xfrm>
            <a:off x="1118797" y="4496804"/>
            <a:ext cx="608049" cy="239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000000"/>
            </a:solidFill>
          </a:ln>
        </p:spPr>
        <p:txBody>
          <a:bodyPr/>
          <a:lstStyle/>
          <a:p>
            <a:endParaRPr/>
          </a:p>
        </p:txBody>
      </p:sp>
      <p:sp>
        <p:nvSpPr>
          <p:cNvPr id="668" name="Line"/>
          <p:cNvSpPr/>
          <p:nvPr/>
        </p:nvSpPr>
        <p:spPr>
          <a:xfrm flipV="1">
            <a:off x="2170501" y="3701675"/>
            <a:ext cx="427201" cy="4794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669" name="Line"/>
          <p:cNvSpPr/>
          <p:nvPr/>
        </p:nvSpPr>
        <p:spPr>
          <a:xfrm flipV="1">
            <a:off x="3081124" y="2498550"/>
            <a:ext cx="3035401" cy="10290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670" name="Enterprise"/>
          <p:cNvSpPr/>
          <p:nvPr/>
        </p:nvSpPr>
        <p:spPr>
          <a:xfrm>
            <a:off x="1368550" y="5024376"/>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Enterprise</a:t>
            </a:r>
          </a:p>
        </p:txBody>
      </p:sp>
      <p:pic>
        <p:nvPicPr>
          <p:cNvPr id="671" name="image03.png" descr="image03.png"/>
          <p:cNvPicPr>
            <a:picLocks noChangeAspect="1"/>
          </p:cNvPicPr>
          <p:nvPr/>
        </p:nvPicPr>
        <p:blipFill>
          <a:blip r:embed="rId3">
            <a:extLst/>
          </a:blip>
          <a:stretch>
            <a:fillRect/>
          </a:stretch>
        </p:blipFill>
        <p:spPr>
          <a:xfrm>
            <a:off x="6089849" y="2009412"/>
            <a:ext cx="535650" cy="535650"/>
          </a:xfrm>
          <a:prstGeom prst="rect">
            <a:avLst/>
          </a:prstGeom>
          <a:ln w="12700">
            <a:miter lim="400000"/>
          </a:ln>
        </p:spPr>
      </p:pic>
      <p:sp>
        <p:nvSpPr>
          <p:cNvPr id="672" name="Cloud"/>
          <p:cNvSpPr/>
          <p:nvPr/>
        </p:nvSpPr>
        <p:spPr>
          <a:xfrm>
            <a:off x="6485426" y="2607975"/>
            <a:ext cx="6927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Cloud</a:t>
            </a:r>
          </a:p>
        </p:txBody>
      </p:sp>
      <p:pic>
        <p:nvPicPr>
          <p:cNvPr id="673" name="image06.png" descr="image06.png"/>
          <p:cNvPicPr>
            <a:picLocks noChangeAspect="1"/>
          </p:cNvPicPr>
          <p:nvPr/>
        </p:nvPicPr>
        <p:blipFill>
          <a:blip r:embed="rId9">
            <a:extLst/>
          </a:blip>
          <a:stretch>
            <a:fillRect/>
          </a:stretch>
        </p:blipFill>
        <p:spPr>
          <a:xfrm>
            <a:off x="2597699" y="4038200"/>
            <a:ext cx="535650" cy="535650"/>
          </a:xfrm>
          <a:prstGeom prst="rect">
            <a:avLst/>
          </a:prstGeom>
          <a:ln w="12700">
            <a:miter lim="400000"/>
          </a:ln>
        </p:spPr>
      </p:pic>
      <p:pic>
        <p:nvPicPr>
          <p:cNvPr id="674" name="image07.png" descr="image07.png"/>
          <p:cNvPicPr>
            <a:picLocks noChangeAspect="1"/>
          </p:cNvPicPr>
          <p:nvPr/>
        </p:nvPicPr>
        <p:blipFill>
          <a:blip r:embed="rId10">
            <a:extLst/>
          </a:blip>
          <a:stretch>
            <a:fillRect/>
          </a:stretch>
        </p:blipFill>
        <p:spPr>
          <a:xfrm>
            <a:off x="2825774" y="3628301"/>
            <a:ext cx="392402" cy="392401"/>
          </a:xfrm>
          <a:prstGeom prst="rect">
            <a:avLst/>
          </a:prstGeom>
          <a:ln w="12700">
            <a:miter lim="400000"/>
          </a:ln>
        </p:spPr>
      </p:pic>
      <p:grpSp>
        <p:nvGrpSpPr>
          <p:cNvPr id="677" name="Group"/>
          <p:cNvGrpSpPr/>
          <p:nvPr/>
        </p:nvGrpSpPr>
        <p:grpSpPr>
          <a:xfrm>
            <a:off x="142449" y="2009424"/>
            <a:ext cx="2502436" cy="3616502"/>
            <a:chOff x="0" y="0"/>
            <a:chExt cx="2502434" cy="3616500"/>
          </a:xfrm>
        </p:grpSpPr>
        <p:sp>
          <p:nvSpPr>
            <p:cNvPr id="675" name="Shape"/>
            <p:cNvSpPr/>
            <p:nvPr/>
          </p:nvSpPr>
          <p:spPr>
            <a:xfrm>
              <a:off x="0" y="0"/>
              <a:ext cx="2502435" cy="3616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12" y="0"/>
                  </a:lnTo>
                  <a:lnTo>
                    <a:pt x="20112" y="12600"/>
                  </a:lnTo>
                  <a:lnTo>
                    <a:pt x="21600" y="14200"/>
                  </a:lnTo>
                  <a:lnTo>
                    <a:pt x="20112" y="18000"/>
                  </a:lnTo>
                  <a:lnTo>
                    <a:pt x="20112" y="21600"/>
                  </a:lnTo>
                  <a:lnTo>
                    <a:pt x="0" y="21600"/>
                  </a:lnTo>
                  <a:lnTo>
                    <a:pt x="0" y="12600"/>
                  </a:lnTo>
                  <a:close/>
                </a:path>
              </a:pathLst>
            </a:custGeom>
            <a:solidFill>
              <a:srgbClr val="F46524"/>
            </a:solidFill>
            <a:ln w="19050" cap="flat">
              <a:solidFill>
                <a:srgbClr val="000000"/>
              </a:solidFill>
              <a:prstDash val="solid"/>
              <a:round/>
            </a:ln>
            <a:effectLst/>
          </p:spPr>
          <p:txBody>
            <a:bodyPr wrap="square" lIns="45719" tIns="45719" rIns="45719" bIns="45719" numCol="1" anchor="ctr">
              <a:noAutofit/>
            </a:bodyPr>
            <a:lstStyle/>
            <a:p>
              <a:pPr>
                <a:defRPr sz="1400"/>
              </a:pPr>
              <a:endParaRPr sz="1400"/>
            </a:p>
          </p:txBody>
        </p:sp>
        <p:sp>
          <p:nvSpPr>
            <p:cNvPr id="676" name="Enterprise encrypt rules using EncryptRanges."/>
            <p:cNvSpPr/>
            <p:nvPr/>
          </p:nvSpPr>
          <p:spPr>
            <a:xfrm>
              <a:off x="0" y="1297725"/>
              <a:ext cx="2330101" cy="1021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defRPr sz="1800">
                  <a:solidFill>
                    <a:srgbClr val="FFFFFF"/>
                  </a:solidFill>
                  <a:latin typeface="Lato"/>
                  <a:ea typeface="Lato"/>
                  <a:cs typeface="Lato"/>
                  <a:sym typeface="Lato"/>
                </a:defRPr>
              </a:pPr>
              <a:r>
                <a:rPr sz="1800"/>
                <a:t>Enterprise encrypt rules using</a:t>
              </a:r>
              <a:r>
                <a:rPr sz="1800" b="1"/>
                <a:t> </a:t>
              </a:r>
              <a:r>
                <a:rPr sz="1800" b="1" i="1" u="sng"/>
                <a:t>EncryptRanges</a:t>
              </a:r>
              <a:r>
                <a:rPr sz="1800" b="1"/>
                <a:t>.</a:t>
              </a:r>
            </a:p>
          </p:txBody>
        </p:sp>
      </p:grpSp>
      <p:pic>
        <p:nvPicPr>
          <p:cNvPr id="678" name="image08.png" descr="image08.png"/>
          <p:cNvPicPr>
            <a:picLocks noChangeAspect="1"/>
          </p:cNvPicPr>
          <p:nvPr/>
        </p:nvPicPr>
        <p:blipFill>
          <a:blip r:embed="rId11">
            <a:extLst/>
          </a:blip>
          <a:stretch>
            <a:fillRect/>
          </a:stretch>
        </p:blipFill>
        <p:spPr>
          <a:xfrm>
            <a:off x="2883850" y="4411601"/>
            <a:ext cx="392401" cy="392401"/>
          </a:xfrm>
          <a:prstGeom prst="rect">
            <a:avLst/>
          </a:prstGeom>
          <a:ln w="12700">
            <a:miter lim="400000"/>
          </a:ln>
        </p:spPr>
      </p:pic>
    </p:spTree>
    <p:extLst>
      <p:ext uri="{BB962C8B-B14F-4D97-AF65-F5344CB8AC3E}">
        <p14:creationId xmlns:p14="http://schemas.microsoft.com/office/powerpoint/2010/main" val="131591070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Initialization</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75</a:t>
            </a:fld>
            <a:endParaRPr lang="en-US" altLang="en-US"/>
          </a:p>
        </p:txBody>
      </p:sp>
      <p:sp>
        <p:nvSpPr>
          <p:cNvPr id="686" name="Rounded Rectangle"/>
          <p:cNvSpPr/>
          <p:nvPr/>
        </p:nvSpPr>
        <p:spPr>
          <a:xfrm>
            <a:off x="424150" y="3184475"/>
            <a:ext cx="2852101" cy="2243100"/>
          </a:xfrm>
          <a:prstGeom prst="roundRect">
            <a:avLst>
              <a:gd name="adj" fmla="val 16667"/>
            </a:avLst>
          </a:prstGeom>
          <a:ln w="28575">
            <a:solidFill>
              <a:srgbClr val="000000"/>
            </a:solidFill>
          </a:ln>
        </p:spPr>
        <p:txBody>
          <a:bodyPr lIns="45719" rIns="45719" anchor="ctr"/>
          <a:lstStyle/>
          <a:p>
            <a:pPr>
              <a:defRPr sz="1400"/>
            </a:pPr>
            <a:endParaRPr sz="1400"/>
          </a:p>
        </p:txBody>
      </p:sp>
      <p:pic>
        <p:nvPicPr>
          <p:cNvPr id="687" name="image03.png" descr="image03.png"/>
          <p:cNvPicPr>
            <a:picLocks noChangeAspect="1"/>
          </p:cNvPicPr>
          <p:nvPr/>
        </p:nvPicPr>
        <p:blipFill>
          <a:blip r:embed="rId3">
            <a:extLst/>
          </a:blip>
          <a:stretch>
            <a:fillRect/>
          </a:stretch>
        </p:blipFill>
        <p:spPr>
          <a:xfrm>
            <a:off x="2545475" y="3358587"/>
            <a:ext cx="535650" cy="535650"/>
          </a:xfrm>
          <a:prstGeom prst="rect">
            <a:avLst/>
          </a:prstGeom>
          <a:ln w="12700">
            <a:miter lim="400000"/>
          </a:ln>
        </p:spPr>
      </p:pic>
      <p:pic>
        <p:nvPicPr>
          <p:cNvPr id="688" name="image04.png" descr="image04.png"/>
          <p:cNvPicPr>
            <a:picLocks noChangeAspect="1"/>
          </p:cNvPicPr>
          <p:nvPr/>
        </p:nvPicPr>
        <p:blipFill>
          <a:blip r:embed="rId4">
            <a:extLst/>
          </a:blip>
          <a:stretch>
            <a:fillRect/>
          </a:stretch>
        </p:blipFill>
        <p:spPr>
          <a:xfrm>
            <a:off x="588525" y="3799475"/>
            <a:ext cx="535649" cy="535650"/>
          </a:xfrm>
          <a:prstGeom prst="rect">
            <a:avLst/>
          </a:prstGeom>
          <a:ln w="12700">
            <a:miter lim="400000"/>
          </a:ln>
        </p:spPr>
      </p:pic>
      <p:pic>
        <p:nvPicPr>
          <p:cNvPr id="689" name="image04.png" descr="image04.png"/>
          <p:cNvPicPr>
            <a:picLocks noChangeAspect="1"/>
          </p:cNvPicPr>
          <p:nvPr/>
        </p:nvPicPr>
        <p:blipFill>
          <a:blip r:embed="rId4">
            <a:extLst/>
          </a:blip>
          <a:stretch>
            <a:fillRect/>
          </a:stretch>
        </p:blipFill>
        <p:spPr>
          <a:xfrm>
            <a:off x="588525" y="4549375"/>
            <a:ext cx="535649" cy="535650"/>
          </a:xfrm>
          <a:prstGeom prst="rect">
            <a:avLst/>
          </a:prstGeom>
          <a:ln w="12700">
            <a:miter lim="400000"/>
          </a:ln>
        </p:spPr>
      </p:pic>
      <p:pic>
        <p:nvPicPr>
          <p:cNvPr id="690" name="image00.png" descr="image00.png"/>
          <p:cNvPicPr>
            <a:picLocks noChangeAspect="1"/>
          </p:cNvPicPr>
          <p:nvPr/>
        </p:nvPicPr>
        <p:blipFill>
          <a:blip r:embed="rId5">
            <a:extLst/>
          </a:blip>
          <a:stretch>
            <a:fillRect/>
          </a:stretch>
        </p:blipFill>
        <p:spPr>
          <a:xfrm>
            <a:off x="1708774" y="4130449"/>
            <a:ext cx="535650" cy="535650"/>
          </a:xfrm>
          <a:prstGeom prst="rect">
            <a:avLst/>
          </a:prstGeom>
          <a:ln w="12700">
            <a:miter lim="400000"/>
          </a:ln>
        </p:spPr>
      </p:pic>
      <p:pic>
        <p:nvPicPr>
          <p:cNvPr id="691" name="image02.png" descr="image02.png"/>
          <p:cNvPicPr>
            <a:picLocks noChangeAspect="1"/>
          </p:cNvPicPr>
          <p:nvPr/>
        </p:nvPicPr>
        <p:blipFill>
          <a:blip r:embed="rId6">
            <a:extLst/>
          </a:blip>
          <a:stretch>
            <a:fillRect/>
          </a:stretch>
        </p:blipFill>
        <p:spPr>
          <a:xfrm>
            <a:off x="6769599" y="1410850"/>
            <a:ext cx="535650" cy="535649"/>
          </a:xfrm>
          <a:prstGeom prst="rect">
            <a:avLst/>
          </a:prstGeom>
          <a:ln w="12700">
            <a:miter lim="400000"/>
          </a:ln>
        </p:spPr>
      </p:pic>
      <p:pic>
        <p:nvPicPr>
          <p:cNvPr id="692" name="image01.png" descr="image01.png"/>
          <p:cNvPicPr>
            <a:picLocks noChangeAspect="1"/>
          </p:cNvPicPr>
          <p:nvPr/>
        </p:nvPicPr>
        <p:blipFill>
          <a:blip r:embed="rId7">
            <a:extLst/>
          </a:blip>
          <a:stretch>
            <a:fillRect/>
          </a:stretch>
        </p:blipFill>
        <p:spPr>
          <a:xfrm>
            <a:off x="7476374" y="1481949"/>
            <a:ext cx="692700" cy="692702"/>
          </a:xfrm>
          <a:prstGeom prst="rect">
            <a:avLst/>
          </a:prstGeom>
          <a:ln w="12700">
            <a:miter lim="400000"/>
          </a:ln>
        </p:spPr>
      </p:pic>
      <p:pic>
        <p:nvPicPr>
          <p:cNvPr id="693" name="image05.png" descr="image05.png"/>
          <p:cNvPicPr>
            <a:picLocks noChangeAspect="1"/>
          </p:cNvPicPr>
          <p:nvPr/>
        </p:nvPicPr>
        <p:blipFill>
          <a:blip r:embed="rId8">
            <a:extLst/>
          </a:blip>
          <a:stretch>
            <a:fillRect/>
          </a:stretch>
        </p:blipFill>
        <p:spPr>
          <a:xfrm>
            <a:off x="7228725" y="2081974"/>
            <a:ext cx="247651" cy="390526"/>
          </a:xfrm>
          <a:prstGeom prst="rect">
            <a:avLst/>
          </a:prstGeom>
          <a:ln w="12700">
            <a:miter lim="400000"/>
          </a:ln>
        </p:spPr>
      </p:pic>
      <p:sp>
        <p:nvSpPr>
          <p:cNvPr id="711" name="Connection Line"/>
          <p:cNvSpPr/>
          <p:nvPr/>
        </p:nvSpPr>
        <p:spPr>
          <a:xfrm>
            <a:off x="1117273" y="4162045"/>
            <a:ext cx="602277" cy="165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ln>
        </p:spPr>
        <p:txBody>
          <a:bodyPr/>
          <a:lstStyle/>
          <a:p>
            <a:endParaRPr/>
          </a:p>
        </p:txBody>
      </p:sp>
      <p:sp>
        <p:nvSpPr>
          <p:cNvPr id="712" name="Connection Line"/>
          <p:cNvSpPr/>
          <p:nvPr/>
        </p:nvSpPr>
        <p:spPr>
          <a:xfrm>
            <a:off x="1118797" y="4496804"/>
            <a:ext cx="608049" cy="239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000000"/>
            </a:solidFill>
          </a:ln>
        </p:spPr>
        <p:txBody>
          <a:bodyPr/>
          <a:lstStyle/>
          <a:p>
            <a:endParaRPr/>
          </a:p>
        </p:txBody>
      </p:sp>
      <p:sp>
        <p:nvSpPr>
          <p:cNvPr id="696" name="Line"/>
          <p:cNvSpPr/>
          <p:nvPr/>
        </p:nvSpPr>
        <p:spPr>
          <a:xfrm flipV="1">
            <a:off x="2170501" y="3701675"/>
            <a:ext cx="427201" cy="4794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697" name="Line"/>
          <p:cNvSpPr/>
          <p:nvPr/>
        </p:nvSpPr>
        <p:spPr>
          <a:xfrm flipV="1">
            <a:off x="3081124" y="2498550"/>
            <a:ext cx="3035401" cy="10290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698" name="Enterprise"/>
          <p:cNvSpPr/>
          <p:nvPr/>
        </p:nvSpPr>
        <p:spPr>
          <a:xfrm>
            <a:off x="1368550" y="5024376"/>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Enterprise</a:t>
            </a:r>
          </a:p>
        </p:txBody>
      </p:sp>
      <p:pic>
        <p:nvPicPr>
          <p:cNvPr id="699" name="image03.png" descr="image03.png"/>
          <p:cNvPicPr>
            <a:picLocks noChangeAspect="1"/>
          </p:cNvPicPr>
          <p:nvPr/>
        </p:nvPicPr>
        <p:blipFill>
          <a:blip r:embed="rId3">
            <a:extLst/>
          </a:blip>
          <a:stretch>
            <a:fillRect/>
          </a:stretch>
        </p:blipFill>
        <p:spPr>
          <a:xfrm>
            <a:off x="6089849" y="2009412"/>
            <a:ext cx="535650" cy="535650"/>
          </a:xfrm>
          <a:prstGeom prst="rect">
            <a:avLst/>
          </a:prstGeom>
          <a:ln w="12700">
            <a:miter lim="400000"/>
          </a:ln>
        </p:spPr>
      </p:pic>
      <p:sp>
        <p:nvSpPr>
          <p:cNvPr id="700" name="Cloud"/>
          <p:cNvSpPr/>
          <p:nvPr/>
        </p:nvSpPr>
        <p:spPr>
          <a:xfrm>
            <a:off x="6485426" y="2607975"/>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Cloud</a:t>
            </a:r>
          </a:p>
        </p:txBody>
      </p:sp>
      <p:pic>
        <p:nvPicPr>
          <p:cNvPr id="701" name="image06.png" descr="image06.png"/>
          <p:cNvPicPr>
            <a:picLocks noChangeAspect="1"/>
          </p:cNvPicPr>
          <p:nvPr/>
        </p:nvPicPr>
        <p:blipFill>
          <a:blip r:embed="rId9">
            <a:extLst/>
          </a:blip>
          <a:stretch>
            <a:fillRect/>
          </a:stretch>
        </p:blipFill>
        <p:spPr>
          <a:xfrm>
            <a:off x="6062824" y="1320801"/>
            <a:ext cx="535650" cy="535649"/>
          </a:xfrm>
          <a:prstGeom prst="rect">
            <a:avLst/>
          </a:prstGeom>
          <a:ln w="12700">
            <a:miter lim="400000"/>
          </a:ln>
        </p:spPr>
      </p:pic>
      <p:pic>
        <p:nvPicPr>
          <p:cNvPr id="702" name="image07.png" descr="image07.png"/>
          <p:cNvPicPr>
            <a:picLocks noChangeAspect="1"/>
          </p:cNvPicPr>
          <p:nvPr/>
        </p:nvPicPr>
        <p:blipFill>
          <a:blip r:embed="rId10">
            <a:extLst/>
          </a:blip>
          <a:stretch>
            <a:fillRect/>
          </a:stretch>
        </p:blipFill>
        <p:spPr>
          <a:xfrm>
            <a:off x="2825774" y="3628301"/>
            <a:ext cx="584702" cy="584701"/>
          </a:xfrm>
          <a:prstGeom prst="rect">
            <a:avLst/>
          </a:prstGeom>
          <a:ln w="12700">
            <a:miter lim="400000"/>
          </a:ln>
        </p:spPr>
      </p:pic>
      <p:sp>
        <p:nvSpPr>
          <p:cNvPr id="703" name="Line"/>
          <p:cNvSpPr/>
          <p:nvPr/>
        </p:nvSpPr>
        <p:spPr>
          <a:xfrm>
            <a:off x="2719750" y="1583911"/>
            <a:ext cx="3221026" cy="24669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12" y="19736"/>
                  <a:pt x="1769" y="13285"/>
                  <a:pt x="3073" y="10417"/>
                </a:cubicBezTo>
                <a:cubicBezTo>
                  <a:pt x="4376" y="7548"/>
                  <a:pt x="5928" y="5938"/>
                  <a:pt x="7820" y="4391"/>
                </a:cubicBezTo>
                <a:cubicBezTo>
                  <a:pt x="9711" y="2843"/>
                  <a:pt x="12125" y="1864"/>
                  <a:pt x="14421" y="1132"/>
                </a:cubicBezTo>
                <a:cubicBezTo>
                  <a:pt x="16718" y="401"/>
                  <a:pt x="20403" y="189"/>
                  <a:pt x="21600" y="0"/>
                </a:cubicBezTo>
              </a:path>
            </a:pathLst>
          </a:custGeom>
          <a:ln w="28575">
            <a:solidFill>
              <a:srgbClr val="F46524"/>
            </a:solidFill>
            <a:prstDash val="dash"/>
            <a:tailEnd type="triangle"/>
          </a:ln>
        </p:spPr>
        <p:txBody>
          <a:bodyPr lIns="45719" rIns="45719"/>
          <a:lstStyle/>
          <a:p>
            <a:pPr>
              <a:defRPr sz="1400"/>
            </a:pPr>
            <a:endParaRPr sz="1400"/>
          </a:p>
        </p:txBody>
      </p:sp>
      <p:pic>
        <p:nvPicPr>
          <p:cNvPr id="704" name="image08.png" descr="image08.png"/>
          <p:cNvPicPr>
            <a:picLocks noChangeAspect="1"/>
          </p:cNvPicPr>
          <p:nvPr/>
        </p:nvPicPr>
        <p:blipFill>
          <a:blip r:embed="rId11">
            <a:extLst/>
          </a:blip>
          <a:stretch>
            <a:fillRect/>
          </a:stretch>
        </p:blipFill>
        <p:spPr>
          <a:xfrm>
            <a:off x="6321501" y="1632100"/>
            <a:ext cx="392401" cy="392401"/>
          </a:xfrm>
          <a:prstGeom prst="rect">
            <a:avLst/>
          </a:prstGeom>
          <a:ln w="12700">
            <a:miter lim="400000"/>
          </a:ln>
        </p:spPr>
      </p:pic>
      <p:grpSp>
        <p:nvGrpSpPr>
          <p:cNvPr id="707" name="Group"/>
          <p:cNvGrpSpPr/>
          <p:nvPr/>
        </p:nvGrpSpPr>
        <p:grpSpPr>
          <a:xfrm>
            <a:off x="5657950" y="960905"/>
            <a:ext cx="3037959" cy="2399554"/>
            <a:chOff x="0" y="0"/>
            <a:chExt cx="3037958" cy="2399553"/>
          </a:xfrm>
        </p:grpSpPr>
        <p:sp>
          <p:nvSpPr>
            <p:cNvPr id="705" name="Shape"/>
            <p:cNvSpPr/>
            <p:nvPr/>
          </p:nvSpPr>
          <p:spPr>
            <a:xfrm>
              <a:off x="0" y="-1"/>
              <a:ext cx="3037959" cy="239955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sp>
          <p:nvSpPr>
            <p:cNvPr id="706" name="Shape"/>
            <p:cNvSpPr/>
            <p:nvPr/>
          </p:nvSpPr>
          <p:spPr>
            <a:xfrm>
              <a:off x="154261" y="122015"/>
              <a:ext cx="2783784" cy="203730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grpSp>
      <p:grpSp>
        <p:nvGrpSpPr>
          <p:cNvPr id="710" name="Group"/>
          <p:cNvGrpSpPr/>
          <p:nvPr/>
        </p:nvGrpSpPr>
        <p:grpSpPr>
          <a:xfrm>
            <a:off x="6381123" y="1620750"/>
            <a:ext cx="2389254" cy="3616503"/>
            <a:chOff x="0" y="0"/>
            <a:chExt cx="2389252" cy="3616501"/>
          </a:xfrm>
        </p:grpSpPr>
        <p:sp>
          <p:nvSpPr>
            <p:cNvPr id="708" name="Shape"/>
            <p:cNvSpPr/>
            <p:nvPr/>
          </p:nvSpPr>
          <p:spPr>
            <a:xfrm>
              <a:off x="0" y="0"/>
              <a:ext cx="2389252" cy="3616501"/>
            </a:xfrm>
            <a:custGeom>
              <a:avLst/>
              <a:gdLst/>
              <a:ahLst/>
              <a:cxnLst>
                <a:cxn ang="0">
                  <a:pos x="wd2" y="hd2"/>
                </a:cxn>
                <a:cxn ang="5400000">
                  <a:pos x="wd2" y="hd2"/>
                </a:cxn>
                <a:cxn ang="10800000">
                  <a:pos x="wd2" y="hd2"/>
                </a:cxn>
                <a:cxn ang="16200000">
                  <a:pos x="wd2" y="hd2"/>
                </a:cxn>
              </a:cxnLst>
              <a:rect l="0" t="0" r="r" b="b"/>
              <a:pathLst>
                <a:path w="21600" h="21600" extrusionOk="0">
                  <a:moveTo>
                    <a:pt x="1555" y="0"/>
                  </a:moveTo>
                  <a:lnTo>
                    <a:pt x="21600" y="0"/>
                  </a:lnTo>
                  <a:lnTo>
                    <a:pt x="21600" y="21600"/>
                  </a:lnTo>
                  <a:lnTo>
                    <a:pt x="1555" y="21600"/>
                  </a:lnTo>
                  <a:lnTo>
                    <a:pt x="1555" y="9000"/>
                  </a:lnTo>
                  <a:lnTo>
                    <a:pt x="0" y="1254"/>
                  </a:lnTo>
                  <a:lnTo>
                    <a:pt x="1555" y="3600"/>
                  </a:lnTo>
                  <a:close/>
                </a:path>
              </a:pathLst>
            </a:custGeom>
            <a:solidFill>
              <a:srgbClr val="F46524"/>
            </a:solidFill>
            <a:ln w="19050" cap="flat">
              <a:solidFill>
                <a:srgbClr val="000000"/>
              </a:solidFill>
              <a:prstDash val="solid"/>
              <a:round/>
            </a:ln>
            <a:effectLst/>
          </p:spPr>
          <p:txBody>
            <a:bodyPr wrap="square" lIns="45719" tIns="45719" rIns="45719" bIns="45719" numCol="1" anchor="ctr">
              <a:noAutofit/>
            </a:bodyPr>
            <a:lstStyle/>
            <a:p>
              <a:pPr>
                <a:defRPr sz="1400"/>
              </a:pPr>
              <a:endParaRPr sz="1400"/>
            </a:p>
          </p:txBody>
        </p:sp>
        <p:sp>
          <p:nvSpPr>
            <p:cNvPr id="709" name="Middleboxes deploy encrypted rules."/>
            <p:cNvSpPr/>
            <p:nvPr/>
          </p:nvSpPr>
          <p:spPr>
            <a:xfrm>
              <a:off x="171952" y="1438935"/>
              <a:ext cx="2217300" cy="7386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800" b="1">
                  <a:solidFill>
                    <a:srgbClr val="FFFFFF"/>
                  </a:solidFill>
                  <a:latin typeface="Lato"/>
                  <a:ea typeface="Lato"/>
                  <a:cs typeface="Lato"/>
                  <a:sym typeface="Lato"/>
                </a:defRPr>
              </a:lvl1pPr>
            </a:lstStyle>
            <a:p>
              <a:r>
                <a:t>Middleboxes deploy encrypted rules.</a:t>
              </a:r>
            </a:p>
          </p:txBody>
        </p:sp>
      </p:grpSp>
    </p:spTree>
    <p:extLst>
      <p:ext uri="{BB962C8B-B14F-4D97-AF65-F5344CB8AC3E}">
        <p14:creationId xmlns:p14="http://schemas.microsoft.com/office/powerpoint/2010/main" val="170228904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Packet Flow</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76</a:t>
            </a:fld>
            <a:endParaRPr lang="en-US" altLang="en-US"/>
          </a:p>
        </p:txBody>
      </p:sp>
      <p:sp>
        <p:nvSpPr>
          <p:cNvPr id="718" name="Rounded Rectangle"/>
          <p:cNvSpPr/>
          <p:nvPr/>
        </p:nvSpPr>
        <p:spPr>
          <a:xfrm>
            <a:off x="424150" y="3184475"/>
            <a:ext cx="2852101" cy="2243100"/>
          </a:xfrm>
          <a:prstGeom prst="roundRect">
            <a:avLst>
              <a:gd name="adj" fmla="val 16667"/>
            </a:avLst>
          </a:prstGeom>
          <a:ln w="28575">
            <a:solidFill>
              <a:srgbClr val="000000"/>
            </a:solidFill>
          </a:ln>
        </p:spPr>
        <p:txBody>
          <a:bodyPr lIns="45719" rIns="45719" anchor="ctr"/>
          <a:lstStyle/>
          <a:p>
            <a:pPr>
              <a:defRPr sz="1400"/>
            </a:pPr>
            <a:endParaRPr sz="1400"/>
          </a:p>
        </p:txBody>
      </p:sp>
      <p:pic>
        <p:nvPicPr>
          <p:cNvPr id="719" name="image03.png" descr="image03.png"/>
          <p:cNvPicPr>
            <a:picLocks noChangeAspect="1"/>
          </p:cNvPicPr>
          <p:nvPr/>
        </p:nvPicPr>
        <p:blipFill>
          <a:blip r:embed="rId3">
            <a:extLst/>
          </a:blip>
          <a:stretch>
            <a:fillRect/>
          </a:stretch>
        </p:blipFill>
        <p:spPr>
          <a:xfrm>
            <a:off x="2545475" y="3358587"/>
            <a:ext cx="535650" cy="535650"/>
          </a:xfrm>
          <a:prstGeom prst="rect">
            <a:avLst/>
          </a:prstGeom>
          <a:ln w="12700">
            <a:miter lim="400000"/>
          </a:ln>
        </p:spPr>
      </p:pic>
      <p:pic>
        <p:nvPicPr>
          <p:cNvPr id="720" name="image04.png" descr="image04.png"/>
          <p:cNvPicPr>
            <a:picLocks noChangeAspect="1"/>
          </p:cNvPicPr>
          <p:nvPr/>
        </p:nvPicPr>
        <p:blipFill>
          <a:blip r:embed="rId4">
            <a:extLst/>
          </a:blip>
          <a:stretch>
            <a:fillRect/>
          </a:stretch>
        </p:blipFill>
        <p:spPr>
          <a:xfrm>
            <a:off x="588525" y="3799475"/>
            <a:ext cx="535649" cy="535650"/>
          </a:xfrm>
          <a:prstGeom prst="rect">
            <a:avLst/>
          </a:prstGeom>
          <a:ln w="12700">
            <a:miter lim="400000"/>
          </a:ln>
        </p:spPr>
      </p:pic>
      <p:pic>
        <p:nvPicPr>
          <p:cNvPr id="721" name="image04.png" descr="image04.png"/>
          <p:cNvPicPr>
            <a:picLocks noChangeAspect="1"/>
          </p:cNvPicPr>
          <p:nvPr/>
        </p:nvPicPr>
        <p:blipFill>
          <a:blip r:embed="rId4">
            <a:extLst/>
          </a:blip>
          <a:stretch>
            <a:fillRect/>
          </a:stretch>
        </p:blipFill>
        <p:spPr>
          <a:xfrm>
            <a:off x="588525" y="4549375"/>
            <a:ext cx="535649" cy="535650"/>
          </a:xfrm>
          <a:prstGeom prst="rect">
            <a:avLst/>
          </a:prstGeom>
          <a:ln w="12700">
            <a:miter lim="400000"/>
          </a:ln>
        </p:spPr>
      </p:pic>
      <p:pic>
        <p:nvPicPr>
          <p:cNvPr id="722" name="image00.png" descr="image00.png"/>
          <p:cNvPicPr>
            <a:picLocks noChangeAspect="1"/>
          </p:cNvPicPr>
          <p:nvPr/>
        </p:nvPicPr>
        <p:blipFill>
          <a:blip r:embed="rId5">
            <a:extLst/>
          </a:blip>
          <a:stretch>
            <a:fillRect/>
          </a:stretch>
        </p:blipFill>
        <p:spPr>
          <a:xfrm>
            <a:off x="1708774" y="4130449"/>
            <a:ext cx="535650" cy="535650"/>
          </a:xfrm>
          <a:prstGeom prst="rect">
            <a:avLst/>
          </a:prstGeom>
          <a:ln w="12700">
            <a:miter lim="400000"/>
          </a:ln>
        </p:spPr>
      </p:pic>
      <p:pic>
        <p:nvPicPr>
          <p:cNvPr id="723" name="image02.png" descr="image02.png"/>
          <p:cNvPicPr>
            <a:picLocks noChangeAspect="1"/>
          </p:cNvPicPr>
          <p:nvPr/>
        </p:nvPicPr>
        <p:blipFill>
          <a:blip r:embed="rId6">
            <a:extLst/>
          </a:blip>
          <a:stretch>
            <a:fillRect/>
          </a:stretch>
        </p:blipFill>
        <p:spPr>
          <a:xfrm>
            <a:off x="6769599" y="1410850"/>
            <a:ext cx="535650" cy="535649"/>
          </a:xfrm>
          <a:prstGeom prst="rect">
            <a:avLst/>
          </a:prstGeom>
          <a:ln w="12700">
            <a:miter lim="400000"/>
          </a:ln>
        </p:spPr>
      </p:pic>
      <p:pic>
        <p:nvPicPr>
          <p:cNvPr id="724" name="image01.png" descr="image01.png"/>
          <p:cNvPicPr>
            <a:picLocks noChangeAspect="1"/>
          </p:cNvPicPr>
          <p:nvPr/>
        </p:nvPicPr>
        <p:blipFill>
          <a:blip r:embed="rId7">
            <a:extLst/>
          </a:blip>
          <a:stretch>
            <a:fillRect/>
          </a:stretch>
        </p:blipFill>
        <p:spPr>
          <a:xfrm>
            <a:off x="7476374" y="1481949"/>
            <a:ext cx="692700" cy="692702"/>
          </a:xfrm>
          <a:prstGeom prst="rect">
            <a:avLst/>
          </a:prstGeom>
          <a:ln w="12700">
            <a:miter lim="400000"/>
          </a:ln>
        </p:spPr>
      </p:pic>
      <p:pic>
        <p:nvPicPr>
          <p:cNvPr id="725" name="image05.png" descr="image05.png"/>
          <p:cNvPicPr>
            <a:picLocks noChangeAspect="1"/>
          </p:cNvPicPr>
          <p:nvPr/>
        </p:nvPicPr>
        <p:blipFill>
          <a:blip r:embed="rId8">
            <a:extLst/>
          </a:blip>
          <a:stretch>
            <a:fillRect/>
          </a:stretch>
        </p:blipFill>
        <p:spPr>
          <a:xfrm>
            <a:off x="7228725" y="2081974"/>
            <a:ext cx="247651" cy="390526"/>
          </a:xfrm>
          <a:prstGeom prst="rect">
            <a:avLst/>
          </a:prstGeom>
          <a:ln w="12700">
            <a:miter lim="400000"/>
          </a:ln>
        </p:spPr>
      </p:pic>
      <p:sp>
        <p:nvSpPr>
          <p:cNvPr id="743" name="Connection Line"/>
          <p:cNvSpPr/>
          <p:nvPr/>
        </p:nvSpPr>
        <p:spPr>
          <a:xfrm>
            <a:off x="1117273" y="4162045"/>
            <a:ext cx="602277" cy="165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ln>
        </p:spPr>
        <p:txBody>
          <a:bodyPr/>
          <a:lstStyle/>
          <a:p>
            <a:endParaRPr/>
          </a:p>
        </p:txBody>
      </p:sp>
      <p:sp>
        <p:nvSpPr>
          <p:cNvPr id="744" name="Connection Line"/>
          <p:cNvSpPr/>
          <p:nvPr/>
        </p:nvSpPr>
        <p:spPr>
          <a:xfrm>
            <a:off x="1118797" y="4496804"/>
            <a:ext cx="608049" cy="239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000000"/>
            </a:solidFill>
          </a:ln>
        </p:spPr>
        <p:txBody>
          <a:bodyPr/>
          <a:lstStyle/>
          <a:p>
            <a:endParaRPr/>
          </a:p>
        </p:txBody>
      </p:sp>
      <p:sp>
        <p:nvSpPr>
          <p:cNvPr id="728" name="Line"/>
          <p:cNvSpPr/>
          <p:nvPr/>
        </p:nvSpPr>
        <p:spPr>
          <a:xfrm flipV="1">
            <a:off x="2170501" y="3701675"/>
            <a:ext cx="427201" cy="4794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729" name="Line"/>
          <p:cNvSpPr/>
          <p:nvPr/>
        </p:nvSpPr>
        <p:spPr>
          <a:xfrm flipV="1">
            <a:off x="3081124" y="2498550"/>
            <a:ext cx="3035401" cy="10290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730" name="Enterprise"/>
          <p:cNvSpPr/>
          <p:nvPr/>
        </p:nvSpPr>
        <p:spPr>
          <a:xfrm>
            <a:off x="1368550" y="5024376"/>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Enterprise</a:t>
            </a:r>
          </a:p>
        </p:txBody>
      </p:sp>
      <p:pic>
        <p:nvPicPr>
          <p:cNvPr id="731" name="image03.png" descr="image03.png"/>
          <p:cNvPicPr>
            <a:picLocks noChangeAspect="1"/>
          </p:cNvPicPr>
          <p:nvPr/>
        </p:nvPicPr>
        <p:blipFill>
          <a:blip r:embed="rId3">
            <a:extLst/>
          </a:blip>
          <a:stretch>
            <a:fillRect/>
          </a:stretch>
        </p:blipFill>
        <p:spPr>
          <a:xfrm>
            <a:off x="6089849" y="2009412"/>
            <a:ext cx="535650" cy="535650"/>
          </a:xfrm>
          <a:prstGeom prst="rect">
            <a:avLst/>
          </a:prstGeom>
          <a:ln w="12700">
            <a:miter lim="400000"/>
          </a:ln>
        </p:spPr>
      </p:pic>
      <p:sp>
        <p:nvSpPr>
          <p:cNvPr id="732" name="Cloud"/>
          <p:cNvSpPr/>
          <p:nvPr/>
        </p:nvSpPr>
        <p:spPr>
          <a:xfrm>
            <a:off x="6485426" y="2607975"/>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Cloud</a:t>
            </a:r>
          </a:p>
        </p:txBody>
      </p:sp>
      <p:pic>
        <p:nvPicPr>
          <p:cNvPr id="733" name="image06.png" descr="image06.png"/>
          <p:cNvPicPr>
            <a:picLocks noChangeAspect="1"/>
          </p:cNvPicPr>
          <p:nvPr/>
        </p:nvPicPr>
        <p:blipFill>
          <a:blip r:embed="rId9">
            <a:extLst/>
          </a:blip>
          <a:stretch>
            <a:fillRect/>
          </a:stretch>
        </p:blipFill>
        <p:spPr>
          <a:xfrm>
            <a:off x="6062824" y="1372774"/>
            <a:ext cx="535650" cy="535650"/>
          </a:xfrm>
          <a:prstGeom prst="rect">
            <a:avLst/>
          </a:prstGeom>
          <a:ln w="12700">
            <a:miter lim="400000"/>
          </a:ln>
        </p:spPr>
      </p:pic>
      <p:grpSp>
        <p:nvGrpSpPr>
          <p:cNvPr id="736" name="Group"/>
          <p:cNvGrpSpPr/>
          <p:nvPr/>
        </p:nvGrpSpPr>
        <p:grpSpPr>
          <a:xfrm>
            <a:off x="3067684" y="3573875"/>
            <a:ext cx="2630069" cy="1131602"/>
            <a:chOff x="0" y="0"/>
            <a:chExt cx="2630067" cy="1131601"/>
          </a:xfrm>
        </p:grpSpPr>
        <p:sp>
          <p:nvSpPr>
            <p:cNvPr id="734" name="Shape"/>
            <p:cNvSpPr/>
            <p:nvPr/>
          </p:nvSpPr>
          <p:spPr>
            <a:xfrm>
              <a:off x="0" y="0"/>
              <a:ext cx="2630067" cy="1131601"/>
            </a:xfrm>
            <a:custGeom>
              <a:avLst/>
              <a:gdLst/>
              <a:ahLst/>
              <a:cxnLst>
                <a:cxn ang="0">
                  <a:pos x="wd2" y="hd2"/>
                </a:cxn>
                <a:cxn ang="5400000">
                  <a:pos x="wd2" y="hd2"/>
                </a:cxn>
                <a:cxn ang="10800000">
                  <a:pos x="wd2" y="hd2"/>
                </a:cxn>
                <a:cxn ang="16200000">
                  <a:pos x="wd2" y="hd2"/>
                </a:cxn>
              </a:cxnLst>
              <a:rect l="0" t="0" r="r" b="b"/>
              <a:pathLst>
                <a:path w="21600" h="21600" extrusionOk="0">
                  <a:moveTo>
                    <a:pt x="3109" y="0"/>
                  </a:moveTo>
                  <a:lnTo>
                    <a:pt x="21600" y="0"/>
                  </a:lnTo>
                  <a:lnTo>
                    <a:pt x="21600" y="21600"/>
                  </a:lnTo>
                  <a:lnTo>
                    <a:pt x="3109" y="21600"/>
                  </a:lnTo>
                  <a:lnTo>
                    <a:pt x="3109" y="9000"/>
                  </a:lnTo>
                  <a:lnTo>
                    <a:pt x="0" y="10079"/>
                  </a:lnTo>
                  <a:lnTo>
                    <a:pt x="3109" y="3600"/>
                  </a:lnTo>
                  <a:close/>
                </a:path>
              </a:pathLst>
            </a:custGeom>
            <a:solidFill>
              <a:srgbClr val="F46524"/>
            </a:solidFill>
            <a:ln w="19050" cap="flat">
              <a:solidFill>
                <a:srgbClr val="000000"/>
              </a:solidFill>
              <a:prstDash val="solid"/>
              <a:round/>
            </a:ln>
            <a:effectLst/>
          </p:spPr>
          <p:txBody>
            <a:bodyPr wrap="square" lIns="45719" tIns="45719" rIns="45719" bIns="45719" numCol="1" anchor="ctr">
              <a:noAutofit/>
            </a:bodyPr>
            <a:lstStyle/>
            <a:p>
              <a:pPr>
                <a:defRPr sz="1400"/>
              </a:pPr>
              <a:endParaRPr sz="1400"/>
            </a:p>
          </p:txBody>
        </p:sp>
        <p:sp>
          <p:nvSpPr>
            <p:cNvPr id="735" name="1. Outgoing traffic are sent to Gateway."/>
            <p:cNvSpPr/>
            <p:nvPr/>
          </p:nvSpPr>
          <p:spPr>
            <a:xfrm>
              <a:off x="378567" y="196485"/>
              <a:ext cx="2251500" cy="738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800" b="1">
                  <a:solidFill>
                    <a:srgbClr val="FFFFFF"/>
                  </a:solidFill>
                  <a:latin typeface="Raleway"/>
                  <a:ea typeface="Raleway"/>
                  <a:cs typeface="Raleway"/>
                  <a:sym typeface="Raleway"/>
                </a:defRPr>
              </a:lvl1pPr>
            </a:lstStyle>
            <a:p>
              <a:r>
                <a:t>1. Outgoing traffic are sent to Gateway.</a:t>
              </a:r>
            </a:p>
          </p:txBody>
        </p:sp>
      </p:grpSp>
      <p:pic>
        <p:nvPicPr>
          <p:cNvPr id="737" name="image10.png" descr="image10.png"/>
          <p:cNvPicPr>
            <a:picLocks noChangeAspect="1"/>
          </p:cNvPicPr>
          <p:nvPr/>
        </p:nvPicPr>
        <p:blipFill>
          <a:blip r:embed="rId10">
            <a:extLst/>
          </a:blip>
          <a:stretch>
            <a:fillRect/>
          </a:stretch>
        </p:blipFill>
        <p:spPr>
          <a:xfrm>
            <a:off x="2512287" y="4020699"/>
            <a:ext cx="392401" cy="237957"/>
          </a:xfrm>
          <a:prstGeom prst="rect">
            <a:avLst/>
          </a:prstGeom>
          <a:ln w="12700">
            <a:miter lim="400000"/>
          </a:ln>
        </p:spPr>
      </p:pic>
      <p:pic>
        <p:nvPicPr>
          <p:cNvPr id="738" name="image07.png" descr="image07.png"/>
          <p:cNvPicPr>
            <a:picLocks noChangeAspect="1"/>
          </p:cNvPicPr>
          <p:nvPr/>
        </p:nvPicPr>
        <p:blipFill>
          <a:blip r:embed="rId11">
            <a:extLst/>
          </a:blip>
          <a:stretch>
            <a:fillRect/>
          </a:stretch>
        </p:blipFill>
        <p:spPr>
          <a:xfrm>
            <a:off x="2825774" y="3628301"/>
            <a:ext cx="584702" cy="584701"/>
          </a:xfrm>
          <a:prstGeom prst="rect">
            <a:avLst/>
          </a:prstGeom>
          <a:ln w="12700">
            <a:miter lim="400000"/>
          </a:ln>
        </p:spPr>
      </p:pic>
      <p:pic>
        <p:nvPicPr>
          <p:cNvPr id="739" name="image08.png" descr="image08.png"/>
          <p:cNvPicPr>
            <a:picLocks noChangeAspect="1"/>
          </p:cNvPicPr>
          <p:nvPr/>
        </p:nvPicPr>
        <p:blipFill>
          <a:blip r:embed="rId12">
            <a:extLst/>
          </a:blip>
          <a:stretch>
            <a:fillRect/>
          </a:stretch>
        </p:blipFill>
        <p:spPr>
          <a:xfrm>
            <a:off x="6321501" y="1632100"/>
            <a:ext cx="392401" cy="392401"/>
          </a:xfrm>
          <a:prstGeom prst="rect">
            <a:avLst/>
          </a:prstGeom>
          <a:ln w="12700">
            <a:miter lim="400000"/>
          </a:ln>
        </p:spPr>
      </p:pic>
      <p:grpSp>
        <p:nvGrpSpPr>
          <p:cNvPr id="742" name="Group"/>
          <p:cNvGrpSpPr/>
          <p:nvPr/>
        </p:nvGrpSpPr>
        <p:grpSpPr>
          <a:xfrm>
            <a:off x="5657950" y="960905"/>
            <a:ext cx="3037959" cy="2399554"/>
            <a:chOff x="0" y="0"/>
            <a:chExt cx="3037958" cy="2399553"/>
          </a:xfrm>
        </p:grpSpPr>
        <p:sp>
          <p:nvSpPr>
            <p:cNvPr id="740" name="Shape"/>
            <p:cNvSpPr/>
            <p:nvPr/>
          </p:nvSpPr>
          <p:spPr>
            <a:xfrm>
              <a:off x="0" y="-1"/>
              <a:ext cx="3037959" cy="239955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sp>
          <p:nvSpPr>
            <p:cNvPr id="741" name="Shape"/>
            <p:cNvSpPr/>
            <p:nvPr/>
          </p:nvSpPr>
          <p:spPr>
            <a:xfrm>
              <a:off x="154261" y="122015"/>
              <a:ext cx="2783784" cy="203730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grpSp>
    </p:spTree>
    <p:extLst>
      <p:ext uri="{BB962C8B-B14F-4D97-AF65-F5344CB8AC3E}">
        <p14:creationId xmlns:p14="http://schemas.microsoft.com/office/powerpoint/2010/main" val="78389471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Packet Flow"/>
          <p:cNvSpPr>
            <a:spLocks noGrp="1"/>
          </p:cNvSpPr>
          <p:nvPr>
            <p:ph type="title"/>
          </p:nvPr>
        </p:nvSpPr>
        <p:spPr/>
        <p:txBody>
          <a:bodyPr/>
          <a:lstStyle>
            <a:lvl1pPr defTabSz="886968">
              <a:defRPr sz="2910"/>
            </a:lvl1pPr>
          </a:lstStyle>
          <a:p>
            <a:r>
              <a:rPr lang="en-US" sz="3600" dirty="0"/>
              <a:t>Packet Flow</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77</a:t>
            </a:fld>
            <a:endParaRPr lang="en-US" altLang="en-US"/>
          </a:p>
        </p:txBody>
      </p:sp>
      <p:sp>
        <p:nvSpPr>
          <p:cNvPr id="750" name="Rounded Rectangle"/>
          <p:cNvSpPr/>
          <p:nvPr/>
        </p:nvSpPr>
        <p:spPr>
          <a:xfrm>
            <a:off x="424150" y="3184475"/>
            <a:ext cx="2852101" cy="2243100"/>
          </a:xfrm>
          <a:prstGeom prst="roundRect">
            <a:avLst>
              <a:gd name="adj" fmla="val 16667"/>
            </a:avLst>
          </a:prstGeom>
          <a:ln w="28575">
            <a:solidFill>
              <a:srgbClr val="000000"/>
            </a:solidFill>
          </a:ln>
        </p:spPr>
        <p:txBody>
          <a:bodyPr lIns="45719" rIns="45719" anchor="ctr"/>
          <a:lstStyle/>
          <a:p>
            <a:pPr>
              <a:defRPr sz="1400"/>
            </a:pPr>
            <a:endParaRPr sz="1400"/>
          </a:p>
        </p:txBody>
      </p:sp>
      <p:pic>
        <p:nvPicPr>
          <p:cNvPr id="751" name="image03.png" descr="image03.png"/>
          <p:cNvPicPr>
            <a:picLocks noChangeAspect="1"/>
          </p:cNvPicPr>
          <p:nvPr/>
        </p:nvPicPr>
        <p:blipFill>
          <a:blip r:embed="rId3">
            <a:extLst/>
          </a:blip>
          <a:stretch>
            <a:fillRect/>
          </a:stretch>
        </p:blipFill>
        <p:spPr>
          <a:xfrm>
            <a:off x="2545475" y="3358587"/>
            <a:ext cx="535650" cy="535650"/>
          </a:xfrm>
          <a:prstGeom prst="rect">
            <a:avLst/>
          </a:prstGeom>
          <a:ln w="12700">
            <a:miter lim="400000"/>
          </a:ln>
        </p:spPr>
      </p:pic>
      <p:pic>
        <p:nvPicPr>
          <p:cNvPr id="752" name="image04.png" descr="image04.png"/>
          <p:cNvPicPr>
            <a:picLocks noChangeAspect="1"/>
          </p:cNvPicPr>
          <p:nvPr/>
        </p:nvPicPr>
        <p:blipFill>
          <a:blip r:embed="rId4">
            <a:extLst/>
          </a:blip>
          <a:stretch>
            <a:fillRect/>
          </a:stretch>
        </p:blipFill>
        <p:spPr>
          <a:xfrm>
            <a:off x="588525" y="3799475"/>
            <a:ext cx="535649" cy="535650"/>
          </a:xfrm>
          <a:prstGeom prst="rect">
            <a:avLst/>
          </a:prstGeom>
          <a:ln w="12700">
            <a:miter lim="400000"/>
          </a:ln>
        </p:spPr>
      </p:pic>
      <p:pic>
        <p:nvPicPr>
          <p:cNvPr id="753" name="image04.png" descr="image04.png"/>
          <p:cNvPicPr>
            <a:picLocks noChangeAspect="1"/>
          </p:cNvPicPr>
          <p:nvPr/>
        </p:nvPicPr>
        <p:blipFill>
          <a:blip r:embed="rId4">
            <a:extLst/>
          </a:blip>
          <a:stretch>
            <a:fillRect/>
          </a:stretch>
        </p:blipFill>
        <p:spPr>
          <a:xfrm>
            <a:off x="588525" y="4549375"/>
            <a:ext cx="535649" cy="535650"/>
          </a:xfrm>
          <a:prstGeom prst="rect">
            <a:avLst/>
          </a:prstGeom>
          <a:ln w="12700">
            <a:miter lim="400000"/>
          </a:ln>
        </p:spPr>
      </p:pic>
      <p:pic>
        <p:nvPicPr>
          <p:cNvPr id="754" name="image00.png" descr="image00.png"/>
          <p:cNvPicPr>
            <a:picLocks noChangeAspect="1"/>
          </p:cNvPicPr>
          <p:nvPr/>
        </p:nvPicPr>
        <p:blipFill>
          <a:blip r:embed="rId5">
            <a:extLst/>
          </a:blip>
          <a:stretch>
            <a:fillRect/>
          </a:stretch>
        </p:blipFill>
        <p:spPr>
          <a:xfrm>
            <a:off x="1708774" y="4130449"/>
            <a:ext cx="535650" cy="535650"/>
          </a:xfrm>
          <a:prstGeom prst="rect">
            <a:avLst/>
          </a:prstGeom>
          <a:ln w="12700">
            <a:miter lim="400000"/>
          </a:ln>
        </p:spPr>
      </p:pic>
      <p:pic>
        <p:nvPicPr>
          <p:cNvPr id="755" name="image02.png" descr="image02.png"/>
          <p:cNvPicPr>
            <a:picLocks noChangeAspect="1"/>
          </p:cNvPicPr>
          <p:nvPr/>
        </p:nvPicPr>
        <p:blipFill>
          <a:blip r:embed="rId6">
            <a:extLst/>
          </a:blip>
          <a:stretch>
            <a:fillRect/>
          </a:stretch>
        </p:blipFill>
        <p:spPr>
          <a:xfrm>
            <a:off x="6769599" y="1410850"/>
            <a:ext cx="535650" cy="535649"/>
          </a:xfrm>
          <a:prstGeom prst="rect">
            <a:avLst/>
          </a:prstGeom>
          <a:ln w="12700">
            <a:miter lim="400000"/>
          </a:ln>
        </p:spPr>
      </p:pic>
      <p:pic>
        <p:nvPicPr>
          <p:cNvPr id="756" name="image01.png" descr="image01.png"/>
          <p:cNvPicPr>
            <a:picLocks noChangeAspect="1"/>
          </p:cNvPicPr>
          <p:nvPr/>
        </p:nvPicPr>
        <p:blipFill>
          <a:blip r:embed="rId7">
            <a:extLst/>
          </a:blip>
          <a:stretch>
            <a:fillRect/>
          </a:stretch>
        </p:blipFill>
        <p:spPr>
          <a:xfrm>
            <a:off x="7476374" y="1481949"/>
            <a:ext cx="692700" cy="692702"/>
          </a:xfrm>
          <a:prstGeom prst="rect">
            <a:avLst/>
          </a:prstGeom>
          <a:ln w="12700">
            <a:miter lim="400000"/>
          </a:ln>
        </p:spPr>
      </p:pic>
      <p:pic>
        <p:nvPicPr>
          <p:cNvPr id="757" name="image05.png" descr="image05.png"/>
          <p:cNvPicPr>
            <a:picLocks noChangeAspect="1"/>
          </p:cNvPicPr>
          <p:nvPr/>
        </p:nvPicPr>
        <p:blipFill>
          <a:blip r:embed="rId8">
            <a:extLst/>
          </a:blip>
          <a:stretch>
            <a:fillRect/>
          </a:stretch>
        </p:blipFill>
        <p:spPr>
          <a:xfrm>
            <a:off x="7228725" y="2081974"/>
            <a:ext cx="247651" cy="390526"/>
          </a:xfrm>
          <a:prstGeom prst="rect">
            <a:avLst/>
          </a:prstGeom>
          <a:ln w="12700">
            <a:miter lim="400000"/>
          </a:ln>
        </p:spPr>
      </p:pic>
      <p:sp>
        <p:nvSpPr>
          <p:cNvPr id="776" name="Connection Line"/>
          <p:cNvSpPr/>
          <p:nvPr/>
        </p:nvSpPr>
        <p:spPr>
          <a:xfrm>
            <a:off x="1117273" y="4162045"/>
            <a:ext cx="602277" cy="165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ln>
        </p:spPr>
        <p:txBody>
          <a:bodyPr/>
          <a:lstStyle/>
          <a:p>
            <a:endParaRPr/>
          </a:p>
        </p:txBody>
      </p:sp>
      <p:sp>
        <p:nvSpPr>
          <p:cNvPr id="777" name="Connection Line"/>
          <p:cNvSpPr/>
          <p:nvPr/>
        </p:nvSpPr>
        <p:spPr>
          <a:xfrm>
            <a:off x="1118797" y="4496804"/>
            <a:ext cx="608049" cy="239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000000"/>
            </a:solidFill>
          </a:ln>
        </p:spPr>
        <p:txBody>
          <a:bodyPr/>
          <a:lstStyle/>
          <a:p>
            <a:endParaRPr/>
          </a:p>
        </p:txBody>
      </p:sp>
      <p:sp>
        <p:nvSpPr>
          <p:cNvPr id="760" name="Line"/>
          <p:cNvSpPr/>
          <p:nvPr/>
        </p:nvSpPr>
        <p:spPr>
          <a:xfrm flipV="1">
            <a:off x="2170501" y="3701675"/>
            <a:ext cx="427201" cy="4794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761" name="Line"/>
          <p:cNvSpPr/>
          <p:nvPr/>
        </p:nvSpPr>
        <p:spPr>
          <a:xfrm flipV="1">
            <a:off x="3081124" y="2498550"/>
            <a:ext cx="3035401" cy="10290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762" name="Enterprise"/>
          <p:cNvSpPr/>
          <p:nvPr/>
        </p:nvSpPr>
        <p:spPr>
          <a:xfrm>
            <a:off x="1368550" y="5024376"/>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Enterprise</a:t>
            </a:r>
          </a:p>
        </p:txBody>
      </p:sp>
      <p:pic>
        <p:nvPicPr>
          <p:cNvPr id="763" name="image03.png" descr="image03.png"/>
          <p:cNvPicPr>
            <a:picLocks noChangeAspect="1"/>
          </p:cNvPicPr>
          <p:nvPr/>
        </p:nvPicPr>
        <p:blipFill>
          <a:blip r:embed="rId3">
            <a:extLst/>
          </a:blip>
          <a:stretch>
            <a:fillRect/>
          </a:stretch>
        </p:blipFill>
        <p:spPr>
          <a:xfrm>
            <a:off x="6089849" y="2009412"/>
            <a:ext cx="535650" cy="535650"/>
          </a:xfrm>
          <a:prstGeom prst="rect">
            <a:avLst/>
          </a:prstGeom>
          <a:ln w="12700">
            <a:miter lim="400000"/>
          </a:ln>
        </p:spPr>
      </p:pic>
      <p:sp>
        <p:nvSpPr>
          <p:cNvPr id="764" name="Internet"/>
          <p:cNvSpPr/>
          <p:nvPr/>
        </p:nvSpPr>
        <p:spPr>
          <a:xfrm>
            <a:off x="6625488" y="5085025"/>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Internet</a:t>
            </a:r>
          </a:p>
        </p:txBody>
      </p:sp>
      <p:sp>
        <p:nvSpPr>
          <p:cNvPr id="765" name="Cloud"/>
          <p:cNvSpPr/>
          <p:nvPr/>
        </p:nvSpPr>
        <p:spPr>
          <a:xfrm>
            <a:off x="6485426" y="2607975"/>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Cloud</a:t>
            </a:r>
          </a:p>
        </p:txBody>
      </p:sp>
      <p:pic>
        <p:nvPicPr>
          <p:cNvPr id="766" name="image06.png" descr="image06.png"/>
          <p:cNvPicPr>
            <a:picLocks noChangeAspect="1"/>
          </p:cNvPicPr>
          <p:nvPr/>
        </p:nvPicPr>
        <p:blipFill>
          <a:blip r:embed="rId9">
            <a:extLst/>
          </a:blip>
          <a:stretch>
            <a:fillRect/>
          </a:stretch>
        </p:blipFill>
        <p:spPr>
          <a:xfrm>
            <a:off x="6062824" y="1372774"/>
            <a:ext cx="535650" cy="535650"/>
          </a:xfrm>
          <a:prstGeom prst="rect">
            <a:avLst/>
          </a:prstGeom>
          <a:ln w="12700">
            <a:miter lim="400000"/>
          </a:ln>
        </p:spPr>
      </p:pic>
      <p:pic>
        <p:nvPicPr>
          <p:cNvPr id="767" name="image10.png" descr="image10.png"/>
          <p:cNvPicPr>
            <a:picLocks noChangeAspect="1"/>
          </p:cNvPicPr>
          <p:nvPr/>
        </p:nvPicPr>
        <p:blipFill>
          <a:blip r:embed="rId10">
            <a:extLst/>
          </a:blip>
          <a:stretch>
            <a:fillRect/>
          </a:stretch>
        </p:blipFill>
        <p:spPr>
          <a:xfrm>
            <a:off x="2512287" y="4020699"/>
            <a:ext cx="392401" cy="237957"/>
          </a:xfrm>
          <a:prstGeom prst="rect">
            <a:avLst/>
          </a:prstGeom>
          <a:ln w="12700">
            <a:miter lim="400000"/>
          </a:ln>
        </p:spPr>
      </p:pic>
      <p:pic>
        <p:nvPicPr>
          <p:cNvPr id="768" name="image07.png" descr="image07.png"/>
          <p:cNvPicPr>
            <a:picLocks noChangeAspect="1"/>
          </p:cNvPicPr>
          <p:nvPr/>
        </p:nvPicPr>
        <p:blipFill>
          <a:blip r:embed="rId11">
            <a:extLst/>
          </a:blip>
          <a:stretch>
            <a:fillRect/>
          </a:stretch>
        </p:blipFill>
        <p:spPr>
          <a:xfrm>
            <a:off x="2825774" y="3628301"/>
            <a:ext cx="584702" cy="584701"/>
          </a:xfrm>
          <a:prstGeom prst="rect">
            <a:avLst/>
          </a:prstGeom>
          <a:ln w="12700">
            <a:miter lim="400000"/>
          </a:ln>
        </p:spPr>
      </p:pic>
      <p:pic>
        <p:nvPicPr>
          <p:cNvPr id="769" name="image08.png" descr="image08.png"/>
          <p:cNvPicPr>
            <a:picLocks noChangeAspect="1"/>
          </p:cNvPicPr>
          <p:nvPr/>
        </p:nvPicPr>
        <p:blipFill>
          <a:blip r:embed="rId12">
            <a:extLst/>
          </a:blip>
          <a:stretch>
            <a:fillRect/>
          </a:stretch>
        </p:blipFill>
        <p:spPr>
          <a:xfrm>
            <a:off x="2763200" y="4202075"/>
            <a:ext cx="392401" cy="392401"/>
          </a:xfrm>
          <a:prstGeom prst="rect">
            <a:avLst/>
          </a:prstGeom>
          <a:ln w="12700">
            <a:miter lim="400000"/>
          </a:ln>
        </p:spPr>
      </p:pic>
      <p:grpSp>
        <p:nvGrpSpPr>
          <p:cNvPr id="772" name="Group"/>
          <p:cNvGrpSpPr/>
          <p:nvPr/>
        </p:nvGrpSpPr>
        <p:grpSpPr>
          <a:xfrm>
            <a:off x="5657950" y="960905"/>
            <a:ext cx="3037959" cy="2399554"/>
            <a:chOff x="0" y="0"/>
            <a:chExt cx="3037958" cy="2399553"/>
          </a:xfrm>
        </p:grpSpPr>
        <p:sp>
          <p:nvSpPr>
            <p:cNvPr id="770" name="Shape"/>
            <p:cNvSpPr/>
            <p:nvPr/>
          </p:nvSpPr>
          <p:spPr>
            <a:xfrm>
              <a:off x="0" y="-1"/>
              <a:ext cx="3037959" cy="239955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sp>
          <p:nvSpPr>
            <p:cNvPr id="771" name="Shape"/>
            <p:cNvSpPr/>
            <p:nvPr/>
          </p:nvSpPr>
          <p:spPr>
            <a:xfrm>
              <a:off x="154261" y="122015"/>
              <a:ext cx="2783784" cy="203730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grpSp>
      <p:grpSp>
        <p:nvGrpSpPr>
          <p:cNvPr id="775" name="Group"/>
          <p:cNvGrpSpPr/>
          <p:nvPr/>
        </p:nvGrpSpPr>
        <p:grpSpPr>
          <a:xfrm>
            <a:off x="3229232" y="1800274"/>
            <a:ext cx="5747720" cy="3627302"/>
            <a:chOff x="0" y="0"/>
            <a:chExt cx="5747719" cy="3627300"/>
          </a:xfrm>
        </p:grpSpPr>
        <p:sp>
          <p:nvSpPr>
            <p:cNvPr id="773" name="Shape"/>
            <p:cNvSpPr/>
            <p:nvPr/>
          </p:nvSpPr>
          <p:spPr>
            <a:xfrm>
              <a:off x="0" y="0"/>
              <a:ext cx="5747719" cy="3627300"/>
            </a:xfrm>
            <a:custGeom>
              <a:avLst/>
              <a:gdLst/>
              <a:ahLst/>
              <a:cxnLst>
                <a:cxn ang="0">
                  <a:pos x="wd2" y="hd2"/>
                </a:cxn>
                <a:cxn ang="5400000">
                  <a:pos x="wd2" y="hd2"/>
                </a:cxn>
                <a:cxn ang="10800000">
                  <a:pos x="wd2" y="hd2"/>
                </a:cxn>
                <a:cxn ang="16200000">
                  <a:pos x="wd2" y="hd2"/>
                </a:cxn>
              </a:cxnLst>
              <a:rect l="0" t="0" r="r" b="b"/>
              <a:pathLst>
                <a:path w="21600" h="21600" extrusionOk="0">
                  <a:moveTo>
                    <a:pt x="2386" y="0"/>
                  </a:moveTo>
                  <a:lnTo>
                    <a:pt x="21600" y="0"/>
                  </a:lnTo>
                  <a:lnTo>
                    <a:pt x="21600" y="21600"/>
                  </a:lnTo>
                  <a:lnTo>
                    <a:pt x="2386" y="21600"/>
                  </a:lnTo>
                  <a:lnTo>
                    <a:pt x="2386" y="9000"/>
                  </a:lnTo>
                  <a:lnTo>
                    <a:pt x="0" y="9724"/>
                  </a:lnTo>
                  <a:lnTo>
                    <a:pt x="2386" y="3600"/>
                  </a:lnTo>
                  <a:close/>
                </a:path>
              </a:pathLst>
            </a:custGeom>
            <a:solidFill>
              <a:srgbClr val="F46524"/>
            </a:solidFill>
            <a:ln w="19050" cap="flat">
              <a:solidFill>
                <a:srgbClr val="000000"/>
              </a:solidFill>
              <a:prstDash val="solid"/>
              <a:round/>
            </a:ln>
            <a:effectLst/>
          </p:spPr>
          <p:txBody>
            <a:bodyPr wrap="square" lIns="45719" tIns="45719" rIns="45719" bIns="45719" numCol="1" anchor="ctr">
              <a:noAutofit/>
            </a:bodyPr>
            <a:lstStyle/>
            <a:p>
              <a:pPr>
                <a:lnSpc>
                  <a:spcPct val="150000"/>
                </a:lnSpc>
                <a:defRPr sz="1400"/>
              </a:pPr>
              <a:endParaRPr sz="1400"/>
            </a:p>
          </p:txBody>
        </p:sp>
        <p:sp>
          <p:nvSpPr>
            <p:cNvPr id="774" name="2. Encrypt the traffic…"/>
            <p:cNvSpPr/>
            <p:nvPr/>
          </p:nvSpPr>
          <p:spPr>
            <a:xfrm>
              <a:off x="634818" y="682588"/>
              <a:ext cx="5112901" cy="22621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lnSpc>
                  <a:spcPct val="150000"/>
                </a:lnSpc>
                <a:defRPr sz="1800" b="1">
                  <a:solidFill>
                    <a:srgbClr val="FFFFFF"/>
                  </a:solidFill>
                  <a:latin typeface="Raleway"/>
                  <a:ea typeface="Raleway"/>
                  <a:cs typeface="Raleway"/>
                  <a:sym typeface="Raleway"/>
                </a:defRPr>
              </a:pPr>
              <a:r>
                <a:rPr sz="1800"/>
                <a:t>2. Encrypt the traffic</a:t>
              </a:r>
              <a:endParaRPr sz="1800">
                <a:solidFill>
                  <a:srgbClr val="000000"/>
                </a:solidFill>
              </a:endParaRPr>
            </a:p>
            <a:p>
              <a:pPr marL="457200" indent="-342900">
                <a:lnSpc>
                  <a:spcPct val="150000"/>
                </a:lnSpc>
                <a:buClr>
                  <a:srgbClr val="FFFFFF"/>
                </a:buClr>
                <a:buSzPct val="100000"/>
                <a:buFont typeface="Helvetica"/>
                <a:buChar char="■"/>
                <a:defRPr sz="1800">
                  <a:solidFill>
                    <a:srgbClr val="FFFFFF"/>
                  </a:solidFill>
                  <a:latin typeface="Lato"/>
                  <a:ea typeface="Lato"/>
                  <a:cs typeface="Lato"/>
                  <a:sym typeface="Lato"/>
                </a:defRPr>
              </a:pPr>
              <a:r>
                <a:rPr sz="1800"/>
                <a:t>Encrypt </a:t>
              </a:r>
              <a:r>
                <a:rPr sz="1800" b="1"/>
                <a:t>packet headers</a:t>
              </a:r>
              <a:r>
                <a:rPr sz="1800"/>
                <a:t> </a:t>
              </a:r>
              <a:r>
                <a:rPr sz="1800" i="1"/>
                <a:t>field by field</a:t>
              </a:r>
              <a:r>
                <a:rPr sz="1800"/>
                <a:t> using </a:t>
              </a:r>
              <a:r>
                <a:rPr sz="1800" b="1" i="1" u="sng"/>
                <a:t>EncryptValue</a:t>
              </a:r>
              <a:endParaRPr sz="1800">
                <a:solidFill>
                  <a:srgbClr val="000000"/>
                </a:solidFill>
              </a:endParaRPr>
            </a:p>
            <a:p>
              <a:pPr marL="457200" indent="-330200">
                <a:lnSpc>
                  <a:spcPct val="150000"/>
                </a:lnSpc>
                <a:buClr>
                  <a:srgbClr val="FFFFFF"/>
                </a:buClr>
                <a:buSzPct val="88888"/>
                <a:buFont typeface="Helvetica"/>
                <a:buChar char="■"/>
                <a:defRPr sz="1800">
                  <a:solidFill>
                    <a:srgbClr val="FFFFFF"/>
                  </a:solidFill>
                  <a:latin typeface="Lato"/>
                  <a:ea typeface="Lato"/>
                  <a:cs typeface="Lato"/>
                  <a:sym typeface="Lato"/>
                </a:defRPr>
              </a:pPr>
              <a:r>
                <a:rPr sz="1800"/>
                <a:t>Encrypt </a:t>
              </a:r>
              <a:r>
                <a:rPr sz="1800" b="1"/>
                <a:t>payloads</a:t>
              </a:r>
              <a:r>
                <a:rPr sz="1800"/>
                <a:t> using stream cipher</a:t>
              </a:r>
              <a:endParaRPr sz="1800">
                <a:solidFill>
                  <a:srgbClr val="000000"/>
                </a:solidFill>
              </a:endParaRPr>
            </a:p>
            <a:p>
              <a:pPr>
                <a:lnSpc>
                  <a:spcPct val="150000"/>
                </a:lnSpc>
                <a:defRPr sz="1800">
                  <a:solidFill>
                    <a:srgbClr val="FFFFFF"/>
                  </a:solidFill>
                  <a:latin typeface="Lato"/>
                  <a:ea typeface="Lato"/>
                  <a:cs typeface="Lato"/>
                  <a:sym typeface="Lato"/>
                </a:defRPr>
              </a:pPr>
              <a:r>
                <a:rPr sz="1800"/>
                <a:t>Implication: no change to packet structure</a:t>
              </a:r>
            </a:p>
          </p:txBody>
        </p:sp>
      </p:grpSp>
    </p:spTree>
    <p:extLst>
      <p:ext uri="{BB962C8B-B14F-4D97-AF65-F5344CB8AC3E}">
        <p14:creationId xmlns:p14="http://schemas.microsoft.com/office/powerpoint/2010/main" val="147133146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2B3BD8-89B0-D245-9504-7E184DF61EB3}" type="slidenum">
              <a:rPr lang="en-US" altLang="en-US" smtClean="0"/>
              <a:pPr/>
              <a:t>78</a:t>
            </a:fld>
            <a:endParaRPr lang="en-US" altLang="en-US"/>
          </a:p>
        </p:txBody>
      </p:sp>
      <p:sp>
        <p:nvSpPr>
          <p:cNvPr id="783" name="Rounded Rectangle"/>
          <p:cNvSpPr/>
          <p:nvPr/>
        </p:nvSpPr>
        <p:spPr>
          <a:xfrm>
            <a:off x="424150" y="3184475"/>
            <a:ext cx="2852101" cy="2243100"/>
          </a:xfrm>
          <a:prstGeom prst="roundRect">
            <a:avLst>
              <a:gd name="adj" fmla="val 16667"/>
            </a:avLst>
          </a:prstGeom>
          <a:ln w="28575">
            <a:solidFill>
              <a:srgbClr val="000000"/>
            </a:solidFill>
          </a:ln>
        </p:spPr>
        <p:txBody>
          <a:bodyPr lIns="45719" rIns="45719" anchor="ctr"/>
          <a:lstStyle/>
          <a:p>
            <a:pPr>
              <a:defRPr sz="1400"/>
            </a:pPr>
            <a:endParaRPr sz="1400"/>
          </a:p>
        </p:txBody>
      </p:sp>
      <p:pic>
        <p:nvPicPr>
          <p:cNvPr id="784" name="image03.png" descr="image03.png"/>
          <p:cNvPicPr>
            <a:picLocks noChangeAspect="1"/>
          </p:cNvPicPr>
          <p:nvPr/>
        </p:nvPicPr>
        <p:blipFill>
          <a:blip r:embed="rId3">
            <a:extLst/>
          </a:blip>
          <a:stretch>
            <a:fillRect/>
          </a:stretch>
        </p:blipFill>
        <p:spPr>
          <a:xfrm>
            <a:off x="2545475" y="3358587"/>
            <a:ext cx="535650" cy="535650"/>
          </a:xfrm>
          <a:prstGeom prst="rect">
            <a:avLst/>
          </a:prstGeom>
          <a:ln w="12700">
            <a:miter lim="400000"/>
          </a:ln>
        </p:spPr>
      </p:pic>
      <p:pic>
        <p:nvPicPr>
          <p:cNvPr id="785" name="image04.png" descr="image04.png"/>
          <p:cNvPicPr>
            <a:picLocks noChangeAspect="1"/>
          </p:cNvPicPr>
          <p:nvPr/>
        </p:nvPicPr>
        <p:blipFill>
          <a:blip r:embed="rId4">
            <a:extLst/>
          </a:blip>
          <a:stretch>
            <a:fillRect/>
          </a:stretch>
        </p:blipFill>
        <p:spPr>
          <a:xfrm>
            <a:off x="588525" y="3799475"/>
            <a:ext cx="535649" cy="535650"/>
          </a:xfrm>
          <a:prstGeom prst="rect">
            <a:avLst/>
          </a:prstGeom>
          <a:ln w="12700">
            <a:miter lim="400000"/>
          </a:ln>
        </p:spPr>
      </p:pic>
      <p:pic>
        <p:nvPicPr>
          <p:cNvPr id="786" name="image04.png" descr="image04.png"/>
          <p:cNvPicPr>
            <a:picLocks noChangeAspect="1"/>
          </p:cNvPicPr>
          <p:nvPr/>
        </p:nvPicPr>
        <p:blipFill>
          <a:blip r:embed="rId4">
            <a:extLst/>
          </a:blip>
          <a:stretch>
            <a:fillRect/>
          </a:stretch>
        </p:blipFill>
        <p:spPr>
          <a:xfrm>
            <a:off x="588525" y="4549375"/>
            <a:ext cx="535649" cy="535650"/>
          </a:xfrm>
          <a:prstGeom prst="rect">
            <a:avLst/>
          </a:prstGeom>
          <a:ln w="12700">
            <a:miter lim="400000"/>
          </a:ln>
        </p:spPr>
      </p:pic>
      <p:pic>
        <p:nvPicPr>
          <p:cNvPr id="787" name="image00.png" descr="image00.png"/>
          <p:cNvPicPr>
            <a:picLocks noChangeAspect="1"/>
          </p:cNvPicPr>
          <p:nvPr/>
        </p:nvPicPr>
        <p:blipFill>
          <a:blip r:embed="rId5">
            <a:extLst/>
          </a:blip>
          <a:stretch>
            <a:fillRect/>
          </a:stretch>
        </p:blipFill>
        <p:spPr>
          <a:xfrm>
            <a:off x="1708774" y="4130449"/>
            <a:ext cx="535650" cy="535650"/>
          </a:xfrm>
          <a:prstGeom prst="rect">
            <a:avLst/>
          </a:prstGeom>
          <a:ln w="12700">
            <a:miter lim="400000"/>
          </a:ln>
        </p:spPr>
      </p:pic>
      <p:pic>
        <p:nvPicPr>
          <p:cNvPr id="788" name="image02.png" descr="image02.png"/>
          <p:cNvPicPr>
            <a:picLocks noChangeAspect="1"/>
          </p:cNvPicPr>
          <p:nvPr/>
        </p:nvPicPr>
        <p:blipFill>
          <a:blip r:embed="rId6">
            <a:extLst/>
          </a:blip>
          <a:stretch>
            <a:fillRect/>
          </a:stretch>
        </p:blipFill>
        <p:spPr>
          <a:xfrm>
            <a:off x="6769599" y="1410850"/>
            <a:ext cx="535650" cy="535649"/>
          </a:xfrm>
          <a:prstGeom prst="rect">
            <a:avLst/>
          </a:prstGeom>
          <a:ln w="12700">
            <a:miter lim="400000"/>
          </a:ln>
        </p:spPr>
      </p:pic>
      <p:pic>
        <p:nvPicPr>
          <p:cNvPr id="789" name="image01.png" descr="image01.png"/>
          <p:cNvPicPr>
            <a:picLocks noChangeAspect="1"/>
          </p:cNvPicPr>
          <p:nvPr/>
        </p:nvPicPr>
        <p:blipFill>
          <a:blip r:embed="rId7">
            <a:extLst/>
          </a:blip>
          <a:stretch>
            <a:fillRect/>
          </a:stretch>
        </p:blipFill>
        <p:spPr>
          <a:xfrm>
            <a:off x="7476374" y="1481949"/>
            <a:ext cx="692700" cy="692702"/>
          </a:xfrm>
          <a:prstGeom prst="rect">
            <a:avLst/>
          </a:prstGeom>
          <a:ln w="12700">
            <a:miter lim="400000"/>
          </a:ln>
        </p:spPr>
      </p:pic>
      <p:pic>
        <p:nvPicPr>
          <p:cNvPr id="790" name="image05.png" descr="image05.png"/>
          <p:cNvPicPr>
            <a:picLocks noChangeAspect="1"/>
          </p:cNvPicPr>
          <p:nvPr/>
        </p:nvPicPr>
        <p:blipFill>
          <a:blip r:embed="rId8">
            <a:extLst/>
          </a:blip>
          <a:stretch>
            <a:fillRect/>
          </a:stretch>
        </p:blipFill>
        <p:spPr>
          <a:xfrm>
            <a:off x="7228725" y="2081974"/>
            <a:ext cx="247651" cy="390526"/>
          </a:xfrm>
          <a:prstGeom prst="rect">
            <a:avLst/>
          </a:prstGeom>
          <a:ln w="12700">
            <a:miter lim="400000"/>
          </a:ln>
        </p:spPr>
      </p:pic>
      <p:sp>
        <p:nvSpPr>
          <p:cNvPr id="809" name="Connection Line"/>
          <p:cNvSpPr/>
          <p:nvPr/>
        </p:nvSpPr>
        <p:spPr>
          <a:xfrm>
            <a:off x="1117273" y="4162045"/>
            <a:ext cx="602277" cy="165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ln>
        </p:spPr>
        <p:txBody>
          <a:bodyPr/>
          <a:lstStyle/>
          <a:p>
            <a:endParaRPr/>
          </a:p>
        </p:txBody>
      </p:sp>
      <p:sp>
        <p:nvSpPr>
          <p:cNvPr id="810" name="Connection Line"/>
          <p:cNvSpPr/>
          <p:nvPr/>
        </p:nvSpPr>
        <p:spPr>
          <a:xfrm>
            <a:off x="1118797" y="4496804"/>
            <a:ext cx="608049" cy="239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000000"/>
            </a:solidFill>
          </a:ln>
        </p:spPr>
        <p:txBody>
          <a:bodyPr/>
          <a:lstStyle/>
          <a:p>
            <a:endParaRPr/>
          </a:p>
        </p:txBody>
      </p:sp>
      <p:sp>
        <p:nvSpPr>
          <p:cNvPr id="793" name="Line"/>
          <p:cNvSpPr/>
          <p:nvPr/>
        </p:nvSpPr>
        <p:spPr>
          <a:xfrm flipV="1">
            <a:off x="2170501" y="3701675"/>
            <a:ext cx="427201" cy="4794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794" name="Line"/>
          <p:cNvSpPr/>
          <p:nvPr/>
        </p:nvSpPr>
        <p:spPr>
          <a:xfrm flipV="1">
            <a:off x="3081124" y="2498550"/>
            <a:ext cx="3035401" cy="10290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795" name="Enterprise"/>
          <p:cNvSpPr/>
          <p:nvPr/>
        </p:nvSpPr>
        <p:spPr>
          <a:xfrm>
            <a:off x="1368550" y="5024376"/>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Enterprise</a:t>
            </a:r>
          </a:p>
        </p:txBody>
      </p:sp>
      <p:pic>
        <p:nvPicPr>
          <p:cNvPr id="796" name="image03.png" descr="image03.png"/>
          <p:cNvPicPr>
            <a:picLocks noChangeAspect="1"/>
          </p:cNvPicPr>
          <p:nvPr/>
        </p:nvPicPr>
        <p:blipFill>
          <a:blip r:embed="rId3">
            <a:extLst/>
          </a:blip>
          <a:stretch>
            <a:fillRect/>
          </a:stretch>
        </p:blipFill>
        <p:spPr>
          <a:xfrm>
            <a:off x="6089849" y="2009412"/>
            <a:ext cx="535650" cy="535650"/>
          </a:xfrm>
          <a:prstGeom prst="rect">
            <a:avLst/>
          </a:prstGeom>
          <a:ln w="12700">
            <a:miter lim="400000"/>
          </a:ln>
        </p:spPr>
      </p:pic>
      <p:sp>
        <p:nvSpPr>
          <p:cNvPr id="797" name="Cloud"/>
          <p:cNvSpPr/>
          <p:nvPr/>
        </p:nvSpPr>
        <p:spPr>
          <a:xfrm>
            <a:off x="6485426" y="2607975"/>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Cloud</a:t>
            </a:r>
          </a:p>
        </p:txBody>
      </p:sp>
      <p:pic>
        <p:nvPicPr>
          <p:cNvPr id="798" name="image06.png" descr="image06.png"/>
          <p:cNvPicPr>
            <a:picLocks noChangeAspect="1"/>
          </p:cNvPicPr>
          <p:nvPr/>
        </p:nvPicPr>
        <p:blipFill>
          <a:blip r:embed="rId9">
            <a:extLst/>
          </a:blip>
          <a:stretch>
            <a:fillRect/>
          </a:stretch>
        </p:blipFill>
        <p:spPr>
          <a:xfrm>
            <a:off x="6062824" y="1372774"/>
            <a:ext cx="535650" cy="535650"/>
          </a:xfrm>
          <a:prstGeom prst="rect">
            <a:avLst/>
          </a:prstGeom>
          <a:ln w="12700">
            <a:miter lim="400000"/>
          </a:ln>
        </p:spPr>
      </p:pic>
      <p:grpSp>
        <p:nvGrpSpPr>
          <p:cNvPr id="801" name="Group"/>
          <p:cNvGrpSpPr/>
          <p:nvPr/>
        </p:nvGrpSpPr>
        <p:grpSpPr>
          <a:xfrm>
            <a:off x="583750" y="1942024"/>
            <a:ext cx="3437637" cy="1499102"/>
            <a:chOff x="0" y="0"/>
            <a:chExt cx="3437636" cy="1499100"/>
          </a:xfrm>
        </p:grpSpPr>
        <p:sp>
          <p:nvSpPr>
            <p:cNvPr id="799" name="Shape"/>
            <p:cNvSpPr/>
            <p:nvPr/>
          </p:nvSpPr>
          <p:spPr>
            <a:xfrm>
              <a:off x="0" y="0"/>
              <a:ext cx="3437637" cy="1499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921" y="0"/>
                  </a:lnTo>
                  <a:lnTo>
                    <a:pt x="17921" y="12600"/>
                  </a:lnTo>
                  <a:lnTo>
                    <a:pt x="21600" y="19787"/>
                  </a:lnTo>
                  <a:lnTo>
                    <a:pt x="17921" y="18000"/>
                  </a:lnTo>
                  <a:lnTo>
                    <a:pt x="17921" y="21600"/>
                  </a:lnTo>
                  <a:lnTo>
                    <a:pt x="0" y="21600"/>
                  </a:lnTo>
                  <a:lnTo>
                    <a:pt x="0" y="12600"/>
                  </a:lnTo>
                  <a:close/>
                </a:path>
              </a:pathLst>
            </a:custGeom>
            <a:solidFill>
              <a:srgbClr val="F46524"/>
            </a:solidFill>
            <a:ln w="19050" cap="flat">
              <a:solidFill>
                <a:srgbClr val="000000"/>
              </a:solidFill>
              <a:prstDash val="solid"/>
              <a:round/>
            </a:ln>
            <a:effectLst/>
          </p:spPr>
          <p:txBody>
            <a:bodyPr wrap="square" lIns="45719" tIns="45719" rIns="45719" bIns="45719" numCol="1" anchor="ctr">
              <a:noAutofit/>
            </a:bodyPr>
            <a:lstStyle/>
            <a:p>
              <a:pPr>
                <a:defRPr sz="1400"/>
              </a:pPr>
              <a:endParaRPr sz="1400"/>
            </a:p>
          </p:txBody>
        </p:sp>
        <p:sp>
          <p:nvSpPr>
            <p:cNvPr id="800" name="3. Forward to Cloud"/>
            <p:cNvSpPr/>
            <p:nvPr/>
          </p:nvSpPr>
          <p:spPr>
            <a:xfrm>
              <a:off x="0" y="518425"/>
              <a:ext cx="2852101" cy="462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800" b="1">
                  <a:solidFill>
                    <a:srgbClr val="FFFFFF"/>
                  </a:solidFill>
                  <a:latin typeface="Raleway"/>
                  <a:ea typeface="Raleway"/>
                  <a:cs typeface="Raleway"/>
                  <a:sym typeface="Raleway"/>
                </a:defRPr>
              </a:lvl1pPr>
            </a:lstStyle>
            <a:p>
              <a:r>
                <a:t>3. Forward to Cloud</a:t>
              </a:r>
            </a:p>
          </p:txBody>
        </p:sp>
      </p:grpSp>
      <p:pic>
        <p:nvPicPr>
          <p:cNvPr id="802" name="image10.png" descr="image10.png"/>
          <p:cNvPicPr>
            <a:picLocks noChangeAspect="1"/>
          </p:cNvPicPr>
          <p:nvPr/>
        </p:nvPicPr>
        <p:blipFill>
          <a:blip r:embed="rId10">
            <a:extLst/>
          </a:blip>
          <a:stretch>
            <a:fillRect/>
          </a:stretch>
        </p:blipFill>
        <p:spPr>
          <a:xfrm>
            <a:off x="4151625" y="3254812"/>
            <a:ext cx="392401" cy="237957"/>
          </a:xfrm>
          <a:prstGeom prst="rect">
            <a:avLst/>
          </a:prstGeom>
          <a:ln w="12700">
            <a:miter lim="400000"/>
          </a:ln>
        </p:spPr>
      </p:pic>
      <p:pic>
        <p:nvPicPr>
          <p:cNvPr id="803" name="image07.png" descr="image07.png"/>
          <p:cNvPicPr>
            <a:picLocks noChangeAspect="1"/>
          </p:cNvPicPr>
          <p:nvPr/>
        </p:nvPicPr>
        <p:blipFill>
          <a:blip r:embed="rId11">
            <a:extLst/>
          </a:blip>
          <a:stretch>
            <a:fillRect/>
          </a:stretch>
        </p:blipFill>
        <p:spPr>
          <a:xfrm>
            <a:off x="2825774" y="3628301"/>
            <a:ext cx="584702" cy="584701"/>
          </a:xfrm>
          <a:prstGeom prst="rect">
            <a:avLst/>
          </a:prstGeom>
          <a:ln w="12700">
            <a:miter lim="400000"/>
          </a:ln>
        </p:spPr>
      </p:pic>
      <p:pic>
        <p:nvPicPr>
          <p:cNvPr id="804" name="image08.png" descr="image08.png"/>
          <p:cNvPicPr>
            <a:picLocks noChangeAspect="1"/>
          </p:cNvPicPr>
          <p:nvPr/>
        </p:nvPicPr>
        <p:blipFill>
          <a:blip r:embed="rId12">
            <a:extLst/>
          </a:blip>
          <a:stretch>
            <a:fillRect/>
          </a:stretch>
        </p:blipFill>
        <p:spPr>
          <a:xfrm>
            <a:off x="4459600" y="3358601"/>
            <a:ext cx="392401" cy="392401"/>
          </a:xfrm>
          <a:prstGeom prst="rect">
            <a:avLst/>
          </a:prstGeom>
          <a:ln w="12700">
            <a:miter lim="400000"/>
          </a:ln>
        </p:spPr>
      </p:pic>
      <p:pic>
        <p:nvPicPr>
          <p:cNvPr id="805" name="image08.png" descr="image08.png"/>
          <p:cNvPicPr>
            <a:picLocks noChangeAspect="1"/>
          </p:cNvPicPr>
          <p:nvPr/>
        </p:nvPicPr>
        <p:blipFill>
          <a:blip r:embed="rId12">
            <a:extLst/>
          </a:blip>
          <a:stretch>
            <a:fillRect/>
          </a:stretch>
        </p:blipFill>
        <p:spPr>
          <a:xfrm>
            <a:off x="6321501" y="1632100"/>
            <a:ext cx="392401" cy="392401"/>
          </a:xfrm>
          <a:prstGeom prst="rect">
            <a:avLst/>
          </a:prstGeom>
          <a:ln w="12700">
            <a:miter lim="400000"/>
          </a:ln>
        </p:spPr>
      </p:pic>
      <p:grpSp>
        <p:nvGrpSpPr>
          <p:cNvPr id="808" name="Group"/>
          <p:cNvGrpSpPr/>
          <p:nvPr/>
        </p:nvGrpSpPr>
        <p:grpSpPr>
          <a:xfrm>
            <a:off x="5657950" y="960905"/>
            <a:ext cx="3037959" cy="2399554"/>
            <a:chOff x="0" y="0"/>
            <a:chExt cx="3037958" cy="2399553"/>
          </a:xfrm>
        </p:grpSpPr>
        <p:sp>
          <p:nvSpPr>
            <p:cNvPr id="806" name="Shape"/>
            <p:cNvSpPr/>
            <p:nvPr/>
          </p:nvSpPr>
          <p:spPr>
            <a:xfrm>
              <a:off x="0" y="-1"/>
              <a:ext cx="3037959" cy="239955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sp>
          <p:nvSpPr>
            <p:cNvPr id="807" name="Shape"/>
            <p:cNvSpPr/>
            <p:nvPr/>
          </p:nvSpPr>
          <p:spPr>
            <a:xfrm>
              <a:off x="154261" y="122015"/>
              <a:ext cx="2783784" cy="203730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grpSp>
      <p:sp>
        <p:nvSpPr>
          <p:cNvPr id="5" name="Title 4"/>
          <p:cNvSpPr>
            <a:spLocks noGrp="1"/>
          </p:cNvSpPr>
          <p:nvPr>
            <p:ph type="title"/>
          </p:nvPr>
        </p:nvSpPr>
        <p:spPr/>
        <p:txBody>
          <a:bodyPr/>
          <a:lstStyle/>
          <a:p>
            <a:r>
              <a:rPr lang="en-US" dirty="0" smtClean="0"/>
              <a:t>Packet Flow</a:t>
            </a:r>
            <a:endParaRPr lang="en-US" dirty="0"/>
          </a:p>
        </p:txBody>
      </p:sp>
    </p:spTree>
    <p:extLst>
      <p:ext uri="{BB962C8B-B14F-4D97-AF65-F5344CB8AC3E}">
        <p14:creationId xmlns:p14="http://schemas.microsoft.com/office/powerpoint/2010/main" val="114148294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Packet Flow</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79</a:t>
            </a:fld>
            <a:endParaRPr lang="en-US" altLang="en-US"/>
          </a:p>
        </p:txBody>
      </p:sp>
      <p:sp>
        <p:nvSpPr>
          <p:cNvPr id="816" name="Rounded Rectangle"/>
          <p:cNvSpPr/>
          <p:nvPr/>
        </p:nvSpPr>
        <p:spPr>
          <a:xfrm>
            <a:off x="424150" y="3184475"/>
            <a:ext cx="2852101" cy="2243100"/>
          </a:xfrm>
          <a:prstGeom prst="roundRect">
            <a:avLst>
              <a:gd name="adj" fmla="val 16667"/>
            </a:avLst>
          </a:prstGeom>
          <a:ln w="28575">
            <a:solidFill>
              <a:srgbClr val="000000"/>
            </a:solidFill>
          </a:ln>
        </p:spPr>
        <p:txBody>
          <a:bodyPr lIns="45719" rIns="45719" anchor="ctr"/>
          <a:lstStyle/>
          <a:p>
            <a:pPr>
              <a:defRPr sz="1400"/>
            </a:pPr>
            <a:endParaRPr sz="1400"/>
          </a:p>
        </p:txBody>
      </p:sp>
      <p:pic>
        <p:nvPicPr>
          <p:cNvPr id="817" name="image03.png" descr="image03.png"/>
          <p:cNvPicPr>
            <a:picLocks noChangeAspect="1"/>
          </p:cNvPicPr>
          <p:nvPr/>
        </p:nvPicPr>
        <p:blipFill>
          <a:blip r:embed="rId3">
            <a:extLst/>
          </a:blip>
          <a:stretch>
            <a:fillRect/>
          </a:stretch>
        </p:blipFill>
        <p:spPr>
          <a:xfrm>
            <a:off x="2545475" y="3358587"/>
            <a:ext cx="535650" cy="535650"/>
          </a:xfrm>
          <a:prstGeom prst="rect">
            <a:avLst/>
          </a:prstGeom>
          <a:ln w="12700">
            <a:miter lim="400000"/>
          </a:ln>
        </p:spPr>
      </p:pic>
      <p:pic>
        <p:nvPicPr>
          <p:cNvPr id="818" name="image04.png" descr="image04.png"/>
          <p:cNvPicPr>
            <a:picLocks noChangeAspect="1"/>
          </p:cNvPicPr>
          <p:nvPr/>
        </p:nvPicPr>
        <p:blipFill>
          <a:blip r:embed="rId4">
            <a:extLst/>
          </a:blip>
          <a:stretch>
            <a:fillRect/>
          </a:stretch>
        </p:blipFill>
        <p:spPr>
          <a:xfrm>
            <a:off x="588525" y="3799475"/>
            <a:ext cx="535649" cy="535650"/>
          </a:xfrm>
          <a:prstGeom prst="rect">
            <a:avLst/>
          </a:prstGeom>
          <a:ln w="12700">
            <a:miter lim="400000"/>
          </a:ln>
        </p:spPr>
      </p:pic>
      <p:pic>
        <p:nvPicPr>
          <p:cNvPr id="819" name="image04.png" descr="image04.png"/>
          <p:cNvPicPr>
            <a:picLocks noChangeAspect="1"/>
          </p:cNvPicPr>
          <p:nvPr/>
        </p:nvPicPr>
        <p:blipFill>
          <a:blip r:embed="rId4">
            <a:extLst/>
          </a:blip>
          <a:stretch>
            <a:fillRect/>
          </a:stretch>
        </p:blipFill>
        <p:spPr>
          <a:xfrm>
            <a:off x="588525" y="4549375"/>
            <a:ext cx="535649" cy="535650"/>
          </a:xfrm>
          <a:prstGeom prst="rect">
            <a:avLst/>
          </a:prstGeom>
          <a:ln w="12700">
            <a:miter lim="400000"/>
          </a:ln>
        </p:spPr>
      </p:pic>
      <p:pic>
        <p:nvPicPr>
          <p:cNvPr id="820" name="image00.png" descr="image00.png"/>
          <p:cNvPicPr>
            <a:picLocks noChangeAspect="1"/>
          </p:cNvPicPr>
          <p:nvPr/>
        </p:nvPicPr>
        <p:blipFill>
          <a:blip r:embed="rId5">
            <a:extLst/>
          </a:blip>
          <a:stretch>
            <a:fillRect/>
          </a:stretch>
        </p:blipFill>
        <p:spPr>
          <a:xfrm>
            <a:off x="1708774" y="4130449"/>
            <a:ext cx="535650" cy="535650"/>
          </a:xfrm>
          <a:prstGeom prst="rect">
            <a:avLst/>
          </a:prstGeom>
          <a:ln w="12700">
            <a:miter lim="400000"/>
          </a:ln>
        </p:spPr>
      </p:pic>
      <p:pic>
        <p:nvPicPr>
          <p:cNvPr id="821" name="image02.png" descr="image02.png"/>
          <p:cNvPicPr>
            <a:picLocks noChangeAspect="1"/>
          </p:cNvPicPr>
          <p:nvPr/>
        </p:nvPicPr>
        <p:blipFill>
          <a:blip r:embed="rId6">
            <a:extLst/>
          </a:blip>
          <a:stretch>
            <a:fillRect/>
          </a:stretch>
        </p:blipFill>
        <p:spPr>
          <a:xfrm>
            <a:off x="6769599" y="1410850"/>
            <a:ext cx="535650" cy="535649"/>
          </a:xfrm>
          <a:prstGeom prst="rect">
            <a:avLst/>
          </a:prstGeom>
          <a:ln w="12700">
            <a:miter lim="400000"/>
          </a:ln>
        </p:spPr>
      </p:pic>
      <p:pic>
        <p:nvPicPr>
          <p:cNvPr id="822" name="image01.png" descr="image01.png"/>
          <p:cNvPicPr>
            <a:picLocks noChangeAspect="1"/>
          </p:cNvPicPr>
          <p:nvPr/>
        </p:nvPicPr>
        <p:blipFill>
          <a:blip r:embed="rId7">
            <a:extLst/>
          </a:blip>
          <a:stretch>
            <a:fillRect/>
          </a:stretch>
        </p:blipFill>
        <p:spPr>
          <a:xfrm>
            <a:off x="7476374" y="1481949"/>
            <a:ext cx="692700" cy="692702"/>
          </a:xfrm>
          <a:prstGeom prst="rect">
            <a:avLst/>
          </a:prstGeom>
          <a:ln w="12700">
            <a:miter lim="400000"/>
          </a:ln>
        </p:spPr>
      </p:pic>
      <p:pic>
        <p:nvPicPr>
          <p:cNvPr id="823" name="image05.png" descr="image05.png"/>
          <p:cNvPicPr>
            <a:picLocks noChangeAspect="1"/>
          </p:cNvPicPr>
          <p:nvPr/>
        </p:nvPicPr>
        <p:blipFill>
          <a:blip r:embed="rId8">
            <a:extLst/>
          </a:blip>
          <a:stretch>
            <a:fillRect/>
          </a:stretch>
        </p:blipFill>
        <p:spPr>
          <a:xfrm>
            <a:off x="7228725" y="2081974"/>
            <a:ext cx="247651" cy="390526"/>
          </a:xfrm>
          <a:prstGeom prst="rect">
            <a:avLst/>
          </a:prstGeom>
          <a:ln w="12700">
            <a:miter lim="400000"/>
          </a:ln>
        </p:spPr>
      </p:pic>
      <p:sp>
        <p:nvSpPr>
          <p:cNvPr id="842" name="Connection Line"/>
          <p:cNvSpPr/>
          <p:nvPr/>
        </p:nvSpPr>
        <p:spPr>
          <a:xfrm>
            <a:off x="1117273" y="4162045"/>
            <a:ext cx="602277" cy="165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ln>
        </p:spPr>
        <p:txBody>
          <a:bodyPr/>
          <a:lstStyle/>
          <a:p>
            <a:endParaRPr/>
          </a:p>
        </p:txBody>
      </p:sp>
      <p:sp>
        <p:nvSpPr>
          <p:cNvPr id="843" name="Connection Line"/>
          <p:cNvSpPr/>
          <p:nvPr/>
        </p:nvSpPr>
        <p:spPr>
          <a:xfrm>
            <a:off x="1118797" y="4496804"/>
            <a:ext cx="608049" cy="239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000000"/>
            </a:solidFill>
          </a:ln>
        </p:spPr>
        <p:txBody>
          <a:bodyPr/>
          <a:lstStyle/>
          <a:p>
            <a:endParaRPr/>
          </a:p>
        </p:txBody>
      </p:sp>
      <p:sp>
        <p:nvSpPr>
          <p:cNvPr id="826" name="Line"/>
          <p:cNvSpPr/>
          <p:nvPr/>
        </p:nvSpPr>
        <p:spPr>
          <a:xfrm flipV="1">
            <a:off x="2170501" y="3701675"/>
            <a:ext cx="427201" cy="4794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827" name="Line"/>
          <p:cNvSpPr/>
          <p:nvPr/>
        </p:nvSpPr>
        <p:spPr>
          <a:xfrm flipV="1">
            <a:off x="3081124" y="2498550"/>
            <a:ext cx="3035401" cy="10290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828" name="Enterprise"/>
          <p:cNvSpPr/>
          <p:nvPr/>
        </p:nvSpPr>
        <p:spPr>
          <a:xfrm>
            <a:off x="1368550" y="5024376"/>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Enterprise</a:t>
            </a:r>
          </a:p>
        </p:txBody>
      </p:sp>
      <p:pic>
        <p:nvPicPr>
          <p:cNvPr id="829" name="image03.png" descr="image03.png"/>
          <p:cNvPicPr>
            <a:picLocks noChangeAspect="1"/>
          </p:cNvPicPr>
          <p:nvPr/>
        </p:nvPicPr>
        <p:blipFill>
          <a:blip r:embed="rId3">
            <a:extLst/>
          </a:blip>
          <a:stretch>
            <a:fillRect/>
          </a:stretch>
        </p:blipFill>
        <p:spPr>
          <a:xfrm>
            <a:off x="6089849" y="2009412"/>
            <a:ext cx="535650" cy="535650"/>
          </a:xfrm>
          <a:prstGeom prst="rect">
            <a:avLst/>
          </a:prstGeom>
          <a:ln w="12700">
            <a:miter lim="400000"/>
          </a:ln>
        </p:spPr>
      </p:pic>
      <p:sp>
        <p:nvSpPr>
          <p:cNvPr id="830" name="Cloud"/>
          <p:cNvSpPr/>
          <p:nvPr/>
        </p:nvSpPr>
        <p:spPr>
          <a:xfrm>
            <a:off x="6485426" y="2607975"/>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Cloud</a:t>
            </a:r>
          </a:p>
        </p:txBody>
      </p:sp>
      <p:pic>
        <p:nvPicPr>
          <p:cNvPr id="831" name="image06.png" descr="image06.png"/>
          <p:cNvPicPr>
            <a:picLocks noChangeAspect="1"/>
          </p:cNvPicPr>
          <p:nvPr/>
        </p:nvPicPr>
        <p:blipFill>
          <a:blip r:embed="rId9">
            <a:extLst/>
          </a:blip>
          <a:stretch>
            <a:fillRect/>
          </a:stretch>
        </p:blipFill>
        <p:spPr>
          <a:xfrm>
            <a:off x="6062824" y="1372774"/>
            <a:ext cx="535650" cy="535650"/>
          </a:xfrm>
          <a:prstGeom prst="rect">
            <a:avLst/>
          </a:prstGeom>
          <a:ln w="12700">
            <a:miter lim="400000"/>
          </a:ln>
        </p:spPr>
      </p:pic>
      <p:grpSp>
        <p:nvGrpSpPr>
          <p:cNvPr id="834" name="Group"/>
          <p:cNvGrpSpPr/>
          <p:nvPr/>
        </p:nvGrpSpPr>
        <p:grpSpPr>
          <a:xfrm>
            <a:off x="654099" y="1942024"/>
            <a:ext cx="4783152" cy="1857302"/>
            <a:chOff x="0" y="0"/>
            <a:chExt cx="4783150" cy="1857301"/>
          </a:xfrm>
        </p:grpSpPr>
        <p:sp>
          <p:nvSpPr>
            <p:cNvPr id="832" name="Shape"/>
            <p:cNvSpPr/>
            <p:nvPr/>
          </p:nvSpPr>
          <p:spPr>
            <a:xfrm>
              <a:off x="0" y="0"/>
              <a:ext cx="4783150" cy="1857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78" y="0"/>
                  </a:lnTo>
                  <a:lnTo>
                    <a:pt x="17178" y="3600"/>
                  </a:lnTo>
                  <a:lnTo>
                    <a:pt x="21600" y="4087"/>
                  </a:lnTo>
                  <a:lnTo>
                    <a:pt x="17178" y="9000"/>
                  </a:lnTo>
                  <a:lnTo>
                    <a:pt x="17178" y="21600"/>
                  </a:lnTo>
                  <a:lnTo>
                    <a:pt x="0" y="21600"/>
                  </a:lnTo>
                  <a:lnTo>
                    <a:pt x="0" y="3600"/>
                  </a:lnTo>
                  <a:close/>
                </a:path>
              </a:pathLst>
            </a:custGeom>
            <a:solidFill>
              <a:srgbClr val="F46524"/>
            </a:solidFill>
            <a:ln w="19050" cap="flat">
              <a:solidFill>
                <a:srgbClr val="000000"/>
              </a:solidFill>
              <a:prstDash val="solid"/>
              <a:round/>
            </a:ln>
            <a:effectLst/>
          </p:spPr>
          <p:txBody>
            <a:bodyPr wrap="square" lIns="45719" tIns="45719" rIns="45719" bIns="45719" numCol="1" anchor="ctr">
              <a:noAutofit/>
            </a:bodyPr>
            <a:lstStyle/>
            <a:p>
              <a:pPr>
                <a:lnSpc>
                  <a:spcPct val="150000"/>
                </a:lnSpc>
                <a:defRPr sz="1400"/>
              </a:pPr>
              <a:endParaRPr sz="1400"/>
            </a:p>
          </p:txBody>
        </p:sp>
        <p:sp>
          <p:nvSpPr>
            <p:cNvPr id="833" name="4. Middleboxes process encrypted traffic.…"/>
            <p:cNvSpPr/>
            <p:nvPr/>
          </p:nvSpPr>
          <p:spPr>
            <a:xfrm>
              <a:off x="0" y="151531"/>
              <a:ext cx="3804000" cy="1554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defRPr sz="1800" b="1">
                  <a:solidFill>
                    <a:srgbClr val="FFFFFF"/>
                  </a:solidFill>
                  <a:latin typeface="Raleway"/>
                  <a:ea typeface="Raleway"/>
                  <a:cs typeface="Raleway"/>
                  <a:sym typeface="Raleway"/>
                </a:defRPr>
              </a:pPr>
              <a:r>
                <a:rPr sz="1800"/>
                <a:t>4. Middleboxes process encrypted traffic.</a:t>
              </a:r>
              <a:endParaRPr sz="1800">
                <a:solidFill>
                  <a:srgbClr val="000000"/>
                </a:solidFill>
              </a:endParaRPr>
            </a:p>
            <a:p>
              <a:pPr>
                <a:defRPr sz="1400"/>
              </a:pPr>
              <a:endParaRPr sz="1800" b="1">
                <a:solidFill>
                  <a:srgbClr val="FFFFFF"/>
                </a:solidFill>
                <a:latin typeface="Raleway"/>
                <a:ea typeface="Raleway"/>
                <a:cs typeface="Raleway"/>
                <a:sym typeface="Raleway"/>
              </a:endParaRPr>
            </a:p>
            <a:p>
              <a:pPr>
                <a:defRPr sz="1400" b="1">
                  <a:solidFill>
                    <a:srgbClr val="FFFFFF"/>
                  </a:solidFill>
                  <a:latin typeface="Lato"/>
                  <a:ea typeface="Lato"/>
                  <a:cs typeface="Lato"/>
                  <a:sym typeface="Lato"/>
                </a:defRPr>
              </a:pPr>
              <a:r>
                <a:rPr sz="1400"/>
                <a:t>No change to algorithms:</a:t>
              </a:r>
              <a:endParaRPr sz="1400">
                <a:solidFill>
                  <a:srgbClr val="000000"/>
                </a:solidFill>
              </a:endParaRPr>
            </a:p>
            <a:p>
              <a:pPr>
                <a:lnSpc>
                  <a:spcPct val="150000"/>
                </a:lnSpc>
                <a:defRPr sz="1400" b="1">
                  <a:solidFill>
                    <a:srgbClr val="FFFFFF"/>
                  </a:solidFill>
                  <a:latin typeface="Lato"/>
                  <a:ea typeface="Lato"/>
                  <a:cs typeface="Lato"/>
                  <a:sym typeface="Lato"/>
                </a:defRPr>
              </a:pPr>
              <a:r>
                <a:rPr sz="1400"/>
                <a:t>E.g., LPM, multi-dimensional classifiers, etc.</a:t>
              </a:r>
            </a:p>
          </p:txBody>
        </p:sp>
      </p:grpSp>
      <p:pic>
        <p:nvPicPr>
          <p:cNvPr id="835" name="image10.png" descr="image10.png"/>
          <p:cNvPicPr>
            <a:picLocks noChangeAspect="1"/>
          </p:cNvPicPr>
          <p:nvPr/>
        </p:nvPicPr>
        <p:blipFill>
          <a:blip r:embed="rId10">
            <a:extLst/>
          </a:blip>
          <a:stretch>
            <a:fillRect/>
          </a:stretch>
        </p:blipFill>
        <p:spPr>
          <a:xfrm>
            <a:off x="6625501" y="2084013"/>
            <a:ext cx="392401" cy="237957"/>
          </a:xfrm>
          <a:prstGeom prst="rect">
            <a:avLst/>
          </a:prstGeom>
          <a:ln w="12700">
            <a:miter lim="400000"/>
          </a:ln>
        </p:spPr>
      </p:pic>
      <p:pic>
        <p:nvPicPr>
          <p:cNvPr id="836" name="image07.png" descr="image07.png"/>
          <p:cNvPicPr>
            <a:picLocks noChangeAspect="1"/>
          </p:cNvPicPr>
          <p:nvPr/>
        </p:nvPicPr>
        <p:blipFill>
          <a:blip r:embed="rId11">
            <a:extLst/>
          </a:blip>
          <a:stretch>
            <a:fillRect/>
          </a:stretch>
        </p:blipFill>
        <p:spPr>
          <a:xfrm>
            <a:off x="2825774" y="3628301"/>
            <a:ext cx="584702" cy="584701"/>
          </a:xfrm>
          <a:prstGeom prst="rect">
            <a:avLst/>
          </a:prstGeom>
          <a:ln w="12700">
            <a:miter lim="400000"/>
          </a:ln>
        </p:spPr>
      </p:pic>
      <p:pic>
        <p:nvPicPr>
          <p:cNvPr id="837" name="image08.png" descr="image08.png"/>
          <p:cNvPicPr>
            <a:picLocks noChangeAspect="1"/>
          </p:cNvPicPr>
          <p:nvPr/>
        </p:nvPicPr>
        <p:blipFill>
          <a:blip r:embed="rId12">
            <a:extLst/>
          </a:blip>
          <a:stretch>
            <a:fillRect/>
          </a:stretch>
        </p:blipFill>
        <p:spPr>
          <a:xfrm>
            <a:off x="6841226" y="2215576"/>
            <a:ext cx="392401" cy="392401"/>
          </a:xfrm>
          <a:prstGeom prst="rect">
            <a:avLst/>
          </a:prstGeom>
          <a:ln w="12700">
            <a:miter lim="400000"/>
          </a:ln>
        </p:spPr>
      </p:pic>
      <p:pic>
        <p:nvPicPr>
          <p:cNvPr id="838" name="image08.png" descr="image08.png"/>
          <p:cNvPicPr>
            <a:picLocks noChangeAspect="1"/>
          </p:cNvPicPr>
          <p:nvPr/>
        </p:nvPicPr>
        <p:blipFill>
          <a:blip r:embed="rId12">
            <a:extLst/>
          </a:blip>
          <a:stretch>
            <a:fillRect/>
          </a:stretch>
        </p:blipFill>
        <p:spPr>
          <a:xfrm>
            <a:off x="6321501" y="1632100"/>
            <a:ext cx="392401" cy="392401"/>
          </a:xfrm>
          <a:prstGeom prst="rect">
            <a:avLst/>
          </a:prstGeom>
          <a:ln w="12700">
            <a:miter lim="400000"/>
          </a:ln>
        </p:spPr>
      </p:pic>
      <p:grpSp>
        <p:nvGrpSpPr>
          <p:cNvPr id="841" name="Group"/>
          <p:cNvGrpSpPr/>
          <p:nvPr/>
        </p:nvGrpSpPr>
        <p:grpSpPr>
          <a:xfrm>
            <a:off x="5657950" y="960905"/>
            <a:ext cx="3037959" cy="2399554"/>
            <a:chOff x="0" y="0"/>
            <a:chExt cx="3037958" cy="2399553"/>
          </a:xfrm>
        </p:grpSpPr>
        <p:sp>
          <p:nvSpPr>
            <p:cNvPr id="839" name="Shape"/>
            <p:cNvSpPr/>
            <p:nvPr/>
          </p:nvSpPr>
          <p:spPr>
            <a:xfrm>
              <a:off x="0" y="-1"/>
              <a:ext cx="3037959" cy="239955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sp>
          <p:nvSpPr>
            <p:cNvPr id="840" name="Shape"/>
            <p:cNvSpPr/>
            <p:nvPr/>
          </p:nvSpPr>
          <p:spPr>
            <a:xfrm>
              <a:off x="154261" y="122015"/>
              <a:ext cx="2783784" cy="203730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grpSp>
    </p:spTree>
    <p:extLst>
      <p:ext uri="{BB962C8B-B14F-4D97-AF65-F5344CB8AC3E}">
        <p14:creationId xmlns:p14="http://schemas.microsoft.com/office/powerpoint/2010/main" val="11282275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altLang="zh-CN"/>
              <a:t>How does Tor work?</a:t>
            </a:r>
          </a:p>
        </p:txBody>
      </p:sp>
      <p:sp>
        <p:nvSpPr>
          <p:cNvPr id="45058" name="Rectangle 3"/>
          <p:cNvSpPr>
            <a:spLocks noGrp="1" noChangeArrowheads="1"/>
          </p:cNvSpPr>
          <p:nvPr>
            <p:ph type="body" idx="1"/>
          </p:nvPr>
        </p:nvSpPr>
        <p:spPr/>
        <p:txBody>
          <a:bodyPr/>
          <a:lstStyle/>
          <a:p>
            <a:endParaRPr lang="en-US" altLang="en-US"/>
          </a:p>
        </p:txBody>
      </p:sp>
      <p:pic>
        <p:nvPicPr>
          <p:cNvPr id="450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9342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3A1372-D0BF-3B45-A603-8F136B8AD2A9}" type="slidenum">
              <a:rPr lang="en-US" altLang="en-US" smtClean="0"/>
              <a:pPr/>
              <a:t>8</a:t>
            </a:fld>
            <a:endParaRPr lang="en-US" alt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2B3BD8-89B0-D245-9504-7E184DF61EB3}" type="slidenum">
              <a:rPr lang="en-US" altLang="en-US" smtClean="0"/>
              <a:pPr/>
              <a:t>80</a:t>
            </a:fld>
            <a:endParaRPr lang="en-US" altLang="en-US"/>
          </a:p>
        </p:txBody>
      </p:sp>
      <p:sp>
        <p:nvSpPr>
          <p:cNvPr id="849" name="Rounded Rectangle"/>
          <p:cNvSpPr/>
          <p:nvPr/>
        </p:nvSpPr>
        <p:spPr>
          <a:xfrm>
            <a:off x="424150" y="3184475"/>
            <a:ext cx="2852101" cy="2243100"/>
          </a:xfrm>
          <a:prstGeom prst="roundRect">
            <a:avLst>
              <a:gd name="adj" fmla="val 16667"/>
            </a:avLst>
          </a:prstGeom>
          <a:ln w="28575">
            <a:solidFill>
              <a:srgbClr val="000000"/>
            </a:solidFill>
          </a:ln>
        </p:spPr>
        <p:txBody>
          <a:bodyPr lIns="45719" rIns="45719" anchor="ctr"/>
          <a:lstStyle/>
          <a:p>
            <a:pPr>
              <a:defRPr sz="1400"/>
            </a:pPr>
            <a:endParaRPr sz="1400"/>
          </a:p>
        </p:txBody>
      </p:sp>
      <p:pic>
        <p:nvPicPr>
          <p:cNvPr id="850" name="image03.png" descr="image03.png"/>
          <p:cNvPicPr>
            <a:picLocks noChangeAspect="1"/>
          </p:cNvPicPr>
          <p:nvPr/>
        </p:nvPicPr>
        <p:blipFill>
          <a:blip r:embed="rId3">
            <a:extLst/>
          </a:blip>
          <a:stretch>
            <a:fillRect/>
          </a:stretch>
        </p:blipFill>
        <p:spPr>
          <a:xfrm>
            <a:off x="2545475" y="3358587"/>
            <a:ext cx="535650" cy="535650"/>
          </a:xfrm>
          <a:prstGeom prst="rect">
            <a:avLst/>
          </a:prstGeom>
          <a:ln w="12700">
            <a:miter lim="400000"/>
          </a:ln>
        </p:spPr>
      </p:pic>
      <p:pic>
        <p:nvPicPr>
          <p:cNvPr id="851" name="image04.png" descr="image04.png"/>
          <p:cNvPicPr>
            <a:picLocks noChangeAspect="1"/>
          </p:cNvPicPr>
          <p:nvPr/>
        </p:nvPicPr>
        <p:blipFill>
          <a:blip r:embed="rId4">
            <a:extLst/>
          </a:blip>
          <a:stretch>
            <a:fillRect/>
          </a:stretch>
        </p:blipFill>
        <p:spPr>
          <a:xfrm>
            <a:off x="588525" y="3799475"/>
            <a:ext cx="535649" cy="535650"/>
          </a:xfrm>
          <a:prstGeom prst="rect">
            <a:avLst/>
          </a:prstGeom>
          <a:ln w="12700">
            <a:miter lim="400000"/>
          </a:ln>
        </p:spPr>
      </p:pic>
      <p:pic>
        <p:nvPicPr>
          <p:cNvPr id="852" name="image04.png" descr="image04.png"/>
          <p:cNvPicPr>
            <a:picLocks noChangeAspect="1"/>
          </p:cNvPicPr>
          <p:nvPr/>
        </p:nvPicPr>
        <p:blipFill>
          <a:blip r:embed="rId4">
            <a:extLst/>
          </a:blip>
          <a:stretch>
            <a:fillRect/>
          </a:stretch>
        </p:blipFill>
        <p:spPr>
          <a:xfrm>
            <a:off x="588525" y="4549375"/>
            <a:ext cx="535649" cy="535650"/>
          </a:xfrm>
          <a:prstGeom prst="rect">
            <a:avLst/>
          </a:prstGeom>
          <a:ln w="12700">
            <a:miter lim="400000"/>
          </a:ln>
        </p:spPr>
      </p:pic>
      <p:pic>
        <p:nvPicPr>
          <p:cNvPr id="853" name="image00.png" descr="image00.png"/>
          <p:cNvPicPr>
            <a:picLocks noChangeAspect="1"/>
          </p:cNvPicPr>
          <p:nvPr/>
        </p:nvPicPr>
        <p:blipFill>
          <a:blip r:embed="rId5">
            <a:extLst/>
          </a:blip>
          <a:stretch>
            <a:fillRect/>
          </a:stretch>
        </p:blipFill>
        <p:spPr>
          <a:xfrm>
            <a:off x="1708774" y="4130449"/>
            <a:ext cx="535650" cy="535650"/>
          </a:xfrm>
          <a:prstGeom prst="rect">
            <a:avLst/>
          </a:prstGeom>
          <a:ln w="12700">
            <a:miter lim="400000"/>
          </a:ln>
        </p:spPr>
      </p:pic>
      <p:pic>
        <p:nvPicPr>
          <p:cNvPr id="854" name="image02.png" descr="image02.png"/>
          <p:cNvPicPr>
            <a:picLocks noChangeAspect="1"/>
          </p:cNvPicPr>
          <p:nvPr/>
        </p:nvPicPr>
        <p:blipFill>
          <a:blip r:embed="rId6">
            <a:extLst/>
          </a:blip>
          <a:stretch>
            <a:fillRect/>
          </a:stretch>
        </p:blipFill>
        <p:spPr>
          <a:xfrm>
            <a:off x="6769599" y="1410850"/>
            <a:ext cx="535650" cy="535649"/>
          </a:xfrm>
          <a:prstGeom prst="rect">
            <a:avLst/>
          </a:prstGeom>
          <a:ln w="12700">
            <a:miter lim="400000"/>
          </a:ln>
        </p:spPr>
      </p:pic>
      <p:pic>
        <p:nvPicPr>
          <p:cNvPr id="855" name="image01.png" descr="image01.png"/>
          <p:cNvPicPr>
            <a:picLocks noChangeAspect="1"/>
          </p:cNvPicPr>
          <p:nvPr/>
        </p:nvPicPr>
        <p:blipFill>
          <a:blip r:embed="rId7">
            <a:extLst/>
          </a:blip>
          <a:stretch>
            <a:fillRect/>
          </a:stretch>
        </p:blipFill>
        <p:spPr>
          <a:xfrm>
            <a:off x="7476374" y="1481949"/>
            <a:ext cx="692700" cy="692702"/>
          </a:xfrm>
          <a:prstGeom prst="rect">
            <a:avLst/>
          </a:prstGeom>
          <a:ln w="12700">
            <a:miter lim="400000"/>
          </a:ln>
        </p:spPr>
      </p:pic>
      <p:pic>
        <p:nvPicPr>
          <p:cNvPr id="856" name="image05.png" descr="image05.png"/>
          <p:cNvPicPr>
            <a:picLocks noChangeAspect="1"/>
          </p:cNvPicPr>
          <p:nvPr/>
        </p:nvPicPr>
        <p:blipFill>
          <a:blip r:embed="rId8">
            <a:extLst/>
          </a:blip>
          <a:stretch>
            <a:fillRect/>
          </a:stretch>
        </p:blipFill>
        <p:spPr>
          <a:xfrm>
            <a:off x="7228725" y="2081974"/>
            <a:ext cx="247651" cy="390526"/>
          </a:xfrm>
          <a:prstGeom prst="rect">
            <a:avLst/>
          </a:prstGeom>
          <a:ln w="12700">
            <a:miter lim="400000"/>
          </a:ln>
        </p:spPr>
      </p:pic>
      <p:sp>
        <p:nvSpPr>
          <p:cNvPr id="875" name="Connection Line"/>
          <p:cNvSpPr/>
          <p:nvPr/>
        </p:nvSpPr>
        <p:spPr>
          <a:xfrm>
            <a:off x="1117273" y="4162045"/>
            <a:ext cx="602277" cy="165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ln>
        </p:spPr>
        <p:txBody>
          <a:bodyPr/>
          <a:lstStyle/>
          <a:p>
            <a:endParaRPr/>
          </a:p>
        </p:txBody>
      </p:sp>
      <p:sp>
        <p:nvSpPr>
          <p:cNvPr id="876" name="Connection Line"/>
          <p:cNvSpPr/>
          <p:nvPr/>
        </p:nvSpPr>
        <p:spPr>
          <a:xfrm>
            <a:off x="1118797" y="4496804"/>
            <a:ext cx="608049" cy="239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000000"/>
            </a:solidFill>
          </a:ln>
        </p:spPr>
        <p:txBody>
          <a:bodyPr/>
          <a:lstStyle/>
          <a:p>
            <a:endParaRPr/>
          </a:p>
        </p:txBody>
      </p:sp>
      <p:sp>
        <p:nvSpPr>
          <p:cNvPr id="859" name="Line"/>
          <p:cNvSpPr/>
          <p:nvPr/>
        </p:nvSpPr>
        <p:spPr>
          <a:xfrm flipV="1">
            <a:off x="2170501" y="3701675"/>
            <a:ext cx="427201" cy="4794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860" name="Line"/>
          <p:cNvSpPr/>
          <p:nvPr/>
        </p:nvSpPr>
        <p:spPr>
          <a:xfrm flipV="1">
            <a:off x="3081124" y="2498550"/>
            <a:ext cx="3035401" cy="10290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861" name="Enterprise"/>
          <p:cNvSpPr/>
          <p:nvPr/>
        </p:nvSpPr>
        <p:spPr>
          <a:xfrm>
            <a:off x="1368550" y="5024376"/>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Enterprise</a:t>
            </a:r>
          </a:p>
        </p:txBody>
      </p:sp>
      <p:pic>
        <p:nvPicPr>
          <p:cNvPr id="862" name="image03.png" descr="image03.png"/>
          <p:cNvPicPr>
            <a:picLocks noChangeAspect="1"/>
          </p:cNvPicPr>
          <p:nvPr/>
        </p:nvPicPr>
        <p:blipFill>
          <a:blip r:embed="rId3">
            <a:extLst/>
          </a:blip>
          <a:stretch>
            <a:fillRect/>
          </a:stretch>
        </p:blipFill>
        <p:spPr>
          <a:xfrm>
            <a:off x="6089849" y="2009412"/>
            <a:ext cx="535650" cy="535650"/>
          </a:xfrm>
          <a:prstGeom prst="rect">
            <a:avLst/>
          </a:prstGeom>
          <a:ln w="12700">
            <a:miter lim="400000"/>
          </a:ln>
        </p:spPr>
      </p:pic>
      <p:sp>
        <p:nvSpPr>
          <p:cNvPr id="863" name="Cloud"/>
          <p:cNvSpPr/>
          <p:nvPr/>
        </p:nvSpPr>
        <p:spPr>
          <a:xfrm>
            <a:off x="6485426" y="2607975"/>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Cloud</a:t>
            </a:r>
          </a:p>
        </p:txBody>
      </p:sp>
      <p:pic>
        <p:nvPicPr>
          <p:cNvPr id="864" name="image06.png" descr="image06.png"/>
          <p:cNvPicPr>
            <a:picLocks noChangeAspect="1"/>
          </p:cNvPicPr>
          <p:nvPr/>
        </p:nvPicPr>
        <p:blipFill>
          <a:blip r:embed="rId9">
            <a:extLst/>
          </a:blip>
          <a:stretch>
            <a:fillRect/>
          </a:stretch>
        </p:blipFill>
        <p:spPr>
          <a:xfrm>
            <a:off x="6062824" y="1372774"/>
            <a:ext cx="535650" cy="535650"/>
          </a:xfrm>
          <a:prstGeom prst="rect">
            <a:avLst/>
          </a:prstGeom>
          <a:ln w="12700">
            <a:miter lim="400000"/>
          </a:ln>
        </p:spPr>
      </p:pic>
      <p:grpSp>
        <p:nvGrpSpPr>
          <p:cNvPr id="867" name="Group"/>
          <p:cNvGrpSpPr/>
          <p:nvPr/>
        </p:nvGrpSpPr>
        <p:grpSpPr>
          <a:xfrm>
            <a:off x="654100" y="1942024"/>
            <a:ext cx="3804001" cy="1294624"/>
            <a:chOff x="0" y="0"/>
            <a:chExt cx="3803999" cy="1294622"/>
          </a:xfrm>
        </p:grpSpPr>
        <p:sp>
          <p:nvSpPr>
            <p:cNvPr id="865" name="Shape"/>
            <p:cNvSpPr/>
            <p:nvPr/>
          </p:nvSpPr>
          <p:spPr>
            <a:xfrm>
              <a:off x="0" y="0"/>
              <a:ext cx="3804000" cy="12946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099"/>
                  </a:lnTo>
                  <a:lnTo>
                    <a:pt x="18000" y="18099"/>
                  </a:lnTo>
                  <a:lnTo>
                    <a:pt x="20125" y="21600"/>
                  </a:lnTo>
                  <a:lnTo>
                    <a:pt x="12600" y="18099"/>
                  </a:lnTo>
                  <a:lnTo>
                    <a:pt x="0" y="18099"/>
                  </a:lnTo>
                  <a:lnTo>
                    <a:pt x="0" y="10558"/>
                  </a:lnTo>
                  <a:close/>
                </a:path>
              </a:pathLst>
            </a:custGeom>
            <a:solidFill>
              <a:srgbClr val="F46524"/>
            </a:solidFill>
            <a:ln w="19050" cap="flat">
              <a:solidFill>
                <a:srgbClr val="000000"/>
              </a:solidFill>
              <a:prstDash val="solid"/>
              <a:round/>
            </a:ln>
            <a:effectLst/>
          </p:spPr>
          <p:txBody>
            <a:bodyPr wrap="square" lIns="45719" tIns="45719" rIns="45719" bIns="45719" numCol="1" anchor="ctr">
              <a:noAutofit/>
            </a:bodyPr>
            <a:lstStyle/>
            <a:p>
              <a:pPr>
                <a:defRPr sz="1400"/>
              </a:pPr>
              <a:endParaRPr sz="1400"/>
            </a:p>
          </p:txBody>
        </p:sp>
        <p:sp>
          <p:nvSpPr>
            <p:cNvPr id="866" name="5. Back to Gateway"/>
            <p:cNvSpPr/>
            <p:nvPr/>
          </p:nvSpPr>
          <p:spPr>
            <a:xfrm>
              <a:off x="0" y="311275"/>
              <a:ext cx="3804000" cy="462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800" b="1">
                  <a:solidFill>
                    <a:srgbClr val="FFFFFF"/>
                  </a:solidFill>
                  <a:latin typeface="Raleway"/>
                  <a:ea typeface="Raleway"/>
                  <a:cs typeface="Raleway"/>
                  <a:sym typeface="Raleway"/>
                </a:defRPr>
              </a:lvl1pPr>
            </a:lstStyle>
            <a:p>
              <a:r>
                <a:t>5. Back to Gateway</a:t>
              </a:r>
            </a:p>
          </p:txBody>
        </p:sp>
      </p:grpSp>
      <p:pic>
        <p:nvPicPr>
          <p:cNvPr id="868" name="image10.png" descr="image10.png"/>
          <p:cNvPicPr>
            <a:picLocks noChangeAspect="1"/>
          </p:cNvPicPr>
          <p:nvPr/>
        </p:nvPicPr>
        <p:blipFill>
          <a:blip r:embed="rId10">
            <a:extLst/>
          </a:blip>
          <a:stretch>
            <a:fillRect/>
          </a:stretch>
        </p:blipFill>
        <p:spPr>
          <a:xfrm>
            <a:off x="4151637" y="3254812"/>
            <a:ext cx="392401" cy="237957"/>
          </a:xfrm>
          <a:prstGeom prst="rect">
            <a:avLst/>
          </a:prstGeom>
          <a:ln w="12700">
            <a:miter lim="400000"/>
          </a:ln>
        </p:spPr>
      </p:pic>
      <p:pic>
        <p:nvPicPr>
          <p:cNvPr id="869" name="image07.png" descr="image07.png"/>
          <p:cNvPicPr>
            <a:picLocks noChangeAspect="1"/>
          </p:cNvPicPr>
          <p:nvPr/>
        </p:nvPicPr>
        <p:blipFill>
          <a:blip r:embed="rId11">
            <a:extLst/>
          </a:blip>
          <a:stretch>
            <a:fillRect/>
          </a:stretch>
        </p:blipFill>
        <p:spPr>
          <a:xfrm>
            <a:off x="2825774" y="3628301"/>
            <a:ext cx="584702" cy="584701"/>
          </a:xfrm>
          <a:prstGeom prst="rect">
            <a:avLst/>
          </a:prstGeom>
          <a:ln w="12700">
            <a:miter lim="400000"/>
          </a:ln>
        </p:spPr>
      </p:pic>
      <p:pic>
        <p:nvPicPr>
          <p:cNvPr id="870" name="image08.png" descr="image08.png"/>
          <p:cNvPicPr>
            <a:picLocks noChangeAspect="1"/>
          </p:cNvPicPr>
          <p:nvPr/>
        </p:nvPicPr>
        <p:blipFill>
          <a:blip r:embed="rId12">
            <a:extLst/>
          </a:blip>
          <a:stretch>
            <a:fillRect/>
          </a:stretch>
        </p:blipFill>
        <p:spPr>
          <a:xfrm>
            <a:off x="4402626" y="3358601"/>
            <a:ext cx="392401" cy="392401"/>
          </a:xfrm>
          <a:prstGeom prst="rect">
            <a:avLst/>
          </a:prstGeom>
          <a:ln w="12700">
            <a:miter lim="400000"/>
          </a:ln>
        </p:spPr>
      </p:pic>
      <p:pic>
        <p:nvPicPr>
          <p:cNvPr id="871" name="image08.png" descr="image08.png"/>
          <p:cNvPicPr>
            <a:picLocks noChangeAspect="1"/>
          </p:cNvPicPr>
          <p:nvPr/>
        </p:nvPicPr>
        <p:blipFill>
          <a:blip r:embed="rId12">
            <a:extLst/>
          </a:blip>
          <a:stretch>
            <a:fillRect/>
          </a:stretch>
        </p:blipFill>
        <p:spPr>
          <a:xfrm>
            <a:off x="6321501" y="1632100"/>
            <a:ext cx="392401" cy="392401"/>
          </a:xfrm>
          <a:prstGeom prst="rect">
            <a:avLst/>
          </a:prstGeom>
          <a:ln w="12700">
            <a:miter lim="400000"/>
          </a:ln>
        </p:spPr>
      </p:pic>
      <p:grpSp>
        <p:nvGrpSpPr>
          <p:cNvPr id="874" name="Group"/>
          <p:cNvGrpSpPr/>
          <p:nvPr/>
        </p:nvGrpSpPr>
        <p:grpSpPr>
          <a:xfrm>
            <a:off x="5657950" y="960905"/>
            <a:ext cx="3037959" cy="2399554"/>
            <a:chOff x="0" y="0"/>
            <a:chExt cx="3037958" cy="2399553"/>
          </a:xfrm>
        </p:grpSpPr>
        <p:sp>
          <p:nvSpPr>
            <p:cNvPr id="872" name="Shape"/>
            <p:cNvSpPr/>
            <p:nvPr/>
          </p:nvSpPr>
          <p:spPr>
            <a:xfrm>
              <a:off x="0" y="-1"/>
              <a:ext cx="3037959" cy="239955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sp>
          <p:nvSpPr>
            <p:cNvPr id="873" name="Shape"/>
            <p:cNvSpPr/>
            <p:nvPr/>
          </p:nvSpPr>
          <p:spPr>
            <a:xfrm>
              <a:off x="154261" y="122015"/>
              <a:ext cx="2783784" cy="203730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grpSp>
      <p:sp>
        <p:nvSpPr>
          <p:cNvPr id="7" name="Title 6"/>
          <p:cNvSpPr>
            <a:spLocks noGrp="1"/>
          </p:cNvSpPr>
          <p:nvPr>
            <p:ph type="title"/>
          </p:nvPr>
        </p:nvSpPr>
        <p:spPr/>
        <p:txBody>
          <a:bodyPr/>
          <a:lstStyle/>
          <a:p>
            <a:r>
              <a:rPr lang="en-US" dirty="0"/>
              <a:t>Packet Flow</a:t>
            </a:r>
          </a:p>
        </p:txBody>
      </p:sp>
    </p:spTree>
    <p:extLst>
      <p:ext uri="{BB962C8B-B14F-4D97-AF65-F5344CB8AC3E}">
        <p14:creationId xmlns:p14="http://schemas.microsoft.com/office/powerpoint/2010/main" val="84893710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2B3BD8-89B0-D245-9504-7E184DF61EB3}" type="slidenum">
              <a:rPr lang="en-US" altLang="en-US" smtClean="0"/>
              <a:pPr/>
              <a:t>81</a:t>
            </a:fld>
            <a:endParaRPr lang="en-US" altLang="en-US"/>
          </a:p>
        </p:txBody>
      </p:sp>
      <p:grpSp>
        <p:nvGrpSpPr>
          <p:cNvPr id="884" name="Group"/>
          <p:cNvGrpSpPr/>
          <p:nvPr/>
        </p:nvGrpSpPr>
        <p:grpSpPr>
          <a:xfrm>
            <a:off x="5657950" y="960905"/>
            <a:ext cx="3037959" cy="2399554"/>
            <a:chOff x="0" y="0"/>
            <a:chExt cx="3037958" cy="2399553"/>
          </a:xfrm>
        </p:grpSpPr>
        <p:sp>
          <p:nvSpPr>
            <p:cNvPr id="882" name="Shape"/>
            <p:cNvSpPr/>
            <p:nvPr/>
          </p:nvSpPr>
          <p:spPr>
            <a:xfrm>
              <a:off x="0" y="-1"/>
              <a:ext cx="3037959" cy="239955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sp>
          <p:nvSpPr>
            <p:cNvPr id="883" name="Shape"/>
            <p:cNvSpPr/>
            <p:nvPr/>
          </p:nvSpPr>
          <p:spPr>
            <a:xfrm>
              <a:off x="154261" y="122015"/>
              <a:ext cx="2783784" cy="203730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8575" cap="flat">
              <a:solidFill>
                <a:srgbClr val="0099E8"/>
              </a:solidFill>
              <a:prstDash val="solid"/>
              <a:round/>
            </a:ln>
            <a:effectLst/>
          </p:spPr>
          <p:txBody>
            <a:bodyPr wrap="square" lIns="45719" tIns="45719" rIns="45719" bIns="45719" numCol="1" anchor="ctr">
              <a:noAutofit/>
            </a:bodyPr>
            <a:lstStyle/>
            <a:p>
              <a:pPr>
                <a:defRPr sz="1400"/>
              </a:pPr>
              <a:endParaRPr sz="1400"/>
            </a:p>
          </p:txBody>
        </p:sp>
      </p:grpSp>
      <p:sp>
        <p:nvSpPr>
          <p:cNvPr id="885" name="Rounded Rectangle"/>
          <p:cNvSpPr/>
          <p:nvPr/>
        </p:nvSpPr>
        <p:spPr>
          <a:xfrm>
            <a:off x="424150" y="3184475"/>
            <a:ext cx="2852101" cy="2243100"/>
          </a:xfrm>
          <a:prstGeom prst="roundRect">
            <a:avLst>
              <a:gd name="adj" fmla="val 16667"/>
            </a:avLst>
          </a:prstGeom>
          <a:ln w="28575">
            <a:solidFill>
              <a:srgbClr val="000000"/>
            </a:solidFill>
          </a:ln>
        </p:spPr>
        <p:txBody>
          <a:bodyPr lIns="45719" rIns="45719" anchor="ctr"/>
          <a:lstStyle/>
          <a:p>
            <a:pPr>
              <a:defRPr sz="1400"/>
            </a:pPr>
            <a:endParaRPr sz="1400"/>
          </a:p>
        </p:txBody>
      </p:sp>
      <p:pic>
        <p:nvPicPr>
          <p:cNvPr id="886" name="image03.png" descr="image03.png"/>
          <p:cNvPicPr>
            <a:picLocks noChangeAspect="1"/>
          </p:cNvPicPr>
          <p:nvPr/>
        </p:nvPicPr>
        <p:blipFill>
          <a:blip r:embed="rId3">
            <a:extLst/>
          </a:blip>
          <a:stretch>
            <a:fillRect/>
          </a:stretch>
        </p:blipFill>
        <p:spPr>
          <a:xfrm>
            <a:off x="2545475" y="3358587"/>
            <a:ext cx="535650" cy="535650"/>
          </a:xfrm>
          <a:prstGeom prst="rect">
            <a:avLst/>
          </a:prstGeom>
          <a:ln w="12700">
            <a:miter lim="400000"/>
          </a:ln>
        </p:spPr>
      </p:pic>
      <p:pic>
        <p:nvPicPr>
          <p:cNvPr id="887" name="image04.png" descr="image04.png"/>
          <p:cNvPicPr>
            <a:picLocks noChangeAspect="1"/>
          </p:cNvPicPr>
          <p:nvPr/>
        </p:nvPicPr>
        <p:blipFill>
          <a:blip r:embed="rId4">
            <a:extLst/>
          </a:blip>
          <a:stretch>
            <a:fillRect/>
          </a:stretch>
        </p:blipFill>
        <p:spPr>
          <a:xfrm>
            <a:off x="588525" y="3799475"/>
            <a:ext cx="535649" cy="535650"/>
          </a:xfrm>
          <a:prstGeom prst="rect">
            <a:avLst/>
          </a:prstGeom>
          <a:ln w="12700">
            <a:miter lim="400000"/>
          </a:ln>
        </p:spPr>
      </p:pic>
      <p:pic>
        <p:nvPicPr>
          <p:cNvPr id="888" name="image04.png" descr="image04.png"/>
          <p:cNvPicPr>
            <a:picLocks noChangeAspect="1"/>
          </p:cNvPicPr>
          <p:nvPr/>
        </p:nvPicPr>
        <p:blipFill>
          <a:blip r:embed="rId4">
            <a:extLst/>
          </a:blip>
          <a:stretch>
            <a:fillRect/>
          </a:stretch>
        </p:blipFill>
        <p:spPr>
          <a:xfrm>
            <a:off x="588525" y="4549375"/>
            <a:ext cx="535649" cy="535650"/>
          </a:xfrm>
          <a:prstGeom prst="rect">
            <a:avLst/>
          </a:prstGeom>
          <a:ln w="12700">
            <a:miter lim="400000"/>
          </a:ln>
        </p:spPr>
      </p:pic>
      <p:pic>
        <p:nvPicPr>
          <p:cNvPr id="889" name="image00.png" descr="image00.png"/>
          <p:cNvPicPr>
            <a:picLocks noChangeAspect="1"/>
          </p:cNvPicPr>
          <p:nvPr/>
        </p:nvPicPr>
        <p:blipFill>
          <a:blip r:embed="rId5">
            <a:extLst/>
          </a:blip>
          <a:stretch>
            <a:fillRect/>
          </a:stretch>
        </p:blipFill>
        <p:spPr>
          <a:xfrm>
            <a:off x="1708774" y="4130449"/>
            <a:ext cx="535650" cy="535650"/>
          </a:xfrm>
          <a:prstGeom prst="rect">
            <a:avLst/>
          </a:prstGeom>
          <a:ln w="12700">
            <a:miter lim="400000"/>
          </a:ln>
        </p:spPr>
      </p:pic>
      <p:pic>
        <p:nvPicPr>
          <p:cNvPr id="890" name="image02.png" descr="image02.png"/>
          <p:cNvPicPr>
            <a:picLocks noChangeAspect="1"/>
          </p:cNvPicPr>
          <p:nvPr/>
        </p:nvPicPr>
        <p:blipFill>
          <a:blip r:embed="rId6">
            <a:extLst/>
          </a:blip>
          <a:stretch>
            <a:fillRect/>
          </a:stretch>
        </p:blipFill>
        <p:spPr>
          <a:xfrm>
            <a:off x="6769599" y="1410850"/>
            <a:ext cx="535650" cy="535649"/>
          </a:xfrm>
          <a:prstGeom prst="rect">
            <a:avLst/>
          </a:prstGeom>
          <a:ln w="12700">
            <a:miter lim="400000"/>
          </a:ln>
        </p:spPr>
      </p:pic>
      <p:pic>
        <p:nvPicPr>
          <p:cNvPr id="891" name="image01.png" descr="image01.png"/>
          <p:cNvPicPr>
            <a:picLocks noChangeAspect="1"/>
          </p:cNvPicPr>
          <p:nvPr/>
        </p:nvPicPr>
        <p:blipFill>
          <a:blip r:embed="rId7">
            <a:extLst/>
          </a:blip>
          <a:stretch>
            <a:fillRect/>
          </a:stretch>
        </p:blipFill>
        <p:spPr>
          <a:xfrm>
            <a:off x="7476374" y="1481949"/>
            <a:ext cx="692700" cy="692702"/>
          </a:xfrm>
          <a:prstGeom prst="rect">
            <a:avLst/>
          </a:prstGeom>
          <a:ln w="12700">
            <a:miter lim="400000"/>
          </a:ln>
        </p:spPr>
      </p:pic>
      <p:pic>
        <p:nvPicPr>
          <p:cNvPr id="892" name="image05.png" descr="image05.png"/>
          <p:cNvPicPr>
            <a:picLocks noChangeAspect="1"/>
          </p:cNvPicPr>
          <p:nvPr/>
        </p:nvPicPr>
        <p:blipFill>
          <a:blip r:embed="rId8">
            <a:extLst/>
          </a:blip>
          <a:stretch>
            <a:fillRect/>
          </a:stretch>
        </p:blipFill>
        <p:spPr>
          <a:xfrm>
            <a:off x="7228725" y="2081974"/>
            <a:ext cx="247651" cy="390526"/>
          </a:xfrm>
          <a:prstGeom prst="rect">
            <a:avLst/>
          </a:prstGeom>
          <a:ln w="12700">
            <a:miter lim="400000"/>
          </a:ln>
        </p:spPr>
      </p:pic>
      <p:sp>
        <p:nvSpPr>
          <p:cNvPr id="909" name="Connection Line"/>
          <p:cNvSpPr/>
          <p:nvPr/>
        </p:nvSpPr>
        <p:spPr>
          <a:xfrm>
            <a:off x="1117273" y="4162045"/>
            <a:ext cx="602277" cy="165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ln>
        </p:spPr>
        <p:txBody>
          <a:bodyPr/>
          <a:lstStyle/>
          <a:p>
            <a:endParaRPr/>
          </a:p>
        </p:txBody>
      </p:sp>
      <p:sp>
        <p:nvSpPr>
          <p:cNvPr id="910" name="Connection Line"/>
          <p:cNvSpPr/>
          <p:nvPr/>
        </p:nvSpPr>
        <p:spPr>
          <a:xfrm>
            <a:off x="1118797" y="4496804"/>
            <a:ext cx="608049" cy="239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000000"/>
            </a:solidFill>
          </a:ln>
        </p:spPr>
        <p:txBody>
          <a:bodyPr/>
          <a:lstStyle/>
          <a:p>
            <a:endParaRPr/>
          </a:p>
        </p:txBody>
      </p:sp>
      <p:sp>
        <p:nvSpPr>
          <p:cNvPr id="895" name="Line"/>
          <p:cNvSpPr/>
          <p:nvPr/>
        </p:nvSpPr>
        <p:spPr>
          <a:xfrm flipV="1">
            <a:off x="2170501" y="3701675"/>
            <a:ext cx="427201" cy="4794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896" name="Line"/>
          <p:cNvSpPr/>
          <p:nvPr/>
        </p:nvSpPr>
        <p:spPr>
          <a:xfrm flipV="1">
            <a:off x="3081124" y="2498550"/>
            <a:ext cx="3035401" cy="1029001"/>
          </a:xfrm>
          <a:prstGeom prst="line">
            <a:avLst/>
          </a:prstGeom>
          <a:ln w="38100">
            <a:solidFill>
              <a:srgbClr val="000000"/>
            </a:solidFill>
          </a:ln>
        </p:spPr>
        <p:txBody>
          <a:bodyPr lIns="45719" rIns="45719"/>
          <a:lstStyle/>
          <a:p>
            <a:pPr>
              <a:defRPr sz="1400">
                <a:solidFill>
                  <a:srgbClr val="F46524"/>
                </a:solidFill>
              </a:defRPr>
            </a:pPr>
            <a:endParaRPr sz="1400"/>
          </a:p>
        </p:txBody>
      </p:sp>
      <p:sp>
        <p:nvSpPr>
          <p:cNvPr id="897" name="Enterprise"/>
          <p:cNvSpPr/>
          <p:nvPr/>
        </p:nvSpPr>
        <p:spPr>
          <a:xfrm>
            <a:off x="1368550" y="5024376"/>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Enterprise</a:t>
            </a:r>
          </a:p>
        </p:txBody>
      </p:sp>
      <p:pic>
        <p:nvPicPr>
          <p:cNvPr id="898" name="image03.png" descr="image03.png"/>
          <p:cNvPicPr>
            <a:picLocks noChangeAspect="1"/>
          </p:cNvPicPr>
          <p:nvPr/>
        </p:nvPicPr>
        <p:blipFill>
          <a:blip r:embed="rId3">
            <a:extLst/>
          </a:blip>
          <a:stretch>
            <a:fillRect/>
          </a:stretch>
        </p:blipFill>
        <p:spPr>
          <a:xfrm>
            <a:off x="6089849" y="2009412"/>
            <a:ext cx="535650" cy="535650"/>
          </a:xfrm>
          <a:prstGeom prst="rect">
            <a:avLst/>
          </a:prstGeom>
          <a:ln w="12700">
            <a:miter lim="400000"/>
          </a:ln>
        </p:spPr>
      </p:pic>
      <p:sp>
        <p:nvSpPr>
          <p:cNvPr id="899" name="Internet"/>
          <p:cNvSpPr/>
          <p:nvPr/>
        </p:nvSpPr>
        <p:spPr>
          <a:xfrm>
            <a:off x="6984111" y="4906337"/>
            <a:ext cx="1994401"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a:latin typeface="Lato"/>
                <a:ea typeface="Lato"/>
                <a:cs typeface="Lato"/>
                <a:sym typeface="Lato"/>
              </a:defRPr>
            </a:lvl1pPr>
          </a:lstStyle>
          <a:p>
            <a:r>
              <a:t>Internet</a:t>
            </a:r>
          </a:p>
        </p:txBody>
      </p:sp>
      <p:sp>
        <p:nvSpPr>
          <p:cNvPr id="900" name="Cloud"/>
          <p:cNvSpPr/>
          <p:nvPr/>
        </p:nvSpPr>
        <p:spPr>
          <a:xfrm>
            <a:off x="6485426" y="2607975"/>
            <a:ext cx="11040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400">
                <a:latin typeface="Lato"/>
                <a:ea typeface="Lato"/>
                <a:cs typeface="Lato"/>
                <a:sym typeface="Lato"/>
              </a:defRPr>
            </a:lvl1pPr>
          </a:lstStyle>
          <a:p>
            <a:r>
              <a:t>Cloud</a:t>
            </a:r>
          </a:p>
        </p:txBody>
      </p:sp>
      <p:pic>
        <p:nvPicPr>
          <p:cNvPr id="901" name="image06.png" descr="image06.png"/>
          <p:cNvPicPr>
            <a:picLocks noChangeAspect="1"/>
          </p:cNvPicPr>
          <p:nvPr/>
        </p:nvPicPr>
        <p:blipFill>
          <a:blip r:embed="rId9">
            <a:extLst/>
          </a:blip>
          <a:stretch>
            <a:fillRect/>
          </a:stretch>
        </p:blipFill>
        <p:spPr>
          <a:xfrm>
            <a:off x="6062824" y="1372774"/>
            <a:ext cx="535650" cy="535650"/>
          </a:xfrm>
          <a:prstGeom prst="rect">
            <a:avLst/>
          </a:prstGeom>
          <a:ln w="12700">
            <a:miter lim="400000"/>
          </a:ln>
        </p:spPr>
      </p:pic>
      <p:grpSp>
        <p:nvGrpSpPr>
          <p:cNvPr id="904" name="Group"/>
          <p:cNvGrpSpPr/>
          <p:nvPr/>
        </p:nvGrpSpPr>
        <p:grpSpPr>
          <a:xfrm>
            <a:off x="654100" y="1942025"/>
            <a:ext cx="3804001" cy="1333947"/>
            <a:chOff x="0" y="0"/>
            <a:chExt cx="3803999" cy="1333945"/>
          </a:xfrm>
        </p:grpSpPr>
        <p:sp>
          <p:nvSpPr>
            <p:cNvPr id="902" name="Shape"/>
            <p:cNvSpPr/>
            <p:nvPr/>
          </p:nvSpPr>
          <p:spPr>
            <a:xfrm>
              <a:off x="0" y="0"/>
              <a:ext cx="3804000" cy="1333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566"/>
                  </a:lnTo>
                  <a:lnTo>
                    <a:pt x="9000" y="17566"/>
                  </a:lnTo>
                  <a:lnTo>
                    <a:pt x="10746" y="21600"/>
                  </a:lnTo>
                  <a:lnTo>
                    <a:pt x="3600" y="17566"/>
                  </a:lnTo>
                  <a:lnTo>
                    <a:pt x="0" y="17566"/>
                  </a:lnTo>
                  <a:lnTo>
                    <a:pt x="0" y="10247"/>
                  </a:lnTo>
                  <a:close/>
                </a:path>
              </a:pathLst>
            </a:custGeom>
            <a:solidFill>
              <a:srgbClr val="F46524"/>
            </a:solidFill>
            <a:ln w="19050" cap="flat">
              <a:solidFill>
                <a:srgbClr val="000000"/>
              </a:solidFill>
              <a:prstDash val="solid"/>
              <a:round/>
            </a:ln>
            <a:effectLst/>
          </p:spPr>
          <p:txBody>
            <a:bodyPr wrap="square" lIns="45719" tIns="45719" rIns="45719" bIns="45719" numCol="1" anchor="ctr">
              <a:noAutofit/>
            </a:bodyPr>
            <a:lstStyle/>
            <a:p>
              <a:pPr>
                <a:defRPr sz="1400"/>
              </a:pPr>
              <a:endParaRPr sz="1400"/>
            </a:p>
          </p:txBody>
        </p:sp>
        <p:sp>
          <p:nvSpPr>
            <p:cNvPr id="903" name="6. Decrypt and Forward"/>
            <p:cNvSpPr/>
            <p:nvPr/>
          </p:nvSpPr>
          <p:spPr>
            <a:xfrm>
              <a:off x="0" y="311274"/>
              <a:ext cx="3804000" cy="462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800" b="1">
                  <a:solidFill>
                    <a:srgbClr val="FFFFFF"/>
                  </a:solidFill>
                  <a:latin typeface="Raleway"/>
                  <a:ea typeface="Raleway"/>
                  <a:cs typeface="Raleway"/>
                  <a:sym typeface="Raleway"/>
                </a:defRPr>
              </a:lvl1pPr>
            </a:lstStyle>
            <a:p>
              <a:r>
                <a:t>6. Decrypt and Forward</a:t>
              </a:r>
            </a:p>
          </p:txBody>
        </p:sp>
      </p:grpSp>
      <p:pic>
        <p:nvPicPr>
          <p:cNvPr id="905" name="image10.png" descr="image10.png"/>
          <p:cNvPicPr>
            <a:picLocks noChangeAspect="1"/>
          </p:cNvPicPr>
          <p:nvPr/>
        </p:nvPicPr>
        <p:blipFill>
          <a:blip r:embed="rId10">
            <a:extLst/>
          </a:blip>
          <a:stretch>
            <a:fillRect/>
          </a:stretch>
        </p:blipFill>
        <p:spPr>
          <a:xfrm>
            <a:off x="4544487" y="4117688"/>
            <a:ext cx="392401" cy="237957"/>
          </a:xfrm>
          <a:prstGeom prst="rect">
            <a:avLst/>
          </a:prstGeom>
          <a:ln w="12700">
            <a:miter lim="400000"/>
          </a:ln>
        </p:spPr>
      </p:pic>
      <p:sp>
        <p:nvSpPr>
          <p:cNvPr id="906" name="Line"/>
          <p:cNvSpPr/>
          <p:nvPr/>
        </p:nvSpPr>
        <p:spPr>
          <a:xfrm>
            <a:off x="3059326" y="3927100"/>
            <a:ext cx="4018475" cy="7583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56" y="1986"/>
                  <a:pt x="4771" y="8855"/>
                  <a:pt x="6935" y="11918"/>
                </a:cubicBezTo>
                <a:cubicBezTo>
                  <a:pt x="9098" y="14979"/>
                  <a:pt x="10534" y="16758"/>
                  <a:pt x="12979" y="18372"/>
                </a:cubicBezTo>
                <a:cubicBezTo>
                  <a:pt x="15423" y="19986"/>
                  <a:pt x="20163" y="21062"/>
                  <a:pt x="21600" y="21600"/>
                </a:cubicBezTo>
              </a:path>
            </a:pathLst>
          </a:custGeom>
          <a:ln w="38100">
            <a:solidFill>
              <a:srgbClr val="F46524"/>
            </a:solidFill>
            <a:prstDash val="dash"/>
            <a:tailEnd type="triangle"/>
          </a:ln>
        </p:spPr>
        <p:txBody>
          <a:bodyPr lIns="45719" rIns="45719"/>
          <a:lstStyle/>
          <a:p>
            <a:pPr>
              <a:defRPr sz="1400"/>
            </a:pPr>
            <a:endParaRPr sz="1400"/>
          </a:p>
        </p:txBody>
      </p:sp>
      <p:pic>
        <p:nvPicPr>
          <p:cNvPr id="907" name="image07.png" descr="image07.png"/>
          <p:cNvPicPr>
            <a:picLocks noChangeAspect="1"/>
          </p:cNvPicPr>
          <p:nvPr/>
        </p:nvPicPr>
        <p:blipFill>
          <a:blip r:embed="rId11">
            <a:extLst/>
          </a:blip>
          <a:stretch>
            <a:fillRect/>
          </a:stretch>
        </p:blipFill>
        <p:spPr>
          <a:xfrm>
            <a:off x="2825774" y="3628301"/>
            <a:ext cx="584702" cy="584701"/>
          </a:xfrm>
          <a:prstGeom prst="rect">
            <a:avLst/>
          </a:prstGeom>
          <a:ln w="12700">
            <a:miter lim="400000"/>
          </a:ln>
        </p:spPr>
      </p:pic>
      <p:pic>
        <p:nvPicPr>
          <p:cNvPr id="908" name="image08.png" descr="image08.png"/>
          <p:cNvPicPr>
            <a:picLocks noChangeAspect="1"/>
          </p:cNvPicPr>
          <p:nvPr/>
        </p:nvPicPr>
        <p:blipFill>
          <a:blip r:embed="rId12">
            <a:extLst/>
          </a:blip>
          <a:stretch>
            <a:fillRect/>
          </a:stretch>
        </p:blipFill>
        <p:spPr>
          <a:xfrm>
            <a:off x="6321501" y="1632100"/>
            <a:ext cx="392401" cy="392401"/>
          </a:xfrm>
          <a:prstGeom prst="rect">
            <a:avLst/>
          </a:prstGeom>
          <a:ln w="12700">
            <a:miter lim="400000"/>
          </a:ln>
        </p:spPr>
      </p:pic>
      <p:sp>
        <p:nvSpPr>
          <p:cNvPr id="5" name="Title 4"/>
          <p:cNvSpPr>
            <a:spLocks noGrp="1"/>
          </p:cNvSpPr>
          <p:nvPr>
            <p:ph type="title"/>
          </p:nvPr>
        </p:nvSpPr>
        <p:spPr/>
        <p:txBody>
          <a:bodyPr/>
          <a:lstStyle/>
          <a:p>
            <a:r>
              <a:rPr lang="en-US" dirty="0"/>
              <a:t>Packet Flow</a:t>
            </a:r>
          </a:p>
        </p:txBody>
      </p:sp>
    </p:spTree>
    <p:extLst>
      <p:ext uri="{BB962C8B-B14F-4D97-AF65-F5344CB8AC3E}">
        <p14:creationId xmlns:p14="http://schemas.microsoft.com/office/powerpoint/2010/main" val="87332562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a:t>Overview</a:t>
            </a:r>
          </a:p>
        </p:txBody>
      </p:sp>
      <p:sp>
        <p:nvSpPr>
          <p:cNvPr id="133123" name="Rectangle 3"/>
          <p:cNvSpPr>
            <a:spLocks noGrp="1" noChangeArrowheads="1"/>
          </p:cNvSpPr>
          <p:nvPr>
            <p:ph type="body" idx="1"/>
          </p:nvPr>
        </p:nvSpPr>
        <p:spPr/>
        <p:txBody>
          <a:bodyPr/>
          <a:lstStyle/>
          <a:p>
            <a:pPr eaLnBrk="1" hangingPunct="1">
              <a:lnSpc>
                <a:spcPct val="90000"/>
              </a:lnSpc>
            </a:pPr>
            <a:endParaRPr lang="en-US" altLang="en-US">
              <a:solidFill>
                <a:srgbClr val="FF0000"/>
              </a:solidFill>
            </a:endParaRPr>
          </a:p>
          <a:p>
            <a:pPr eaLnBrk="1" hangingPunct="1">
              <a:lnSpc>
                <a:spcPct val="90000"/>
              </a:lnSpc>
            </a:pPr>
            <a:r>
              <a:rPr lang="en-US" altLang="en-US"/>
              <a:t>Routing privacy</a:t>
            </a:r>
          </a:p>
          <a:p>
            <a:pPr eaLnBrk="1" hangingPunct="1">
              <a:lnSpc>
                <a:spcPct val="90000"/>
              </a:lnSpc>
            </a:pPr>
            <a:endParaRPr lang="en-US" altLang="en-US"/>
          </a:p>
          <a:p>
            <a:pPr eaLnBrk="1" hangingPunct="1">
              <a:lnSpc>
                <a:spcPct val="90000"/>
              </a:lnSpc>
            </a:pPr>
            <a:r>
              <a:rPr lang="en-US" altLang="en-US"/>
              <a:t>Web Privacy</a:t>
            </a:r>
          </a:p>
          <a:p>
            <a:pPr eaLnBrk="1" hangingPunct="1">
              <a:lnSpc>
                <a:spcPct val="90000"/>
              </a:lnSpc>
            </a:pPr>
            <a:endParaRPr lang="en-US" altLang="en-US"/>
          </a:p>
          <a:p>
            <a:pPr eaLnBrk="1" hangingPunct="1">
              <a:lnSpc>
                <a:spcPct val="90000"/>
              </a:lnSpc>
            </a:pPr>
            <a:r>
              <a:rPr lang="en-US" altLang="en-US"/>
              <a:t>Wireless Privacy</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82</a:t>
            </a:fld>
            <a:endParaRPr lang="en-US" alt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a:t>An </a:t>
            </a:r>
            <a:r>
              <a:rPr lang="ja-JP" altLang="en-US"/>
              <a:t>“</a:t>
            </a:r>
            <a:r>
              <a:rPr lang="en-US" altLang="ja-JP"/>
              <a:t>Old</a:t>
            </a:r>
            <a:r>
              <a:rPr lang="ja-JP" altLang="en-US"/>
              <a:t>”</a:t>
            </a:r>
            <a:r>
              <a:rPr lang="en-US" altLang="ja-JP"/>
              <a:t> Problem</a:t>
            </a:r>
            <a:endParaRPr lang="en-US" altLang="en-US"/>
          </a:p>
        </p:txBody>
      </p:sp>
      <p:sp>
        <p:nvSpPr>
          <p:cNvPr id="134147" name="Rectangle 3"/>
          <p:cNvSpPr>
            <a:spLocks noGrp="1" noChangeArrowheads="1"/>
          </p:cNvSpPr>
          <p:nvPr>
            <p:ph type="body" idx="1"/>
          </p:nvPr>
        </p:nvSpPr>
        <p:spPr/>
        <p:txBody>
          <a:bodyPr/>
          <a:lstStyle/>
          <a:p>
            <a:r>
              <a:rPr lang="en-US" altLang="en-US"/>
              <a:t>Many governments/companies trying to limit their citizens</a:t>
            </a:r>
            <a:r>
              <a:rPr lang="ja-JP" altLang="en-US"/>
              <a:t>’</a:t>
            </a:r>
            <a:r>
              <a:rPr lang="en-US" altLang="ja-JP"/>
              <a:t> access to information</a:t>
            </a:r>
          </a:p>
          <a:p>
            <a:pPr lvl="1"/>
            <a:r>
              <a:rPr lang="en-US" altLang="en-US"/>
              <a:t>Censorship (prevent access)</a:t>
            </a:r>
          </a:p>
          <a:p>
            <a:pPr lvl="1"/>
            <a:r>
              <a:rPr lang="en-US" altLang="en-US"/>
              <a:t>Punishment (deter access)</a:t>
            </a:r>
          </a:p>
          <a:p>
            <a:pPr lvl="1"/>
            <a:r>
              <a:rPr lang="en-US" altLang="en-US"/>
              <a:t>China, Saudi Arabia, HP</a:t>
            </a:r>
          </a:p>
          <a:p>
            <a:r>
              <a:rPr lang="en-US" altLang="en-US"/>
              <a:t>How can we defeat such attempts?</a:t>
            </a:r>
          </a:p>
          <a:p>
            <a:pPr lvl="1"/>
            <a:r>
              <a:rPr lang="en-US" altLang="en-US"/>
              <a:t>Circumvent censorship</a:t>
            </a:r>
          </a:p>
          <a:p>
            <a:pPr lvl="1"/>
            <a:r>
              <a:rPr lang="en-US" altLang="en-US"/>
              <a:t>Undetectably</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83</a:t>
            </a:fld>
            <a:endParaRPr lang="en-US" alt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r>
              <a:rPr lang="en-US" altLang="en-US"/>
              <a:t>Proxy-Based Web Censorship</a:t>
            </a:r>
          </a:p>
        </p:txBody>
      </p:sp>
      <p:sp>
        <p:nvSpPr>
          <p:cNvPr id="135170" name="Rectangle 3"/>
          <p:cNvSpPr>
            <a:spLocks noGrp="1" noChangeArrowheads="1"/>
          </p:cNvSpPr>
          <p:nvPr>
            <p:ph type="body" idx="1"/>
          </p:nvPr>
        </p:nvSpPr>
        <p:spPr/>
        <p:txBody>
          <a:bodyPr/>
          <a:lstStyle/>
          <a:p>
            <a:r>
              <a:rPr lang="en-US" altLang="en-US"/>
              <a:t>Government manages national web firewall</a:t>
            </a:r>
          </a:p>
          <a:p>
            <a:pPr lvl="1"/>
            <a:r>
              <a:rPr lang="en-US" altLang="en-US"/>
              <a:t>Not optional---catches ALL web traffic</a:t>
            </a:r>
          </a:p>
          <a:p>
            <a:r>
              <a:rPr lang="en-US" altLang="en-US"/>
              <a:t>Block certain requests</a:t>
            </a:r>
          </a:p>
          <a:p>
            <a:pPr lvl="1"/>
            <a:r>
              <a:rPr lang="en-US" altLang="en-US"/>
              <a:t>Possibly based on content</a:t>
            </a:r>
          </a:p>
          <a:p>
            <a:pPr lvl="1"/>
            <a:r>
              <a:rPr lang="en-US" altLang="en-US"/>
              <a:t>More commonly on IP address/publisher</a:t>
            </a:r>
          </a:p>
          <a:p>
            <a:pPr lvl="1"/>
            <a:r>
              <a:rPr lang="en-US" altLang="en-US"/>
              <a:t>China: Western news sites, Taiwan material</a:t>
            </a:r>
          </a:p>
          <a:p>
            <a:r>
              <a:rPr lang="en-US" altLang="en-US"/>
              <a:t>Log requests to detect troublemakers</a:t>
            </a:r>
          </a:p>
          <a:p>
            <a:pPr lvl="1"/>
            <a:r>
              <a:rPr lang="en-US" altLang="en-US"/>
              <a:t>Even without blocking, may just watch traffic</a:t>
            </a:r>
          </a:p>
          <a:p>
            <a:r>
              <a:rPr lang="en-US" altLang="en-US"/>
              <a:t>But they don</a:t>
            </a:r>
            <a:r>
              <a:rPr lang="ja-JP" altLang="en-US"/>
              <a:t>’</a:t>
            </a:r>
            <a:r>
              <a:rPr lang="en-US" altLang="ja-JP"/>
              <a:t>t turn off the whole net</a:t>
            </a:r>
          </a:p>
          <a:p>
            <a:pPr lvl="1"/>
            <a:r>
              <a:rPr lang="en-US" altLang="en-US"/>
              <a:t>Creates a crack in their barrier</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84</a:t>
            </a:fld>
            <a:endParaRPr lang="en-US" alt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r>
              <a:rPr lang="en-US" altLang="en-US"/>
              <a:t>Goal</a:t>
            </a:r>
          </a:p>
        </p:txBody>
      </p:sp>
      <p:sp>
        <p:nvSpPr>
          <p:cNvPr id="136194" name="Rectangle 3"/>
          <p:cNvSpPr>
            <a:spLocks noGrp="1" noChangeArrowheads="1"/>
          </p:cNvSpPr>
          <p:nvPr>
            <p:ph type="body" idx="1"/>
          </p:nvPr>
        </p:nvSpPr>
        <p:spPr/>
        <p:txBody>
          <a:bodyPr/>
          <a:lstStyle/>
          <a:p>
            <a:r>
              <a:rPr lang="en-US" altLang="en-US"/>
              <a:t>Circumvent censor via innocent web activity  </a:t>
            </a:r>
          </a:p>
          <a:p>
            <a:pPr lvl="1"/>
            <a:r>
              <a:rPr lang="en-US" altLang="en-US"/>
              <a:t>Normal web server and client cooperate to create covert channel</a:t>
            </a:r>
          </a:p>
          <a:p>
            <a:r>
              <a:rPr lang="en-US" altLang="en-US"/>
              <a:t>Without consequence for client</a:t>
            </a:r>
          </a:p>
          <a:p>
            <a:r>
              <a:rPr lang="en-US" altLang="en-US"/>
              <a:t>And without consequence for server</a:t>
            </a:r>
          </a:p>
          <a:p>
            <a:pPr lvl="1"/>
            <a:r>
              <a:rPr lang="en-US" altLang="en-US"/>
              <a:t>Broad participation increases system robustness</a:t>
            </a:r>
          </a:p>
          <a:p>
            <a:pPr lvl="1"/>
            <a:r>
              <a:rPr lang="en-US" altLang="en-US"/>
              <a:t>Ensure offering service doesn</a:t>
            </a:r>
            <a:r>
              <a:rPr lang="ja-JP" altLang="en-US"/>
              <a:t>’</a:t>
            </a:r>
            <a:r>
              <a:rPr lang="en-US" altLang="ja-JP"/>
              <a:t>t lead to trouble </a:t>
            </a:r>
          </a:p>
          <a:p>
            <a:pPr lvl="1"/>
            <a:r>
              <a:rPr lang="en-US" altLang="en-US"/>
              <a:t>e.g., loss of business through being blocked</a:t>
            </a:r>
          </a:p>
          <a:p>
            <a:pPr lvl="1"/>
            <a:r>
              <a:rPr lang="en-US" altLang="en-US"/>
              <a:t>Also, </a:t>
            </a:r>
            <a:r>
              <a:rPr lang="ja-JP" altLang="en-US"/>
              <a:t>“</a:t>
            </a:r>
            <a:r>
              <a:rPr lang="en-US" altLang="ja-JP"/>
              <a:t>law knows no boundaries</a:t>
            </a:r>
            <a:r>
              <a:rPr lang="ja-JP" altLang="en-US"/>
              <a:t>”</a:t>
            </a:r>
            <a:endParaRPr lang="en-US" altLang="en-US"/>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85</a:t>
            </a:fld>
            <a:endParaRPr lang="en-US" alt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7" name="Title 6"/>
          <p:cNvSpPr>
            <a:spLocks noGrp="1"/>
          </p:cNvSpPr>
          <p:nvPr>
            <p:ph type="title"/>
          </p:nvPr>
        </p:nvSpPr>
        <p:spPr/>
        <p:txBody>
          <a:bodyPr/>
          <a:lstStyle/>
          <a:p>
            <a:r>
              <a:rPr lang="en-US" altLang="en-US"/>
              <a:t>The Big Picture</a:t>
            </a:r>
          </a:p>
        </p:txBody>
      </p:sp>
      <p:pic>
        <p:nvPicPr>
          <p:cNvPr id="137218" name="Picture 4"/>
          <p:cNvPicPr>
            <a:picLocks noChangeAspect="1" noChangeArrowheads="1"/>
          </p:cNvPicPr>
          <p:nvPr/>
        </p:nvPicPr>
        <p:blipFill>
          <a:blip r:embed="rId3">
            <a:extLst>
              <a:ext uri="{28A0092B-C50C-407E-A947-70E740481C1C}">
                <a14:useLocalDpi xmlns:a14="http://schemas.microsoft.com/office/drawing/2010/main" val="0"/>
              </a:ext>
            </a:extLst>
          </a:blip>
          <a:srcRect l="3477" t="16856" r="5217" b="17374"/>
          <a:stretch>
            <a:fillRect/>
          </a:stretch>
        </p:blipFill>
        <p:spPr bwMode="auto">
          <a:xfrm>
            <a:off x="609600" y="1905000"/>
            <a:ext cx="8001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B2B3BD8-89B0-D245-9504-7E184DF61EB3}" type="slidenum">
              <a:rPr lang="en-US" altLang="en-US" smtClean="0"/>
              <a:pPr/>
              <a:t>86</a:t>
            </a:fld>
            <a:endParaRPr lang="en-US" alt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r>
              <a:rPr lang="en-US" altLang="en-US"/>
              <a:t>Requirements</a:t>
            </a:r>
          </a:p>
        </p:txBody>
      </p:sp>
      <p:sp>
        <p:nvSpPr>
          <p:cNvPr id="139266" name="Rectangle 3"/>
          <p:cNvSpPr>
            <a:spLocks noGrp="1" noChangeArrowheads="1"/>
          </p:cNvSpPr>
          <p:nvPr>
            <p:ph type="body" idx="1"/>
          </p:nvPr>
        </p:nvSpPr>
        <p:spPr/>
        <p:txBody>
          <a:bodyPr/>
          <a:lstStyle/>
          <a:p>
            <a:r>
              <a:rPr lang="en-US" altLang="en-US"/>
              <a:t>Client deniability</a:t>
            </a:r>
          </a:p>
          <a:p>
            <a:pPr lvl="1"/>
            <a:r>
              <a:rPr lang="en-US" altLang="en-US"/>
              <a:t>Detection could be embarrassing or worse</a:t>
            </a:r>
          </a:p>
          <a:p>
            <a:r>
              <a:rPr lang="en-US" altLang="en-US"/>
              <a:t>Client statistical deniability</a:t>
            </a:r>
          </a:p>
          <a:p>
            <a:pPr lvl="1"/>
            <a:r>
              <a:rPr lang="en-US" altLang="en-US"/>
              <a:t>Even suspicion could be a problem</a:t>
            </a:r>
          </a:p>
          <a:p>
            <a:r>
              <a:rPr lang="en-US" altLang="en-US"/>
              <a:t>Server covertness/statistical deniability</a:t>
            </a:r>
          </a:p>
          <a:p>
            <a:pPr lvl="1"/>
            <a:r>
              <a:rPr lang="en-US" altLang="en-US"/>
              <a:t>If server detected, can be blocked</a:t>
            </a:r>
          </a:p>
          <a:p>
            <a:r>
              <a:rPr lang="en-US" altLang="en-US"/>
              <a:t>Communication robustness</a:t>
            </a:r>
          </a:p>
          <a:p>
            <a:pPr lvl="1"/>
            <a:r>
              <a:rPr lang="en-US" altLang="en-US"/>
              <a:t>Even without detecting, censor could scramble covert channel</a:t>
            </a:r>
          </a:p>
          <a:p>
            <a:r>
              <a:rPr lang="en-US" altLang="en-US"/>
              <a:t>Performance (bandwidth, latency)</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87</a:t>
            </a:fld>
            <a:endParaRPr lang="en-US" alt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r>
              <a:rPr lang="en-US" altLang="en-US"/>
              <a:t>(Un)related Work</a:t>
            </a:r>
          </a:p>
        </p:txBody>
      </p:sp>
      <p:sp>
        <p:nvSpPr>
          <p:cNvPr id="140290" name="Rectangle 3"/>
          <p:cNvSpPr>
            <a:spLocks noGrp="1" noChangeArrowheads="1"/>
          </p:cNvSpPr>
          <p:nvPr>
            <p:ph type="body" idx="1"/>
          </p:nvPr>
        </p:nvSpPr>
        <p:spPr/>
        <p:txBody>
          <a:bodyPr/>
          <a:lstStyle/>
          <a:p>
            <a:r>
              <a:rPr lang="en-US" altLang="en-US"/>
              <a:t>SSL</a:t>
            </a:r>
          </a:p>
          <a:p>
            <a:pPr lvl="1"/>
            <a:r>
              <a:rPr lang="en-US" altLang="en-US"/>
              <a:t>Encrypted connection---can</a:t>
            </a:r>
            <a:r>
              <a:rPr lang="ja-JP" altLang="en-US"/>
              <a:t>’</a:t>
            </a:r>
            <a:r>
              <a:rPr lang="en-US" altLang="ja-JP"/>
              <a:t>t tell content</a:t>
            </a:r>
          </a:p>
          <a:p>
            <a:pPr lvl="1"/>
            <a:r>
              <a:rPr lang="en-US" altLang="en-US"/>
              <a:t>Suspicious!</a:t>
            </a:r>
          </a:p>
          <a:p>
            <a:pPr lvl="1"/>
            <a:r>
              <a:rPr lang="en-US" altLang="en-US"/>
              <a:t>Doesn</a:t>
            </a:r>
            <a:r>
              <a:rPr lang="ja-JP" altLang="en-US"/>
              <a:t>’</a:t>
            </a:r>
            <a:r>
              <a:rPr lang="en-US" altLang="ja-JP"/>
              <a:t>t help reach blocked servers</a:t>
            </a:r>
          </a:p>
          <a:p>
            <a:pPr lvl="1"/>
            <a:r>
              <a:rPr lang="en-US" altLang="en-US"/>
              <a:t>Govt. can require revealing SSL keys</a:t>
            </a:r>
          </a:p>
          <a:p>
            <a:r>
              <a:rPr lang="en-US" altLang="en-US"/>
              <a:t>Anonymizing Proxies</a:t>
            </a:r>
          </a:p>
          <a:p>
            <a:pPr lvl="1"/>
            <a:r>
              <a:rPr lang="en-US" altLang="en-US"/>
              <a:t>Prevent servers from knowing identity of client</a:t>
            </a:r>
          </a:p>
          <a:p>
            <a:pPr lvl="1"/>
            <a:r>
              <a:rPr lang="en-US" altLang="en-US"/>
              <a:t>But proxy inside censor can</a:t>
            </a:r>
            <a:r>
              <a:rPr lang="ja-JP" altLang="en-US"/>
              <a:t>’</a:t>
            </a:r>
            <a:r>
              <a:rPr lang="en-US" altLang="ja-JP"/>
              <a:t>t reach content</a:t>
            </a:r>
          </a:p>
          <a:p>
            <a:pPr lvl="1"/>
            <a:r>
              <a:rPr lang="en-US" altLang="en-US"/>
              <a:t>And proxy outside censor can be blocked</a:t>
            </a:r>
          </a:p>
          <a:p>
            <a:pPr lvl="1"/>
            <a:r>
              <a:rPr lang="en-US" altLang="en-US"/>
              <a:t>And use of proxy is suspicious</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88</a:t>
            </a:fld>
            <a:endParaRPr lang="en-US" alt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a:t>Safeweb/Triangle boy</a:t>
            </a:r>
          </a:p>
        </p:txBody>
      </p:sp>
      <p:sp>
        <p:nvSpPr>
          <p:cNvPr id="141315" name="Rectangle 3"/>
          <p:cNvSpPr>
            <a:spLocks noGrp="1" noChangeArrowheads="1"/>
          </p:cNvSpPr>
          <p:nvPr>
            <p:ph type="body" idx="1"/>
          </p:nvPr>
        </p:nvSpPr>
        <p:spPr/>
        <p:txBody>
          <a:bodyPr/>
          <a:lstStyle/>
          <a:p>
            <a:r>
              <a:rPr lang="en-US" altLang="en-US"/>
              <a:t>Operation</a:t>
            </a:r>
          </a:p>
          <a:p>
            <a:pPr lvl="1"/>
            <a:r>
              <a:rPr lang="en-US" altLang="en-US"/>
              <a:t>Client contacts triangle-boy </a:t>
            </a:r>
            <a:r>
              <a:rPr lang="ja-JP" altLang="en-US"/>
              <a:t>“</a:t>
            </a:r>
            <a:r>
              <a:rPr lang="en-US" altLang="ja-JP"/>
              <a:t>reflector</a:t>
            </a:r>
            <a:r>
              <a:rPr lang="ja-JP" altLang="en-US"/>
              <a:t>”</a:t>
            </a:r>
            <a:endParaRPr lang="en-US" altLang="ja-JP"/>
          </a:p>
          <a:p>
            <a:pPr lvl="1"/>
            <a:r>
              <a:rPr lang="en-US" altLang="en-US"/>
              <a:t>Reflector forwards requests to blocked server</a:t>
            </a:r>
          </a:p>
          <a:p>
            <a:pPr lvl="1"/>
            <a:r>
              <a:rPr lang="en-US" altLang="en-US"/>
              <a:t>Server returns content to client (IP spoof)</a:t>
            </a:r>
          </a:p>
          <a:p>
            <a:r>
              <a:rPr lang="en-US" altLang="en-US"/>
              <a:t>Circumvents censorship</a:t>
            </a:r>
          </a:p>
          <a:p>
            <a:r>
              <a:rPr lang="en-US" altLang="en-US"/>
              <a:t>But still easily detected</a:t>
            </a:r>
          </a:p>
          <a:p>
            <a:pPr lvl="1"/>
            <a:r>
              <a:rPr lang="ja-JP" altLang="en-US"/>
              <a:t>“</a:t>
            </a:r>
            <a:r>
              <a:rPr lang="en-US" altLang="ja-JP"/>
              <a:t>Local monitoring of the user </a:t>
            </a:r>
            <a:r>
              <a:rPr lang="en-US" altLang="ja-JP">
                <a:solidFill>
                  <a:srgbClr val="FF0000"/>
                </a:solidFill>
              </a:rPr>
              <a:t>only</a:t>
            </a:r>
            <a:r>
              <a:rPr lang="en-US" altLang="ja-JP"/>
              <a:t> reveals an encrypted conversation between User and Triangle Boy machine.</a:t>
            </a:r>
            <a:r>
              <a:rPr lang="ja-JP" altLang="en-US"/>
              <a:t>”</a:t>
            </a:r>
            <a:r>
              <a:rPr lang="en-US" altLang="ja-JP"/>
              <a:t>  (Safeweb manual)</a:t>
            </a:r>
            <a:endParaRPr lang="en-US" altLang="en-US"/>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89</a:t>
            </a:fld>
            <a:endParaRPr lang="en-US"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title"/>
          </p:nvPr>
        </p:nvSpPr>
        <p:spPr/>
        <p:txBody>
          <a:bodyPr/>
          <a:lstStyle/>
          <a:p>
            <a:r>
              <a:rPr lang="en-US" altLang="en-US"/>
              <a:t>Tor Circuit Setup (1)</a:t>
            </a:r>
          </a:p>
        </p:txBody>
      </p:sp>
      <p:sp>
        <p:nvSpPr>
          <p:cNvPr id="46082" name="Rectangle 4"/>
          <p:cNvSpPr>
            <a:spLocks noGrp="1" noChangeArrowheads="1"/>
          </p:cNvSpPr>
          <p:nvPr>
            <p:ph type="body" idx="1"/>
          </p:nvPr>
        </p:nvSpPr>
        <p:spPr/>
        <p:txBody>
          <a:bodyPr/>
          <a:lstStyle/>
          <a:p>
            <a:r>
              <a:rPr lang="en-US" altLang="en-US"/>
              <a:t>Client proxy establish a symmetric session key and circuit with Onion Router #1</a:t>
            </a:r>
          </a:p>
        </p:txBody>
      </p:sp>
      <p:pic>
        <p:nvPicPr>
          <p:cNvPr id="46084" name="Picture 2" descr="tor_Page_27"/>
          <p:cNvPicPr>
            <a:picLocks noChangeAspect="1" noChangeArrowheads="1"/>
          </p:cNvPicPr>
          <p:nvPr/>
        </p:nvPicPr>
        <p:blipFill>
          <a:blip r:embed="rId3">
            <a:extLst>
              <a:ext uri="{28A0092B-C50C-407E-A947-70E740481C1C}">
                <a14:useLocalDpi xmlns:a14="http://schemas.microsoft.com/office/drawing/2010/main" val="0"/>
              </a:ext>
            </a:extLst>
          </a:blip>
          <a:srcRect l="3334" t="43340" r="25833" b="11073"/>
          <a:stretch>
            <a:fillRect/>
          </a:stretch>
        </p:blipFill>
        <p:spPr bwMode="auto">
          <a:xfrm>
            <a:off x="1066800" y="3200400"/>
            <a:ext cx="647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3A1372-D0BF-3B45-A603-8F136B8AD2A9}"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a:t>Summary</a:t>
            </a:r>
          </a:p>
        </p:txBody>
      </p:sp>
      <p:sp>
        <p:nvSpPr>
          <p:cNvPr id="142339" name="Rectangle 3"/>
          <p:cNvSpPr>
            <a:spLocks noGrp="1" noChangeArrowheads="1"/>
          </p:cNvSpPr>
          <p:nvPr>
            <p:ph type="body" idx="1"/>
          </p:nvPr>
        </p:nvSpPr>
        <p:spPr/>
        <p:txBody>
          <a:bodyPr/>
          <a:lstStyle/>
          <a:p>
            <a:r>
              <a:rPr lang="en-US" altLang="en-US"/>
              <a:t>Easy to hide what you are getting</a:t>
            </a:r>
          </a:p>
          <a:p>
            <a:pPr lvl="1"/>
            <a:r>
              <a:rPr lang="en-US" altLang="en-US"/>
              <a:t>Just use SSL</a:t>
            </a:r>
          </a:p>
          <a:p>
            <a:r>
              <a:rPr lang="en-US" altLang="en-US"/>
              <a:t>And easy to circumvent censors</a:t>
            </a:r>
          </a:p>
          <a:p>
            <a:pPr lvl="1"/>
            <a:r>
              <a:rPr lang="en-US" altLang="en-US"/>
              <a:t>Safeweb</a:t>
            </a:r>
          </a:p>
          <a:p>
            <a:r>
              <a:rPr lang="en-US" altLang="en-US"/>
              <a:t>But hard to hide that you are doing it</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90</a:t>
            </a:fld>
            <a:endParaRPr lang="en-US" alt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a:t>Circumventing Censors</a:t>
            </a:r>
          </a:p>
        </p:txBody>
      </p:sp>
      <p:sp>
        <p:nvSpPr>
          <p:cNvPr id="143363" name="Rectangle 3"/>
          <p:cNvSpPr>
            <a:spLocks noGrp="1" noChangeArrowheads="1"/>
          </p:cNvSpPr>
          <p:nvPr>
            <p:ph type="body" idx="1"/>
          </p:nvPr>
        </p:nvSpPr>
        <p:spPr>
          <a:xfrm>
            <a:off x="457200" y="1600200"/>
            <a:ext cx="8305800" cy="4530725"/>
          </a:xfrm>
        </p:spPr>
        <p:txBody>
          <a:bodyPr/>
          <a:lstStyle/>
          <a:p>
            <a:r>
              <a:rPr lang="en-US" altLang="en-US"/>
              <a:t>Censors allow certain traffic</a:t>
            </a:r>
          </a:p>
          <a:p>
            <a:r>
              <a:rPr lang="en-US" altLang="en-US"/>
              <a:t>Use to construct a covert channel</a:t>
            </a:r>
          </a:p>
          <a:p>
            <a:pPr lvl="1"/>
            <a:r>
              <a:rPr lang="en-US" altLang="en-US"/>
              <a:t>Talk to normal servers</a:t>
            </a:r>
          </a:p>
          <a:p>
            <a:pPr lvl="1"/>
            <a:r>
              <a:rPr lang="en-US" altLang="en-US"/>
              <a:t>Embed requests for censored content in normal-seeming requests</a:t>
            </a:r>
          </a:p>
          <a:p>
            <a:pPr lvl="1"/>
            <a:r>
              <a:rPr lang="en-US" altLang="en-US"/>
              <a:t>Receive censored content hidden in normal-seeming responses</a:t>
            </a:r>
          </a:p>
          <a:p>
            <a:r>
              <a:rPr lang="en-US" altLang="en-US">
                <a:solidFill>
                  <a:srgbClr val="FF0000"/>
                </a:solidFill>
              </a:rPr>
              <a:t>Requester</a:t>
            </a:r>
            <a:r>
              <a:rPr lang="en-US" altLang="en-US"/>
              <a:t>: client asking for hidden content</a:t>
            </a:r>
          </a:p>
          <a:p>
            <a:r>
              <a:rPr lang="en-US" altLang="en-US">
                <a:solidFill>
                  <a:srgbClr val="FF0000"/>
                </a:solidFill>
              </a:rPr>
              <a:t>Responder</a:t>
            </a:r>
            <a:r>
              <a:rPr lang="en-US" altLang="en-US"/>
              <a:t>: server covertly providing it</a:t>
            </a:r>
          </a:p>
          <a:p>
            <a:pPr lvl="1"/>
            <a:endParaRPr lang="en-US" altLang="en-US"/>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91</a:t>
            </a:fld>
            <a:endParaRPr lang="en-US" alt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r>
              <a:rPr lang="en-US" altLang="en-US"/>
              <a:t>System Architecture</a:t>
            </a:r>
          </a:p>
        </p:txBody>
      </p:sp>
      <p:pic>
        <p:nvPicPr>
          <p:cNvPr id="1443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4963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B2B3BD8-89B0-D245-9504-7E184DF61EB3}" type="slidenum">
              <a:rPr lang="en-US" altLang="en-US" smtClean="0"/>
              <a:pPr/>
              <a:t>92</a:t>
            </a:fld>
            <a:endParaRPr lang="en-US" alt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a:t>Receiving Content is Easier Half</a:t>
            </a:r>
          </a:p>
        </p:txBody>
      </p:sp>
      <p:sp>
        <p:nvSpPr>
          <p:cNvPr id="146435" name="Rectangle 3"/>
          <p:cNvSpPr>
            <a:spLocks noGrp="1" noChangeArrowheads="1"/>
          </p:cNvSpPr>
          <p:nvPr>
            <p:ph type="body" idx="1"/>
          </p:nvPr>
        </p:nvSpPr>
        <p:spPr/>
        <p:txBody>
          <a:bodyPr/>
          <a:lstStyle/>
          <a:p>
            <a:r>
              <a:rPr lang="en-US" altLang="en-US"/>
              <a:t>Responder is a normal web server, serving images (among other things)</a:t>
            </a:r>
          </a:p>
          <a:p>
            <a:r>
              <a:rPr lang="en-US" altLang="en-US"/>
              <a:t>Encrypt data using requestor key</a:t>
            </a:r>
          </a:p>
          <a:p>
            <a:r>
              <a:rPr lang="en-US" altLang="en-US"/>
              <a:t>Embed in </a:t>
            </a:r>
            <a:r>
              <a:rPr lang="ja-JP" altLang="en-US"/>
              <a:t>“</a:t>
            </a:r>
            <a:r>
              <a:rPr lang="en-US" altLang="ja-JP"/>
              <a:t>unimportant, random</a:t>
            </a:r>
            <a:r>
              <a:rPr lang="ja-JP" altLang="en-US"/>
              <a:t>”</a:t>
            </a:r>
            <a:r>
              <a:rPr lang="en-US" altLang="ja-JP"/>
              <a:t> bits of images</a:t>
            </a:r>
          </a:p>
          <a:p>
            <a:pPr lvl="1"/>
            <a:r>
              <a:rPr lang="en-US" altLang="en-US"/>
              <a:t>E.g., high order color bits</a:t>
            </a:r>
          </a:p>
          <a:p>
            <a:pPr lvl="1"/>
            <a:r>
              <a:rPr lang="en-US" altLang="en-US"/>
              <a:t>Watermarking</a:t>
            </a:r>
          </a:p>
          <a:p>
            <a:r>
              <a:rPr lang="en-US" altLang="en-US"/>
              <a:t>Encrypted data looks random---only requestor can tell it isn</a:t>
            </a:r>
            <a:r>
              <a:rPr lang="ja-JP" altLang="en-US"/>
              <a:t>’</a:t>
            </a:r>
            <a:r>
              <a:rPr lang="en-US" altLang="ja-JP"/>
              <a:t>t (and decrypt)</a:t>
            </a:r>
            <a:endParaRPr lang="en-US" altLang="en-US"/>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93</a:t>
            </a:fld>
            <a:endParaRPr lang="en-US" alt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a:t>Example</a:t>
            </a:r>
          </a:p>
        </p:txBody>
      </p:sp>
      <p:pic>
        <p:nvPicPr>
          <p:cNvPr id="147459" name="Picture 6" descr="hari_outgues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57400" y="1676400"/>
            <a:ext cx="5172075" cy="3249613"/>
          </a:xfrm>
          <a:noFill/>
        </p:spPr>
      </p:pic>
      <p:sp>
        <p:nvSpPr>
          <p:cNvPr id="147460" name="Rectangle 4"/>
          <p:cNvSpPr>
            <a:spLocks noGrp="1" noChangeArrowheads="1"/>
          </p:cNvSpPr>
          <p:nvPr>
            <p:ph type="body" sz="half" idx="2"/>
          </p:nvPr>
        </p:nvSpPr>
        <p:spPr>
          <a:xfrm>
            <a:off x="457200" y="5105400"/>
            <a:ext cx="8229600" cy="1177925"/>
          </a:xfrm>
        </p:spPr>
        <p:txBody>
          <a:bodyPr/>
          <a:lstStyle/>
          <a:p>
            <a:r>
              <a:rPr lang="en-US" altLang="en-US" sz="2400"/>
              <a:t>One image has embedded content</a:t>
            </a:r>
          </a:p>
          <a:p>
            <a:r>
              <a:rPr lang="en-US" altLang="en-US" sz="2400"/>
              <a:t>You can</a:t>
            </a:r>
            <a:r>
              <a:rPr lang="ja-JP" altLang="en-US" sz="2400"/>
              <a:t>’</a:t>
            </a:r>
            <a:r>
              <a:rPr lang="en-US" altLang="ja-JP" sz="2400"/>
              <a:t>t tell which (shows it</a:t>
            </a:r>
            <a:r>
              <a:rPr lang="ja-JP" altLang="en-US" sz="2400"/>
              <a:t>’</a:t>
            </a:r>
            <a:r>
              <a:rPr lang="en-US" altLang="ja-JP" sz="2400"/>
              <a:t>s working)</a:t>
            </a:r>
            <a:endParaRPr lang="en-US" altLang="en-US" sz="2400"/>
          </a:p>
        </p:txBody>
      </p:sp>
      <p:sp>
        <p:nvSpPr>
          <p:cNvPr id="3" name="Slide Number Placeholder 2"/>
          <p:cNvSpPr>
            <a:spLocks noGrp="1"/>
          </p:cNvSpPr>
          <p:nvPr>
            <p:ph type="sldNum" sz="quarter" idx="12"/>
          </p:nvPr>
        </p:nvSpPr>
        <p:spPr/>
        <p:txBody>
          <a:bodyPr/>
          <a:lstStyle/>
          <a:p>
            <a:fld id="{525EC66B-5A89-BD4B-A0BF-1358B21875AC}" type="slidenum">
              <a:rPr lang="en-US" altLang="en-US" smtClean="0"/>
              <a:pPr/>
              <a:t>94</a:t>
            </a:fld>
            <a:endParaRPr lang="en-US" alt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r>
              <a:rPr lang="en-US" altLang="en-US"/>
              <a:t>Goals Analysis</a:t>
            </a:r>
          </a:p>
        </p:txBody>
      </p:sp>
      <p:sp>
        <p:nvSpPr>
          <p:cNvPr id="148482" name="Rectangle 3"/>
          <p:cNvSpPr>
            <a:spLocks noGrp="1" noChangeArrowheads="1"/>
          </p:cNvSpPr>
          <p:nvPr>
            <p:ph type="body" idx="1"/>
          </p:nvPr>
        </p:nvSpPr>
        <p:spPr/>
        <p:txBody>
          <a:bodyPr/>
          <a:lstStyle/>
          <a:p>
            <a:pPr>
              <a:lnSpc>
                <a:spcPct val="80000"/>
              </a:lnSpc>
            </a:pPr>
            <a:endParaRPr lang="en-US" altLang="en-US" sz="3000"/>
          </a:p>
          <a:p>
            <a:pPr>
              <a:lnSpc>
                <a:spcPct val="80000"/>
              </a:lnSpc>
            </a:pPr>
            <a:r>
              <a:rPr lang="en-US" altLang="en-US" sz="3000"/>
              <a:t>Client looks innocent (receives images)</a:t>
            </a:r>
          </a:p>
          <a:p>
            <a:pPr lvl="1">
              <a:lnSpc>
                <a:spcPct val="80000"/>
              </a:lnSpc>
            </a:pPr>
            <a:r>
              <a:rPr lang="en-US" altLang="en-US" sz="2600"/>
              <a:t>Infranet users &amp; nonusers indistinguishable</a:t>
            </a:r>
          </a:p>
          <a:p>
            <a:pPr>
              <a:lnSpc>
                <a:spcPct val="80000"/>
              </a:lnSpc>
            </a:pPr>
            <a:r>
              <a:rPr lang="en-US" altLang="en-US" sz="3000"/>
              <a:t>Server less so</a:t>
            </a:r>
          </a:p>
          <a:p>
            <a:pPr lvl="1">
              <a:lnSpc>
                <a:spcPct val="80000"/>
              </a:lnSpc>
            </a:pPr>
            <a:r>
              <a:rPr lang="en-US" altLang="en-US" sz="2600"/>
              <a:t>Any one image seems innocent</a:t>
            </a:r>
          </a:p>
          <a:p>
            <a:pPr lvl="1">
              <a:lnSpc>
                <a:spcPct val="80000"/>
              </a:lnSpc>
            </a:pPr>
            <a:r>
              <a:rPr lang="en-US" altLang="en-US" sz="2600"/>
              <a:t>But same image with different </a:t>
            </a:r>
            <a:r>
              <a:rPr lang="ja-JP" altLang="en-US" sz="2600"/>
              <a:t>“</a:t>
            </a:r>
            <a:r>
              <a:rPr lang="en-US" altLang="ja-JP" sz="2600"/>
              <a:t>random bits</a:t>
            </a:r>
            <a:r>
              <a:rPr lang="ja-JP" altLang="en-US" sz="2600"/>
              <a:t>”</a:t>
            </a:r>
            <a:r>
              <a:rPr lang="en-US" altLang="ja-JP" sz="2600"/>
              <a:t> in each copy is suspicious</a:t>
            </a:r>
          </a:p>
          <a:p>
            <a:pPr lvl="1">
              <a:lnSpc>
                <a:spcPct val="80000"/>
              </a:lnSpc>
            </a:pPr>
            <a:r>
              <a:rPr lang="en-US" altLang="en-US" sz="2600"/>
              <a:t>Evasion: never use same image-URL twice</a:t>
            </a:r>
          </a:p>
          <a:p>
            <a:pPr lvl="2">
              <a:lnSpc>
                <a:spcPct val="80000"/>
              </a:lnSpc>
            </a:pPr>
            <a:r>
              <a:rPr lang="en-US" altLang="en-US" sz="2200"/>
              <a:t>Justify: per-individual customized web site</a:t>
            </a:r>
          </a:p>
          <a:p>
            <a:pPr lvl="2">
              <a:lnSpc>
                <a:spcPct val="80000"/>
              </a:lnSpc>
            </a:pPr>
            <a:r>
              <a:rPr lang="en-US" altLang="en-US" sz="2200"/>
              <a:t>Human inspection might detect odd URL usage</a:t>
            </a:r>
          </a:p>
          <a:p>
            <a:pPr lvl="1">
              <a:lnSpc>
                <a:spcPct val="80000"/>
              </a:lnSpc>
            </a:pPr>
            <a:r>
              <a:rPr lang="en-US" altLang="en-US" sz="2600"/>
              <a:t>Evasion: use time-varying image (webcam)</a:t>
            </a:r>
          </a:p>
          <a:p>
            <a:pPr>
              <a:lnSpc>
                <a:spcPct val="80000"/>
              </a:lnSpc>
            </a:pPr>
            <a:r>
              <a:rPr lang="en-US" altLang="en-US" sz="3000"/>
              <a:t>Performance: 1/3 of image bits</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95</a:t>
            </a:fld>
            <a:endParaRPr lang="en-US" alt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a:t>Upstream (Requests) is Harder</a:t>
            </a:r>
          </a:p>
        </p:txBody>
      </p:sp>
      <p:sp>
        <p:nvSpPr>
          <p:cNvPr id="149507" name="Rectangle 3"/>
          <p:cNvSpPr>
            <a:spLocks noGrp="1" noChangeArrowheads="1"/>
          </p:cNvSpPr>
          <p:nvPr>
            <p:ph type="body" idx="1"/>
          </p:nvPr>
        </p:nvSpPr>
        <p:spPr>
          <a:xfrm>
            <a:off x="457200" y="1600200"/>
            <a:ext cx="8382000" cy="4800600"/>
          </a:xfrm>
        </p:spPr>
        <p:txBody>
          <a:bodyPr/>
          <a:lstStyle/>
          <a:p>
            <a:pPr>
              <a:lnSpc>
                <a:spcPct val="90000"/>
              </a:lnSpc>
            </a:pPr>
            <a:r>
              <a:rPr lang="en-US" altLang="en-US" sz="3000"/>
              <a:t>No </a:t>
            </a:r>
            <a:r>
              <a:rPr lang="ja-JP" altLang="en-US" sz="3000"/>
              <a:t>“</a:t>
            </a:r>
            <a:r>
              <a:rPr lang="en-US" altLang="ja-JP" sz="3000"/>
              <a:t>random content bits</a:t>
            </a:r>
            <a:r>
              <a:rPr lang="ja-JP" altLang="en-US" sz="3000"/>
              <a:t>”</a:t>
            </a:r>
            <a:r>
              <a:rPr lang="en-US" altLang="ja-JP" sz="3000"/>
              <a:t> that can be fiddled to send messages to responder</a:t>
            </a:r>
          </a:p>
          <a:p>
            <a:pPr>
              <a:lnSpc>
                <a:spcPct val="90000"/>
              </a:lnSpc>
            </a:pPr>
            <a:r>
              <a:rPr lang="en-US" altLang="en-US" sz="3000"/>
              <a:t>Solution: let browsing pattern itself be the message</a:t>
            </a:r>
          </a:p>
          <a:p>
            <a:pPr>
              <a:lnSpc>
                <a:spcPct val="90000"/>
              </a:lnSpc>
            </a:pPr>
            <a:r>
              <a:rPr lang="en-US" altLang="en-US" sz="3000"/>
              <a:t>Suppose web page has </a:t>
            </a:r>
            <a:r>
              <a:rPr lang="en-US" altLang="en-US" sz="3000" i="1">
                <a:solidFill>
                  <a:schemeClr val="tx2"/>
                </a:solidFill>
                <a:latin typeface="Times New Roman" charset="0"/>
              </a:rPr>
              <a:t>k</a:t>
            </a:r>
            <a:r>
              <a:rPr lang="en-US" altLang="en-US" sz="3000"/>
              <a:t> links.  </a:t>
            </a:r>
          </a:p>
          <a:p>
            <a:pPr lvl="1">
              <a:lnSpc>
                <a:spcPct val="90000"/>
              </a:lnSpc>
            </a:pPr>
            <a:r>
              <a:rPr lang="en-US" altLang="en-US" sz="2600"/>
              <a:t>GET on </a:t>
            </a:r>
            <a:r>
              <a:rPr lang="en-US" altLang="en-US" sz="2600" i="1">
                <a:solidFill>
                  <a:schemeClr val="tx2"/>
                </a:solidFill>
                <a:latin typeface="Times New Roman" charset="0"/>
              </a:rPr>
              <a:t>i</a:t>
            </a:r>
            <a:r>
              <a:rPr lang="en-US" altLang="en-US" sz="2600" i="1" baseline="30000">
                <a:solidFill>
                  <a:schemeClr val="tx2"/>
                </a:solidFill>
                <a:latin typeface="Times New Roman" charset="0"/>
              </a:rPr>
              <a:t>th</a:t>
            </a:r>
            <a:r>
              <a:rPr lang="en-US" altLang="en-US" sz="2600"/>
              <a:t> link signifies symbol </a:t>
            </a:r>
            <a:r>
              <a:rPr lang="ja-JP" altLang="en-US" sz="2600"/>
              <a:t>“</a:t>
            </a:r>
            <a:r>
              <a:rPr lang="en-US" altLang="ja-JP" sz="2600" i="1">
                <a:solidFill>
                  <a:schemeClr val="tx2"/>
                </a:solidFill>
                <a:latin typeface="Times New Roman" charset="0"/>
              </a:rPr>
              <a:t>i</a:t>
            </a:r>
            <a:r>
              <a:rPr lang="ja-JP" altLang="en-US" sz="2600"/>
              <a:t>”</a:t>
            </a:r>
            <a:r>
              <a:rPr lang="en-US" altLang="ja-JP" sz="2600"/>
              <a:t> to requestor</a:t>
            </a:r>
          </a:p>
          <a:p>
            <a:pPr lvl="1">
              <a:lnSpc>
                <a:spcPct val="90000"/>
              </a:lnSpc>
            </a:pPr>
            <a:r>
              <a:rPr lang="en-US" altLang="en-US" sz="2600"/>
              <a:t>Result: </a:t>
            </a:r>
            <a:r>
              <a:rPr lang="en-US" altLang="en-US" sz="2600">
                <a:solidFill>
                  <a:schemeClr val="tx2"/>
                </a:solidFill>
                <a:latin typeface="Times New Roman" charset="0"/>
              </a:rPr>
              <a:t>log</a:t>
            </a:r>
            <a:r>
              <a:rPr lang="en-US" altLang="en-US" sz="2600" baseline="-25000">
                <a:solidFill>
                  <a:schemeClr val="tx2"/>
                </a:solidFill>
                <a:latin typeface="Times New Roman" charset="0"/>
              </a:rPr>
              <a:t>2</a:t>
            </a:r>
            <a:r>
              <a:rPr lang="en-US" altLang="en-US" sz="2600">
                <a:solidFill>
                  <a:schemeClr val="tx2"/>
                </a:solidFill>
                <a:latin typeface="Times New Roman" charset="0"/>
              </a:rPr>
              <a:t>(</a:t>
            </a:r>
            <a:r>
              <a:rPr lang="en-US" altLang="en-US" sz="2600" i="1">
                <a:solidFill>
                  <a:schemeClr val="tx2"/>
                </a:solidFill>
                <a:latin typeface="Times New Roman" charset="0"/>
              </a:rPr>
              <a:t>k</a:t>
            </a:r>
            <a:r>
              <a:rPr lang="en-US" altLang="en-US" sz="2600">
                <a:solidFill>
                  <a:schemeClr val="tx2"/>
                </a:solidFill>
                <a:latin typeface="Times New Roman" charset="0"/>
              </a:rPr>
              <a:t>)</a:t>
            </a:r>
            <a:r>
              <a:rPr lang="en-US" altLang="en-US" sz="2600"/>
              <a:t> message bits from link click</a:t>
            </a:r>
          </a:p>
          <a:p>
            <a:pPr>
              <a:lnSpc>
                <a:spcPct val="90000"/>
              </a:lnSpc>
            </a:pPr>
            <a:r>
              <a:rPr lang="en-US" altLang="en-US" sz="3000"/>
              <a:t>Can be automated</a:t>
            </a:r>
          </a:p>
          <a:p>
            <a:pPr>
              <a:lnSpc>
                <a:spcPct val="90000"/>
              </a:lnSpc>
            </a:pPr>
            <a:r>
              <a:rPr lang="en-US" altLang="en-US" sz="3000"/>
              <a:t>To prevent censor from seeing message, encrypt with responder key </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96</a:t>
            </a:fld>
            <a:endParaRPr lang="en-US" alt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a:t>Goals Analysis</a:t>
            </a:r>
          </a:p>
        </p:txBody>
      </p:sp>
      <p:sp>
        <p:nvSpPr>
          <p:cNvPr id="23555" name="Rectangle 3"/>
          <p:cNvSpPr>
            <a:spLocks noGrp="1" noChangeArrowheads="1"/>
          </p:cNvSpPr>
          <p:nvPr>
            <p:ph type="body" idx="1"/>
          </p:nvPr>
        </p:nvSpPr>
        <p:spPr>
          <a:xfrm>
            <a:off x="457200" y="1600200"/>
            <a:ext cx="8229600" cy="4800600"/>
          </a:xfrm>
        </p:spPr>
        <p:txBody>
          <a:bodyPr>
            <a:normAutofit/>
          </a:bodyPr>
          <a:lstStyle/>
          <a:p>
            <a:pPr>
              <a:lnSpc>
                <a:spcPct val="90000"/>
              </a:lnSpc>
            </a:pPr>
            <a:r>
              <a:rPr lang="en-US" altLang="en-US" sz="3000"/>
              <a:t>Deniability: requestor generates standard http GETs to allowed web sites</a:t>
            </a:r>
          </a:p>
          <a:p>
            <a:pPr lvl="1">
              <a:lnSpc>
                <a:spcPct val="90000"/>
              </a:lnSpc>
            </a:pPr>
            <a:r>
              <a:rPr lang="en-US" altLang="en-US" sz="2600"/>
              <a:t>Fact of GETs isn’t itself proof of wrongdoing</a:t>
            </a:r>
          </a:p>
          <a:p>
            <a:pPr lvl="1">
              <a:lnSpc>
                <a:spcPct val="90000"/>
              </a:lnSpc>
            </a:pPr>
            <a:r>
              <a:rPr lang="en-US" altLang="en-US" sz="2600"/>
              <a:t>Known rule for translating GETs to message, but message is encrypted, so not evidence</a:t>
            </a:r>
          </a:p>
          <a:p>
            <a:pPr>
              <a:lnSpc>
                <a:spcPct val="90000"/>
              </a:lnSpc>
            </a:pPr>
            <a:r>
              <a:rPr lang="en-US" altLang="en-US" sz="3000"/>
              <a:t>Statistical deniability</a:t>
            </a:r>
          </a:p>
          <a:p>
            <a:pPr lvl="1">
              <a:lnSpc>
                <a:spcPct val="90000"/>
              </a:lnSpc>
            </a:pPr>
            <a:r>
              <a:rPr lang="en-US" altLang="en-US" sz="2600"/>
              <a:t>Encrypting message produces “random” string</a:t>
            </a:r>
          </a:p>
          <a:p>
            <a:pPr lvl="1">
              <a:lnSpc>
                <a:spcPct val="90000"/>
              </a:lnSpc>
            </a:pPr>
            <a:r>
              <a:rPr lang="en-US" altLang="en-US" sz="2600"/>
              <a:t>Sent via series of “random” GETs</a:t>
            </a:r>
          </a:p>
          <a:p>
            <a:pPr lvl="1">
              <a:lnSpc>
                <a:spcPct val="90000"/>
              </a:lnSpc>
            </a:pPr>
            <a:r>
              <a:rPr lang="en-US" altLang="en-US" sz="2600"/>
              <a:t>Problem: normal user browsing not random</a:t>
            </a:r>
          </a:p>
          <a:p>
            <a:pPr lvl="2">
              <a:lnSpc>
                <a:spcPct val="90000"/>
              </a:lnSpc>
            </a:pPr>
            <a:r>
              <a:rPr lang="en-US" altLang="en-US" sz="2200"/>
              <a:t>Some links rare</a:t>
            </a:r>
          </a:p>
          <a:p>
            <a:pPr lvl="2">
              <a:lnSpc>
                <a:spcPct val="90000"/>
              </a:lnSpc>
            </a:pPr>
            <a:r>
              <a:rPr lang="en-US" altLang="en-US" sz="2200"/>
              <a:t>Conditional dependence of browsing on past browsing</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97</a:t>
            </a:fld>
            <a:endParaRPr lang="en-US" alt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a:t>Performance vs. Deniability</a:t>
            </a:r>
          </a:p>
        </p:txBody>
      </p:sp>
      <p:sp>
        <p:nvSpPr>
          <p:cNvPr id="151555" name="Rectangle 3"/>
          <p:cNvSpPr>
            <a:spLocks noGrp="1" noChangeArrowheads="1"/>
          </p:cNvSpPr>
          <p:nvPr>
            <p:ph type="body" idx="1"/>
          </p:nvPr>
        </p:nvSpPr>
        <p:spPr/>
        <p:txBody>
          <a:bodyPr/>
          <a:lstStyle/>
          <a:p>
            <a:r>
              <a:rPr lang="en-US" altLang="en-US"/>
              <a:t>Middling deniability, poor performance</a:t>
            </a:r>
          </a:p>
          <a:p>
            <a:pPr lvl="1"/>
            <a:r>
              <a:rPr lang="en-US" altLang="en-US"/>
              <a:t>Request URL may be (say) 50 characters</a:t>
            </a:r>
          </a:p>
          <a:p>
            <a:pPr lvl="1"/>
            <a:r>
              <a:rPr lang="en-US" altLang="en-US"/>
              <a:t>16 Links/Page (say) means 4 bits</a:t>
            </a:r>
          </a:p>
          <a:p>
            <a:pPr lvl="1"/>
            <a:r>
              <a:rPr lang="en-US" altLang="en-US"/>
              <a:t>So need 100 GETs to request one URL!</a:t>
            </a:r>
          </a:p>
          <a:p>
            <a:pPr lvl="1"/>
            <a:r>
              <a:rPr lang="en-US" altLang="en-US"/>
              <a:t>And still poor statistical deniability</a:t>
            </a:r>
          </a:p>
          <a:p>
            <a:r>
              <a:rPr lang="en-US" altLang="en-US"/>
              <a:t>Can we enhance deniability?</a:t>
            </a:r>
          </a:p>
          <a:p>
            <a:pPr lvl="1"/>
            <a:r>
              <a:rPr lang="en-US" altLang="en-US"/>
              <a:t>Yes, by decreasing performance further</a:t>
            </a:r>
          </a:p>
          <a:p>
            <a:r>
              <a:rPr lang="en-US" altLang="en-US"/>
              <a:t>Can we enhance performance?</a:t>
            </a:r>
          </a:p>
          <a:p>
            <a:pPr lvl="1"/>
            <a:r>
              <a:rPr lang="en-US" altLang="en-US"/>
              <a:t>Yes, and enhance deniability at same time</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98</a:t>
            </a:fld>
            <a:endParaRPr lang="en-US" alt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a:t>Paranoid Alternative</a:t>
            </a:r>
          </a:p>
        </p:txBody>
      </p:sp>
      <p:sp>
        <p:nvSpPr>
          <p:cNvPr id="152579" name="Rectangle 3"/>
          <p:cNvSpPr>
            <a:spLocks noGrp="1" noChangeArrowheads="1"/>
          </p:cNvSpPr>
          <p:nvPr>
            <p:ph type="body" idx="1"/>
          </p:nvPr>
        </p:nvSpPr>
        <p:spPr/>
        <p:txBody>
          <a:bodyPr/>
          <a:lstStyle/>
          <a:p>
            <a:r>
              <a:rPr lang="en-US" altLang="en-US"/>
              <a:t>Settle for one message bit per GET</a:t>
            </a:r>
          </a:p>
          <a:p>
            <a:pPr lvl="1"/>
            <a:r>
              <a:rPr lang="en-US" altLang="en-US"/>
              <a:t>Odd/even links on page</a:t>
            </a:r>
          </a:p>
          <a:p>
            <a:pPr lvl="1"/>
            <a:r>
              <a:rPr lang="en-US" altLang="en-US"/>
              <a:t>Or generalize to </a:t>
            </a:r>
            <a:r>
              <a:rPr lang="ja-JP" altLang="en-US"/>
              <a:t>“</a:t>
            </a:r>
            <a:r>
              <a:rPr lang="en-US" altLang="ja-JP"/>
              <a:t>mod k</a:t>
            </a:r>
            <a:r>
              <a:rPr lang="ja-JP" altLang="en-US"/>
              <a:t>”</a:t>
            </a:r>
            <a:r>
              <a:rPr lang="en-US" altLang="ja-JP"/>
              <a:t> for some small k</a:t>
            </a:r>
          </a:p>
          <a:p>
            <a:r>
              <a:rPr lang="en-US" altLang="en-US"/>
              <a:t>User has many link choices for each bit</a:t>
            </a:r>
          </a:p>
          <a:p>
            <a:pPr lvl="1"/>
            <a:r>
              <a:rPr lang="en-US" altLang="en-US"/>
              <a:t>Can choose one that is reasonable</a:t>
            </a:r>
          </a:p>
          <a:p>
            <a:pPr lvl="1"/>
            <a:r>
              <a:rPr lang="en-US" altLang="en-US"/>
              <a:t>Incorporate error correcting code in case no reasonable next link sends correct bit</a:t>
            </a:r>
          </a:p>
          <a:p>
            <a:r>
              <a:rPr lang="en-US" altLang="en-US"/>
              <a:t>Drawback: user must be directly involved in sending each message bit</a:t>
            </a:r>
          </a:p>
          <a:p>
            <a:pPr lvl="1"/>
            <a:r>
              <a:rPr lang="en-US" altLang="en-US"/>
              <a:t>Very low bandwidth vs time spent</a:t>
            </a:r>
          </a:p>
        </p:txBody>
      </p:sp>
      <p:sp>
        <p:nvSpPr>
          <p:cNvPr id="3" name="Slide Number Placeholder 2"/>
          <p:cNvSpPr>
            <a:spLocks noGrp="1"/>
          </p:cNvSpPr>
          <p:nvPr>
            <p:ph type="sldNum" sz="quarter" idx="12"/>
          </p:nvPr>
        </p:nvSpPr>
        <p:spPr/>
        <p:txBody>
          <a:bodyPr/>
          <a:lstStyle/>
          <a:p>
            <a:fld id="{743A1372-D0BF-3B45-A603-8F136B8AD2A9}" type="slidenum">
              <a:rPr lang="en-US" altLang="en-US" smtClean="0"/>
              <a:pPr/>
              <a:t>99</a:t>
            </a:fld>
            <a:endParaRPr lang="en-US" alt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1"/>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ags/tag3.xml><?xml version="1.0" encoding="utf-8"?>
<p:tagLst xmlns:a="http://schemas.openxmlformats.org/drawingml/2006/main" xmlns:r="http://schemas.openxmlformats.org/officeDocument/2006/relationships" xmlns:p="http://schemas.openxmlformats.org/presentationml/2006/main">
  <p:tag name="TIMING" val="|23.7"/>
</p:tagLst>
</file>

<file path=ppt/tags/tag4.xml><?xml version="1.0" encoding="utf-8"?>
<p:tagLst xmlns:a="http://schemas.openxmlformats.org/drawingml/2006/main" xmlns:r="http://schemas.openxmlformats.org/officeDocument/2006/relationships" xmlns:p="http://schemas.openxmlformats.org/presentationml/2006/main">
  <p:tag name="TIMING" val="|28.9|53.3"/>
</p:tagLst>
</file>

<file path=ppt/tags/tag5.xml><?xml version="1.0" encoding="utf-8"?>
<p:tagLst xmlns:a="http://schemas.openxmlformats.org/drawingml/2006/main" xmlns:r="http://schemas.openxmlformats.org/officeDocument/2006/relationships" xmlns:p="http://schemas.openxmlformats.org/presentationml/2006/main">
  <p:tag name="TIMING" val="|42.2"/>
</p:tagLst>
</file>

<file path=ppt/tags/tag6.xml><?xml version="1.0" encoding="utf-8"?>
<p:tagLst xmlns:a="http://schemas.openxmlformats.org/drawingml/2006/main" xmlns:r="http://schemas.openxmlformats.org/officeDocument/2006/relationships" xmlns:p="http://schemas.openxmlformats.org/presentationml/2006/main">
  <p:tag name="TIMING" val="|42.2"/>
</p:tagLst>
</file>

<file path=ppt/tags/tag7.xml><?xml version="1.0" encoding="utf-8"?>
<p:tagLst xmlns:a="http://schemas.openxmlformats.org/drawingml/2006/main" xmlns:r="http://schemas.openxmlformats.org/officeDocument/2006/relationships" xmlns:p="http://schemas.openxmlformats.org/presentationml/2006/main">
  <p:tag name="TIMING" val="|52.8"/>
</p:tagLst>
</file>

<file path=ppt/tags/tag8.xml><?xml version="1.0" encoding="utf-8"?>
<p:tagLst xmlns:a="http://schemas.openxmlformats.org/drawingml/2006/main" xmlns:r="http://schemas.openxmlformats.org/officeDocument/2006/relationships" xmlns:p="http://schemas.openxmlformats.org/presentationml/2006/main">
  <p:tag name="TIMING" val="|52.8"/>
</p:tagLst>
</file>

<file path=ppt/tags/tag9.xml><?xml version="1.0" encoding="utf-8"?>
<p:tagLst xmlns:a="http://schemas.openxmlformats.org/drawingml/2006/main" xmlns:r="http://schemas.openxmlformats.org/officeDocument/2006/relationships" xmlns:p="http://schemas.openxmlformats.org/presentationml/2006/main">
  <p:tag name="TIMING" val="|52.8"/>
</p:tagLst>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ecture 01">
  <a:themeElements>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Lecture 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Lecture 01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Lecture 01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Lecture 01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Lecture 01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Book"/>
        <a:ea typeface="Avenir Book"/>
        <a:cs typeface="Avenir Book"/>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6869</TotalTime>
  <Words>6871</Words>
  <Application>Microsoft Macintosh PowerPoint</Application>
  <PresentationFormat>On-screen Show (4:3)</PresentationFormat>
  <Paragraphs>1750</Paragraphs>
  <Slides>143</Slides>
  <Notes>55</Notes>
  <HiddenSlides>65</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143</vt:i4>
      </vt:variant>
    </vt:vector>
  </HeadingPairs>
  <TitlesOfParts>
    <vt:vector size="169" baseType="lpstr">
      <vt:lpstr>Arial Narrow</vt:lpstr>
      <vt:lpstr>Avenir Book</vt:lpstr>
      <vt:lpstr>Avenir Light</vt:lpstr>
      <vt:lpstr>Avenir Medium</vt:lpstr>
      <vt:lpstr>Calibri</vt:lpstr>
      <vt:lpstr>Courier New</vt:lpstr>
      <vt:lpstr>Franklin Gothic Medium</vt:lpstr>
      <vt:lpstr>Futura</vt:lpstr>
      <vt:lpstr>Gill Sans</vt:lpstr>
      <vt:lpstr>Gill Sans Light</vt:lpstr>
      <vt:lpstr>Helvetica</vt:lpstr>
      <vt:lpstr>Helvetica Light</vt:lpstr>
      <vt:lpstr>Helvetica Neue</vt:lpstr>
      <vt:lpstr>Lato</vt:lpstr>
      <vt:lpstr>Menlo</vt:lpstr>
      <vt:lpstr>Monotype Sorts</vt:lpstr>
      <vt:lpstr>ＭＳ Ｐゴシック</vt:lpstr>
      <vt:lpstr>Palatino</vt:lpstr>
      <vt:lpstr>Raleway</vt:lpstr>
      <vt:lpstr>Symbol</vt:lpstr>
      <vt:lpstr>Times New Roman</vt:lpstr>
      <vt:lpstr>Verdana</vt:lpstr>
      <vt:lpstr>Wingdings</vt:lpstr>
      <vt:lpstr>Arial</vt:lpstr>
      <vt:lpstr>Lecture 01</vt:lpstr>
      <vt:lpstr>White</vt:lpstr>
      <vt:lpstr>15-744: Computer Networking</vt:lpstr>
      <vt:lpstr>Overview</vt:lpstr>
      <vt:lpstr>Randomized Routing</vt:lpstr>
      <vt:lpstr>Onion Routing</vt:lpstr>
      <vt:lpstr>Route Establishment</vt:lpstr>
      <vt:lpstr>Tor</vt:lpstr>
      <vt:lpstr>How does Tor work?</vt:lpstr>
      <vt:lpstr>How does Tor work?</vt:lpstr>
      <vt:lpstr>Tor Circuit Setup (1)</vt:lpstr>
      <vt:lpstr>Tor Circuit Setup (2)</vt:lpstr>
      <vt:lpstr>Tor Circuit Setup (3)</vt:lpstr>
      <vt:lpstr>Using a Tor Circuit</vt:lpstr>
      <vt:lpstr>Location Hidden Servers</vt:lpstr>
      <vt:lpstr>Creating a Location Hidden Server</vt:lpstr>
      <vt:lpstr>Using a Location Hidden Server</vt:lpstr>
      <vt:lpstr>Schedule Change</vt:lpstr>
      <vt:lpstr>Overview</vt:lpstr>
      <vt:lpstr>PowerPoint Presentation</vt:lpstr>
      <vt:lpstr>PowerPoint Presentation</vt:lpstr>
      <vt:lpstr>PowerPoint Presentation</vt:lpstr>
      <vt:lpstr>PowerPoint Presentation</vt:lpstr>
      <vt:lpstr>Delegated Accountability</vt:lpstr>
      <vt:lpstr>brief(P)</vt:lpstr>
      <vt:lpstr>Delegated Accountability</vt:lpstr>
      <vt:lpstr>verify(P)</vt:lpstr>
      <vt:lpstr>Delegated Accountability</vt:lpstr>
      <vt:lpstr>shutoff(P)</vt:lpstr>
      <vt:lpstr>Flow Granularity</vt:lpstr>
      <vt:lpstr>Assigning Flow IDs</vt:lpstr>
      <vt:lpstr>PowerPoint Presentation</vt:lpstr>
      <vt:lpstr>Hiding Return Addresses</vt:lpstr>
      <vt:lpstr>Example Deployments</vt:lpstr>
      <vt:lpstr>PowerPoint Presentation</vt:lpstr>
      <vt:lpstr>Overview</vt:lpstr>
      <vt:lpstr>      Our Wireless World</vt:lpstr>
      <vt:lpstr>Best Security Practices</vt:lpstr>
      <vt:lpstr>Privacy Problems Remain</vt:lpstr>
      <vt:lpstr>Problem: Long-Term Linking</vt:lpstr>
      <vt:lpstr>Problem: Long-Term Linking</vt:lpstr>
      <vt:lpstr>Problem: Short-Term Linking</vt:lpstr>
      <vt:lpstr>Problem: Short-Term Linking</vt:lpstr>
      <vt:lpstr>Fundamental Problem</vt:lpstr>
      <vt:lpstr>Goal: Make All Bits Appear Random</vt:lpstr>
      <vt:lpstr>Challenge: Filtering without Identifiers</vt:lpstr>
      <vt:lpstr>Design Requirements</vt:lpstr>
      <vt:lpstr>Solution Summary</vt:lpstr>
      <vt:lpstr>Straw man: MAC Pseudonyms</vt:lpstr>
      <vt:lpstr>Solution Summary</vt:lpstr>
      <vt:lpstr>Straw man: Encrypt Everything</vt:lpstr>
      <vt:lpstr>Straw man: Public Key Protocol</vt:lpstr>
      <vt:lpstr>Straw man: Symmetric Key Protocol</vt:lpstr>
      <vt:lpstr>Solution Summary</vt:lpstr>
      <vt:lpstr>SlyFi</vt:lpstr>
      <vt:lpstr>SlyFi</vt:lpstr>
      <vt:lpstr>SlyFi: Data Transport</vt:lpstr>
      <vt:lpstr>SlyFi: Data Transport</vt:lpstr>
      <vt:lpstr>SlyFi: Discovery/Binding</vt:lpstr>
      <vt:lpstr>SlyFi: Discovery/Binding</vt:lpstr>
      <vt:lpstr>SlyFi: Discovery/Binding</vt:lpstr>
      <vt:lpstr>Solution Summary</vt:lpstr>
      <vt:lpstr>Overview</vt:lpstr>
      <vt:lpstr>BlindBox: DPI for Users and Network Admins</vt:lpstr>
      <vt:lpstr>Intrusion Prevention</vt:lpstr>
      <vt:lpstr>State of the Art Solution? Man in the Middle SSL</vt:lpstr>
      <vt:lpstr>BlindBox [SIGCOMM ’15]</vt:lpstr>
      <vt:lpstr>Threat Model</vt:lpstr>
      <vt:lpstr>BlindBox Encrypt: A Deterministic Strawman</vt:lpstr>
      <vt:lpstr>A problem with the strawman design</vt:lpstr>
      <vt:lpstr>BlindBox HTTPS: Overview </vt:lpstr>
      <vt:lpstr>One Slide Introduction to BB Handshake</vt:lpstr>
      <vt:lpstr>MBArk: Can we improve privacy for outsourced, general appliances?</vt:lpstr>
      <vt:lpstr>Service Model</vt:lpstr>
      <vt:lpstr>Service Model</vt:lpstr>
      <vt:lpstr>Initialization</vt:lpstr>
      <vt:lpstr>Initialization</vt:lpstr>
      <vt:lpstr>Packet Flow</vt:lpstr>
      <vt:lpstr>Packet Flow</vt:lpstr>
      <vt:lpstr>Packet Flow</vt:lpstr>
      <vt:lpstr>Packet Flow</vt:lpstr>
      <vt:lpstr>Packet Flow</vt:lpstr>
      <vt:lpstr>Packet Flow</vt:lpstr>
      <vt:lpstr>Overview</vt:lpstr>
      <vt:lpstr>An “Old” Problem</vt:lpstr>
      <vt:lpstr>Proxy-Based Web Censorship</vt:lpstr>
      <vt:lpstr>Goal</vt:lpstr>
      <vt:lpstr>The Big Picture</vt:lpstr>
      <vt:lpstr>Requirements</vt:lpstr>
      <vt:lpstr>(Un)related Work</vt:lpstr>
      <vt:lpstr>Safeweb/Triangle boy</vt:lpstr>
      <vt:lpstr>Summary</vt:lpstr>
      <vt:lpstr>Circumventing Censors</vt:lpstr>
      <vt:lpstr>System Architecture</vt:lpstr>
      <vt:lpstr>Receiving Content is Easier Half</vt:lpstr>
      <vt:lpstr>Example</vt:lpstr>
      <vt:lpstr>Goals Analysis</vt:lpstr>
      <vt:lpstr>Upstream (Requests) is Harder</vt:lpstr>
      <vt:lpstr>Goals Analysis</vt:lpstr>
      <vt:lpstr>Performance vs. Deniability</vt:lpstr>
      <vt:lpstr>Paranoid Alternative</vt:lpstr>
      <vt:lpstr>Higher Performance</vt:lpstr>
      <vt:lpstr>Solution: Range Mapping</vt:lpstr>
      <vt:lpstr>Toy Example</vt:lpstr>
      <vt:lpstr>PowerPoint Presentation</vt:lpstr>
      <vt:lpstr>Overview</vt:lpstr>
      <vt:lpstr>Freenet</vt:lpstr>
      <vt:lpstr>Data Structure</vt:lpstr>
      <vt:lpstr>Query Example</vt:lpstr>
      <vt:lpstr>Freenet Requests</vt:lpstr>
      <vt:lpstr>Freenet Request</vt:lpstr>
      <vt:lpstr>Freenet Search Features</vt:lpstr>
      <vt:lpstr>Freenet File Creation</vt:lpstr>
      <vt:lpstr>Cache Management</vt:lpstr>
      <vt:lpstr>Freenet Naming</vt:lpstr>
      <vt:lpstr>Freenet Naming - Indirect files</vt:lpstr>
      <vt:lpstr>PowerPoint Presentation</vt:lpstr>
      <vt:lpstr>How does Tor work?</vt:lpstr>
      <vt:lpstr>How does Tor work?</vt:lpstr>
      <vt:lpstr>How does Tor work?</vt:lpstr>
      <vt:lpstr>Building a circuit</vt:lpstr>
      <vt:lpstr>Fetching a web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brief(P)</vt:lpstr>
      <vt:lpstr>brief(P)</vt:lpstr>
      <vt:lpstr>brief(P)</vt:lpstr>
      <vt:lpstr>verify(P)</vt:lpstr>
      <vt:lpstr>verify(P)</vt:lpstr>
      <vt:lpstr>verify(P)</vt:lpstr>
      <vt:lpstr>shutoff(P)</vt:lpstr>
      <vt:lpstr>shutoff(P)</vt:lpstr>
      <vt:lpstr>shutoff(P)</vt:lpstr>
      <vt:lpstr>Delegated Accountability</vt:lpstr>
      <vt:lpstr>PowerPoint Presentation</vt:lpstr>
      <vt:lpstr>PowerPoint Presentation</vt:lpstr>
      <vt:lpstr>PowerPoint Presentation</vt:lpstr>
      <vt:lpstr>PowerPoint Presentation</vt:lpstr>
      <vt:lpstr>PowerPoint Presentation</vt:lpstr>
      <vt:lpstr>PowerPoint Presentation</vt:lpstr>
    </vt:vector>
  </TitlesOfParts>
  <Company>CMU</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15-744: Computer Networking</dc:title>
  <dc:creator>Srinivasan Seshan</dc:creator>
  <cp:lastModifiedBy>Srinivasan Seshan</cp:lastModifiedBy>
  <cp:revision>170</cp:revision>
  <cp:lastPrinted>2008-04-21T00:57:24Z</cp:lastPrinted>
  <dcterms:created xsi:type="dcterms:W3CDTF">2009-11-18T01:07:34Z</dcterms:created>
  <dcterms:modified xsi:type="dcterms:W3CDTF">2017-04-24T17:28:07Z</dcterms:modified>
</cp:coreProperties>
</file>