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</p:sldMasterIdLst>
  <p:notesMasterIdLst>
    <p:notesMasterId r:id="rId89"/>
  </p:notesMasterIdLst>
  <p:handoutMasterIdLst>
    <p:handoutMasterId r:id="rId90"/>
  </p:handoutMasterIdLst>
  <p:sldIdLst>
    <p:sldId id="256" r:id="rId2"/>
    <p:sldId id="461" r:id="rId3"/>
    <p:sldId id="622" r:id="rId4"/>
    <p:sldId id="441" r:id="rId5"/>
    <p:sldId id="442" r:id="rId6"/>
    <p:sldId id="443" r:id="rId7"/>
    <p:sldId id="444" r:id="rId8"/>
    <p:sldId id="460" r:id="rId9"/>
    <p:sldId id="688" r:id="rId10"/>
    <p:sldId id="642" r:id="rId11"/>
    <p:sldId id="643" r:id="rId12"/>
    <p:sldId id="644" r:id="rId13"/>
    <p:sldId id="645" r:id="rId14"/>
    <p:sldId id="652" r:id="rId15"/>
    <p:sldId id="646" r:id="rId16"/>
    <p:sldId id="680" r:id="rId17"/>
    <p:sldId id="653" r:id="rId18"/>
    <p:sldId id="648" r:id="rId19"/>
    <p:sldId id="649" r:id="rId20"/>
    <p:sldId id="650" r:id="rId21"/>
    <p:sldId id="651" r:id="rId22"/>
    <p:sldId id="647" r:id="rId23"/>
    <p:sldId id="655" r:id="rId24"/>
    <p:sldId id="659" r:id="rId25"/>
    <p:sldId id="681" r:id="rId26"/>
    <p:sldId id="682" r:id="rId27"/>
    <p:sldId id="657" r:id="rId28"/>
    <p:sldId id="689" r:id="rId29"/>
    <p:sldId id="661" r:id="rId30"/>
    <p:sldId id="684" r:id="rId31"/>
    <p:sldId id="685" r:id="rId32"/>
    <p:sldId id="686" r:id="rId33"/>
    <p:sldId id="687" r:id="rId34"/>
    <p:sldId id="690" r:id="rId35"/>
    <p:sldId id="665" r:id="rId36"/>
    <p:sldId id="666" r:id="rId37"/>
    <p:sldId id="667" r:id="rId38"/>
    <p:sldId id="668" r:id="rId39"/>
    <p:sldId id="669" r:id="rId40"/>
    <p:sldId id="670" r:id="rId41"/>
    <p:sldId id="671" r:id="rId42"/>
    <p:sldId id="672" r:id="rId43"/>
    <p:sldId id="426" r:id="rId44"/>
    <p:sldId id="610" r:id="rId45"/>
    <p:sldId id="608" r:id="rId46"/>
    <p:sldId id="609" r:id="rId47"/>
    <p:sldId id="527" r:id="rId48"/>
    <p:sldId id="617" r:id="rId49"/>
    <p:sldId id="611" r:id="rId50"/>
    <p:sldId id="616" r:id="rId51"/>
    <p:sldId id="629" r:id="rId52"/>
    <p:sldId id="614" r:id="rId53"/>
    <p:sldId id="536" r:id="rId54"/>
    <p:sldId id="543" r:id="rId55"/>
    <p:sldId id="568" r:id="rId56"/>
    <p:sldId id="525" r:id="rId57"/>
    <p:sldId id="547" r:id="rId58"/>
    <p:sldId id="309" r:id="rId59"/>
    <p:sldId id="456" r:id="rId60"/>
    <p:sldId id="518" r:id="rId61"/>
    <p:sldId id="519" r:id="rId62"/>
    <p:sldId id="577" r:id="rId63"/>
    <p:sldId id="578" r:id="rId64"/>
    <p:sldId id="579" r:id="rId65"/>
    <p:sldId id="580" r:id="rId66"/>
    <p:sldId id="581" r:id="rId67"/>
    <p:sldId id="582" r:id="rId68"/>
    <p:sldId id="583" r:id="rId69"/>
    <p:sldId id="584" r:id="rId70"/>
    <p:sldId id="630" r:id="rId71"/>
    <p:sldId id="631" r:id="rId72"/>
    <p:sldId id="632" r:id="rId73"/>
    <p:sldId id="633" r:id="rId74"/>
    <p:sldId id="634" r:id="rId75"/>
    <p:sldId id="635" r:id="rId76"/>
    <p:sldId id="636" r:id="rId77"/>
    <p:sldId id="637" r:id="rId78"/>
    <p:sldId id="638" r:id="rId79"/>
    <p:sldId id="639" r:id="rId80"/>
    <p:sldId id="640" r:id="rId81"/>
    <p:sldId id="673" r:id="rId82"/>
    <p:sldId id="674" r:id="rId83"/>
    <p:sldId id="675" r:id="rId84"/>
    <p:sldId id="676" r:id="rId85"/>
    <p:sldId id="677" r:id="rId86"/>
    <p:sldId id="678" r:id="rId87"/>
    <p:sldId id="679" r:id="rId88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/>
    <p:restoredTop sz="94680"/>
  </p:normalViewPr>
  <p:slideViewPr>
    <p:cSldViewPr>
      <p:cViewPr varScale="1">
        <p:scale>
          <a:sx n="145" d="100"/>
          <a:sy n="145" d="100"/>
        </p:scale>
        <p:origin x="16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5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4" Type="http://schemas.openxmlformats.org/officeDocument/2006/relationships/slide" Target="slides/slide34.xml"/><Relationship Id="rId1" Type="http://schemas.openxmlformats.org/officeDocument/2006/relationships/slide" Target="slides/slide2.xml"/><Relationship Id="rId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6CD62D6-5949-E248-9787-DA62AA4BA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218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68BFA8C-C0B0-3342-93B9-C91115A6E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49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76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5578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88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658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14541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2137B6E-C53B-1F4D-8A91-E9285F056718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11535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98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90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627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5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5813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6FE4DD0-D5CC-0D48-A06C-5DBA8750544F}" type="slidenum">
              <a:rPr lang="en-GB" altLang="en-US" sz="1300"/>
              <a:pPr eaLnBrk="1" hangingPunct="1"/>
              <a:t>23</a:t>
            </a:fld>
            <a:endParaRPr lang="en-GB" altLang="en-US" sz="1300"/>
          </a:p>
        </p:txBody>
      </p:sp>
      <p:sp>
        <p:nvSpPr>
          <p:cNvPr id="6656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33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898AC0F-3605-DD45-9FA6-9D9F97A2DC30}" type="slidenum">
              <a:rPr lang="en-GB" altLang="en-US" sz="1300"/>
              <a:pPr eaLnBrk="1" hangingPunct="1"/>
              <a:t>4</a:t>
            </a:fld>
            <a:endParaRPr lang="en-GB" altLang="en-US" sz="1300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0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3A06004-AA71-1B43-B8A6-770AE9939367}" type="slidenum">
              <a:rPr lang="en-GB" altLang="en-US" sz="1300"/>
              <a:pPr eaLnBrk="1" hangingPunct="1"/>
              <a:t>30</a:t>
            </a:fld>
            <a:endParaRPr lang="en-GB" altLang="en-US" sz="130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96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96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D43CD36-EB45-254D-A5C6-2D95AF0CA547}" type="slidenum">
              <a:rPr lang="en-GB" altLang="en-US" sz="1300"/>
              <a:pPr eaLnBrk="1" hangingPunct="1"/>
              <a:t>32</a:t>
            </a:fld>
            <a:endParaRPr lang="en-GB" altLang="en-US" sz="1300"/>
          </a:p>
        </p:txBody>
      </p:sp>
      <p:sp>
        <p:nvSpPr>
          <p:cNvPr id="61443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144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68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93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C6130C-8B52-7B4F-8868-F1DBF31139C6}" type="slidenum">
              <a:rPr lang="en-GB" altLang="en-US" sz="1300"/>
              <a:pPr eaLnBrk="1" hangingPunct="1"/>
              <a:t>36</a:t>
            </a:fld>
            <a:endParaRPr lang="en-GB" altLang="en-US" sz="130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17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E10A7F5-A591-C342-8498-9FE686E0F3FE}" type="slidenum">
              <a:rPr lang="en-GB" altLang="en-US" sz="1300"/>
              <a:pPr eaLnBrk="1" hangingPunct="1"/>
              <a:t>37</a:t>
            </a:fld>
            <a:endParaRPr lang="en-GB" altLang="en-US" sz="130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600200" y="547688"/>
            <a:ext cx="64008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74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63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43CBE31-681B-2D4B-A2C7-84F739D8EA07}" type="slidenum">
              <a:rPr lang="en-GB" altLang="en-US" sz="1300"/>
              <a:pPr eaLnBrk="1" hangingPunct="1"/>
              <a:t>39</a:t>
            </a:fld>
            <a:endParaRPr lang="en-GB" altLang="en-US" sz="1300"/>
          </a:p>
        </p:txBody>
      </p:sp>
      <p:sp>
        <p:nvSpPr>
          <p:cNvPr id="348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329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0835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299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0778948-1852-004B-BD70-2DAA208F703A}" type="slidenum">
              <a:rPr lang="en-US" altLang="en-US" sz="1300"/>
              <a:pPr eaLnBrk="1" hangingPunct="1"/>
              <a:t>43</a:t>
            </a:fld>
            <a:endParaRPr lang="en-US" alt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7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320A4FF-B6DB-0445-B0D0-29599EB2876B}" type="slidenum">
              <a:rPr lang="en-GB" altLang="en-US" sz="1300"/>
              <a:pPr eaLnBrk="1" hangingPunct="1"/>
              <a:t>5</a:t>
            </a:fld>
            <a:endParaRPr lang="en-GB" altLang="en-US" sz="130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B1C5D18A-0E0D-B344-81B5-C61DD701EE36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437188" y="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2063750" y="993775"/>
            <a:ext cx="5484813" cy="235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Text Box 6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303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BFA8C-C0B0-3342-93B9-C91115A6E1CF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38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6969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1905D0-15CB-8643-BBEF-086CFCC1A041}" type="slidenum">
              <a:rPr lang="en-US" altLang="en-US" sz="1300"/>
              <a:pPr eaLnBrk="1" hangingPunct="1"/>
              <a:t>56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10942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F024F6E-266D-864D-A0BF-2E2CA271E7D4}" type="slidenum">
              <a:rPr lang="en-US" altLang="en-US" sz="1300"/>
              <a:pPr eaLnBrk="1" hangingPunct="1"/>
              <a:t>57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3091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18E2944-9FCA-BC45-8678-BEBAD774399D}" type="slidenum">
              <a:rPr lang="en-US" altLang="en-US" sz="1300"/>
              <a:pPr eaLnBrk="1" hangingPunct="1"/>
              <a:t>62</a:t>
            </a:fld>
            <a:endParaRPr lang="en-US" altLang="en-US" sz="13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66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89A3C80-CDE8-064B-9FCE-E02F50686C19}" type="slidenum">
              <a:rPr lang="en-US" altLang="en-US" sz="1300"/>
              <a:pPr eaLnBrk="1" hangingPunct="1"/>
              <a:t>63</a:t>
            </a:fld>
            <a:endParaRPr lang="en-US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Path construction</a:t>
            </a:r>
          </a:p>
        </p:txBody>
      </p:sp>
    </p:spTree>
    <p:extLst>
      <p:ext uri="{BB962C8B-B14F-4D97-AF65-F5344CB8AC3E}">
        <p14:creationId xmlns:p14="http://schemas.microsoft.com/office/powerpoint/2010/main" val="472740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23463AA-B4B3-5A4F-BFDC-C08C7845B82A}" type="slidenum">
              <a:rPr lang="en-US" altLang="en-US" sz="1300"/>
              <a:pPr eaLnBrk="1" hangingPunct="1"/>
              <a:t>64</a:t>
            </a:fld>
            <a:endParaRPr lang="en-US" altLang="en-US" sz="13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16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CB63885-0DDC-B74B-AE83-E6252DAF9F77}" type="slidenum">
              <a:rPr lang="en-US" altLang="en-US" sz="1300"/>
              <a:pPr eaLnBrk="1" hangingPunct="1"/>
              <a:t>67</a:t>
            </a:fld>
            <a:endParaRPr lang="en-US" altLang="en-US" sz="13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2238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F846E1A-3B62-EF43-A826-DDAD1AB965FB}" type="slidenum">
              <a:rPr lang="en-US" altLang="en-US" sz="1300"/>
              <a:pPr eaLnBrk="1" hangingPunct="1"/>
              <a:t>69</a:t>
            </a:fld>
            <a:endParaRPr lang="en-US" altLang="en-US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4425" cy="27416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4 OC-3 Hd needs 67GB/day</a:t>
            </a:r>
          </a:p>
        </p:txBody>
      </p:sp>
    </p:spTree>
    <p:extLst>
      <p:ext uri="{BB962C8B-B14F-4D97-AF65-F5344CB8AC3E}">
        <p14:creationId xmlns:p14="http://schemas.microsoft.com/office/powerpoint/2010/main" val="1571818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35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DD136AD-9A36-D848-BEE4-E4675A879EFD}" type="slidenum">
              <a:rPr lang="en-GB" altLang="en-US" sz="1300"/>
              <a:pPr eaLnBrk="1" hangingPunct="1"/>
              <a:t>6</a:t>
            </a:fld>
            <a:endParaRPr lang="en-GB" altLang="en-US" sz="130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A2E79184-58D3-B84D-A451-A486E10F04EF}" type="slidenum">
              <a:rPr lang="en-GB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5437188" y="0"/>
            <a:ext cx="416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2063750" y="993775"/>
            <a:ext cx="5484813" cy="2351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Text Box 6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81912" cy="329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071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06139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8530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2512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999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ja-JP"/>
          </a:p>
        </p:txBody>
      </p:sp>
      <p:sp>
        <p:nvSpPr>
          <p:cNvPr id="14643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A6C92D9-2A78-DE4F-AA4E-DC850AA92433}" type="slidenum">
              <a:rPr lang="en-US" altLang="en-US" sz="1300"/>
              <a:pPr eaLnBrk="1" hangingPunct="1"/>
              <a:t>80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37837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738BC78-DA67-2147-B3DC-8453B7254A9A}" type="slidenum">
              <a:rPr lang="en-GB" altLang="en-US" sz="1300"/>
              <a:pPr eaLnBrk="1" hangingPunct="1"/>
              <a:t>81</a:t>
            </a:fld>
            <a:endParaRPr lang="en-GB" altLang="en-US" sz="1300"/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5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233B07C-F9EC-B843-B5C0-3ACE96CF2642}" type="slidenum">
              <a:rPr lang="en-GB" altLang="en-US" sz="1300"/>
              <a:pPr eaLnBrk="1" hangingPunct="1"/>
              <a:t>7</a:t>
            </a:fld>
            <a:endParaRPr lang="en-GB" altLang="en-US" sz="1300"/>
          </a:p>
        </p:txBody>
      </p:sp>
      <p:sp>
        <p:nvSpPr>
          <p:cNvPr id="2662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3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5565AA5-D369-D647-9A58-06272ADCD5D9}" type="slidenum">
              <a:rPr lang="en-GB" altLang="en-US" sz="1300"/>
              <a:pPr eaLnBrk="1" hangingPunct="1"/>
              <a:t>8</a:t>
            </a:fld>
            <a:endParaRPr lang="en-GB" altLang="en-US" sz="1300"/>
          </a:p>
        </p:txBody>
      </p:sp>
      <p:sp>
        <p:nvSpPr>
          <p:cNvPr id="2867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/>
        </p:spPr>
      </p:sp>
      <p:sp>
        <p:nvSpPr>
          <p:cNvPr id="286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60438" y="3473450"/>
            <a:ext cx="7681912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72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648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04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642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" name="Group 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33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2" name="Group 1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31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" name="Group 1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9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" name="Group 1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7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5" name="Group 2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5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" name="Group 2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23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7" name="Group 2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21" name="Rectangle 2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" name="Group 3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" name="Rectangle 3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3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36" name="Group 39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58" name="Rectangle 4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4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7" name="Group 42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56" name="Rectangle 4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8" name="Group 45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54" name="Rectangle 4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39" name="Group 48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52" name="Rectangle 4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0" name="Group 51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50" name="Rectangle 5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5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" name="Group 54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48" name="Rectangle 5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5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" name="Group 57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46" name="Rectangle 5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5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3" name="Group 60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44" name="Rectangle 6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6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60" name="Group 63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61" name="Group 64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83" name="Rectangle 6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" name="Rectangle 6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2" name="Group 67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81" name="Rectangle 6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3" name="Group 70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79" name="Rectangle 7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0" name="Rectangle 7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4" name="Group 73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77" name="Rectangle 7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8" name="Rectangle 7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5" name="Group 76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75" name="Rectangle 7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" name="Rectangle 7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6" name="Group 79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73" name="Rectangle 8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4" name="Rectangle 8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" name="Group 82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71" name="Rectangle 8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" name="Rectangle 8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8" name="Group 85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69" name="Rectangle 8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Rectangle 8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5" name="Group 88"/>
          <p:cNvGrpSpPr>
            <a:grpSpLocks/>
          </p:cNvGrpSpPr>
          <p:nvPr/>
        </p:nvGrpSpPr>
        <p:grpSpPr bwMode="auto">
          <a:xfrm>
            <a:off x="4267200" y="5334000"/>
            <a:ext cx="855663" cy="831850"/>
            <a:chOff x="3216" y="2448"/>
            <a:chExt cx="1979" cy="1729"/>
          </a:xfrm>
        </p:grpSpPr>
        <p:sp>
          <p:nvSpPr>
            <p:cNvPr id="86" name="Line 89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1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4 w 115"/>
                <a:gd name="T1" fmla="*/ 112 h 112"/>
                <a:gd name="T2" fmla="*/ 117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7 w 115"/>
                <a:gd name="T9" fmla="*/ 112 h 112"/>
                <a:gd name="T10" fmla="*/ 117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0 w 112"/>
                <a:gd name="T1" fmla="*/ 112 h 112"/>
                <a:gd name="T2" fmla="*/ 110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0 w 112"/>
                <a:gd name="T9" fmla="*/ 112 h 112"/>
                <a:gd name="T10" fmla="*/ 110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3 h 114"/>
                <a:gd name="T2" fmla="*/ 114 w 112"/>
                <a:gd name="T3" fmla="*/ 115 h 114"/>
                <a:gd name="T4" fmla="*/ 114 w 112"/>
                <a:gd name="T5" fmla="*/ 0 h 114"/>
                <a:gd name="T6" fmla="*/ 0 w 112"/>
                <a:gd name="T7" fmla="*/ 0 h 114"/>
                <a:gd name="T8" fmla="*/ 0 w 112"/>
                <a:gd name="T9" fmla="*/ 115 h 114"/>
                <a:gd name="T10" fmla="*/ 0 w 112"/>
                <a:gd name="T11" fmla="*/ 115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4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97"/>
            <p:cNvGrpSpPr>
              <a:grpSpLocks/>
            </p:cNvGrpSpPr>
            <p:nvPr/>
          </p:nvGrpSpPr>
          <p:grpSpPr bwMode="auto">
            <a:xfrm>
              <a:off x="3892" y="2676"/>
              <a:ext cx="631" cy="472"/>
              <a:chOff x="3892" y="2676"/>
              <a:chExt cx="631" cy="472"/>
            </a:xfrm>
          </p:grpSpPr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8 w 277"/>
                  <a:gd name="T17" fmla="*/ 0 h 228"/>
                  <a:gd name="T18" fmla="*/ 95 w 277"/>
                  <a:gd name="T19" fmla="*/ 4 h 228"/>
                  <a:gd name="T20" fmla="*/ 109 w 277"/>
                  <a:gd name="T21" fmla="*/ 11 h 228"/>
                  <a:gd name="T22" fmla="*/ 123 w 277"/>
                  <a:gd name="T23" fmla="*/ 23 h 228"/>
                  <a:gd name="T24" fmla="*/ 133 w 277"/>
                  <a:gd name="T25" fmla="*/ 33 h 228"/>
                  <a:gd name="T26" fmla="*/ 142 w 277"/>
                  <a:gd name="T27" fmla="*/ 42 h 228"/>
                  <a:gd name="T28" fmla="*/ 147 w 277"/>
                  <a:gd name="T29" fmla="*/ 52 h 228"/>
                  <a:gd name="T30" fmla="*/ 149 w 277"/>
                  <a:gd name="T31" fmla="*/ 59 h 228"/>
                  <a:gd name="T32" fmla="*/ 152 w 277"/>
                  <a:gd name="T33" fmla="*/ 66 h 228"/>
                  <a:gd name="T34" fmla="*/ 152 w 277"/>
                  <a:gd name="T35" fmla="*/ 73 h 228"/>
                  <a:gd name="T36" fmla="*/ 152 w 277"/>
                  <a:gd name="T37" fmla="*/ 78 h 228"/>
                  <a:gd name="T38" fmla="*/ 152 w 277"/>
                  <a:gd name="T39" fmla="*/ 81 h 228"/>
                  <a:gd name="T40" fmla="*/ 152 w 277"/>
                  <a:gd name="T41" fmla="*/ 81 h 228"/>
                  <a:gd name="T42" fmla="*/ 152 w 277"/>
                  <a:gd name="T43" fmla="*/ 81 h 228"/>
                  <a:gd name="T44" fmla="*/ 154 w 277"/>
                  <a:gd name="T45" fmla="*/ 78 h 228"/>
                  <a:gd name="T46" fmla="*/ 159 w 277"/>
                  <a:gd name="T47" fmla="*/ 76 h 228"/>
                  <a:gd name="T48" fmla="*/ 166 w 277"/>
                  <a:gd name="T49" fmla="*/ 73 h 228"/>
                  <a:gd name="T50" fmla="*/ 173 w 277"/>
                  <a:gd name="T51" fmla="*/ 71 h 228"/>
                  <a:gd name="T52" fmla="*/ 180 w 277"/>
                  <a:gd name="T53" fmla="*/ 69 h 228"/>
                  <a:gd name="T54" fmla="*/ 190 w 277"/>
                  <a:gd name="T55" fmla="*/ 69 h 228"/>
                  <a:gd name="T56" fmla="*/ 199 w 277"/>
                  <a:gd name="T57" fmla="*/ 71 h 228"/>
                  <a:gd name="T58" fmla="*/ 208 w 277"/>
                  <a:gd name="T59" fmla="*/ 73 h 228"/>
                  <a:gd name="T60" fmla="*/ 217 w 277"/>
                  <a:gd name="T61" fmla="*/ 81 h 228"/>
                  <a:gd name="T62" fmla="*/ 227 w 277"/>
                  <a:gd name="T63" fmla="*/ 90 h 228"/>
                  <a:gd name="T64" fmla="*/ 232 w 277"/>
                  <a:gd name="T65" fmla="*/ 97 h 228"/>
                  <a:gd name="T66" fmla="*/ 234 w 277"/>
                  <a:gd name="T67" fmla="*/ 107 h 228"/>
                  <a:gd name="T68" fmla="*/ 237 w 277"/>
                  <a:gd name="T69" fmla="*/ 116 h 228"/>
                  <a:gd name="T70" fmla="*/ 237 w 277"/>
                  <a:gd name="T71" fmla="*/ 124 h 228"/>
                  <a:gd name="T72" fmla="*/ 234 w 277"/>
                  <a:gd name="T73" fmla="*/ 131 h 228"/>
                  <a:gd name="T74" fmla="*/ 234 w 277"/>
                  <a:gd name="T75" fmla="*/ 138 h 228"/>
                  <a:gd name="T76" fmla="*/ 232 w 277"/>
                  <a:gd name="T77" fmla="*/ 143 h 228"/>
                  <a:gd name="T78" fmla="*/ 232 w 277"/>
                  <a:gd name="T79" fmla="*/ 145 h 228"/>
                  <a:gd name="T80" fmla="*/ 229 w 277"/>
                  <a:gd name="T81" fmla="*/ 145 h 228"/>
                  <a:gd name="T82" fmla="*/ 232 w 277"/>
                  <a:gd name="T83" fmla="*/ 147 h 228"/>
                  <a:gd name="T84" fmla="*/ 234 w 277"/>
                  <a:gd name="T85" fmla="*/ 147 h 228"/>
                  <a:gd name="T86" fmla="*/ 239 w 277"/>
                  <a:gd name="T87" fmla="*/ 152 h 228"/>
                  <a:gd name="T88" fmla="*/ 246 w 277"/>
                  <a:gd name="T89" fmla="*/ 157 h 228"/>
                  <a:gd name="T90" fmla="*/ 251 w 277"/>
                  <a:gd name="T91" fmla="*/ 164 h 228"/>
                  <a:gd name="T92" fmla="*/ 258 w 277"/>
                  <a:gd name="T93" fmla="*/ 174 h 228"/>
                  <a:gd name="T94" fmla="*/ 265 w 277"/>
                  <a:gd name="T95" fmla="*/ 183 h 228"/>
                  <a:gd name="T96" fmla="*/ 270 w 277"/>
                  <a:gd name="T97" fmla="*/ 195 h 228"/>
                  <a:gd name="T98" fmla="*/ 272 w 277"/>
                  <a:gd name="T99" fmla="*/ 212 h 228"/>
                  <a:gd name="T100" fmla="*/ 275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1 h 236"/>
                  <a:gd name="T2" fmla="*/ 9 w 358"/>
                  <a:gd name="T3" fmla="*/ 195 h 236"/>
                  <a:gd name="T4" fmla="*/ 21 w 358"/>
                  <a:gd name="T5" fmla="*/ 175 h 236"/>
                  <a:gd name="T6" fmla="*/ 33 w 358"/>
                  <a:gd name="T7" fmla="*/ 163 h 236"/>
                  <a:gd name="T8" fmla="*/ 43 w 358"/>
                  <a:gd name="T9" fmla="*/ 156 h 236"/>
                  <a:gd name="T10" fmla="*/ 43 w 358"/>
                  <a:gd name="T11" fmla="*/ 156 h 236"/>
                  <a:gd name="T12" fmla="*/ 40 w 358"/>
                  <a:gd name="T13" fmla="*/ 146 h 236"/>
                  <a:gd name="T14" fmla="*/ 38 w 358"/>
                  <a:gd name="T15" fmla="*/ 135 h 236"/>
                  <a:gd name="T16" fmla="*/ 38 w 358"/>
                  <a:gd name="T17" fmla="*/ 118 h 236"/>
                  <a:gd name="T18" fmla="*/ 48 w 358"/>
                  <a:gd name="T19" fmla="*/ 99 h 236"/>
                  <a:gd name="T20" fmla="*/ 67 w 358"/>
                  <a:gd name="T21" fmla="*/ 84 h 236"/>
                  <a:gd name="T22" fmla="*/ 83 w 358"/>
                  <a:gd name="T23" fmla="*/ 80 h 236"/>
                  <a:gd name="T24" fmla="*/ 101 w 358"/>
                  <a:gd name="T25" fmla="*/ 82 h 236"/>
                  <a:gd name="T26" fmla="*/ 113 w 358"/>
                  <a:gd name="T27" fmla="*/ 87 h 236"/>
                  <a:gd name="T28" fmla="*/ 120 w 358"/>
                  <a:gd name="T29" fmla="*/ 92 h 236"/>
                  <a:gd name="T30" fmla="*/ 123 w 358"/>
                  <a:gd name="T31" fmla="*/ 89 h 236"/>
                  <a:gd name="T32" fmla="*/ 120 w 358"/>
                  <a:gd name="T33" fmla="*/ 82 h 236"/>
                  <a:gd name="T34" fmla="*/ 123 w 358"/>
                  <a:gd name="T35" fmla="*/ 70 h 236"/>
                  <a:gd name="T36" fmla="*/ 132 w 358"/>
                  <a:gd name="T37" fmla="*/ 52 h 236"/>
                  <a:gd name="T38" fmla="*/ 151 w 358"/>
                  <a:gd name="T39" fmla="*/ 31 h 236"/>
                  <a:gd name="T40" fmla="*/ 180 w 358"/>
                  <a:gd name="T41" fmla="*/ 14 h 236"/>
                  <a:gd name="T42" fmla="*/ 211 w 358"/>
                  <a:gd name="T43" fmla="*/ 10 h 236"/>
                  <a:gd name="T44" fmla="*/ 237 w 358"/>
                  <a:gd name="T45" fmla="*/ 14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2 w 358"/>
                  <a:gd name="T51" fmla="*/ 31 h 236"/>
                  <a:gd name="T52" fmla="*/ 272 w 358"/>
                  <a:gd name="T53" fmla="*/ 26 h 236"/>
                  <a:gd name="T54" fmla="*/ 277 w 358"/>
                  <a:gd name="T55" fmla="*/ 17 h 236"/>
                  <a:gd name="T56" fmla="*/ 286 w 358"/>
                  <a:gd name="T57" fmla="*/ 7 h 236"/>
                  <a:gd name="T58" fmla="*/ 303 w 358"/>
                  <a:gd name="T59" fmla="*/ 2 h 236"/>
                  <a:gd name="T60" fmla="*/ 325 w 358"/>
                  <a:gd name="T61" fmla="*/ 2 h 236"/>
                  <a:gd name="T62" fmla="*/ 341 w 358"/>
                  <a:gd name="T63" fmla="*/ 7 h 236"/>
                  <a:gd name="T64" fmla="*/ 348 w 358"/>
                  <a:gd name="T65" fmla="*/ 17 h 236"/>
                  <a:gd name="T66" fmla="*/ 353 w 358"/>
                  <a:gd name="T67" fmla="*/ 26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4 h 229"/>
                  <a:gd name="T2" fmla="*/ 272 w 272"/>
                  <a:gd name="T3" fmla="*/ 207 h 229"/>
                  <a:gd name="T4" fmla="*/ 267 w 272"/>
                  <a:gd name="T5" fmla="*/ 209 h 229"/>
                  <a:gd name="T6" fmla="*/ 260 w 272"/>
                  <a:gd name="T7" fmla="*/ 214 h 229"/>
                  <a:gd name="T8" fmla="*/ 250 w 272"/>
                  <a:gd name="T9" fmla="*/ 219 h 229"/>
                  <a:gd name="T10" fmla="*/ 238 w 272"/>
                  <a:gd name="T11" fmla="*/ 223 h 229"/>
                  <a:gd name="T12" fmla="*/ 226 w 272"/>
                  <a:gd name="T13" fmla="*/ 228 h 229"/>
                  <a:gd name="T14" fmla="*/ 212 w 272"/>
                  <a:gd name="T15" fmla="*/ 231 h 229"/>
                  <a:gd name="T16" fmla="*/ 195 w 272"/>
                  <a:gd name="T17" fmla="*/ 228 h 229"/>
                  <a:gd name="T18" fmla="*/ 181 w 272"/>
                  <a:gd name="T19" fmla="*/ 226 h 229"/>
                  <a:gd name="T20" fmla="*/ 164 w 272"/>
                  <a:gd name="T21" fmla="*/ 216 h 229"/>
                  <a:gd name="T22" fmla="*/ 152 w 272"/>
                  <a:gd name="T23" fmla="*/ 207 h 229"/>
                  <a:gd name="T24" fmla="*/ 141 w 272"/>
                  <a:gd name="T25" fmla="*/ 197 h 229"/>
                  <a:gd name="T26" fmla="*/ 133 w 272"/>
                  <a:gd name="T27" fmla="*/ 188 h 229"/>
                  <a:gd name="T28" fmla="*/ 129 w 272"/>
                  <a:gd name="T29" fmla="*/ 178 h 229"/>
                  <a:gd name="T30" fmla="*/ 124 w 272"/>
                  <a:gd name="T31" fmla="*/ 168 h 229"/>
                  <a:gd name="T32" fmla="*/ 124 w 272"/>
                  <a:gd name="T33" fmla="*/ 160 h 229"/>
                  <a:gd name="T34" fmla="*/ 121 w 272"/>
                  <a:gd name="T35" fmla="*/ 156 h 229"/>
                  <a:gd name="T36" fmla="*/ 121 w 272"/>
                  <a:gd name="T37" fmla="*/ 151 h 229"/>
                  <a:gd name="T38" fmla="*/ 124 w 272"/>
                  <a:gd name="T39" fmla="*/ 149 h 229"/>
                  <a:gd name="T40" fmla="*/ 124 w 272"/>
                  <a:gd name="T41" fmla="*/ 146 h 229"/>
                  <a:gd name="T42" fmla="*/ 121 w 272"/>
                  <a:gd name="T43" fmla="*/ 149 h 229"/>
                  <a:gd name="T44" fmla="*/ 119 w 272"/>
                  <a:gd name="T45" fmla="*/ 151 h 229"/>
                  <a:gd name="T46" fmla="*/ 114 w 272"/>
                  <a:gd name="T47" fmla="*/ 153 h 229"/>
                  <a:gd name="T48" fmla="*/ 110 w 272"/>
                  <a:gd name="T49" fmla="*/ 156 h 229"/>
                  <a:gd name="T50" fmla="*/ 102 w 272"/>
                  <a:gd name="T51" fmla="*/ 158 h 229"/>
                  <a:gd name="T52" fmla="*/ 93 w 272"/>
                  <a:gd name="T53" fmla="*/ 158 h 229"/>
                  <a:gd name="T54" fmla="*/ 83 w 272"/>
                  <a:gd name="T55" fmla="*/ 158 h 229"/>
                  <a:gd name="T56" fmla="*/ 76 w 272"/>
                  <a:gd name="T57" fmla="*/ 158 h 229"/>
                  <a:gd name="T58" fmla="*/ 67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9 h 229"/>
                  <a:gd name="T64" fmla="*/ 43 w 272"/>
                  <a:gd name="T65" fmla="*/ 129 h 229"/>
                  <a:gd name="T66" fmla="*/ 38 w 272"/>
                  <a:gd name="T67" fmla="*/ 122 h 229"/>
                  <a:gd name="T68" fmla="*/ 38 w 272"/>
                  <a:gd name="T69" fmla="*/ 113 h 229"/>
                  <a:gd name="T70" fmla="*/ 38 w 272"/>
                  <a:gd name="T71" fmla="*/ 106 h 229"/>
                  <a:gd name="T72" fmla="*/ 38 w 272"/>
                  <a:gd name="T73" fmla="*/ 98 h 229"/>
                  <a:gd name="T74" fmla="*/ 40 w 272"/>
                  <a:gd name="T75" fmla="*/ 91 h 229"/>
                  <a:gd name="T76" fmla="*/ 40 w 272"/>
                  <a:gd name="T77" fmla="*/ 87 h 229"/>
                  <a:gd name="T78" fmla="*/ 43 w 272"/>
                  <a:gd name="T79" fmla="*/ 84 h 229"/>
                  <a:gd name="T80" fmla="*/ 43 w 272"/>
                  <a:gd name="T81" fmla="*/ 82 h 229"/>
                  <a:gd name="T82" fmla="*/ 43 w 272"/>
                  <a:gd name="T83" fmla="*/ 82 h 229"/>
                  <a:gd name="T84" fmla="*/ 38 w 272"/>
                  <a:gd name="T85" fmla="*/ 79 h 229"/>
                  <a:gd name="T86" fmla="*/ 33 w 272"/>
                  <a:gd name="T87" fmla="*/ 77 h 229"/>
                  <a:gd name="T88" fmla="*/ 29 w 272"/>
                  <a:gd name="T89" fmla="*/ 72 h 229"/>
                  <a:gd name="T90" fmla="*/ 21 w 272"/>
                  <a:gd name="T91" fmla="*/ 65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2 w 355"/>
                  <a:gd name="T1" fmla="*/ 16 h 236"/>
                  <a:gd name="T2" fmla="*/ 345 w 355"/>
                  <a:gd name="T3" fmla="*/ 45 h 236"/>
                  <a:gd name="T4" fmla="*/ 331 w 355"/>
                  <a:gd name="T5" fmla="*/ 65 h 236"/>
                  <a:gd name="T6" fmla="*/ 319 w 355"/>
                  <a:gd name="T7" fmla="*/ 77 h 236"/>
                  <a:gd name="T8" fmla="*/ 312 w 355"/>
                  <a:gd name="T9" fmla="*/ 82 h 236"/>
                  <a:gd name="T10" fmla="*/ 312 w 355"/>
                  <a:gd name="T11" fmla="*/ 84 h 236"/>
                  <a:gd name="T12" fmla="*/ 314 w 355"/>
                  <a:gd name="T13" fmla="*/ 91 h 236"/>
                  <a:gd name="T14" fmla="*/ 317 w 355"/>
                  <a:gd name="T15" fmla="*/ 106 h 236"/>
                  <a:gd name="T16" fmla="*/ 314 w 355"/>
                  <a:gd name="T17" fmla="*/ 122 h 236"/>
                  <a:gd name="T18" fmla="*/ 307 w 355"/>
                  <a:gd name="T19" fmla="*/ 139 h 236"/>
                  <a:gd name="T20" fmla="*/ 289 w 355"/>
                  <a:gd name="T21" fmla="*/ 153 h 236"/>
                  <a:gd name="T22" fmla="*/ 270 w 355"/>
                  <a:gd name="T23" fmla="*/ 160 h 236"/>
                  <a:gd name="T24" fmla="*/ 253 w 355"/>
                  <a:gd name="T25" fmla="*/ 158 h 236"/>
                  <a:gd name="T26" fmla="*/ 239 w 355"/>
                  <a:gd name="T27" fmla="*/ 153 h 236"/>
                  <a:gd name="T28" fmla="*/ 232 w 355"/>
                  <a:gd name="T29" fmla="*/ 149 h 236"/>
                  <a:gd name="T30" fmla="*/ 232 w 355"/>
                  <a:gd name="T31" fmla="*/ 149 h 236"/>
                  <a:gd name="T32" fmla="*/ 232 w 355"/>
                  <a:gd name="T33" fmla="*/ 156 h 236"/>
                  <a:gd name="T34" fmla="*/ 229 w 355"/>
                  <a:gd name="T35" fmla="*/ 170 h 236"/>
                  <a:gd name="T36" fmla="*/ 222 w 355"/>
                  <a:gd name="T37" fmla="*/ 188 h 236"/>
                  <a:gd name="T38" fmla="*/ 203 w 355"/>
                  <a:gd name="T39" fmla="*/ 207 h 236"/>
                  <a:gd name="T40" fmla="*/ 176 w 355"/>
                  <a:gd name="T41" fmla="*/ 226 h 236"/>
                  <a:gd name="T42" fmla="*/ 145 w 355"/>
                  <a:gd name="T43" fmla="*/ 231 h 236"/>
                  <a:gd name="T44" fmla="*/ 116 w 355"/>
                  <a:gd name="T45" fmla="*/ 226 h 236"/>
                  <a:gd name="T46" fmla="*/ 97 w 355"/>
                  <a:gd name="T47" fmla="*/ 216 h 236"/>
                  <a:gd name="T48" fmla="*/ 85 w 355"/>
                  <a:gd name="T49" fmla="*/ 207 h 236"/>
                  <a:gd name="T50" fmla="*/ 83 w 355"/>
                  <a:gd name="T51" fmla="*/ 207 h 236"/>
                  <a:gd name="T52" fmla="*/ 80 w 355"/>
                  <a:gd name="T53" fmla="*/ 214 h 236"/>
                  <a:gd name="T54" fmla="*/ 75 w 355"/>
                  <a:gd name="T55" fmla="*/ 221 h 236"/>
                  <a:gd name="T56" fmla="*/ 68 w 355"/>
                  <a:gd name="T57" fmla="*/ 231 h 236"/>
                  <a:gd name="T58" fmla="*/ 53 w 355"/>
                  <a:gd name="T59" fmla="*/ 238 h 236"/>
                  <a:gd name="T60" fmla="*/ 31 w 355"/>
                  <a:gd name="T61" fmla="*/ 238 h 236"/>
                  <a:gd name="T62" fmla="*/ 14 w 355"/>
                  <a:gd name="T63" fmla="*/ 231 h 236"/>
                  <a:gd name="T64" fmla="*/ 5 w 355"/>
                  <a:gd name="T65" fmla="*/ 221 h 236"/>
                  <a:gd name="T66" fmla="*/ 0 w 355"/>
                  <a:gd name="T67" fmla="*/ 214 h 236"/>
                  <a:gd name="T68" fmla="*/ 0 w 355"/>
                  <a:gd name="T69" fmla="*/ 20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102"/>
            <p:cNvGrpSpPr>
              <a:grpSpLocks/>
            </p:cNvGrpSpPr>
            <p:nvPr/>
          </p:nvGrpSpPr>
          <p:grpSpPr bwMode="auto">
            <a:xfrm>
              <a:off x="4409" y="3428"/>
              <a:ext cx="631" cy="469"/>
              <a:chOff x="4409" y="3428"/>
              <a:chExt cx="631" cy="469"/>
            </a:xfrm>
          </p:grpSpPr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4765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2 w 274"/>
                  <a:gd name="T27" fmla="*/ 43 h 228"/>
                  <a:gd name="T28" fmla="*/ 147 w 274"/>
                  <a:gd name="T29" fmla="*/ 52 h 228"/>
                  <a:gd name="T30" fmla="*/ 149 w 274"/>
                  <a:gd name="T31" fmla="*/ 59 h 228"/>
                  <a:gd name="T32" fmla="*/ 152 w 274"/>
                  <a:gd name="T33" fmla="*/ 66 h 228"/>
                  <a:gd name="T34" fmla="*/ 152 w 274"/>
                  <a:gd name="T35" fmla="*/ 71 h 228"/>
                  <a:gd name="T36" fmla="*/ 152 w 274"/>
                  <a:gd name="T37" fmla="*/ 76 h 228"/>
                  <a:gd name="T38" fmla="*/ 152 w 274"/>
                  <a:gd name="T39" fmla="*/ 78 h 228"/>
                  <a:gd name="T40" fmla="*/ 152 w 274"/>
                  <a:gd name="T41" fmla="*/ 81 h 228"/>
                  <a:gd name="T42" fmla="*/ 152 w 274"/>
                  <a:gd name="T43" fmla="*/ 81 h 228"/>
                  <a:gd name="T44" fmla="*/ 156 w 274"/>
                  <a:gd name="T45" fmla="*/ 78 h 228"/>
                  <a:gd name="T46" fmla="*/ 161 w 274"/>
                  <a:gd name="T47" fmla="*/ 76 h 228"/>
                  <a:gd name="T48" fmla="*/ 166 w 274"/>
                  <a:gd name="T49" fmla="*/ 74 h 228"/>
                  <a:gd name="T50" fmla="*/ 173 w 274"/>
                  <a:gd name="T51" fmla="*/ 71 h 228"/>
                  <a:gd name="T52" fmla="*/ 183 w 274"/>
                  <a:gd name="T53" fmla="*/ 69 h 228"/>
                  <a:gd name="T54" fmla="*/ 190 w 274"/>
                  <a:gd name="T55" fmla="*/ 69 h 228"/>
                  <a:gd name="T56" fmla="*/ 199 w 274"/>
                  <a:gd name="T57" fmla="*/ 71 h 228"/>
                  <a:gd name="T58" fmla="*/ 209 w 274"/>
                  <a:gd name="T59" fmla="*/ 74 h 228"/>
                  <a:gd name="T60" fmla="*/ 218 w 274"/>
                  <a:gd name="T61" fmla="*/ 81 h 228"/>
                  <a:gd name="T62" fmla="*/ 228 w 274"/>
                  <a:gd name="T63" fmla="*/ 88 h 228"/>
                  <a:gd name="T64" fmla="*/ 233 w 274"/>
                  <a:gd name="T65" fmla="*/ 97 h 228"/>
                  <a:gd name="T66" fmla="*/ 235 w 274"/>
                  <a:gd name="T67" fmla="*/ 107 h 228"/>
                  <a:gd name="T68" fmla="*/ 237 w 274"/>
                  <a:gd name="T69" fmla="*/ 114 h 228"/>
                  <a:gd name="T70" fmla="*/ 237 w 274"/>
                  <a:gd name="T71" fmla="*/ 124 h 228"/>
                  <a:gd name="T72" fmla="*/ 237 w 274"/>
                  <a:gd name="T73" fmla="*/ 131 h 228"/>
                  <a:gd name="T74" fmla="*/ 235 w 274"/>
                  <a:gd name="T75" fmla="*/ 135 h 228"/>
                  <a:gd name="T76" fmla="*/ 233 w 274"/>
                  <a:gd name="T77" fmla="*/ 140 h 228"/>
                  <a:gd name="T78" fmla="*/ 233 w 274"/>
                  <a:gd name="T79" fmla="*/ 145 h 228"/>
                  <a:gd name="T80" fmla="*/ 233 w 274"/>
                  <a:gd name="T81" fmla="*/ 145 h 228"/>
                  <a:gd name="T82" fmla="*/ 233 w 274"/>
                  <a:gd name="T83" fmla="*/ 145 h 228"/>
                  <a:gd name="T84" fmla="*/ 237 w 274"/>
                  <a:gd name="T85" fmla="*/ 147 h 228"/>
                  <a:gd name="T86" fmla="*/ 242 w 274"/>
                  <a:gd name="T87" fmla="*/ 152 h 228"/>
                  <a:gd name="T88" fmla="*/ 247 w 274"/>
                  <a:gd name="T89" fmla="*/ 157 h 228"/>
                  <a:gd name="T90" fmla="*/ 254 w 274"/>
                  <a:gd name="T91" fmla="*/ 164 h 228"/>
                  <a:gd name="T92" fmla="*/ 259 w 274"/>
                  <a:gd name="T93" fmla="*/ 171 h 228"/>
                  <a:gd name="T94" fmla="*/ 266 w 274"/>
                  <a:gd name="T95" fmla="*/ 183 h 228"/>
                  <a:gd name="T96" fmla="*/ 271 w 274"/>
                  <a:gd name="T97" fmla="*/ 195 h 228"/>
                  <a:gd name="T98" fmla="*/ 273 w 274"/>
                  <a:gd name="T99" fmla="*/ 209 h 228"/>
                  <a:gd name="T100" fmla="*/ 275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4409" y="3428"/>
                <a:ext cx="356" cy="234"/>
              </a:xfrm>
              <a:custGeom>
                <a:avLst/>
                <a:gdLst>
                  <a:gd name="T0" fmla="*/ 2 w 357"/>
                  <a:gd name="T1" fmla="*/ 217 h 236"/>
                  <a:gd name="T2" fmla="*/ 9 w 357"/>
                  <a:gd name="T3" fmla="*/ 189 h 236"/>
                  <a:gd name="T4" fmla="*/ 21 w 357"/>
                  <a:gd name="T5" fmla="*/ 171 h 236"/>
                  <a:gd name="T6" fmla="*/ 33 w 357"/>
                  <a:gd name="T7" fmla="*/ 159 h 236"/>
                  <a:gd name="T8" fmla="*/ 43 w 357"/>
                  <a:gd name="T9" fmla="*/ 154 h 236"/>
                  <a:gd name="T10" fmla="*/ 43 w 357"/>
                  <a:gd name="T11" fmla="*/ 152 h 236"/>
                  <a:gd name="T12" fmla="*/ 40 w 357"/>
                  <a:gd name="T13" fmla="*/ 144 h 236"/>
                  <a:gd name="T14" fmla="*/ 38 w 357"/>
                  <a:gd name="T15" fmla="*/ 130 h 236"/>
                  <a:gd name="T16" fmla="*/ 40 w 357"/>
                  <a:gd name="T17" fmla="*/ 113 h 236"/>
                  <a:gd name="T18" fmla="*/ 47 w 357"/>
                  <a:gd name="T19" fmla="*/ 97 h 236"/>
                  <a:gd name="T20" fmla="*/ 66 w 357"/>
                  <a:gd name="T21" fmla="*/ 83 h 236"/>
                  <a:gd name="T22" fmla="*/ 85 w 357"/>
                  <a:gd name="T23" fmla="*/ 78 h 236"/>
                  <a:gd name="T24" fmla="*/ 102 w 357"/>
                  <a:gd name="T25" fmla="*/ 78 h 236"/>
                  <a:gd name="T26" fmla="*/ 114 w 357"/>
                  <a:gd name="T27" fmla="*/ 83 h 236"/>
                  <a:gd name="T28" fmla="*/ 124 w 357"/>
                  <a:gd name="T29" fmla="*/ 87 h 236"/>
                  <a:gd name="T30" fmla="*/ 124 w 357"/>
                  <a:gd name="T31" fmla="*/ 87 h 236"/>
                  <a:gd name="T32" fmla="*/ 124 w 357"/>
                  <a:gd name="T33" fmla="*/ 80 h 236"/>
                  <a:gd name="T34" fmla="*/ 126 w 357"/>
                  <a:gd name="T35" fmla="*/ 68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0 w 357"/>
                  <a:gd name="T41" fmla="*/ 12 h 236"/>
                  <a:gd name="T42" fmla="*/ 211 w 357"/>
                  <a:gd name="T43" fmla="*/ 7 h 236"/>
                  <a:gd name="T44" fmla="*/ 237 w 357"/>
                  <a:gd name="T45" fmla="*/ 14 h 236"/>
                  <a:gd name="T46" fmla="*/ 259 w 357"/>
                  <a:gd name="T47" fmla="*/ 24 h 236"/>
                  <a:gd name="T48" fmla="*/ 270 w 357"/>
                  <a:gd name="T49" fmla="*/ 31 h 236"/>
                  <a:gd name="T50" fmla="*/ 273 w 357"/>
                  <a:gd name="T51" fmla="*/ 31 h 236"/>
                  <a:gd name="T52" fmla="*/ 273 w 357"/>
                  <a:gd name="T53" fmla="*/ 26 h 236"/>
                  <a:gd name="T54" fmla="*/ 278 w 357"/>
                  <a:gd name="T55" fmla="*/ 17 h 236"/>
                  <a:gd name="T56" fmla="*/ 287 w 357"/>
                  <a:gd name="T57" fmla="*/ 7 h 236"/>
                  <a:gd name="T58" fmla="*/ 304 w 357"/>
                  <a:gd name="T59" fmla="*/ 2 h 236"/>
                  <a:gd name="T60" fmla="*/ 325 w 357"/>
                  <a:gd name="T61" fmla="*/ 2 h 236"/>
                  <a:gd name="T62" fmla="*/ 342 w 357"/>
                  <a:gd name="T63" fmla="*/ 7 h 236"/>
                  <a:gd name="T64" fmla="*/ 352 w 357"/>
                  <a:gd name="T65" fmla="*/ 17 h 236"/>
                  <a:gd name="T66" fmla="*/ 356 w 357"/>
                  <a:gd name="T67" fmla="*/ 26 h 236"/>
                  <a:gd name="T68" fmla="*/ 356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4409" y="3659"/>
                <a:ext cx="275" cy="228"/>
              </a:xfrm>
              <a:custGeom>
                <a:avLst/>
                <a:gdLst>
                  <a:gd name="T0" fmla="*/ 275 w 274"/>
                  <a:gd name="T1" fmla="*/ 204 h 229"/>
                  <a:gd name="T2" fmla="*/ 272 w 274"/>
                  <a:gd name="T3" fmla="*/ 207 h 229"/>
                  <a:gd name="T4" fmla="*/ 268 w 274"/>
                  <a:gd name="T5" fmla="*/ 209 h 229"/>
                  <a:gd name="T6" fmla="*/ 261 w 274"/>
                  <a:gd name="T7" fmla="*/ 214 h 229"/>
                  <a:gd name="T8" fmla="*/ 251 w 274"/>
                  <a:gd name="T9" fmla="*/ 219 h 229"/>
                  <a:gd name="T10" fmla="*/ 239 w 274"/>
                  <a:gd name="T11" fmla="*/ 223 h 229"/>
                  <a:gd name="T12" fmla="*/ 227 w 274"/>
                  <a:gd name="T13" fmla="*/ 228 h 229"/>
                  <a:gd name="T14" fmla="*/ 213 w 274"/>
                  <a:gd name="T15" fmla="*/ 228 h 229"/>
                  <a:gd name="T16" fmla="*/ 199 w 274"/>
                  <a:gd name="T17" fmla="*/ 228 h 229"/>
                  <a:gd name="T18" fmla="*/ 182 w 274"/>
                  <a:gd name="T19" fmla="*/ 223 h 229"/>
                  <a:gd name="T20" fmla="*/ 168 w 274"/>
                  <a:gd name="T21" fmla="*/ 216 h 229"/>
                  <a:gd name="T22" fmla="*/ 153 w 274"/>
                  <a:gd name="T23" fmla="*/ 207 h 229"/>
                  <a:gd name="T24" fmla="*/ 141 w 274"/>
                  <a:gd name="T25" fmla="*/ 195 h 229"/>
                  <a:gd name="T26" fmla="*/ 133 w 274"/>
                  <a:gd name="T27" fmla="*/ 185 h 229"/>
                  <a:gd name="T28" fmla="*/ 128 w 274"/>
                  <a:gd name="T29" fmla="*/ 178 h 229"/>
                  <a:gd name="T30" fmla="*/ 126 w 274"/>
                  <a:gd name="T31" fmla="*/ 169 h 229"/>
                  <a:gd name="T32" fmla="*/ 124 w 274"/>
                  <a:gd name="T33" fmla="*/ 161 h 229"/>
                  <a:gd name="T34" fmla="*/ 124 w 274"/>
                  <a:gd name="T35" fmla="*/ 157 h 229"/>
                  <a:gd name="T36" fmla="*/ 124 w 274"/>
                  <a:gd name="T37" fmla="*/ 152 h 229"/>
                  <a:gd name="T38" fmla="*/ 124 w 274"/>
                  <a:gd name="T39" fmla="*/ 150 h 229"/>
                  <a:gd name="T40" fmla="*/ 124 w 274"/>
                  <a:gd name="T41" fmla="*/ 147 h 229"/>
                  <a:gd name="T42" fmla="*/ 124 w 274"/>
                  <a:gd name="T43" fmla="*/ 147 h 229"/>
                  <a:gd name="T44" fmla="*/ 119 w 274"/>
                  <a:gd name="T45" fmla="*/ 150 h 229"/>
                  <a:gd name="T46" fmla="*/ 114 w 274"/>
                  <a:gd name="T47" fmla="*/ 152 h 229"/>
                  <a:gd name="T48" fmla="*/ 109 w 274"/>
                  <a:gd name="T49" fmla="*/ 154 h 229"/>
                  <a:gd name="T50" fmla="*/ 102 w 274"/>
                  <a:gd name="T51" fmla="*/ 157 h 229"/>
                  <a:gd name="T52" fmla="*/ 93 w 274"/>
                  <a:gd name="T53" fmla="*/ 159 h 229"/>
                  <a:gd name="T54" fmla="*/ 85 w 274"/>
                  <a:gd name="T55" fmla="*/ 159 h 229"/>
                  <a:gd name="T56" fmla="*/ 76 w 274"/>
                  <a:gd name="T57" fmla="*/ 157 h 229"/>
                  <a:gd name="T58" fmla="*/ 66 w 274"/>
                  <a:gd name="T59" fmla="*/ 154 h 229"/>
                  <a:gd name="T60" fmla="*/ 57 w 274"/>
                  <a:gd name="T61" fmla="*/ 147 h 229"/>
                  <a:gd name="T62" fmla="*/ 47 w 274"/>
                  <a:gd name="T63" fmla="*/ 140 h 229"/>
                  <a:gd name="T64" fmla="*/ 43 w 274"/>
                  <a:gd name="T65" fmla="*/ 130 h 229"/>
                  <a:gd name="T66" fmla="*/ 40 w 274"/>
                  <a:gd name="T67" fmla="*/ 121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2 w 355"/>
                  <a:gd name="T1" fmla="*/ 19 h 239"/>
                  <a:gd name="T2" fmla="*/ 345 w 355"/>
                  <a:gd name="T3" fmla="*/ 48 h 239"/>
                  <a:gd name="T4" fmla="*/ 333 w 355"/>
                  <a:gd name="T5" fmla="*/ 67 h 239"/>
                  <a:gd name="T6" fmla="*/ 321 w 355"/>
                  <a:gd name="T7" fmla="*/ 79 h 239"/>
                  <a:gd name="T8" fmla="*/ 312 w 355"/>
                  <a:gd name="T9" fmla="*/ 84 h 239"/>
                  <a:gd name="T10" fmla="*/ 312 w 355"/>
                  <a:gd name="T11" fmla="*/ 86 h 239"/>
                  <a:gd name="T12" fmla="*/ 314 w 355"/>
                  <a:gd name="T13" fmla="*/ 93 h 239"/>
                  <a:gd name="T14" fmla="*/ 316 w 355"/>
                  <a:gd name="T15" fmla="*/ 108 h 239"/>
                  <a:gd name="T16" fmla="*/ 314 w 355"/>
                  <a:gd name="T17" fmla="*/ 123 h 239"/>
                  <a:gd name="T18" fmla="*/ 307 w 355"/>
                  <a:gd name="T19" fmla="*/ 140 h 239"/>
                  <a:gd name="T20" fmla="*/ 289 w 355"/>
                  <a:gd name="T21" fmla="*/ 154 h 239"/>
                  <a:gd name="T22" fmla="*/ 270 w 355"/>
                  <a:gd name="T23" fmla="*/ 159 h 239"/>
                  <a:gd name="T24" fmla="*/ 253 w 355"/>
                  <a:gd name="T25" fmla="*/ 159 h 239"/>
                  <a:gd name="T26" fmla="*/ 241 w 355"/>
                  <a:gd name="T27" fmla="*/ 154 h 239"/>
                  <a:gd name="T28" fmla="*/ 232 w 355"/>
                  <a:gd name="T29" fmla="*/ 150 h 239"/>
                  <a:gd name="T30" fmla="*/ 232 w 355"/>
                  <a:gd name="T31" fmla="*/ 150 h 239"/>
                  <a:gd name="T32" fmla="*/ 232 w 355"/>
                  <a:gd name="T33" fmla="*/ 157 h 239"/>
                  <a:gd name="T34" fmla="*/ 229 w 355"/>
                  <a:gd name="T35" fmla="*/ 169 h 239"/>
                  <a:gd name="T36" fmla="*/ 222 w 355"/>
                  <a:gd name="T37" fmla="*/ 188 h 239"/>
                  <a:gd name="T38" fmla="*/ 203 w 355"/>
                  <a:gd name="T39" fmla="*/ 207 h 239"/>
                  <a:gd name="T40" fmla="*/ 175 w 355"/>
                  <a:gd name="T41" fmla="*/ 226 h 239"/>
                  <a:gd name="T42" fmla="*/ 144 w 355"/>
                  <a:gd name="T43" fmla="*/ 231 h 239"/>
                  <a:gd name="T44" fmla="*/ 118 w 355"/>
                  <a:gd name="T45" fmla="*/ 223 h 239"/>
                  <a:gd name="T46" fmla="*/ 97 w 355"/>
                  <a:gd name="T47" fmla="*/ 214 h 239"/>
                  <a:gd name="T48" fmla="*/ 85 w 355"/>
                  <a:gd name="T49" fmla="*/ 207 h 239"/>
                  <a:gd name="T50" fmla="*/ 82 w 355"/>
                  <a:gd name="T51" fmla="*/ 207 h 239"/>
                  <a:gd name="T52" fmla="*/ 82 w 355"/>
                  <a:gd name="T53" fmla="*/ 212 h 239"/>
                  <a:gd name="T54" fmla="*/ 78 w 355"/>
                  <a:gd name="T55" fmla="*/ 221 h 239"/>
                  <a:gd name="T56" fmla="*/ 68 w 355"/>
                  <a:gd name="T57" fmla="*/ 231 h 239"/>
                  <a:gd name="T58" fmla="*/ 52 w 355"/>
                  <a:gd name="T59" fmla="*/ 235 h 239"/>
                  <a:gd name="T60" fmla="*/ 31 w 355"/>
                  <a:gd name="T61" fmla="*/ 235 h 239"/>
                  <a:gd name="T62" fmla="*/ 14 w 355"/>
                  <a:gd name="T63" fmla="*/ 231 h 239"/>
                  <a:gd name="T64" fmla="*/ 5 w 355"/>
                  <a:gd name="T65" fmla="*/ 221 h 239"/>
                  <a:gd name="T66" fmla="*/ 0 w 355"/>
                  <a:gd name="T67" fmla="*/ 212 h 239"/>
                  <a:gd name="T68" fmla="*/ 0 w 355"/>
                  <a:gd name="T69" fmla="*/ 207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107"/>
            <p:cNvGrpSpPr>
              <a:grpSpLocks/>
            </p:cNvGrpSpPr>
            <p:nvPr/>
          </p:nvGrpSpPr>
          <p:grpSpPr bwMode="auto">
            <a:xfrm>
              <a:off x="3367" y="3431"/>
              <a:ext cx="631" cy="469"/>
              <a:chOff x="3367" y="3431"/>
              <a:chExt cx="631" cy="469"/>
            </a:xfrm>
          </p:grpSpPr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2 w 276"/>
                  <a:gd name="T27" fmla="*/ 43 h 229"/>
                  <a:gd name="T28" fmla="*/ 146 w 276"/>
                  <a:gd name="T29" fmla="*/ 52 h 229"/>
                  <a:gd name="T30" fmla="*/ 149 w 276"/>
                  <a:gd name="T31" fmla="*/ 60 h 229"/>
                  <a:gd name="T32" fmla="*/ 151 w 276"/>
                  <a:gd name="T33" fmla="*/ 67 h 229"/>
                  <a:gd name="T34" fmla="*/ 151 w 276"/>
                  <a:gd name="T35" fmla="*/ 74 h 229"/>
                  <a:gd name="T36" fmla="*/ 151 w 276"/>
                  <a:gd name="T37" fmla="*/ 79 h 229"/>
                  <a:gd name="T38" fmla="*/ 151 w 276"/>
                  <a:gd name="T39" fmla="*/ 81 h 229"/>
                  <a:gd name="T40" fmla="*/ 151 w 276"/>
                  <a:gd name="T41" fmla="*/ 81 h 229"/>
                  <a:gd name="T42" fmla="*/ 151 w 276"/>
                  <a:gd name="T43" fmla="*/ 81 h 229"/>
                  <a:gd name="T44" fmla="*/ 154 w 276"/>
                  <a:gd name="T45" fmla="*/ 79 h 229"/>
                  <a:gd name="T46" fmla="*/ 158 w 276"/>
                  <a:gd name="T47" fmla="*/ 76 h 229"/>
                  <a:gd name="T48" fmla="*/ 166 w 276"/>
                  <a:gd name="T49" fmla="*/ 74 h 229"/>
                  <a:gd name="T50" fmla="*/ 173 w 276"/>
                  <a:gd name="T51" fmla="*/ 72 h 229"/>
                  <a:gd name="T52" fmla="*/ 180 w 276"/>
                  <a:gd name="T53" fmla="*/ 69 h 229"/>
                  <a:gd name="T54" fmla="*/ 189 w 276"/>
                  <a:gd name="T55" fmla="*/ 69 h 229"/>
                  <a:gd name="T56" fmla="*/ 199 w 276"/>
                  <a:gd name="T57" fmla="*/ 72 h 229"/>
                  <a:gd name="T58" fmla="*/ 208 w 276"/>
                  <a:gd name="T59" fmla="*/ 74 h 229"/>
                  <a:gd name="T60" fmla="*/ 218 w 276"/>
                  <a:gd name="T61" fmla="*/ 81 h 229"/>
                  <a:gd name="T62" fmla="*/ 228 w 276"/>
                  <a:gd name="T63" fmla="*/ 91 h 229"/>
                  <a:gd name="T64" fmla="*/ 232 w 276"/>
                  <a:gd name="T65" fmla="*/ 98 h 229"/>
                  <a:gd name="T66" fmla="*/ 235 w 276"/>
                  <a:gd name="T67" fmla="*/ 107 h 229"/>
                  <a:gd name="T68" fmla="*/ 237 w 276"/>
                  <a:gd name="T69" fmla="*/ 116 h 229"/>
                  <a:gd name="T70" fmla="*/ 237 w 276"/>
                  <a:gd name="T71" fmla="*/ 123 h 229"/>
                  <a:gd name="T72" fmla="*/ 235 w 276"/>
                  <a:gd name="T73" fmla="*/ 130 h 229"/>
                  <a:gd name="T74" fmla="*/ 235 w 276"/>
                  <a:gd name="T75" fmla="*/ 137 h 229"/>
                  <a:gd name="T76" fmla="*/ 232 w 276"/>
                  <a:gd name="T77" fmla="*/ 142 h 229"/>
                  <a:gd name="T78" fmla="*/ 232 w 276"/>
                  <a:gd name="T79" fmla="*/ 144 h 229"/>
                  <a:gd name="T80" fmla="*/ 230 w 276"/>
                  <a:gd name="T81" fmla="*/ 144 h 229"/>
                  <a:gd name="T82" fmla="*/ 232 w 276"/>
                  <a:gd name="T83" fmla="*/ 147 h 229"/>
                  <a:gd name="T84" fmla="*/ 235 w 276"/>
                  <a:gd name="T85" fmla="*/ 147 h 229"/>
                  <a:gd name="T86" fmla="*/ 239 w 276"/>
                  <a:gd name="T87" fmla="*/ 152 h 229"/>
                  <a:gd name="T88" fmla="*/ 247 w 276"/>
                  <a:gd name="T89" fmla="*/ 156 h 229"/>
                  <a:gd name="T90" fmla="*/ 251 w 276"/>
                  <a:gd name="T91" fmla="*/ 163 h 229"/>
                  <a:gd name="T92" fmla="*/ 258 w 276"/>
                  <a:gd name="T93" fmla="*/ 173 h 229"/>
                  <a:gd name="T94" fmla="*/ 266 w 276"/>
                  <a:gd name="T95" fmla="*/ 183 h 229"/>
                  <a:gd name="T96" fmla="*/ 270 w 276"/>
                  <a:gd name="T97" fmla="*/ 194 h 229"/>
                  <a:gd name="T98" fmla="*/ 273 w 276"/>
                  <a:gd name="T99" fmla="*/ 211 h 229"/>
                  <a:gd name="T100" fmla="*/ 275 w 276"/>
                  <a:gd name="T101" fmla="*/ 228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8 h 236"/>
                  <a:gd name="T2" fmla="*/ 10 w 358"/>
                  <a:gd name="T3" fmla="*/ 192 h 236"/>
                  <a:gd name="T4" fmla="*/ 22 w 358"/>
                  <a:gd name="T5" fmla="*/ 173 h 236"/>
                  <a:gd name="T6" fmla="*/ 34 w 358"/>
                  <a:gd name="T7" fmla="*/ 162 h 236"/>
                  <a:gd name="T8" fmla="*/ 43 w 358"/>
                  <a:gd name="T9" fmla="*/ 154 h 236"/>
                  <a:gd name="T10" fmla="*/ 43 w 358"/>
                  <a:gd name="T11" fmla="*/ 154 h 236"/>
                  <a:gd name="T12" fmla="*/ 41 w 358"/>
                  <a:gd name="T13" fmla="*/ 145 h 236"/>
                  <a:gd name="T14" fmla="*/ 39 w 358"/>
                  <a:gd name="T15" fmla="*/ 133 h 236"/>
                  <a:gd name="T16" fmla="*/ 39 w 358"/>
                  <a:gd name="T17" fmla="*/ 116 h 236"/>
                  <a:gd name="T18" fmla="*/ 48 w 358"/>
                  <a:gd name="T19" fmla="*/ 97 h 236"/>
                  <a:gd name="T20" fmla="*/ 65 w 358"/>
                  <a:gd name="T21" fmla="*/ 83 h 236"/>
                  <a:gd name="T22" fmla="*/ 84 w 358"/>
                  <a:gd name="T23" fmla="*/ 78 h 236"/>
                  <a:gd name="T24" fmla="*/ 102 w 358"/>
                  <a:gd name="T25" fmla="*/ 81 h 236"/>
                  <a:gd name="T26" fmla="*/ 114 w 358"/>
                  <a:gd name="T27" fmla="*/ 85 h 236"/>
                  <a:gd name="T28" fmla="*/ 121 w 358"/>
                  <a:gd name="T29" fmla="*/ 90 h 236"/>
                  <a:gd name="T30" fmla="*/ 123 w 358"/>
                  <a:gd name="T31" fmla="*/ 88 h 236"/>
                  <a:gd name="T32" fmla="*/ 121 w 358"/>
                  <a:gd name="T33" fmla="*/ 81 h 236"/>
                  <a:gd name="T34" fmla="*/ 123 w 358"/>
                  <a:gd name="T35" fmla="*/ 69 h 236"/>
                  <a:gd name="T36" fmla="*/ 133 w 358"/>
                  <a:gd name="T37" fmla="*/ 53 h 236"/>
                  <a:gd name="T38" fmla="*/ 152 w 358"/>
                  <a:gd name="T39" fmla="*/ 31 h 236"/>
                  <a:gd name="T40" fmla="*/ 181 w 358"/>
                  <a:gd name="T41" fmla="*/ 15 h 236"/>
                  <a:gd name="T42" fmla="*/ 212 w 358"/>
                  <a:gd name="T43" fmla="*/ 10 h 236"/>
                  <a:gd name="T44" fmla="*/ 238 w 358"/>
                  <a:gd name="T45" fmla="*/ 15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3 w 358"/>
                  <a:gd name="T51" fmla="*/ 31 h 236"/>
                  <a:gd name="T52" fmla="*/ 273 w 358"/>
                  <a:gd name="T53" fmla="*/ 27 h 236"/>
                  <a:gd name="T54" fmla="*/ 277 w 358"/>
                  <a:gd name="T55" fmla="*/ 17 h 236"/>
                  <a:gd name="T56" fmla="*/ 287 w 358"/>
                  <a:gd name="T57" fmla="*/ 8 h 236"/>
                  <a:gd name="T58" fmla="*/ 304 w 358"/>
                  <a:gd name="T59" fmla="*/ 3 h 236"/>
                  <a:gd name="T60" fmla="*/ 325 w 358"/>
                  <a:gd name="T61" fmla="*/ 3 h 236"/>
                  <a:gd name="T62" fmla="*/ 342 w 358"/>
                  <a:gd name="T63" fmla="*/ 8 h 236"/>
                  <a:gd name="T64" fmla="*/ 349 w 358"/>
                  <a:gd name="T65" fmla="*/ 17 h 236"/>
                  <a:gd name="T66" fmla="*/ 354 w 358"/>
                  <a:gd name="T67" fmla="*/ 27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4 h 229"/>
                  <a:gd name="T4" fmla="*/ 267 w 272"/>
                  <a:gd name="T5" fmla="*/ 207 h 229"/>
                  <a:gd name="T6" fmla="*/ 260 w 272"/>
                  <a:gd name="T7" fmla="*/ 211 h 229"/>
                  <a:gd name="T8" fmla="*/ 251 w 272"/>
                  <a:gd name="T9" fmla="*/ 216 h 229"/>
                  <a:gd name="T10" fmla="*/ 239 w 272"/>
                  <a:gd name="T11" fmla="*/ 221 h 229"/>
                  <a:gd name="T12" fmla="*/ 227 w 272"/>
                  <a:gd name="T13" fmla="*/ 226 h 229"/>
                  <a:gd name="T14" fmla="*/ 213 w 272"/>
                  <a:gd name="T15" fmla="*/ 228 h 229"/>
                  <a:gd name="T16" fmla="*/ 196 w 272"/>
                  <a:gd name="T17" fmla="*/ 226 h 229"/>
                  <a:gd name="T18" fmla="*/ 182 w 272"/>
                  <a:gd name="T19" fmla="*/ 223 h 229"/>
                  <a:gd name="T20" fmla="*/ 165 w 272"/>
                  <a:gd name="T21" fmla="*/ 214 h 229"/>
                  <a:gd name="T22" fmla="*/ 153 w 272"/>
                  <a:gd name="T23" fmla="*/ 204 h 229"/>
                  <a:gd name="T24" fmla="*/ 141 w 272"/>
                  <a:gd name="T25" fmla="*/ 195 h 229"/>
                  <a:gd name="T26" fmla="*/ 134 w 272"/>
                  <a:gd name="T27" fmla="*/ 185 h 229"/>
                  <a:gd name="T28" fmla="*/ 129 w 272"/>
                  <a:gd name="T29" fmla="*/ 176 h 229"/>
                  <a:gd name="T30" fmla="*/ 124 w 272"/>
                  <a:gd name="T31" fmla="*/ 166 h 229"/>
                  <a:gd name="T32" fmla="*/ 124 w 272"/>
                  <a:gd name="T33" fmla="*/ 159 h 229"/>
                  <a:gd name="T34" fmla="*/ 122 w 272"/>
                  <a:gd name="T35" fmla="*/ 154 h 229"/>
                  <a:gd name="T36" fmla="*/ 122 w 272"/>
                  <a:gd name="T37" fmla="*/ 149 h 229"/>
                  <a:gd name="T38" fmla="*/ 124 w 272"/>
                  <a:gd name="T39" fmla="*/ 147 h 229"/>
                  <a:gd name="T40" fmla="*/ 124 w 272"/>
                  <a:gd name="T41" fmla="*/ 145 h 229"/>
                  <a:gd name="T42" fmla="*/ 122 w 272"/>
                  <a:gd name="T43" fmla="*/ 147 h 229"/>
                  <a:gd name="T44" fmla="*/ 120 w 272"/>
                  <a:gd name="T45" fmla="*/ 149 h 229"/>
                  <a:gd name="T46" fmla="*/ 115 w 272"/>
                  <a:gd name="T47" fmla="*/ 152 h 229"/>
                  <a:gd name="T48" fmla="*/ 110 w 272"/>
                  <a:gd name="T49" fmla="*/ 154 h 229"/>
                  <a:gd name="T50" fmla="*/ 103 w 272"/>
                  <a:gd name="T51" fmla="*/ 156 h 229"/>
                  <a:gd name="T52" fmla="*/ 93 w 272"/>
                  <a:gd name="T53" fmla="*/ 156 h 229"/>
                  <a:gd name="T54" fmla="*/ 84 w 272"/>
                  <a:gd name="T55" fmla="*/ 156 h 229"/>
                  <a:gd name="T56" fmla="*/ 77 w 272"/>
                  <a:gd name="T57" fmla="*/ 156 h 229"/>
                  <a:gd name="T58" fmla="*/ 65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7 h 229"/>
                  <a:gd name="T64" fmla="*/ 43 w 272"/>
                  <a:gd name="T65" fmla="*/ 128 h 229"/>
                  <a:gd name="T66" fmla="*/ 39 w 272"/>
                  <a:gd name="T67" fmla="*/ 121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1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3 h 236"/>
                  <a:gd name="T2" fmla="*/ 3 w 360"/>
                  <a:gd name="T3" fmla="*/ 210 h 236"/>
                  <a:gd name="T4" fmla="*/ 7 w 360"/>
                  <a:gd name="T5" fmla="*/ 217 h 236"/>
                  <a:gd name="T6" fmla="*/ 17 w 360"/>
                  <a:gd name="T7" fmla="*/ 227 h 236"/>
                  <a:gd name="T8" fmla="*/ 34 w 360"/>
                  <a:gd name="T9" fmla="*/ 234 h 236"/>
                  <a:gd name="T10" fmla="*/ 55 w 360"/>
                  <a:gd name="T11" fmla="*/ 234 h 236"/>
                  <a:gd name="T12" fmla="*/ 72 w 360"/>
                  <a:gd name="T13" fmla="*/ 227 h 236"/>
                  <a:gd name="T14" fmla="*/ 79 w 360"/>
                  <a:gd name="T15" fmla="*/ 217 h 236"/>
                  <a:gd name="T16" fmla="*/ 84 w 360"/>
                  <a:gd name="T17" fmla="*/ 210 h 236"/>
                  <a:gd name="T18" fmla="*/ 86 w 360"/>
                  <a:gd name="T19" fmla="*/ 203 h 236"/>
                  <a:gd name="T20" fmla="*/ 88 w 360"/>
                  <a:gd name="T21" fmla="*/ 203 h 236"/>
                  <a:gd name="T22" fmla="*/ 100 w 360"/>
                  <a:gd name="T23" fmla="*/ 213 h 236"/>
                  <a:gd name="T24" fmla="*/ 119 w 360"/>
                  <a:gd name="T25" fmla="*/ 222 h 236"/>
                  <a:gd name="T26" fmla="*/ 148 w 360"/>
                  <a:gd name="T27" fmla="*/ 227 h 236"/>
                  <a:gd name="T28" fmla="*/ 179 w 360"/>
                  <a:gd name="T29" fmla="*/ 222 h 236"/>
                  <a:gd name="T30" fmla="*/ 208 w 360"/>
                  <a:gd name="T31" fmla="*/ 203 h 236"/>
                  <a:gd name="T32" fmla="*/ 227 w 360"/>
                  <a:gd name="T33" fmla="*/ 184 h 236"/>
                  <a:gd name="T34" fmla="*/ 234 w 360"/>
                  <a:gd name="T35" fmla="*/ 168 h 236"/>
                  <a:gd name="T36" fmla="*/ 236 w 360"/>
                  <a:gd name="T37" fmla="*/ 154 h 236"/>
                  <a:gd name="T38" fmla="*/ 236 w 360"/>
                  <a:gd name="T39" fmla="*/ 147 h 236"/>
                  <a:gd name="T40" fmla="*/ 236 w 360"/>
                  <a:gd name="T41" fmla="*/ 147 h 236"/>
                  <a:gd name="T42" fmla="*/ 243 w 360"/>
                  <a:gd name="T43" fmla="*/ 152 h 236"/>
                  <a:gd name="T44" fmla="*/ 258 w 360"/>
                  <a:gd name="T45" fmla="*/ 156 h 236"/>
                  <a:gd name="T46" fmla="*/ 274 w 360"/>
                  <a:gd name="T47" fmla="*/ 159 h 236"/>
                  <a:gd name="T48" fmla="*/ 293 w 360"/>
                  <a:gd name="T49" fmla="*/ 152 h 236"/>
                  <a:gd name="T50" fmla="*/ 313 w 360"/>
                  <a:gd name="T51" fmla="*/ 137 h 236"/>
                  <a:gd name="T52" fmla="*/ 320 w 360"/>
                  <a:gd name="T53" fmla="*/ 121 h 236"/>
                  <a:gd name="T54" fmla="*/ 322 w 360"/>
                  <a:gd name="T55" fmla="*/ 104 h 236"/>
                  <a:gd name="T56" fmla="*/ 320 w 360"/>
                  <a:gd name="T57" fmla="*/ 90 h 236"/>
                  <a:gd name="T58" fmla="*/ 317 w 360"/>
                  <a:gd name="T59" fmla="*/ 83 h 236"/>
                  <a:gd name="T60" fmla="*/ 317 w 360"/>
                  <a:gd name="T61" fmla="*/ 80 h 236"/>
                  <a:gd name="T62" fmla="*/ 324 w 360"/>
                  <a:gd name="T63" fmla="*/ 75 h 236"/>
                  <a:gd name="T64" fmla="*/ 336 w 360"/>
                  <a:gd name="T65" fmla="*/ 63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Freeform 112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1 w 115"/>
                <a:gd name="T1" fmla="*/ 112 h 115"/>
                <a:gd name="T2" fmla="*/ 114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4 w 115"/>
                <a:gd name="T9" fmla="*/ 115 h 115"/>
                <a:gd name="T10" fmla="*/ 114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13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0 w 112"/>
                <a:gd name="T1" fmla="*/ 112 h 115"/>
                <a:gd name="T2" fmla="*/ 110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0 w 112"/>
                <a:gd name="T9" fmla="*/ 115 h 115"/>
                <a:gd name="T10" fmla="*/ 110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14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15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16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7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8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4 w 113"/>
                <a:gd name="T1" fmla="*/ 109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2 h 115"/>
                <a:gd name="T8" fmla="*/ 114 w 113"/>
                <a:gd name="T9" fmla="*/ 112 h 115"/>
                <a:gd name="T10" fmla="*/ 114 w 113"/>
                <a:gd name="T11" fmla="*/ 112 h 115"/>
                <a:gd name="T12" fmla="*/ 114 w 113"/>
                <a:gd name="T13" fmla="*/ 109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9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4 w 113"/>
                <a:gd name="T1" fmla="*/ 112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4 w 113"/>
                <a:gd name="T9" fmla="*/ 115 h 115"/>
                <a:gd name="T10" fmla="*/ 114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20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21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2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23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24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5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26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7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28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9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30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1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32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" name="Group 133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31" name="Rectangle 134"/>
            <p:cNvSpPr>
              <a:spLocks noChangeArrowheads="1"/>
            </p:cNvSpPr>
            <p:nvPr userDrawn="1"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Rectangle 135"/>
            <p:cNvSpPr>
              <a:spLocks noChangeArrowheads="1"/>
            </p:cNvSpPr>
            <p:nvPr userDrawn="1"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Rectangle 136"/>
            <p:cNvSpPr>
              <a:spLocks noChangeArrowheads="1"/>
            </p:cNvSpPr>
            <p:nvPr userDrawn="1"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Rectangle 137"/>
            <p:cNvSpPr>
              <a:spLocks noChangeArrowheads="1"/>
            </p:cNvSpPr>
            <p:nvPr userDrawn="1"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Rectangle 138"/>
            <p:cNvSpPr>
              <a:spLocks noChangeArrowheads="1"/>
            </p:cNvSpPr>
            <p:nvPr userDrawn="1"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6" name="Group 139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37" name="Group 140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59" name="Rectangle 14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0" name="Rectangle 14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8" name="Group 143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57" name="Rectangle 14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8" name="Rectangle 14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39" name="Group 146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55" name="Rectangle 14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6" name="Rectangle 14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0" name="Group 149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53" name="Rectangle 15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4" name="Rectangle 15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1" name="Group 152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51" name="Rectangle 15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2" name="Rectangle 15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2" name="Group 155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49" name="Rectangle 15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0" name="Rectangle 15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3" name="Group 158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47" name="Rectangle 15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8" name="Rectangle 16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44" name="Group 161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45" name="Rectangle 16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6" name="Rectangle 16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61" name="Group 164"/>
          <p:cNvGrpSpPr>
            <a:grpSpLocks/>
          </p:cNvGrpSpPr>
          <p:nvPr/>
        </p:nvGrpSpPr>
        <p:grpSpPr bwMode="auto">
          <a:xfrm>
            <a:off x="304800" y="77788"/>
            <a:ext cx="8458200" cy="74612"/>
            <a:chOff x="192" y="3840"/>
            <a:chExt cx="5328" cy="47"/>
          </a:xfrm>
        </p:grpSpPr>
        <p:grpSp>
          <p:nvGrpSpPr>
            <p:cNvPr id="162" name="Group 165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84" name="Rectangle 16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" name="Rectangle 16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3" name="Group 168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82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3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4" name="Group 171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80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1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5" name="Group 174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78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9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6" name="Group 177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76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7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7" name="Group 180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74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5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8" name="Group 183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72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3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69" name="Group 186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70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1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86" name="Group 189"/>
          <p:cNvGrpSpPr>
            <a:grpSpLocks/>
          </p:cNvGrpSpPr>
          <p:nvPr/>
        </p:nvGrpSpPr>
        <p:grpSpPr bwMode="auto">
          <a:xfrm>
            <a:off x="304800" y="152400"/>
            <a:ext cx="8458200" cy="74613"/>
            <a:chOff x="192" y="3840"/>
            <a:chExt cx="5328" cy="47"/>
          </a:xfrm>
        </p:grpSpPr>
        <p:grpSp>
          <p:nvGrpSpPr>
            <p:cNvPr id="187" name="Group 190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209" name="Rectangle 19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0" name="Rectangle 19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8" name="Group 193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207" name="Rectangle 19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8" name="Rectangle 19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89" name="Group 196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205" name="Rectangle 19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" name="Rectangle 19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0" name="Group 199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203" name="Rectangle 20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4" name="Rectangle 20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1" name="Group 202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201" name="Rectangle 203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2" name="Rectangle 204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2" name="Group 205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99" name="Rectangle 206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0" name="Rectangle 207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3" name="Group 208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97" name="Rectangle 20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8" name="Rectangle 21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94" name="Group 211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95" name="Rectangle 21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6" name="Rectangle 21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9665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66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212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213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06CE-AB9C-4840-BE11-671F73A20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0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E6073-4E31-0545-B3AB-A01047103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3F944-7D09-594B-9607-6E88BC264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0F01E-8AFB-D14B-A37D-151DE8C88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1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00" y="3733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10100" y="12192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0EFD0-D147-9242-B6D0-99D8D179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© Srinivasan Seshan, 2004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E6DBBD-DBBE-8042-8D65-18B6B2342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2AAC6-2CDE-E947-9245-151DB0469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4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00CF9-535E-2C4E-975E-D2357E704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0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DA31D-6115-E74E-BF45-3D7D594ED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5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8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9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50A54-2678-8A45-A936-316B54910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4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91712-D4DF-D247-80B3-FAEFE5AB0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1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E9B55-AE60-ED44-94D0-5E9CC3991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17A07-6BA3-664C-98C2-DD6512CB6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6" name="Rectangle 8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7" name="Rectangle 8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7505-8D8A-4843-9D05-B5F7BD1A5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2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92" name="Group 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214" name="Rectangle 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5" name="Rectangle 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3" name="Group 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212" name="Rectangle 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3" name="Rectangle 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4" name="Group 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210" name="Rectangle 1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11" name="Rectangle 1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5" name="Group 1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208" name="Rectangle 1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9" name="Rectangle 1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6" name="Group 1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206" name="Rectangle 1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7" name="Rectangle 1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7" name="Group 1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204" name="Rectangle 1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5" name="Rectangle 2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8" name="Group 2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202" name="Rectangle 2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3" name="Rectangle 2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99" name="Group 2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200" name="Rectangle 2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01" name="Rectangle 2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9" name="Group 29"/>
          <p:cNvGrpSpPr>
            <a:grpSpLocks/>
          </p:cNvGrpSpPr>
          <p:nvPr/>
        </p:nvGrpSpPr>
        <p:grpSpPr bwMode="auto">
          <a:xfrm>
            <a:off x="304800" y="1066800"/>
            <a:ext cx="8458200" cy="150813"/>
            <a:chOff x="192" y="672"/>
            <a:chExt cx="5328" cy="95"/>
          </a:xfrm>
        </p:grpSpPr>
        <p:sp>
          <p:nvSpPr>
            <p:cNvPr id="1160" name="Rectangle 30"/>
            <p:cNvSpPr>
              <a:spLocks noChangeArrowheads="1"/>
            </p:cNvSpPr>
            <p:nvPr userDrawn="1"/>
          </p:nvSpPr>
          <p:spPr bwMode="ltGray">
            <a:xfrm>
              <a:off x="504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1" name="Rectangle 31"/>
            <p:cNvSpPr>
              <a:spLocks noChangeArrowheads="1"/>
            </p:cNvSpPr>
            <p:nvPr userDrawn="1"/>
          </p:nvSpPr>
          <p:spPr bwMode="ltGray">
            <a:xfrm>
              <a:off x="192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2" name="Rectangle 32"/>
            <p:cNvSpPr>
              <a:spLocks noChangeArrowheads="1"/>
            </p:cNvSpPr>
            <p:nvPr userDrawn="1"/>
          </p:nvSpPr>
          <p:spPr bwMode="ltGray">
            <a:xfrm>
              <a:off x="1176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3" name="Rectangle 33"/>
            <p:cNvSpPr>
              <a:spLocks noChangeArrowheads="1"/>
            </p:cNvSpPr>
            <p:nvPr userDrawn="1"/>
          </p:nvSpPr>
          <p:spPr bwMode="ltGray">
            <a:xfrm>
              <a:off x="864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4" name="Rectangle 34"/>
            <p:cNvSpPr>
              <a:spLocks noChangeArrowheads="1"/>
            </p:cNvSpPr>
            <p:nvPr userDrawn="1"/>
          </p:nvSpPr>
          <p:spPr bwMode="ltGray">
            <a:xfrm>
              <a:off x="1848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5" name="Rectangle 35"/>
            <p:cNvSpPr>
              <a:spLocks noChangeArrowheads="1"/>
            </p:cNvSpPr>
            <p:nvPr userDrawn="1"/>
          </p:nvSpPr>
          <p:spPr bwMode="ltGray">
            <a:xfrm>
              <a:off x="1536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6" name="Rectangle 36"/>
            <p:cNvSpPr>
              <a:spLocks noChangeArrowheads="1"/>
            </p:cNvSpPr>
            <p:nvPr userDrawn="1"/>
          </p:nvSpPr>
          <p:spPr bwMode="ltGray">
            <a:xfrm>
              <a:off x="2520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7" name="Rectangle 37"/>
            <p:cNvSpPr>
              <a:spLocks noChangeArrowheads="1"/>
            </p:cNvSpPr>
            <p:nvPr userDrawn="1"/>
          </p:nvSpPr>
          <p:spPr bwMode="ltGray">
            <a:xfrm>
              <a:off x="2208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" name="Rectangle 38"/>
            <p:cNvSpPr>
              <a:spLocks noChangeArrowheads="1"/>
            </p:cNvSpPr>
            <p:nvPr userDrawn="1"/>
          </p:nvSpPr>
          <p:spPr bwMode="ltGray">
            <a:xfrm>
              <a:off x="3192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9" name="Rectangle 39"/>
            <p:cNvSpPr>
              <a:spLocks noChangeArrowheads="1"/>
            </p:cNvSpPr>
            <p:nvPr userDrawn="1"/>
          </p:nvSpPr>
          <p:spPr bwMode="ltGray">
            <a:xfrm>
              <a:off x="2880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0" name="Rectangle 40"/>
            <p:cNvSpPr>
              <a:spLocks noChangeArrowheads="1"/>
            </p:cNvSpPr>
            <p:nvPr userDrawn="1"/>
          </p:nvSpPr>
          <p:spPr bwMode="ltGray">
            <a:xfrm>
              <a:off x="3864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1" name="Rectangle 41"/>
            <p:cNvSpPr>
              <a:spLocks noChangeArrowheads="1"/>
            </p:cNvSpPr>
            <p:nvPr userDrawn="1"/>
          </p:nvSpPr>
          <p:spPr bwMode="ltGray">
            <a:xfrm>
              <a:off x="3552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2" name="Rectangle 42"/>
            <p:cNvSpPr>
              <a:spLocks noChangeArrowheads="1"/>
            </p:cNvSpPr>
            <p:nvPr userDrawn="1"/>
          </p:nvSpPr>
          <p:spPr bwMode="ltGray">
            <a:xfrm>
              <a:off x="4536" y="672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3" name="Rectangle 43"/>
            <p:cNvSpPr>
              <a:spLocks noChangeArrowheads="1"/>
            </p:cNvSpPr>
            <p:nvPr userDrawn="1"/>
          </p:nvSpPr>
          <p:spPr bwMode="ltGray">
            <a:xfrm>
              <a:off x="4224" y="672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4" name="Rectangle 44"/>
            <p:cNvSpPr>
              <a:spLocks noChangeArrowheads="1"/>
            </p:cNvSpPr>
            <p:nvPr userDrawn="1"/>
          </p:nvSpPr>
          <p:spPr bwMode="ltGray">
            <a:xfrm>
              <a:off x="5208" y="672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5" name="Rectangle 45"/>
            <p:cNvSpPr>
              <a:spLocks noChangeArrowheads="1"/>
            </p:cNvSpPr>
            <p:nvPr userDrawn="1"/>
          </p:nvSpPr>
          <p:spPr bwMode="ltGray">
            <a:xfrm>
              <a:off x="4896" y="672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6" name="Rectangle 46"/>
            <p:cNvSpPr>
              <a:spLocks noChangeArrowheads="1"/>
            </p:cNvSpPr>
            <p:nvPr userDrawn="1"/>
          </p:nvSpPr>
          <p:spPr bwMode="ltGray">
            <a:xfrm>
              <a:off x="504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7" name="Rectangle 47"/>
            <p:cNvSpPr>
              <a:spLocks noChangeArrowheads="1"/>
            </p:cNvSpPr>
            <p:nvPr userDrawn="1"/>
          </p:nvSpPr>
          <p:spPr bwMode="ltGray">
            <a:xfrm>
              <a:off x="192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" name="Rectangle 48"/>
            <p:cNvSpPr>
              <a:spLocks noChangeArrowheads="1"/>
            </p:cNvSpPr>
            <p:nvPr userDrawn="1"/>
          </p:nvSpPr>
          <p:spPr bwMode="ltGray">
            <a:xfrm>
              <a:off x="1176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9" name="Rectangle 49"/>
            <p:cNvSpPr>
              <a:spLocks noChangeArrowheads="1"/>
            </p:cNvSpPr>
            <p:nvPr userDrawn="1"/>
          </p:nvSpPr>
          <p:spPr bwMode="ltGray">
            <a:xfrm>
              <a:off x="864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0" name="Rectangle 50"/>
            <p:cNvSpPr>
              <a:spLocks noChangeArrowheads="1"/>
            </p:cNvSpPr>
            <p:nvPr userDrawn="1"/>
          </p:nvSpPr>
          <p:spPr bwMode="ltGray">
            <a:xfrm>
              <a:off x="1848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1" name="Rectangle 51"/>
            <p:cNvSpPr>
              <a:spLocks noChangeArrowheads="1"/>
            </p:cNvSpPr>
            <p:nvPr userDrawn="1"/>
          </p:nvSpPr>
          <p:spPr bwMode="ltGray">
            <a:xfrm>
              <a:off x="1536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2" name="Rectangle 52"/>
            <p:cNvSpPr>
              <a:spLocks noChangeArrowheads="1"/>
            </p:cNvSpPr>
            <p:nvPr userDrawn="1"/>
          </p:nvSpPr>
          <p:spPr bwMode="ltGray">
            <a:xfrm>
              <a:off x="2520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3" name="Rectangle 53"/>
            <p:cNvSpPr>
              <a:spLocks noChangeArrowheads="1"/>
            </p:cNvSpPr>
            <p:nvPr userDrawn="1"/>
          </p:nvSpPr>
          <p:spPr bwMode="ltGray">
            <a:xfrm>
              <a:off x="2208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4" name="Rectangle 54"/>
            <p:cNvSpPr>
              <a:spLocks noChangeArrowheads="1"/>
            </p:cNvSpPr>
            <p:nvPr userDrawn="1"/>
          </p:nvSpPr>
          <p:spPr bwMode="ltGray">
            <a:xfrm>
              <a:off x="3192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5" name="Rectangle 55"/>
            <p:cNvSpPr>
              <a:spLocks noChangeArrowheads="1"/>
            </p:cNvSpPr>
            <p:nvPr userDrawn="1"/>
          </p:nvSpPr>
          <p:spPr bwMode="ltGray">
            <a:xfrm>
              <a:off x="2880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6" name="Rectangle 56"/>
            <p:cNvSpPr>
              <a:spLocks noChangeArrowheads="1"/>
            </p:cNvSpPr>
            <p:nvPr userDrawn="1"/>
          </p:nvSpPr>
          <p:spPr bwMode="ltGray">
            <a:xfrm>
              <a:off x="3864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" name="Rectangle 57"/>
            <p:cNvSpPr>
              <a:spLocks noChangeArrowheads="1"/>
            </p:cNvSpPr>
            <p:nvPr userDrawn="1"/>
          </p:nvSpPr>
          <p:spPr bwMode="ltGray">
            <a:xfrm>
              <a:off x="3552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" name="Rectangle 58"/>
            <p:cNvSpPr>
              <a:spLocks noChangeArrowheads="1"/>
            </p:cNvSpPr>
            <p:nvPr userDrawn="1"/>
          </p:nvSpPr>
          <p:spPr bwMode="ltGray">
            <a:xfrm>
              <a:off x="4536" y="720"/>
              <a:ext cx="312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9" name="Rectangle 59"/>
            <p:cNvSpPr>
              <a:spLocks noChangeArrowheads="1"/>
            </p:cNvSpPr>
            <p:nvPr userDrawn="1"/>
          </p:nvSpPr>
          <p:spPr bwMode="ltGray">
            <a:xfrm>
              <a:off x="4224" y="720"/>
              <a:ext cx="312" cy="4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0" name="Rectangle 60"/>
            <p:cNvSpPr>
              <a:spLocks noChangeArrowheads="1"/>
            </p:cNvSpPr>
            <p:nvPr userDrawn="1"/>
          </p:nvSpPr>
          <p:spPr bwMode="ltGray">
            <a:xfrm>
              <a:off x="5208" y="720"/>
              <a:ext cx="312" cy="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1" name="Rectangle 61"/>
            <p:cNvSpPr>
              <a:spLocks noChangeArrowheads="1"/>
            </p:cNvSpPr>
            <p:nvPr userDrawn="1"/>
          </p:nvSpPr>
          <p:spPr bwMode="ltGray">
            <a:xfrm>
              <a:off x="4896" y="720"/>
              <a:ext cx="312" cy="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30" name="Group 62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136" name="Group 63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158" name="Rectangle 64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9" name="Rectangle 65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7" name="Group 66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156" name="Rectangle 67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7" name="Rectangle 68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8" name="Group 69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154" name="Rectangle 70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5" name="Rectangle 71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39" name="Group 72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152" name="Rectangle 73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3" name="Rectangle 74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0" name="Group 75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150" name="Rectangle 76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51" name="Rectangle 77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1" name="Group 78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148" name="Rectangle 79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9" name="Rectangle 80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2" name="Group 81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146" name="Rectangle 82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7" name="Rectangle 83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43" name="Group 84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144" name="Rectangle 85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45" name="Rectangle 86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68695" name="Rectangle 8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Arial Narrow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 -10; 12-3-04</a:t>
            </a:r>
            <a:endParaRPr lang="en-US"/>
          </a:p>
        </p:txBody>
      </p:sp>
      <p:sp>
        <p:nvSpPr>
          <p:cNvPr id="68696" name="Rectangle 8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r>
              <a:rPr lang="en-US" altLang="en-US"/>
              <a:t>© Srinivasan Seshan, 2004</a:t>
            </a:r>
          </a:p>
        </p:txBody>
      </p:sp>
      <p:sp>
        <p:nvSpPr>
          <p:cNvPr id="68697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 Narrow" charset="0"/>
              </a:defRPr>
            </a:lvl1pPr>
          </a:lstStyle>
          <a:p>
            <a:fld id="{4B70EC4D-8E1D-964B-84CB-CBE65AFA21F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4" name="Group 90"/>
          <p:cNvGrpSpPr>
            <a:grpSpLocks/>
          </p:cNvGrpSpPr>
          <p:nvPr/>
        </p:nvGrpSpPr>
        <p:grpSpPr bwMode="auto">
          <a:xfrm>
            <a:off x="8135938" y="152400"/>
            <a:ext cx="855662" cy="831850"/>
            <a:chOff x="3216" y="2448"/>
            <a:chExt cx="1979" cy="1729"/>
          </a:xfrm>
        </p:grpSpPr>
        <p:sp>
          <p:nvSpPr>
            <p:cNvPr id="1092" name="Line 91"/>
            <p:cNvSpPr>
              <a:spLocks noChangeShapeType="1"/>
            </p:cNvSpPr>
            <p:nvPr/>
          </p:nvSpPr>
          <p:spPr bwMode="auto">
            <a:xfrm flipV="1">
              <a:off x="3888" y="3359"/>
              <a:ext cx="143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Freeform 92"/>
            <p:cNvSpPr>
              <a:spLocks/>
            </p:cNvSpPr>
            <p:nvPr/>
          </p:nvSpPr>
          <p:spPr bwMode="auto">
            <a:xfrm>
              <a:off x="3289" y="4065"/>
              <a:ext cx="114" cy="112"/>
            </a:xfrm>
            <a:custGeom>
              <a:avLst/>
              <a:gdLst>
                <a:gd name="T0" fmla="*/ 111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93"/>
            <p:cNvSpPr>
              <a:spLocks/>
            </p:cNvSpPr>
            <p:nvPr/>
          </p:nvSpPr>
          <p:spPr bwMode="auto">
            <a:xfrm>
              <a:off x="3947" y="4065"/>
              <a:ext cx="117" cy="112"/>
            </a:xfrm>
            <a:custGeom>
              <a:avLst/>
              <a:gdLst>
                <a:gd name="T0" fmla="*/ 114 w 115"/>
                <a:gd name="T1" fmla="*/ 112 h 112"/>
                <a:gd name="T2" fmla="*/ 117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7 w 115"/>
                <a:gd name="T9" fmla="*/ 112 h 112"/>
                <a:gd name="T10" fmla="*/ 117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94"/>
            <p:cNvSpPr>
              <a:spLocks/>
            </p:cNvSpPr>
            <p:nvPr/>
          </p:nvSpPr>
          <p:spPr bwMode="auto">
            <a:xfrm>
              <a:off x="4152" y="2448"/>
              <a:ext cx="110" cy="112"/>
            </a:xfrm>
            <a:custGeom>
              <a:avLst/>
              <a:gdLst>
                <a:gd name="T0" fmla="*/ 110 w 112"/>
                <a:gd name="T1" fmla="*/ 112 h 112"/>
                <a:gd name="T2" fmla="*/ 110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0 w 112"/>
                <a:gd name="T9" fmla="*/ 112 h 112"/>
                <a:gd name="T10" fmla="*/ 110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95"/>
            <p:cNvSpPr>
              <a:spLocks/>
            </p:cNvSpPr>
            <p:nvPr/>
          </p:nvSpPr>
          <p:spPr bwMode="auto">
            <a:xfrm>
              <a:off x="3605" y="2755"/>
              <a:ext cx="114" cy="112"/>
            </a:xfrm>
            <a:custGeom>
              <a:avLst/>
              <a:gdLst>
                <a:gd name="T0" fmla="*/ 112 w 114"/>
                <a:gd name="T1" fmla="*/ 112 h 112"/>
                <a:gd name="T2" fmla="*/ 114 w 114"/>
                <a:gd name="T3" fmla="*/ 0 h 112"/>
                <a:gd name="T4" fmla="*/ 0 w 114"/>
                <a:gd name="T5" fmla="*/ 0 h 112"/>
                <a:gd name="T6" fmla="*/ 0 w 114"/>
                <a:gd name="T7" fmla="*/ 112 h 112"/>
                <a:gd name="T8" fmla="*/ 114 w 114"/>
                <a:gd name="T9" fmla="*/ 112 h 112"/>
                <a:gd name="T10" fmla="*/ 114 w 114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2">
                  <a:moveTo>
                    <a:pt x="112" y="112"/>
                  </a:moveTo>
                  <a:lnTo>
                    <a:pt x="114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4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96"/>
            <p:cNvSpPr>
              <a:spLocks/>
            </p:cNvSpPr>
            <p:nvPr/>
          </p:nvSpPr>
          <p:spPr bwMode="auto">
            <a:xfrm>
              <a:off x="4703" y="2752"/>
              <a:ext cx="114" cy="115"/>
            </a:xfrm>
            <a:custGeom>
              <a:avLst/>
              <a:gdLst>
                <a:gd name="T0" fmla="*/ 0 w 114"/>
                <a:gd name="T1" fmla="*/ 112 h 115"/>
                <a:gd name="T2" fmla="*/ 114 w 114"/>
                <a:gd name="T3" fmla="*/ 115 h 115"/>
                <a:gd name="T4" fmla="*/ 114 w 114"/>
                <a:gd name="T5" fmla="*/ 0 h 115"/>
                <a:gd name="T6" fmla="*/ 2 w 114"/>
                <a:gd name="T7" fmla="*/ 0 h 115"/>
                <a:gd name="T8" fmla="*/ 2 w 114"/>
                <a:gd name="T9" fmla="*/ 115 h 115"/>
                <a:gd name="T10" fmla="*/ 2 w 114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15">
                  <a:moveTo>
                    <a:pt x="0" y="112"/>
                  </a:moveTo>
                  <a:lnTo>
                    <a:pt x="114" y="115"/>
                  </a:lnTo>
                  <a:lnTo>
                    <a:pt x="114" y="0"/>
                  </a:lnTo>
                  <a:lnTo>
                    <a:pt x="2" y="0"/>
                  </a:lnTo>
                  <a:lnTo>
                    <a:pt x="2" y="115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97"/>
            <p:cNvSpPr>
              <a:spLocks/>
            </p:cNvSpPr>
            <p:nvPr/>
          </p:nvSpPr>
          <p:spPr bwMode="auto">
            <a:xfrm>
              <a:off x="5081" y="3332"/>
              <a:ext cx="114" cy="115"/>
            </a:xfrm>
            <a:custGeom>
              <a:avLst/>
              <a:gdLst>
                <a:gd name="T0" fmla="*/ 0 w 112"/>
                <a:gd name="T1" fmla="*/ 113 h 114"/>
                <a:gd name="T2" fmla="*/ 114 w 112"/>
                <a:gd name="T3" fmla="*/ 115 h 114"/>
                <a:gd name="T4" fmla="*/ 114 w 112"/>
                <a:gd name="T5" fmla="*/ 0 h 114"/>
                <a:gd name="T6" fmla="*/ 0 w 112"/>
                <a:gd name="T7" fmla="*/ 0 h 114"/>
                <a:gd name="T8" fmla="*/ 0 w 112"/>
                <a:gd name="T9" fmla="*/ 115 h 114"/>
                <a:gd name="T10" fmla="*/ 0 w 112"/>
                <a:gd name="T11" fmla="*/ 115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4">
                  <a:moveTo>
                    <a:pt x="0" y="112"/>
                  </a:moveTo>
                  <a:lnTo>
                    <a:pt x="112" y="114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14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98"/>
            <p:cNvSpPr>
              <a:spLocks/>
            </p:cNvSpPr>
            <p:nvPr/>
          </p:nvSpPr>
          <p:spPr bwMode="auto">
            <a:xfrm>
              <a:off x="3216" y="3336"/>
              <a:ext cx="114" cy="112"/>
            </a:xfrm>
            <a:custGeom>
              <a:avLst/>
              <a:gdLst>
                <a:gd name="T0" fmla="*/ 114 w 115"/>
                <a:gd name="T1" fmla="*/ 112 h 112"/>
                <a:gd name="T2" fmla="*/ 114 w 115"/>
                <a:gd name="T3" fmla="*/ 0 h 112"/>
                <a:gd name="T4" fmla="*/ 0 w 115"/>
                <a:gd name="T5" fmla="*/ 0 h 112"/>
                <a:gd name="T6" fmla="*/ 0 w 115"/>
                <a:gd name="T7" fmla="*/ 112 h 112"/>
                <a:gd name="T8" fmla="*/ 114 w 115"/>
                <a:gd name="T9" fmla="*/ 112 h 112"/>
                <a:gd name="T10" fmla="*/ 114 w 115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2">
                  <a:moveTo>
                    <a:pt x="115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5" y="112"/>
                  </a:lnTo>
                </a:path>
              </a:pathLst>
            </a:custGeom>
            <a:solidFill>
              <a:srgbClr val="996633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00" name="Group 99"/>
            <p:cNvGrpSpPr>
              <a:grpSpLocks/>
            </p:cNvGrpSpPr>
            <p:nvPr/>
          </p:nvGrpSpPr>
          <p:grpSpPr bwMode="auto">
            <a:xfrm>
              <a:off x="3891" y="2677"/>
              <a:ext cx="632" cy="470"/>
              <a:chOff x="3891" y="2677"/>
              <a:chExt cx="632" cy="470"/>
            </a:xfrm>
          </p:grpSpPr>
          <p:sp>
            <p:nvSpPr>
              <p:cNvPr id="1132" name="Freeform 100"/>
              <p:cNvSpPr>
                <a:spLocks/>
              </p:cNvSpPr>
              <p:nvPr/>
            </p:nvSpPr>
            <p:spPr bwMode="auto">
              <a:xfrm>
                <a:off x="4248" y="2686"/>
                <a:ext cx="275" cy="228"/>
              </a:xfrm>
              <a:custGeom>
                <a:avLst/>
                <a:gdLst>
                  <a:gd name="T0" fmla="*/ 0 w 277"/>
                  <a:gd name="T1" fmla="*/ 23 h 228"/>
                  <a:gd name="T2" fmla="*/ 5 w 277"/>
                  <a:gd name="T3" fmla="*/ 23 h 228"/>
                  <a:gd name="T4" fmla="*/ 10 w 277"/>
                  <a:gd name="T5" fmla="*/ 19 h 228"/>
                  <a:gd name="T6" fmla="*/ 17 w 277"/>
                  <a:gd name="T7" fmla="*/ 14 h 228"/>
                  <a:gd name="T8" fmla="*/ 26 w 277"/>
                  <a:gd name="T9" fmla="*/ 9 h 228"/>
                  <a:gd name="T10" fmla="*/ 36 w 277"/>
                  <a:gd name="T11" fmla="*/ 4 h 228"/>
                  <a:gd name="T12" fmla="*/ 50 w 277"/>
                  <a:gd name="T13" fmla="*/ 2 h 228"/>
                  <a:gd name="T14" fmla="*/ 65 w 277"/>
                  <a:gd name="T15" fmla="*/ 0 h 228"/>
                  <a:gd name="T16" fmla="*/ 78 w 277"/>
                  <a:gd name="T17" fmla="*/ 0 h 228"/>
                  <a:gd name="T18" fmla="*/ 95 w 277"/>
                  <a:gd name="T19" fmla="*/ 4 h 228"/>
                  <a:gd name="T20" fmla="*/ 109 w 277"/>
                  <a:gd name="T21" fmla="*/ 11 h 228"/>
                  <a:gd name="T22" fmla="*/ 123 w 277"/>
                  <a:gd name="T23" fmla="*/ 23 h 228"/>
                  <a:gd name="T24" fmla="*/ 133 w 277"/>
                  <a:gd name="T25" fmla="*/ 33 h 228"/>
                  <a:gd name="T26" fmla="*/ 142 w 277"/>
                  <a:gd name="T27" fmla="*/ 42 h 228"/>
                  <a:gd name="T28" fmla="*/ 147 w 277"/>
                  <a:gd name="T29" fmla="*/ 52 h 228"/>
                  <a:gd name="T30" fmla="*/ 149 w 277"/>
                  <a:gd name="T31" fmla="*/ 59 h 228"/>
                  <a:gd name="T32" fmla="*/ 152 w 277"/>
                  <a:gd name="T33" fmla="*/ 66 h 228"/>
                  <a:gd name="T34" fmla="*/ 152 w 277"/>
                  <a:gd name="T35" fmla="*/ 73 h 228"/>
                  <a:gd name="T36" fmla="*/ 152 w 277"/>
                  <a:gd name="T37" fmla="*/ 78 h 228"/>
                  <a:gd name="T38" fmla="*/ 152 w 277"/>
                  <a:gd name="T39" fmla="*/ 81 h 228"/>
                  <a:gd name="T40" fmla="*/ 152 w 277"/>
                  <a:gd name="T41" fmla="*/ 81 h 228"/>
                  <a:gd name="T42" fmla="*/ 152 w 277"/>
                  <a:gd name="T43" fmla="*/ 81 h 228"/>
                  <a:gd name="T44" fmla="*/ 154 w 277"/>
                  <a:gd name="T45" fmla="*/ 78 h 228"/>
                  <a:gd name="T46" fmla="*/ 159 w 277"/>
                  <a:gd name="T47" fmla="*/ 76 h 228"/>
                  <a:gd name="T48" fmla="*/ 166 w 277"/>
                  <a:gd name="T49" fmla="*/ 73 h 228"/>
                  <a:gd name="T50" fmla="*/ 173 w 277"/>
                  <a:gd name="T51" fmla="*/ 71 h 228"/>
                  <a:gd name="T52" fmla="*/ 180 w 277"/>
                  <a:gd name="T53" fmla="*/ 69 h 228"/>
                  <a:gd name="T54" fmla="*/ 190 w 277"/>
                  <a:gd name="T55" fmla="*/ 69 h 228"/>
                  <a:gd name="T56" fmla="*/ 199 w 277"/>
                  <a:gd name="T57" fmla="*/ 71 h 228"/>
                  <a:gd name="T58" fmla="*/ 208 w 277"/>
                  <a:gd name="T59" fmla="*/ 73 h 228"/>
                  <a:gd name="T60" fmla="*/ 217 w 277"/>
                  <a:gd name="T61" fmla="*/ 81 h 228"/>
                  <a:gd name="T62" fmla="*/ 227 w 277"/>
                  <a:gd name="T63" fmla="*/ 90 h 228"/>
                  <a:gd name="T64" fmla="*/ 232 w 277"/>
                  <a:gd name="T65" fmla="*/ 97 h 228"/>
                  <a:gd name="T66" fmla="*/ 234 w 277"/>
                  <a:gd name="T67" fmla="*/ 107 h 228"/>
                  <a:gd name="T68" fmla="*/ 237 w 277"/>
                  <a:gd name="T69" fmla="*/ 116 h 228"/>
                  <a:gd name="T70" fmla="*/ 237 w 277"/>
                  <a:gd name="T71" fmla="*/ 124 h 228"/>
                  <a:gd name="T72" fmla="*/ 234 w 277"/>
                  <a:gd name="T73" fmla="*/ 131 h 228"/>
                  <a:gd name="T74" fmla="*/ 234 w 277"/>
                  <a:gd name="T75" fmla="*/ 138 h 228"/>
                  <a:gd name="T76" fmla="*/ 232 w 277"/>
                  <a:gd name="T77" fmla="*/ 143 h 228"/>
                  <a:gd name="T78" fmla="*/ 232 w 277"/>
                  <a:gd name="T79" fmla="*/ 145 h 228"/>
                  <a:gd name="T80" fmla="*/ 229 w 277"/>
                  <a:gd name="T81" fmla="*/ 145 h 228"/>
                  <a:gd name="T82" fmla="*/ 232 w 277"/>
                  <a:gd name="T83" fmla="*/ 147 h 228"/>
                  <a:gd name="T84" fmla="*/ 234 w 277"/>
                  <a:gd name="T85" fmla="*/ 147 h 228"/>
                  <a:gd name="T86" fmla="*/ 239 w 277"/>
                  <a:gd name="T87" fmla="*/ 152 h 228"/>
                  <a:gd name="T88" fmla="*/ 246 w 277"/>
                  <a:gd name="T89" fmla="*/ 157 h 228"/>
                  <a:gd name="T90" fmla="*/ 251 w 277"/>
                  <a:gd name="T91" fmla="*/ 164 h 228"/>
                  <a:gd name="T92" fmla="*/ 258 w 277"/>
                  <a:gd name="T93" fmla="*/ 174 h 228"/>
                  <a:gd name="T94" fmla="*/ 265 w 277"/>
                  <a:gd name="T95" fmla="*/ 183 h 228"/>
                  <a:gd name="T96" fmla="*/ 270 w 277"/>
                  <a:gd name="T97" fmla="*/ 195 h 228"/>
                  <a:gd name="T98" fmla="*/ 272 w 277"/>
                  <a:gd name="T99" fmla="*/ 212 h 228"/>
                  <a:gd name="T100" fmla="*/ 275 w 277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7" h="228">
                    <a:moveTo>
                      <a:pt x="0" y="23"/>
                    </a:moveTo>
                    <a:lnTo>
                      <a:pt x="5" y="23"/>
                    </a:lnTo>
                    <a:lnTo>
                      <a:pt x="10" y="19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50" y="2"/>
                    </a:lnTo>
                    <a:lnTo>
                      <a:pt x="65" y="0"/>
                    </a:lnTo>
                    <a:lnTo>
                      <a:pt x="79" y="0"/>
                    </a:lnTo>
                    <a:lnTo>
                      <a:pt x="96" y="4"/>
                    </a:lnTo>
                    <a:lnTo>
                      <a:pt x="110" y="11"/>
                    </a:lnTo>
                    <a:lnTo>
                      <a:pt x="124" y="23"/>
                    </a:lnTo>
                    <a:lnTo>
                      <a:pt x="134" y="33"/>
                    </a:lnTo>
                    <a:lnTo>
                      <a:pt x="143" y="42"/>
                    </a:lnTo>
                    <a:lnTo>
                      <a:pt x="148" y="52"/>
                    </a:lnTo>
                    <a:lnTo>
                      <a:pt x="150" y="59"/>
                    </a:lnTo>
                    <a:lnTo>
                      <a:pt x="153" y="66"/>
                    </a:lnTo>
                    <a:lnTo>
                      <a:pt x="153" y="73"/>
                    </a:lnTo>
                    <a:lnTo>
                      <a:pt x="153" y="78"/>
                    </a:lnTo>
                    <a:lnTo>
                      <a:pt x="153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7" y="73"/>
                    </a:lnTo>
                    <a:lnTo>
                      <a:pt x="174" y="71"/>
                    </a:lnTo>
                    <a:lnTo>
                      <a:pt x="181" y="69"/>
                    </a:lnTo>
                    <a:lnTo>
                      <a:pt x="191" y="69"/>
                    </a:lnTo>
                    <a:lnTo>
                      <a:pt x="200" y="71"/>
                    </a:lnTo>
                    <a:lnTo>
                      <a:pt x="210" y="73"/>
                    </a:lnTo>
                    <a:lnTo>
                      <a:pt x="219" y="81"/>
                    </a:lnTo>
                    <a:lnTo>
                      <a:pt x="229" y="90"/>
                    </a:lnTo>
                    <a:lnTo>
                      <a:pt x="234" y="97"/>
                    </a:lnTo>
                    <a:lnTo>
                      <a:pt x="236" y="107"/>
                    </a:lnTo>
                    <a:lnTo>
                      <a:pt x="239" y="116"/>
                    </a:lnTo>
                    <a:lnTo>
                      <a:pt x="239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4" y="143"/>
                    </a:lnTo>
                    <a:lnTo>
                      <a:pt x="234" y="145"/>
                    </a:lnTo>
                    <a:lnTo>
                      <a:pt x="231" y="145"/>
                    </a:lnTo>
                    <a:lnTo>
                      <a:pt x="234" y="147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8" y="157"/>
                    </a:lnTo>
                    <a:lnTo>
                      <a:pt x="253" y="164"/>
                    </a:lnTo>
                    <a:lnTo>
                      <a:pt x="260" y="174"/>
                    </a:lnTo>
                    <a:lnTo>
                      <a:pt x="267" y="183"/>
                    </a:lnTo>
                    <a:lnTo>
                      <a:pt x="272" y="195"/>
                    </a:lnTo>
                    <a:lnTo>
                      <a:pt x="274" y="212"/>
                    </a:lnTo>
                    <a:lnTo>
                      <a:pt x="277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01"/>
              <p:cNvSpPr>
                <a:spLocks/>
              </p:cNvSpPr>
              <p:nvPr/>
            </p:nvSpPr>
            <p:spPr bwMode="auto">
              <a:xfrm>
                <a:off x="3892" y="2676"/>
                <a:ext cx="356" cy="238"/>
              </a:xfrm>
              <a:custGeom>
                <a:avLst/>
                <a:gdLst>
                  <a:gd name="T0" fmla="*/ 2 w 358"/>
                  <a:gd name="T1" fmla="*/ 221 h 236"/>
                  <a:gd name="T2" fmla="*/ 9 w 358"/>
                  <a:gd name="T3" fmla="*/ 195 h 236"/>
                  <a:gd name="T4" fmla="*/ 21 w 358"/>
                  <a:gd name="T5" fmla="*/ 175 h 236"/>
                  <a:gd name="T6" fmla="*/ 33 w 358"/>
                  <a:gd name="T7" fmla="*/ 163 h 236"/>
                  <a:gd name="T8" fmla="*/ 43 w 358"/>
                  <a:gd name="T9" fmla="*/ 156 h 236"/>
                  <a:gd name="T10" fmla="*/ 43 w 358"/>
                  <a:gd name="T11" fmla="*/ 156 h 236"/>
                  <a:gd name="T12" fmla="*/ 40 w 358"/>
                  <a:gd name="T13" fmla="*/ 146 h 236"/>
                  <a:gd name="T14" fmla="*/ 38 w 358"/>
                  <a:gd name="T15" fmla="*/ 135 h 236"/>
                  <a:gd name="T16" fmla="*/ 38 w 358"/>
                  <a:gd name="T17" fmla="*/ 118 h 236"/>
                  <a:gd name="T18" fmla="*/ 48 w 358"/>
                  <a:gd name="T19" fmla="*/ 99 h 236"/>
                  <a:gd name="T20" fmla="*/ 67 w 358"/>
                  <a:gd name="T21" fmla="*/ 84 h 236"/>
                  <a:gd name="T22" fmla="*/ 83 w 358"/>
                  <a:gd name="T23" fmla="*/ 80 h 236"/>
                  <a:gd name="T24" fmla="*/ 101 w 358"/>
                  <a:gd name="T25" fmla="*/ 82 h 236"/>
                  <a:gd name="T26" fmla="*/ 113 w 358"/>
                  <a:gd name="T27" fmla="*/ 87 h 236"/>
                  <a:gd name="T28" fmla="*/ 120 w 358"/>
                  <a:gd name="T29" fmla="*/ 92 h 236"/>
                  <a:gd name="T30" fmla="*/ 123 w 358"/>
                  <a:gd name="T31" fmla="*/ 89 h 236"/>
                  <a:gd name="T32" fmla="*/ 120 w 358"/>
                  <a:gd name="T33" fmla="*/ 82 h 236"/>
                  <a:gd name="T34" fmla="*/ 123 w 358"/>
                  <a:gd name="T35" fmla="*/ 70 h 236"/>
                  <a:gd name="T36" fmla="*/ 132 w 358"/>
                  <a:gd name="T37" fmla="*/ 52 h 236"/>
                  <a:gd name="T38" fmla="*/ 151 w 358"/>
                  <a:gd name="T39" fmla="*/ 31 h 236"/>
                  <a:gd name="T40" fmla="*/ 180 w 358"/>
                  <a:gd name="T41" fmla="*/ 14 h 236"/>
                  <a:gd name="T42" fmla="*/ 211 w 358"/>
                  <a:gd name="T43" fmla="*/ 10 h 236"/>
                  <a:gd name="T44" fmla="*/ 237 w 358"/>
                  <a:gd name="T45" fmla="*/ 14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2 w 358"/>
                  <a:gd name="T51" fmla="*/ 31 h 236"/>
                  <a:gd name="T52" fmla="*/ 272 w 358"/>
                  <a:gd name="T53" fmla="*/ 26 h 236"/>
                  <a:gd name="T54" fmla="*/ 277 w 358"/>
                  <a:gd name="T55" fmla="*/ 17 h 236"/>
                  <a:gd name="T56" fmla="*/ 286 w 358"/>
                  <a:gd name="T57" fmla="*/ 7 h 236"/>
                  <a:gd name="T58" fmla="*/ 303 w 358"/>
                  <a:gd name="T59" fmla="*/ 2 h 236"/>
                  <a:gd name="T60" fmla="*/ 325 w 358"/>
                  <a:gd name="T61" fmla="*/ 2 h 236"/>
                  <a:gd name="T62" fmla="*/ 341 w 358"/>
                  <a:gd name="T63" fmla="*/ 7 h 236"/>
                  <a:gd name="T64" fmla="*/ 348 w 358"/>
                  <a:gd name="T65" fmla="*/ 17 h 236"/>
                  <a:gd name="T66" fmla="*/ 353 w 358"/>
                  <a:gd name="T67" fmla="*/ 26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5" y="205"/>
                    </a:lnTo>
                    <a:lnTo>
                      <a:pt x="9" y="193"/>
                    </a:lnTo>
                    <a:lnTo>
                      <a:pt x="14" y="181"/>
                    </a:lnTo>
                    <a:lnTo>
                      <a:pt x="21" y="174"/>
                    </a:lnTo>
                    <a:lnTo>
                      <a:pt x="29" y="167"/>
                    </a:lnTo>
                    <a:lnTo>
                      <a:pt x="33" y="162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0" y="150"/>
                    </a:lnTo>
                    <a:lnTo>
                      <a:pt x="40" y="145"/>
                    </a:lnTo>
                    <a:lnTo>
                      <a:pt x="38" y="141"/>
                    </a:lnTo>
                    <a:lnTo>
                      <a:pt x="38" y="134"/>
                    </a:lnTo>
                    <a:lnTo>
                      <a:pt x="38" y="124"/>
                    </a:lnTo>
                    <a:lnTo>
                      <a:pt x="38" y="117"/>
                    </a:lnTo>
                    <a:lnTo>
                      <a:pt x="43" y="107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7" y="83"/>
                    </a:lnTo>
                    <a:lnTo>
                      <a:pt x="76" y="81"/>
                    </a:lnTo>
                    <a:lnTo>
                      <a:pt x="83" y="79"/>
                    </a:lnTo>
                    <a:lnTo>
                      <a:pt x="93" y="79"/>
                    </a:lnTo>
                    <a:lnTo>
                      <a:pt x="102" y="81"/>
                    </a:lnTo>
                    <a:lnTo>
                      <a:pt x="110" y="83"/>
                    </a:lnTo>
                    <a:lnTo>
                      <a:pt x="114" y="86"/>
                    </a:lnTo>
                    <a:lnTo>
                      <a:pt x="119" y="88"/>
                    </a:lnTo>
                    <a:lnTo>
                      <a:pt x="121" y="91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1" y="86"/>
                    </a:lnTo>
                    <a:lnTo>
                      <a:pt x="121" y="81"/>
                    </a:lnTo>
                    <a:lnTo>
                      <a:pt x="124" y="76"/>
                    </a:lnTo>
                    <a:lnTo>
                      <a:pt x="124" y="69"/>
                    </a:lnTo>
                    <a:lnTo>
                      <a:pt x="129" y="60"/>
                    </a:lnTo>
                    <a:lnTo>
                      <a:pt x="133" y="52"/>
                    </a:lnTo>
                    <a:lnTo>
                      <a:pt x="141" y="43"/>
                    </a:lnTo>
                    <a:lnTo>
                      <a:pt x="152" y="31"/>
                    </a:lnTo>
                    <a:lnTo>
                      <a:pt x="164" y="21"/>
                    </a:lnTo>
                    <a:lnTo>
                      <a:pt x="181" y="14"/>
                    </a:lnTo>
                    <a:lnTo>
                      <a:pt x="195" y="10"/>
                    </a:lnTo>
                    <a:lnTo>
                      <a:pt x="212" y="10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1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8" y="7"/>
                    </a:lnTo>
                    <a:lnTo>
                      <a:pt x="296" y="5"/>
                    </a:lnTo>
                    <a:lnTo>
                      <a:pt x="305" y="2"/>
                    </a:lnTo>
                    <a:lnTo>
                      <a:pt x="315" y="0"/>
                    </a:lnTo>
                    <a:lnTo>
                      <a:pt x="327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0" y="17"/>
                    </a:lnTo>
                    <a:lnTo>
                      <a:pt x="355" y="21"/>
                    </a:lnTo>
                    <a:lnTo>
                      <a:pt x="355" y="26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02"/>
              <p:cNvSpPr>
                <a:spLocks/>
              </p:cNvSpPr>
              <p:nvPr/>
            </p:nvSpPr>
            <p:spPr bwMode="auto">
              <a:xfrm>
                <a:off x="3892" y="2910"/>
                <a:ext cx="272" cy="231"/>
              </a:xfrm>
              <a:custGeom>
                <a:avLst/>
                <a:gdLst>
                  <a:gd name="T0" fmla="*/ 272 w 272"/>
                  <a:gd name="T1" fmla="*/ 204 h 229"/>
                  <a:gd name="T2" fmla="*/ 272 w 272"/>
                  <a:gd name="T3" fmla="*/ 207 h 229"/>
                  <a:gd name="T4" fmla="*/ 267 w 272"/>
                  <a:gd name="T5" fmla="*/ 209 h 229"/>
                  <a:gd name="T6" fmla="*/ 260 w 272"/>
                  <a:gd name="T7" fmla="*/ 214 h 229"/>
                  <a:gd name="T8" fmla="*/ 250 w 272"/>
                  <a:gd name="T9" fmla="*/ 219 h 229"/>
                  <a:gd name="T10" fmla="*/ 238 w 272"/>
                  <a:gd name="T11" fmla="*/ 223 h 229"/>
                  <a:gd name="T12" fmla="*/ 226 w 272"/>
                  <a:gd name="T13" fmla="*/ 228 h 229"/>
                  <a:gd name="T14" fmla="*/ 212 w 272"/>
                  <a:gd name="T15" fmla="*/ 231 h 229"/>
                  <a:gd name="T16" fmla="*/ 195 w 272"/>
                  <a:gd name="T17" fmla="*/ 228 h 229"/>
                  <a:gd name="T18" fmla="*/ 181 w 272"/>
                  <a:gd name="T19" fmla="*/ 226 h 229"/>
                  <a:gd name="T20" fmla="*/ 164 w 272"/>
                  <a:gd name="T21" fmla="*/ 216 h 229"/>
                  <a:gd name="T22" fmla="*/ 152 w 272"/>
                  <a:gd name="T23" fmla="*/ 207 h 229"/>
                  <a:gd name="T24" fmla="*/ 141 w 272"/>
                  <a:gd name="T25" fmla="*/ 197 h 229"/>
                  <a:gd name="T26" fmla="*/ 133 w 272"/>
                  <a:gd name="T27" fmla="*/ 188 h 229"/>
                  <a:gd name="T28" fmla="*/ 129 w 272"/>
                  <a:gd name="T29" fmla="*/ 178 h 229"/>
                  <a:gd name="T30" fmla="*/ 124 w 272"/>
                  <a:gd name="T31" fmla="*/ 168 h 229"/>
                  <a:gd name="T32" fmla="*/ 124 w 272"/>
                  <a:gd name="T33" fmla="*/ 160 h 229"/>
                  <a:gd name="T34" fmla="*/ 121 w 272"/>
                  <a:gd name="T35" fmla="*/ 156 h 229"/>
                  <a:gd name="T36" fmla="*/ 121 w 272"/>
                  <a:gd name="T37" fmla="*/ 151 h 229"/>
                  <a:gd name="T38" fmla="*/ 124 w 272"/>
                  <a:gd name="T39" fmla="*/ 149 h 229"/>
                  <a:gd name="T40" fmla="*/ 124 w 272"/>
                  <a:gd name="T41" fmla="*/ 146 h 229"/>
                  <a:gd name="T42" fmla="*/ 121 w 272"/>
                  <a:gd name="T43" fmla="*/ 149 h 229"/>
                  <a:gd name="T44" fmla="*/ 119 w 272"/>
                  <a:gd name="T45" fmla="*/ 151 h 229"/>
                  <a:gd name="T46" fmla="*/ 114 w 272"/>
                  <a:gd name="T47" fmla="*/ 153 h 229"/>
                  <a:gd name="T48" fmla="*/ 110 w 272"/>
                  <a:gd name="T49" fmla="*/ 156 h 229"/>
                  <a:gd name="T50" fmla="*/ 102 w 272"/>
                  <a:gd name="T51" fmla="*/ 158 h 229"/>
                  <a:gd name="T52" fmla="*/ 93 w 272"/>
                  <a:gd name="T53" fmla="*/ 158 h 229"/>
                  <a:gd name="T54" fmla="*/ 83 w 272"/>
                  <a:gd name="T55" fmla="*/ 158 h 229"/>
                  <a:gd name="T56" fmla="*/ 76 w 272"/>
                  <a:gd name="T57" fmla="*/ 158 h 229"/>
                  <a:gd name="T58" fmla="*/ 67 w 272"/>
                  <a:gd name="T59" fmla="*/ 153 h 229"/>
                  <a:gd name="T60" fmla="*/ 55 w 272"/>
                  <a:gd name="T61" fmla="*/ 146 h 229"/>
                  <a:gd name="T62" fmla="*/ 48 w 272"/>
                  <a:gd name="T63" fmla="*/ 139 h 229"/>
                  <a:gd name="T64" fmla="*/ 43 w 272"/>
                  <a:gd name="T65" fmla="*/ 129 h 229"/>
                  <a:gd name="T66" fmla="*/ 38 w 272"/>
                  <a:gd name="T67" fmla="*/ 122 h 229"/>
                  <a:gd name="T68" fmla="*/ 38 w 272"/>
                  <a:gd name="T69" fmla="*/ 113 h 229"/>
                  <a:gd name="T70" fmla="*/ 38 w 272"/>
                  <a:gd name="T71" fmla="*/ 106 h 229"/>
                  <a:gd name="T72" fmla="*/ 38 w 272"/>
                  <a:gd name="T73" fmla="*/ 98 h 229"/>
                  <a:gd name="T74" fmla="*/ 40 w 272"/>
                  <a:gd name="T75" fmla="*/ 91 h 229"/>
                  <a:gd name="T76" fmla="*/ 40 w 272"/>
                  <a:gd name="T77" fmla="*/ 87 h 229"/>
                  <a:gd name="T78" fmla="*/ 43 w 272"/>
                  <a:gd name="T79" fmla="*/ 84 h 229"/>
                  <a:gd name="T80" fmla="*/ 43 w 272"/>
                  <a:gd name="T81" fmla="*/ 82 h 229"/>
                  <a:gd name="T82" fmla="*/ 43 w 272"/>
                  <a:gd name="T83" fmla="*/ 82 h 229"/>
                  <a:gd name="T84" fmla="*/ 38 w 272"/>
                  <a:gd name="T85" fmla="*/ 79 h 229"/>
                  <a:gd name="T86" fmla="*/ 33 w 272"/>
                  <a:gd name="T87" fmla="*/ 77 h 229"/>
                  <a:gd name="T88" fmla="*/ 29 w 272"/>
                  <a:gd name="T89" fmla="*/ 72 h 229"/>
                  <a:gd name="T90" fmla="*/ 21 w 272"/>
                  <a:gd name="T91" fmla="*/ 65 h 229"/>
                  <a:gd name="T92" fmla="*/ 14 w 272"/>
                  <a:gd name="T93" fmla="*/ 55 h 229"/>
                  <a:gd name="T94" fmla="*/ 9 w 272"/>
                  <a:gd name="T95" fmla="*/ 45 h 229"/>
                  <a:gd name="T96" fmla="*/ 5 w 272"/>
                  <a:gd name="T97" fmla="*/ 31 h 229"/>
                  <a:gd name="T98" fmla="*/ 2 w 272"/>
                  <a:gd name="T99" fmla="*/ 16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2"/>
                    </a:moveTo>
                    <a:lnTo>
                      <a:pt x="272" y="205"/>
                    </a:lnTo>
                    <a:lnTo>
                      <a:pt x="267" y="207"/>
                    </a:lnTo>
                    <a:lnTo>
                      <a:pt x="260" y="212"/>
                    </a:lnTo>
                    <a:lnTo>
                      <a:pt x="250" y="217"/>
                    </a:lnTo>
                    <a:lnTo>
                      <a:pt x="238" y="221"/>
                    </a:lnTo>
                    <a:lnTo>
                      <a:pt x="226" y="226"/>
                    </a:lnTo>
                    <a:lnTo>
                      <a:pt x="212" y="229"/>
                    </a:lnTo>
                    <a:lnTo>
                      <a:pt x="195" y="226"/>
                    </a:lnTo>
                    <a:lnTo>
                      <a:pt x="181" y="224"/>
                    </a:lnTo>
                    <a:lnTo>
                      <a:pt x="164" y="214"/>
                    </a:lnTo>
                    <a:lnTo>
                      <a:pt x="152" y="205"/>
                    </a:lnTo>
                    <a:lnTo>
                      <a:pt x="141" y="195"/>
                    </a:lnTo>
                    <a:lnTo>
                      <a:pt x="133" y="186"/>
                    </a:lnTo>
                    <a:lnTo>
                      <a:pt x="129" y="176"/>
                    </a:lnTo>
                    <a:lnTo>
                      <a:pt x="124" y="167"/>
                    </a:lnTo>
                    <a:lnTo>
                      <a:pt x="124" y="159"/>
                    </a:lnTo>
                    <a:lnTo>
                      <a:pt x="121" y="155"/>
                    </a:lnTo>
                    <a:lnTo>
                      <a:pt x="121" y="150"/>
                    </a:lnTo>
                    <a:lnTo>
                      <a:pt x="124" y="148"/>
                    </a:lnTo>
                    <a:lnTo>
                      <a:pt x="124" y="145"/>
                    </a:lnTo>
                    <a:lnTo>
                      <a:pt x="121" y="148"/>
                    </a:lnTo>
                    <a:lnTo>
                      <a:pt x="119" y="150"/>
                    </a:lnTo>
                    <a:lnTo>
                      <a:pt x="114" y="152"/>
                    </a:lnTo>
                    <a:lnTo>
                      <a:pt x="110" y="155"/>
                    </a:lnTo>
                    <a:lnTo>
                      <a:pt x="102" y="157"/>
                    </a:lnTo>
                    <a:lnTo>
                      <a:pt x="93" y="157"/>
                    </a:lnTo>
                    <a:lnTo>
                      <a:pt x="83" y="157"/>
                    </a:lnTo>
                    <a:lnTo>
                      <a:pt x="76" y="157"/>
                    </a:lnTo>
                    <a:lnTo>
                      <a:pt x="67" y="152"/>
                    </a:lnTo>
                    <a:lnTo>
                      <a:pt x="55" y="145"/>
                    </a:lnTo>
                    <a:lnTo>
                      <a:pt x="48" y="138"/>
                    </a:lnTo>
                    <a:lnTo>
                      <a:pt x="43" y="128"/>
                    </a:lnTo>
                    <a:lnTo>
                      <a:pt x="38" y="121"/>
                    </a:lnTo>
                    <a:lnTo>
                      <a:pt x="38" y="112"/>
                    </a:lnTo>
                    <a:lnTo>
                      <a:pt x="38" y="105"/>
                    </a:lnTo>
                    <a:lnTo>
                      <a:pt x="38" y="97"/>
                    </a:lnTo>
                    <a:lnTo>
                      <a:pt x="40" y="90"/>
                    </a:lnTo>
                    <a:lnTo>
                      <a:pt x="40" y="86"/>
                    </a:lnTo>
                    <a:lnTo>
                      <a:pt x="43" y="83"/>
                    </a:lnTo>
                    <a:lnTo>
                      <a:pt x="43" y="81"/>
                    </a:lnTo>
                    <a:lnTo>
                      <a:pt x="38" y="78"/>
                    </a:lnTo>
                    <a:lnTo>
                      <a:pt x="33" y="76"/>
                    </a:lnTo>
                    <a:lnTo>
                      <a:pt x="29" y="71"/>
                    </a:lnTo>
                    <a:lnTo>
                      <a:pt x="21" y="64"/>
                    </a:lnTo>
                    <a:lnTo>
                      <a:pt x="14" y="55"/>
                    </a:lnTo>
                    <a:lnTo>
                      <a:pt x="9" y="45"/>
                    </a:lnTo>
                    <a:lnTo>
                      <a:pt x="5" y="31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03"/>
              <p:cNvSpPr>
                <a:spLocks/>
              </p:cNvSpPr>
              <p:nvPr/>
            </p:nvSpPr>
            <p:spPr bwMode="auto">
              <a:xfrm>
                <a:off x="4167" y="2910"/>
                <a:ext cx="352" cy="238"/>
              </a:xfrm>
              <a:custGeom>
                <a:avLst/>
                <a:gdLst>
                  <a:gd name="T0" fmla="*/ 352 w 355"/>
                  <a:gd name="T1" fmla="*/ 16 h 236"/>
                  <a:gd name="T2" fmla="*/ 345 w 355"/>
                  <a:gd name="T3" fmla="*/ 45 h 236"/>
                  <a:gd name="T4" fmla="*/ 331 w 355"/>
                  <a:gd name="T5" fmla="*/ 65 h 236"/>
                  <a:gd name="T6" fmla="*/ 319 w 355"/>
                  <a:gd name="T7" fmla="*/ 77 h 236"/>
                  <a:gd name="T8" fmla="*/ 312 w 355"/>
                  <a:gd name="T9" fmla="*/ 82 h 236"/>
                  <a:gd name="T10" fmla="*/ 312 w 355"/>
                  <a:gd name="T11" fmla="*/ 84 h 236"/>
                  <a:gd name="T12" fmla="*/ 314 w 355"/>
                  <a:gd name="T13" fmla="*/ 91 h 236"/>
                  <a:gd name="T14" fmla="*/ 317 w 355"/>
                  <a:gd name="T15" fmla="*/ 106 h 236"/>
                  <a:gd name="T16" fmla="*/ 314 w 355"/>
                  <a:gd name="T17" fmla="*/ 122 h 236"/>
                  <a:gd name="T18" fmla="*/ 307 w 355"/>
                  <a:gd name="T19" fmla="*/ 139 h 236"/>
                  <a:gd name="T20" fmla="*/ 289 w 355"/>
                  <a:gd name="T21" fmla="*/ 153 h 236"/>
                  <a:gd name="T22" fmla="*/ 270 w 355"/>
                  <a:gd name="T23" fmla="*/ 160 h 236"/>
                  <a:gd name="T24" fmla="*/ 253 w 355"/>
                  <a:gd name="T25" fmla="*/ 158 h 236"/>
                  <a:gd name="T26" fmla="*/ 239 w 355"/>
                  <a:gd name="T27" fmla="*/ 153 h 236"/>
                  <a:gd name="T28" fmla="*/ 232 w 355"/>
                  <a:gd name="T29" fmla="*/ 149 h 236"/>
                  <a:gd name="T30" fmla="*/ 232 w 355"/>
                  <a:gd name="T31" fmla="*/ 149 h 236"/>
                  <a:gd name="T32" fmla="*/ 232 w 355"/>
                  <a:gd name="T33" fmla="*/ 156 h 236"/>
                  <a:gd name="T34" fmla="*/ 229 w 355"/>
                  <a:gd name="T35" fmla="*/ 170 h 236"/>
                  <a:gd name="T36" fmla="*/ 222 w 355"/>
                  <a:gd name="T37" fmla="*/ 188 h 236"/>
                  <a:gd name="T38" fmla="*/ 203 w 355"/>
                  <a:gd name="T39" fmla="*/ 207 h 236"/>
                  <a:gd name="T40" fmla="*/ 176 w 355"/>
                  <a:gd name="T41" fmla="*/ 226 h 236"/>
                  <a:gd name="T42" fmla="*/ 145 w 355"/>
                  <a:gd name="T43" fmla="*/ 231 h 236"/>
                  <a:gd name="T44" fmla="*/ 116 w 355"/>
                  <a:gd name="T45" fmla="*/ 226 h 236"/>
                  <a:gd name="T46" fmla="*/ 97 w 355"/>
                  <a:gd name="T47" fmla="*/ 216 h 236"/>
                  <a:gd name="T48" fmla="*/ 85 w 355"/>
                  <a:gd name="T49" fmla="*/ 207 h 236"/>
                  <a:gd name="T50" fmla="*/ 83 w 355"/>
                  <a:gd name="T51" fmla="*/ 207 h 236"/>
                  <a:gd name="T52" fmla="*/ 80 w 355"/>
                  <a:gd name="T53" fmla="*/ 214 h 236"/>
                  <a:gd name="T54" fmla="*/ 75 w 355"/>
                  <a:gd name="T55" fmla="*/ 221 h 236"/>
                  <a:gd name="T56" fmla="*/ 68 w 355"/>
                  <a:gd name="T57" fmla="*/ 231 h 236"/>
                  <a:gd name="T58" fmla="*/ 53 w 355"/>
                  <a:gd name="T59" fmla="*/ 238 h 236"/>
                  <a:gd name="T60" fmla="*/ 31 w 355"/>
                  <a:gd name="T61" fmla="*/ 238 h 236"/>
                  <a:gd name="T62" fmla="*/ 14 w 355"/>
                  <a:gd name="T63" fmla="*/ 231 h 236"/>
                  <a:gd name="T64" fmla="*/ 5 w 355"/>
                  <a:gd name="T65" fmla="*/ 221 h 236"/>
                  <a:gd name="T66" fmla="*/ 0 w 355"/>
                  <a:gd name="T67" fmla="*/ 214 h 236"/>
                  <a:gd name="T68" fmla="*/ 0 w 355"/>
                  <a:gd name="T69" fmla="*/ 20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6">
                    <a:moveTo>
                      <a:pt x="355" y="0"/>
                    </a:moveTo>
                    <a:lnTo>
                      <a:pt x="355" y="16"/>
                    </a:lnTo>
                    <a:lnTo>
                      <a:pt x="353" y="33"/>
                    </a:lnTo>
                    <a:lnTo>
                      <a:pt x="348" y="45"/>
                    </a:lnTo>
                    <a:lnTo>
                      <a:pt x="341" y="55"/>
                    </a:lnTo>
                    <a:lnTo>
                      <a:pt x="334" y="64"/>
                    </a:lnTo>
                    <a:lnTo>
                      <a:pt x="329" y="71"/>
                    </a:lnTo>
                    <a:lnTo>
                      <a:pt x="322" y="76"/>
                    </a:lnTo>
                    <a:lnTo>
                      <a:pt x="317" y="78"/>
                    </a:lnTo>
                    <a:lnTo>
                      <a:pt x="315" y="81"/>
                    </a:lnTo>
                    <a:lnTo>
                      <a:pt x="312" y="83"/>
                    </a:lnTo>
                    <a:lnTo>
                      <a:pt x="315" y="83"/>
                    </a:lnTo>
                    <a:lnTo>
                      <a:pt x="315" y="86"/>
                    </a:lnTo>
                    <a:lnTo>
                      <a:pt x="317" y="90"/>
                    </a:lnTo>
                    <a:lnTo>
                      <a:pt x="317" y="97"/>
                    </a:lnTo>
                    <a:lnTo>
                      <a:pt x="320" y="105"/>
                    </a:lnTo>
                    <a:lnTo>
                      <a:pt x="320" y="112"/>
                    </a:lnTo>
                    <a:lnTo>
                      <a:pt x="317" y="121"/>
                    </a:lnTo>
                    <a:lnTo>
                      <a:pt x="315" y="131"/>
                    </a:lnTo>
                    <a:lnTo>
                      <a:pt x="310" y="138"/>
                    </a:lnTo>
                    <a:lnTo>
                      <a:pt x="300" y="148"/>
                    </a:lnTo>
                    <a:lnTo>
                      <a:pt x="291" y="152"/>
                    </a:lnTo>
                    <a:lnTo>
                      <a:pt x="281" y="157"/>
                    </a:lnTo>
                    <a:lnTo>
                      <a:pt x="272" y="159"/>
                    </a:lnTo>
                    <a:lnTo>
                      <a:pt x="262" y="159"/>
                    </a:lnTo>
                    <a:lnTo>
                      <a:pt x="255" y="157"/>
                    </a:lnTo>
                    <a:lnTo>
                      <a:pt x="248" y="155"/>
                    </a:lnTo>
                    <a:lnTo>
                      <a:pt x="241" y="152"/>
                    </a:lnTo>
                    <a:lnTo>
                      <a:pt x="236" y="150"/>
                    </a:lnTo>
                    <a:lnTo>
                      <a:pt x="234" y="148"/>
                    </a:lnTo>
                    <a:lnTo>
                      <a:pt x="234" y="150"/>
                    </a:lnTo>
                    <a:lnTo>
                      <a:pt x="234" y="155"/>
                    </a:lnTo>
                    <a:lnTo>
                      <a:pt x="234" y="162"/>
                    </a:lnTo>
                    <a:lnTo>
                      <a:pt x="231" y="169"/>
                    </a:lnTo>
                    <a:lnTo>
                      <a:pt x="229" y="176"/>
                    </a:lnTo>
                    <a:lnTo>
                      <a:pt x="224" y="186"/>
                    </a:lnTo>
                    <a:lnTo>
                      <a:pt x="215" y="195"/>
                    </a:lnTo>
                    <a:lnTo>
                      <a:pt x="205" y="205"/>
                    </a:lnTo>
                    <a:lnTo>
                      <a:pt x="191" y="217"/>
                    </a:lnTo>
                    <a:lnTo>
                      <a:pt x="177" y="224"/>
                    </a:lnTo>
                    <a:lnTo>
                      <a:pt x="160" y="229"/>
                    </a:lnTo>
                    <a:lnTo>
                      <a:pt x="146" y="229"/>
                    </a:lnTo>
                    <a:lnTo>
                      <a:pt x="131" y="226"/>
                    </a:lnTo>
                    <a:lnTo>
                      <a:pt x="117" y="224"/>
                    </a:lnTo>
                    <a:lnTo>
                      <a:pt x="107" y="219"/>
                    </a:lnTo>
                    <a:lnTo>
                      <a:pt x="98" y="214"/>
                    </a:lnTo>
                    <a:lnTo>
                      <a:pt x="91" y="209"/>
                    </a:lnTo>
                    <a:lnTo>
                      <a:pt x="86" y="205"/>
                    </a:lnTo>
                    <a:lnTo>
                      <a:pt x="84" y="205"/>
                    </a:lnTo>
                    <a:lnTo>
                      <a:pt x="84" y="207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76" y="219"/>
                    </a:lnTo>
                    <a:lnTo>
                      <a:pt x="74" y="224"/>
                    </a:lnTo>
                    <a:lnTo>
                      <a:pt x="69" y="229"/>
                    </a:lnTo>
                    <a:lnTo>
                      <a:pt x="62" y="233"/>
                    </a:lnTo>
                    <a:lnTo>
                      <a:pt x="53" y="236"/>
                    </a:lnTo>
                    <a:lnTo>
                      <a:pt x="41" y="236"/>
                    </a:lnTo>
                    <a:lnTo>
                      <a:pt x="31" y="236"/>
                    </a:lnTo>
                    <a:lnTo>
                      <a:pt x="22" y="233"/>
                    </a:lnTo>
                    <a:lnTo>
                      <a:pt x="14" y="229"/>
                    </a:lnTo>
                    <a:lnTo>
                      <a:pt x="10" y="224"/>
                    </a:lnTo>
                    <a:lnTo>
                      <a:pt x="5" y="219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7"/>
                    </a:lnTo>
                    <a:lnTo>
                      <a:pt x="0" y="205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1" name="Group 104"/>
            <p:cNvGrpSpPr>
              <a:grpSpLocks/>
            </p:cNvGrpSpPr>
            <p:nvPr/>
          </p:nvGrpSpPr>
          <p:grpSpPr bwMode="auto">
            <a:xfrm>
              <a:off x="4411" y="3428"/>
              <a:ext cx="631" cy="470"/>
              <a:chOff x="4411" y="3428"/>
              <a:chExt cx="631" cy="470"/>
            </a:xfrm>
          </p:grpSpPr>
          <p:sp>
            <p:nvSpPr>
              <p:cNvPr id="1128" name="Freeform 105"/>
              <p:cNvSpPr>
                <a:spLocks/>
              </p:cNvSpPr>
              <p:nvPr/>
            </p:nvSpPr>
            <p:spPr bwMode="auto">
              <a:xfrm>
                <a:off x="4762" y="3438"/>
                <a:ext cx="275" cy="228"/>
              </a:xfrm>
              <a:custGeom>
                <a:avLst/>
                <a:gdLst>
                  <a:gd name="T0" fmla="*/ 0 w 274"/>
                  <a:gd name="T1" fmla="*/ 23 h 228"/>
                  <a:gd name="T2" fmla="*/ 3 w 274"/>
                  <a:gd name="T3" fmla="*/ 21 h 228"/>
                  <a:gd name="T4" fmla="*/ 7 w 274"/>
                  <a:gd name="T5" fmla="*/ 19 h 228"/>
                  <a:gd name="T6" fmla="*/ 15 w 274"/>
                  <a:gd name="T7" fmla="*/ 14 h 228"/>
                  <a:gd name="T8" fmla="*/ 24 w 274"/>
                  <a:gd name="T9" fmla="*/ 9 h 228"/>
                  <a:gd name="T10" fmla="*/ 36 w 274"/>
                  <a:gd name="T11" fmla="*/ 4 h 228"/>
                  <a:gd name="T12" fmla="*/ 48 w 274"/>
                  <a:gd name="T13" fmla="*/ 0 h 228"/>
                  <a:gd name="T14" fmla="*/ 62 w 274"/>
                  <a:gd name="T15" fmla="*/ 0 h 228"/>
                  <a:gd name="T16" fmla="*/ 77 w 274"/>
                  <a:gd name="T17" fmla="*/ 0 h 228"/>
                  <a:gd name="T18" fmla="*/ 93 w 274"/>
                  <a:gd name="T19" fmla="*/ 4 h 228"/>
                  <a:gd name="T20" fmla="*/ 108 w 274"/>
                  <a:gd name="T21" fmla="*/ 12 h 228"/>
                  <a:gd name="T22" fmla="*/ 122 w 274"/>
                  <a:gd name="T23" fmla="*/ 21 h 228"/>
                  <a:gd name="T24" fmla="*/ 134 w 274"/>
                  <a:gd name="T25" fmla="*/ 33 h 228"/>
                  <a:gd name="T26" fmla="*/ 142 w 274"/>
                  <a:gd name="T27" fmla="*/ 43 h 228"/>
                  <a:gd name="T28" fmla="*/ 147 w 274"/>
                  <a:gd name="T29" fmla="*/ 52 h 228"/>
                  <a:gd name="T30" fmla="*/ 149 w 274"/>
                  <a:gd name="T31" fmla="*/ 59 h 228"/>
                  <a:gd name="T32" fmla="*/ 152 w 274"/>
                  <a:gd name="T33" fmla="*/ 66 h 228"/>
                  <a:gd name="T34" fmla="*/ 152 w 274"/>
                  <a:gd name="T35" fmla="*/ 71 h 228"/>
                  <a:gd name="T36" fmla="*/ 152 w 274"/>
                  <a:gd name="T37" fmla="*/ 76 h 228"/>
                  <a:gd name="T38" fmla="*/ 152 w 274"/>
                  <a:gd name="T39" fmla="*/ 78 h 228"/>
                  <a:gd name="T40" fmla="*/ 152 w 274"/>
                  <a:gd name="T41" fmla="*/ 81 h 228"/>
                  <a:gd name="T42" fmla="*/ 152 w 274"/>
                  <a:gd name="T43" fmla="*/ 81 h 228"/>
                  <a:gd name="T44" fmla="*/ 156 w 274"/>
                  <a:gd name="T45" fmla="*/ 78 h 228"/>
                  <a:gd name="T46" fmla="*/ 161 w 274"/>
                  <a:gd name="T47" fmla="*/ 76 h 228"/>
                  <a:gd name="T48" fmla="*/ 166 w 274"/>
                  <a:gd name="T49" fmla="*/ 74 h 228"/>
                  <a:gd name="T50" fmla="*/ 173 w 274"/>
                  <a:gd name="T51" fmla="*/ 71 h 228"/>
                  <a:gd name="T52" fmla="*/ 183 w 274"/>
                  <a:gd name="T53" fmla="*/ 69 h 228"/>
                  <a:gd name="T54" fmla="*/ 190 w 274"/>
                  <a:gd name="T55" fmla="*/ 69 h 228"/>
                  <a:gd name="T56" fmla="*/ 199 w 274"/>
                  <a:gd name="T57" fmla="*/ 71 h 228"/>
                  <a:gd name="T58" fmla="*/ 209 w 274"/>
                  <a:gd name="T59" fmla="*/ 74 h 228"/>
                  <a:gd name="T60" fmla="*/ 218 w 274"/>
                  <a:gd name="T61" fmla="*/ 81 h 228"/>
                  <a:gd name="T62" fmla="*/ 228 w 274"/>
                  <a:gd name="T63" fmla="*/ 88 h 228"/>
                  <a:gd name="T64" fmla="*/ 233 w 274"/>
                  <a:gd name="T65" fmla="*/ 97 h 228"/>
                  <a:gd name="T66" fmla="*/ 235 w 274"/>
                  <a:gd name="T67" fmla="*/ 107 h 228"/>
                  <a:gd name="T68" fmla="*/ 237 w 274"/>
                  <a:gd name="T69" fmla="*/ 114 h 228"/>
                  <a:gd name="T70" fmla="*/ 237 w 274"/>
                  <a:gd name="T71" fmla="*/ 124 h 228"/>
                  <a:gd name="T72" fmla="*/ 237 w 274"/>
                  <a:gd name="T73" fmla="*/ 131 h 228"/>
                  <a:gd name="T74" fmla="*/ 235 w 274"/>
                  <a:gd name="T75" fmla="*/ 135 h 228"/>
                  <a:gd name="T76" fmla="*/ 233 w 274"/>
                  <a:gd name="T77" fmla="*/ 140 h 228"/>
                  <a:gd name="T78" fmla="*/ 233 w 274"/>
                  <a:gd name="T79" fmla="*/ 145 h 228"/>
                  <a:gd name="T80" fmla="*/ 233 w 274"/>
                  <a:gd name="T81" fmla="*/ 145 h 228"/>
                  <a:gd name="T82" fmla="*/ 233 w 274"/>
                  <a:gd name="T83" fmla="*/ 145 h 228"/>
                  <a:gd name="T84" fmla="*/ 237 w 274"/>
                  <a:gd name="T85" fmla="*/ 147 h 228"/>
                  <a:gd name="T86" fmla="*/ 242 w 274"/>
                  <a:gd name="T87" fmla="*/ 152 h 228"/>
                  <a:gd name="T88" fmla="*/ 247 w 274"/>
                  <a:gd name="T89" fmla="*/ 157 h 228"/>
                  <a:gd name="T90" fmla="*/ 254 w 274"/>
                  <a:gd name="T91" fmla="*/ 164 h 228"/>
                  <a:gd name="T92" fmla="*/ 259 w 274"/>
                  <a:gd name="T93" fmla="*/ 171 h 228"/>
                  <a:gd name="T94" fmla="*/ 266 w 274"/>
                  <a:gd name="T95" fmla="*/ 183 h 228"/>
                  <a:gd name="T96" fmla="*/ 271 w 274"/>
                  <a:gd name="T97" fmla="*/ 195 h 228"/>
                  <a:gd name="T98" fmla="*/ 273 w 274"/>
                  <a:gd name="T99" fmla="*/ 209 h 228"/>
                  <a:gd name="T100" fmla="*/ 275 w 274"/>
                  <a:gd name="T101" fmla="*/ 228 h 22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8">
                    <a:moveTo>
                      <a:pt x="0" y="23"/>
                    </a:moveTo>
                    <a:lnTo>
                      <a:pt x="3" y="21"/>
                    </a:lnTo>
                    <a:lnTo>
                      <a:pt x="7" y="19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7" y="0"/>
                    </a:lnTo>
                    <a:lnTo>
                      <a:pt x="93" y="4"/>
                    </a:lnTo>
                    <a:lnTo>
                      <a:pt x="108" y="12"/>
                    </a:lnTo>
                    <a:lnTo>
                      <a:pt x="122" y="21"/>
                    </a:lnTo>
                    <a:lnTo>
                      <a:pt x="134" y="33"/>
                    </a:lnTo>
                    <a:lnTo>
                      <a:pt x="141" y="43"/>
                    </a:lnTo>
                    <a:lnTo>
                      <a:pt x="146" y="52"/>
                    </a:lnTo>
                    <a:lnTo>
                      <a:pt x="148" y="59"/>
                    </a:lnTo>
                    <a:lnTo>
                      <a:pt x="151" y="66"/>
                    </a:lnTo>
                    <a:lnTo>
                      <a:pt x="151" y="71"/>
                    </a:lnTo>
                    <a:lnTo>
                      <a:pt x="151" y="76"/>
                    </a:lnTo>
                    <a:lnTo>
                      <a:pt x="151" y="78"/>
                    </a:lnTo>
                    <a:lnTo>
                      <a:pt x="151" y="81"/>
                    </a:lnTo>
                    <a:lnTo>
                      <a:pt x="155" y="78"/>
                    </a:lnTo>
                    <a:lnTo>
                      <a:pt x="160" y="76"/>
                    </a:lnTo>
                    <a:lnTo>
                      <a:pt x="165" y="74"/>
                    </a:lnTo>
                    <a:lnTo>
                      <a:pt x="172" y="71"/>
                    </a:lnTo>
                    <a:lnTo>
                      <a:pt x="182" y="69"/>
                    </a:lnTo>
                    <a:lnTo>
                      <a:pt x="189" y="69"/>
                    </a:lnTo>
                    <a:lnTo>
                      <a:pt x="198" y="71"/>
                    </a:lnTo>
                    <a:lnTo>
                      <a:pt x="208" y="74"/>
                    </a:lnTo>
                    <a:lnTo>
                      <a:pt x="217" y="81"/>
                    </a:lnTo>
                    <a:lnTo>
                      <a:pt x="227" y="88"/>
                    </a:lnTo>
                    <a:lnTo>
                      <a:pt x="232" y="97"/>
                    </a:lnTo>
                    <a:lnTo>
                      <a:pt x="234" y="107"/>
                    </a:lnTo>
                    <a:lnTo>
                      <a:pt x="236" y="114"/>
                    </a:lnTo>
                    <a:lnTo>
                      <a:pt x="236" y="124"/>
                    </a:lnTo>
                    <a:lnTo>
                      <a:pt x="236" y="131"/>
                    </a:lnTo>
                    <a:lnTo>
                      <a:pt x="234" y="135"/>
                    </a:lnTo>
                    <a:lnTo>
                      <a:pt x="232" y="140"/>
                    </a:lnTo>
                    <a:lnTo>
                      <a:pt x="232" y="145"/>
                    </a:lnTo>
                    <a:lnTo>
                      <a:pt x="236" y="147"/>
                    </a:lnTo>
                    <a:lnTo>
                      <a:pt x="241" y="152"/>
                    </a:lnTo>
                    <a:lnTo>
                      <a:pt x="246" y="157"/>
                    </a:lnTo>
                    <a:lnTo>
                      <a:pt x="253" y="164"/>
                    </a:lnTo>
                    <a:lnTo>
                      <a:pt x="258" y="171"/>
                    </a:lnTo>
                    <a:lnTo>
                      <a:pt x="265" y="183"/>
                    </a:lnTo>
                    <a:lnTo>
                      <a:pt x="270" y="195"/>
                    </a:lnTo>
                    <a:lnTo>
                      <a:pt x="272" y="209"/>
                    </a:lnTo>
                    <a:lnTo>
                      <a:pt x="274" y="22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06"/>
              <p:cNvSpPr>
                <a:spLocks/>
              </p:cNvSpPr>
              <p:nvPr/>
            </p:nvSpPr>
            <p:spPr bwMode="auto">
              <a:xfrm>
                <a:off x="4406" y="3428"/>
                <a:ext cx="356" cy="234"/>
              </a:xfrm>
              <a:custGeom>
                <a:avLst/>
                <a:gdLst>
                  <a:gd name="T0" fmla="*/ 2 w 357"/>
                  <a:gd name="T1" fmla="*/ 217 h 236"/>
                  <a:gd name="T2" fmla="*/ 9 w 357"/>
                  <a:gd name="T3" fmla="*/ 189 h 236"/>
                  <a:gd name="T4" fmla="*/ 21 w 357"/>
                  <a:gd name="T5" fmla="*/ 171 h 236"/>
                  <a:gd name="T6" fmla="*/ 33 w 357"/>
                  <a:gd name="T7" fmla="*/ 159 h 236"/>
                  <a:gd name="T8" fmla="*/ 43 w 357"/>
                  <a:gd name="T9" fmla="*/ 154 h 236"/>
                  <a:gd name="T10" fmla="*/ 43 w 357"/>
                  <a:gd name="T11" fmla="*/ 152 h 236"/>
                  <a:gd name="T12" fmla="*/ 40 w 357"/>
                  <a:gd name="T13" fmla="*/ 144 h 236"/>
                  <a:gd name="T14" fmla="*/ 38 w 357"/>
                  <a:gd name="T15" fmla="*/ 130 h 236"/>
                  <a:gd name="T16" fmla="*/ 40 w 357"/>
                  <a:gd name="T17" fmla="*/ 113 h 236"/>
                  <a:gd name="T18" fmla="*/ 47 w 357"/>
                  <a:gd name="T19" fmla="*/ 97 h 236"/>
                  <a:gd name="T20" fmla="*/ 66 w 357"/>
                  <a:gd name="T21" fmla="*/ 83 h 236"/>
                  <a:gd name="T22" fmla="*/ 85 w 357"/>
                  <a:gd name="T23" fmla="*/ 78 h 236"/>
                  <a:gd name="T24" fmla="*/ 102 w 357"/>
                  <a:gd name="T25" fmla="*/ 78 h 236"/>
                  <a:gd name="T26" fmla="*/ 114 w 357"/>
                  <a:gd name="T27" fmla="*/ 83 h 236"/>
                  <a:gd name="T28" fmla="*/ 124 w 357"/>
                  <a:gd name="T29" fmla="*/ 87 h 236"/>
                  <a:gd name="T30" fmla="*/ 124 w 357"/>
                  <a:gd name="T31" fmla="*/ 87 h 236"/>
                  <a:gd name="T32" fmla="*/ 124 w 357"/>
                  <a:gd name="T33" fmla="*/ 80 h 236"/>
                  <a:gd name="T34" fmla="*/ 126 w 357"/>
                  <a:gd name="T35" fmla="*/ 68 h 236"/>
                  <a:gd name="T36" fmla="*/ 133 w 357"/>
                  <a:gd name="T37" fmla="*/ 50 h 236"/>
                  <a:gd name="T38" fmla="*/ 152 w 357"/>
                  <a:gd name="T39" fmla="*/ 31 h 236"/>
                  <a:gd name="T40" fmla="*/ 180 w 357"/>
                  <a:gd name="T41" fmla="*/ 12 h 236"/>
                  <a:gd name="T42" fmla="*/ 211 w 357"/>
                  <a:gd name="T43" fmla="*/ 7 h 236"/>
                  <a:gd name="T44" fmla="*/ 237 w 357"/>
                  <a:gd name="T45" fmla="*/ 14 h 236"/>
                  <a:gd name="T46" fmla="*/ 259 w 357"/>
                  <a:gd name="T47" fmla="*/ 24 h 236"/>
                  <a:gd name="T48" fmla="*/ 270 w 357"/>
                  <a:gd name="T49" fmla="*/ 31 h 236"/>
                  <a:gd name="T50" fmla="*/ 273 w 357"/>
                  <a:gd name="T51" fmla="*/ 31 h 236"/>
                  <a:gd name="T52" fmla="*/ 273 w 357"/>
                  <a:gd name="T53" fmla="*/ 26 h 236"/>
                  <a:gd name="T54" fmla="*/ 278 w 357"/>
                  <a:gd name="T55" fmla="*/ 17 h 236"/>
                  <a:gd name="T56" fmla="*/ 287 w 357"/>
                  <a:gd name="T57" fmla="*/ 7 h 236"/>
                  <a:gd name="T58" fmla="*/ 304 w 357"/>
                  <a:gd name="T59" fmla="*/ 2 h 236"/>
                  <a:gd name="T60" fmla="*/ 325 w 357"/>
                  <a:gd name="T61" fmla="*/ 2 h 236"/>
                  <a:gd name="T62" fmla="*/ 342 w 357"/>
                  <a:gd name="T63" fmla="*/ 7 h 236"/>
                  <a:gd name="T64" fmla="*/ 352 w 357"/>
                  <a:gd name="T65" fmla="*/ 17 h 236"/>
                  <a:gd name="T66" fmla="*/ 356 w 357"/>
                  <a:gd name="T67" fmla="*/ 26 h 236"/>
                  <a:gd name="T68" fmla="*/ 356 w 357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7" h="236">
                    <a:moveTo>
                      <a:pt x="0" y="236"/>
                    </a:moveTo>
                    <a:lnTo>
                      <a:pt x="2" y="219"/>
                    </a:lnTo>
                    <a:lnTo>
                      <a:pt x="4" y="205"/>
                    </a:lnTo>
                    <a:lnTo>
                      <a:pt x="9" y="191"/>
                    </a:lnTo>
                    <a:lnTo>
                      <a:pt x="16" y="181"/>
                    </a:lnTo>
                    <a:lnTo>
                      <a:pt x="21" y="172"/>
                    </a:lnTo>
                    <a:lnTo>
                      <a:pt x="28" y="165"/>
                    </a:lnTo>
                    <a:lnTo>
                      <a:pt x="33" y="160"/>
                    </a:lnTo>
                    <a:lnTo>
                      <a:pt x="38" y="157"/>
                    </a:lnTo>
                    <a:lnTo>
                      <a:pt x="43" y="155"/>
                    </a:lnTo>
                    <a:lnTo>
                      <a:pt x="43" y="153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38" y="138"/>
                    </a:lnTo>
                    <a:lnTo>
                      <a:pt x="38" y="131"/>
                    </a:lnTo>
                    <a:lnTo>
                      <a:pt x="38" y="124"/>
                    </a:lnTo>
                    <a:lnTo>
                      <a:pt x="40" y="114"/>
                    </a:lnTo>
                    <a:lnTo>
                      <a:pt x="43" y="107"/>
                    </a:lnTo>
                    <a:lnTo>
                      <a:pt x="47" y="98"/>
                    </a:lnTo>
                    <a:lnTo>
                      <a:pt x="57" y="91"/>
                    </a:lnTo>
                    <a:lnTo>
                      <a:pt x="66" y="84"/>
                    </a:lnTo>
                    <a:lnTo>
                      <a:pt x="76" y="79"/>
                    </a:lnTo>
                    <a:lnTo>
                      <a:pt x="85" y="79"/>
                    </a:lnTo>
                    <a:lnTo>
                      <a:pt x="93" y="79"/>
                    </a:lnTo>
                    <a:lnTo>
                      <a:pt x="102" y="79"/>
                    </a:lnTo>
                    <a:lnTo>
                      <a:pt x="109" y="81"/>
                    </a:lnTo>
                    <a:lnTo>
                      <a:pt x="114" y="84"/>
                    </a:lnTo>
                    <a:lnTo>
                      <a:pt x="119" y="86"/>
                    </a:lnTo>
                    <a:lnTo>
                      <a:pt x="124" y="88"/>
                    </a:lnTo>
                    <a:lnTo>
                      <a:pt x="124" y="91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4" y="81"/>
                    </a:lnTo>
                    <a:lnTo>
                      <a:pt x="124" y="76"/>
                    </a:lnTo>
                    <a:lnTo>
                      <a:pt x="126" y="69"/>
                    </a:lnTo>
                    <a:lnTo>
                      <a:pt x="128" y="60"/>
                    </a:lnTo>
                    <a:lnTo>
                      <a:pt x="133" y="50"/>
                    </a:lnTo>
                    <a:lnTo>
                      <a:pt x="140" y="41"/>
                    </a:lnTo>
                    <a:lnTo>
                      <a:pt x="152" y="31"/>
                    </a:lnTo>
                    <a:lnTo>
                      <a:pt x="167" y="22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2" y="7"/>
                    </a:lnTo>
                    <a:lnTo>
                      <a:pt x="226" y="10"/>
                    </a:lnTo>
                    <a:lnTo>
                      <a:pt x="238" y="14"/>
                    </a:lnTo>
                    <a:lnTo>
                      <a:pt x="250" y="19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1" y="31"/>
                    </a:lnTo>
                    <a:lnTo>
                      <a:pt x="274" y="33"/>
                    </a:lnTo>
                    <a:lnTo>
                      <a:pt x="274" y="31"/>
                    </a:lnTo>
                    <a:lnTo>
                      <a:pt x="274" y="29"/>
                    </a:lnTo>
                    <a:lnTo>
                      <a:pt x="274" y="26"/>
                    </a:lnTo>
                    <a:lnTo>
                      <a:pt x="276" y="22"/>
                    </a:lnTo>
                    <a:lnTo>
                      <a:pt x="279" y="17"/>
                    </a:lnTo>
                    <a:lnTo>
                      <a:pt x="283" y="12"/>
                    </a:lnTo>
                    <a:lnTo>
                      <a:pt x="288" y="7"/>
                    </a:lnTo>
                    <a:lnTo>
                      <a:pt x="295" y="5"/>
                    </a:lnTo>
                    <a:lnTo>
                      <a:pt x="305" y="2"/>
                    </a:lnTo>
                    <a:lnTo>
                      <a:pt x="317" y="0"/>
                    </a:lnTo>
                    <a:lnTo>
                      <a:pt x="326" y="2"/>
                    </a:lnTo>
                    <a:lnTo>
                      <a:pt x="336" y="5"/>
                    </a:lnTo>
                    <a:lnTo>
                      <a:pt x="343" y="7"/>
                    </a:lnTo>
                    <a:lnTo>
                      <a:pt x="348" y="12"/>
                    </a:lnTo>
                    <a:lnTo>
                      <a:pt x="353" y="17"/>
                    </a:lnTo>
                    <a:lnTo>
                      <a:pt x="355" y="22"/>
                    </a:lnTo>
                    <a:lnTo>
                      <a:pt x="357" y="26"/>
                    </a:lnTo>
                    <a:lnTo>
                      <a:pt x="357" y="29"/>
                    </a:lnTo>
                    <a:lnTo>
                      <a:pt x="357" y="31"/>
                    </a:lnTo>
                    <a:lnTo>
                      <a:pt x="357" y="33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07"/>
              <p:cNvSpPr>
                <a:spLocks/>
              </p:cNvSpPr>
              <p:nvPr/>
            </p:nvSpPr>
            <p:spPr bwMode="auto">
              <a:xfrm>
                <a:off x="4406" y="3659"/>
                <a:ext cx="275" cy="228"/>
              </a:xfrm>
              <a:custGeom>
                <a:avLst/>
                <a:gdLst>
                  <a:gd name="T0" fmla="*/ 275 w 274"/>
                  <a:gd name="T1" fmla="*/ 204 h 229"/>
                  <a:gd name="T2" fmla="*/ 272 w 274"/>
                  <a:gd name="T3" fmla="*/ 207 h 229"/>
                  <a:gd name="T4" fmla="*/ 268 w 274"/>
                  <a:gd name="T5" fmla="*/ 209 h 229"/>
                  <a:gd name="T6" fmla="*/ 261 w 274"/>
                  <a:gd name="T7" fmla="*/ 214 h 229"/>
                  <a:gd name="T8" fmla="*/ 251 w 274"/>
                  <a:gd name="T9" fmla="*/ 219 h 229"/>
                  <a:gd name="T10" fmla="*/ 239 w 274"/>
                  <a:gd name="T11" fmla="*/ 223 h 229"/>
                  <a:gd name="T12" fmla="*/ 227 w 274"/>
                  <a:gd name="T13" fmla="*/ 228 h 229"/>
                  <a:gd name="T14" fmla="*/ 213 w 274"/>
                  <a:gd name="T15" fmla="*/ 228 h 229"/>
                  <a:gd name="T16" fmla="*/ 199 w 274"/>
                  <a:gd name="T17" fmla="*/ 228 h 229"/>
                  <a:gd name="T18" fmla="*/ 182 w 274"/>
                  <a:gd name="T19" fmla="*/ 223 h 229"/>
                  <a:gd name="T20" fmla="*/ 168 w 274"/>
                  <a:gd name="T21" fmla="*/ 216 h 229"/>
                  <a:gd name="T22" fmla="*/ 153 w 274"/>
                  <a:gd name="T23" fmla="*/ 207 h 229"/>
                  <a:gd name="T24" fmla="*/ 141 w 274"/>
                  <a:gd name="T25" fmla="*/ 195 h 229"/>
                  <a:gd name="T26" fmla="*/ 133 w 274"/>
                  <a:gd name="T27" fmla="*/ 185 h 229"/>
                  <a:gd name="T28" fmla="*/ 128 w 274"/>
                  <a:gd name="T29" fmla="*/ 178 h 229"/>
                  <a:gd name="T30" fmla="*/ 126 w 274"/>
                  <a:gd name="T31" fmla="*/ 169 h 229"/>
                  <a:gd name="T32" fmla="*/ 124 w 274"/>
                  <a:gd name="T33" fmla="*/ 161 h 229"/>
                  <a:gd name="T34" fmla="*/ 124 w 274"/>
                  <a:gd name="T35" fmla="*/ 157 h 229"/>
                  <a:gd name="T36" fmla="*/ 124 w 274"/>
                  <a:gd name="T37" fmla="*/ 152 h 229"/>
                  <a:gd name="T38" fmla="*/ 124 w 274"/>
                  <a:gd name="T39" fmla="*/ 150 h 229"/>
                  <a:gd name="T40" fmla="*/ 124 w 274"/>
                  <a:gd name="T41" fmla="*/ 147 h 229"/>
                  <a:gd name="T42" fmla="*/ 124 w 274"/>
                  <a:gd name="T43" fmla="*/ 147 h 229"/>
                  <a:gd name="T44" fmla="*/ 119 w 274"/>
                  <a:gd name="T45" fmla="*/ 150 h 229"/>
                  <a:gd name="T46" fmla="*/ 114 w 274"/>
                  <a:gd name="T47" fmla="*/ 152 h 229"/>
                  <a:gd name="T48" fmla="*/ 109 w 274"/>
                  <a:gd name="T49" fmla="*/ 154 h 229"/>
                  <a:gd name="T50" fmla="*/ 102 w 274"/>
                  <a:gd name="T51" fmla="*/ 157 h 229"/>
                  <a:gd name="T52" fmla="*/ 93 w 274"/>
                  <a:gd name="T53" fmla="*/ 159 h 229"/>
                  <a:gd name="T54" fmla="*/ 85 w 274"/>
                  <a:gd name="T55" fmla="*/ 159 h 229"/>
                  <a:gd name="T56" fmla="*/ 76 w 274"/>
                  <a:gd name="T57" fmla="*/ 157 h 229"/>
                  <a:gd name="T58" fmla="*/ 66 w 274"/>
                  <a:gd name="T59" fmla="*/ 154 h 229"/>
                  <a:gd name="T60" fmla="*/ 57 w 274"/>
                  <a:gd name="T61" fmla="*/ 147 h 229"/>
                  <a:gd name="T62" fmla="*/ 47 w 274"/>
                  <a:gd name="T63" fmla="*/ 140 h 229"/>
                  <a:gd name="T64" fmla="*/ 43 w 274"/>
                  <a:gd name="T65" fmla="*/ 130 h 229"/>
                  <a:gd name="T66" fmla="*/ 40 w 274"/>
                  <a:gd name="T67" fmla="*/ 121 h 229"/>
                  <a:gd name="T68" fmla="*/ 38 w 274"/>
                  <a:gd name="T69" fmla="*/ 114 h 229"/>
                  <a:gd name="T70" fmla="*/ 38 w 274"/>
                  <a:gd name="T71" fmla="*/ 105 h 229"/>
                  <a:gd name="T72" fmla="*/ 38 w 274"/>
                  <a:gd name="T73" fmla="*/ 98 h 229"/>
                  <a:gd name="T74" fmla="*/ 40 w 274"/>
                  <a:gd name="T75" fmla="*/ 93 h 229"/>
                  <a:gd name="T76" fmla="*/ 43 w 274"/>
                  <a:gd name="T77" fmla="*/ 89 h 229"/>
                  <a:gd name="T78" fmla="*/ 43 w 274"/>
                  <a:gd name="T79" fmla="*/ 84 h 229"/>
                  <a:gd name="T80" fmla="*/ 43 w 274"/>
                  <a:gd name="T81" fmla="*/ 84 h 229"/>
                  <a:gd name="T82" fmla="*/ 43 w 274"/>
                  <a:gd name="T83" fmla="*/ 84 h 229"/>
                  <a:gd name="T84" fmla="*/ 38 w 274"/>
                  <a:gd name="T85" fmla="*/ 81 h 229"/>
                  <a:gd name="T86" fmla="*/ 33 w 274"/>
                  <a:gd name="T87" fmla="*/ 77 h 229"/>
                  <a:gd name="T88" fmla="*/ 28 w 274"/>
                  <a:gd name="T89" fmla="*/ 72 h 229"/>
                  <a:gd name="T90" fmla="*/ 21 w 274"/>
                  <a:gd name="T91" fmla="*/ 65 h 229"/>
                  <a:gd name="T92" fmla="*/ 16 w 274"/>
                  <a:gd name="T93" fmla="*/ 58 h 229"/>
                  <a:gd name="T94" fmla="*/ 9 w 274"/>
                  <a:gd name="T95" fmla="*/ 46 h 229"/>
                  <a:gd name="T96" fmla="*/ 4 w 274"/>
                  <a:gd name="T97" fmla="*/ 34 h 229"/>
                  <a:gd name="T98" fmla="*/ 2 w 274"/>
                  <a:gd name="T99" fmla="*/ 19 h 229"/>
                  <a:gd name="T100" fmla="*/ 0 w 274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4" h="229">
                    <a:moveTo>
                      <a:pt x="274" y="205"/>
                    </a:moveTo>
                    <a:lnTo>
                      <a:pt x="271" y="208"/>
                    </a:lnTo>
                    <a:lnTo>
                      <a:pt x="267" y="210"/>
                    </a:lnTo>
                    <a:lnTo>
                      <a:pt x="260" y="215"/>
                    </a:lnTo>
                    <a:lnTo>
                      <a:pt x="250" y="220"/>
                    </a:lnTo>
                    <a:lnTo>
                      <a:pt x="238" y="224"/>
                    </a:lnTo>
                    <a:lnTo>
                      <a:pt x="226" y="229"/>
                    </a:lnTo>
                    <a:lnTo>
                      <a:pt x="212" y="229"/>
                    </a:lnTo>
                    <a:lnTo>
                      <a:pt x="198" y="229"/>
                    </a:lnTo>
                    <a:lnTo>
                      <a:pt x="181" y="224"/>
                    </a:lnTo>
                    <a:lnTo>
                      <a:pt x="167" y="217"/>
                    </a:lnTo>
                    <a:lnTo>
                      <a:pt x="152" y="208"/>
                    </a:lnTo>
                    <a:lnTo>
                      <a:pt x="140" y="196"/>
                    </a:lnTo>
                    <a:lnTo>
                      <a:pt x="133" y="186"/>
                    </a:lnTo>
                    <a:lnTo>
                      <a:pt x="128" y="179"/>
                    </a:lnTo>
                    <a:lnTo>
                      <a:pt x="126" y="170"/>
                    </a:lnTo>
                    <a:lnTo>
                      <a:pt x="124" y="162"/>
                    </a:lnTo>
                    <a:lnTo>
                      <a:pt x="124" y="158"/>
                    </a:lnTo>
                    <a:lnTo>
                      <a:pt x="124" y="153"/>
                    </a:lnTo>
                    <a:lnTo>
                      <a:pt x="124" y="151"/>
                    </a:lnTo>
                    <a:lnTo>
                      <a:pt x="124" y="148"/>
                    </a:lnTo>
                    <a:lnTo>
                      <a:pt x="119" y="151"/>
                    </a:lnTo>
                    <a:lnTo>
                      <a:pt x="114" y="153"/>
                    </a:lnTo>
                    <a:lnTo>
                      <a:pt x="109" y="155"/>
                    </a:lnTo>
                    <a:lnTo>
                      <a:pt x="102" y="158"/>
                    </a:lnTo>
                    <a:lnTo>
                      <a:pt x="93" y="160"/>
                    </a:lnTo>
                    <a:lnTo>
                      <a:pt x="85" y="160"/>
                    </a:lnTo>
                    <a:lnTo>
                      <a:pt x="76" y="158"/>
                    </a:lnTo>
                    <a:lnTo>
                      <a:pt x="66" y="155"/>
                    </a:lnTo>
                    <a:lnTo>
                      <a:pt x="57" y="148"/>
                    </a:lnTo>
                    <a:lnTo>
                      <a:pt x="47" y="141"/>
                    </a:lnTo>
                    <a:lnTo>
                      <a:pt x="43" y="131"/>
                    </a:lnTo>
                    <a:lnTo>
                      <a:pt x="40" y="122"/>
                    </a:lnTo>
                    <a:lnTo>
                      <a:pt x="38" y="115"/>
                    </a:lnTo>
                    <a:lnTo>
                      <a:pt x="38" y="105"/>
                    </a:lnTo>
                    <a:lnTo>
                      <a:pt x="38" y="98"/>
                    </a:lnTo>
                    <a:lnTo>
                      <a:pt x="40" y="93"/>
                    </a:lnTo>
                    <a:lnTo>
                      <a:pt x="43" y="89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3" y="77"/>
                    </a:lnTo>
                    <a:lnTo>
                      <a:pt x="28" y="72"/>
                    </a:lnTo>
                    <a:lnTo>
                      <a:pt x="21" y="65"/>
                    </a:lnTo>
                    <a:lnTo>
                      <a:pt x="16" y="58"/>
                    </a:lnTo>
                    <a:lnTo>
                      <a:pt x="9" y="46"/>
                    </a:lnTo>
                    <a:lnTo>
                      <a:pt x="4" y="34"/>
                    </a:lnTo>
                    <a:lnTo>
                      <a:pt x="2" y="19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08"/>
              <p:cNvSpPr>
                <a:spLocks/>
              </p:cNvSpPr>
              <p:nvPr/>
            </p:nvSpPr>
            <p:spPr bwMode="auto">
              <a:xfrm>
                <a:off x="4685" y="3659"/>
                <a:ext cx="352" cy="238"/>
              </a:xfrm>
              <a:custGeom>
                <a:avLst/>
                <a:gdLst>
                  <a:gd name="T0" fmla="*/ 352 w 355"/>
                  <a:gd name="T1" fmla="*/ 19 h 239"/>
                  <a:gd name="T2" fmla="*/ 345 w 355"/>
                  <a:gd name="T3" fmla="*/ 48 h 239"/>
                  <a:gd name="T4" fmla="*/ 333 w 355"/>
                  <a:gd name="T5" fmla="*/ 67 h 239"/>
                  <a:gd name="T6" fmla="*/ 321 w 355"/>
                  <a:gd name="T7" fmla="*/ 79 h 239"/>
                  <a:gd name="T8" fmla="*/ 312 w 355"/>
                  <a:gd name="T9" fmla="*/ 84 h 239"/>
                  <a:gd name="T10" fmla="*/ 312 w 355"/>
                  <a:gd name="T11" fmla="*/ 86 h 239"/>
                  <a:gd name="T12" fmla="*/ 314 w 355"/>
                  <a:gd name="T13" fmla="*/ 93 h 239"/>
                  <a:gd name="T14" fmla="*/ 316 w 355"/>
                  <a:gd name="T15" fmla="*/ 108 h 239"/>
                  <a:gd name="T16" fmla="*/ 314 w 355"/>
                  <a:gd name="T17" fmla="*/ 123 h 239"/>
                  <a:gd name="T18" fmla="*/ 307 w 355"/>
                  <a:gd name="T19" fmla="*/ 140 h 239"/>
                  <a:gd name="T20" fmla="*/ 289 w 355"/>
                  <a:gd name="T21" fmla="*/ 154 h 239"/>
                  <a:gd name="T22" fmla="*/ 270 w 355"/>
                  <a:gd name="T23" fmla="*/ 159 h 239"/>
                  <a:gd name="T24" fmla="*/ 253 w 355"/>
                  <a:gd name="T25" fmla="*/ 159 h 239"/>
                  <a:gd name="T26" fmla="*/ 241 w 355"/>
                  <a:gd name="T27" fmla="*/ 154 h 239"/>
                  <a:gd name="T28" fmla="*/ 232 w 355"/>
                  <a:gd name="T29" fmla="*/ 150 h 239"/>
                  <a:gd name="T30" fmla="*/ 232 w 355"/>
                  <a:gd name="T31" fmla="*/ 150 h 239"/>
                  <a:gd name="T32" fmla="*/ 232 w 355"/>
                  <a:gd name="T33" fmla="*/ 157 h 239"/>
                  <a:gd name="T34" fmla="*/ 229 w 355"/>
                  <a:gd name="T35" fmla="*/ 169 h 239"/>
                  <a:gd name="T36" fmla="*/ 222 w 355"/>
                  <a:gd name="T37" fmla="*/ 188 h 239"/>
                  <a:gd name="T38" fmla="*/ 203 w 355"/>
                  <a:gd name="T39" fmla="*/ 207 h 239"/>
                  <a:gd name="T40" fmla="*/ 175 w 355"/>
                  <a:gd name="T41" fmla="*/ 226 h 239"/>
                  <a:gd name="T42" fmla="*/ 144 w 355"/>
                  <a:gd name="T43" fmla="*/ 231 h 239"/>
                  <a:gd name="T44" fmla="*/ 118 w 355"/>
                  <a:gd name="T45" fmla="*/ 223 h 239"/>
                  <a:gd name="T46" fmla="*/ 97 w 355"/>
                  <a:gd name="T47" fmla="*/ 214 h 239"/>
                  <a:gd name="T48" fmla="*/ 85 w 355"/>
                  <a:gd name="T49" fmla="*/ 207 h 239"/>
                  <a:gd name="T50" fmla="*/ 82 w 355"/>
                  <a:gd name="T51" fmla="*/ 207 h 239"/>
                  <a:gd name="T52" fmla="*/ 82 w 355"/>
                  <a:gd name="T53" fmla="*/ 212 h 239"/>
                  <a:gd name="T54" fmla="*/ 78 w 355"/>
                  <a:gd name="T55" fmla="*/ 221 h 239"/>
                  <a:gd name="T56" fmla="*/ 68 w 355"/>
                  <a:gd name="T57" fmla="*/ 231 h 239"/>
                  <a:gd name="T58" fmla="*/ 52 w 355"/>
                  <a:gd name="T59" fmla="*/ 235 h 239"/>
                  <a:gd name="T60" fmla="*/ 31 w 355"/>
                  <a:gd name="T61" fmla="*/ 235 h 239"/>
                  <a:gd name="T62" fmla="*/ 14 w 355"/>
                  <a:gd name="T63" fmla="*/ 231 h 239"/>
                  <a:gd name="T64" fmla="*/ 5 w 355"/>
                  <a:gd name="T65" fmla="*/ 221 h 239"/>
                  <a:gd name="T66" fmla="*/ 0 w 355"/>
                  <a:gd name="T67" fmla="*/ 212 h 239"/>
                  <a:gd name="T68" fmla="*/ 0 w 355"/>
                  <a:gd name="T69" fmla="*/ 207 h 2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5" h="239">
                    <a:moveTo>
                      <a:pt x="355" y="0"/>
                    </a:moveTo>
                    <a:lnTo>
                      <a:pt x="355" y="19"/>
                    </a:lnTo>
                    <a:lnTo>
                      <a:pt x="353" y="34"/>
                    </a:lnTo>
                    <a:lnTo>
                      <a:pt x="348" y="48"/>
                    </a:lnTo>
                    <a:lnTo>
                      <a:pt x="341" y="58"/>
                    </a:lnTo>
                    <a:lnTo>
                      <a:pt x="336" y="67"/>
                    </a:lnTo>
                    <a:lnTo>
                      <a:pt x="329" y="74"/>
                    </a:lnTo>
                    <a:lnTo>
                      <a:pt x="324" y="79"/>
                    </a:lnTo>
                    <a:lnTo>
                      <a:pt x="319" y="81"/>
                    </a:lnTo>
                    <a:lnTo>
                      <a:pt x="315" y="84"/>
                    </a:lnTo>
                    <a:lnTo>
                      <a:pt x="315" y="86"/>
                    </a:lnTo>
                    <a:lnTo>
                      <a:pt x="315" y="89"/>
                    </a:lnTo>
                    <a:lnTo>
                      <a:pt x="317" y="93"/>
                    </a:lnTo>
                    <a:lnTo>
                      <a:pt x="319" y="100"/>
                    </a:lnTo>
                    <a:lnTo>
                      <a:pt x="319" y="108"/>
                    </a:lnTo>
                    <a:lnTo>
                      <a:pt x="319" y="115"/>
                    </a:lnTo>
                    <a:lnTo>
                      <a:pt x="317" y="124"/>
                    </a:lnTo>
                    <a:lnTo>
                      <a:pt x="315" y="131"/>
                    </a:lnTo>
                    <a:lnTo>
                      <a:pt x="310" y="141"/>
                    </a:lnTo>
                    <a:lnTo>
                      <a:pt x="300" y="151"/>
                    </a:lnTo>
                    <a:lnTo>
                      <a:pt x="291" y="155"/>
                    </a:lnTo>
                    <a:lnTo>
                      <a:pt x="281" y="160"/>
                    </a:lnTo>
                    <a:lnTo>
                      <a:pt x="272" y="160"/>
                    </a:lnTo>
                    <a:lnTo>
                      <a:pt x="265" y="160"/>
                    </a:lnTo>
                    <a:lnTo>
                      <a:pt x="255" y="160"/>
                    </a:lnTo>
                    <a:lnTo>
                      <a:pt x="248" y="158"/>
                    </a:lnTo>
                    <a:lnTo>
                      <a:pt x="243" y="155"/>
                    </a:lnTo>
                    <a:lnTo>
                      <a:pt x="238" y="153"/>
                    </a:lnTo>
                    <a:lnTo>
                      <a:pt x="234" y="151"/>
                    </a:lnTo>
                    <a:lnTo>
                      <a:pt x="234" y="153"/>
                    </a:lnTo>
                    <a:lnTo>
                      <a:pt x="234" y="158"/>
                    </a:lnTo>
                    <a:lnTo>
                      <a:pt x="234" y="162"/>
                    </a:lnTo>
                    <a:lnTo>
                      <a:pt x="231" y="170"/>
                    </a:lnTo>
                    <a:lnTo>
                      <a:pt x="229" y="179"/>
                    </a:lnTo>
                    <a:lnTo>
                      <a:pt x="224" y="189"/>
                    </a:lnTo>
                    <a:lnTo>
                      <a:pt x="217" y="198"/>
                    </a:lnTo>
                    <a:lnTo>
                      <a:pt x="205" y="208"/>
                    </a:lnTo>
                    <a:lnTo>
                      <a:pt x="191" y="217"/>
                    </a:lnTo>
                    <a:lnTo>
                      <a:pt x="176" y="227"/>
                    </a:lnTo>
                    <a:lnTo>
                      <a:pt x="160" y="229"/>
                    </a:lnTo>
                    <a:lnTo>
                      <a:pt x="145" y="232"/>
                    </a:lnTo>
                    <a:lnTo>
                      <a:pt x="131" y="229"/>
                    </a:lnTo>
                    <a:lnTo>
                      <a:pt x="119" y="224"/>
                    </a:lnTo>
                    <a:lnTo>
                      <a:pt x="107" y="220"/>
                    </a:lnTo>
                    <a:lnTo>
                      <a:pt x="98" y="215"/>
                    </a:lnTo>
                    <a:lnTo>
                      <a:pt x="90" y="210"/>
                    </a:lnTo>
                    <a:lnTo>
                      <a:pt x="86" y="208"/>
                    </a:lnTo>
                    <a:lnTo>
                      <a:pt x="83" y="208"/>
                    </a:lnTo>
                    <a:lnTo>
                      <a:pt x="83" y="210"/>
                    </a:lnTo>
                    <a:lnTo>
                      <a:pt x="83" y="213"/>
                    </a:lnTo>
                    <a:lnTo>
                      <a:pt x="81" y="217"/>
                    </a:lnTo>
                    <a:lnTo>
                      <a:pt x="79" y="222"/>
                    </a:lnTo>
                    <a:lnTo>
                      <a:pt x="74" y="227"/>
                    </a:lnTo>
                    <a:lnTo>
                      <a:pt x="69" y="232"/>
                    </a:lnTo>
                    <a:lnTo>
                      <a:pt x="62" y="234"/>
                    </a:lnTo>
                    <a:lnTo>
                      <a:pt x="52" y="236"/>
                    </a:lnTo>
                    <a:lnTo>
                      <a:pt x="43" y="239"/>
                    </a:lnTo>
                    <a:lnTo>
                      <a:pt x="31" y="236"/>
                    </a:lnTo>
                    <a:lnTo>
                      <a:pt x="21" y="234"/>
                    </a:lnTo>
                    <a:lnTo>
                      <a:pt x="14" y="232"/>
                    </a:lnTo>
                    <a:lnTo>
                      <a:pt x="9" y="227"/>
                    </a:lnTo>
                    <a:lnTo>
                      <a:pt x="5" y="222"/>
                    </a:lnTo>
                    <a:lnTo>
                      <a:pt x="2" y="217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0" y="208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2" name="Group 109"/>
            <p:cNvGrpSpPr>
              <a:grpSpLocks/>
            </p:cNvGrpSpPr>
            <p:nvPr/>
          </p:nvGrpSpPr>
          <p:grpSpPr bwMode="auto">
            <a:xfrm>
              <a:off x="3366" y="3430"/>
              <a:ext cx="632" cy="470"/>
              <a:chOff x="3366" y="3430"/>
              <a:chExt cx="632" cy="470"/>
            </a:xfrm>
          </p:grpSpPr>
          <p:sp>
            <p:nvSpPr>
              <p:cNvPr id="1124" name="Freeform 110"/>
              <p:cNvSpPr>
                <a:spLocks/>
              </p:cNvSpPr>
              <p:nvPr/>
            </p:nvSpPr>
            <p:spPr bwMode="auto">
              <a:xfrm>
                <a:off x="3723" y="3441"/>
                <a:ext cx="275" cy="228"/>
              </a:xfrm>
              <a:custGeom>
                <a:avLst/>
                <a:gdLst>
                  <a:gd name="T0" fmla="*/ 0 w 276"/>
                  <a:gd name="T1" fmla="*/ 24 h 229"/>
                  <a:gd name="T2" fmla="*/ 4 w 276"/>
                  <a:gd name="T3" fmla="*/ 24 h 229"/>
                  <a:gd name="T4" fmla="*/ 7 w 276"/>
                  <a:gd name="T5" fmla="*/ 19 h 229"/>
                  <a:gd name="T6" fmla="*/ 16 w 276"/>
                  <a:gd name="T7" fmla="*/ 14 h 229"/>
                  <a:gd name="T8" fmla="*/ 26 w 276"/>
                  <a:gd name="T9" fmla="*/ 10 h 229"/>
                  <a:gd name="T10" fmla="*/ 35 w 276"/>
                  <a:gd name="T11" fmla="*/ 5 h 229"/>
                  <a:gd name="T12" fmla="*/ 50 w 276"/>
                  <a:gd name="T13" fmla="*/ 2 h 229"/>
                  <a:gd name="T14" fmla="*/ 64 w 276"/>
                  <a:gd name="T15" fmla="*/ 0 h 229"/>
                  <a:gd name="T16" fmla="*/ 78 w 276"/>
                  <a:gd name="T17" fmla="*/ 0 h 229"/>
                  <a:gd name="T18" fmla="*/ 95 w 276"/>
                  <a:gd name="T19" fmla="*/ 5 h 229"/>
                  <a:gd name="T20" fmla="*/ 109 w 276"/>
                  <a:gd name="T21" fmla="*/ 12 h 229"/>
                  <a:gd name="T22" fmla="*/ 124 w 276"/>
                  <a:gd name="T23" fmla="*/ 24 h 229"/>
                  <a:gd name="T24" fmla="*/ 133 w 276"/>
                  <a:gd name="T25" fmla="*/ 33 h 229"/>
                  <a:gd name="T26" fmla="*/ 142 w 276"/>
                  <a:gd name="T27" fmla="*/ 43 h 229"/>
                  <a:gd name="T28" fmla="*/ 146 w 276"/>
                  <a:gd name="T29" fmla="*/ 52 h 229"/>
                  <a:gd name="T30" fmla="*/ 149 w 276"/>
                  <a:gd name="T31" fmla="*/ 60 h 229"/>
                  <a:gd name="T32" fmla="*/ 151 w 276"/>
                  <a:gd name="T33" fmla="*/ 67 h 229"/>
                  <a:gd name="T34" fmla="*/ 151 w 276"/>
                  <a:gd name="T35" fmla="*/ 74 h 229"/>
                  <a:gd name="T36" fmla="*/ 151 w 276"/>
                  <a:gd name="T37" fmla="*/ 79 h 229"/>
                  <a:gd name="T38" fmla="*/ 151 w 276"/>
                  <a:gd name="T39" fmla="*/ 81 h 229"/>
                  <a:gd name="T40" fmla="*/ 151 w 276"/>
                  <a:gd name="T41" fmla="*/ 81 h 229"/>
                  <a:gd name="T42" fmla="*/ 151 w 276"/>
                  <a:gd name="T43" fmla="*/ 81 h 229"/>
                  <a:gd name="T44" fmla="*/ 154 w 276"/>
                  <a:gd name="T45" fmla="*/ 79 h 229"/>
                  <a:gd name="T46" fmla="*/ 158 w 276"/>
                  <a:gd name="T47" fmla="*/ 76 h 229"/>
                  <a:gd name="T48" fmla="*/ 166 w 276"/>
                  <a:gd name="T49" fmla="*/ 74 h 229"/>
                  <a:gd name="T50" fmla="*/ 173 w 276"/>
                  <a:gd name="T51" fmla="*/ 72 h 229"/>
                  <a:gd name="T52" fmla="*/ 180 w 276"/>
                  <a:gd name="T53" fmla="*/ 69 h 229"/>
                  <a:gd name="T54" fmla="*/ 189 w 276"/>
                  <a:gd name="T55" fmla="*/ 69 h 229"/>
                  <a:gd name="T56" fmla="*/ 199 w 276"/>
                  <a:gd name="T57" fmla="*/ 72 h 229"/>
                  <a:gd name="T58" fmla="*/ 208 w 276"/>
                  <a:gd name="T59" fmla="*/ 74 h 229"/>
                  <a:gd name="T60" fmla="*/ 218 w 276"/>
                  <a:gd name="T61" fmla="*/ 81 h 229"/>
                  <a:gd name="T62" fmla="*/ 228 w 276"/>
                  <a:gd name="T63" fmla="*/ 91 h 229"/>
                  <a:gd name="T64" fmla="*/ 232 w 276"/>
                  <a:gd name="T65" fmla="*/ 98 h 229"/>
                  <a:gd name="T66" fmla="*/ 235 w 276"/>
                  <a:gd name="T67" fmla="*/ 107 h 229"/>
                  <a:gd name="T68" fmla="*/ 237 w 276"/>
                  <a:gd name="T69" fmla="*/ 116 h 229"/>
                  <a:gd name="T70" fmla="*/ 237 w 276"/>
                  <a:gd name="T71" fmla="*/ 123 h 229"/>
                  <a:gd name="T72" fmla="*/ 235 w 276"/>
                  <a:gd name="T73" fmla="*/ 130 h 229"/>
                  <a:gd name="T74" fmla="*/ 235 w 276"/>
                  <a:gd name="T75" fmla="*/ 137 h 229"/>
                  <a:gd name="T76" fmla="*/ 232 w 276"/>
                  <a:gd name="T77" fmla="*/ 142 h 229"/>
                  <a:gd name="T78" fmla="*/ 232 w 276"/>
                  <a:gd name="T79" fmla="*/ 144 h 229"/>
                  <a:gd name="T80" fmla="*/ 230 w 276"/>
                  <a:gd name="T81" fmla="*/ 144 h 229"/>
                  <a:gd name="T82" fmla="*/ 232 w 276"/>
                  <a:gd name="T83" fmla="*/ 147 h 229"/>
                  <a:gd name="T84" fmla="*/ 235 w 276"/>
                  <a:gd name="T85" fmla="*/ 147 h 229"/>
                  <a:gd name="T86" fmla="*/ 239 w 276"/>
                  <a:gd name="T87" fmla="*/ 152 h 229"/>
                  <a:gd name="T88" fmla="*/ 247 w 276"/>
                  <a:gd name="T89" fmla="*/ 156 h 229"/>
                  <a:gd name="T90" fmla="*/ 251 w 276"/>
                  <a:gd name="T91" fmla="*/ 163 h 229"/>
                  <a:gd name="T92" fmla="*/ 258 w 276"/>
                  <a:gd name="T93" fmla="*/ 173 h 229"/>
                  <a:gd name="T94" fmla="*/ 266 w 276"/>
                  <a:gd name="T95" fmla="*/ 183 h 229"/>
                  <a:gd name="T96" fmla="*/ 270 w 276"/>
                  <a:gd name="T97" fmla="*/ 194 h 229"/>
                  <a:gd name="T98" fmla="*/ 273 w 276"/>
                  <a:gd name="T99" fmla="*/ 211 h 229"/>
                  <a:gd name="T100" fmla="*/ 275 w 276"/>
                  <a:gd name="T101" fmla="*/ 228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6" h="229">
                    <a:moveTo>
                      <a:pt x="0" y="24"/>
                    </a:moveTo>
                    <a:lnTo>
                      <a:pt x="4" y="24"/>
                    </a:lnTo>
                    <a:lnTo>
                      <a:pt x="7" y="19"/>
                    </a:lnTo>
                    <a:lnTo>
                      <a:pt x="16" y="14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8" y="0"/>
                    </a:lnTo>
                    <a:lnTo>
                      <a:pt x="95" y="5"/>
                    </a:lnTo>
                    <a:lnTo>
                      <a:pt x="109" y="12"/>
                    </a:lnTo>
                    <a:lnTo>
                      <a:pt x="124" y="24"/>
                    </a:lnTo>
                    <a:lnTo>
                      <a:pt x="133" y="33"/>
                    </a:lnTo>
                    <a:lnTo>
                      <a:pt x="143" y="43"/>
                    </a:lnTo>
                    <a:lnTo>
                      <a:pt x="147" y="52"/>
                    </a:lnTo>
                    <a:lnTo>
                      <a:pt x="150" y="60"/>
                    </a:lnTo>
                    <a:lnTo>
                      <a:pt x="152" y="67"/>
                    </a:lnTo>
                    <a:lnTo>
                      <a:pt x="152" y="74"/>
                    </a:lnTo>
                    <a:lnTo>
                      <a:pt x="152" y="79"/>
                    </a:lnTo>
                    <a:lnTo>
                      <a:pt x="152" y="81"/>
                    </a:lnTo>
                    <a:lnTo>
                      <a:pt x="155" y="79"/>
                    </a:lnTo>
                    <a:lnTo>
                      <a:pt x="159" y="76"/>
                    </a:lnTo>
                    <a:lnTo>
                      <a:pt x="167" y="74"/>
                    </a:lnTo>
                    <a:lnTo>
                      <a:pt x="174" y="72"/>
                    </a:lnTo>
                    <a:lnTo>
                      <a:pt x="181" y="69"/>
                    </a:lnTo>
                    <a:lnTo>
                      <a:pt x="190" y="69"/>
                    </a:lnTo>
                    <a:lnTo>
                      <a:pt x="200" y="72"/>
                    </a:lnTo>
                    <a:lnTo>
                      <a:pt x="209" y="74"/>
                    </a:lnTo>
                    <a:lnTo>
                      <a:pt x="219" y="81"/>
                    </a:lnTo>
                    <a:lnTo>
                      <a:pt x="229" y="91"/>
                    </a:lnTo>
                    <a:lnTo>
                      <a:pt x="233" y="98"/>
                    </a:lnTo>
                    <a:lnTo>
                      <a:pt x="236" y="107"/>
                    </a:lnTo>
                    <a:lnTo>
                      <a:pt x="238" y="117"/>
                    </a:lnTo>
                    <a:lnTo>
                      <a:pt x="238" y="124"/>
                    </a:lnTo>
                    <a:lnTo>
                      <a:pt x="236" y="131"/>
                    </a:lnTo>
                    <a:lnTo>
                      <a:pt x="236" y="138"/>
                    </a:lnTo>
                    <a:lnTo>
                      <a:pt x="233" y="143"/>
                    </a:lnTo>
                    <a:lnTo>
                      <a:pt x="233" y="145"/>
                    </a:lnTo>
                    <a:lnTo>
                      <a:pt x="231" y="145"/>
                    </a:lnTo>
                    <a:lnTo>
                      <a:pt x="233" y="148"/>
                    </a:lnTo>
                    <a:lnTo>
                      <a:pt x="236" y="148"/>
                    </a:lnTo>
                    <a:lnTo>
                      <a:pt x="240" y="153"/>
                    </a:lnTo>
                    <a:lnTo>
                      <a:pt x="248" y="157"/>
                    </a:lnTo>
                    <a:lnTo>
                      <a:pt x="252" y="164"/>
                    </a:lnTo>
                    <a:lnTo>
                      <a:pt x="259" y="174"/>
                    </a:lnTo>
                    <a:lnTo>
                      <a:pt x="267" y="184"/>
                    </a:lnTo>
                    <a:lnTo>
                      <a:pt x="271" y="195"/>
                    </a:lnTo>
                    <a:lnTo>
                      <a:pt x="274" y="212"/>
                    </a:lnTo>
                    <a:lnTo>
                      <a:pt x="276" y="229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11"/>
              <p:cNvSpPr>
                <a:spLocks/>
              </p:cNvSpPr>
              <p:nvPr/>
            </p:nvSpPr>
            <p:spPr bwMode="auto">
              <a:xfrm>
                <a:off x="3367" y="3431"/>
                <a:ext cx="356" cy="234"/>
              </a:xfrm>
              <a:custGeom>
                <a:avLst/>
                <a:gdLst>
                  <a:gd name="T0" fmla="*/ 3 w 358"/>
                  <a:gd name="T1" fmla="*/ 218 h 236"/>
                  <a:gd name="T2" fmla="*/ 10 w 358"/>
                  <a:gd name="T3" fmla="*/ 192 h 236"/>
                  <a:gd name="T4" fmla="*/ 22 w 358"/>
                  <a:gd name="T5" fmla="*/ 173 h 236"/>
                  <a:gd name="T6" fmla="*/ 34 w 358"/>
                  <a:gd name="T7" fmla="*/ 162 h 236"/>
                  <a:gd name="T8" fmla="*/ 43 w 358"/>
                  <a:gd name="T9" fmla="*/ 154 h 236"/>
                  <a:gd name="T10" fmla="*/ 43 w 358"/>
                  <a:gd name="T11" fmla="*/ 154 h 236"/>
                  <a:gd name="T12" fmla="*/ 41 w 358"/>
                  <a:gd name="T13" fmla="*/ 145 h 236"/>
                  <a:gd name="T14" fmla="*/ 39 w 358"/>
                  <a:gd name="T15" fmla="*/ 133 h 236"/>
                  <a:gd name="T16" fmla="*/ 39 w 358"/>
                  <a:gd name="T17" fmla="*/ 116 h 236"/>
                  <a:gd name="T18" fmla="*/ 48 w 358"/>
                  <a:gd name="T19" fmla="*/ 97 h 236"/>
                  <a:gd name="T20" fmla="*/ 65 w 358"/>
                  <a:gd name="T21" fmla="*/ 83 h 236"/>
                  <a:gd name="T22" fmla="*/ 84 w 358"/>
                  <a:gd name="T23" fmla="*/ 78 h 236"/>
                  <a:gd name="T24" fmla="*/ 102 w 358"/>
                  <a:gd name="T25" fmla="*/ 81 h 236"/>
                  <a:gd name="T26" fmla="*/ 114 w 358"/>
                  <a:gd name="T27" fmla="*/ 85 h 236"/>
                  <a:gd name="T28" fmla="*/ 121 w 358"/>
                  <a:gd name="T29" fmla="*/ 90 h 236"/>
                  <a:gd name="T30" fmla="*/ 123 w 358"/>
                  <a:gd name="T31" fmla="*/ 88 h 236"/>
                  <a:gd name="T32" fmla="*/ 121 w 358"/>
                  <a:gd name="T33" fmla="*/ 81 h 236"/>
                  <a:gd name="T34" fmla="*/ 123 w 358"/>
                  <a:gd name="T35" fmla="*/ 69 h 236"/>
                  <a:gd name="T36" fmla="*/ 133 w 358"/>
                  <a:gd name="T37" fmla="*/ 53 h 236"/>
                  <a:gd name="T38" fmla="*/ 152 w 358"/>
                  <a:gd name="T39" fmla="*/ 31 h 236"/>
                  <a:gd name="T40" fmla="*/ 181 w 358"/>
                  <a:gd name="T41" fmla="*/ 15 h 236"/>
                  <a:gd name="T42" fmla="*/ 212 w 358"/>
                  <a:gd name="T43" fmla="*/ 10 h 236"/>
                  <a:gd name="T44" fmla="*/ 238 w 358"/>
                  <a:gd name="T45" fmla="*/ 15 h 236"/>
                  <a:gd name="T46" fmla="*/ 259 w 358"/>
                  <a:gd name="T47" fmla="*/ 24 h 236"/>
                  <a:gd name="T48" fmla="*/ 270 w 358"/>
                  <a:gd name="T49" fmla="*/ 31 h 236"/>
                  <a:gd name="T50" fmla="*/ 273 w 358"/>
                  <a:gd name="T51" fmla="*/ 31 h 236"/>
                  <a:gd name="T52" fmla="*/ 273 w 358"/>
                  <a:gd name="T53" fmla="*/ 27 h 236"/>
                  <a:gd name="T54" fmla="*/ 277 w 358"/>
                  <a:gd name="T55" fmla="*/ 17 h 236"/>
                  <a:gd name="T56" fmla="*/ 287 w 358"/>
                  <a:gd name="T57" fmla="*/ 8 h 236"/>
                  <a:gd name="T58" fmla="*/ 304 w 358"/>
                  <a:gd name="T59" fmla="*/ 3 h 236"/>
                  <a:gd name="T60" fmla="*/ 325 w 358"/>
                  <a:gd name="T61" fmla="*/ 3 h 236"/>
                  <a:gd name="T62" fmla="*/ 342 w 358"/>
                  <a:gd name="T63" fmla="*/ 8 h 236"/>
                  <a:gd name="T64" fmla="*/ 349 w 358"/>
                  <a:gd name="T65" fmla="*/ 17 h 236"/>
                  <a:gd name="T66" fmla="*/ 354 w 358"/>
                  <a:gd name="T67" fmla="*/ 27 h 236"/>
                  <a:gd name="T68" fmla="*/ 356 w 358"/>
                  <a:gd name="T69" fmla="*/ 31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58" h="236">
                    <a:moveTo>
                      <a:pt x="0" y="236"/>
                    </a:moveTo>
                    <a:lnTo>
                      <a:pt x="3" y="220"/>
                    </a:lnTo>
                    <a:lnTo>
                      <a:pt x="5" y="205"/>
                    </a:lnTo>
                    <a:lnTo>
                      <a:pt x="10" y="194"/>
                    </a:lnTo>
                    <a:lnTo>
                      <a:pt x="15" y="182"/>
                    </a:lnTo>
                    <a:lnTo>
                      <a:pt x="22" y="174"/>
                    </a:lnTo>
                    <a:lnTo>
                      <a:pt x="29" y="167"/>
                    </a:lnTo>
                    <a:lnTo>
                      <a:pt x="34" y="163"/>
                    </a:lnTo>
                    <a:lnTo>
                      <a:pt x="39" y="158"/>
                    </a:lnTo>
                    <a:lnTo>
                      <a:pt x="43" y="155"/>
                    </a:lnTo>
                    <a:lnTo>
                      <a:pt x="41" y="151"/>
                    </a:lnTo>
                    <a:lnTo>
                      <a:pt x="41" y="146"/>
                    </a:lnTo>
                    <a:lnTo>
                      <a:pt x="39" y="141"/>
                    </a:lnTo>
                    <a:lnTo>
                      <a:pt x="39" y="134"/>
                    </a:lnTo>
                    <a:lnTo>
                      <a:pt x="39" y="124"/>
                    </a:lnTo>
                    <a:lnTo>
                      <a:pt x="39" y="117"/>
                    </a:lnTo>
                    <a:lnTo>
                      <a:pt x="43" y="108"/>
                    </a:lnTo>
                    <a:lnTo>
                      <a:pt x="48" y="98"/>
                    </a:lnTo>
                    <a:lnTo>
                      <a:pt x="55" y="91"/>
                    </a:lnTo>
                    <a:lnTo>
                      <a:pt x="65" y="84"/>
                    </a:lnTo>
                    <a:lnTo>
                      <a:pt x="77" y="82"/>
                    </a:lnTo>
                    <a:lnTo>
                      <a:pt x="84" y="79"/>
                    </a:lnTo>
                    <a:lnTo>
                      <a:pt x="93" y="79"/>
                    </a:lnTo>
                    <a:lnTo>
                      <a:pt x="103" y="82"/>
                    </a:lnTo>
                    <a:lnTo>
                      <a:pt x="110" y="84"/>
                    </a:lnTo>
                    <a:lnTo>
                      <a:pt x="115" y="86"/>
                    </a:lnTo>
                    <a:lnTo>
                      <a:pt x="120" y="89"/>
                    </a:lnTo>
                    <a:lnTo>
                      <a:pt x="122" y="91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2" y="86"/>
                    </a:lnTo>
                    <a:lnTo>
                      <a:pt x="122" y="82"/>
                    </a:lnTo>
                    <a:lnTo>
                      <a:pt x="124" y="77"/>
                    </a:lnTo>
                    <a:lnTo>
                      <a:pt x="124" y="70"/>
                    </a:lnTo>
                    <a:lnTo>
                      <a:pt x="129" y="60"/>
                    </a:lnTo>
                    <a:lnTo>
                      <a:pt x="134" y="53"/>
                    </a:lnTo>
                    <a:lnTo>
                      <a:pt x="141" y="43"/>
                    </a:lnTo>
                    <a:lnTo>
                      <a:pt x="153" y="31"/>
                    </a:lnTo>
                    <a:lnTo>
                      <a:pt x="165" y="22"/>
                    </a:lnTo>
                    <a:lnTo>
                      <a:pt x="182" y="15"/>
                    </a:lnTo>
                    <a:lnTo>
                      <a:pt x="196" y="10"/>
                    </a:lnTo>
                    <a:lnTo>
                      <a:pt x="213" y="10"/>
                    </a:lnTo>
                    <a:lnTo>
                      <a:pt x="227" y="10"/>
                    </a:lnTo>
                    <a:lnTo>
                      <a:pt x="239" y="15"/>
                    </a:lnTo>
                    <a:lnTo>
                      <a:pt x="251" y="20"/>
                    </a:lnTo>
                    <a:lnTo>
                      <a:pt x="260" y="24"/>
                    </a:lnTo>
                    <a:lnTo>
                      <a:pt x="267" y="29"/>
                    </a:lnTo>
                    <a:lnTo>
                      <a:pt x="272" y="31"/>
                    </a:lnTo>
                    <a:lnTo>
                      <a:pt x="275" y="34"/>
                    </a:lnTo>
                    <a:lnTo>
                      <a:pt x="275" y="31"/>
                    </a:lnTo>
                    <a:lnTo>
                      <a:pt x="275" y="29"/>
                    </a:lnTo>
                    <a:lnTo>
                      <a:pt x="275" y="27"/>
                    </a:lnTo>
                    <a:lnTo>
                      <a:pt x="277" y="22"/>
                    </a:lnTo>
                    <a:lnTo>
                      <a:pt x="279" y="17"/>
                    </a:lnTo>
                    <a:lnTo>
                      <a:pt x="284" y="12"/>
                    </a:lnTo>
                    <a:lnTo>
                      <a:pt x="289" y="8"/>
                    </a:lnTo>
                    <a:lnTo>
                      <a:pt x="296" y="5"/>
                    </a:lnTo>
                    <a:lnTo>
                      <a:pt x="306" y="3"/>
                    </a:lnTo>
                    <a:lnTo>
                      <a:pt x="315" y="0"/>
                    </a:lnTo>
                    <a:lnTo>
                      <a:pt x="327" y="3"/>
                    </a:lnTo>
                    <a:lnTo>
                      <a:pt x="337" y="5"/>
                    </a:lnTo>
                    <a:lnTo>
                      <a:pt x="344" y="8"/>
                    </a:lnTo>
                    <a:lnTo>
                      <a:pt x="348" y="12"/>
                    </a:lnTo>
                    <a:lnTo>
                      <a:pt x="351" y="17"/>
                    </a:lnTo>
                    <a:lnTo>
                      <a:pt x="356" y="22"/>
                    </a:lnTo>
                    <a:lnTo>
                      <a:pt x="356" y="27"/>
                    </a:lnTo>
                    <a:lnTo>
                      <a:pt x="358" y="29"/>
                    </a:lnTo>
                    <a:lnTo>
                      <a:pt x="358" y="31"/>
                    </a:lnTo>
                    <a:lnTo>
                      <a:pt x="358" y="34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12"/>
              <p:cNvSpPr>
                <a:spLocks/>
              </p:cNvSpPr>
              <p:nvPr/>
            </p:nvSpPr>
            <p:spPr bwMode="auto">
              <a:xfrm>
                <a:off x="3367" y="3666"/>
                <a:ext cx="272" cy="228"/>
              </a:xfrm>
              <a:custGeom>
                <a:avLst/>
                <a:gdLst>
                  <a:gd name="T0" fmla="*/ 272 w 272"/>
                  <a:gd name="T1" fmla="*/ 202 h 229"/>
                  <a:gd name="T2" fmla="*/ 272 w 272"/>
                  <a:gd name="T3" fmla="*/ 204 h 229"/>
                  <a:gd name="T4" fmla="*/ 267 w 272"/>
                  <a:gd name="T5" fmla="*/ 207 h 229"/>
                  <a:gd name="T6" fmla="*/ 260 w 272"/>
                  <a:gd name="T7" fmla="*/ 211 h 229"/>
                  <a:gd name="T8" fmla="*/ 251 w 272"/>
                  <a:gd name="T9" fmla="*/ 216 h 229"/>
                  <a:gd name="T10" fmla="*/ 239 w 272"/>
                  <a:gd name="T11" fmla="*/ 221 h 229"/>
                  <a:gd name="T12" fmla="*/ 227 w 272"/>
                  <a:gd name="T13" fmla="*/ 226 h 229"/>
                  <a:gd name="T14" fmla="*/ 213 w 272"/>
                  <a:gd name="T15" fmla="*/ 228 h 229"/>
                  <a:gd name="T16" fmla="*/ 196 w 272"/>
                  <a:gd name="T17" fmla="*/ 226 h 229"/>
                  <a:gd name="T18" fmla="*/ 182 w 272"/>
                  <a:gd name="T19" fmla="*/ 223 h 229"/>
                  <a:gd name="T20" fmla="*/ 165 w 272"/>
                  <a:gd name="T21" fmla="*/ 214 h 229"/>
                  <a:gd name="T22" fmla="*/ 153 w 272"/>
                  <a:gd name="T23" fmla="*/ 204 h 229"/>
                  <a:gd name="T24" fmla="*/ 141 w 272"/>
                  <a:gd name="T25" fmla="*/ 195 h 229"/>
                  <a:gd name="T26" fmla="*/ 134 w 272"/>
                  <a:gd name="T27" fmla="*/ 185 h 229"/>
                  <a:gd name="T28" fmla="*/ 129 w 272"/>
                  <a:gd name="T29" fmla="*/ 176 h 229"/>
                  <a:gd name="T30" fmla="*/ 124 w 272"/>
                  <a:gd name="T31" fmla="*/ 166 h 229"/>
                  <a:gd name="T32" fmla="*/ 124 w 272"/>
                  <a:gd name="T33" fmla="*/ 159 h 229"/>
                  <a:gd name="T34" fmla="*/ 122 w 272"/>
                  <a:gd name="T35" fmla="*/ 154 h 229"/>
                  <a:gd name="T36" fmla="*/ 122 w 272"/>
                  <a:gd name="T37" fmla="*/ 149 h 229"/>
                  <a:gd name="T38" fmla="*/ 124 w 272"/>
                  <a:gd name="T39" fmla="*/ 147 h 229"/>
                  <a:gd name="T40" fmla="*/ 124 w 272"/>
                  <a:gd name="T41" fmla="*/ 145 h 229"/>
                  <a:gd name="T42" fmla="*/ 122 w 272"/>
                  <a:gd name="T43" fmla="*/ 147 h 229"/>
                  <a:gd name="T44" fmla="*/ 120 w 272"/>
                  <a:gd name="T45" fmla="*/ 149 h 229"/>
                  <a:gd name="T46" fmla="*/ 115 w 272"/>
                  <a:gd name="T47" fmla="*/ 152 h 229"/>
                  <a:gd name="T48" fmla="*/ 110 w 272"/>
                  <a:gd name="T49" fmla="*/ 154 h 229"/>
                  <a:gd name="T50" fmla="*/ 103 w 272"/>
                  <a:gd name="T51" fmla="*/ 156 h 229"/>
                  <a:gd name="T52" fmla="*/ 93 w 272"/>
                  <a:gd name="T53" fmla="*/ 156 h 229"/>
                  <a:gd name="T54" fmla="*/ 84 w 272"/>
                  <a:gd name="T55" fmla="*/ 156 h 229"/>
                  <a:gd name="T56" fmla="*/ 77 w 272"/>
                  <a:gd name="T57" fmla="*/ 156 h 229"/>
                  <a:gd name="T58" fmla="*/ 65 w 272"/>
                  <a:gd name="T59" fmla="*/ 152 h 229"/>
                  <a:gd name="T60" fmla="*/ 55 w 272"/>
                  <a:gd name="T61" fmla="*/ 145 h 229"/>
                  <a:gd name="T62" fmla="*/ 48 w 272"/>
                  <a:gd name="T63" fmla="*/ 137 h 229"/>
                  <a:gd name="T64" fmla="*/ 43 w 272"/>
                  <a:gd name="T65" fmla="*/ 128 h 229"/>
                  <a:gd name="T66" fmla="*/ 39 w 272"/>
                  <a:gd name="T67" fmla="*/ 121 h 229"/>
                  <a:gd name="T68" fmla="*/ 39 w 272"/>
                  <a:gd name="T69" fmla="*/ 112 h 229"/>
                  <a:gd name="T70" fmla="*/ 39 w 272"/>
                  <a:gd name="T71" fmla="*/ 105 h 229"/>
                  <a:gd name="T72" fmla="*/ 39 w 272"/>
                  <a:gd name="T73" fmla="*/ 98 h 229"/>
                  <a:gd name="T74" fmla="*/ 41 w 272"/>
                  <a:gd name="T75" fmla="*/ 91 h 229"/>
                  <a:gd name="T76" fmla="*/ 41 w 272"/>
                  <a:gd name="T77" fmla="*/ 86 h 229"/>
                  <a:gd name="T78" fmla="*/ 43 w 272"/>
                  <a:gd name="T79" fmla="*/ 84 h 229"/>
                  <a:gd name="T80" fmla="*/ 43 w 272"/>
                  <a:gd name="T81" fmla="*/ 81 h 229"/>
                  <a:gd name="T82" fmla="*/ 43 w 272"/>
                  <a:gd name="T83" fmla="*/ 81 h 229"/>
                  <a:gd name="T84" fmla="*/ 39 w 272"/>
                  <a:gd name="T85" fmla="*/ 79 h 229"/>
                  <a:gd name="T86" fmla="*/ 34 w 272"/>
                  <a:gd name="T87" fmla="*/ 76 h 229"/>
                  <a:gd name="T88" fmla="*/ 29 w 272"/>
                  <a:gd name="T89" fmla="*/ 72 h 229"/>
                  <a:gd name="T90" fmla="*/ 22 w 272"/>
                  <a:gd name="T91" fmla="*/ 64 h 229"/>
                  <a:gd name="T92" fmla="*/ 15 w 272"/>
                  <a:gd name="T93" fmla="*/ 55 h 229"/>
                  <a:gd name="T94" fmla="*/ 10 w 272"/>
                  <a:gd name="T95" fmla="*/ 45 h 229"/>
                  <a:gd name="T96" fmla="*/ 5 w 272"/>
                  <a:gd name="T97" fmla="*/ 31 h 229"/>
                  <a:gd name="T98" fmla="*/ 3 w 272"/>
                  <a:gd name="T99" fmla="*/ 17 h 229"/>
                  <a:gd name="T100" fmla="*/ 0 w 272"/>
                  <a:gd name="T101" fmla="*/ 0 h 2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2" h="229">
                    <a:moveTo>
                      <a:pt x="272" y="203"/>
                    </a:moveTo>
                    <a:lnTo>
                      <a:pt x="272" y="205"/>
                    </a:lnTo>
                    <a:lnTo>
                      <a:pt x="267" y="208"/>
                    </a:lnTo>
                    <a:lnTo>
                      <a:pt x="260" y="212"/>
                    </a:lnTo>
                    <a:lnTo>
                      <a:pt x="251" y="217"/>
                    </a:lnTo>
                    <a:lnTo>
                      <a:pt x="239" y="222"/>
                    </a:lnTo>
                    <a:lnTo>
                      <a:pt x="227" y="227"/>
                    </a:lnTo>
                    <a:lnTo>
                      <a:pt x="213" y="229"/>
                    </a:lnTo>
                    <a:lnTo>
                      <a:pt x="196" y="227"/>
                    </a:lnTo>
                    <a:lnTo>
                      <a:pt x="182" y="224"/>
                    </a:lnTo>
                    <a:lnTo>
                      <a:pt x="165" y="215"/>
                    </a:lnTo>
                    <a:lnTo>
                      <a:pt x="153" y="205"/>
                    </a:lnTo>
                    <a:lnTo>
                      <a:pt x="141" y="196"/>
                    </a:lnTo>
                    <a:lnTo>
                      <a:pt x="134" y="186"/>
                    </a:lnTo>
                    <a:lnTo>
                      <a:pt x="129" y="177"/>
                    </a:lnTo>
                    <a:lnTo>
                      <a:pt x="124" y="167"/>
                    </a:lnTo>
                    <a:lnTo>
                      <a:pt x="124" y="160"/>
                    </a:lnTo>
                    <a:lnTo>
                      <a:pt x="122" y="155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24" y="146"/>
                    </a:lnTo>
                    <a:lnTo>
                      <a:pt x="122" y="148"/>
                    </a:lnTo>
                    <a:lnTo>
                      <a:pt x="120" y="150"/>
                    </a:lnTo>
                    <a:lnTo>
                      <a:pt x="115" y="153"/>
                    </a:lnTo>
                    <a:lnTo>
                      <a:pt x="110" y="155"/>
                    </a:lnTo>
                    <a:lnTo>
                      <a:pt x="103" y="157"/>
                    </a:lnTo>
                    <a:lnTo>
                      <a:pt x="93" y="157"/>
                    </a:lnTo>
                    <a:lnTo>
                      <a:pt x="84" y="157"/>
                    </a:lnTo>
                    <a:lnTo>
                      <a:pt x="77" y="157"/>
                    </a:lnTo>
                    <a:lnTo>
                      <a:pt x="65" y="153"/>
                    </a:lnTo>
                    <a:lnTo>
                      <a:pt x="55" y="146"/>
                    </a:lnTo>
                    <a:lnTo>
                      <a:pt x="48" y="138"/>
                    </a:lnTo>
                    <a:lnTo>
                      <a:pt x="43" y="129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39" y="105"/>
                    </a:lnTo>
                    <a:lnTo>
                      <a:pt x="39" y="98"/>
                    </a:lnTo>
                    <a:lnTo>
                      <a:pt x="41" y="91"/>
                    </a:lnTo>
                    <a:lnTo>
                      <a:pt x="41" y="86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39" y="79"/>
                    </a:lnTo>
                    <a:lnTo>
                      <a:pt x="34" y="76"/>
                    </a:lnTo>
                    <a:lnTo>
                      <a:pt x="29" y="72"/>
                    </a:lnTo>
                    <a:lnTo>
                      <a:pt x="22" y="64"/>
                    </a:lnTo>
                    <a:lnTo>
                      <a:pt x="15" y="55"/>
                    </a:lnTo>
                    <a:lnTo>
                      <a:pt x="10" y="45"/>
                    </a:lnTo>
                    <a:lnTo>
                      <a:pt x="5" y="31"/>
                    </a:lnTo>
                    <a:lnTo>
                      <a:pt x="3" y="17"/>
                    </a:ln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13"/>
              <p:cNvSpPr>
                <a:spLocks/>
              </p:cNvSpPr>
              <p:nvPr/>
            </p:nvSpPr>
            <p:spPr bwMode="auto">
              <a:xfrm>
                <a:off x="3638" y="3666"/>
                <a:ext cx="360" cy="234"/>
              </a:xfrm>
              <a:custGeom>
                <a:avLst/>
                <a:gdLst>
                  <a:gd name="T0" fmla="*/ 3 w 360"/>
                  <a:gd name="T1" fmla="*/ 203 h 236"/>
                  <a:gd name="T2" fmla="*/ 3 w 360"/>
                  <a:gd name="T3" fmla="*/ 210 h 236"/>
                  <a:gd name="T4" fmla="*/ 7 w 360"/>
                  <a:gd name="T5" fmla="*/ 217 h 236"/>
                  <a:gd name="T6" fmla="*/ 17 w 360"/>
                  <a:gd name="T7" fmla="*/ 227 h 236"/>
                  <a:gd name="T8" fmla="*/ 34 w 360"/>
                  <a:gd name="T9" fmla="*/ 234 h 236"/>
                  <a:gd name="T10" fmla="*/ 55 w 360"/>
                  <a:gd name="T11" fmla="*/ 234 h 236"/>
                  <a:gd name="T12" fmla="*/ 72 w 360"/>
                  <a:gd name="T13" fmla="*/ 227 h 236"/>
                  <a:gd name="T14" fmla="*/ 79 w 360"/>
                  <a:gd name="T15" fmla="*/ 217 h 236"/>
                  <a:gd name="T16" fmla="*/ 84 w 360"/>
                  <a:gd name="T17" fmla="*/ 210 h 236"/>
                  <a:gd name="T18" fmla="*/ 86 w 360"/>
                  <a:gd name="T19" fmla="*/ 203 h 236"/>
                  <a:gd name="T20" fmla="*/ 88 w 360"/>
                  <a:gd name="T21" fmla="*/ 203 h 236"/>
                  <a:gd name="T22" fmla="*/ 100 w 360"/>
                  <a:gd name="T23" fmla="*/ 213 h 236"/>
                  <a:gd name="T24" fmla="*/ 119 w 360"/>
                  <a:gd name="T25" fmla="*/ 222 h 236"/>
                  <a:gd name="T26" fmla="*/ 148 w 360"/>
                  <a:gd name="T27" fmla="*/ 227 h 236"/>
                  <a:gd name="T28" fmla="*/ 179 w 360"/>
                  <a:gd name="T29" fmla="*/ 222 h 236"/>
                  <a:gd name="T30" fmla="*/ 208 w 360"/>
                  <a:gd name="T31" fmla="*/ 203 h 236"/>
                  <a:gd name="T32" fmla="*/ 227 w 360"/>
                  <a:gd name="T33" fmla="*/ 184 h 236"/>
                  <a:gd name="T34" fmla="*/ 234 w 360"/>
                  <a:gd name="T35" fmla="*/ 168 h 236"/>
                  <a:gd name="T36" fmla="*/ 236 w 360"/>
                  <a:gd name="T37" fmla="*/ 154 h 236"/>
                  <a:gd name="T38" fmla="*/ 236 w 360"/>
                  <a:gd name="T39" fmla="*/ 147 h 236"/>
                  <a:gd name="T40" fmla="*/ 236 w 360"/>
                  <a:gd name="T41" fmla="*/ 147 h 236"/>
                  <a:gd name="T42" fmla="*/ 243 w 360"/>
                  <a:gd name="T43" fmla="*/ 152 h 236"/>
                  <a:gd name="T44" fmla="*/ 258 w 360"/>
                  <a:gd name="T45" fmla="*/ 156 h 236"/>
                  <a:gd name="T46" fmla="*/ 274 w 360"/>
                  <a:gd name="T47" fmla="*/ 159 h 236"/>
                  <a:gd name="T48" fmla="*/ 293 w 360"/>
                  <a:gd name="T49" fmla="*/ 152 h 236"/>
                  <a:gd name="T50" fmla="*/ 313 w 360"/>
                  <a:gd name="T51" fmla="*/ 137 h 236"/>
                  <a:gd name="T52" fmla="*/ 320 w 360"/>
                  <a:gd name="T53" fmla="*/ 121 h 236"/>
                  <a:gd name="T54" fmla="*/ 322 w 360"/>
                  <a:gd name="T55" fmla="*/ 104 h 236"/>
                  <a:gd name="T56" fmla="*/ 320 w 360"/>
                  <a:gd name="T57" fmla="*/ 90 h 236"/>
                  <a:gd name="T58" fmla="*/ 317 w 360"/>
                  <a:gd name="T59" fmla="*/ 83 h 236"/>
                  <a:gd name="T60" fmla="*/ 317 w 360"/>
                  <a:gd name="T61" fmla="*/ 80 h 236"/>
                  <a:gd name="T62" fmla="*/ 324 w 360"/>
                  <a:gd name="T63" fmla="*/ 75 h 236"/>
                  <a:gd name="T64" fmla="*/ 336 w 360"/>
                  <a:gd name="T65" fmla="*/ 63 h 236"/>
                  <a:gd name="T66" fmla="*/ 351 w 360"/>
                  <a:gd name="T67" fmla="*/ 45 h 236"/>
                  <a:gd name="T68" fmla="*/ 358 w 360"/>
                  <a:gd name="T69" fmla="*/ 17 h 2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60" h="236">
                    <a:moveTo>
                      <a:pt x="0" y="203"/>
                    </a:moveTo>
                    <a:lnTo>
                      <a:pt x="3" y="205"/>
                    </a:lnTo>
                    <a:lnTo>
                      <a:pt x="3" y="208"/>
                    </a:lnTo>
                    <a:lnTo>
                      <a:pt x="3" y="212"/>
                    </a:lnTo>
                    <a:lnTo>
                      <a:pt x="5" y="215"/>
                    </a:lnTo>
                    <a:lnTo>
                      <a:pt x="7" y="219"/>
                    </a:lnTo>
                    <a:lnTo>
                      <a:pt x="12" y="224"/>
                    </a:lnTo>
                    <a:lnTo>
                      <a:pt x="17" y="229"/>
                    </a:lnTo>
                    <a:lnTo>
                      <a:pt x="24" y="234"/>
                    </a:lnTo>
                    <a:lnTo>
                      <a:pt x="34" y="236"/>
                    </a:lnTo>
                    <a:lnTo>
                      <a:pt x="43" y="236"/>
                    </a:lnTo>
                    <a:lnTo>
                      <a:pt x="55" y="236"/>
                    </a:lnTo>
                    <a:lnTo>
                      <a:pt x="65" y="234"/>
                    </a:lnTo>
                    <a:lnTo>
                      <a:pt x="72" y="229"/>
                    </a:lnTo>
                    <a:lnTo>
                      <a:pt x="76" y="224"/>
                    </a:lnTo>
                    <a:lnTo>
                      <a:pt x="79" y="219"/>
                    </a:lnTo>
                    <a:lnTo>
                      <a:pt x="84" y="215"/>
                    </a:lnTo>
                    <a:lnTo>
                      <a:pt x="84" y="212"/>
                    </a:lnTo>
                    <a:lnTo>
                      <a:pt x="86" y="208"/>
                    </a:lnTo>
                    <a:lnTo>
                      <a:pt x="86" y="205"/>
                    </a:lnTo>
                    <a:lnTo>
                      <a:pt x="88" y="205"/>
                    </a:lnTo>
                    <a:lnTo>
                      <a:pt x="91" y="210"/>
                    </a:lnTo>
                    <a:lnTo>
                      <a:pt x="100" y="215"/>
                    </a:lnTo>
                    <a:lnTo>
                      <a:pt x="110" y="219"/>
                    </a:lnTo>
                    <a:lnTo>
                      <a:pt x="119" y="224"/>
                    </a:lnTo>
                    <a:lnTo>
                      <a:pt x="134" y="227"/>
                    </a:lnTo>
                    <a:lnTo>
                      <a:pt x="148" y="229"/>
                    </a:lnTo>
                    <a:lnTo>
                      <a:pt x="162" y="229"/>
                    </a:lnTo>
                    <a:lnTo>
                      <a:pt x="179" y="224"/>
                    </a:lnTo>
                    <a:lnTo>
                      <a:pt x="193" y="217"/>
                    </a:lnTo>
                    <a:lnTo>
                      <a:pt x="208" y="205"/>
                    </a:lnTo>
                    <a:lnTo>
                      <a:pt x="217" y="196"/>
                    </a:lnTo>
                    <a:lnTo>
                      <a:pt x="227" y="186"/>
                    </a:lnTo>
                    <a:lnTo>
                      <a:pt x="231" y="177"/>
                    </a:lnTo>
                    <a:lnTo>
                      <a:pt x="234" y="169"/>
                    </a:lnTo>
                    <a:lnTo>
                      <a:pt x="236" y="162"/>
                    </a:lnTo>
                    <a:lnTo>
                      <a:pt x="236" y="155"/>
                    </a:lnTo>
                    <a:lnTo>
                      <a:pt x="236" y="150"/>
                    </a:lnTo>
                    <a:lnTo>
                      <a:pt x="236" y="148"/>
                    </a:lnTo>
                    <a:lnTo>
                      <a:pt x="239" y="150"/>
                    </a:lnTo>
                    <a:lnTo>
                      <a:pt x="243" y="153"/>
                    </a:lnTo>
                    <a:lnTo>
                      <a:pt x="251" y="155"/>
                    </a:lnTo>
                    <a:lnTo>
                      <a:pt x="258" y="157"/>
                    </a:lnTo>
                    <a:lnTo>
                      <a:pt x="265" y="160"/>
                    </a:lnTo>
                    <a:lnTo>
                      <a:pt x="274" y="160"/>
                    </a:lnTo>
                    <a:lnTo>
                      <a:pt x="284" y="157"/>
                    </a:lnTo>
                    <a:lnTo>
                      <a:pt x="293" y="153"/>
                    </a:lnTo>
                    <a:lnTo>
                      <a:pt x="303" y="148"/>
                    </a:lnTo>
                    <a:lnTo>
                      <a:pt x="313" y="138"/>
                    </a:lnTo>
                    <a:lnTo>
                      <a:pt x="317" y="131"/>
                    </a:lnTo>
                    <a:lnTo>
                      <a:pt x="320" y="122"/>
                    </a:lnTo>
                    <a:lnTo>
                      <a:pt x="322" y="112"/>
                    </a:lnTo>
                    <a:lnTo>
                      <a:pt x="322" y="105"/>
                    </a:lnTo>
                    <a:lnTo>
                      <a:pt x="320" y="98"/>
                    </a:lnTo>
                    <a:lnTo>
                      <a:pt x="320" y="91"/>
                    </a:lnTo>
                    <a:lnTo>
                      <a:pt x="317" y="86"/>
                    </a:lnTo>
                    <a:lnTo>
                      <a:pt x="317" y="84"/>
                    </a:lnTo>
                    <a:lnTo>
                      <a:pt x="315" y="84"/>
                    </a:lnTo>
                    <a:lnTo>
                      <a:pt x="317" y="81"/>
                    </a:lnTo>
                    <a:lnTo>
                      <a:pt x="320" y="79"/>
                    </a:lnTo>
                    <a:lnTo>
                      <a:pt x="324" y="76"/>
                    </a:lnTo>
                    <a:lnTo>
                      <a:pt x="332" y="72"/>
                    </a:lnTo>
                    <a:lnTo>
                      <a:pt x="336" y="64"/>
                    </a:lnTo>
                    <a:lnTo>
                      <a:pt x="343" y="55"/>
                    </a:lnTo>
                    <a:lnTo>
                      <a:pt x="351" y="45"/>
                    </a:lnTo>
                    <a:lnTo>
                      <a:pt x="355" y="33"/>
                    </a:lnTo>
                    <a:lnTo>
                      <a:pt x="358" y="17"/>
                    </a:lnTo>
                    <a:lnTo>
                      <a:pt x="360" y="0"/>
                    </a:lnTo>
                  </a:path>
                </a:pathLst>
              </a:custGeom>
              <a:noFill/>
              <a:ln w="12700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3" name="Freeform 114"/>
            <p:cNvSpPr>
              <a:spLocks/>
            </p:cNvSpPr>
            <p:nvPr/>
          </p:nvSpPr>
          <p:spPr bwMode="auto">
            <a:xfrm>
              <a:off x="4347" y="4062"/>
              <a:ext cx="114" cy="115"/>
            </a:xfrm>
            <a:custGeom>
              <a:avLst/>
              <a:gdLst>
                <a:gd name="T0" fmla="*/ 111 w 115"/>
                <a:gd name="T1" fmla="*/ 112 h 115"/>
                <a:gd name="T2" fmla="*/ 114 w 115"/>
                <a:gd name="T3" fmla="*/ 0 h 115"/>
                <a:gd name="T4" fmla="*/ 0 w 115"/>
                <a:gd name="T5" fmla="*/ 0 h 115"/>
                <a:gd name="T6" fmla="*/ 0 w 115"/>
                <a:gd name="T7" fmla="*/ 115 h 115"/>
                <a:gd name="T8" fmla="*/ 114 w 115"/>
                <a:gd name="T9" fmla="*/ 115 h 115"/>
                <a:gd name="T10" fmla="*/ 114 w 115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115">
                  <a:moveTo>
                    <a:pt x="112" y="112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5" y="11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115"/>
            <p:cNvSpPr>
              <a:spLocks/>
            </p:cNvSpPr>
            <p:nvPr/>
          </p:nvSpPr>
          <p:spPr bwMode="auto">
            <a:xfrm>
              <a:off x="4986" y="4062"/>
              <a:ext cx="110" cy="115"/>
            </a:xfrm>
            <a:custGeom>
              <a:avLst/>
              <a:gdLst>
                <a:gd name="T0" fmla="*/ 110 w 112"/>
                <a:gd name="T1" fmla="*/ 112 h 115"/>
                <a:gd name="T2" fmla="*/ 110 w 112"/>
                <a:gd name="T3" fmla="*/ 0 h 115"/>
                <a:gd name="T4" fmla="*/ 0 w 112"/>
                <a:gd name="T5" fmla="*/ 0 h 115"/>
                <a:gd name="T6" fmla="*/ 0 w 112"/>
                <a:gd name="T7" fmla="*/ 115 h 115"/>
                <a:gd name="T8" fmla="*/ 110 w 112"/>
                <a:gd name="T9" fmla="*/ 115 h 115"/>
                <a:gd name="T10" fmla="*/ 110 w 112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5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2" y="115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Line 116"/>
            <p:cNvSpPr>
              <a:spLocks noChangeShapeType="1"/>
            </p:cNvSpPr>
            <p:nvPr/>
          </p:nvSpPr>
          <p:spPr bwMode="auto">
            <a:xfrm>
              <a:off x="4207" y="2557"/>
              <a:ext cx="0" cy="1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Line 117"/>
            <p:cNvSpPr>
              <a:spLocks noChangeShapeType="1"/>
            </p:cNvSpPr>
            <p:nvPr/>
          </p:nvSpPr>
          <p:spPr bwMode="auto">
            <a:xfrm flipH="1" flipV="1">
              <a:off x="3719" y="2814"/>
              <a:ext cx="173" cy="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118"/>
            <p:cNvSpPr>
              <a:spLocks noChangeShapeType="1"/>
            </p:cNvSpPr>
            <p:nvPr/>
          </p:nvSpPr>
          <p:spPr bwMode="auto">
            <a:xfrm flipV="1">
              <a:off x="4519" y="2811"/>
              <a:ext cx="184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Line 119"/>
            <p:cNvSpPr>
              <a:spLocks noChangeShapeType="1"/>
            </p:cNvSpPr>
            <p:nvPr/>
          </p:nvSpPr>
          <p:spPr bwMode="auto">
            <a:xfrm flipH="1">
              <a:off x="3682" y="3049"/>
              <a:ext cx="253" cy="3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120"/>
            <p:cNvSpPr>
              <a:spLocks/>
            </p:cNvSpPr>
            <p:nvPr/>
          </p:nvSpPr>
          <p:spPr bwMode="auto">
            <a:xfrm>
              <a:off x="3745" y="3200"/>
              <a:ext cx="114" cy="112"/>
            </a:xfrm>
            <a:custGeom>
              <a:avLst/>
              <a:gdLst>
                <a:gd name="T0" fmla="*/ 114 w 113"/>
                <a:gd name="T1" fmla="*/ 109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2 h 115"/>
                <a:gd name="T8" fmla="*/ 114 w 113"/>
                <a:gd name="T9" fmla="*/ 112 h 115"/>
                <a:gd name="T10" fmla="*/ 114 w 113"/>
                <a:gd name="T11" fmla="*/ 112 h 115"/>
                <a:gd name="T12" fmla="*/ 114 w 113"/>
                <a:gd name="T13" fmla="*/ 109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  <a:lnTo>
                    <a:pt x="113" y="112"/>
                  </a:lnTo>
                  <a:close/>
                </a:path>
              </a:pathLst>
            </a:custGeom>
            <a:solidFill>
              <a:srgbClr val="FFFF66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121"/>
            <p:cNvSpPr>
              <a:spLocks/>
            </p:cNvSpPr>
            <p:nvPr/>
          </p:nvSpPr>
          <p:spPr bwMode="auto">
            <a:xfrm>
              <a:off x="3983" y="3263"/>
              <a:ext cx="114" cy="115"/>
            </a:xfrm>
            <a:custGeom>
              <a:avLst/>
              <a:gdLst>
                <a:gd name="T0" fmla="*/ 114 w 113"/>
                <a:gd name="T1" fmla="*/ 112 h 115"/>
                <a:gd name="T2" fmla="*/ 114 w 113"/>
                <a:gd name="T3" fmla="*/ 0 h 115"/>
                <a:gd name="T4" fmla="*/ 0 w 113"/>
                <a:gd name="T5" fmla="*/ 0 h 115"/>
                <a:gd name="T6" fmla="*/ 0 w 113"/>
                <a:gd name="T7" fmla="*/ 115 h 115"/>
                <a:gd name="T8" fmla="*/ 114 w 113"/>
                <a:gd name="T9" fmla="*/ 115 h 115"/>
                <a:gd name="T10" fmla="*/ 114 w 113"/>
                <a:gd name="T11" fmla="*/ 115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" h="115">
                  <a:moveTo>
                    <a:pt x="113" y="112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113" y="115"/>
                  </a:lnTo>
                </a:path>
              </a:pathLst>
            </a:custGeom>
            <a:solidFill>
              <a:srgbClr val="FF0066">
                <a:alpha val="50195"/>
              </a:srgb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Line 122"/>
            <p:cNvSpPr>
              <a:spLocks noChangeShapeType="1"/>
            </p:cNvSpPr>
            <p:nvPr/>
          </p:nvSpPr>
          <p:spPr bwMode="auto">
            <a:xfrm>
              <a:off x="4468" y="3055"/>
              <a:ext cx="261" cy="3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123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124"/>
            <p:cNvSpPr>
              <a:spLocks/>
            </p:cNvSpPr>
            <p:nvPr/>
          </p:nvSpPr>
          <p:spPr bwMode="auto">
            <a:xfrm>
              <a:off x="4552" y="3204"/>
              <a:ext cx="114" cy="109"/>
            </a:xfrm>
            <a:custGeom>
              <a:avLst/>
              <a:gdLst>
                <a:gd name="T0" fmla="*/ 114 w 112"/>
                <a:gd name="T1" fmla="*/ 109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09 h 112"/>
                <a:gd name="T8" fmla="*/ 114 w 112"/>
                <a:gd name="T9" fmla="*/ 109 h 112"/>
                <a:gd name="T10" fmla="*/ 114 w 112"/>
                <a:gd name="T11" fmla="*/ 109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Line 125"/>
            <p:cNvSpPr>
              <a:spLocks noChangeShapeType="1"/>
            </p:cNvSpPr>
            <p:nvPr/>
          </p:nvSpPr>
          <p:spPr bwMode="auto">
            <a:xfrm flipH="1" flipV="1">
              <a:off x="3275" y="3448"/>
              <a:ext cx="140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Line 126"/>
            <p:cNvSpPr>
              <a:spLocks noChangeShapeType="1"/>
            </p:cNvSpPr>
            <p:nvPr/>
          </p:nvSpPr>
          <p:spPr bwMode="auto">
            <a:xfrm flipV="1">
              <a:off x="4989" y="3448"/>
              <a:ext cx="147" cy="7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127"/>
            <p:cNvSpPr>
              <a:spLocks noChangeShapeType="1"/>
            </p:cNvSpPr>
            <p:nvPr/>
          </p:nvSpPr>
          <p:spPr bwMode="auto">
            <a:xfrm flipH="1">
              <a:off x="3348" y="3877"/>
              <a:ext cx="180" cy="18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Line 128"/>
            <p:cNvSpPr>
              <a:spLocks noChangeShapeType="1"/>
            </p:cNvSpPr>
            <p:nvPr/>
          </p:nvSpPr>
          <p:spPr bwMode="auto">
            <a:xfrm>
              <a:off x="3822" y="3883"/>
              <a:ext cx="184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Line 129"/>
            <p:cNvSpPr>
              <a:spLocks noChangeShapeType="1"/>
            </p:cNvSpPr>
            <p:nvPr/>
          </p:nvSpPr>
          <p:spPr bwMode="auto">
            <a:xfrm flipH="1">
              <a:off x="4406" y="3880"/>
              <a:ext cx="176" cy="18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Line 130"/>
            <p:cNvSpPr>
              <a:spLocks noChangeShapeType="1"/>
            </p:cNvSpPr>
            <p:nvPr/>
          </p:nvSpPr>
          <p:spPr bwMode="auto">
            <a:xfrm>
              <a:off x="4883" y="3873"/>
              <a:ext cx="158" cy="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Line 131"/>
            <p:cNvSpPr>
              <a:spLocks noChangeShapeType="1"/>
            </p:cNvSpPr>
            <p:nvPr/>
          </p:nvSpPr>
          <p:spPr bwMode="auto">
            <a:xfrm>
              <a:off x="3994" y="3666"/>
              <a:ext cx="41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132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133"/>
            <p:cNvSpPr>
              <a:spLocks/>
            </p:cNvSpPr>
            <p:nvPr/>
          </p:nvSpPr>
          <p:spPr bwMode="auto">
            <a:xfrm>
              <a:off x="4160" y="3613"/>
              <a:ext cx="114" cy="112"/>
            </a:xfrm>
            <a:custGeom>
              <a:avLst/>
              <a:gdLst>
                <a:gd name="T0" fmla="*/ 114 w 112"/>
                <a:gd name="T1" fmla="*/ 112 h 112"/>
                <a:gd name="T2" fmla="*/ 114 w 112"/>
                <a:gd name="T3" fmla="*/ 0 h 112"/>
                <a:gd name="T4" fmla="*/ 0 w 112"/>
                <a:gd name="T5" fmla="*/ 0 h 112"/>
                <a:gd name="T6" fmla="*/ 0 w 112"/>
                <a:gd name="T7" fmla="*/ 112 h 112"/>
                <a:gd name="T8" fmla="*/ 114 w 112"/>
                <a:gd name="T9" fmla="*/ 112 h 112"/>
                <a:gd name="T10" fmla="*/ 114 w 112"/>
                <a:gd name="T11" fmla="*/ 112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12">
                  <a:moveTo>
                    <a:pt x="112" y="112"/>
                  </a:moveTo>
                  <a:lnTo>
                    <a:pt x="112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112" y="112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134"/>
            <p:cNvSpPr>
              <a:spLocks noChangeShapeType="1"/>
            </p:cNvSpPr>
            <p:nvPr/>
          </p:nvSpPr>
          <p:spPr bwMode="auto">
            <a:xfrm flipH="1" flipV="1">
              <a:off x="3983" y="3072"/>
              <a:ext cx="48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135"/>
          <p:cNvSpPr>
            <a:spLocks noChangeArrowheads="1"/>
          </p:cNvSpPr>
          <p:nvPr/>
        </p:nvSpPr>
        <p:spPr bwMode="ltGray">
          <a:xfrm>
            <a:off x="8001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136"/>
          <p:cNvSpPr>
            <a:spLocks noChangeArrowheads="1"/>
          </p:cNvSpPr>
          <p:nvPr/>
        </p:nvSpPr>
        <p:spPr bwMode="ltGray">
          <a:xfrm>
            <a:off x="3048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Rectangle 137"/>
          <p:cNvSpPr>
            <a:spLocks noChangeArrowheads="1"/>
          </p:cNvSpPr>
          <p:nvPr/>
        </p:nvSpPr>
        <p:spPr bwMode="ltGray">
          <a:xfrm>
            <a:off x="18669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Rectangle 138"/>
          <p:cNvSpPr>
            <a:spLocks noChangeArrowheads="1"/>
          </p:cNvSpPr>
          <p:nvPr/>
        </p:nvSpPr>
        <p:spPr bwMode="ltGray">
          <a:xfrm>
            <a:off x="13716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Rectangle 139"/>
          <p:cNvSpPr>
            <a:spLocks noChangeArrowheads="1"/>
          </p:cNvSpPr>
          <p:nvPr/>
        </p:nvSpPr>
        <p:spPr bwMode="ltGray">
          <a:xfrm>
            <a:off x="29337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Rectangle 140"/>
          <p:cNvSpPr>
            <a:spLocks noChangeArrowheads="1"/>
          </p:cNvSpPr>
          <p:nvPr/>
        </p:nvSpPr>
        <p:spPr bwMode="ltGray">
          <a:xfrm>
            <a:off x="24384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" name="Rectangle 141"/>
          <p:cNvSpPr>
            <a:spLocks noChangeArrowheads="1"/>
          </p:cNvSpPr>
          <p:nvPr/>
        </p:nvSpPr>
        <p:spPr bwMode="ltGray">
          <a:xfrm>
            <a:off x="40005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Rectangle 142"/>
          <p:cNvSpPr>
            <a:spLocks noChangeArrowheads="1"/>
          </p:cNvSpPr>
          <p:nvPr/>
        </p:nvSpPr>
        <p:spPr bwMode="ltGray">
          <a:xfrm>
            <a:off x="35052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Rectangle 143"/>
          <p:cNvSpPr>
            <a:spLocks noChangeArrowheads="1"/>
          </p:cNvSpPr>
          <p:nvPr/>
        </p:nvSpPr>
        <p:spPr bwMode="ltGray">
          <a:xfrm>
            <a:off x="50673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Rectangle 144"/>
          <p:cNvSpPr>
            <a:spLocks noChangeArrowheads="1"/>
          </p:cNvSpPr>
          <p:nvPr/>
        </p:nvSpPr>
        <p:spPr bwMode="ltGray">
          <a:xfrm>
            <a:off x="45720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" name="Rectangle 145"/>
          <p:cNvSpPr>
            <a:spLocks noChangeArrowheads="1"/>
          </p:cNvSpPr>
          <p:nvPr/>
        </p:nvSpPr>
        <p:spPr bwMode="ltGray">
          <a:xfrm>
            <a:off x="61341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" name="Rectangle 146"/>
          <p:cNvSpPr>
            <a:spLocks noChangeArrowheads="1"/>
          </p:cNvSpPr>
          <p:nvPr/>
        </p:nvSpPr>
        <p:spPr bwMode="ltGray">
          <a:xfrm>
            <a:off x="56388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" name="Rectangle 147"/>
          <p:cNvSpPr>
            <a:spLocks noChangeArrowheads="1"/>
          </p:cNvSpPr>
          <p:nvPr/>
        </p:nvSpPr>
        <p:spPr bwMode="ltGray">
          <a:xfrm>
            <a:off x="7200900" y="10668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Rectangle 148"/>
          <p:cNvSpPr>
            <a:spLocks noChangeArrowheads="1"/>
          </p:cNvSpPr>
          <p:nvPr/>
        </p:nvSpPr>
        <p:spPr bwMode="ltGray">
          <a:xfrm>
            <a:off x="6705600" y="10668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" name="Rectangle 149"/>
          <p:cNvSpPr>
            <a:spLocks noChangeArrowheads="1"/>
          </p:cNvSpPr>
          <p:nvPr/>
        </p:nvSpPr>
        <p:spPr bwMode="ltGray">
          <a:xfrm>
            <a:off x="8267700" y="10668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" name="Rectangle 150"/>
          <p:cNvSpPr>
            <a:spLocks noChangeArrowheads="1"/>
          </p:cNvSpPr>
          <p:nvPr/>
        </p:nvSpPr>
        <p:spPr bwMode="ltGray">
          <a:xfrm>
            <a:off x="7772400" y="10668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" name="Rectangle 151"/>
          <p:cNvSpPr>
            <a:spLocks noChangeArrowheads="1"/>
          </p:cNvSpPr>
          <p:nvPr/>
        </p:nvSpPr>
        <p:spPr bwMode="ltGray">
          <a:xfrm>
            <a:off x="8001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Rectangle 152"/>
          <p:cNvSpPr>
            <a:spLocks noChangeArrowheads="1"/>
          </p:cNvSpPr>
          <p:nvPr/>
        </p:nvSpPr>
        <p:spPr bwMode="ltGray">
          <a:xfrm>
            <a:off x="3048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Rectangle 153"/>
          <p:cNvSpPr>
            <a:spLocks noChangeArrowheads="1"/>
          </p:cNvSpPr>
          <p:nvPr/>
        </p:nvSpPr>
        <p:spPr bwMode="ltGray">
          <a:xfrm>
            <a:off x="18669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Rectangle 154"/>
          <p:cNvSpPr>
            <a:spLocks noChangeArrowheads="1"/>
          </p:cNvSpPr>
          <p:nvPr/>
        </p:nvSpPr>
        <p:spPr bwMode="ltGray">
          <a:xfrm>
            <a:off x="13716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Rectangle 155"/>
          <p:cNvSpPr>
            <a:spLocks noChangeArrowheads="1"/>
          </p:cNvSpPr>
          <p:nvPr/>
        </p:nvSpPr>
        <p:spPr bwMode="ltGray">
          <a:xfrm>
            <a:off x="29337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Rectangle 156"/>
          <p:cNvSpPr>
            <a:spLocks noChangeArrowheads="1"/>
          </p:cNvSpPr>
          <p:nvPr/>
        </p:nvSpPr>
        <p:spPr bwMode="ltGray">
          <a:xfrm>
            <a:off x="24384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Rectangle 157"/>
          <p:cNvSpPr>
            <a:spLocks noChangeArrowheads="1"/>
          </p:cNvSpPr>
          <p:nvPr/>
        </p:nvSpPr>
        <p:spPr bwMode="ltGray">
          <a:xfrm>
            <a:off x="40005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8" name="Rectangle 158"/>
          <p:cNvSpPr>
            <a:spLocks noChangeArrowheads="1"/>
          </p:cNvSpPr>
          <p:nvPr/>
        </p:nvSpPr>
        <p:spPr bwMode="ltGray">
          <a:xfrm>
            <a:off x="35052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9" name="Rectangle 159"/>
          <p:cNvSpPr>
            <a:spLocks noChangeArrowheads="1"/>
          </p:cNvSpPr>
          <p:nvPr/>
        </p:nvSpPr>
        <p:spPr bwMode="ltGray">
          <a:xfrm>
            <a:off x="50673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0" name="Rectangle 160"/>
          <p:cNvSpPr>
            <a:spLocks noChangeArrowheads="1"/>
          </p:cNvSpPr>
          <p:nvPr/>
        </p:nvSpPr>
        <p:spPr bwMode="ltGray">
          <a:xfrm>
            <a:off x="45720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1" name="Rectangle 161"/>
          <p:cNvSpPr>
            <a:spLocks noChangeArrowheads="1"/>
          </p:cNvSpPr>
          <p:nvPr/>
        </p:nvSpPr>
        <p:spPr bwMode="ltGray">
          <a:xfrm>
            <a:off x="61341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Rectangle 162"/>
          <p:cNvSpPr>
            <a:spLocks noChangeArrowheads="1"/>
          </p:cNvSpPr>
          <p:nvPr/>
        </p:nvSpPr>
        <p:spPr bwMode="ltGray">
          <a:xfrm>
            <a:off x="56388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Rectangle 163"/>
          <p:cNvSpPr>
            <a:spLocks noChangeArrowheads="1"/>
          </p:cNvSpPr>
          <p:nvPr/>
        </p:nvSpPr>
        <p:spPr bwMode="ltGray">
          <a:xfrm>
            <a:off x="7200900" y="1143000"/>
            <a:ext cx="495300" cy="746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Rectangle 164"/>
          <p:cNvSpPr>
            <a:spLocks noChangeArrowheads="1"/>
          </p:cNvSpPr>
          <p:nvPr/>
        </p:nvSpPr>
        <p:spPr bwMode="ltGray">
          <a:xfrm>
            <a:off x="6705600" y="1143000"/>
            <a:ext cx="495300" cy="74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" name="Rectangle 165"/>
          <p:cNvSpPr>
            <a:spLocks noChangeArrowheads="1"/>
          </p:cNvSpPr>
          <p:nvPr/>
        </p:nvSpPr>
        <p:spPr bwMode="ltGray">
          <a:xfrm>
            <a:off x="8267700" y="1143000"/>
            <a:ext cx="495300" cy="746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" name="Rectangle 166"/>
          <p:cNvSpPr>
            <a:spLocks noChangeArrowheads="1"/>
          </p:cNvSpPr>
          <p:nvPr/>
        </p:nvSpPr>
        <p:spPr bwMode="ltGray">
          <a:xfrm>
            <a:off x="7772400" y="1143000"/>
            <a:ext cx="495300" cy="74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67" name="Group 167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3840"/>
            <a:chExt cx="5328" cy="47"/>
          </a:xfrm>
        </p:grpSpPr>
        <p:grpSp>
          <p:nvGrpSpPr>
            <p:cNvPr id="1068" name="Group 168"/>
            <p:cNvGrpSpPr>
              <a:grpSpLocks/>
            </p:cNvGrpSpPr>
            <p:nvPr userDrawn="1"/>
          </p:nvGrpSpPr>
          <p:grpSpPr bwMode="auto">
            <a:xfrm>
              <a:off x="192" y="3840"/>
              <a:ext cx="624" cy="47"/>
              <a:chOff x="624" y="3706"/>
              <a:chExt cx="1056" cy="106"/>
            </a:xfrm>
          </p:grpSpPr>
          <p:sp>
            <p:nvSpPr>
              <p:cNvPr id="1090" name="Rectangle 169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91" name="Rectangle 170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69" name="Group 171"/>
            <p:cNvGrpSpPr>
              <a:grpSpLocks/>
            </p:cNvGrpSpPr>
            <p:nvPr userDrawn="1"/>
          </p:nvGrpSpPr>
          <p:grpSpPr bwMode="auto">
            <a:xfrm>
              <a:off x="864" y="3840"/>
              <a:ext cx="624" cy="47"/>
              <a:chOff x="624" y="3600"/>
              <a:chExt cx="1056" cy="106"/>
            </a:xfrm>
          </p:grpSpPr>
          <p:sp>
            <p:nvSpPr>
              <p:cNvPr id="1088" name="Rectangle 172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9" name="Rectangle 173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0" name="Group 174"/>
            <p:cNvGrpSpPr>
              <a:grpSpLocks/>
            </p:cNvGrpSpPr>
            <p:nvPr userDrawn="1"/>
          </p:nvGrpSpPr>
          <p:grpSpPr bwMode="auto">
            <a:xfrm>
              <a:off x="1536" y="3840"/>
              <a:ext cx="624" cy="47"/>
              <a:chOff x="624" y="3706"/>
              <a:chExt cx="1056" cy="106"/>
            </a:xfrm>
          </p:grpSpPr>
          <p:sp>
            <p:nvSpPr>
              <p:cNvPr id="1086" name="Rectangle 175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7" name="Rectangle 176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1" name="Group 177"/>
            <p:cNvGrpSpPr>
              <a:grpSpLocks/>
            </p:cNvGrpSpPr>
            <p:nvPr userDrawn="1"/>
          </p:nvGrpSpPr>
          <p:grpSpPr bwMode="auto">
            <a:xfrm>
              <a:off x="2208" y="3840"/>
              <a:ext cx="624" cy="47"/>
              <a:chOff x="624" y="3600"/>
              <a:chExt cx="1056" cy="106"/>
            </a:xfrm>
          </p:grpSpPr>
          <p:sp>
            <p:nvSpPr>
              <p:cNvPr id="1084" name="Rectangle 178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5" name="Rectangle 179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2" name="Group 180"/>
            <p:cNvGrpSpPr>
              <a:grpSpLocks/>
            </p:cNvGrpSpPr>
            <p:nvPr userDrawn="1"/>
          </p:nvGrpSpPr>
          <p:grpSpPr bwMode="auto">
            <a:xfrm>
              <a:off x="2880" y="3840"/>
              <a:ext cx="624" cy="47"/>
              <a:chOff x="624" y="3706"/>
              <a:chExt cx="1056" cy="106"/>
            </a:xfrm>
          </p:grpSpPr>
          <p:sp>
            <p:nvSpPr>
              <p:cNvPr id="1082" name="Rectangle 181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3" name="Rectangle 182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3" name="Group 183"/>
            <p:cNvGrpSpPr>
              <a:grpSpLocks/>
            </p:cNvGrpSpPr>
            <p:nvPr userDrawn="1"/>
          </p:nvGrpSpPr>
          <p:grpSpPr bwMode="auto">
            <a:xfrm>
              <a:off x="3552" y="3840"/>
              <a:ext cx="624" cy="47"/>
              <a:chOff x="624" y="3600"/>
              <a:chExt cx="1056" cy="106"/>
            </a:xfrm>
          </p:grpSpPr>
          <p:sp>
            <p:nvSpPr>
              <p:cNvPr id="1080" name="Rectangle 184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81" name="Rectangle 185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4" name="Group 186"/>
            <p:cNvGrpSpPr>
              <a:grpSpLocks/>
            </p:cNvGrpSpPr>
            <p:nvPr userDrawn="1"/>
          </p:nvGrpSpPr>
          <p:grpSpPr bwMode="auto">
            <a:xfrm>
              <a:off x="4224" y="3840"/>
              <a:ext cx="624" cy="47"/>
              <a:chOff x="624" y="3706"/>
              <a:chExt cx="1056" cy="106"/>
            </a:xfrm>
          </p:grpSpPr>
          <p:sp>
            <p:nvSpPr>
              <p:cNvPr id="1078" name="Rectangle 187"/>
              <p:cNvSpPr>
                <a:spLocks noChangeArrowheads="1"/>
              </p:cNvSpPr>
              <p:nvPr userDrawn="1"/>
            </p:nvSpPr>
            <p:spPr bwMode="ltGray">
              <a:xfrm>
                <a:off x="1152" y="3706"/>
                <a:ext cx="528" cy="10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9" name="Rectangle 188"/>
              <p:cNvSpPr>
                <a:spLocks noChangeArrowheads="1"/>
              </p:cNvSpPr>
              <p:nvPr userDrawn="1"/>
            </p:nvSpPr>
            <p:spPr bwMode="ltGray">
              <a:xfrm>
                <a:off x="624" y="3706"/>
                <a:ext cx="528" cy="1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075" name="Group 189"/>
            <p:cNvGrpSpPr>
              <a:grpSpLocks/>
            </p:cNvGrpSpPr>
            <p:nvPr userDrawn="1"/>
          </p:nvGrpSpPr>
          <p:grpSpPr bwMode="auto">
            <a:xfrm>
              <a:off x="4896" y="3840"/>
              <a:ext cx="624" cy="47"/>
              <a:chOff x="624" y="3600"/>
              <a:chExt cx="1056" cy="106"/>
            </a:xfrm>
          </p:grpSpPr>
          <p:sp>
            <p:nvSpPr>
              <p:cNvPr id="1076" name="Rectangle 190"/>
              <p:cNvSpPr>
                <a:spLocks noChangeArrowheads="1"/>
              </p:cNvSpPr>
              <p:nvPr userDrawn="1"/>
            </p:nvSpPr>
            <p:spPr bwMode="ltGray">
              <a:xfrm>
                <a:off x="1152" y="3600"/>
                <a:ext cx="528" cy="1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77" name="Rectangle 191"/>
              <p:cNvSpPr>
                <a:spLocks noChangeArrowheads="1"/>
              </p:cNvSpPr>
              <p:nvPr userDrawn="1"/>
            </p:nvSpPr>
            <p:spPr bwMode="ltGray">
              <a:xfrm>
                <a:off x="624" y="3600"/>
                <a:ext cx="528" cy="1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9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nms.lcs.mit.edu/~kandula/killbots/killbots_files/sos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15-744: Computer Networking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L-24 </a:t>
            </a:r>
            <a:r>
              <a:rPr lang="en-US" altLang="en-US" dirty="0"/>
              <a:t>DDoS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 altLang="ja-JP"/>
              <a:t>Motivation (from attacker’s perspective)</a:t>
            </a:r>
          </a:p>
          <a:p>
            <a:pPr lvl="1"/>
            <a:r>
              <a:rPr lang="en-US" altLang="ja-JP"/>
              <a:t>For simple DoS, attacker must be either more powerful than the target machine</a:t>
            </a:r>
            <a:endParaRPr lang="en-US" altLang="ja-JP">
              <a:latin typeface="Helvetica" charset="0"/>
            </a:endParaRPr>
          </a:p>
          <a:p>
            <a:pPr lvl="2"/>
            <a:r>
              <a:rPr lang="en-US" altLang="ja-JP"/>
              <a:t>Can one typical client machine generate enough work to overcome a powerful server?</a:t>
            </a:r>
          </a:p>
          <a:p>
            <a:pPr lvl="1"/>
            <a:r>
              <a:rPr lang="en-US" altLang="ja-JP"/>
              <a:t>Or request must be significantly more lightweight than response (e.g., TCP SYN flood)</a:t>
            </a:r>
          </a:p>
          <a:p>
            <a:pPr lvl="2"/>
            <a:r>
              <a:rPr lang="en-US" altLang="ja-JP"/>
              <a:t>Not always the case</a:t>
            </a:r>
          </a:p>
          <a:p>
            <a:r>
              <a:rPr lang="en-US" altLang="ja-JP"/>
              <a:t>Solution:</a:t>
            </a:r>
          </a:p>
          <a:p>
            <a:pPr lvl="1"/>
            <a:r>
              <a:rPr lang="en-US" altLang="ja-JP"/>
              <a:t>Use many attacking machines!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0116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0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8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2" name="Line 34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3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4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1365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62" grpId="0" animBg="1"/>
      <p:bldP spid="1251363" grpId="0" animBg="1"/>
      <p:bldP spid="1251364" grpId="0" animBg="1"/>
      <p:bldP spid="1251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114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1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2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0" name="Line 34"/>
          <p:cNvSpPr>
            <a:spLocks noChangeShapeType="1"/>
          </p:cNvSpPr>
          <p:nvPr/>
        </p:nvSpPr>
        <p:spPr bwMode="auto">
          <a:xfrm>
            <a:off x="4800600" y="22860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3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3415" name="Line 39"/>
          <p:cNvSpPr>
            <a:spLocks noChangeShapeType="1"/>
          </p:cNvSpPr>
          <p:nvPr/>
        </p:nvSpPr>
        <p:spPr bwMode="auto">
          <a:xfrm flipH="1">
            <a:off x="6248400" y="2133600"/>
            <a:ext cx="457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5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410" grpId="0" animBg="1"/>
      <p:bldP spid="1253413" grpId="0" animBg="1"/>
      <p:bldP spid="12534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Denial of Service (DDoS)</a:t>
            </a:r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1371600" y="2133600"/>
            <a:ext cx="6553200" cy="3657600"/>
          </a:xfrm>
          <a:prstGeom prst="cloudCallout">
            <a:avLst>
              <a:gd name="adj1" fmla="val -24588"/>
              <a:gd name="adj2" fmla="val 42491"/>
            </a:avLst>
          </a:prstGeom>
          <a:solidFill>
            <a:srgbClr val="ECECEC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b="1">
              <a:latin typeface="Arial" charset="0"/>
            </a:endParaRPr>
          </a:p>
        </p:txBody>
      </p:sp>
      <p:pic>
        <p:nvPicPr>
          <p:cNvPr id="9216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715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8006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971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7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9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 descr="ro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3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7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2209800" y="2743200"/>
            <a:ext cx="609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2514600" y="2362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>
            <a:off x="4800600" y="2133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/>
        </p:nvSpPr>
        <p:spPr bwMode="auto">
          <a:xfrm>
            <a:off x="52578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/>
        </p:nvSpPr>
        <p:spPr bwMode="auto">
          <a:xfrm>
            <a:off x="7315200" y="5105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/>
        </p:nvSpPr>
        <p:spPr bwMode="auto">
          <a:xfrm flipH="1">
            <a:off x="6172200" y="2133600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/>
        </p:nvSpPr>
        <p:spPr bwMode="auto">
          <a:xfrm>
            <a:off x="3352800" y="52578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/>
        </p:nvSpPr>
        <p:spPr bwMode="auto">
          <a:xfrm flipV="1">
            <a:off x="2057400" y="5486400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3886200" y="35052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5486400" y="4343400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/>
        </p:nvSpPr>
        <p:spPr bwMode="auto">
          <a:xfrm flipV="1">
            <a:off x="7086600" y="4114800"/>
            <a:ext cx="1143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29"/>
          <p:cNvSpPr>
            <a:spLocks noChangeShapeType="1"/>
          </p:cNvSpPr>
          <p:nvPr/>
        </p:nvSpPr>
        <p:spPr bwMode="auto">
          <a:xfrm>
            <a:off x="5715000" y="32004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Line 30"/>
          <p:cNvSpPr>
            <a:spLocks noChangeShapeType="1"/>
          </p:cNvSpPr>
          <p:nvPr/>
        </p:nvSpPr>
        <p:spPr bwMode="auto">
          <a:xfrm>
            <a:off x="6172200" y="30480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 flipV="1">
            <a:off x="3124200" y="35814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Line 32"/>
          <p:cNvSpPr>
            <a:spLocks noChangeShapeType="1"/>
          </p:cNvSpPr>
          <p:nvPr/>
        </p:nvSpPr>
        <p:spPr bwMode="auto">
          <a:xfrm flipV="1">
            <a:off x="3352800" y="46482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Line 33"/>
          <p:cNvSpPr>
            <a:spLocks noChangeShapeType="1"/>
          </p:cNvSpPr>
          <p:nvPr/>
        </p:nvSpPr>
        <p:spPr bwMode="auto">
          <a:xfrm flipV="1">
            <a:off x="3962400" y="28194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>
            <a:off x="4800600" y="22860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Line 35"/>
          <p:cNvSpPr>
            <a:spLocks noChangeShapeType="1"/>
          </p:cNvSpPr>
          <p:nvPr/>
        </p:nvSpPr>
        <p:spPr bwMode="auto">
          <a:xfrm>
            <a:off x="2286000" y="2819400"/>
            <a:ext cx="5334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Line 36"/>
          <p:cNvSpPr>
            <a:spLocks noChangeShapeType="1"/>
          </p:cNvSpPr>
          <p:nvPr/>
        </p:nvSpPr>
        <p:spPr bwMode="auto">
          <a:xfrm flipV="1">
            <a:off x="4038600" y="2895600"/>
            <a:ext cx="10668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Line 37"/>
          <p:cNvSpPr>
            <a:spLocks noChangeShapeType="1"/>
          </p:cNvSpPr>
          <p:nvPr/>
        </p:nvSpPr>
        <p:spPr bwMode="auto">
          <a:xfrm>
            <a:off x="6172200" y="3124200"/>
            <a:ext cx="19812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Line 38"/>
          <p:cNvSpPr>
            <a:spLocks noChangeShapeType="1"/>
          </p:cNvSpPr>
          <p:nvPr/>
        </p:nvSpPr>
        <p:spPr bwMode="auto">
          <a:xfrm>
            <a:off x="2590800" y="2362200"/>
            <a:ext cx="2286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Line 39"/>
          <p:cNvSpPr>
            <a:spLocks noChangeShapeType="1"/>
          </p:cNvSpPr>
          <p:nvPr/>
        </p:nvSpPr>
        <p:spPr bwMode="auto">
          <a:xfrm flipH="1">
            <a:off x="6248400" y="2133600"/>
            <a:ext cx="457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4" name="Line 40"/>
          <p:cNvSpPr>
            <a:spLocks noChangeShapeType="1"/>
          </p:cNvSpPr>
          <p:nvPr/>
        </p:nvSpPr>
        <p:spPr bwMode="auto">
          <a:xfrm flipV="1">
            <a:off x="1981200" y="5410200"/>
            <a:ext cx="3048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5" name="Line 41"/>
          <p:cNvSpPr>
            <a:spLocks noChangeShapeType="1"/>
          </p:cNvSpPr>
          <p:nvPr/>
        </p:nvSpPr>
        <p:spPr bwMode="auto">
          <a:xfrm flipH="1" flipV="1">
            <a:off x="3581400" y="53340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 flipH="1" flipV="1">
            <a:off x="5410200" y="51054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 flipH="1" flipV="1">
            <a:off x="7467600" y="51054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8" name="Line 44"/>
          <p:cNvSpPr>
            <a:spLocks noChangeShapeType="1"/>
          </p:cNvSpPr>
          <p:nvPr/>
        </p:nvSpPr>
        <p:spPr bwMode="auto">
          <a:xfrm flipV="1">
            <a:off x="3505200" y="4724400"/>
            <a:ext cx="9144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69" name="Line 45"/>
          <p:cNvSpPr>
            <a:spLocks noChangeShapeType="1"/>
          </p:cNvSpPr>
          <p:nvPr/>
        </p:nvSpPr>
        <p:spPr bwMode="auto">
          <a:xfrm>
            <a:off x="5562600" y="4495800"/>
            <a:ext cx="6096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5470" name="Line 46"/>
          <p:cNvSpPr>
            <a:spLocks noChangeShapeType="1"/>
          </p:cNvSpPr>
          <p:nvPr/>
        </p:nvSpPr>
        <p:spPr bwMode="auto">
          <a:xfrm flipV="1">
            <a:off x="7391400" y="4267200"/>
            <a:ext cx="762000" cy="304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5471" name="Picture 47" descr="smiley-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19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5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64" grpId="0" animBg="1"/>
      <p:bldP spid="1255465" grpId="0" animBg="1"/>
      <p:bldP spid="1255466" grpId="0" animBg="1"/>
      <p:bldP spid="1255467" grpId="0" animBg="1"/>
      <p:bldP spid="1255468" grpId="0" animBg="1"/>
      <p:bldP spid="1255469" grpId="0" animBg="1"/>
      <p:bldP spid="1255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DDoS is a hard problem?</a:t>
            </a:r>
            <a:endParaRPr lang="en-US" altLang="en-US"/>
          </a:p>
        </p:txBody>
      </p:sp>
      <p:sp>
        <p:nvSpPr>
          <p:cNvPr id="1044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Simple form of attack</a:t>
            </a:r>
          </a:p>
          <a:p>
            <a:pPr lvl="1"/>
            <a:r>
              <a:rPr lang="en-US" altLang="ja-JP" dirty="0" smtClean="0"/>
              <a:t>Just send a lot of traffic!</a:t>
            </a:r>
          </a:p>
          <a:p>
            <a:r>
              <a:rPr lang="en-US" altLang="ja-JP" dirty="0" smtClean="0"/>
              <a:t>Prey on the Internet’s strengths</a:t>
            </a:r>
          </a:p>
          <a:p>
            <a:pPr lvl="1"/>
            <a:r>
              <a:rPr lang="en-US" altLang="ja-JP" dirty="0" smtClean="0"/>
              <a:t>Simplicity of processing in routers</a:t>
            </a:r>
          </a:p>
          <a:p>
            <a:r>
              <a:rPr lang="en-US" altLang="ja-JP" dirty="0" smtClean="0"/>
              <a:t>Attack machines readily available</a:t>
            </a:r>
          </a:p>
          <a:p>
            <a:pPr lvl="1"/>
            <a:r>
              <a:rPr lang="en-US" altLang="ja-JP" dirty="0" smtClean="0"/>
              <a:t>Easy to find 10,000’s vulnerable machines of the Internet </a:t>
            </a:r>
          </a:p>
          <a:p>
            <a:r>
              <a:rPr lang="en-US" altLang="ja-JP" dirty="0" smtClean="0"/>
              <a:t>Attack can look like normal traffic</a:t>
            </a:r>
          </a:p>
          <a:p>
            <a:pPr lvl="1"/>
            <a:r>
              <a:rPr lang="en-US" altLang="ja-JP" dirty="0" smtClean="0"/>
              <a:t>E.g., HTTP requests</a:t>
            </a:r>
          </a:p>
          <a:p>
            <a:r>
              <a:rPr lang="en-US" altLang="ja-JP" dirty="0" smtClean="0"/>
              <a:t>Lack of Internet enforcement tools</a:t>
            </a:r>
          </a:p>
          <a:p>
            <a:pPr lvl="1"/>
            <a:r>
              <a:rPr lang="en-US" altLang="ja-JP" dirty="0" smtClean="0"/>
              <a:t>No traceability</a:t>
            </a:r>
          </a:p>
          <a:p>
            <a:r>
              <a:rPr lang="en-US" altLang="ja-JP" dirty="0" smtClean="0"/>
              <a:t>Lack of cooperation between targets</a:t>
            </a:r>
          </a:p>
          <a:p>
            <a:pPr lvl="1"/>
            <a:r>
              <a:rPr lang="en-US" altLang="ja-JP" dirty="0" smtClean="0"/>
              <a:t>ISPs competition, cooperation only at human timescales</a:t>
            </a:r>
          </a:p>
          <a:p>
            <a:r>
              <a:rPr lang="en-US" altLang="ja-JP" dirty="0" smtClean="0"/>
              <a:t>Effective solutions hard to deploy</a:t>
            </a:r>
          </a:p>
          <a:p>
            <a:pPr lvl="1"/>
            <a:r>
              <a:rPr lang="en-US" altLang="ja-JP" dirty="0" smtClean="0"/>
              <a:t>We can’t change the core of the Internet easily 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>
                <a:ea typeface="ＭＳ Ｐゴシック" charset="0"/>
                <a:cs typeface="ＭＳ Ｐゴシック" charset="0"/>
              </a:rPr>
              <a:t>Evolution of (</a:t>
            </a:r>
            <a:r>
              <a:rPr dirty="0" smtClean="0">
                <a:ea typeface="ＭＳ Ｐゴシック" charset="0"/>
                <a:cs typeface="ＭＳ Ｐゴシック" charset="0"/>
              </a:rPr>
              <a:t>D)DoS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(Types/Diversity)</a:t>
            </a:r>
            <a:endParaRPr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3186" name="Rectangle 1027"/>
          <p:cNvSpPr>
            <a:spLocks noGrp="1" noChangeArrowheads="1"/>
          </p:cNvSpPr>
          <p:nvPr>
            <p:ph idx="1"/>
          </p:nvPr>
        </p:nvSpPr>
        <p:spPr>
          <a:xfrm>
            <a:off x="1439863" y="1774825"/>
            <a:ext cx="7551737" cy="462597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Point-to-point DoS attacks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altLang="ja-JP" sz="2800"/>
              <a:t>TCP SYN floods, ping of death, etc.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Smurf (reflection) attacks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Coordinated DoS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Multi-stage DDoS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P2P botnets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ja-JP" sz="3200"/>
              <a:t>Novel amplification attacks (return of the smurf)</a:t>
            </a:r>
            <a:endParaRPr lang="en-US" altLang="ja-JP"/>
          </a:p>
        </p:txBody>
      </p:sp>
      <p:sp>
        <p:nvSpPr>
          <p:cNvPr id="93188" name="AutoShape 1028"/>
          <p:cNvSpPr>
            <a:spLocks noChangeArrowheads="1"/>
          </p:cNvSpPr>
          <p:nvPr/>
        </p:nvSpPr>
        <p:spPr bwMode="auto">
          <a:xfrm>
            <a:off x="381000" y="1905000"/>
            <a:ext cx="762000" cy="3886200"/>
          </a:xfrm>
          <a:prstGeom prst="downArrow">
            <a:avLst>
              <a:gd name="adj1" fmla="val 50000"/>
              <a:gd name="adj2" fmla="val 127500"/>
            </a:avLst>
          </a:prstGeom>
          <a:solidFill>
            <a:srgbClr val="ECECE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0000"/>
                </a:solidFill>
              </a:rPr>
              <a:t>                  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 of (D)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(Volume)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51000"/>
            <a:ext cx="6781800" cy="401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</a:rPr>
              <a:t>Current Trend of DDoS attacks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charset="0"/>
              </a:rPr>
              <a:t>Volume</a:t>
            </a:r>
          </a:p>
          <a:p>
            <a:pPr lvl="1"/>
            <a:r>
              <a:rPr lang="en-US" altLang="en-US">
                <a:latin typeface="Calibri" charset="0"/>
              </a:rPr>
              <a:t>Becomes larger, at most 0.5 Tbps</a:t>
            </a:r>
          </a:p>
          <a:p>
            <a:r>
              <a:rPr lang="en-US" altLang="en-US">
                <a:latin typeface="Calibri" charset="0"/>
              </a:rPr>
              <a:t>Diversity</a:t>
            </a:r>
          </a:p>
          <a:p>
            <a:pPr lvl="1"/>
            <a:r>
              <a:rPr lang="en-US" altLang="en-US">
                <a:latin typeface="Calibri" charset="0"/>
              </a:rPr>
              <a:t>New type of attacks are emerging</a:t>
            </a:r>
          </a:p>
        </p:txBody>
      </p:sp>
      <p:pic>
        <p:nvPicPr>
          <p:cNvPr id="106499" name="図 3" descr="arb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440113"/>
            <a:ext cx="829786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11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>
                <a:ea typeface="ＭＳ Ｐゴシック" charset="0"/>
                <a:cs typeface="ＭＳ Ｐゴシック" charset="0"/>
              </a:rPr>
              <a:t>Coordinated DoS</a:t>
            </a:r>
          </a:p>
        </p:txBody>
      </p:sp>
      <p:sp>
        <p:nvSpPr>
          <p:cNvPr id="95234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774825"/>
            <a:ext cx="3784600" cy="4625975"/>
          </a:xfrm>
        </p:spPr>
        <p:txBody>
          <a:bodyPr/>
          <a:lstStyle/>
          <a:p>
            <a:r>
              <a:rPr lang="en-US" altLang="ja-JP" sz="2800"/>
              <a:t>Simple extension of DoS</a:t>
            </a:r>
          </a:p>
          <a:p>
            <a:r>
              <a:rPr lang="en-US" altLang="ja-JP" sz="2800"/>
              <a:t>Coordination between multiple parties</a:t>
            </a:r>
          </a:p>
          <a:p>
            <a:pPr lvl="1"/>
            <a:r>
              <a:rPr lang="en-US" altLang="ja-JP" sz="2400"/>
              <a:t>Can be done off-band</a:t>
            </a:r>
          </a:p>
          <a:p>
            <a:pPr lvl="1"/>
            <a:r>
              <a:rPr lang="en-US" altLang="ja-JP" sz="2400"/>
              <a:t>IRC channels, email…</a:t>
            </a:r>
          </a:p>
        </p:txBody>
      </p:sp>
      <p:pic>
        <p:nvPicPr>
          <p:cNvPr id="95236" name="Picture 102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102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103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1032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1033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1034"/>
          <p:cNvSpPr txBox="1">
            <a:spLocks noChangeArrowheads="1"/>
          </p:cNvSpPr>
          <p:nvPr/>
        </p:nvSpPr>
        <p:spPr bwMode="auto">
          <a:xfrm>
            <a:off x="3733800" y="2582863"/>
            <a:ext cx="1425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Attackers’ 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machines</a:t>
            </a:r>
          </a:p>
        </p:txBody>
      </p:sp>
      <p:sp>
        <p:nvSpPr>
          <p:cNvPr id="95242" name="Text Box 1035"/>
          <p:cNvSpPr txBox="1">
            <a:spLocks noChangeArrowheads="1"/>
          </p:cNvSpPr>
          <p:nvPr/>
        </p:nvSpPr>
        <p:spPr bwMode="auto">
          <a:xfrm>
            <a:off x="6324600" y="5257800"/>
            <a:ext cx="1101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Victims</a:t>
            </a:r>
          </a:p>
        </p:txBody>
      </p:sp>
      <p:sp>
        <p:nvSpPr>
          <p:cNvPr id="95243" name="Line 1036"/>
          <p:cNvSpPr>
            <a:spLocks noChangeShapeType="1"/>
          </p:cNvSpPr>
          <p:nvPr/>
        </p:nvSpPr>
        <p:spPr bwMode="auto">
          <a:xfrm>
            <a:off x="5181600" y="2743200"/>
            <a:ext cx="1143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037"/>
          <p:cNvSpPr>
            <a:spLocks noChangeShapeType="1"/>
          </p:cNvSpPr>
          <p:nvPr/>
        </p:nvSpPr>
        <p:spPr bwMode="auto">
          <a:xfrm flipH="1">
            <a:off x="7620000" y="2895600"/>
            <a:ext cx="381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038"/>
          <p:cNvSpPr>
            <a:spLocks noChangeShapeType="1"/>
          </p:cNvSpPr>
          <p:nvPr/>
        </p:nvSpPr>
        <p:spPr bwMode="auto">
          <a:xfrm flipH="1">
            <a:off x="6477000" y="2743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Line 1041"/>
          <p:cNvSpPr>
            <a:spLocks noChangeShapeType="1"/>
          </p:cNvSpPr>
          <p:nvPr/>
        </p:nvSpPr>
        <p:spPr bwMode="auto">
          <a:xfrm flipH="1">
            <a:off x="6781800" y="2743200"/>
            <a:ext cx="106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8" name="Line 1043"/>
          <p:cNvSpPr>
            <a:spLocks noChangeShapeType="1"/>
          </p:cNvSpPr>
          <p:nvPr/>
        </p:nvSpPr>
        <p:spPr bwMode="auto">
          <a:xfrm>
            <a:off x="5105400" y="2743200"/>
            <a:ext cx="381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Line 1045"/>
          <p:cNvSpPr>
            <a:spLocks noChangeShapeType="1"/>
          </p:cNvSpPr>
          <p:nvPr/>
        </p:nvSpPr>
        <p:spPr bwMode="auto">
          <a:xfrm flipH="1">
            <a:off x="6858000" y="23622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Line 1046"/>
          <p:cNvSpPr>
            <a:spLocks noChangeShapeType="1"/>
          </p:cNvSpPr>
          <p:nvPr/>
        </p:nvSpPr>
        <p:spPr bwMode="auto">
          <a:xfrm flipH="1">
            <a:off x="5334000" y="2362200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5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>
                <a:ea typeface="ＭＳ Ｐゴシック" charset="0"/>
                <a:cs typeface="ＭＳ Ｐゴシック" charset="0"/>
              </a:rPr>
              <a:t>Typical DDoS setup circa 2005</a:t>
            </a:r>
          </a:p>
        </p:txBody>
      </p:sp>
      <p:pic>
        <p:nvPicPr>
          <p:cNvPr id="96259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0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3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4" name="Picture 1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5" name="Picture 1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6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68757" name="AutoShape 21"/>
          <p:cNvCxnSpPr>
            <a:cxnSpLocks noChangeShapeType="1"/>
          </p:cNvCxnSpPr>
          <p:nvPr/>
        </p:nvCxnSpPr>
        <p:spPr bwMode="auto">
          <a:xfrm>
            <a:off x="31242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58" name="AutoShape 22"/>
          <p:cNvCxnSpPr>
            <a:cxnSpLocks noChangeShapeType="1"/>
          </p:cNvCxnSpPr>
          <p:nvPr/>
        </p:nvCxnSpPr>
        <p:spPr bwMode="auto">
          <a:xfrm>
            <a:off x="43434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59" name="AutoShape 23"/>
          <p:cNvCxnSpPr>
            <a:cxnSpLocks noChangeShapeType="1"/>
          </p:cNvCxnSpPr>
          <p:nvPr/>
        </p:nvCxnSpPr>
        <p:spPr bwMode="auto">
          <a:xfrm>
            <a:off x="55626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60" name="AutoShape 24"/>
          <p:cNvCxnSpPr>
            <a:cxnSpLocks noChangeShapeType="1"/>
          </p:cNvCxnSpPr>
          <p:nvPr/>
        </p:nvCxnSpPr>
        <p:spPr bwMode="auto">
          <a:xfrm rot="10800000" flipV="1">
            <a:off x="2438400" y="2033588"/>
            <a:ext cx="1752600" cy="9906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8761" name="AutoShape 25"/>
          <p:cNvCxnSpPr>
            <a:cxnSpLocks noChangeShapeType="1"/>
          </p:cNvCxnSpPr>
          <p:nvPr/>
        </p:nvCxnSpPr>
        <p:spPr bwMode="auto">
          <a:xfrm>
            <a:off x="6781800" y="3024188"/>
            <a:ext cx="1752600" cy="11430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8762" name="Line 26"/>
          <p:cNvSpPr>
            <a:spLocks noChangeShapeType="1"/>
          </p:cNvSpPr>
          <p:nvPr/>
        </p:nvSpPr>
        <p:spPr bwMode="auto">
          <a:xfrm flipH="1">
            <a:off x="7620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3" name="Line 27"/>
          <p:cNvSpPr>
            <a:spLocks noChangeShapeType="1"/>
          </p:cNvSpPr>
          <p:nvPr/>
        </p:nvSpPr>
        <p:spPr bwMode="auto">
          <a:xfrm flipH="1">
            <a:off x="6934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4" name="Line 28"/>
          <p:cNvSpPr>
            <a:spLocks noChangeShapeType="1"/>
          </p:cNvSpPr>
          <p:nvPr/>
        </p:nvSpPr>
        <p:spPr bwMode="auto">
          <a:xfrm flipH="1">
            <a:off x="6248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5" name="Line 29"/>
          <p:cNvSpPr>
            <a:spLocks noChangeShapeType="1"/>
          </p:cNvSpPr>
          <p:nvPr/>
        </p:nvSpPr>
        <p:spPr bwMode="auto">
          <a:xfrm flipH="1">
            <a:off x="5562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6" name="Line 30"/>
          <p:cNvSpPr>
            <a:spLocks noChangeShapeType="1"/>
          </p:cNvSpPr>
          <p:nvPr/>
        </p:nvSpPr>
        <p:spPr bwMode="auto">
          <a:xfrm flipH="1">
            <a:off x="4876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7" name="Line 31"/>
          <p:cNvSpPr>
            <a:spLocks noChangeShapeType="1"/>
          </p:cNvSpPr>
          <p:nvPr/>
        </p:nvSpPr>
        <p:spPr bwMode="auto">
          <a:xfrm flipH="1">
            <a:off x="4191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8" name="Line 32"/>
          <p:cNvSpPr>
            <a:spLocks noChangeShapeType="1"/>
          </p:cNvSpPr>
          <p:nvPr/>
        </p:nvSpPr>
        <p:spPr bwMode="auto">
          <a:xfrm flipH="1">
            <a:off x="3505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69" name="Line 33"/>
          <p:cNvSpPr>
            <a:spLocks noChangeShapeType="1"/>
          </p:cNvSpPr>
          <p:nvPr/>
        </p:nvSpPr>
        <p:spPr bwMode="auto">
          <a:xfrm flipH="1">
            <a:off x="2819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0" name="Line 34"/>
          <p:cNvSpPr>
            <a:spLocks noChangeShapeType="1"/>
          </p:cNvSpPr>
          <p:nvPr/>
        </p:nvSpPr>
        <p:spPr bwMode="auto">
          <a:xfrm flipH="1">
            <a:off x="2133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1" name="Line 35"/>
          <p:cNvSpPr>
            <a:spLocks noChangeShapeType="1"/>
          </p:cNvSpPr>
          <p:nvPr/>
        </p:nvSpPr>
        <p:spPr bwMode="auto">
          <a:xfrm flipH="1">
            <a:off x="1447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8772" name="Line 36"/>
          <p:cNvSpPr>
            <a:spLocks noChangeShapeType="1"/>
          </p:cNvSpPr>
          <p:nvPr/>
        </p:nvSpPr>
        <p:spPr bwMode="auto">
          <a:xfrm flipH="1">
            <a:off x="762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4800600" y="1828800"/>
            <a:ext cx="2586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6294" name="Text Box 40"/>
          <p:cNvSpPr txBox="1">
            <a:spLocks noChangeArrowheads="1"/>
          </p:cNvSpPr>
          <p:nvPr/>
        </p:nvSpPr>
        <p:spPr bwMode="auto">
          <a:xfrm>
            <a:off x="5105400" y="60960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sp>
        <p:nvSpPr>
          <p:cNvPr id="96295" name="Text Box 41"/>
          <p:cNvSpPr txBox="1">
            <a:spLocks noChangeArrowheads="1"/>
          </p:cNvSpPr>
          <p:nvPr/>
        </p:nvSpPr>
        <p:spPr bwMode="auto">
          <a:xfrm>
            <a:off x="1243013" y="2895600"/>
            <a:ext cx="150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Masters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(Handlers)</a:t>
            </a:r>
          </a:p>
        </p:txBody>
      </p:sp>
      <p:sp>
        <p:nvSpPr>
          <p:cNvPr id="96296" name="Text Box 42"/>
          <p:cNvSpPr txBox="1">
            <a:spLocks noChangeArrowheads="1"/>
          </p:cNvSpPr>
          <p:nvPr/>
        </p:nvSpPr>
        <p:spPr bwMode="auto">
          <a:xfrm>
            <a:off x="7772400" y="4419600"/>
            <a:ext cx="1250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Slaves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(Agents)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6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6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6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6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6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6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6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6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6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6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6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6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6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62" grpId="0" animBg="1"/>
      <p:bldP spid="1268763" grpId="0" animBg="1"/>
      <p:bldP spid="1268764" grpId="0" animBg="1"/>
      <p:bldP spid="1268765" grpId="0" animBg="1"/>
      <p:bldP spid="1268766" grpId="0" animBg="1"/>
      <p:bldP spid="1268767" grpId="0" animBg="1"/>
      <p:bldP spid="1268768" grpId="0" animBg="1"/>
      <p:bldP spid="1268769" grpId="0" animBg="1"/>
      <p:bldP spid="1268770" grpId="0" animBg="1"/>
      <p:bldP spid="1268771" grpId="0" animBg="1"/>
      <p:bldP spid="12687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Denial of service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Traceback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>
                <a:ea typeface="ＭＳ Ｐゴシック" charset="0"/>
                <a:cs typeface="ＭＳ Ｐゴシック" charset="0"/>
              </a:rPr>
              <a:t>Typical DDoS setup circa 2005</a:t>
            </a:r>
          </a:p>
        </p:txBody>
      </p:sp>
      <p:pic>
        <p:nvPicPr>
          <p:cNvPr id="9728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1477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69781" name="AutoShape 21"/>
          <p:cNvCxnSpPr>
            <a:cxnSpLocks noChangeShapeType="1"/>
          </p:cNvCxnSpPr>
          <p:nvPr/>
        </p:nvCxnSpPr>
        <p:spPr bwMode="auto">
          <a:xfrm rot="10800000" flipV="1">
            <a:off x="2781300" y="2033588"/>
            <a:ext cx="14097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2" name="AutoShape 22"/>
          <p:cNvCxnSpPr>
            <a:cxnSpLocks noChangeShapeType="1"/>
          </p:cNvCxnSpPr>
          <p:nvPr/>
        </p:nvCxnSpPr>
        <p:spPr bwMode="auto">
          <a:xfrm rot="10800000" flipV="1">
            <a:off x="4000500" y="2033588"/>
            <a:ext cx="1905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3" name="AutoShape 23"/>
          <p:cNvCxnSpPr>
            <a:cxnSpLocks noChangeShapeType="1"/>
          </p:cNvCxnSpPr>
          <p:nvPr/>
        </p:nvCxnSpPr>
        <p:spPr bwMode="auto">
          <a:xfrm>
            <a:off x="4876800" y="2033588"/>
            <a:ext cx="3429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784" name="AutoShape 24"/>
          <p:cNvCxnSpPr>
            <a:cxnSpLocks noChangeShapeType="1"/>
          </p:cNvCxnSpPr>
          <p:nvPr/>
        </p:nvCxnSpPr>
        <p:spPr bwMode="auto">
          <a:xfrm>
            <a:off x="4876800" y="2033588"/>
            <a:ext cx="1562100" cy="709612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5" name="AutoShape 25"/>
          <p:cNvCxnSpPr>
            <a:cxnSpLocks noChangeShapeType="1"/>
          </p:cNvCxnSpPr>
          <p:nvPr/>
        </p:nvCxnSpPr>
        <p:spPr bwMode="auto">
          <a:xfrm>
            <a:off x="31242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6" name="AutoShape 26"/>
          <p:cNvCxnSpPr>
            <a:cxnSpLocks noChangeShapeType="1"/>
          </p:cNvCxnSpPr>
          <p:nvPr/>
        </p:nvCxnSpPr>
        <p:spPr bwMode="auto">
          <a:xfrm>
            <a:off x="43434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7" name="AutoShape 27"/>
          <p:cNvCxnSpPr>
            <a:cxnSpLocks noChangeShapeType="1"/>
          </p:cNvCxnSpPr>
          <p:nvPr/>
        </p:nvCxnSpPr>
        <p:spPr bwMode="auto">
          <a:xfrm>
            <a:off x="5562600" y="3024188"/>
            <a:ext cx="533400" cy="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8" name="AutoShape 28"/>
          <p:cNvCxnSpPr>
            <a:cxnSpLocks noChangeShapeType="1"/>
          </p:cNvCxnSpPr>
          <p:nvPr/>
        </p:nvCxnSpPr>
        <p:spPr bwMode="auto">
          <a:xfrm rot="10800000" flipV="1">
            <a:off x="2438400" y="2033588"/>
            <a:ext cx="1752600" cy="9906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309" name="AutoShape 29"/>
          <p:cNvCxnSpPr>
            <a:cxnSpLocks noChangeShapeType="1"/>
          </p:cNvCxnSpPr>
          <p:nvPr/>
        </p:nvCxnSpPr>
        <p:spPr bwMode="auto">
          <a:xfrm>
            <a:off x="6781800" y="3024188"/>
            <a:ext cx="1752600" cy="1143000"/>
          </a:xfrm>
          <a:prstGeom prst="curvedConnector3">
            <a:avLst>
              <a:gd name="adj1" fmla="val 113042"/>
            </a:avLst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7620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 flipH="1">
            <a:off x="6934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H="1">
            <a:off x="6248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 flipH="1">
            <a:off x="5562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 flipH="1">
            <a:off x="4876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H="1">
            <a:off x="4191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35052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 flipH="1">
            <a:off x="28194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 flipH="1">
            <a:off x="21336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14478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>
            <a:off x="762000" y="4038600"/>
            <a:ext cx="228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69801" name="AutoShape 41"/>
          <p:cNvCxnSpPr>
            <a:cxnSpLocks noChangeShapeType="1"/>
          </p:cNvCxnSpPr>
          <p:nvPr/>
        </p:nvCxnSpPr>
        <p:spPr bwMode="auto">
          <a:xfrm flipH="1">
            <a:off x="647700" y="3305175"/>
            <a:ext cx="21336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2" name="AutoShape 42"/>
          <p:cNvCxnSpPr>
            <a:cxnSpLocks noChangeShapeType="1"/>
          </p:cNvCxnSpPr>
          <p:nvPr/>
        </p:nvCxnSpPr>
        <p:spPr bwMode="auto">
          <a:xfrm flipH="1">
            <a:off x="1333500" y="3305175"/>
            <a:ext cx="14478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3" name="AutoShape 43"/>
          <p:cNvCxnSpPr>
            <a:cxnSpLocks noChangeShapeType="1"/>
          </p:cNvCxnSpPr>
          <p:nvPr/>
        </p:nvCxnSpPr>
        <p:spPr bwMode="auto">
          <a:xfrm flipH="1">
            <a:off x="2019300" y="3305175"/>
            <a:ext cx="7620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4" name="AutoShape 44"/>
          <p:cNvCxnSpPr>
            <a:cxnSpLocks noChangeShapeType="1"/>
          </p:cNvCxnSpPr>
          <p:nvPr/>
        </p:nvCxnSpPr>
        <p:spPr bwMode="auto">
          <a:xfrm flipH="1">
            <a:off x="2705100" y="3305175"/>
            <a:ext cx="12954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5" name="AutoShape 45"/>
          <p:cNvCxnSpPr>
            <a:cxnSpLocks noChangeShapeType="1"/>
          </p:cNvCxnSpPr>
          <p:nvPr/>
        </p:nvCxnSpPr>
        <p:spPr bwMode="auto">
          <a:xfrm flipH="1">
            <a:off x="3390900" y="3305175"/>
            <a:ext cx="609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6" name="AutoShape 46"/>
          <p:cNvCxnSpPr>
            <a:cxnSpLocks noChangeShapeType="1"/>
          </p:cNvCxnSpPr>
          <p:nvPr/>
        </p:nvCxnSpPr>
        <p:spPr bwMode="auto">
          <a:xfrm>
            <a:off x="4000500" y="3305175"/>
            <a:ext cx="76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7" name="AutoShape 47"/>
          <p:cNvCxnSpPr>
            <a:cxnSpLocks noChangeShapeType="1"/>
          </p:cNvCxnSpPr>
          <p:nvPr/>
        </p:nvCxnSpPr>
        <p:spPr bwMode="auto">
          <a:xfrm flipH="1">
            <a:off x="4762500" y="3305175"/>
            <a:ext cx="457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8" name="AutoShape 48"/>
          <p:cNvCxnSpPr>
            <a:cxnSpLocks noChangeShapeType="1"/>
          </p:cNvCxnSpPr>
          <p:nvPr/>
        </p:nvCxnSpPr>
        <p:spPr bwMode="auto">
          <a:xfrm>
            <a:off x="5219700" y="3305175"/>
            <a:ext cx="228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09" name="AutoShape 49"/>
          <p:cNvCxnSpPr>
            <a:cxnSpLocks noChangeShapeType="1"/>
          </p:cNvCxnSpPr>
          <p:nvPr/>
        </p:nvCxnSpPr>
        <p:spPr bwMode="auto">
          <a:xfrm>
            <a:off x="5219700" y="3305175"/>
            <a:ext cx="9144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0" name="AutoShape 50"/>
          <p:cNvCxnSpPr>
            <a:cxnSpLocks noChangeShapeType="1"/>
          </p:cNvCxnSpPr>
          <p:nvPr/>
        </p:nvCxnSpPr>
        <p:spPr bwMode="auto">
          <a:xfrm>
            <a:off x="6438900" y="3305175"/>
            <a:ext cx="3810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1" name="AutoShape 51"/>
          <p:cNvCxnSpPr>
            <a:cxnSpLocks noChangeShapeType="1"/>
          </p:cNvCxnSpPr>
          <p:nvPr/>
        </p:nvCxnSpPr>
        <p:spPr bwMode="auto">
          <a:xfrm>
            <a:off x="6438900" y="3305175"/>
            <a:ext cx="10668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12" name="AutoShape 52"/>
          <p:cNvCxnSpPr>
            <a:cxnSpLocks noChangeShapeType="1"/>
          </p:cNvCxnSpPr>
          <p:nvPr/>
        </p:nvCxnSpPr>
        <p:spPr bwMode="auto">
          <a:xfrm>
            <a:off x="6438900" y="3305175"/>
            <a:ext cx="17526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9813" name="AutoShape 53"/>
          <p:cNvSpPr>
            <a:spLocks noChangeArrowheads="1"/>
          </p:cNvSpPr>
          <p:nvPr/>
        </p:nvSpPr>
        <p:spPr bwMode="auto">
          <a:xfrm flipV="1">
            <a:off x="685800" y="4548188"/>
            <a:ext cx="7848600" cy="609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269814" name="Picture 54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4572000" y="1524000"/>
            <a:ext cx="2586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990600" y="2743200"/>
            <a:ext cx="1501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Masters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(Handlers)</a:t>
            </a: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7851775" y="4572000"/>
            <a:ext cx="1250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Slaves</a:t>
            </a:r>
          </a:p>
          <a:p>
            <a:pPr algn="ctr"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(Agents)</a:t>
            </a:r>
          </a:p>
        </p:txBody>
      </p:sp>
      <p:sp>
        <p:nvSpPr>
          <p:cNvPr id="97338" name="Line 58"/>
          <p:cNvSpPr>
            <a:spLocks noChangeShapeType="1"/>
          </p:cNvSpPr>
          <p:nvPr/>
        </p:nvSpPr>
        <p:spPr bwMode="auto">
          <a:xfrm>
            <a:off x="533400" y="5486400"/>
            <a:ext cx="685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Text Box 61"/>
          <p:cNvSpPr txBox="1">
            <a:spLocks noChangeArrowheads="1"/>
          </p:cNvSpPr>
          <p:nvPr/>
        </p:nvSpPr>
        <p:spPr bwMode="auto">
          <a:xfrm>
            <a:off x="1355725" y="5318125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Arial" charset="0"/>
              </a:rPr>
              <a:t>Infection/recruitment</a:t>
            </a:r>
          </a:p>
        </p:txBody>
      </p:sp>
      <p:sp>
        <p:nvSpPr>
          <p:cNvPr id="97342" name="Rectangle 62"/>
          <p:cNvSpPr>
            <a:spLocks noChangeArrowheads="1"/>
          </p:cNvSpPr>
          <p:nvPr/>
        </p:nvSpPr>
        <p:spPr bwMode="auto">
          <a:xfrm>
            <a:off x="1336675" y="5562600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  <a:latin typeface="Arial" charset="0"/>
              </a:rPr>
              <a:t>Command &amp; control</a:t>
            </a:r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1336675" y="5791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</a:rPr>
              <a:t>Assault</a:t>
            </a:r>
          </a:p>
        </p:txBody>
      </p:sp>
      <p:sp>
        <p:nvSpPr>
          <p:cNvPr id="97344" name="Text Box 64"/>
          <p:cNvSpPr txBox="1">
            <a:spLocks noChangeArrowheads="1"/>
          </p:cNvSpPr>
          <p:nvPr/>
        </p:nvSpPr>
        <p:spPr bwMode="auto">
          <a:xfrm>
            <a:off x="5181600" y="60198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cxnSp>
        <p:nvCxnSpPr>
          <p:cNvPr id="1269825" name="AutoShape 65"/>
          <p:cNvCxnSpPr>
            <a:cxnSpLocks noChangeShapeType="1"/>
          </p:cNvCxnSpPr>
          <p:nvPr/>
        </p:nvCxnSpPr>
        <p:spPr bwMode="auto">
          <a:xfrm flipH="1">
            <a:off x="4114800" y="3305175"/>
            <a:ext cx="1104900" cy="5524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6" name="AutoShape 66"/>
          <p:cNvCxnSpPr>
            <a:cxnSpLocks noChangeShapeType="1"/>
          </p:cNvCxnSpPr>
          <p:nvPr/>
        </p:nvCxnSpPr>
        <p:spPr bwMode="auto">
          <a:xfrm flipH="1">
            <a:off x="6134100" y="3276600"/>
            <a:ext cx="3048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7" name="AutoShape 67"/>
          <p:cNvCxnSpPr>
            <a:cxnSpLocks noChangeShapeType="1"/>
          </p:cNvCxnSpPr>
          <p:nvPr/>
        </p:nvCxnSpPr>
        <p:spPr bwMode="auto">
          <a:xfrm flipH="1">
            <a:off x="2133600" y="3305175"/>
            <a:ext cx="18669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8" name="AutoShape 68"/>
          <p:cNvCxnSpPr>
            <a:cxnSpLocks noChangeShapeType="1"/>
          </p:cNvCxnSpPr>
          <p:nvPr/>
        </p:nvCxnSpPr>
        <p:spPr bwMode="auto">
          <a:xfrm flipH="1">
            <a:off x="2705100" y="3305175"/>
            <a:ext cx="76200" cy="609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29" name="AutoShape 69"/>
          <p:cNvCxnSpPr>
            <a:cxnSpLocks noChangeShapeType="1"/>
          </p:cNvCxnSpPr>
          <p:nvPr/>
        </p:nvCxnSpPr>
        <p:spPr bwMode="auto">
          <a:xfrm>
            <a:off x="4000500" y="3305175"/>
            <a:ext cx="7620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9830" name="AutoShape 70"/>
          <p:cNvCxnSpPr>
            <a:cxnSpLocks noChangeShapeType="1"/>
          </p:cNvCxnSpPr>
          <p:nvPr/>
        </p:nvCxnSpPr>
        <p:spPr bwMode="auto">
          <a:xfrm>
            <a:off x="5219700" y="3305175"/>
            <a:ext cx="1600200" cy="581025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6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6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6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6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6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6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6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6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6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6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6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6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6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6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6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6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6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6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6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>
                <a:ea typeface="ＭＳ Ｐゴシック" charset="0"/>
                <a:cs typeface="ＭＳ Ｐゴシック" charset="0"/>
              </a:rPr>
              <a:t>Modern Botnet setup</a:t>
            </a:r>
          </a:p>
        </p:txBody>
      </p:sp>
      <p:pic>
        <p:nvPicPr>
          <p:cNvPr id="98307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20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AutoShape 53"/>
          <p:cNvSpPr>
            <a:spLocks noChangeArrowheads="1"/>
          </p:cNvSpPr>
          <p:nvPr/>
        </p:nvSpPr>
        <p:spPr bwMode="auto">
          <a:xfrm flipV="1">
            <a:off x="3505200" y="4876800"/>
            <a:ext cx="2590800" cy="609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98310" name="Picture 54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57"/>
          <p:cNvSpPr txBox="1">
            <a:spLocks noChangeArrowheads="1"/>
          </p:cNvSpPr>
          <p:nvPr/>
        </p:nvSpPr>
        <p:spPr bwMode="auto">
          <a:xfrm>
            <a:off x="4295775" y="1447800"/>
            <a:ext cx="1266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Zombies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(P2P)</a:t>
            </a:r>
          </a:p>
        </p:txBody>
      </p:sp>
      <p:sp>
        <p:nvSpPr>
          <p:cNvPr id="98312" name="Line 58"/>
          <p:cNvSpPr>
            <a:spLocks noChangeShapeType="1"/>
          </p:cNvSpPr>
          <p:nvPr/>
        </p:nvSpPr>
        <p:spPr bwMode="auto">
          <a:xfrm>
            <a:off x="533400" y="5486400"/>
            <a:ext cx="685800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59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Line 60"/>
          <p:cNvSpPr>
            <a:spLocks noChangeShapeType="1"/>
          </p:cNvSpPr>
          <p:nvPr/>
        </p:nvSpPr>
        <p:spPr bwMode="auto">
          <a:xfrm>
            <a:off x="533400" y="5943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Text Box 61"/>
          <p:cNvSpPr txBox="1">
            <a:spLocks noChangeArrowheads="1"/>
          </p:cNvSpPr>
          <p:nvPr/>
        </p:nvSpPr>
        <p:spPr bwMode="auto">
          <a:xfrm>
            <a:off x="1355725" y="5318125"/>
            <a:ext cx="2773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Arial" charset="0"/>
              </a:rPr>
              <a:t>Peer-to-peer communication</a:t>
            </a:r>
          </a:p>
        </p:txBody>
      </p:sp>
      <p:sp>
        <p:nvSpPr>
          <p:cNvPr id="98316" name="Rectangle 62"/>
          <p:cNvSpPr>
            <a:spLocks noChangeArrowheads="1"/>
          </p:cNvSpPr>
          <p:nvPr/>
        </p:nvSpPr>
        <p:spPr bwMode="auto">
          <a:xfrm>
            <a:off x="1336675" y="5562600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accent2"/>
                </a:solidFill>
                <a:latin typeface="Arial" charset="0"/>
              </a:rPr>
              <a:t>Command &amp; control</a:t>
            </a:r>
          </a:p>
        </p:txBody>
      </p:sp>
      <p:sp>
        <p:nvSpPr>
          <p:cNvPr id="98317" name="Rectangle 63"/>
          <p:cNvSpPr>
            <a:spLocks noChangeArrowheads="1"/>
          </p:cNvSpPr>
          <p:nvPr/>
        </p:nvSpPr>
        <p:spPr bwMode="auto">
          <a:xfrm>
            <a:off x="1336675" y="5791200"/>
            <a:ext cx="850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latin typeface="Arial" charset="0"/>
              </a:rPr>
              <a:t>Assault</a:t>
            </a:r>
          </a:p>
        </p:txBody>
      </p:sp>
      <p:sp>
        <p:nvSpPr>
          <p:cNvPr id="98318" name="Text Box 64"/>
          <p:cNvSpPr txBox="1">
            <a:spLocks noChangeArrowheads="1"/>
          </p:cNvSpPr>
          <p:nvPr/>
        </p:nvSpPr>
        <p:spPr bwMode="auto">
          <a:xfrm>
            <a:off x="5334000" y="60960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pic>
        <p:nvPicPr>
          <p:cNvPr id="98319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146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14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2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814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325" name="Straight Connector 81"/>
          <p:cNvCxnSpPr>
            <a:cxnSpLocks noChangeShapeType="1"/>
          </p:cNvCxnSpPr>
          <p:nvPr/>
        </p:nvCxnSpPr>
        <p:spPr bwMode="auto">
          <a:xfrm rot="5400000">
            <a:off x="3533776" y="3543300"/>
            <a:ext cx="476250" cy="31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83"/>
          <p:cNvCxnSpPr>
            <a:cxnSpLocks noChangeShapeType="1"/>
          </p:cNvCxnSpPr>
          <p:nvPr/>
        </p:nvCxnSpPr>
        <p:spPr bwMode="auto">
          <a:xfrm flipV="1">
            <a:off x="4114800" y="2643188"/>
            <a:ext cx="381000" cy="3810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85"/>
          <p:cNvCxnSpPr>
            <a:cxnSpLocks noChangeShapeType="1"/>
          </p:cNvCxnSpPr>
          <p:nvPr/>
        </p:nvCxnSpPr>
        <p:spPr bwMode="auto">
          <a:xfrm>
            <a:off x="5181600" y="2643188"/>
            <a:ext cx="304800" cy="35242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8" name="Straight Connector 87"/>
          <p:cNvCxnSpPr>
            <a:cxnSpLocks noChangeShapeType="1"/>
          </p:cNvCxnSpPr>
          <p:nvPr/>
        </p:nvCxnSpPr>
        <p:spPr bwMode="auto">
          <a:xfrm rot="5400000">
            <a:off x="5577681" y="3528219"/>
            <a:ext cx="504825" cy="1588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9" name="Straight Connector 89"/>
          <p:cNvCxnSpPr>
            <a:cxnSpLocks noChangeShapeType="1"/>
          </p:cNvCxnSpPr>
          <p:nvPr/>
        </p:nvCxnSpPr>
        <p:spPr bwMode="auto">
          <a:xfrm rot="10800000" flipV="1">
            <a:off x="5181600" y="4062413"/>
            <a:ext cx="304800" cy="409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0" name="Straight Connector 91"/>
          <p:cNvCxnSpPr>
            <a:cxnSpLocks noChangeShapeType="1"/>
          </p:cNvCxnSpPr>
          <p:nvPr/>
        </p:nvCxnSpPr>
        <p:spPr bwMode="auto">
          <a:xfrm rot="10800000">
            <a:off x="4114800" y="4062413"/>
            <a:ext cx="381000" cy="409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1" name="Straight Connector 95"/>
          <p:cNvCxnSpPr>
            <a:cxnSpLocks noChangeShapeType="1"/>
          </p:cNvCxnSpPr>
          <p:nvPr/>
        </p:nvCxnSpPr>
        <p:spPr bwMode="auto">
          <a:xfrm rot="5400000" flipH="1" flipV="1">
            <a:off x="3876675" y="2819400"/>
            <a:ext cx="857250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2" name="Straight Connector 97"/>
          <p:cNvCxnSpPr>
            <a:cxnSpLocks noChangeShapeType="1"/>
          </p:cNvCxnSpPr>
          <p:nvPr/>
        </p:nvCxnSpPr>
        <p:spPr bwMode="auto">
          <a:xfrm>
            <a:off x="4114800" y="4062413"/>
            <a:ext cx="1371600" cy="1587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3" name="Straight Connector 99"/>
          <p:cNvCxnSpPr>
            <a:cxnSpLocks noChangeShapeType="1"/>
          </p:cNvCxnSpPr>
          <p:nvPr/>
        </p:nvCxnSpPr>
        <p:spPr bwMode="auto">
          <a:xfrm flipV="1">
            <a:off x="4114800" y="2995613"/>
            <a:ext cx="1371600" cy="285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4" name="Straight Connector 101"/>
          <p:cNvCxnSpPr>
            <a:cxnSpLocks noChangeShapeType="1"/>
          </p:cNvCxnSpPr>
          <p:nvPr/>
        </p:nvCxnSpPr>
        <p:spPr bwMode="auto">
          <a:xfrm rot="16200000" flipH="1">
            <a:off x="3862387" y="3214688"/>
            <a:ext cx="885825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103"/>
          <p:cNvCxnSpPr>
            <a:cxnSpLocks noChangeShapeType="1"/>
          </p:cNvCxnSpPr>
          <p:nvPr/>
        </p:nvCxnSpPr>
        <p:spPr bwMode="auto">
          <a:xfrm rot="16200000" flipH="1">
            <a:off x="4905375" y="2857500"/>
            <a:ext cx="857250" cy="990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6" name="Straight Connector 105"/>
          <p:cNvCxnSpPr>
            <a:cxnSpLocks noChangeShapeType="1"/>
          </p:cNvCxnSpPr>
          <p:nvPr/>
        </p:nvCxnSpPr>
        <p:spPr bwMode="auto">
          <a:xfrm rot="5400000">
            <a:off x="4876800" y="3238500"/>
            <a:ext cx="914400" cy="990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8337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8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339" name="AutoShape 21"/>
          <p:cNvCxnSpPr>
            <a:cxnSpLocks noChangeShapeType="1"/>
          </p:cNvCxnSpPr>
          <p:nvPr/>
        </p:nvCxnSpPr>
        <p:spPr bwMode="auto">
          <a:xfrm rot="16200000" flipH="1">
            <a:off x="2483643" y="2078832"/>
            <a:ext cx="633413" cy="1257300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0" name="AutoShape 21"/>
          <p:cNvCxnSpPr>
            <a:cxnSpLocks noChangeShapeType="1"/>
          </p:cNvCxnSpPr>
          <p:nvPr/>
        </p:nvCxnSpPr>
        <p:spPr bwMode="auto">
          <a:xfrm rot="10800000" flipV="1">
            <a:off x="6172200" y="2033588"/>
            <a:ext cx="1066800" cy="20288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1" name="AutoShape 21"/>
          <p:cNvCxnSpPr>
            <a:cxnSpLocks noChangeShapeType="1"/>
          </p:cNvCxnSpPr>
          <p:nvPr/>
        </p:nvCxnSpPr>
        <p:spPr bwMode="auto">
          <a:xfrm>
            <a:off x="1981200" y="3557588"/>
            <a:ext cx="1447800" cy="5048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Oval 119"/>
          <p:cNvSpPr/>
          <p:nvPr/>
        </p:nvSpPr>
        <p:spPr bwMode="auto">
          <a:xfrm>
            <a:off x="3124200" y="2209800"/>
            <a:ext cx="3352800" cy="2590800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8343" name="Text Box 57"/>
          <p:cNvSpPr txBox="1">
            <a:spLocks noChangeArrowheads="1"/>
          </p:cNvSpPr>
          <p:nvPr/>
        </p:nvSpPr>
        <p:spPr bwMode="auto">
          <a:xfrm>
            <a:off x="7086600" y="22098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  <p:sp>
        <p:nvSpPr>
          <p:cNvPr id="98344" name="Text Box 57"/>
          <p:cNvSpPr txBox="1">
            <a:spLocks noChangeArrowheads="1"/>
          </p:cNvSpPr>
          <p:nvPr/>
        </p:nvSpPr>
        <p:spPr bwMode="auto">
          <a:xfrm>
            <a:off x="609600" y="21336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  <p:sp>
        <p:nvSpPr>
          <p:cNvPr id="98345" name="Text Box 57"/>
          <p:cNvSpPr txBox="1">
            <a:spLocks noChangeArrowheads="1"/>
          </p:cNvSpPr>
          <p:nvPr/>
        </p:nvSpPr>
        <p:spPr bwMode="auto">
          <a:xfrm>
            <a:off x="762000" y="3962400"/>
            <a:ext cx="1373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4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>
                <a:ea typeface="ＭＳ Ｐゴシック" charset="0"/>
                <a:cs typeface="ＭＳ Ｐゴシック" charset="0"/>
              </a:rPr>
              <a:t>Smurf attacks</a:t>
            </a:r>
          </a:p>
        </p:txBody>
      </p:sp>
      <p:sp>
        <p:nvSpPr>
          <p:cNvPr id="1289237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152400" y="1798638"/>
            <a:ext cx="3584575" cy="467836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Attacker spoofs victim’s IP address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Attacker sends error-generating packets to reflectors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Reflectors all report errors to victim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ja-JP" sz="2600"/>
              <a:t>Victim is killed by error messages</a:t>
            </a:r>
          </a:p>
        </p:txBody>
      </p:sp>
      <p:pic>
        <p:nvPicPr>
          <p:cNvPr id="94212" name="Picture 2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75260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3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6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62902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7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1816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8"/>
          <p:cNvSpPr txBox="1">
            <a:spLocks noChangeArrowheads="1"/>
          </p:cNvSpPr>
          <p:nvPr/>
        </p:nvSpPr>
        <p:spPr bwMode="auto">
          <a:xfrm>
            <a:off x="6172200" y="1627188"/>
            <a:ext cx="25860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Attacker’s machine</a:t>
            </a:r>
          </a:p>
        </p:txBody>
      </p:sp>
      <p:sp>
        <p:nvSpPr>
          <p:cNvPr id="94219" name="Text Box 9"/>
          <p:cNvSpPr txBox="1">
            <a:spLocks noChangeArrowheads="1"/>
          </p:cNvSpPr>
          <p:nvPr/>
        </p:nvSpPr>
        <p:spPr bwMode="auto">
          <a:xfrm>
            <a:off x="6400800" y="5943600"/>
            <a:ext cx="960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Victim</a:t>
            </a:r>
          </a:p>
        </p:txBody>
      </p:sp>
      <p:sp>
        <p:nvSpPr>
          <p:cNvPr id="1289226" name="Line 10"/>
          <p:cNvSpPr>
            <a:spLocks noChangeShapeType="1"/>
          </p:cNvSpPr>
          <p:nvPr/>
        </p:nvSpPr>
        <p:spPr bwMode="auto">
          <a:xfrm flipH="1">
            <a:off x="4048125" y="2286000"/>
            <a:ext cx="15240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7" name="Line 11"/>
          <p:cNvSpPr>
            <a:spLocks noChangeShapeType="1"/>
          </p:cNvSpPr>
          <p:nvPr/>
        </p:nvSpPr>
        <p:spPr bwMode="auto">
          <a:xfrm flipH="1">
            <a:off x="5114925" y="2438400"/>
            <a:ext cx="6096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8" name="Line 12"/>
          <p:cNvSpPr>
            <a:spLocks noChangeShapeType="1"/>
          </p:cNvSpPr>
          <p:nvPr/>
        </p:nvSpPr>
        <p:spPr bwMode="auto">
          <a:xfrm>
            <a:off x="6029325" y="2438400"/>
            <a:ext cx="381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9" name="Line 13"/>
          <p:cNvSpPr>
            <a:spLocks noChangeShapeType="1"/>
          </p:cNvSpPr>
          <p:nvPr/>
        </p:nvSpPr>
        <p:spPr bwMode="auto">
          <a:xfrm>
            <a:off x="6181725" y="2286000"/>
            <a:ext cx="1371600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0" name="Line 14"/>
          <p:cNvSpPr>
            <a:spLocks noChangeShapeType="1"/>
          </p:cNvSpPr>
          <p:nvPr/>
        </p:nvSpPr>
        <p:spPr bwMode="auto">
          <a:xfrm>
            <a:off x="4124325" y="4343400"/>
            <a:ext cx="1447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1" name="Line 15"/>
          <p:cNvSpPr>
            <a:spLocks noChangeShapeType="1"/>
          </p:cNvSpPr>
          <p:nvPr/>
        </p:nvSpPr>
        <p:spPr bwMode="auto">
          <a:xfrm>
            <a:off x="5343525" y="4343400"/>
            <a:ext cx="457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2" name="Line 16"/>
          <p:cNvSpPr>
            <a:spLocks noChangeShapeType="1"/>
          </p:cNvSpPr>
          <p:nvPr/>
        </p:nvSpPr>
        <p:spPr bwMode="auto">
          <a:xfrm flipH="1">
            <a:off x="6105525" y="4343400"/>
            <a:ext cx="533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33" name="Line 17"/>
          <p:cNvSpPr>
            <a:spLocks noChangeShapeType="1"/>
          </p:cNvSpPr>
          <p:nvPr/>
        </p:nvSpPr>
        <p:spPr bwMode="auto">
          <a:xfrm flipH="1">
            <a:off x="6334125" y="4267200"/>
            <a:ext cx="1285875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Text Box 18"/>
          <p:cNvSpPr txBox="1">
            <a:spLocks noChangeArrowheads="1"/>
          </p:cNvSpPr>
          <p:nvPr/>
        </p:nvSpPr>
        <p:spPr bwMode="auto">
          <a:xfrm>
            <a:off x="7591425" y="4114800"/>
            <a:ext cx="161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Reflectors </a:t>
            </a:r>
          </a:p>
          <a:p>
            <a:pPr eaLnBrk="1" hangingPunct="1"/>
            <a:r>
              <a:rPr lang="en-US" altLang="ja-JP" sz="2200">
                <a:solidFill>
                  <a:srgbClr val="000000"/>
                </a:solidFill>
                <a:latin typeface="Arial" charset="0"/>
              </a:rPr>
              <a:t>(Amplifiers)</a:t>
            </a:r>
          </a:p>
        </p:txBody>
      </p:sp>
      <p:pic>
        <p:nvPicPr>
          <p:cNvPr id="1289235" name="Picture 19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388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8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8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8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8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8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8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8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8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37" grpId="0" build="p"/>
      <p:bldP spid="1289226" grpId="0" animBg="1"/>
      <p:bldP spid="1289227" grpId="0" animBg="1"/>
      <p:bldP spid="1289228" grpId="0" animBg="1"/>
      <p:bldP spid="1289229" grpId="0" animBg="1"/>
      <p:bldP spid="1289230" grpId="0" animBg="1"/>
      <p:bldP spid="1289231" grpId="0" animBg="1"/>
      <p:bldP spid="1289232" grpId="0" animBg="1"/>
      <p:bldP spid="12892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Reflector Attacks</a:t>
            </a:r>
          </a:p>
        </p:txBody>
      </p:sp>
      <p:sp>
        <p:nvSpPr>
          <p:cNvPr id="6553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Spoof source address</a:t>
            </a:r>
          </a:p>
          <a:p>
            <a:pPr eaLnBrk="1" hangingPunct="1"/>
            <a:r>
              <a:rPr lang="en-US" altLang="en-US" sz="3000"/>
              <a:t>Send query to service</a:t>
            </a:r>
          </a:p>
          <a:p>
            <a:pPr eaLnBrk="1" hangingPunct="1"/>
            <a:r>
              <a:rPr lang="en-US" altLang="en-US" sz="3000"/>
              <a:t>Response goes to victim</a:t>
            </a:r>
          </a:p>
          <a:p>
            <a:pPr eaLnBrk="1" hangingPunct="1"/>
            <a:r>
              <a:rPr lang="en-US" altLang="en-US" sz="3000"/>
              <a:t>If response &gt;&gt; query, </a:t>
            </a:r>
            <a:r>
              <a:rPr lang="ja-JP" altLang="en-US" sz="3000"/>
              <a:t>“</a:t>
            </a:r>
            <a:r>
              <a:rPr lang="en-US" altLang="ja-JP" sz="3000"/>
              <a:t>amplifies</a:t>
            </a:r>
            <a:r>
              <a:rPr lang="ja-JP" altLang="en-US" sz="3000"/>
              <a:t>”</a:t>
            </a:r>
            <a:r>
              <a:rPr lang="en-US" altLang="ja-JP" sz="3000"/>
              <a:t> attack</a:t>
            </a:r>
          </a:p>
          <a:p>
            <a:pPr eaLnBrk="1" hangingPunct="1"/>
            <a:r>
              <a:rPr lang="en-US" altLang="en-US" sz="3000"/>
              <a:t>Hides real attack source from victim</a:t>
            </a:r>
          </a:p>
          <a:p>
            <a:pPr eaLnBrk="1" hangingPunct="1"/>
            <a:r>
              <a:rPr lang="en-US" altLang="en-US" sz="3000"/>
              <a:t>Amplifiers:</a:t>
            </a:r>
          </a:p>
          <a:p>
            <a:pPr lvl="1" eaLnBrk="1" hangingPunct="1"/>
            <a:r>
              <a:rPr lang="en-US" altLang="en-US" sz="2600"/>
              <a:t>DNS responses (50 byte query </a:t>
            </a:r>
            <a:r>
              <a:rPr lang="en-US" altLang="en-US" sz="2600">
                <a:sym typeface="Wingdings" charset="2"/>
              </a:rPr>
              <a:t> </a:t>
            </a:r>
            <a:r>
              <a:rPr lang="en-US" altLang="en-US" sz="2600"/>
              <a:t>400 byte resp)?</a:t>
            </a:r>
          </a:p>
          <a:p>
            <a:pPr lvl="1" eaLnBrk="1" hangingPunct="1"/>
            <a:r>
              <a:rPr lang="en-US" altLang="en-US" sz="2600"/>
              <a:t>ICMP to broadcast addr (1 pkt </a:t>
            </a:r>
            <a:r>
              <a:rPr lang="en-US" altLang="en-US" sz="2600">
                <a:sym typeface="Wingdings" charset="2"/>
              </a:rPr>
              <a:t> </a:t>
            </a:r>
            <a:r>
              <a:rPr lang="en-US" altLang="en-US" sz="2600"/>
              <a:t>50 pkts) (</a:t>
            </a:r>
            <a:r>
              <a:rPr lang="ja-JP" altLang="en-US" sz="2600"/>
              <a:t>“</a:t>
            </a:r>
            <a:r>
              <a:rPr lang="en-US" altLang="ja-JP" sz="2600"/>
              <a:t>smurf</a:t>
            </a:r>
            <a:r>
              <a:rPr lang="ja-JP" altLang="en-US" sz="2600"/>
              <a:t>”</a:t>
            </a:r>
            <a:r>
              <a:rPr lang="en-US" altLang="ja-JP" sz="2600"/>
              <a:t>)</a:t>
            </a:r>
            <a:endParaRPr lang="en-US" altLang="en-US" sz="2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43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pic>
        <p:nvPicPr>
          <p:cNvPr id="112643" name="Content Placeholder 7" descr="Screen Shot 2014-02-04 at 10.13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" r="-1913"/>
          <a:stretch>
            <a:fillRect/>
          </a:stretch>
        </p:blipFill>
        <p:spPr>
          <a:xfrm>
            <a:off x="304800" y="1371600"/>
            <a:ext cx="8458200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 this u</a:t>
            </a:r>
            <a:r>
              <a:rPr kumimoji="1" lang="en-US" altLang="ja-JP" dirty="0"/>
              <a:t>sed in practice</a:t>
            </a:r>
            <a:r>
              <a:rPr kumimoji="1" lang="en-US" altLang="ja-JP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744041" cy="4697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2192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Attacks per Week</a:t>
            </a:r>
            <a:endParaRPr lang="en-US" sz="28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 this u</a:t>
            </a:r>
            <a:r>
              <a:rPr kumimoji="1" lang="en-US" altLang="ja-JP" dirty="0"/>
              <a:t>sed in practice?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44393" cy="48704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Amplification factors (DNS)</a:t>
            </a:r>
            <a:endParaRPr kumimoji="1" lang="ja-JP" altLang="en-US"/>
          </a:p>
        </p:txBody>
      </p:sp>
      <p:pic>
        <p:nvPicPr>
          <p:cNvPr id="110595" name="Picture 1028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67113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1039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302577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rc 18"/>
          <p:cNvSpPr/>
          <p:nvPr/>
        </p:nvSpPr>
        <p:spPr>
          <a:xfrm>
            <a:off x="1971675" y="2660650"/>
            <a:ext cx="5124450" cy="1820863"/>
          </a:xfrm>
          <a:prstGeom prst="arc">
            <a:avLst>
              <a:gd name="adj1" fmla="val 11123140"/>
              <a:gd name="adj2" fmla="val 21349920"/>
            </a:avLst>
          </a:prstGeom>
          <a:ln w="31750" cmpd="sng">
            <a:tailEnd type="stealth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0598" name="TextBox 19"/>
          <p:cNvSpPr txBox="1">
            <a:spLocks noChangeArrowheads="1"/>
          </p:cNvSpPr>
          <p:nvPr/>
        </p:nvSpPr>
        <p:spPr bwMode="auto">
          <a:xfrm>
            <a:off x="4246563" y="22717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98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1971675" y="3217863"/>
            <a:ext cx="5124450" cy="1255712"/>
          </a:xfrm>
          <a:prstGeom prst="arc">
            <a:avLst>
              <a:gd name="adj1" fmla="val 289692"/>
              <a:gd name="adj2" fmla="val 10451016"/>
            </a:avLst>
          </a:prstGeom>
          <a:ln w="1270000" cap="flat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10600" name="TextBox 21"/>
          <p:cNvSpPr txBox="1">
            <a:spLocks noChangeArrowheads="1"/>
          </p:cNvSpPr>
          <p:nvPr/>
        </p:nvSpPr>
        <p:spPr bwMode="auto">
          <a:xfrm>
            <a:off x="4610100" y="5064125"/>
            <a:ext cx="152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3902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10601" name="TextBox 22"/>
          <p:cNvSpPr txBox="1">
            <a:spLocks noChangeArrowheads="1"/>
          </p:cNvSpPr>
          <p:nvPr/>
        </p:nvSpPr>
        <p:spPr bwMode="auto">
          <a:xfrm>
            <a:off x="4246563" y="5940425"/>
            <a:ext cx="494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3200" b="1">
                <a:solidFill>
                  <a:srgbClr val="FF0000"/>
                </a:solidFill>
              </a:rPr>
              <a:t>39.81x amplification factor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Traceback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 this u</a:t>
            </a:r>
            <a:r>
              <a:rPr kumimoji="1" lang="en-US" altLang="ja-JP" dirty="0"/>
              <a:t>sed in practice?</a:t>
            </a:r>
            <a:endParaRPr kumimoji="1" lang="ja-JP" altLang="en-US" dirty="0"/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Intuition: attacker would scan for services they can use as reflectors</a:t>
            </a:r>
          </a:p>
          <a:p>
            <a:r>
              <a:rPr kumimoji="1" lang="en-US" altLang="ja-JP" dirty="0"/>
              <a:t>We can figure out if this happens by observing scans on network telescopes</a:t>
            </a:r>
          </a:p>
          <a:p>
            <a:pPr lvl="1"/>
            <a:r>
              <a:rPr kumimoji="1" lang="en-US" altLang="ja-JP" dirty="0"/>
              <a:t>see backscatter </a:t>
            </a:r>
            <a:r>
              <a:rPr kumimoji="1" lang="en-US" altLang="ja-JP" dirty="0" smtClean="0"/>
              <a:t>analysis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116740" name="Picture 14" descr="mall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935538"/>
            <a:ext cx="129540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Box 14"/>
          <p:cNvSpPr txBox="1">
            <a:spLocks noChangeArrowheads="1"/>
          </p:cNvSpPr>
          <p:nvPr/>
        </p:nvSpPr>
        <p:spPr bwMode="auto">
          <a:xfrm>
            <a:off x="2227263" y="5186363"/>
            <a:ext cx="2660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Pick random IP address</a:t>
            </a:r>
          </a:p>
          <a:p>
            <a:pPr eaLnBrk="1" hangingPunct="1"/>
            <a:endParaRPr lang="en-US" altLang="ja-JP" sz="2000">
              <a:solidFill>
                <a:srgbClr val="000000"/>
              </a:solidFill>
              <a:latin typeface="Times" charset="0"/>
            </a:endParaRPr>
          </a:p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Asks e.g. “Runs DNS?”</a:t>
            </a:r>
            <a:endParaRPr kumimoji="1" lang="ja-JP" altLang="en-US" sz="20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4806950" y="4527550"/>
            <a:ext cx="3657600" cy="19050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6743" name="Oval 17"/>
          <p:cNvSpPr>
            <a:spLocks noChangeArrowheads="1"/>
          </p:cNvSpPr>
          <p:nvPr/>
        </p:nvSpPr>
        <p:spPr bwMode="auto">
          <a:xfrm>
            <a:off x="5181600" y="5327650"/>
            <a:ext cx="823913" cy="822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6744" name="TextBox 18"/>
          <p:cNvSpPr txBox="1">
            <a:spLocks noChangeArrowheads="1"/>
          </p:cNvSpPr>
          <p:nvPr/>
        </p:nvSpPr>
        <p:spPr bwMode="auto">
          <a:xfrm>
            <a:off x="5619750" y="4795838"/>
            <a:ext cx="268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000">
                <a:solidFill>
                  <a:srgbClr val="000000"/>
                </a:solidFill>
                <a:latin typeface="Times" charset="0"/>
              </a:rPr>
              <a:t>Network “telescope”, e.g., empty /8 network</a:t>
            </a:r>
            <a:endParaRPr kumimoji="1" lang="ja-JP" altLang="en-US" sz="20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16745" name="Straight Connector 19"/>
          <p:cNvCxnSpPr>
            <a:cxnSpLocks noChangeShapeType="1"/>
            <a:stCxn id="116744" idx="2"/>
          </p:cNvCxnSpPr>
          <p:nvPr/>
        </p:nvCxnSpPr>
        <p:spPr bwMode="auto">
          <a:xfrm flipH="1">
            <a:off x="6076950" y="5503863"/>
            <a:ext cx="885825" cy="282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746" name="Straight Connector 8"/>
          <p:cNvCxnSpPr>
            <a:cxnSpLocks noChangeShapeType="1"/>
          </p:cNvCxnSpPr>
          <p:nvPr/>
        </p:nvCxnSpPr>
        <p:spPr bwMode="auto">
          <a:xfrm>
            <a:off x="2190750" y="5561013"/>
            <a:ext cx="2990850" cy="225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Denial of Service (DoS)</a:t>
            </a:r>
            <a:r>
              <a:rPr lang="en-US" altLang="en-US" sz="3200"/>
              <a:t>: General definition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DoS is </a:t>
            </a:r>
            <a:r>
              <a:rPr lang="en-US" altLang="ja-JP" sz="2800" b="1"/>
              <a:t>not</a:t>
            </a:r>
            <a:r>
              <a:rPr lang="en-US" altLang="ja-JP" sz="2800"/>
              <a:t> access or theft of information or services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Instead, goal is to stop the service from operating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Deny service to legitimate users</a:t>
            </a:r>
            <a:r>
              <a:rPr lang="en-US" altLang="ja-JP" sz="2800">
                <a:latin typeface="Helvetic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Usually a temporary effect that passes as soon as the attack stops</a:t>
            </a:r>
            <a:r>
              <a:rPr lang="en-US" altLang="ja-JP" sz="2800">
                <a:latin typeface="Helvetica" charset="0"/>
              </a:rPr>
              <a:t> </a:t>
            </a:r>
            <a:endParaRPr lang="en-US" altLang="ja-JP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Inferring DoS Activity: Backscatter</a:t>
            </a:r>
          </a:p>
        </p:txBody>
      </p:sp>
      <p:grpSp>
        <p:nvGrpSpPr>
          <p:cNvPr id="58371" name="Group 2"/>
          <p:cNvGrpSpPr>
            <a:grpSpLocks/>
          </p:cNvGrpSpPr>
          <p:nvPr/>
        </p:nvGrpSpPr>
        <p:grpSpPr bwMode="auto">
          <a:xfrm>
            <a:off x="838200" y="1066800"/>
            <a:ext cx="7315200" cy="5257800"/>
            <a:chOff x="582" y="899"/>
            <a:chExt cx="5080" cy="3651"/>
          </a:xfrm>
        </p:grpSpPr>
        <p:pic>
          <p:nvPicPr>
            <p:cNvPr id="583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86" b="8699"/>
            <a:stretch>
              <a:fillRect/>
            </a:stretch>
          </p:blipFill>
          <p:spPr bwMode="auto">
            <a:xfrm>
              <a:off x="582" y="1693"/>
              <a:ext cx="5080" cy="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8376" name="Text Box 4"/>
            <p:cNvSpPr txBox="1">
              <a:spLocks noChangeArrowheads="1"/>
            </p:cNvSpPr>
            <p:nvPr/>
          </p:nvSpPr>
          <p:spPr bwMode="auto">
            <a:xfrm>
              <a:off x="582" y="899"/>
              <a:ext cx="5080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6629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>
                <a:solidFill>
                  <a:srgbClr val="000000"/>
                </a:solidFill>
              </a:rPr>
              <a:t>IP address spoofing creates random backscatter</a:t>
            </a:r>
            <a:r>
              <a:rPr lang="en-GB" altLang="en-US" sz="2600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5184775" y="7853363"/>
            <a:ext cx="1635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Moore et al.,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1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400" dirty="0">
                <a:ea typeface="ＭＳ Ｐゴシック" charset="0"/>
                <a:cs typeface="ＭＳ Ｐゴシック" charset="0"/>
              </a:rPr>
              <a:t>Internet telescope/backscatter measurement</a:t>
            </a: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altLang="ja-JP" sz="24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8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altLang="ja-JP" sz="24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altLang="ja-JP" sz="2400" dirty="0" smtClean="0">
                <a:ea typeface="ＭＳ Ｐゴシック" charset="0"/>
                <a:cs typeface="ＭＳ Ｐゴシック" charset="0"/>
              </a:rPr>
              <a:t>By monitoring 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unused portion of address space, possibility to see evidence of backscatter and infer type/number of </a:t>
            </a:r>
            <a:r>
              <a:rPr lang="en-US" altLang="ja-JP" sz="2400" dirty="0" err="1">
                <a:ea typeface="ＭＳ Ｐゴシック" charset="0"/>
                <a:cs typeface="ＭＳ Ｐゴシック" charset="0"/>
              </a:rPr>
              <a:t>DDoS</a:t>
            </a:r>
            <a:r>
              <a:rPr lang="en-US" altLang="ja-JP" sz="2400" dirty="0"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400" dirty="0" smtClean="0">
                <a:ea typeface="ＭＳ Ｐゴシック" charset="0"/>
                <a:cs typeface="ＭＳ Ｐゴシック" charset="0"/>
              </a:rPr>
              <a:t>attacks</a:t>
            </a:r>
          </a:p>
          <a:p>
            <a:pPr>
              <a:defRPr/>
            </a:pPr>
            <a:endParaRPr lang="en-US" altLang="ja-JP" sz="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4876800" y="1905000"/>
            <a:ext cx="3657600" cy="1905000"/>
          </a:xfrm>
          <a:prstGeom prst="clou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Backscatter Analysis</a:t>
            </a:r>
            <a:endParaRPr lang="ja-JP" altLang="en-US"/>
          </a:p>
        </p:txBody>
      </p:sp>
      <p:pic>
        <p:nvPicPr>
          <p:cNvPr id="108549" name="Picture 54" descr="smiley-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550" name="Straight Connector 8"/>
          <p:cNvCxnSpPr>
            <a:cxnSpLocks noChangeShapeType="1"/>
          </p:cNvCxnSpPr>
          <p:nvPr/>
        </p:nvCxnSpPr>
        <p:spPr bwMode="auto">
          <a:xfrm>
            <a:off x="2970213" y="3387725"/>
            <a:ext cx="822325" cy="822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1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4572000" y="3200400"/>
            <a:ext cx="990600" cy="990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8552" name="Picture 14" descr="mall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129540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3" name="TextBox 13"/>
          <p:cNvSpPr txBox="1">
            <a:spLocks noChangeArrowheads="1"/>
          </p:cNvSpPr>
          <p:nvPr/>
        </p:nvSpPr>
        <p:spPr bwMode="auto">
          <a:xfrm>
            <a:off x="2990850" y="2971800"/>
            <a:ext cx="186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SYN, from IP = A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54" name="TextBox 14"/>
          <p:cNvSpPr txBox="1">
            <a:spLocks noChangeArrowheads="1"/>
          </p:cNvSpPr>
          <p:nvPr/>
        </p:nvSpPr>
        <p:spPr bwMode="auto">
          <a:xfrm>
            <a:off x="4876800" y="3886200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SYN-ACK, to IP = A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8555" name="Oval 17"/>
          <p:cNvSpPr>
            <a:spLocks noChangeArrowheads="1"/>
          </p:cNvSpPr>
          <p:nvPr/>
        </p:nvSpPr>
        <p:spPr bwMode="auto">
          <a:xfrm>
            <a:off x="5251450" y="2705100"/>
            <a:ext cx="823913" cy="822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8556" name="TextBox 18"/>
          <p:cNvSpPr txBox="1">
            <a:spLocks noChangeArrowheads="1"/>
          </p:cNvSpPr>
          <p:nvPr/>
        </p:nvSpPr>
        <p:spPr bwMode="auto">
          <a:xfrm>
            <a:off x="5638800" y="217328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Network “telescope”, e.g., empty /8 network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108557" name="Straight Connector 19"/>
          <p:cNvCxnSpPr>
            <a:cxnSpLocks noChangeShapeType="1"/>
            <a:stCxn id="108556" idx="2"/>
          </p:cNvCxnSpPr>
          <p:nvPr/>
        </p:nvCxnSpPr>
        <p:spPr bwMode="auto">
          <a:xfrm rot="5400000">
            <a:off x="6366669" y="2548731"/>
            <a:ext cx="344488" cy="8858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558" name="TextBox 21"/>
          <p:cNvSpPr txBox="1">
            <a:spLocks noChangeArrowheads="1"/>
          </p:cNvSpPr>
          <p:nvPr/>
        </p:nvSpPr>
        <p:spPr bwMode="auto">
          <a:xfrm>
            <a:off x="914400" y="2297113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800">
                <a:solidFill>
                  <a:srgbClr val="000000"/>
                </a:solidFill>
                <a:latin typeface="Times" charset="0"/>
              </a:rPr>
              <a:t>(example: SYN flood)</a:t>
            </a:r>
            <a:endParaRPr kumimoji="1" lang="ja-JP" altLang="en-US" sz="1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Backscatter Analysis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Use a big block of addresses (N of them)?</a:t>
            </a:r>
          </a:p>
          <a:p>
            <a:pPr lvl="1" eaLnBrk="1" hangingPunct="1"/>
            <a:r>
              <a:rPr lang="en-GB" altLang="en-US" sz="2600"/>
              <a:t>People often use a /16 or /8</a:t>
            </a:r>
          </a:p>
          <a:p>
            <a:pPr lvl="1" eaLnBrk="1" hangingPunct="1"/>
            <a:endParaRPr lang="en-GB" altLang="en-US" sz="1200"/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800"/>
              <a:t>Observe </a:t>
            </a:r>
            <a:r>
              <a:rPr lang="en-GB" altLang="en-US" sz="2800" i="1"/>
              <a:t>X</a:t>
            </a:r>
            <a:r>
              <a:rPr lang="en-GB" altLang="en-US" sz="2800"/>
              <a:t> backscatter packets/sec</a:t>
            </a:r>
          </a:p>
          <a:p>
            <a:pPr lvl="1" eaLnBrk="1" hangingPunct="1"/>
            <a:r>
              <a:rPr lang="en-GB" altLang="en-US" sz="2600"/>
              <a:t>How big is actual attack?</a:t>
            </a:r>
          </a:p>
          <a:p>
            <a:pPr lvl="2" eaLnBrk="1" hangingPunct="1"/>
            <a:r>
              <a:rPr lang="en-GB" altLang="en-US" i="1"/>
              <a:t>X</a:t>
            </a:r>
            <a:r>
              <a:rPr lang="en-GB" altLang="en-US"/>
              <a:t> * (2^32 / N)?</a:t>
            </a:r>
          </a:p>
          <a:p>
            <a:pPr lvl="2" eaLnBrk="1" hangingPunct="1"/>
            <a:r>
              <a:rPr lang="en-GB" altLang="en-US"/>
              <a:t>Assuming uniform distribution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Sometimes called “network telescope”</a:t>
            </a:r>
          </a:p>
          <a:p>
            <a:pPr eaLnBrk="1" hangingPunct="1"/>
            <a:endParaRPr lang="en-GB" altLang="en-US"/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627813" y="4148138"/>
            <a:ext cx="1651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33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839200" cy="609600"/>
          </a:xfrm>
        </p:spPr>
        <p:txBody>
          <a:bodyPr/>
          <a:lstStyle/>
          <a:p>
            <a:r>
              <a:rPr lang="en-US" altLang="en-US"/>
              <a:t>Calculating attack rate from backscatter</a:t>
            </a:r>
          </a:p>
        </p:txBody>
      </p:sp>
      <p:pic>
        <p:nvPicPr>
          <p:cNvPr id="109571" name="Picture 4" descr="Screen Shot 2015-02-10 at 10.4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9600"/>
            <a:ext cx="40163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5" descr="Screen Shot 2015-02-10 at 10.4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673475"/>
            <a:ext cx="37306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4587875" y="2057400"/>
            <a:ext cx="3421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Attack of </a:t>
            </a:r>
            <a:r>
              <a:rPr lang="en-US" altLang="en-US" sz="2800" i="1">
                <a:solidFill>
                  <a:srgbClr val="000000"/>
                </a:solidFill>
              </a:rPr>
              <a:t>m</a:t>
            </a:r>
            <a:r>
              <a:rPr lang="en-US" altLang="en-US" sz="2800">
                <a:solidFill>
                  <a:srgbClr val="000000"/>
                </a:solidFill>
              </a:rPr>
              <a:t> packets</a:t>
            </a:r>
          </a:p>
          <a:p>
            <a:pPr eaLnBrk="1" hangingPunct="1"/>
            <a:r>
              <a:rPr lang="en-US" altLang="en-US" sz="2800" i="1">
                <a:solidFill>
                  <a:srgbClr val="000000"/>
                </a:solidFill>
              </a:rPr>
              <a:t>n</a:t>
            </a:r>
            <a:r>
              <a:rPr lang="en-US" altLang="en-US" sz="2800">
                <a:solidFill>
                  <a:srgbClr val="000000"/>
                </a:solidFill>
              </a:rPr>
              <a:t> monitored addresses</a:t>
            </a:r>
          </a:p>
        </p:txBody>
      </p:sp>
      <p:sp>
        <p:nvSpPr>
          <p:cNvPr id="109574" name="TextBox 7"/>
          <p:cNvSpPr txBox="1">
            <a:spLocks noChangeArrowheads="1"/>
          </p:cNvSpPr>
          <p:nvPr/>
        </p:nvSpPr>
        <p:spPr bwMode="auto">
          <a:xfrm>
            <a:off x="4816475" y="4343400"/>
            <a:ext cx="239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2</a:t>
            </a:r>
            <a:r>
              <a:rPr lang="en-US" altLang="en-US" sz="2800" baseline="30000">
                <a:solidFill>
                  <a:srgbClr val="000000"/>
                </a:solidFill>
              </a:rPr>
              <a:t>32</a:t>
            </a:r>
            <a:r>
              <a:rPr lang="en-US" altLang="en-US" sz="2800">
                <a:solidFill>
                  <a:srgbClr val="000000"/>
                </a:solidFill>
              </a:rPr>
              <a:t> = total IPv4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FF0000"/>
                </a:solidFill>
              </a:rPr>
              <a:t>Traceback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I: Filtering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000"/>
              <a:t>Filtering at the victim’s firewall</a:t>
            </a:r>
          </a:p>
          <a:p>
            <a:pPr lvl="1"/>
            <a:r>
              <a:rPr lang="en-US" altLang="ja-JP" sz="2600"/>
              <a:t>Likely to be useless, firewall itself can be targeted</a:t>
            </a:r>
          </a:p>
          <a:p>
            <a:endParaRPr lang="en-US" altLang="ja-JP" sz="3000"/>
          </a:p>
          <a:p>
            <a:r>
              <a:rPr lang="en-US" altLang="ja-JP" sz="3000"/>
              <a:t>Filtering at the attacker’s firewall</a:t>
            </a:r>
          </a:p>
          <a:p>
            <a:pPr lvl="1"/>
            <a:r>
              <a:rPr lang="en-US" altLang="ja-JP" sz="2600"/>
              <a:t>Routers drop packets with an “invalid” source IP address field</a:t>
            </a:r>
          </a:p>
          <a:p>
            <a:pPr lvl="1"/>
            <a:r>
              <a:rPr lang="en-US" altLang="ja-JP" sz="2600"/>
              <a:t>Would need near universal deployment to be effective</a:t>
            </a:r>
          </a:p>
          <a:p>
            <a:pPr lvl="2"/>
            <a:r>
              <a:rPr lang="en-US" altLang="ja-JP"/>
              <a:t>Besides, does not prevent subnet-level spoofing </a:t>
            </a:r>
          </a:p>
          <a:p>
            <a:pPr lvl="1"/>
            <a:r>
              <a:rPr lang="en-US" altLang="ja-JP" sz="2600"/>
              <a:t>Economic incentives?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Ingress/Egress Filtering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8458200" cy="2286000"/>
          </a:xfrm>
        </p:spPr>
        <p:txBody>
          <a:bodyPr/>
          <a:lstStyle/>
          <a:p>
            <a:pPr eaLnBrk="1" hangingPunct="1"/>
            <a:r>
              <a:rPr lang="en-GB" altLang="en-US"/>
              <a:t>RFC 2827: Routers install filters to drop packets from networks that are not downstream</a:t>
            </a:r>
          </a:p>
          <a:p>
            <a:pPr eaLnBrk="1" hangingPunct="1"/>
            <a:r>
              <a:rPr lang="en-GB" altLang="en-US"/>
              <a:t>Feasible at edges;  harder at “core”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47800" y="2459038"/>
            <a:ext cx="1981200" cy="11207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 w 21600"/>
              <a:gd name="T5" fmla="*/ 10800 h 21600"/>
              <a:gd name="T6" fmla="*/ 10800 w 21600"/>
              <a:gd name="T7" fmla="*/ 21577 h 21600"/>
              <a:gd name="T8" fmla="*/ 21582 w 21600"/>
              <a:gd name="T9" fmla="*/ 10800 h 21600"/>
              <a:gd name="T10" fmla="*/ 10800 w 21600"/>
              <a:gd name="T11" fmla="*/ 1235 h 21600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905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000000"/>
                </a:solidFill>
              </a:rPr>
              <a:t>204.69.207.0/24 </a:t>
            </a: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3122613" y="2819400"/>
            <a:ext cx="382587" cy="382588"/>
          </a:xfrm>
          <a:prstGeom prst="ellipse">
            <a:avLst/>
          </a:prstGeom>
          <a:solidFill>
            <a:srgbClr val="F7FBA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4951413" y="2438400"/>
            <a:ext cx="1981200" cy="1120775"/>
            <a:chOff x="3439" y="1693"/>
            <a:chExt cx="1375" cy="778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3439" y="1693"/>
              <a:ext cx="1376" cy="77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7 w 21600"/>
                <a:gd name="T5" fmla="*/ 10800 h 21600"/>
                <a:gd name="T6" fmla="*/ 10800 w 21600"/>
                <a:gd name="T7" fmla="*/ 21577 h 21600"/>
                <a:gd name="T8" fmla="*/ 21582 w 21600"/>
                <a:gd name="T9" fmla="*/ 10800 h 21600"/>
                <a:gd name="T10" fmla="*/ 10800 w 21600"/>
                <a:gd name="T11" fmla="*/ 1235 h 21600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711" name="Oval 8"/>
            <p:cNvSpPr>
              <a:spLocks noChangeArrowheads="1"/>
            </p:cNvSpPr>
            <p:nvPr/>
          </p:nvSpPr>
          <p:spPr bwMode="auto">
            <a:xfrm>
              <a:off x="3439" y="1958"/>
              <a:ext cx="265" cy="264"/>
            </a:xfrm>
            <a:prstGeom prst="ellipse">
              <a:avLst/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581400" y="2971800"/>
            <a:ext cx="1295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858000" y="1676400"/>
            <a:ext cx="1981200" cy="11207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67 w 21600"/>
              <a:gd name="T5" fmla="*/ 10800 h 21600"/>
              <a:gd name="T6" fmla="*/ 10800 w 21600"/>
              <a:gd name="T7" fmla="*/ 21577 h 21600"/>
              <a:gd name="T8" fmla="*/ 21582 w 21600"/>
              <a:gd name="T9" fmla="*/ 10800 h 21600"/>
              <a:gd name="T10" fmla="*/ 10800 w 21600"/>
              <a:gd name="T11" fmla="*/ 1235 h 21600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524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6780213" y="2511425"/>
            <a:ext cx="306387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8" name="Freeform 13"/>
          <p:cNvSpPr>
            <a:spLocks/>
          </p:cNvSpPr>
          <p:nvPr/>
        </p:nvSpPr>
        <p:spPr bwMode="auto">
          <a:xfrm>
            <a:off x="4495800" y="2209800"/>
            <a:ext cx="533400" cy="609600"/>
          </a:xfrm>
          <a:custGeom>
            <a:avLst/>
            <a:gdLst>
              <a:gd name="T0" fmla="*/ 0 w 1635"/>
              <a:gd name="T1" fmla="*/ 0 h 1868"/>
              <a:gd name="T2" fmla="*/ 2147483647 w 1635"/>
              <a:gd name="T3" fmla="*/ 2147483647 h 1868"/>
              <a:gd name="T4" fmla="*/ 0 60000 65536"/>
              <a:gd name="T5" fmla="*/ 0 60000 65536"/>
              <a:gd name="T6" fmla="*/ 0 w 1635"/>
              <a:gd name="T7" fmla="*/ 0 h 1868"/>
              <a:gd name="T8" fmla="*/ 1635 w 1635"/>
              <a:gd name="T9" fmla="*/ 1868 h 18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5" h="1868">
                <a:moveTo>
                  <a:pt x="0" y="0"/>
                </a:moveTo>
                <a:lnTo>
                  <a:pt x="1634" y="1867"/>
                </a:lnTo>
              </a:path>
            </a:pathLst>
          </a:custGeom>
          <a:noFill/>
          <a:ln w="9360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3200400" y="1219200"/>
            <a:ext cx="3122613" cy="917575"/>
          </a:xfrm>
          <a:prstGeom prst="rect">
            <a:avLst/>
          </a:prstGeom>
          <a:solidFill>
            <a:srgbClr val="F7FB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025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Drop all packets with source address other than 204.69.207.0/24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71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RPF Checks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458200" cy="1600200"/>
          </a:xfrm>
        </p:spPr>
        <p:txBody>
          <a:bodyPr/>
          <a:lstStyle/>
          <a:p>
            <a:pPr eaLnBrk="1" hangingPunct="1"/>
            <a:r>
              <a:rPr lang="en-GB" altLang="en-US"/>
              <a:t>Unicast Reverse Path Forwarding</a:t>
            </a:r>
          </a:p>
          <a:p>
            <a:pPr lvl="1" eaLnBrk="1" hangingPunct="1"/>
            <a:r>
              <a:rPr lang="en-GB" altLang="en-US"/>
              <a:t>Cisco: “ip verify unicast reverse-path”</a:t>
            </a:r>
          </a:p>
          <a:p>
            <a:pPr eaLnBrk="1" hangingPunct="1"/>
            <a:r>
              <a:rPr lang="en-GB" altLang="en-US"/>
              <a:t>Requires symmetric routing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6780213" cy="6397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413"/>
              </a:spcBef>
            </a:pPr>
            <a:r>
              <a:rPr lang="en-GB" altLang="en-US" sz="1800" b="1">
                <a:solidFill>
                  <a:srgbClr val="FF0000"/>
                </a:solidFill>
              </a:rPr>
              <a:t>Accept packet from interface only if forwarding table entry for source IP address matches ingress interface</a:t>
            </a:r>
          </a:p>
        </p:txBody>
      </p:sp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1676400" y="1990725"/>
            <a:ext cx="6018213" cy="2195513"/>
            <a:chOff x="1164" y="1382"/>
            <a:chExt cx="4180" cy="1525"/>
          </a:xfrm>
        </p:grpSpPr>
        <p:sp>
          <p:nvSpPr>
            <p:cNvPr id="31751" name="AutoShape 6"/>
            <p:cNvSpPr>
              <a:spLocks noChangeArrowheads="1"/>
            </p:cNvSpPr>
            <p:nvPr/>
          </p:nvSpPr>
          <p:spPr bwMode="auto">
            <a:xfrm>
              <a:off x="1164" y="1382"/>
              <a:ext cx="1259" cy="526"/>
            </a:xfrm>
            <a:prstGeom prst="wedgeRoundRectCallout">
              <a:avLst>
                <a:gd name="adj1" fmla="val 94745"/>
                <a:gd name="adj2" fmla="val 94315"/>
                <a:gd name="adj3" fmla="val 16667"/>
              </a:avLst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Strict Mode </a:t>
              </a:r>
            </a:p>
            <a:p>
              <a:pPr algn="ctr" hangingPunct="1">
                <a:lnSpc>
                  <a:spcPct val="97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uRPF Enabled</a:t>
              </a:r>
            </a:p>
          </p:txBody>
        </p:sp>
        <p:sp>
          <p:nvSpPr>
            <p:cNvPr id="31752" name="AutoShape 7"/>
            <p:cNvSpPr>
              <a:spLocks noChangeArrowheads="1"/>
            </p:cNvSpPr>
            <p:nvPr/>
          </p:nvSpPr>
          <p:spPr bwMode="auto">
            <a:xfrm>
              <a:off x="1746" y="2275"/>
              <a:ext cx="2171" cy="63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000000"/>
                  </a:solidFill>
                  <a:latin typeface="Tahoma" charset="0"/>
                </a:rPr>
                <a:t>“A” Routing Table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Destination       Next Hop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10.0.1.0/24       Int. 1</a:t>
              </a:r>
            </a:p>
            <a:p>
              <a:pPr algn="ctr" hangingPunct="1">
                <a:lnSpc>
                  <a:spcPct val="94000"/>
                </a:lnSpc>
              </a:pPr>
              <a:r>
                <a:rPr lang="en-GB" altLang="en-US" sz="1100">
                  <a:solidFill>
                    <a:srgbClr val="000000"/>
                  </a:solidFill>
                  <a:latin typeface="Courier New" charset="0"/>
                </a:rPr>
                <a:t>10.0.18.0/24      Int. 2</a:t>
              </a:r>
            </a:p>
          </p:txBody>
        </p:sp>
        <p:sp>
          <p:nvSpPr>
            <p:cNvPr id="31753" name="AutoShape 8"/>
            <p:cNvSpPr>
              <a:spLocks noChangeArrowheads="1"/>
            </p:cNvSpPr>
            <p:nvPr/>
          </p:nvSpPr>
          <p:spPr bwMode="auto">
            <a:xfrm>
              <a:off x="2635" y="1474"/>
              <a:ext cx="2709" cy="256"/>
            </a:xfrm>
            <a:prstGeom prst="wedgeRoundRectCallout">
              <a:avLst>
                <a:gd name="adj1" fmla="val -28778"/>
                <a:gd name="adj2" fmla="val 234764"/>
                <a:gd name="adj3" fmla="val 16667"/>
              </a:avLst>
            </a:prstGeom>
            <a:solidFill>
              <a:srgbClr val="F7FBA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hangingPunct="1">
                <a:lnSpc>
                  <a:spcPct val="98000"/>
                </a:lnSpc>
              </a:pPr>
              <a:r>
                <a:rPr lang="en-GB" altLang="en-US" sz="1500" b="1">
                  <a:solidFill>
                    <a:srgbClr val="FF0000"/>
                  </a:solidFill>
                  <a:latin typeface="Tahoma" charset="0"/>
                </a:rPr>
                <a:t>10.0.18.3 from wrong interface</a:t>
              </a:r>
            </a:p>
          </p:txBody>
        </p:sp>
      </p:grp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635750" y="6548438"/>
            <a:ext cx="20732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Slide Credit:  Feamster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87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II: Pushback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Pushback: rate limit flows that compose large traffic aggregates to mitigate impact of DDoS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Distributed solution: the whole network benefits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Requires router modifications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Deployment may take very long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Filters &amp; Pushback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/>
              <a:t>Assumption:  Can identify anomalous traffic?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Add “filters” that drop this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Access control lists in routers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200"/>
              <a:t>e.g. deny ip from dave.cmu.edu to victim.com tcp port 80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Pushback:  Push filters further into network towards the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Need to know where to push the filters (traceback)?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Need authentication of filters...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Tough problems.  Filters usually deployed near victim.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5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DoS: What is it?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5867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dirty="0"/>
              <a:t>Crash victim (exploit software flaws)</a:t>
            </a:r>
          </a:p>
          <a:p>
            <a:pPr eaLnBrk="1" hangingPunct="1"/>
            <a:r>
              <a:rPr lang="en-GB" altLang="en-US" dirty="0"/>
              <a:t>Attempt to exhaust victim's resources</a:t>
            </a:r>
          </a:p>
          <a:p>
            <a:pPr lvl="1" eaLnBrk="1" hangingPunct="1"/>
            <a:r>
              <a:rPr lang="en-GB" altLang="en-US" dirty="0"/>
              <a:t>Network: Bandwidth</a:t>
            </a:r>
          </a:p>
          <a:p>
            <a:pPr lvl="1" eaLnBrk="1" hangingPunct="1"/>
            <a:r>
              <a:rPr lang="en-GB" altLang="en-US" dirty="0"/>
              <a:t>Host</a:t>
            </a:r>
          </a:p>
          <a:p>
            <a:pPr lvl="2" eaLnBrk="1" hangingPunct="1"/>
            <a:r>
              <a:rPr lang="en-GB" altLang="en-US" dirty="0"/>
              <a:t>Kernel: TCP connection state tables, etc.</a:t>
            </a:r>
          </a:p>
          <a:p>
            <a:pPr lvl="2" eaLnBrk="1" hangingPunct="1"/>
            <a:r>
              <a:rPr lang="en-GB" altLang="en-US" dirty="0"/>
              <a:t>Application: CPU, memory, etc.</a:t>
            </a:r>
          </a:p>
          <a:p>
            <a:pPr lvl="1" eaLnBrk="1" hangingPunct="1"/>
            <a:r>
              <a:rPr lang="en-GB" altLang="en-US" dirty="0"/>
              <a:t>Often high-rate attacks, but not always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1447800"/>
            <a:ext cx="5423646" cy="685800"/>
            <a:chOff x="990600" y="5105400"/>
            <a:chExt cx="6628901" cy="838200"/>
          </a:xfrm>
        </p:grpSpPr>
        <p:sp>
          <p:nvSpPr>
            <p:cNvPr id="19468" name="Rectangle 4"/>
            <p:cNvSpPr>
              <a:spLocks noChangeArrowheads="1"/>
            </p:cNvSpPr>
            <p:nvPr/>
          </p:nvSpPr>
          <p:spPr bwMode="auto">
            <a:xfrm>
              <a:off x="990600" y="5105400"/>
              <a:ext cx="1828543" cy="83820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Attacker</a:t>
              </a:r>
              <a:endParaRPr lang="en-US" alt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5789611" y="5105400"/>
              <a:ext cx="1829890" cy="838200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Victim</a:t>
              </a:r>
              <a:endParaRPr lang="en-US" alt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462" name="Line 9"/>
            <p:cNvSpPr>
              <a:spLocks noChangeShapeType="1"/>
            </p:cNvSpPr>
            <p:nvPr/>
          </p:nvSpPr>
          <p:spPr bwMode="auto">
            <a:xfrm>
              <a:off x="3200400" y="5181600"/>
              <a:ext cx="2057400" cy="1588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 sz="2000"/>
            </a:p>
          </p:txBody>
        </p:sp>
        <p:sp>
          <p:nvSpPr>
            <p:cNvPr id="19463" name="Line 10"/>
            <p:cNvSpPr>
              <a:spLocks noChangeShapeType="1"/>
            </p:cNvSpPr>
            <p:nvPr/>
          </p:nvSpPr>
          <p:spPr bwMode="auto">
            <a:xfrm>
              <a:off x="3200400" y="5410200"/>
              <a:ext cx="2057400" cy="1588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 sz="2000"/>
            </a:p>
          </p:txBody>
        </p:sp>
        <p:sp>
          <p:nvSpPr>
            <p:cNvPr id="19464" name="Line 11"/>
            <p:cNvSpPr>
              <a:spLocks noChangeShapeType="1"/>
            </p:cNvSpPr>
            <p:nvPr/>
          </p:nvSpPr>
          <p:spPr bwMode="auto">
            <a:xfrm>
              <a:off x="3200400" y="5640388"/>
              <a:ext cx="2057400" cy="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 sz="2000"/>
            </a:p>
          </p:txBody>
        </p:sp>
        <p:sp>
          <p:nvSpPr>
            <p:cNvPr id="19465" name="Line 12"/>
            <p:cNvSpPr>
              <a:spLocks noChangeShapeType="1"/>
            </p:cNvSpPr>
            <p:nvPr/>
          </p:nvSpPr>
          <p:spPr bwMode="auto">
            <a:xfrm>
              <a:off x="3200400" y="5867400"/>
              <a:ext cx="2057400" cy="1588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945" tIns="41473" rIns="82945" bIns="41473"/>
            <a:lstStyle/>
            <a:p>
              <a:endParaRPr lang="en-US" sz="20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371600"/>
            <a:ext cx="2400300" cy="483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6172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Attack Types in 2016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defenses III: Traceback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Traceback: Means of identifying source of attack even in presence of IP spoofing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Useful for forensics if available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Main problem: reaction time?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Secondary problem: requires router modification, which itself limits deployment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Savage et al. paper, among many others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Perrig et al., Snoeren et al.,…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Possible defenses IV: Network capabilities</a:t>
            </a:r>
            <a:endParaRPr lang="ja-JP" altLang="en-US" sz="3200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DDoS attacks exploit fundamental problem: receiver has no control over who can send traffic to it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We need to enable receiver to stop misbehaving senders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One possibility is to have a “default disconnect” mode</a:t>
            </a:r>
          </a:p>
          <a:p>
            <a:pPr lvl="1"/>
            <a:r>
              <a:rPr lang="en-US" altLang="ja-JP" dirty="0" smtClean="0"/>
              <a:t>You cannot talk to me unless I agree to talk to you first</a:t>
            </a:r>
          </a:p>
          <a:p>
            <a:pPr lvl="1"/>
            <a:r>
              <a:rPr lang="en-US" altLang="ja-JP" dirty="0" smtClean="0"/>
              <a:t>Network capabilities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Capabilities need to be secured against forgery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Who issues the capabilities?</a:t>
            </a:r>
          </a:p>
          <a:p>
            <a:pPr lvl="1"/>
            <a:r>
              <a:rPr lang="en-US" altLang="ja-JP" dirty="0" smtClean="0"/>
              <a:t>Capability server?</a:t>
            </a:r>
          </a:p>
          <a:p>
            <a:pPr lvl="1"/>
            <a:r>
              <a:rPr lang="en-US" altLang="ja-JP" dirty="0" smtClean="0"/>
              <a:t>End-host?</a:t>
            </a:r>
          </a:p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Pitfalls and fallacies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800"/>
              <a:t>Good host security protects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Unfortunately, it’s the others’ lousy security that is a vehicle for DDoS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Overprovisioning protects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You can’t be provisioned enough if 10,000+ machines attack you</a:t>
            </a:r>
          </a:p>
          <a:p>
            <a:pPr>
              <a:lnSpc>
                <a:spcPct val="80000"/>
              </a:lnSpc>
            </a:pPr>
            <a:r>
              <a:rPr lang="en-US" altLang="ja-JP" sz="2800"/>
              <a:t>Firewalls protect against DDoS</a:t>
            </a:r>
          </a:p>
          <a:p>
            <a:pPr lvl="1">
              <a:lnSpc>
                <a:spcPct val="80000"/>
              </a:lnSpc>
            </a:pPr>
            <a:r>
              <a:rPr lang="en-US" altLang="ja-JP" sz="2400"/>
              <a:t>One can target the firewall, and you lose your network access anyway, or the attacker can tunnel through the firewall</a:t>
            </a:r>
          </a:p>
        </p:txBody>
      </p:sp>
      <p:sp>
        <p:nvSpPr>
          <p:cNvPr id="1266692" name="Rectangle 4"/>
          <p:cNvSpPr>
            <a:spLocks noChangeArrowheads="1"/>
          </p:cNvSpPr>
          <p:nvPr/>
        </p:nvSpPr>
        <p:spPr bwMode="auto">
          <a:xfrm>
            <a:off x="533400" y="5334000"/>
            <a:ext cx="8077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rgbClr val="000000"/>
                </a:solidFill>
                <a:latin typeface="Arial" charset="0"/>
              </a:rPr>
              <a:t>Any machine connected to the Internet is potentially vulnerable.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Need for Traceback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Protocol permits anonymity</a:t>
            </a:r>
          </a:p>
          <a:p>
            <a:pPr lvl="1" eaLnBrk="1" hangingPunct="1"/>
            <a:r>
              <a:rPr lang="en-US" altLang="en-US"/>
              <a:t>Attackers can </a:t>
            </a:r>
            <a:r>
              <a:rPr lang="ja-JP" altLang="en-US"/>
              <a:t>“</a:t>
            </a:r>
            <a:r>
              <a:rPr lang="en-US" altLang="ja-JP"/>
              <a:t>spoof</a:t>
            </a:r>
            <a:r>
              <a:rPr lang="ja-JP" altLang="en-US"/>
              <a:t>”</a:t>
            </a:r>
            <a:r>
              <a:rPr lang="en-US" altLang="ja-JP"/>
              <a:t> source address</a:t>
            </a:r>
          </a:p>
          <a:p>
            <a:pPr lvl="1" eaLnBrk="1" hangingPunct="1"/>
            <a:r>
              <a:rPr lang="en-US" altLang="en-US"/>
              <a:t>IP forwarding maintains no audit trails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Need a </a:t>
            </a:r>
            <a:r>
              <a:rPr lang="en-US" altLang="en-US" i="1"/>
              <a:t>traceback </a:t>
            </a:r>
            <a:r>
              <a:rPr lang="en-US" altLang="en-US"/>
              <a:t>facility</a:t>
            </a:r>
          </a:p>
          <a:p>
            <a:pPr lvl="1" eaLnBrk="1" hangingPunct="1"/>
            <a:r>
              <a:rPr lang="en-US" altLang="en-US"/>
              <a:t>For a given packet, find the path to source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Savage et al., 2000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Traceback</a:t>
            </a:r>
            <a:r>
              <a:rPr lang="en-US" altLang="en-US" dirty="0" smtClean="0"/>
              <a:t> Schemes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Input Debugging</a:t>
            </a:r>
          </a:p>
          <a:p>
            <a:r>
              <a:rPr lang="en-US" altLang="en-US" dirty="0" smtClean="0"/>
              <a:t>Logging</a:t>
            </a:r>
          </a:p>
          <a:p>
            <a:r>
              <a:rPr lang="en-US" altLang="en-US" dirty="0" smtClean="0"/>
              <a:t>Record Route</a:t>
            </a:r>
          </a:p>
          <a:p>
            <a:r>
              <a:rPr lang="en-US" altLang="en-US" dirty="0" smtClean="0"/>
              <a:t>ICMP </a:t>
            </a:r>
            <a:r>
              <a:rPr lang="en-US" altLang="en-US" dirty="0" err="1" smtClean="0"/>
              <a:t>Traceback</a:t>
            </a:r>
            <a:endParaRPr lang="en-US" altLang="en-US" dirty="0" smtClean="0"/>
          </a:p>
          <a:p>
            <a:r>
              <a:rPr lang="en-US" altLang="en-US" dirty="0" smtClean="0"/>
              <a:t>Probabilistic Packet Marking</a:t>
            </a:r>
            <a:endParaRPr lang="en-US" altLang="en-US" dirty="0"/>
          </a:p>
        </p:txBody>
      </p:sp>
      <p:pic>
        <p:nvPicPr>
          <p:cNvPr id="40964" name="Picture 5" descr="D:\Dave\School\PSU\CS 510 Advanced Security\Traceback-Presentation\figur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01466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Traceback: Input Debugging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Input Debugging</a:t>
            </a:r>
          </a:p>
          <a:p>
            <a:pPr lvl="1"/>
            <a:r>
              <a:rPr lang="en-US" altLang="en-US"/>
              <a:t>Many routers can filter egress port packets and determine ingress port.</a:t>
            </a:r>
          </a:p>
          <a:p>
            <a:endParaRPr lang="en-US" altLang="en-US"/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Slow process to communicate packet signature for filter to upstream providers</a:t>
            </a:r>
          </a:p>
          <a:p>
            <a:pPr lvl="1"/>
            <a:r>
              <a:rPr lang="en-US" altLang="en-US"/>
              <a:t>Difficult to get ISP cooperation</a:t>
            </a:r>
          </a:p>
          <a:p>
            <a:pPr lvl="1"/>
            <a:r>
              <a:rPr lang="en-US" altLang="en-US"/>
              <a:t>Only works while attack is active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Traceback: Logging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  <a:p>
            <a:pPr lvl="1"/>
            <a:r>
              <a:rPr lang="en-US" altLang="en-US"/>
              <a:t>Log packets at key routers.</a:t>
            </a:r>
          </a:p>
          <a:p>
            <a:pPr lvl="1"/>
            <a:r>
              <a:rPr lang="en-US" altLang="en-US"/>
              <a:t>Use data mining techniques to determine path.</a:t>
            </a:r>
          </a:p>
          <a:p>
            <a:endParaRPr lang="en-US" altLang="en-US"/>
          </a:p>
          <a:p>
            <a:r>
              <a:rPr lang="en-US" altLang="en-US"/>
              <a:t>Problems</a:t>
            </a:r>
          </a:p>
          <a:p>
            <a:pPr lvl="1"/>
            <a:r>
              <a:rPr lang="en-US" altLang="en-US"/>
              <a:t>Enormous resource requirements.</a:t>
            </a:r>
          </a:p>
          <a:p>
            <a:pPr lvl="1"/>
            <a:r>
              <a:rPr lang="en-US" altLang="en-US"/>
              <a:t>Large-scale inter-provider database integration.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Problem</a:t>
            </a: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Goal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Determine path from packets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an attacker may generate any packet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multiple attackers may conspire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attackers may be aware they are being traced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packets may be lost or reordered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/>
              <a:t>attackers send numerous packets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route between attacker and victim is fairly stable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routers are both CPU and memory limited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/>
              <a:t>routers are not widely compromised</a:t>
            </a:r>
            <a:endParaRPr lang="en-US" alt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Traceback: Record Route</a:t>
            </a: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Record Path</a:t>
            </a:r>
          </a:p>
          <a:p>
            <a:pPr lvl="1"/>
            <a:r>
              <a:rPr lang="en-US" altLang="en-US" smtClean="0"/>
              <a:t>Each router adds IP address to packet.</a:t>
            </a:r>
          </a:p>
          <a:p>
            <a:pPr lvl="1"/>
            <a:r>
              <a:rPr lang="en-US" altLang="en-US" smtClean="0"/>
              <a:t>Victim reads path from packet.</a:t>
            </a:r>
          </a:p>
          <a:p>
            <a:endParaRPr lang="en-US" altLang="en-US"/>
          </a:p>
        </p:txBody>
      </p:sp>
      <p:pic>
        <p:nvPicPr>
          <p:cNvPr id="45060" name="Picture 1" descr="Screen Shot 2015-04-09 at 10.44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911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Traceback: Record Route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Pro: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fast </a:t>
            </a:r>
            <a:r>
              <a:rPr lang="en-US" dirty="0"/>
              <a:t>convergence!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Cons:</a:t>
            </a:r>
            <a:endParaRPr lang="en-US" dirty="0"/>
          </a:p>
          <a:p>
            <a:pPr lvl="1">
              <a:defRPr/>
            </a:pPr>
            <a:r>
              <a:rPr lang="en-US" dirty="0"/>
              <a:t>Requires space in packet.</a:t>
            </a:r>
          </a:p>
          <a:p>
            <a:pPr lvl="2">
              <a:defRPr/>
            </a:pPr>
            <a:r>
              <a:rPr lang="en-US" dirty="0"/>
              <a:t>Unknown path size.</a:t>
            </a:r>
          </a:p>
          <a:p>
            <a:pPr lvl="1">
              <a:defRPr/>
            </a:pPr>
            <a:r>
              <a:rPr lang="en-US" dirty="0"/>
              <a:t>Modifying all packets in transit is </a:t>
            </a:r>
            <a:r>
              <a:rPr lang="en-US" dirty="0" smtClean="0"/>
              <a:t>expensive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74128" tIns="38534" rIns="74128" bIns="38534" anchor="b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en-US"/>
              <a:t>TCP Reminder: 3-Way Handshake</a:t>
            </a:r>
          </a:p>
        </p:txBody>
      </p:sp>
      <p:sp>
        <p:nvSpPr>
          <p:cNvPr id="21507" name="Line 2"/>
          <p:cNvSpPr>
            <a:spLocks noChangeShapeType="1"/>
          </p:cNvSpPr>
          <p:nvPr/>
        </p:nvSpPr>
        <p:spPr bwMode="auto">
          <a:xfrm>
            <a:off x="1784350" y="2667000"/>
            <a:ext cx="4113213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>
            <a:off x="1784350" y="5029200"/>
            <a:ext cx="4113213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1779588" y="3810000"/>
            <a:ext cx="4121150" cy="762000"/>
          </a:xfrm>
          <a:prstGeom prst="line">
            <a:avLst/>
          </a:prstGeom>
          <a:noFill/>
          <a:ln w="28440">
            <a:solidFill>
              <a:srgbClr val="FFCC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1595438" y="1752600"/>
            <a:ext cx="369887" cy="457200"/>
            <a:chOff x="1108" y="1217"/>
            <a:chExt cx="257" cy="317"/>
          </a:xfrm>
        </p:grpSpPr>
        <p:sp>
          <p:nvSpPr>
            <p:cNvPr id="21544" name="AutoShape 6"/>
            <p:cNvSpPr>
              <a:spLocks noChangeArrowheads="1"/>
            </p:cNvSpPr>
            <p:nvPr/>
          </p:nvSpPr>
          <p:spPr bwMode="auto">
            <a:xfrm>
              <a:off x="1111" y="1217"/>
              <a:ext cx="254" cy="317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5" name="AutoShape 7"/>
            <p:cNvSpPr>
              <a:spLocks noChangeArrowheads="1"/>
            </p:cNvSpPr>
            <p:nvPr/>
          </p:nvSpPr>
          <p:spPr bwMode="auto">
            <a:xfrm>
              <a:off x="1108" y="1217"/>
              <a:ext cx="232" cy="291"/>
            </a:xfrm>
            <a:prstGeom prst="roundRect">
              <a:avLst>
                <a:gd name="adj" fmla="val 39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1" name="Group 8"/>
          <p:cNvGrpSpPr>
            <a:grpSpLocks/>
          </p:cNvGrpSpPr>
          <p:nvPr/>
        </p:nvGrpSpPr>
        <p:grpSpPr bwMode="auto">
          <a:xfrm>
            <a:off x="5719763" y="1806575"/>
            <a:ext cx="354012" cy="455613"/>
            <a:chOff x="3972" y="1254"/>
            <a:chExt cx="246" cy="317"/>
          </a:xfrm>
        </p:grpSpPr>
        <p:sp>
          <p:nvSpPr>
            <p:cNvPr id="21542" name="AutoShape 9"/>
            <p:cNvSpPr>
              <a:spLocks noChangeArrowheads="1"/>
            </p:cNvSpPr>
            <p:nvPr/>
          </p:nvSpPr>
          <p:spPr bwMode="auto">
            <a:xfrm>
              <a:off x="3973" y="1254"/>
              <a:ext cx="245" cy="317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3" name="AutoShape 10"/>
            <p:cNvSpPr>
              <a:spLocks noChangeArrowheads="1"/>
            </p:cNvSpPr>
            <p:nvPr/>
          </p:nvSpPr>
          <p:spPr bwMode="auto">
            <a:xfrm>
              <a:off x="3972" y="1254"/>
              <a:ext cx="224" cy="291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</a:t>
              </a:r>
            </a:p>
          </p:txBody>
        </p:sp>
      </p:grpSp>
      <p:grpSp>
        <p:nvGrpSpPr>
          <p:cNvPr id="21512" name="Group 11"/>
          <p:cNvGrpSpPr>
            <a:grpSpLocks/>
          </p:cNvGrpSpPr>
          <p:nvPr/>
        </p:nvGrpSpPr>
        <p:grpSpPr bwMode="auto">
          <a:xfrm>
            <a:off x="3154363" y="2438400"/>
            <a:ext cx="868362" cy="455613"/>
            <a:chOff x="2191" y="1693"/>
            <a:chExt cx="603" cy="317"/>
          </a:xfrm>
        </p:grpSpPr>
        <p:sp>
          <p:nvSpPr>
            <p:cNvPr id="21540" name="AutoShape 12"/>
            <p:cNvSpPr>
              <a:spLocks noChangeArrowheads="1"/>
            </p:cNvSpPr>
            <p:nvPr/>
          </p:nvSpPr>
          <p:spPr bwMode="auto">
            <a:xfrm>
              <a:off x="2201" y="1693"/>
              <a:ext cx="593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41" name="AutoShape 13"/>
            <p:cNvSpPr>
              <a:spLocks noChangeArrowheads="1"/>
            </p:cNvSpPr>
            <p:nvPr/>
          </p:nvSpPr>
          <p:spPr bwMode="auto">
            <a:xfrm>
              <a:off x="2191" y="1693"/>
              <a:ext cx="553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SYN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3" name="Group 14"/>
          <p:cNvGrpSpPr>
            <a:grpSpLocks/>
          </p:cNvGrpSpPr>
          <p:nvPr/>
        </p:nvGrpSpPr>
        <p:grpSpPr bwMode="auto">
          <a:xfrm>
            <a:off x="2687638" y="3581400"/>
            <a:ext cx="1744662" cy="457200"/>
            <a:chOff x="1866" y="2487"/>
            <a:chExt cx="1212" cy="317"/>
          </a:xfrm>
        </p:grpSpPr>
        <p:sp>
          <p:nvSpPr>
            <p:cNvPr id="21538" name="AutoShape 15"/>
            <p:cNvSpPr>
              <a:spLocks noChangeArrowheads="1"/>
            </p:cNvSpPr>
            <p:nvPr/>
          </p:nvSpPr>
          <p:spPr bwMode="auto">
            <a:xfrm>
              <a:off x="1899" y="2487"/>
              <a:ext cx="1179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9" name="AutoShape 16"/>
            <p:cNvSpPr>
              <a:spLocks noChangeArrowheads="1"/>
            </p:cNvSpPr>
            <p:nvPr/>
          </p:nvSpPr>
          <p:spPr bwMode="auto">
            <a:xfrm>
              <a:off x="1866" y="2487"/>
              <a:ext cx="1097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SYN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S</a:t>
              </a: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, ACK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C</a:t>
              </a:r>
            </a:p>
          </p:txBody>
        </p:sp>
      </p:grpSp>
      <p:grpSp>
        <p:nvGrpSpPr>
          <p:cNvPr id="21514" name="Group 17"/>
          <p:cNvGrpSpPr>
            <a:grpSpLocks/>
          </p:cNvGrpSpPr>
          <p:nvPr/>
        </p:nvGrpSpPr>
        <p:grpSpPr bwMode="auto">
          <a:xfrm>
            <a:off x="3871913" y="4876800"/>
            <a:ext cx="863600" cy="454025"/>
            <a:chOff x="2689" y="3386"/>
            <a:chExt cx="599" cy="316"/>
          </a:xfrm>
        </p:grpSpPr>
        <p:sp>
          <p:nvSpPr>
            <p:cNvPr id="21536" name="AutoShape 18"/>
            <p:cNvSpPr>
              <a:spLocks noChangeArrowheads="1"/>
            </p:cNvSpPr>
            <p:nvPr/>
          </p:nvSpPr>
          <p:spPr bwMode="auto">
            <a:xfrm>
              <a:off x="2705" y="3386"/>
              <a:ext cx="583" cy="316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7" name="AutoShape 19"/>
            <p:cNvSpPr>
              <a:spLocks noChangeArrowheads="1"/>
            </p:cNvSpPr>
            <p:nvPr/>
          </p:nvSpPr>
          <p:spPr bwMode="auto">
            <a:xfrm>
              <a:off x="2689" y="3386"/>
              <a:ext cx="544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ACK</a:t>
              </a:r>
              <a:r>
                <a:rPr lang="en-GB" altLang="en-US" sz="2200" baseline="-25000">
                  <a:solidFill>
                    <a:srgbClr val="000000"/>
                  </a:solidFill>
                  <a:latin typeface="Tahoma" charset="0"/>
                </a:rPr>
                <a:t>S</a:t>
              </a:r>
            </a:p>
          </p:txBody>
        </p:sp>
      </p:grpSp>
      <p:sp>
        <p:nvSpPr>
          <p:cNvPr id="21515" name="Line 20"/>
          <p:cNvSpPr>
            <a:spLocks noChangeShapeType="1"/>
          </p:cNvSpPr>
          <p:nvPr/>
        </p:nvSpPr>
        <p:spPr bwMode="auto">
          <a:xfrm>
            <a:off x="5942013" y="3810000"/>
            <a:ext cx="1587" cy="1984375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>
            <a:off x="5942013" y="5792788"/>
            <a:ext cx="1587" cy="530225"/>
          </a:xfrm>
          <a:prstGeom prst="line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7" name="Line 22"/>
          <p:cNvSpPr>
            <a:spLocks noChangeShapeType="1"/>
          </p:cNvSpPr>
          <p:nvPr/>
        </p:nvSpPr>
        <p:spPr bwMode="auto">
          <a:xfrm>
            <a:off x="1784350" y="2667000"/>
            <a:ext cx="1588" cy="1905000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8" name="Line 23"/>
          <p:cNvSpPr>
            <a:spLocks noChangeShapeType="1"/>
          </p:cNvSpPr>
          <p:nvPr/>
        </p:nvSpPr>
        <p:spPr bwMode="auto">
          <a:xfrm>
            <a:off x="1784350" y="5029200"/>
            <a:ext cx="1588" cy="1293813"/>
          </a:xfrm>
          <a:prstGeom prst="line">
            <a:avLst/>
          </a:prstGeom>
          <a:noFill/>
          <a:ln w="7632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9" name="Line 24"/>
          <p:cNvSpPr>
            <a:spLocks noChangeShapeType="1"/>
          </p:cNvSpPr>
          <p:nvPr/>
        </p:nvSpPr>
        <p:spPr bwMode="auto">
          <a:xfrm>
            <a:off x="1784350" y="4572000"/>
            <a:ext cx="1588" cy="457200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0" name="Line 25"/>
          <p:cNvSpPr>
            <a:spLocks noChangeShapeType="1"/>
          </p:cNvSpPr>
          <p:nvPr/>
        </p:nvSpPr>
        <p:spPr bwMode="auto">
          <a:xfrm>
            <a:off x="5942013" y="2362200"/>
            <a:ext cx="1587" cy="1066800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1" name="Line 26"/>
          <p:cNvSpPr>
            <a:spLocks noChangeShapeType="1"/>
          </p:cNvSpPr>
          <p:nvPr/>
        </p:nvSpPr>
        <p:spPr bwMode="auto">
          <a:xfrm>
            <a:off x="1784350" y="2286000"/>
            <a:ext cx="1588" cy="379413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2" name="Line 27"/>
          <p:cNvSpPr>
            <a:spLocks noChangeShapeType="1"/>
          </p:cNvSpPr>
          <p:nvPr/>
        </p:nvSpPr>
        <p:spPr bwMode="auto">
          <a:xfrm>
            <a:off x="5942013" y="3429000"/>
            <a:ext cx="1587" cy="407988"/>
          </a:xfrm>
          <a:prstGeom prst="line">
            <a:avLst/>
          </a:prstGeom>
          <a:noFill/>
          <a:ln w="7632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21523" name="Group 28"/>
          <p:cNvGrpSpPr>
            <a:grpSpLocks/>
          </p:cNvGrpSpPr>
          <p:nvPr/>
        </p:nvGrpSpPr>
        <p:grpSpPr bwMode="auto">
          <a:xfrm>
            <a:off x="6030913" y="2514600"/>
            <a:ext cx="1450975" cy="457200"/>
            <a:chOff x="4188" y="1746"/>
            <a:chExt cx="1008" cy="317"/>
          </a:xfrm>
        </p:grpSpPr>
        <p:sp>
          <p:nvSpPr>
            <p:cNvPr id="21534" name="AutoShape 29"/>
            <p:cNvSpPr>
              <a:spLocks noChangeArrowheads="1"/>
            </p:cNvSpPr>
            <p:nvPr/>
          </p:nvSpPr>
          <p:spPr bwMode="auto">
            <a:xfrm>
              <a:off x="4237" y="1746"/>
              <a:ext cx="959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5" name="AutoShape 30"/>
            <p:cNvSpPr>
              <a:spLocks noChangeArrowheads="1"/>
            </p:cNvSpPr>
            <p:nvPr/>
          </p:nvSpPr>
          <p:spPr bwMode="auto">
            <a:xfrm>
              <a:off x="4188" y="1746"/>
              <a:ext cx="885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FFFFFF"/>
                  </a:solidFill>
                  <a:latin typeface="Tahoma" charset="0"/>
                </a:rPr>
                <a:t>Listening</a:t>
              </a:r>
            </a:p>
          </p:txBody>
        </p:sp>
      </p:grpSp>
      <p:grpSp>
        <p:nvGrpSpPr>
          <p:cNvPr id="21524" name="Group 31"/>
          <p:cNvGrpSpPr>
            <a:grpSpLocks/>
          </p:cNvGrpSpPr>
          <p:nvPr/>
        </p:nvGrpSpPr>
        <p:grpSpPr bwMode="auto">
          <a:xfrm>
            <a:off x="6024563" y="3352800"/>
            <a:ext cx="1654175" cy="455613"/>
            <a:chOff x="4184" y="2328"/>
            <a:chExt cx="1149" cy="317"/>
          </a:xfrm>
        </p:grpSpPr>
        <p:sp>
          <p:nvSpPr>
            <p:cNvPr id="21532" name="AutoShape 32"/>
            <p:cNvSpPr>
              <a:spLocks noChangeArrowheads="1"/>
            </p:cNvSpPr>
            <p:nvPr/>
          </p:nvSpPr>
          <p:spPr bwMode="auto">
            <a:xfrm>
              <a:off x="4237" y="2328"/>
              <a:ext cx="1096" cy="317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3" name="AutoShape 33"/>
            <p:cNvSpPr>
              <a:spLocks noChangeArrowheads="1"/>
            </p:cNvSpPr>
            <p:nvPr/>
          </p:nvSpPr>
          <p:spPr bwMode="auto">
            <a:xfrm>
              <a:off x="4184" y="2328"/>
              <a:ext cx="1082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FF0000"/>
                  </a:solidFill>
                  <a:latin typeface="Tahoma" charset="0"/>
                </a:rPr>
                <a:t>Create TCB</a:t>
              </a:r>
            </a:p>
          </p:txBody>
        </p:sp>
      </p:grpSp>
      <p:grpSp>
        <p:nvGrpSpPr>
          <p:cNvPr id="21525" name="Group 34"/>
          <p:cNvGrpSpPr>
            <a:grpSpLocks/>
          </p:cNvGrpSpPr>
          <p:nvPr/>
        </p:nvGrpSpPr>
        <p:grpSpPr bwMode="auto">
          <a:xfrm>
            <a:off x="6073775" y="4495800"/>
            <a:ext cx="815975" cy="460375"/>
            <a:chOff x="4218" y="3122"/>
            <a:chExt cx="567" cy="319"/>
          </a:xfrm>
        </p:grpSpPr>
        <p:sp>
          <p:nvSpPr>
            <p:cNvPr id="21530" name="AutoShape 35"/>
            <p:cNvSpPr>
              <a:spLocks noChangeArrowheads="1"/>
            </p:cNvSpPr>
            <p:nvPr/>
          </p:nvSpPr>
          <p:spPr bwMode="auto">
            <a:xfrm>
              <a:off x="4236" y="3122"/>
              <a:ext cx="549" cy="319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31" name="AutoShape 36"/>
            <p:cNvSpPr>
              <a:spLocks noChangeArrowheads="1"/>
            </p:cNvSpPr>
            <p:nvPr/>
          </p:nvSpPr>
          <p:spPr bwMode="auto">
            <a:xfrm>
              <a:off x="4218" y="3122"/>
              <a:ext cx="498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333399"/>
                  </a:solidFill>
                  <a:latin typeface="Tahoma" charset="0"/>
                </a:rPr>
                <a:t>Wait</a:t>
              </a:r>
            </a:p>
          </p:txBody>
        </p:sp>
      </p:grpSp>
      <p:grpSp>
        <p:nvGrpSpPr>
          <p:cNvPr id="21526" name="Group 37"/>
          <p:cNvGrpSpPr>
            <a:grpSpLocks/>
          </p:cNvGrpSpPr>
          <p:nvPr/>
        </p:nvGrpSpPr>
        <p:grpSpPr bwMode="auto">
          <a:xfrm>
            <a:off x="6015038" y="5791200"/>
            <a:ext cx="1687512" cy="454025"/>
            <a:chOff x="4177" y="4021"/>
            <a:chExt cx="1172" cy="316"/>
          </a:xfrm>
        </p:grpSpPr>
        <p:sp>
          <p:nvSpPr>
            <p:cNvPr id="21528" name="AutoShape 38"/>
            <p:cNvSpPr>
              <a:spLocks noChangeArrowheads="1"/>
            </p:cNvSpPr>
            <p:nvPr/>
          </p:nvSpPr>
          <p:spPr bwMode="auto">
            <a:xfrm>
              <a:off x="4236" y="4021"/>
              <a:ext cx="1113" cy="316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9" name="AutoShape 39"/>
            <p:cNvSpPr>
              <a:spLocks noChangeArrowheads="1"/>
            </p:cNvSpPr>
            <p:nvPr/>
          </p:nvSpPr>
          <p:spPr bwMode="auto">
            <a:xfrm>
              <a:off x="4177" y="4021"/>
              <a:ext cx="1028" cy="291"/>
            </a:xfrm>
            <a:prstGeom prst="roundRect">
              <a:avLst>
                <a:gd name="adj" fmla="val 31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720" tIns="42480" rIns="81720" bIns="42480">
              <a:spAutoFit/>
            </a:bodyPr>
            <a:lstStyle>
              <a:lvl1pPr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ct val="98000"/>
                </a:lnSpc>
                <a:spcBef>
                  <a:spcPts val="500"/>
                </a:spcBef>
              </a:pPr>
              <a:r>
                <a:rPr lang="en-GB" altLang="en-US" sz="2200">
                  <a:solidFill>
                    <a:srgbClr val="000000"/>
                  </a:solidFill>
                  <a:latin typeface="Tahoma" charset="0"/>
                </a:rPr>
                <a:t>Connected</a:t>
              </a:r>
            </a:p>
          </p:txBody>
        </p:sp>
      </p:grpSp>
      <p:sp>
        <p:nvSpPr>
          <p:cNvPr id="21527" name="Text Box 40"/>
          <p:cNvSpPr txBox="1">
            <a:spLocks noChangeArrowheads="1"/>
          </p:cNvSpPr>
          <p:nvPr/>
        </p:nvSpPr>
        <p:spPr bwMode="auto">
          <a:xfrm>
            <a:off x="6842125" y="6548438"/>
            <a:ext cx="20748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500">
                <a:solidFill>
                  <a:srgbClr val="000000"/>
                </a:solidFill>
              </a:rPr>
              <a:t>slide credit: Feamster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Traceback: Node sampling</a:t>
            </a:r>
            <a:endParaRPr lang="en-US" altLang="en-US"/>
          </a:p>
        </p:txBody>
      </p:sp>
      <p:pic>
        <p:nvPicPr>
          <p:cNvPr id="47107" name="Picture 1" descr="Screen Shot 2015-04-09 at 10.4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324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Traceback: Node Sampling</a:t>
            </a: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Node Sampling</a:t>
            </a:r>
          </a:p>
          <a:p>
            <a:pPr lvl="1"/>
            <a:r>
              <a:rPr lang="en-US" altLang="en-US" dirty="0" smtClean="0"/>
              <a:t>Probabilistically store router address in packet using an IP header field (IP identifier).</a:t>
            </a:r>
          </a:p>
          <a:p>
            <a:pPr lvl="2"/>
            <a:r>
              <a:rPr lang="en-US" altLang="en-US" dirty="0" smtClean="0"/>
              <a:t>Fixed space regardless of path length.</a:t>
            </a:r>
          </a:p>
          <a:p>
            <a:pPr lvl="1"/>
            <a:r>
              <a:rPr lang="en-US" altLang="en-US" dirty="0" smtClean="0"/>
              <a:t>Router distance inferred from frequency of marked packets.</a:t>
            </a:r>
          </a:p>
          <a:p>
            <a:r>
              <a:rPr lang="en-US" altLang="en-US" dirty="0" smtClean="0"/>
              <a:t>Problems</a:t>
            </a:r>
          </a:p>
          <a:p>
            <a:pPr lvl="1"/>
            <a:r>
              <a:rPr lang="en-US" altLang="en-US" dirty="0" smtClean="0"/>
              <a:t>Probability must &gt; 0.5 to be robust against attacker.</a:t>
            </a:r>
          </a:p>
          <a:p>
            <a:pPr lvl="1"/>
            <a:r>
              <a:rPr lang="en-US" altLang="en-US" dirty="0" smtClean="0"/>
              <a:t>Large probability decreases chance of seeing packets marked by far routers.</a:t>
            </a:r>
          </a:p>
          <a:p>
            <a:pPr lvl="1"/>
            <a:r>
              <a:rPr lang="en-US" altLang="en-US" dirty="0" smtClean="0"/>
              <a:t>Ambiguity in case of multiple attackers at the same distance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Traceback: Edge sampling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Edge sampling</a:t>
            </a:r>
          </a:p>
          <a:p>
            <a:pPr lvl="1" eaLnBrk="1" hangingPunct="1"/>
            <a:r>
              <a:rPr lang="en-US" altLang="en-US" sz="2400"/>
              <a:t>Solve node sampling problems by encoding edges &amp; distance from victim in messages</a:t>
            </a:r>
          </a:p>
          <a:p>
            <a:pPr lvl="1" eaLnBrk="1" hangingPunct="1"/>
            <a:r>
              <a:rPr lang="en-US" altLang="en-US" sz="2400"/>
              <a:t>Start router sets </a:t>
            </a:r>
            <a:r>
              <a:rPr lang="ja-JP" altLang="en-US" sz="2400"/>
              <a:t>“</a:t>
            </a:r>
            <a:r>
              <a:rPr lang="en-US" altLang="ja-JP" sz="2400"/>
              <a:t>start</a:t>
            </a:r>
            <a:r>
              <a:rPr lang="ja-JP" altLang="en-US" sz="2400"/>
              <a:t>”</a:t>
            </a:r>
            <a:r>
              <a:rPr lang="en-US" altLang="ja-JP" sz="2400"/>
              <a:t> field with probability </a:t>
            </a:r>
            <a:r>
              <a:rPr lang="en-US" altLang="ja-JP" sz="2400" i="1"/>
              <a:t>p </a:t>
            </a:r>
            <a:r>
              <a:rPr lang="en-US" altLang="ja-JP" sz="2400"/>
              <a:t>and sets distance to 0</a:t>
            </a:r>
          </a:p>
          <a:p>
            <a:pPr lvl="1" eaLnBrk="1" hangingPunct="1"/>
            <a:r>
              <a:rPr lang="en-US" altLang="en-US" sz="2400"/>
              <a:t>If distance is 0, router sets </a:t>
            </a:r>
            <a:r>
              <a:rPr lang="ja-JP" altLang="en-US" sz="2400"/>
              <a:t>“</a:t>
            </a:r>
            <a:r>
              <a:rPr lang="en-US" altLang="ja-JP" sz="2400"/>
              <a:t>end</a:t>
            </a:r>
            <a:r>
              <a:rPr lang="ja-JP" altLang="en-US" sz="2400"/>
              <a:t>”</a:t>
            </a:r>
            <a:r>
              <a:rPr lang="en-US" altLang="ja-JP" sz="2400"/>
              <a:t> field</a:t>
            </a:r>
          </a:p>
          <a:p>
            <a:pPr lvl="1" eaLnBrk="1" hangingPunct="1"/>
            <a:r>
              <a:rPr lang="en-US" altLang="en-US" sz="2400"/>
              <a:t>All routers increment distance</a:t>
            </a:r>
          </a:p>
          <a:p>
            <a:pPr lvl="1" eaLnBrk="1" hangingPunct="1"/>
            <a:r>
              <a:rPr lang="en-US" altLang="en-US" sz="2400"/>
              <a:t>As before, P(receiving mark from router d hops away) = </a:t>
            </a:r>
            <a:r>
              <a:rPr lang="en-US" altLang="en-US" sz="2400" i="1"/>
              <a:t>p</a:t>
            </a:r>
            <a:r>
              <a:rPr lang="en-US" altLang="en-US" sz="2400"/>
              <a:t>(1 – </a:t>
            </a:r>
            <a:r>
              <a:rPr lang="en-US" altLang="en-US" sz="2400" i="1"/>
              <a:t>p</a:t>
            </a:r>
            <a:r>
              <a:rPr lang="en-US" altLang="en-US" sz="2400"/>
              <a:t>)</a:t>
            </a:r>
            <a:r>
              <a:rPr lang="en-US" altLang="en-US" sz="2400" baseline="30000"/>
              <a:t>d-1</a:t>
            </a:r>
          </a:p>
          <a:p>
            <a:pPr eaLnBrk="1" hangingPunct="1"/>
            <a:r>
              <a:rPr lang="en-US" altLang="en-US" sz="2800"/>
              <a:t>Multiple attackers can be identified since edge identifies splits in reverse 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Traceback: Edge sampling</a:t>
            </a: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Edge sampling</a:t>
            </a:r>
          </a:p>
          <a:p>
            <a:pPr lvl="1"/>
            <a:r>
              <a:rPr lang="en-US" altLang="en-US" dirty="0" smtClean="0"/>
              <a:t>Easy for victim to reconstruct path to attacker.</a:t>
            </a:r>
          </a:p>
          <a:p>
            <a:pPr lvl="1"/>
            <a:r>
              <a:rPr lang="en-US" altLang="en-US" dirty="0" smtClean="0"/>
              <a:t>Probably can be much less than for simple marking.</a:t>
            </a:r>
          </a:p>
          <a:p>
            <a:pPr lvl="2"/>
            <a:r>
              <a:rPr lang="en-US" altLang="en-US" dirty="0" smtClean="0"/>
              <a:t>Optimal is p &lt;= 1/d.</a:t>
            </a:r>
          </a:p>
          <a:p>
            <a:pPr lvl="1"/>
            <a:r>
              <a:rPr lang="en-US" altLang="en-US" dirty="0" smtClean="0"/>
              <a:t>Effective for multiple attackers.</a:t>
            </a:r>
          </a:p>
          <a:p>
            <a:pPr lvl="2"/>
            <a:r>
              <a:rPr lang="en-US" altLang="en-US" dirty="0" smtClean="0"/>
              <a:t>Number of required packets grows linearly.</a:t>
            </a:r>
          </a:p>
          <a:p>
            <a:r>
              <a:rPr lang="en-US" altLang="en-US" dirty="0" smtClean="0"/>
              <a:t>Problems</a:t>
            </a:r>
          </a:p>
          <a:p>
            <a:pPr lvl="1"/>
            <a:r>
              <a:rPr lang="en-US" altLang="en-US" dirty="0" smtClean="0"/>
              <a:t>Impossible to trust route further away than the closest attacker.</a:t>
            </a:r>
          </a:p>
          <a:p>
            <a:pPr lvl="1"/>
            <a:r>
              <a:rPr lang="en-US" altLang="en-US" dirty="0" smtClean="0"/>
              <a:t>Require additional space in IP packet header.</a:t>
            </a:r>
          </a:p>
          <a:p>
            <a:pPr lvl="2"/>
            <a:r>
              <a:rPr lang="en-US" altLang="en-US" dirty="0" smtClean="0"/>
              <a:t>2x 32 bit addresses, 8 bit distance.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Edge sampling: Final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Problem:</a:t>
            </a:r>
          </a:p>
          <a:p>
            <a:pPr lvl="1"/>
            <a:r>
              <a:rPr lang="en-US" altLang="en-US"/>
              <a:t>Slow convergence in practice</a:t>
            </a:r>
          </a:p>
          <a:p>
            <a:pPr lvl="1"/>
            <a:r>
              <a:rPr lang="en-US" altLang="en-US"/>
              <a:t>Path reconstruction does not scale well against distributed attacks</a:t>
            </a:r>
          </a:p>
          <a:p>
            <a:pPr lvl="1"/>
            <a:r>
              <a:rPr lang="en-US" altLang="en-US"/>
              <a:t>What if the routers are malicious?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DDoS is the networked version of DoS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 sz="2800"/>
              <a:t>DDoS attacks are a real threat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 sz="2800"/>
              <a:t>Easy to carry out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Toolkits readily available</a:t>
            </a:r>
          </a:p>
          <a:p>
            <a:pPr>
              <a:lnSpc>
                <a:spcPct val="90000"/>
              </a:lnSpc>
            </a:pPr>
            <a:endParaRPr lang="en-US" altLang="ja-JP" sz="1000"/>
          </a:p>
          <a:p>
            <a:pPr>
              <a:lnSpc>
                <a:spcPct val="90000"/>
              </a:lnSpc>
            </a:pPr>
            <a:r>
              <a:rPr lang="en-US" altLang="ja-JP"/>
              <a:t>Difficult to defend against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Patching and securing one’s host is </a:t>
            </a:r>
            <a:r>
              <a:rPr lang="en-US" altLang="ja-JP" sz="2400" b="1"/>
              <a:t>not</a:t>
            </a:r>
            <a:r>
              <a:rPr lang="en-US" altLang="ja-JP" sz="2400"/>
              <a:t> enough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Principally due to the nature (default connected) of the Internet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Prevention is difficult, due to the role other machines play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Involving multiple jurisdictions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1"/>
          <p:cNvSpPr>
            <a:spLocks noGrp="1"/>
          </p:cNvSpPr>
          <p:nvPr>
            <p:ph idx="1"/>
          </p:nvPr>
        </p:nvSpPr>
        <p:spPr>
          <a:xfrm>
            <a:off x="161925" y="1587500"/>
            <a:ext cx="8820150" cy="4914900"/>
          </a:xfrm>
        </p:spPr>
        <p:txBody>
          <a:bodyPr/>
          <a:lstStyle/>
          <a:p>
            <a:r>
              <a:rPr lang="en-US" altLang="en-US" sz="3400"/>
              <a:t>Amplification attacks</a:t>
            </a:r>
          </a:p>
          <a:p>
            <a:pPr marL="635000" lvl="1" indent="-342900"/>
            <a:r>
              <a:rPr lang="en-US" altLang="en-US"/>
              <a:t>Abuse existing protocols</a:t>
            </a:r>
          </a:p>
          <a:p>
            <a:pPr marL="635000" lvl="1" indent="-342900"/>
            <a:r>
              <a:rPr lang="en-US" altLang="en-US"/>
              <a:t>Large amplification factors easy to achieve</a:t>
            </a:r>
          </a:p>
          <a:p>
            <a:pPr marL="900113" lvl="2" indent="-342900"/>
            <a:r>
              <a:rPr lang="en-US" altLang="en-US"/>
              <a:t>E.g., BAF of 1,000 -&gt; 1GB/s of aggregate traffic yields 1TB/s of DDoS traffic</a:t>
            </a:r>
          </a:p>
          <a:p>
            <a:pPr marL="635000" lvl="1" indent="-342900"/>
            <a:r>
              <a:rPr lang="en-US" altLang="en-US"/>
              <a:t>Done in practice</a:t>
            </a:r>
          </a:p>
          <a:p>
            <a:pPr marL="900113" lvl="2" indent="-342900"/>
            <a:r>
              <a:rPr lang="en-US" altLang="en-US"/>
              <a:t>Although people haven’t yet fully realized they could abuse NTP or P2P networks like Kad</a:t>
            </a:r>
          </a:p>
        </p:txBody>
      </p:sp>
      <p:sp>
        <p:nvSpPr>
          <p:cNvPr id="12185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25" y="1587500"/>
            <a:ext cx="8820150" cy="4914900"/>
          </a:xfrm>
        </p:spPr>
        <p:txBody>
          <a:bodyPr>
            <a:normAutofit/>
          </a:bodyPr>
          <a:lstStyle/>
          <a:p>
            <a:r>
              <a:rPr lang="en-US" altLang="en-US" sz="3000"/>
              <a:t>NIDS and NIPS</a:t>
            </a:r>
          </a:p>
          <a:p>
            <a:r>
              <a:rPr lang="en-US" altLang="en-US" sz="3000"/>
              <a:t>Required reading:</a:t>
            </a:r>
          </a:p>
          <a:p>
            <a:pPr lvl="1" indent="-342900"/>
            <a:r>
              <a:rPr lang="en-US" altLang="en-US" sz="2600"/>
              <a:t>Bro: A System for Detecting Network Intruders in Real-Time</a:t>
            </a:r>
          </a:p>
          <a:p>
            <a:r>
              <a:rPr lang="en-US" altLang="en-US" sz="3000"/>
              <a:t>Skim:</a:t>
            </a:r>
          </a:p>
          <a:p>
            <a:pPr lvl="1" indent="-342900"/>
            <a:r>
              <a:rPr lang="en-US" altLang="en-US" sz="2600"/>
              <a:t>Network Intrusion Detection: Evasion, Traffic Normalization, and End-to-End Protocol Semantics</a:t>
            </a:r>
          </a:p>
          <a:p>
            <a:r>
              <a:rPr lang="en-US" altLang="en-US" sz="3000"/>
              <a:t>Optional:</a:t>
            </a:r>
          </a:p>
          <a:p>
            <a:pPr lvl="1" indent="-342900"/>
            <a:r>
              <a:rPr lang="en-US" altLang="en-US" sz="2600"/>
              <a:t>Honeycomb – Creating Intrusion Detection Signatures Using Honeypots </a:t>
            </a:r>
          </a:p>
          <a:p>
            <a:endParaRPr lang="en-US" altLang="en-US" sz="3000"/>
          </a:p>
          <a:p>
            <a:pPr lvl="1" indent="-342900">
              <a:buFontTx/>
              <a:buNone/>
            </a:pPr>
            <a:endParaRPr lang="en-US" altLang="en-US" sz="2600"/>
          </a:p>
        </p:txBody>
      </p:sp>
      <p:sp>
        <p:nvSpPr>
          <p:cNvPr id="1228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Next lecture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Bandwidth DDoS Attacks - Solutions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/>
              <a:t>Ingress filtering – examine packets to identify bogus source addresses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Link testing – have routers either explicitly identify which hops are involved in attack or use controlled flooding and a network map to perturb attack traffic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Logging – log packets at key routers and post-process to identify attacker</a:t>
            </a:r>
            <a:r>
              <a:rPr lang="ja-JP" altLang="en-US" sz="2700"/>
              <a:t>’</a:t>
            </a:r>
            <a:r>
              <a:rPr lang="en-US" altLang="ja-JP" sz="2700"/>
              <a:t>s path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ICMP traceback – sample occasional packets and copy path info into special ICMP messages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Capabilities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IP traceback + filtering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Secure Overlay Services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57800"/>
            <a:ext cx="4724400" cy="1022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/>
              <a:t>Authenticate client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Longer/slower route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/>
              <a:t>Closed network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6583363"/>
            <a:ext cx="257968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1">
                <a:hlinkClick r:id="rId2"/>
              </a:rPr>
              <a:t>Keromytis, Misra, Rubenstein, 02</a:t>
            </a:r>
            <a:endParaRPr lang="en-US" altLang="en-US" sz="1200" b="1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09600" y="1676400"/>
            <a:ext cx="996950" cy="4159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000000"/>
                </a:solidFill>
                <a:latin typeface="Tahoma" charset="0"/>
              </a:rPr>
              <a:t>Source point</a:t>
            </a: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990600" y="3124200"/>
            <a:ext cx="1489075" cy="1524000"/>
            <a:chOff x="2160" y="2400"/>
            <a:chExt cx="960" cy="576"/>
          </a:xfrm>
        </p:grpSpPr>
        <p:sp>
          <p:nvSpPr>
            <p:cNvPr id="36896" name="Oval 7"/>
            <p:cNvSpPr>
              <a:spLocks noChangeArrowheads="1"/>
            </p:cNvSpPr>
            <p:nvPr/>
          </p:nvSpPr>
          <p:spPr bwMode="auto">
            <a:xfrm>
              <a:off x="2160" y="2400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7" name="Oval 8"/>
            <p:cNvSpPr>
              <a:spLocks noChangeArrowheads="1"/>
            </p:cNvSpPr>
            <p:nvPr/>
          </p:nvSpPr>
          <p:spPr bwMode="auto">
            <a:xfrm>
              <a:off x="2256" y="2496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Overlay Access Point</a:t>
              </a:r>
            </a:p>
          </p:txBody>
        </p:sp>
      </p:grpSp>
      <p:grpSp>
        <p:nvGrpSpPr>
          <p:cNvPr id="36871" name="Group 9"/>
          <p:cNvGrpSpPr>
            <a:grpSpLocks/>
          </p:cNvGrpSpPr>
          <p:nvPr/>
        </p:nvGrpSpPr>
        <p:grpSpPr bwMode="auto">
          <a:xfrm>
            <a:off x="3886200" y="2286000"/>
            <a:ext cx="1219200" cy="582613"/>
            <a:chOff x="3744" y="864"/>
            <a:chExt cx="1056" cy="672"/>
          </a:xfrm>
        </p:grpSpPr>
        <p:sp>
          <p:nvSpPr>
            <p:cNvPr id="36893" name="Oval 10"/>
            <p:cNvSpPr>
              <a:spLocks noChangeArrowheads="1"/>
            </p:cNvSpPr>
            <p:nvPr/>
          </p:nvSpPr>
          <p:spPr bwMode="auto">
            <a:xfrm>
              <a:off x="3744" y="864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4" name="Oval 11"/>
            <p:cNvSpPr>
              <a:spLocks noChangeArrowheads="1"/>
            </p:cNvSpPr>
            <p:nvPr/>
          </p:nvSpPr>
          <p:spPr bwMode="auto">
            <a:xfrm>
              <a:off x="3840" y="960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5" name="Oval 12"/>
            <p:cNvSpPr>
              <a:spLocks noChangeArrowheads="1"/>
            </p:cNvSpPr>
            <p:nvPr/>
          </p:nvSpPr>
          <p:spPr bwMode="auto">
            <a:xfrm>
              <a:off x="3936" y="1056"/>
              <a:ext cx="864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ahoma" charset="0"/>
                </a:rPr>
                <a:t>Beacon</a:t>
              </a:r>
            </a:p>
          </p:txBody>
        </p:sp>
      </p:grpSp>
      <p:grpSp>
        <p:nvGrpSpPr>
          <p:cNvPr id="36872" name="Group 13"/>
          <p:cNvGrpSpPr>
            <a:grpSpLocks/>
          </p:cNvGrpSpPr>
          <p:nvPr/>
        </p:nvGrpSpPr>
        <p:grpSpPr bwMode="auto">
          <a:xfrm>
            <a:off x="5638800" y="2819400"/>
            <a:ext cx="1427163" cy="762000"/>
            <a:chOff x="3805" y="1824"/>
            <a:chExt cx="899" cy="480"/>
          </a:xfrm>
        </p:grpSpPr>
        <p:sp>
          <p:nvSpPr>
            <p:cNvPr id="36890" name="Oval 14"/>
            <p:cNvSpPr>
              <a:spLocks noChangeArrowheads="1"/>
            </p:cNvSpPr>
            <p:nvPr/>
          </p:nvSpPr>
          <p:spPr bwMode="auto">
            <a:xfrm>
              <a:off x="3805" y="2042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1" name="Oval 15"/>
            <p:cNvSpPr>
              <a:spLocks noChangeArrowheads="1"/>
            </p:cNvSpPr>
            <p:nvPr/>
          </p:nvSpPr>
          <p:spPr bwMode="auto">
            <a:xfrm>
              <a:off x="3888" y="1946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14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6892" name="Oval 16"/>
            <p:cNvSpPr>
              <a:spLocks noChangeArrowheads="1"/>
            </p:cNvSpPr>
            <p:nvPr/>
          </p:nvSpPr>
          <p:spPr bwMode="auto">
            <a:xfrm>
              <a:off x="3997" y="1824"/>
              <a:ext cx="707" cy="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Secret servlet</a:t>
              </a:r>
            </a:p>
          </p:txBody>
        </p:sp>
      </p:grpSp>
      <p:sp>
        <p:nvSpPr>
          <p:cNvPr id="36873" name="Oval 17"/>
          <p:cNvSpPr>
            <a:spLocks noChangeArrowheads="1"/>
          </p:cNvSpPr>
          <p:nvPr/>
        </p:nvSpPr>
        <p:spPr bwMode="auto">
          <a:xfrm>
            <a:off x="3276600" y="3124200"/>
            <a:ext cx="277813" cy="249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4" name="Oval 18"/>
          <p:cNvSpPr>
            <a:spLocks noChangeArrowheads="1"/>
          </p:cNvSpPr>
          <p:nvPr/>
        </p:nvSpPr>
        <p:spPr bwMode="auto">
          <a:xfrm>
            <a:off x="2895600" y="3713163"/>
            <a:ext cx="277813" cy="249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5" name="Oval 19"/>
          <p:cNvSpPr>
            <a:spLocks noChangeArrowheads="1"/>
          </p:cNvSpPr>
          <p:nvPr/>
        </p:nvSpPr>
        <p:spPr bwMode="auto">
          <a:xfrm>
            <a:off x="3810000" y="3733800"/>
            <a:ext cx="277813" cy="249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6" name="Text Box 20"/>
          <p:cNvSpPr txBox="1">
            <a:spLocks noChangeArrowheads="1"/>
          </p:cNvSpPr>
          <p:nvPr/>
        </p:nvSpPr>
        <p:spPr bwMode="auto">
          <a:xfrm>
            <a:off x="3384550" y="4357688"/>
            <a:ext cx="1647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ahoma" charset="0"/>
              </a:rPr>
              <a:t>Overlay Nodes</a:t>
            </a:r>
          </a:p>
        </p:txBody>
      </p:sp>
      <p:grpSp>
        <p:nvGrpSpPr>
          <p:cNvPr id="36877" name="Group 21"/>
          <p:cNvGrpSpPr>
            <a:grpSpLocks/>
          </p:cNvGrpSpPr>
          <p:nvPr/>
        </p:nvGrpSpPr>
        <p:grpSpPr bwMode="auto">
          <a:xfrm>
            <a:off x="6075363" y="3962400"/>
            <a:ext cx="1828800" cy="1116013"/>
            <a:chOff x="3696" y="2880"/>
            <a:chExt cx="1584" cy="1136"/>
          </a:xfrm>
        </p:grpSpPr>
        <p:sp>
          <p:nvSpPr>
            <p:cNvPr id="36887" name="Oval 22"/>
            <p:cNvSpPr>
              <a:spLocks noChangeArrowheads="1"/>
            </p:cNvSpPr>
            <p:nvPr/>
          </p:nvSpPr>
          <p:spPr bwMode="auto">
            <a:xfrm>
              <a:off x="4032" y="3168"/>
              <a:ext cx="864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Tahoma" charset="0"/>
                </a:rPr>
                <a:t>target</a:t>
              </a:r>
            </a:p>
          </p:txBody>
        </p:sp>
        <p:sp>
          <p:nvSpPr>
            <p:cNvPr id="36888" name="Oval 23"/>
            <p:cNvSpPr>
              <a:spLocks noChangeArrowheads="1"/>
            </p:cNvSpPr>
            <p:nvPr/>
          </p:nvSpPr>
          <p:spPr bwMode="auto">
            <a:xfrm>
              <a:off x="3696" y="2880"/>
              <a:ext cx="1584" cy="1056"/>
            </a:xfrm>
            <a:prstGeom prst="ellips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9" name="Text Box 24"/>
            <p:cNvSpPr txBox="1">
              <a:spLocks noChangeArrowheads="1"/>
            </p:cNvSpPr>
            <p:nvPr/>
          </p:nvSpPr>
          <p:spPr bwMode="auto">
            <a:xfrm>
              <a:off x="3959" y="3705"/>
              <a:ext cx="1138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latin typeface="Tahoma" charset="0"/>
                </a:rPr>
                <a:t>Filtered region</a:t>
              </a:r>
            </a:p>
          </p:txBody>
        </p:sp>
      </p:grp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1143000" y="2160588"/>
            <a:ext cx="533400" cy="887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Line 26"/>
          <p:cNvSpPr>
            <a:spLocks noChangeShapeType="1"/>
          </p:cNvSpPr>
          <p:nvPr/>
        </p:nvSpPr>
        <p:spPr bwMode="auto">
          <a:xfrm flipV="1">
            <a:off x="2514600" y="3886200"/>
            <a:ext cx="387350" cy="8255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27"/>
          <p:cNvSpPr>
            <a:spLocks noChangeShapeType="1"/>
          </p:cNvSpPr>
          <p:nvPr/>
        </p:nvSpPr>
        <p:spPr bwMode="auto">
          <a:xfrm flipV="1">
            <a:off x="3124200" y="3381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Line 28"/>
          <p:cNvSpPr>
            <a:spLocks noChangeShapeType="1"/>
          </p:cNvSpPr>
          <p:nvPr/>
        </p:nvSpPr>
        <p:spPr bwMode="auto">
          <a:xfrm>
            <a:off x="3581400" y="3367088"/>
            <a:ext cx="331788" cy="29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2" name="Line 29"/>
          <p:cNvSpPr>
            <a:spLocks noChangeShapeType="1"/>
          </p:cNvSpPr>
          <p:nvPr/>
        </p:nvSpPr>
        <p:spPr bwMode="auto">
          <a:xfrm flipV="1">
            <a:off x="4038600" y="2944813"/>
            <a:ext cx="420688" cy="7889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3" name="Line 30"/>
          <p:cNvSpPr>
            <a:spLocks noChangeShapeType="1"/>
          </p:cNvSpPr>
          <p:nvPr/>
        </p:nvSpPr>
        <p:spPr bwMode="auto">
          <a:xfrm>
            <a:off x="6227763" y="3352800"/>
            <a:ext cx="762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Line 31"/>
          <p:cNvSpPr>
            <a:spLocks noChangeShapeType="1"/>
          </p:cNvSpPr>
          <p:nvPr/>
        </p:nvSpPr>
        <p:spPr bwMode="auto">
          <a:xfrm>
            <a:off x="5181600" y="2763838"/>
            <a:ext cx="776288" cy="207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>
            <a:off x="6075363" y="3546475"/>
            <a:ext cx="685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33"/>
          <p:cNvSpPr>
            <a:spLocks noChangeShapeType="1"/>
          </p:cNvSpPr>
          <p:nvPr/>
        </p:nvSpPr>
        <p:spPr bwMode="auto">
          <a:xfrm>
            <a:off x="6380163" y="31242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A31D-6115-E74E-BF45-3D7D594ED63E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DoS:  TCP SYN Floods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3000"/>
              <a:t>Each arriving SYN stores state at the server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TCP Control Block (TCB) 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~ 280 bytes</a:t>
            </a:r>
          </a:p>
          <a:p>
            <a:pPr lvl="2">
              <a:lnSpc>
                <a:spcPct val="80000"/>
              </a:lnSpc>
            </a:pPr>
            <a:r>
              <a:rPr lang="en-GB" altLang="en-US" sz="2200"/>
              <a:t>FlowID, timer info, Sequence number, flow control status, out-of-band data, MSS, other options</a:t>
            </a:r>
          </a:p>
          <a:p>
            <a:pPr>
              <a:lnSpc>
                <a:spcPct val="80000"/>
              </a:lnSpc>
            </a:pPr>
            <a:endParaRPr lang="en-GB" altLang="en-US" sz="3000"/>
          </a:p>
          <a:p>
            <a:pPr>
              <a:lnSpc>
                <a:spcPct val="80000"/>
              </a:lnSpc>
            </a:pPr>
            <a:r>
              <a:rPr lang="en-GB" altLang="en-US" sz="3000"/>
              <a:t>Attack: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Send TCP SYN packets with bogus src addr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Half-open TCB entries exist until timeout</a:t>
            </a:r>
          </a:p>
          <a:p>
            <a:pPr lvl="1">
              <a:lnSpc>
                <a:spcPct val="80000"/>
              </a:lnSpc>
            </a:pPr>
            <a:r>
              <a:rPr lang="en-GB" altLang="en-US" sz="2600"/>
              <a:t>Kernel limits on # of TCBs</a:t>
            </a:r>
          </a:p>
          <a:p>
            <a:pPr lvl="1">
              <a:lnSpc>
                <a:spcPct val="80000"/>
              </a:lnSpc>
            </a:pPr>
            <a:endParaRPr lang="en-GB" altLang="en-US" sz="2600"/>
          </a:p>
          <a:p>
            <a:pPr>
              <a:lnSpc>
                <a:spcPct val="80000"/>
              </a:lnSpc>
            </a:pPr>
            <a:r>
              <a:rPr lang="en-GB" altLang="en-US" sz="3000"/>
              <a:t>Resources exhausted  requests rejected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pic>
        <p:nvPicPr>
          <p:cNvPr id="113667" name="Content Placeholder 9" descr="Screen Shot 2014-02-04 at 10.1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8" r="-16878"/>
          <a:stretch>
            <a:fillRect/>
          </a:stretch>
        </p:blipFill>
        <p:spPr>
          <a:xfrm>
            <a:off x="304800" y="1447800"/>
            <a:ext cx="8458200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altLang="ja-JP" sz="3200"/>
              <a:t>Survey of amplifiers</a:t>
            </a:r>
            <a:br>
              <a:rPr lang="en-US" altLang="ja-JP" sz="3200"/>
            </a:br>
            <a:r>
              <a:rPr lang="en-US" altLang="ja-JP" sz="2200"/>
              <a:t>(Rossow NDSS’14)</a:t>
            </a:r>
            <a:endParaRPr kumimoji="1" lang="ja-JP" altLang="en-US" sz="2200"/>
          </a:p>
        </p:txBody>
      </p:sp>
      <p:pic>
        <p:nvPicPr>
          <p:cNvPr id="114690" name="Content Placeholder 6" descr="Screen Shot 2014-02-04 at 10.12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" b="497"/>
          <a:stretch>
            <a:fillRect/>
          </a:stretch>
        </p:blipFill>
        <p:spPr>
          <a:xfrm>
            <a:off x="396875" y="1774825"/>
            <a:ext cx="8229600" cy="46259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Log-Based Traceback</a:t>
            </a:r>
          </a:p>
        </p:txBody>
      </p:sp>
      <p:sp>
        <p:nvSpPr>
          <p:cNvPr id="68610" name="AutoShape 482"/>
          <p:cNvSpPr>
            <a:spLocks noChangeAspect="1" noChangeArrowheads="1"/>
          </p:cNvSpPr>
          <p:nvPr/>
        </p:nvSpPr>
        <p:spPr bwMode="auto">
          <a:xfrm flipV="1">
            <a:off x="4235450" y="6067425"/>
            <a:ext cx="455613" cy="477838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V</a:t>
            </a:r>
          </a:p>
        </p:txBody>
      </p:sp>
      <p:sp>
        <p:nvSpPr>
          <p:cNvPr id="68611" name="AutoShape 483"/>
          <p:cNvSpPr>
            <a:spLocks noChangeAspect="1" noChangeArrowheads="1"/>
          </p:cNvSpPr>
          <p:nvPr/>
        </p:nvSpPr>
        <p:spPr bwMode="auto">
          <a:xfrm flipV="1">
            <a:off x="2524125" y="4346575"/>
            <a:ext cx="455613" cy="477838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12" name="AutoShape 484"/>
          <p:cNvSpPr>
            <a:spLocks noChangeAspect="1" noChangeArrowheads="1"/>
          </p:cNvSpPr>
          <p:nvPr/>
        </p:nvSpPr>
        <p:spPr bwMode="auto">
          <a:xfrm flipV="1">
            <a:off x="3551238" y="5207000"/>
            <a:ext cx="455612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1</a:t>
            </a:r>
          </a:p>
        </p:txBody>
      </p:sp>
      <p:sp>
        <p:nvSpPr>
          <p:cNvPr id="68613" name="AutoShape 485"/>
          <p:cNvSpPr>
            <a:spLocks noChangeAspect="1" noChangeArrowheads="1"/>
          </p:cNvSpPr>
          <p:nvPr/>
        </p:nvSpPr>
        <p:spPr bwMode="auto">
          <a:xfrm flipV="1">
            <a:off x="5373688" y="5207000"/>
            <a:ext cx="455612" cy="479425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2</a:t>
            </a:r>
          </a:p>
        </p:txBody>
      </p:sp>
      <p:sp>
        <p:nvSpPr>
          <p:cNvPr id="68614" name="AutoShape 486"/>
          <p:cNvSpPr>
            <a:spLocks noChangeAspect="1" noChangeArrowheads="1"/>
          </p:cNvSpPr>
          <p:nvPr/>
        </p:nvSpPr>
        <p:spPr bwMode="auto">
          <a:xfrm flipV="1">
            <a:off x="4462463" y="4346575"/>
            <a:ext cx="457200" cy="477838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3</a:t>
            </a:r>
          </a:p>
        </p:txBody>
      </p:sp>
      <p:sp>
        <p:nvSpPr>
          <p:cNvPr id="68615" name="AutoShape 487"/>
          <p:cNvSpPr>
            <a:spLocks noChangeAspect="1" noChangeArrowheads="1"/>
          </p:cNvSpPr>
          <p:nvPr/>
        </p:nvSpPr>
        <p:spPr bwMode="auto">
          <a:xfrm flipV="1">
            <a:off x="3094038" y="2625725"/>
            <a:ext cx="457200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16" name="AutoShape 488"/>
          <p:cNvSpPr>
            <a:spLocks noChangeAspect="1" noChangeArrowheads="1"/>
          </p:cNvSpPr>
          <p:nvPr/>
        </p:nvSpPr>
        <p:spPr bwMode="auto">
          <a:xfrm flipV="1">
            <a:off x="1042988" y="2625725"/>
            <a:ext cx="455612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17" name="AutoShape 489"/>
          <p:cNvSpPr>
            <a:spLocks noChangeAspect="1" noChangeArrowheads="1"/>
          </p:cNvSpPr>
          <p:nvPr/>
        </p:nvSpPr>
        <p:spPr bwMode="auto">
          <a:xfrm flipV="1">
            <a:off x="3551238" y="1766888"/>
            <a:ext cx="455612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18" name="AutoShape 490"/>
          <p:cNvSpPr>
            <a:spLocks noChangeAspect="1" noChangeArrowheads="1"/>
          </p:cNvSpPr>
          <p:nvPr/>
        </p:nvSpPr>
        <p:spPr bwMode="auto">
          <a:xfrm flipV="1">
            <a:off x="2524125" y="176688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19" name="AutoShape 491"/>
          <p:cNvSpPr>
            <a:spLocks noChangeAspect="1" noChangeArrowheads="1"/>
          </p:cNvSpPr>
          <p:nvPr/>
        </p:nvSpPr>
        <p:spPr bwMode="auto">
          <a:xfrm flipV="1">
            <a:off x="2524125" y="348773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4</a:t>
            </a:r>
          </a:p>
        </p:txBody>
      </p:sp>
      <p:sp>
        <p:nvSpPr>
          <p:cNvPr id="68620" name="AutoShape 492"/>
          <p:cNvSpPr>
            <a:spLocks noChangeAspect="1" noChangeArrowheads="1"/>
          </p:cNvSpPr>
          <p:nvPr/>
        </p:nvSpPr>
        <p:spPr bwMode="auto">
          <a:xfrm flipV="1">
            <a:off x="5373688" y="1766888"/>
            <a:ext cx="455612" cy="477837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A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21" name="AutoShape 493"/>
          <p:cNvSpPr>
            <a:spLocks noChangeAspect="1" noChangeArrowheads="1"/>
          </p:cNvSpPr>
          <p:nvPr/>
        </p:nvSpPr>
        <p:spPr bwMode="auto">
          <a:xfrm flipV="1">
            <a:off x="7540625" y="176688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</a:p>
        </p:txBody>
      </p:sp>
      <p:sp>
        <p:nvSpPr>
          <p:cNvPr id="68622" name="AutoShape 494"/>
          <p:cNvSpPr>
            <a:spLocks noChangeAspect="1" noChangeArrowheads="1"/>
          </p:cNvSpPr>
          <p:nvPr/>
        </p:nvSpPr>
        <p:spPr bwMode="auto">
          <a:xfrm flipV="1">
            <a:off x="7197725" y="2625725"/>
            <a:ext cx="457200" cy="479425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endParaRPr lang="en-US" altLang="en-US" sz="1800" baseline="-25000">
              <a:latin typeface="Helvetica" charset="0"/>
            </a:endParaRPr>
          </a:p>
        </p:txBody>
      </p:sp>
      <p:sp>
        <p:nvSpPr>
          <p:cNvPr id="68623" name="AutoShape 495"/>
          <p:cNvSpPr>
            <a:spLocks noChangeAspect="1" noChangeArrowheads="1"/>
          </p:cNvSpPr>
          <p:nvPr/>
        </p:nvSpPr>
        <p:spPr bwMode="auto">
          <a:xfrm flipV="1">
            <a:off x="5945188" y="2625725"/>
            <a:ext cx="455612" cy="479425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7</a:t>
            </a:r>
          </a:p>
        </p:txBody>
      </p:sp>
      <p:sp>
        <p:nvSpPr>
          <p:cNvPr id="68624" name="AutoShape 496"/>
          <p:cNvSpPr>
            <a:spLocks noChangeAspect="1" noChangeArrowheads="1"/>
          </p:cNvSpPr>
          <p:nvPr/>
        </p:nvSpPr>
        <p:spPr bwMode="auto">
          <a:xfrm flipV="1">
            <a:off x="5487988" y="3487738"/>
            <a:ext cx="457200" cy="477837"/>
          </a:xfrm>
          <a:prstGeom prst="diamond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6</a:t>
            </a:r>
          </a:p>
        </p:txBody>
      </p:sp>
      <p:sp>
        <p:nvSpPr>
          <p:cNvPr id="68625" name="AutoShape 497"/>
          <p:cNvSpPr>
            <a:spLocks noChangeAspect="1" noChangeArrowheads="1"/>
          </p:cNvSpPr>
          <p:nvPr/>
        </p:nvSpPr>
        <p:spPr bwMode="auto">
          <a:xfrm flipV="1">
            <a:off x="4235450" y="3487738"/>
            <a:ext cx="455613" cy="47783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>
              <a:latin typeface="Helvetica" charset="0"/>
            </a:endParaRPr>
          </a:p>
          <a:p>
            <a:r>
              <a:rPr lang="en-US" altLang="en-US" sz="1800">
                <a:latin typeface="Helvetica" charset="0"/>
              </a:rPr>
              <a:t>R</a:t>
            </a:r>
            <a:r>
              <a:rPr lang="en-US" altLang="en-US" sz="1800" baseline="-25000">
                <a:latin typeface="Helvetica" charset="0"/>
              </a:rPr>
              <a:t>5</a:t>
            </a:r>
            <a:endParaRPr lang="en-US" altLang="en-US" sz="1800">
              <a:latin typeface="Helvetica" charset="0"/>
            </a:endParaRPr>
          </a:p>
          <a:p>
            <a:endParaRPr lang="en-US" altLang="en-US" sz="1800">
              <a:latin typeface="Helvetica" charset="0"/>
            </a:endParaRPr>
          </a:p>
        </p:txBody>
      </p:sp>
      <p:sp>
        <p:nvSpPr>
          <p:cNvPr id="68626" name="Line 498"/>
          <p:cNvSpPr>
            <a:spLocks noChangeAspect="1" noChangeShapeType="1"/>
          </p:cNvSpPr>
          <p:nvPr/>
        </p:nvSpPr>
        <p:spPr bwMode="auto">
          <a:xfrm flipH="1" flipV="1">
            <a:off x="3778250" y="5686425"/>
            <a:ext cx="6842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499"/>
          <p:cNvSpPr>
            <a:spLocks noChangeAspect="1" noChangeShapeType="1"/>
          </p:cNvSpPr>
          <p:nvPr/>
        </p:nvSpPr>
        <p:spPr bwMode="auto">
          <a:xfrm flipV="1">
            <a:off x="4462463" y="5686425"/>
            <a:ext cx="113982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500"/>
          <p:cNvSpPr>
            <a:spLocks noChangeAspect="1" noChangeShapeType="1"/>
          </p:cNvSpPr>
          <p:nvPr/>
        </p:nvSpPr>
        <p:spPr bwMode="auto">
          <a:xfrm flipH="1" flipV="1">
            <a:off x="2752725" y="4824413"/>
            <a:ext cx="102552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501"/>
          <p:cNvSpPr>
            <a:spLocks noChangeAspect="1" noChangeShapeType="1"/>
          </p:cNvSpPr>
          <p:nvPr/>
        </p:nvSpPr>
        <p:spPr bwMode="auto">
          <a:xfrm flipV="1">
            <a:off x="2752725" y="3965575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Line 502"/>
          <p:cNvSpPr>
            <a:spLocks noChangeAspect="1" noChangeShapeType="1"/>
          </p:cNvSpPr>
          <p:nvPr/>
        </p:nvSpPr>
        <p:spPr bwMode="auto">
          <a:xfrm flipH="1" flipV="1">
            <a:off x="1271588" y="3105150"/>
            <a:ext cx="14811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503"/>
          <p:cNvSpPr>
            <a:spLocks noChangeAspect="1" noChangeShapeType="1"/>
          </p:cNvSpPr>
          <p:nvPr/>
        </p:nvSpPr>
        <p:spPr bwMode="auto">
          <a:xfrm flipV="1">
            <a:off x="2752725" y="3105150"/>
            <a:ext cx="569913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Line 504"/>
          <p:cNvSpPr>
            <a:spLocks noChangeAspect="1" noChangeShapeType="1"/>
          </p:cNvSpPr>
          <p:nvPr/>
        </p:nvSpPr>
        <p:spPr bwMode="auto">
          <a:xfrm flipV="1">
            <a:off x="5716588" y="3105150"/>
            <a:ext cx="455612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505"/>
          <p:cNvSpPr>
            <a:spLocks noChangeAspect="1" noChangeShapeType="1"/>
          </p:cNvSpPr>
          <p:nvPr/>
        </p:nvSpPr>
        <p:spPr bwMode="auto">
          <a:xfrm flipV="1">
            <a:off x="5716588" y="3105150"/>
            <a:ext cx="17097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506"/>
          <p:cNvSpPr>
            <a:spLocks noChangeAspect="1" noChangeShapeType="1"/>
          </p:cNvSpPr>
          <p:nvPr/>
        </p:nvSpPr>
        <p:spPr bwMode="auto">
          <a:xfrm flipH="1" flipV="1">
            <a:off x="5602288" y="2244725"/>
            <a:ext cx="56991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507"/>
          <p:cNvSpPr>
            <a:spLocks noChangeAspect="1" noChangeShapeType="1"/>
          </p:cNvSpPr>
          <p:nvPr/>
        </p:nvSpPr>
        <p:spPr bwMode="auto">
          <a:xfrm flipV="1">
            <a:off x="7426325" y="2244725"/>
            <a:ext cx="3413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508"/>
          <p:cNvSpPr>
            <a:spLocks noChangeAspect="1" noChangeShapeType="1"/>
          </p:cNvSpPr>
          <p:nvPr/>
        </p:nvSpPr>
        <p:spPr bwMode="auto">
          <a:xfrm flipH="1" flipV="1">
            <a:off x="2752725" y="2244725"/>
            <a:ext cx="5699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509"/>
          <p:cNvSpPr>
            <a:spLocks noChangeAspect="1" noChangeShapeType="1"/>
          </p:cNvSpPr>
          <p:nvPr/>
        </p:nvSpPr>
        <p:spPr bwMode="auto">
          <a:xfrm flipV="1">
            <a:off x="3322638" y="2244725"/>
            <a:ext cx="455612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510"/>
          <p:cNvSpPr>
            <a:spLocks noChangeAspect="1" noChangeShapeType="1"/>
          </p:cNvSpPr>
          <p:nvPr/>
        </p:nvSpPr>
        <p:spPr bwMode="auto">
          <a:xfrm flipH="1" flipV="1">
            <a:off x="4691063" y="4824413"/>
            <a:ext cx="911225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511"/>
          <p:cNvSpPr>
            <a:spLocks noChangeAspect="1" noChangeShapeType="1"/>
          </p:cNvSpPr>
          <p:nvPr/>
        </p:nvSpPr>
        <p:spPr bwMode="auto">
          <a:xfrm>
            <a:off x="2752725" y="3965575"/>
            <a:ext cx="19383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512"/>
          <p:cNvSpPr>
            <a:spLocks noChangeAspect="1" noChangeShapeType="1"/>
          </p:cNvSpPr>
          <p:nvPr/>
        </p:nvSpPr>
        <p:spPr bwMode="auto">
          <a:xfrm flipV="1">
            <a:off x="4691063" y="3965575"/>
            <a:ext cx="102552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513"/>
          <p:cNvSpPr>
            <a:spLocks noChangeAspect="1" noChangeShapeType="1"/>
          </p:cNvSpPr>
          <p:nvPr/>
        </p:nvSpPr>
        <p:spPr bwMode="auto">
          <a:xfrm flipH="1" flipV="1">
            <a:off x="4462463" y="3965575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514"/>
          <p:cNvSpPr>
            <a:spLocks noChangeAspect="1" noChangeShapeType="1"/>
          </p:cNvSpPr>
          <p:nvPr/>
        </p:nvSpPr>
        <p:spPr bwMode="auto">
          <a:xfrm flipV="1">
            <a:off x="3778250" y="4824413"/>
            <a:ext cx="912813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4487863" y="2346325"/>
            <a:ext cx="1576387" cy="3598863"/>
            <a:chOff x="2827" y="1351"/>
            <a:chExt cx="993" cy="2267"/>
          </a:xfrm>
        </p:grpSpPr>
        <p:sp>
          <p:nvSpPr>
            <p:cNvPr id="68657" name="Line 516"/>
            <p:cNvSpPr>
              <a:spLocks noChangeAspect="1" noChangeShapeType="1"/>
            </p:cNvSpPr>
            <p:nvPr/>
          </p:nvSpPr>
          <p:spPr bwMode="auto">
            <a:xfrm>
              <a:off x="3541" y="1351"/>
              <a:ext cx="279" cy="1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Line 517"/>
            <p:cNvSpPr>
              <a:spLocks noChangeAspect="1" noChangeShapeType="1"/>
            </p:cNvSpPr>
            <p:nvPr/>
          </p:nvSpPr>
          <p:spPr bwMode="auto">
            <a:xfrm flipH="1">
              <a:off x="3577" y="1829"/>
              <a:ext cx="215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Line 518"/>
            <p:cNvSpPr>
              <a:spLocks noChangeAspect="1" noChangeShapeType="1"/>
            </p:cNvSpPr>
            <p:nvPr/>
          </p:nvSpPr>
          <p:spPr bwMode="auto">
            <a:xfrm flipH="1">
              <a:off x="2955" y="2343"/>
              <a:ext cx="543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Line 519"/>
            <p:cNvSpPr>
              <a:spLocks noChangeAspect="1" noChangeShapeType="1"/>
            </p:cNvSpPr>
            <p:nvPr/>
          </p:nvSpPr>
          <p:spPr bwMode="auto">
            <a:xfrm>
              <a:off x="3064" y="2895"/>
              <a:ext cx="431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Line 520"/>
            <p:cNvSpPr>
              <a:spLocks noChangeAspect="1" noChangeShapeType="1"/>
            </p:cNvSpPr>
            <p:nvPr/>
          </p:nvSpPr>
          <p:spPr bwMode="auto">
            <a:xfrm flipH="1">
              <a:off x="2827" y="3408"/>
              <a:ext cx="622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497" name="Line 521"/>
          <p:cNvSpPr>
            <a:spLocks noChangeAspect="1" noChangeShapeType="1"/>
          </p:cNvSpPr>
          <p:nvPr/>
        </p:nvSpPr>
        <p:spPr bwMode="auto">
          <a:xfrm flipH="1" flipV="1">
            <a:off x="4727575" y="4922838"/>
            <a:ext cx="765175" cy="314325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22"/>
          <p:cNvGrpSpPr>
            <a:grpSpLocks/>
          </p:cNvGrpSpPr>
          <p:nvPr/>
        </p:nvGrpSpPr>
        <p:grpSpPr bwMode="auto">
          <a:xfrm>
            <a:off x="3714750" y="5767388"/>
            <a:ext cx="1841500" cy="347662"/>
            <a:chOff x="2340" y="3506"/>
            <a:chExt cx="1160" cy="219"/>
          </a:xfrm>
        </p:grpSpPr>
        <p:sp>
          <p:nvSpPr>
            <p:cNvPr id="68655" name="Line 523"/>
            <p:cNvSpPr>
              <a:spLocks noChangeAspect="1" noChangeShapeType="1"/>
            </p:cNvSpPr>
            <p:nvPr/>
          </p:nvSpPr>
          <p:spPr bwMode="auto">
            <a:xfrm flipV="1">
              <a:off x="2922" y="3530"/>
              <a:ext cx="578" cy="1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Line 524"/>
            <p:cNvSpPr>
              <a:spLocks noChangeAspect="1" noChangeShapeType="1"/>
            </p:cNvSpPr>
            <p:nvPr/>
          </p:nvSpPr>
          <p:spPr bwMode="auto">
            <a:xfrm flipH="1" flipV="1">
              <a:off x="2340" y="3506"/>
              <a:ext cx="414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25"/>
          <p:cNvGrpSpPr>
            <a:grpSpLocks/>
          </p:cNvGrpSpPr>
          <p:nvPr/>
        </p:nvGrpSpPr>
        <p:grpSpPr bwMode="auto">
          <a:xfrm>
            <a:off x="2790825" y="2228850"/>
            <a:ext cx="4618038" cy="3024188"/>
            <a:chOff x="1758" y="1277"/>
            <a:chExt cx="2909" cy="1905"/>
          </a:xfrm>
        </p:grpSpPr>
        <p:sp>
          <p:nvSpPr>
            <p:cNvPr id="68648" name="Line 526"/>
            <p:cNvSpPr>
              <a:spLocks noChangeAspect="1" noChangeShapeType="1"/>
            </p:cNvSpPr>
            <p:nvPr/>
          </p:nvSpPr>
          <p:spPr bwMode="auto">
            <a:xfrm flipH="1" flipV="1">
              <a:off x="1758" y="2423"/>
              <a:ext cx="1120" cy="2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Line 527"/>
            <p:cNvSpPr>
              <a:spLocks noChangeAspect="1" noChangeShapeType="1"/>
            </p:cNvSpPr>
            <p:nvPr/>
          </p:nvSpPr>
          <p:spPr bwMode="auto">
            <a:xfrm flipV="1">
              <a:off x="3018" y="2426"/>
              <a:ext cx="572" cy="2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Line 528"/>
            <p:cNvSpPr>
              <a:spLocks noChangeAspect="1" noChangeShapeType="1"/>
            </p:cNvSpPr>
            <p:nvPr/>
          </p:nvSpPr>
          <p:spPr bwMode="auto">
            <a:xfrm flipH="1" flipV="1">
              <a:off x="2851" y="2371"/>
              <a:ext cx="116" cy="19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Line 529"/>
            <p:cNvSpPr>
              <a:spLocks noChangeAspect="1" noChangeShapeType="1"/>
            </p:cNvSpPr>
            <p:nvPr/>
          </p:nvSpPr>
          <p:spPr bwMode="auto">
            <a:xfrm flipV="1">
              <a:off x="3687" y="1881"/>
              <a:ext cx="980" cy="21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Line 530"/>
            <p:cNvSpPr>
              <a:spLocks noChangeAspect="1" noChangeShapeType="1"/>
            </p:cNvSpPr>
            <p:nvPr/>
          </p:nvSpPr>
          <p:spPr bwMode="auto">
            <a:xfrm flipV="1">
              <a:off x="3699" y="1873"/>
              <a:ext cx="197" cy="1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Line 531"/>
            <p:cNvSpPr>
              <a:spLocks noChangeAspect="1" noChangeShapeType="1"/>
            </p:cNvSpPr>
            <p:nvPr/>
          </p:nvSpPr>
          <p:spPr bwMode="auto">
            <a:xfrm flipH="1" flipV="1">
              <a:off x="3600" y="1277"/>
              <a:ext cx="325" cy="2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Line 532"/>
            <p:cNvSpPr>
              <a:spLocks noChangeAspect="1" noChangeShapeType="1"/>
            </p:cNvSpPr>
            <p:nvPr/>
          </p:nvSpPr>
          <p:spPr bwMode="auto">
            <a:xfrm flipH="1">
              <a:off x="2452" y="2976"/>
              <a:ext cx="494" cy="2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9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to Logging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Attack path reconstruction is difficult</a:t>
            </a:r>
          </a:p>
          <a:p>
            <a:pPr lvl="1" eaLnBrk="1" hangingPunct="1"/>
            <a:r>
              <a:rPr lang="en-US" altLang="en-US"/>
              <a:t>Packet may be transformed as it moves through the network</a:t>
            </a:r>
          </a:p>
          <a:p>
            <a:pPr eaLnBrk="1" hangingPunct="1"/>
            <a:r>
              <a:rPr lang="en-US" altLang="en-US"/>
              <a:t>Full packet storage is problematic</a:t>
            </a:r>
          </a:p>
          <a:p>
            <a:pPr lvl="1" eaLnBrk="1" hangingPunct="1"/>
            <a:r>
              <a:rPr lang="en-US" altLang="en-US"/>
              <a:t>Memory requirements are prohibitive at high line speeds (OC-192 is ~10Mpkt/sec)</a:t>
            </a:r>
          </a:p>
          <a:p>
            <a:pPr eaLnBrk="1" hangingPunct="1"/>
            <a:r>
              <a:rPr lang="en-US" altLang="en-US"/>
              <a:t>Extensive packet logs are a privacy risk</a:t>
            </a:r>
          </a:p>
          <a:p>
            <a:pPr lvl="1" eaLnBrk="1" hangingPunct="1"/>
            <a:r>
              <a:rPr lang="en-US" altLang="en-US"/>
              <a:t>Traffic repositories may aid eavesdroppers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Solution: </a:t>
            </a:r>
            <a:r>
              <a:rPr lang="en-US" altLang="en-US">
                <a:solidFill>
                  <a:schemeClr val="accent2"/>
                </a:solidFill>
              </a:rPr>
              <a:t>Packet Digesting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only invariant packet content</a:t>
            </a:r>
          </a:p>
          <a:p>
            <a:pPr lvl="1" eaLnBrk="1" hangingPunct="1"/>
            <a:r>
              <a:rPr lang="en-US" altLang="en-US"/>
              <a:t>Mask dynamic fields (TTL, checksum, etc.)</a:t>
            </a:r>
          </a:p>
          <a:p>
            <a:pPr lvl="1" eaLnBrk="1" hangingPunct="1"/>
            <a:r>
              <a:rPr lang="en-US" altLang="en-US"/>
              <a:t>Store information required to invert packet transformations at performing router</a:t>
            </a:r>
          </a:p>
          <a:p>
            <a:pPr eaLnBrk="1" hangingPunct="1"/>
            <a:r>
              <a:rPr lang="en-US" altLang="en-US"/>
              <a:t>Compute </a:t>
            </a:r>
            <a:r>
              <a:rPr lang="en-US" altLang="en-US" i="1"/>
              <a:t>packet digests</a:t>
            </a:r>
            <a:r>
              <a:rPr lang="en-US" altLang="en-US"/>
              <a:t> instead</a:t>
            </a:r>
          </a:p>
          <a:p>
            <a:pPr lvl="1" eaLnBrk="1" hangingPunct="1"/>
            <a:r>
              <a:rPr lang="en-US" altLang="en-US"/>
              <a:t>Use hash function to compute small digest</a:t>
            </a:r>
          </a:p>
          <a:p>
            <a:pPr lvl="1" eaLnBrk="1" hangingPunct="1"/>
            <a:r>
              <a:rPr lang="en-US" altLang="en-US"/>
              <a:t>Store probabilistically in Bloom filters</a:t>
            </a:r>
          </a:p>
          <a:p>
            <a:pPr eaLnBrk="1" hangingPunct="1"/>
            <a:r>
              <a:rPr lang="en-US" altLang="en-US"/>
              <a:t>Impossible to retrieve stored packets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Invariant Content</a:t>
            </a:r>
          </a:p>
        </p:txBody>
      </p:sp>
      <p:sp>
        <p:nvSpPr>
          <p:cNvPr id="74754" name="Rectangle 3"/>
          <p:cNvSpPr>
            <a:spLocks noChangeAspect="1" noChangeArrowheads="1"/>
          </p:cNvSpPr>
          <p:nvPr/>
        </p:nvSpPr>
        <p:spPr bwMode="auto">
          <a:xfrm>
            <a:off x="4873625" y="1793875"/>
            <a:ext cx="327660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Total Length</a:t>
            </a:r>
          </a:p>
        </p:txBody>
      </p:sp>
      <p:sp>
        <p:nvSpPr>
          <p:cNvPr id="74755" name="Rectangle 4"/>
          <p:cNvSpPr>
            <a:spLocks noChangeAspect="1" noChangeArrowheads="1"/>
          </p:cNvSpPr>
          <p:nvPr/>
        </p:nvSpPr>
        <p:spPr bwMode="auto">
          <a:xfrm>
            <a:off x="1597025" y="2227263"/>
            <a:ext cx="32766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Identification</a:t>
            </a:r>
          </a:p>
        </p:txBody>
      </p:sp>
      <p:sp>
        <p:nvSpPr>
          <p:cNvPr id="74756" name="Rectangle 5"/>
          <p:cNvSpPr>
            <a:spLocks noChangeAspect="1" noChangeArrowheads="1"/>
          </p:cNvSpPr>
          <p:nvPr/>
        </p:nvSpPr>
        <p:spPr bwMode="auto">
          <a:xfrm>
            <a:off x="4873625" y="2659063"/>
            <a:ext cx="3276600" cy="4333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Checksum</a:t>
            </a:r>
          </a:p>
        </p:txBody>
      </p:sp>
      <p:sp>
        <p:nvSpPr>
          <p:cNvPr id="74757" name="Rectangle 6"/>
          <p:cNvSpPr>
            <a:spLocks noChangeAspect="1" noChangeArrowheads="1"/>
          </p:cNvSpPr>
          <p:nvPr/>
        </p:nvSpPr>
        <p:spPr bwMode="auto">
          <a:xfrm>
            <a:off x="1597025" y="1793875"/>
            <a:ext cx="81915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Ver</a:t>
            </a:r>
          </a:p>
        </p:txBody>
      </p:sp>
      <p:sp>
        <p:nvSpPr>
          <p:cNvPr id="74758" name="Rectangle 7"/>
          <p:cNvSpPr>
            <a:spLocks noChangeAspect="1" noChangeArrowheads="1"/>
          </p:cNvSpPr>
          <p:nvPr/>
        </p:nvSpPr>
        <p:spPr bwMode="auto">
          <a:xfrm>
            <a:off x="3235325" y="1793875"/>
            <a:ext cx="1638300" cy="4333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TOS</a:t>
            </a:r>
          </a:p>
        </p:txBody>
      </p:sp>
      <p:sp>
        <p:nvSpPr>
          <p:cNvPr id="74759" name="Rectangle 8"/>
          <p:cNvSpPr>
            <a:spLocks noChangeAspect="1" noChangeArrowheads="1"/>
          </p:cNvSpPr>
          <p:nvPr/>
        </p:nvSpPr>
        <p:spPr bwMode="auto">
          <a:xfrm>
            <a:off x="2416175" y="1793875"/>
            <a:ext cx="819150" cy="43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HLen</a:t>
            </a:r>
          </a:p>
        </p:txBody>
      </p:sp>
      <p:sp>
        <p:nvSpPr>
          <p:cNvPr id="74760" name="Rectangle 9"/>
          <p:cNvSpPr>
            <a:spLocks noChangeAspect="1" noChangeArrowheads="1"/>
          </p:cNvSpPr>
          <p:nvPr/>
        </p:nvSpPr>
        <p:spPr bwMode="auto">
          <a:xfrm>
            <a:off x="1597025" y="2659063"/>
            <a:ext cx="1638300" cy="4333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74761" name="Rectangle 10"/>
          <p:cNvSpPr>
            <a:spLocks noChangeAspect="1" noChangeArrowheads="1"/>
          </p:cNvSpPr>
          <p:nvPr/>
        </p:nvSpPr>
        <p:spPr bwMode="auto">
          <a:xfrm>
            <a:off x="3235325" y="2659063"/>
            <a:ext cx="1638300" cy="433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Protocol</a:t>
            </a:r>
          </a:p>
        </p:txBody>
      </p:sp>
      <p:sp>
        <p:nvSpPr>
          <p:cNvPr id="74762" name="Rectangle 11"/>
          <p:cNvSpPr>
            <a:spLocks noChangeAspect="1" noChangeArrowheads="1"/>
          </p:cNvSpPr>
          <p:nvPr/>
        </p:nvSpPr>
        <p:spPr bwMode="auto">
          <a:xfrm>
            <a:off x="1597025" y="3092450"/>
            <a:ext cx="65532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Source Address</a:t>
            </a:r>
          </a:p>
        </p:txBody>
      </p:sp>
      <p:sp>
        <p:nvSpPr>
          <p:cNvPr id="74763" name="Rectangle 12"/>
          <p:cNvSpPr>
            <a:spLocks noChangeAspect="1" noChangeArrowheads="1"/>
          </p:cNvSpPr>
          <p:nvPr/>
        </p:nvSpPr>
        <p:spPr bwMode="auto">
          <a:xfrm>
            <a:off x="1597025" y="3524250"/>
            <a:ext cx="6553200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Destination Address</a:t>
            </a:r>
          </a:p>
        </p:txBody>
      </p:sp>
      <p:sp>
        <p:nvSpPr>
          <p:cNvPr id="74764" name="Rectangle 13"/>
          <p:cNvSpPr>
            <a:spLocks noChangeAspect="1" noChangeArrowheads="1"/>
          </p:cNvSpPr>
          <p:nvPr/>
        </p:nvSpPr>
        <p:spPr bwMode="auto">
          <a:xfrm>
            <a:off x="5607050" y="2227263"/>
            <a:ext cx="25431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Fragment Offset</a:t>
            </a:r>
          </a:p>
        </p:txBody>
      </p:sp>
      <p:sp>
        <p:nvSpPr>
          <p:cNvPr id="74765" name="Rectangle 14"/>
          <p:cNvSpPr>
            <a:spLocks noChangeAspect="1" noChangeArrowheads="1"/>
          </p:cNvSpPr>
          <p:nvPr/>
        </p:nvSpPr>
        <p:spPr bwMode="auto">
          <a:xfrm>
            <a:off x="5362575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M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F</a:t>
            </a:r>
          </a:p>
        </p:txBody>
      </p:sp>
      <p:sp>
        <p:nvSpPr>
          <p:cNvPr id="74766" name="Rectangle 15"/>
          <p:cNvSpPr>
            <a:spLocks noChangeAspect="1" noChangeArrowheads="1"/>
          </p:cNvSpPr>
          <p:nvPr/>
        </p:nvSpPr>
        <p:spPr bwMode="auto">
          <a:xfrm>
            <a:off x="5118100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charset="0"/>
              </a:rPr>
              <a:t>D</a:t>
            </a:r>
          </a:p>
          <a:p>
            <a:pPr eaLnBrk="1" hangingPunct="1"/>
            <a:r>
              <a:rPr lang="en-US" altLang="en-US" sz="1400">
                <a:latin typeface="Arial" charset="0"/>
              </a:rPr>
              <a:t>F</a:t>
            </a:r>
          </a:p>
        </p:txBody>
      </p:sp>
      <p:sp>
        <p:nvSpPr>
          <p:cNvPr id="74767" name="Rectangle 16"/>
          <p:cNvSpPr>
            <a:spLocks noChangeAspect="1" noChangeArrowheads="1"/>
          </p:cNvSpPr>
          <p:nvPr/>
        </p:nvSpPr>
        <p:spPr bwMode="auto">
          <a:xfrm>
            <a:off x="4873625" y="2227263"/>
            <a:ext cx="244475" cy="43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000">
              <a:latin typeface="Arial" charset="0"/>
            </a:endParaRPr>
          </a:p>
        </p:txBody>
      </p:sp>
      <p:sp>
        <p:nvSpPr>
          <p:cNvPr id="74768" name="Rectangle 17"/>
          <p:cNvSpPr>
            <a:spLocks noChangeAspect="1" noChangeArrowheads="1"/>
          </p:cNvSpPr>
          <p:nvPr/>
        </p:nvSpPr>
        <p:spPr bwMode="auto">
          <a:xfrm>
            <a:off x="1597025" y="3956050"/>
            <a:ext cx="6556375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Options</a:t>
            </a:r>
          </a:p>
        </p:txBody>
      </p:sp>
      <p:sp>
        <p:nvSpPr>
          <p:cNvPr id="74769" name="Rectangle 18"/>
          <p:cNvSpPr>
            <a:spLocks noChangeAspect="1" noChangeArrowheads="1"/>
          </p:cNvSpPr>
          <p:nvPr/>
        </p:nvSpPr>
        <p:spPr bwMode="auto">
          <a:xfrm>
            <a:off x="1597025" y="5254625"/>
            <a:ext cx="6553200" cy="86518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Remainder of Payload</a:t>
            </a:r>
          </a:p>
        </p:txBody>
      </p:sp>
      <p:sp>
        <p:nvSpPr>
          <p:cNvPr id="74770" name="Rectangle 19"/>
          <p:cNvSpPr>
            <a:spLocks noChangeAspect="1" noChangeArrowheads="1"/>
          </p:cNvSpPr>
          <p:nvPr/>
        </p:nvSpPr>
        <p:spPr bwMode="auto">
          <a:xfrm>
            <a:off x="1597025" y="4387850"/>
            <a:ext cx="6553200" cy="865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charset="0"/>
              </a:rPr>
              <a:t>First 8 bytes of Payload</a:t>
            </a:r>
          </a:p>
        </p:txBody>
      </p:sp>
      <p:sp>
        <p:nvSpPr>
          <p:cNvPr id="74771" name="Line 20"/>
          <p:cNvSpPr>
            <a:spLocks noChangeAspect="1" noChangeShapeType="1"/>
          </p:cNvSpPr>
          <p:nvPr/>
        </p:nvSpPr>
        <p:spPr bwMode="auto">
          <a:xfrm>
            <a:off x="1292225" y="1793875"/>
            <a:ext cx="3175" cy="3460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Rectangle 21"/>
          <p:cNvSpPr>
            <a:spLocks noChangeAspect="1" noChangeArrowheads="1"/>
          </p:cNvSpPr>
          <p:nvPr/>
        </p:nvSpPr>
        <p:spPr bwMode="auto">
          <a:xfrm>
            <a:off x="685800" y="3074988"/>
            <a:ext cx="4921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latin typeface="Arial" charset="0"/>
              </a:rPr>
              <a:t>28</a:t>
            </a:r>
          </a:p>
          <a:p>
            <a:pPr eaLnBrk="1" hangingPunct="1"/>
            <a:r>
              <a:rPr lang="en-US" altLang="en-US" sz="1600">
                <a:latin typeface="Arial" charset="0"/>
              </a:rPr>
              <a:t>bytes</a:t>
            </a:r>
          </a:p>
        </p:txBody>
      </p:sp>
      <p:sp>
        <p:nvSpPr>
          <p:cNvPr id="74773" name="Line 22"/>
          <p:cNvSpPr>
            <a:spLocks noChangeAspect="1" noChangeShapeType="1"/>
          </p:cNvSpPr>
          <p:nvPr/>
        </p:nvSpPr>
        <p:spPr bwMode="auto">
          <a:xfrm rot="-5400000">
            <a:off x="1292225" y="5132388"/>
            <a:ext cx="1587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4" name="Line 23"/>
          <p:cNvSpPr>
            <a:spLocks noChangeAspect="1" noChangeShapeType="1"/>
          </p:cNvSpPr>
          <p:nvPr/>
        </p:nvSpPr>
        <p:spPr bwMode="auto">
          <a:xfrm rot="-5400000">
            <a:off x="1292225" y="1673225"/>
            <a:ext cx="1588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1712-D4DF-D247-80B3-FAEFE5AB0BC6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Bloom Filters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41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/>
              <a:t>Fixed structure size 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Uses 2n bit array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Initialized to zeros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Insertion is easy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Use n-bit digest as indices into bit array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Mitigate collisions by using multiple digests</a:t>
            </a:r>
          </a:p>
          <a:p>
            <a:pPr>
              <a:lnSpc>
                <a:spcPct val="80000"/>
              </a:lnSpc>
            </a:pPr>
            <a:r>
              <a:rPr lang="en-US" altLang="en-US" sz="3000"/>
              <a:t>Variable capacity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Easy to adjust</a:t>
            </a:r>
          </a:p>
          <a:p>
            <a:pPr lvl="1">
              <a:lnSpc>
                <a:spcPct val="80000"/>
              </a:lnSpc>
            </a:pPr>
            <a:r>
              <a:rPr lang="en-US" altLang="en-US" sz="2600"/>
              <a:t>Page when full</a:t>
            </a:r>
          </a:p>
          <a:p>
            <a:pPr lvl="1">
              <a:lnSpc>
                <a:spcPct val="80000"/>
              </a:lnSpc>
            </a:pPr>
            <a:endParaRPr lang="en-US" altLang="en-US" sz="2600"/>
          </a:p>
          <a:p>
            <a:pPr lvl="1">
              <a:lnSpc>
                <a:spcPct val="80000"/>
              </a:lnSpc>
            </a:pPr>
            <a:endParaRPr lang="en-US" altLang="en-US" sz="2600"/>
          </a:p>
        </p:txBody>
      </p:sp>
      <p:sp>
        <p:nvSpPr>
          <p:cNvPr id="75780" name="Rectangle 9"/>
          <p:cNvSpPr>
            <a:spLocks noChangeAspect="1" noChangeArrowheads="1"/>
          </p:cNvSpPr>
          <p:nvPr/>
        </p:nvSpPr>
        <p:spPr bwMode="auto">
          <a:xfrm>
            <a:off x="7718425" y="2997200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1" name="Rectangle 12"/>
          <p:cNvSpPr>
            <a:spLocks noChangeAspect="1" noChangeArrowheads="1"/>
          </p:cNvSpPr>
          <p:nvPr/>
        </p:nvSpPr>
        <p:spPr bwMode="auto">
          <a:xfrm>
            <a:off x="7718425" y="2243138"/>
            <a:ext cx="377825" cy="376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5782" name="Rectangle 13"/>
          <p:cNvSpPr>
            <a:spLocks noChangeAspect="1" noChangeArrowheads="1"/>
          </p:cNvSpPr>
          <p:nvPr/>
        </p:nvSpPr>
        <p:spPr bwMode="auto">
          <a:xfrm>
            <a:off x="7718425" y="3373438"/>
            <a:ext cx="377825" cy="3762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3" name="Rectangle 14"/>
          <p:cNvSpPr>
            <a:spLocks noChangeAspect="1" noChangeArrowheads="1"/>
          </p:cNvSpPr>
          <p:nvPr/>
        </p:nvSpPr>
        <p:spPr bwMode="auto">
          <a:xfrm>
            <a:off x="7718425" y="5634038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"/>
          <p:cNvSpPr>
            <a:spLocks noChangeAspect="1" noChangeArrowheads="1"/>
          </p:cNvSpPr>
          <p:nvPr/>
        </p:nvSpPr>
        <p:spPr bwMode="auto">
          <a:xfrm>
            <a:off x="7718425" y="5256213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5" name="Rectangle 16"/>
          <p:cNvSpPr>
            <a:spLocks noChangeAspect="1" noChangeArrowheads="1"/>
          </p:cNvSpPr>
          <p:nvPr/>
        </p:nvSpPr>
        <p:spPr bwMode="auto">
          <a:xfrm>
            <a:off x="7718425" y="4503738"/>
            <a:ext cx="377825" cy="3762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6" name="Rectangle 17"/>
          <p:cNvSpPr>
            <a:spLocks noChangeAspect="1" noChangeArrowheads="1"/>
          </p:cNvSpPr>
          <p:nvPr/>
        </p:nvSpPr>
        <p:spPr bwMode="auto">
          <a:xfrm>
            <a:off x="7718425" y="3749675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7" name="Rectangle 18"/>
          <p:cNvSpPr>
            <a:spLocks noChangeAspect="1" noChangeArrowheads="1"/>
          </p:cNvSpPr>
          <p:nvPr/>
        </p:nvSpPr>
        <p:spPr bwMode="auto">
          <a:xfrm>
            <a:off x="7718425" y="1865313"/>
            <a:ext cx="377825" cy="377825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5788" name="AutoShape 21"/>
          <p:cNvCxnSpPr>
            <a:cxnSpLocks noChangeAspect="1" noChangeShapeType="1"/>
            <a:stCxn id="75804" idx="3"/>
            <a:endCxn id="75781" idx="1"/>
          </p:cNvCxnSpPr>
          <p:nvPr/>
        </p:nvCxnSpPr>
        <p:spPr bwMode="auto">
          <a:xfrm flipV="1">
            <a:off x="5670550" y="2432050"/>
            <a:ext cx="2047875" cy="9509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9" name="Rectangle 24"/>
          <p:cNvSpPr>
            <a:spLocks noChangeAspect="1" noChangeArrowheads="1"/>
          </p:cNvSpPr>
          <p:nvPr/>
        </p:nvSpPr>
        <p:spPr bwMode="auto">
          <a:xfrm>
            <a:off x="4900613" y="2055813"/>
            <a:ext cx="7683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n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 bits</a:t>
            </a:r>
          </a:p>
        </p:txBody>
      </p:sp>
      <p:sp>
        <p:nvSpPr>
          <p:cNvPr id="75790" name="Line 25"/>
          <p:cNvSpPr>
            <a:spLocks noChangeAspect="1" noChangeShapeType="1"/>
          </p:cNvSpPr>
          <p:nvPr/>
        </p:nvSpPr>
        <p:spPr bwMode="auto">
          <a:xfrm>
            <a:off x="4900613" y="2432050"/>
            <a:ext cx="7683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26"/>
          <p:cNvSpPr>
            <a:spLocks noChangeAspect="1" noChangeShapeType="1"/>
          </p:cNvSpPr>
          <p:nvPr/>
        </p:nvSpPr>
        <p:spPr bwMode="auto">
          <a:xfrm>
            <a:off x="4900613" y="2347913"/>
            <a:ext cx="1587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27"/>
          <p:cNvSpPr>
            <a:spLocks noChangeAspect="1" noChangeShapeType="1"/>
          </p:cNvSpPr>
          <p:nvPr/>
        </p:nvSpPr>
        <p:spPr bwMode="auto">
          <a:xfrm>
            <a:off x="5668963" y="2347913"/>
            <a:ext cx="1587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Rectangle 28"/>
          <p:cNvSpPr>
            <a:spLocks noChangeAspect="1" noChangeArrowheads="1"/>
          </p:cNvSpPr>
          <p:nvPr/>
        </p:nvSpPr>
        <p:spPr bwMode="auto">
          <a:xfrm>
            <a:off x="8315325" y="3502025"/>
            <a:ext cx="4270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1600" i="1" baseline="30000">
                <a:solidFill>
                  <a:srgbClr val="000000"/>
                </a:solidFill>
                <a:latin typeface="Arial" charset="0"/>
              </a:rPr>
              <a:t>n</a:t>
            </a:r>
            <a:endParaRPr lang="en-US" altLang="en-US" sz="16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bits</a:t>
            </a:r>
          </a:p>
        </p:txBody>
      </p:sp>
      <p:sp>
        <p:nvSpPr>
          <p:cNvPr id="75794" name="Line 29"/>
          <p:cNvSpPr>
            <a:spLocks noChangeAspect="1" noChangeShapeType="1"/>
          </p:cNvSpPr>
          <p:nvPr/>
        </p:nvSpPr>
        <p:spPr bwMode="auto">
          <a:xfrm>
            <a:off x="8229600" y="1865313"/>
            <a:ext cx="1588" cy="4144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Line 30"/>
          <p:cNvSpPr>
            <a:spLocks noChangeAspect="1" noChangeShapeType="1"/>
          </p:cNvSpPr>
          <p:nvPr/>
        </p:nvSpPr>
        <p:spPr bwMode="auto">
          <a:xfrm rot="-5400000">
            <a:off x="8229600" y="1779588"/>
            <a:ext cx="1588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31"/>
          <p:cNvSpPr>
            <a:spLocks noChangeAspect="1" noChangeShapeType="1"/>
          </p:cNvSpPr>
          <p:nvPr/>
        </p:nvSpPr>
        <p:spPr bwMode="auto">
          <a:xfrm rot="-5400000">
            <a:off x="8234363" y="5926137"/>
            <a:ext cx="1588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Rectangle 44"/>
          <p:cNvSpPr>
            <a:spLocks noChangeAspect="1" noChangeArrowheads="1"/>
          </p:cNvSpPr>
          <p:nvPr/>
        </p:nvSpPr>
        <p:spPr bwMode="auto">
          <a:xfrm>
            <a:off x="7718425" y="2619375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98" name="Rectangle 45"/>
          <p:cNvSpPr>
            <a:spLocks noChangeAspect="1" noChangeArrowheads="1"/>
          </p:cNvSpPr>
          <p:nvPr/>
        </p:nvSpPr>
        <p:spPr bwMode="auto">
          <a:xfrm>
            <a:off x="7718425" y="4127500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99" name="Rectangle 46"/>
          <p:cNvSpPr>
            <a:spLocks noChangeAspect="1" noChangeArrowheads="1"/>
          </p:cNvSpPr>
          <p:nvPr/>
        </p:nvSpPr>
        <p:spPr bwMode="auto">
          <a:xfrm>
            <a:off x="7718425" y="4879975"/>
            <a:ext cx="377825" cy="3762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800" name="Rectangle 85"/>
          <p:cNvSpPr>
            <a:spLocks noChangeAspect="1" noChangeArrowheads="1"/>
          </p:cNvSpPr>
          <p:nvPr/>
        </p:nvSpPr>
        <p:spPr bwMode="auto">
          <a:xfrm>
            <a:off x="4902200" y="3194050"/>
            <a:ext cx="768350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(P)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85800" y="2619375"/>
            <a:ext cx="7410450" cy="3476625"/>
            <a:chOff x="432" y="1650"/>
            <a:chExt cx="4668" cy="2190"/>
          </a:xfrm>
        </p:grpSpPr>
        <p:grpSp>
          <p:nvGrpSpPr>
            <p:cNvPr id="75802" name="Group 84"/>
            <p:cNvGrpSpPr>
              <a:grpSpLocks/>
            </p:cNvGrpSpPr>
            <p:nvPr/>
          </p:nvGrpSpPr>
          <p:grpSpPr bwMode="auto">
            <a:xfrm>
              <a:off x="3088" y="1650"/>
              <a:ext cx="2012" cy="1840"/>
              <a:chOff x="3088" y="1650"/>
              <a:chExt cx="2012" cy="1840"/>
            </a:xfrm>
          </p:grpSpPr>
          <p:sp>
            <p:nvSpPr>
              <p:cNvPr id="7580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3088" y="2012"/>
                <a:ext cx="484" cy="23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600" i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r>
                  <a:rPr lang="en-US" altLang="en-US" sz="1600" baseline="-250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(P)</a:t>
                </a:r>
              </a:p>
            </p:txBody>
          </p:sp>
          <p:grpSp>
            <p:nvGrpSpPr>
              <p:cNvPr id="75805" name="Group 47"/>
              <p:cNvGrpSpPr>
                <a:grpSpLocks/>
              </p:cNvGrpSpPr>
              <p:nvPr/>
            </p:nvGrpSpPr>
            <p:grpSpPr bwMode="auto">
              <a:xfrm>
                <a:off x="3088" y="1650"/>
                <a:ext cx="2012" cy="1840"/>
                <a:chOff x="3088" y="1650"/>
                <a:chExt cx="2012" cy="1840"/>
              </a:xfrm>
            </p:grpSpPr>
            <p:sp>
              <p:nvSpPr>
                <p:cNvPr id="7580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3254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i="1" baseline="-25000">
                      <a:solidFill>
                        <a:srgbClr val="000000"/>
                      </a:solidFill>
                      <a:latin typeface="Arial" charset="0"/>
                    </a:rPr>
                    <a:t>k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7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2378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baseline="-25000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88" y="1685"/>
                  <a:ext cx="484" cy="2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r>
                    <a:rPr lang="en-US" altLang="en-US" sz="1600" baseline="-250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(P)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0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3074"/>
                  <a:ext cx="238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2600"/>
                  <a:ext cx="238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862" y="1650"/>
                  <a:ext cx="238" cy="23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12" name="Rectangle 54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984" y="2719"/>
                  <a:ext cx="640" cy="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i="1">
                      <a:solidFill>
                        <a:srgbClr val="000000"/>
                      </a:solidFill>
                      <a:latin typeface="Arial" charset="0"/>
                    </a:rPr>
                    <a:t>. . .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5813" name="AutoShape 55"/>
                <p:cNvCxnSpPr>
                  <a:cxnSpLocks noChangeAspect="1" noChangeShapeType="1"/>
                  <a:stCxn id="75808" idx="3"/>
                </p:cNvCxnSpPr>
                <p:nvPr/>
              </p:nvCxnSpPr>
              <p:spPr bwMode="auto">
                <a:xfrm>
                  <a:off x="3572" y="1803"/>
                  <a:ext cx="1290" cy="91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814" name="AutoShape 56"/>
                <p:cNvCxnSpPr>
                  <a:cxnSpLocks noChangeAspect="1" noChangeShapeType="1"/>
                  <a:stCxn id="75807" idx="3"/>
                  <a:endCxn id="75809" idx="1"/>
                </p:cNvCxnSpPr>
                <p:nvPr/>
              </p:nvCxnSpPr>
              <p:spPr bwMode="auto">
                <a:xfrm>
                  <a:off x="3572" y="2496"/>
                  <a:ext cx="1290" cy="6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815" name="AutoShape 57"/>
                <p:cNvCxnSpPr>
                  <a:cxnSpLocks noChangeAspect="1" noChangeShapeType="1"/>
                  <a:stCxn id="75806" idx="3"/>
                  <a:endCxn id="75811" idx="1"/>
                </p:cNvCxnSpPr>
                <p:nvPr/>
              </p:nvCxnSpPr>
              <p:spPr bwMode="auto">
                <a:xfrm flipV="1">
                  <a:off x="3572" y="1769"/>
                  <a:ext cx="1290" cy="160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5803" name="Rectangle 90"/>
            <p:cNvSpPr>
              <a:spLocks noChangeArrowheads="1"/>
            </p:cNvSpPr>
            <p:nvPr/>
          </p:nvSpPr>
          <p:spPr bwMode="auto">
            <a:xfrm>
              <a:off x="432" y="2614"/>
              <a:ext cx="2448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0066"/>
                </a:buClr>
                <a:buFont typeface="Wingdings" charset="2"/>
                <a:buChar char="§"/>
              </a:pPr>
              <a:endParaRPr lang="en-US" altLang="en-US" i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Mistake Propagation is Limited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Bloom filters may be mistaken</a:t>
            </a:r>
          </a:p>
          <a:p>
            <a:pPr lvl="1" eaLnBrk="1" hangingPunct="1"/>
            <a:r>
              <a:rPr lang="en-US" altLang="en-US"/>
              <a:t>Mistake frequency can be controlled</a:t>
            </a:r>
          </a:p>
          <a:p>
            <a:pPr lvl="1" eaLnBrk="1" hangingPunct="1"/>
            <a:r>
              <a:rPr lang="en-US" altLang="en-US"/>
              <a:t>Depends on capacity of full filters</a:t>
            </a:r>
          </a:p>
          <a:p>
            <a:pPr eaLnBrk="1" hangingPunct="1"/>
            <a:r>
              <a:rPr lang="en-US" altLang="en-US"/>
              <a:t>Neighboring routers won</a:t>
            </a:r>
            <a:r>
              <a:rPr lang="ja-JP" altLang="en-US"/>
              <a:t>’</a:t>
            </a:r>
            <a:r>
              <a:rPr lang="en-US" altLang="ja-JP"/>
              <a:t>t be fooled</a:t>
            </a:r>
          </a:p>
          <a:p>
            <a:pPr lvl="1" eaLnBrk="1" hangingPunct="1"/>
            <a:r>
              <a:rPr lang="en-US" altLang="en-US"/>
              <a:t>Vary hash functions used in Bloom filters</a:t>
            </a:r>
          </a:p>
          <a:p>
            <a:pPr lvl="1" eaLnBrk="1" hangingPunct="1"/>
            <a:r>
              <a:rPr lang="en-US" altLang="en-US"/>
              <a:t>Each router select hashes independently </a:t>
            </a:r>
          </a:p>
          <a:p>
            <a:pPr eaLnBrk="1" hangingPunct="1"/>
            <a:r>
              <a:rPr lang="en-US" altLang="en-US"/>
              <a:t>Long chains of mistakes highly unlikely</a:t>
            </a:r>
          </a:p>
          <a:p>
            <a:pPr lvl="1" eaLnBrk="1" hangingPunct="1"/>
            <a:r>
              <a:rPr lang="en-US" altLang="en-US"/>
              <a:t>Probability drops exponentially with length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Adjusting Graph Accuracy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False positives rate depends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Length of the attack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Complexity of network topology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Capacity of Bloom filters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Bloom filter capacity is easy to adjust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Required filter capacity varies with router speed and number of neighbors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Appropriate capacity settings achieve linear error growth with path length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long can digests last?	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Filters require 0.5% of link capacity</a:t>
            </a:r>
          </a:p>
          <a:p>
            <a:pPr lvl="1" eaLnBrk="1" hangingPunct="1"/>
            <a:r>
              <a:rPr lang="en-US" altLang="en-US"/>
              <a:t>Four OC-3s require 47MB per minute</a:t>
            </a:r>
          </a:p>
          <a:p>
            <a:pPr lvl="1" eaLnBrk="1" hangingPunct="1"/>
            <a:r>
              <a:rPr lang="en-US" altLang="en-US"/>
              <a:t>A single drive can store a whole day</a:t>
            </a:r>
          </a:p>
          <a:p>
            <a:pPr eaLnBrk="1" hangingPunct="1"/>
            <a:r>
              <a:rPr lang="en-US" altLang="en-US"/>
              <a:t>Access times are equally important</a:t>
            </a:r>
          </a:p>
          <a:p>
            <a:pPr lvl="1" eaLnBrk="1" hangingPunct="1"/>
            <a:r>
              <a:rPr lang="en-US" altLang="en-US"/>
              <a:t>Current drives can write &gt;3GB per minute</a:t>
            </a:r>
          </a:p>
          <a:p>
            <a:pPr lvl="1" eaLnBrk="1" hangingPunct="1"/>
            <a:r>
              <a:rPr lang="en-US" altLang="en-US"/>
              <a:t>OC-192 needs SRAM access times</a:t>
            </a:r>
          </a:p>
          <a:p>
            <a:pPr eaLnBrk="1" hangingPunct="1"/>
            <a:r>
              <a:rPr lang="en-US" altLang="en-US"/>
              <a:t>Still viable tomorrow</a:t>
            </a:r>
          </a:p>
          <a:p>
            <a:pPr lvl="1" eaLnBrk="1" hangingPunct="1"/>
            <a:r>
              <a:rPr lang="en-US" altLang="en-US"/>
              <a:t>128 OC-192 links need &lt;100GB per minute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Preventing SYN floods</a:t>
            </a:r>
          </a:p>
        </p:txBody>
      </p:sp>
      <p:sp>
        <p:nvSpPr>
          <p:cNvPr id="2560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1:  Minimize state before auth</a:t>
            </a:r>
          </a:p>
          <a:p>
            <a:pPr lvl="1" eaLnBrk="1" hangingPunct="1"/>
            <a:r>
              <a:rPr lang="en-US" altLang="en-US"/>
              <a:t>(3 way handshake == auth)?</a:t>
            </a:r>
          </a:p>
          <a:p>
            <a:pPr eaLnBrk="1" hangingPunct="1"/>
            <a:r>
              <a:rPr lang="en-US" altLang="en-US"/>
              <a:t>Compressed TCP state</a:t>
            </a:r>
          </a:p>
          <a:p>
            <a:pPr lvl="1" eaLnBrk="1" hangingPunct="1"/>
            <a:r>
              <a:rPr lang="en-US" altLang="en-US"/>
              <a:t>Very tiny state representation for half-open conns</a:t>
            </a:r>
          </a:p>
          <a:p>
            <a:pPr lvl="1" eaLnBrk="1" hangingPunct="1"/>
            <a:r>
              <a:rPr lang="en-US" altLang="en-US"/>
              <a:t>Don't create the full TCB</a:t>
            </a:r>
          </a:p>
          <a:p>
            <a:pPr eaLnBrk="1" hangingPunct="1"/>
            <a:r>
              <a:rPr lang="en-US" altLang="en-US"/>
              <a:t>A few bytes per connection == can store 100,000s of half-open connections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XOR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762000"/>
          </a:xfrm>
        </p:spPr>
        <p:txBody>
          <a:bodyPr/>
          <a:lstStyle/>
          <a:p>
            <a:r>
              <a:rPr lang="en-US" altLang="en-US"/>
              <a:t>XOR two addresses for each edge together.</a:t>
            </a:r>
          </a:p>
          <a:p>
            <a:endParaRPr lang="en-US" altLang="en-US"/>
          </a:p>
        </p:txBody>
      </p:sp>
      <p:pic>
        <p:nvPicPr>
          <p:cNvPr id="51204" name="Picture 4" descr="D:\Dave\School\PSU\CS 510 Advanced Security\Traceback-Presentation\figure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858000" cy="3754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0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Subdivide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2514600"/>
          </a:xfrm>
        </p:spPr>
        <p:txBody>
          <a:bodyPr/>
          <a:lstStyle/>
          <a:p>
            <a:r>
              <a:rPr lang="en-US" altLang="en-US" sz="2800"/>
              <a:t>Break XORed addresses into k fragments.</a:t>
            </a:r>
          </a:p>
          <a:p>
            <a:r>
              <a:rPr lang="en-US" altLang="en-US" sz="2800"/>
              <a:t>Store only 1 fragment in packet with offset value.</a:t>
            </a:r>
          </a:p>
        </p:txBody>
      </p:sp>
      <p:pic>
        <p:nvPicPr>
          <p:cNvPr id="52228" name="Picture 4" descr="D:\Dave\School\PSU\CS 510 Advanced Security\Traceback-Presentation\figure-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62611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33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Hash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Multiple attackers may produce non-unique edges with same distance.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Add error detection:</a:t>
            </a:r>
          </a:p>
          <a:p>
            <a:pPr lvl="1">
              <a:lnSpc>
                <a:spcPct val="90000"/>
              </a:lnSpc>
            </a:pPr>
            <a:r>
              <a:rPr lang="en-US" altLang="en-US" sz="2600"/>
              <a:t>Interleave IP with hash of itself.</a:t>
            </a:r>
          </a:p>
        </p:txBody>
      </p:sp>
      <p:pic>
        <p:nvPicPr>
          <p:cNvPr id="53252" name="Picture 5" descr="D:\Dave\School\PSU\CS 510 Advanced Security\Traceback-Presentation\figure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0663"/>
            <a:ext cx="58928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Hash</a:t>
            </a:r>
          </a:p>
        </p:txBody>
      </p:sp>
      <p:pic>
        <p:nvPicPr>
          <p:cNvPr id="54275" name="Picture 6" descr="D:\Dave\School\PSU\CS 510 Advanced Security\Traceback-Presentation\figure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5817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8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609600"/>
          </a:xfrm>
        </p:spPr>
        <p:txBody>
          <a:bodyPr/>
          <a:lstStyle/>
          <a:p>
            <a:r>
              <a:rPr lang="en-US" altLang="en-US"/>
              <a:t>Edge sampling: Reduce Space Requirement - Storage</a:t>
            </a:r>
          </a:p>
        </p:txBody>
      </p:sp>
      <p:pic>
        <p:nvPicPr>
          <p:cNvPr id="55299" name="Picture 4" descr="D:\Dave\School\PSU\CS 510 Advanced Security\Traceback-Presentation\figure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6959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419600" cy="914400"/>
          </a:xfrm>
        </p:spPr>
        <p:txBody>
          <a:bodyPr/>
          <a:lstStyle/>
          <a:p>
            <a:r>
              <a:rPr lang="en-US" altLang="en-US"/>
              <a:t>Final size: 16 bits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9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Host level impact</a:t>
            </a:r>
          </a:p>
        </p:txBody>
      </p:sp>
      <p:sp>
        <p:nvSpPr>
          <p:cNvPr id="8499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Host performance impacted</a:t>
            </a:r>
          </a:p>
          <a:p>
            <a:pPr>
              <a:lnSpc>
                <a:spcPct val="90000"/>
              </a:lnSpc>
            </a:pPr>
            <a:endParaRPr lang="en-US" altLang="ja-JP" sz="2800"/>
          </a:p>
          <a:p>
            <a:pPr>
              <a:lnSpc>
                <a:spcPct val="90000"/>
              </a:lnSpc>
            </a:pPr>
            <a:r>
              <a:rPr lang="en-US" altLang="ja-JP" sz="2800"/>
              <a:t>Need for good forensics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find_ddos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TCT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latin typeface="Courier" charset="0"/>
              </a:rPr>
              <a:t>lsof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9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level impact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/>
              <a:t>Determining whether you are under attack or attacking someone else</a:t>
            </a:r>
          </a:p>
          <a:p>
            <a:pPr lvl="1"/>
            <a:r>
              <a:rPr lang="en-US" altLang="ja-JP" sz="2400"/>
              <a:t>Anomaly detection</a:t>
            </a:r>
          </a:p>
          <a:p>
            <a:pPr lvl="1"/>
            <a:r>
              <a:rPr lang="en-US" altLang="ja-JP" sz="2400"/>
              <a:t>Performance</a:t>
            </a:r>
          </a:p>
          <a:p>
            <a:pPr lvl="1"/>
            <a:r>
              <a:rPr lang="en-US" altLang="ja-JP" sz="2400"/>
              <a:t>Gateways</a:t>
            </a:r>
          </a:p>
          <a:p>
            <a:pPr lvl="1"/>
            <a:r>
              <a:rPr lang="en-US" altLang="ja-JP" sz="2400"/>
              <a:t>Uplinks/ISPs</a:t>
            </a:r>
          </a:p>
          <a:p>
            <a:endParaRPr lang="en-US" altLang="ja-JP" sz="2800"/>
          </a:p>
          <a:p>
            <a:r>
              <a:rPr lang="en-US" altLang="ja-JP" sz="2800"/>
              <a:t>More signs</a:t>
            </a:r>
          </a:p>
          <a:p>
            <a:pPr lvl="1"/>
            <a:r>
              <a:rPr lang="en-US" altLang="ja-JP" sz="2400"/>
              <a:t>Network failure</a:t>
            </a:r>
          </a:p>
          <a:p>
            <a:pPr lvl="1"/>
            <a:r>
              <a:rPr lang="en-US" altLang="ja-JP" sz="2400"/>
              <a:t>Complaints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4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Host defenses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Protecting the host as a target</a:t>
            </a:r>
          </a:p>
          <a:p>
            <a:pPr lvl="1"/>
            <a:r>
              <a:rPr lang="en-US" altLang="ja-JP"/>
              <a:t>e.g., SYN cookies</a:t>
            </a:r>
          </a:p>
          <a:p>
            <a:endParaRPr lang="en-US" altLang="ja-JP"/>
          </a:p>
          <a:p>
            <a:r>
              <a:rPr lang="en-US" altLang="ja-JP"/>
              <a:t>Protecting the host as a source</a:t>
            </a:r>
          </a:p>
          <a:p>
            <a:pPr lvl="1"/>
            <a:r>
              <a:rPr lang="en-US" altLang="ja-JP"/>
              <a:t>Host hardening against compromise</a:t>
            </a:r>
          </a:p>
          <a:p>
            <a:pPr lvl="2"/>
            <a:r>
              <a:rPr lang="en-US" altLang="ja-JP"/>
              <a:t>What about all these unpatched systems?</a:t>
            </a:r>
          </a:p>
          <a:p>
            <a:pPr lvl="1"/>
            <a:r>
              <a:rPr lang="en-US" altLang="ja-JP"/>
              <a:t>Integrity checking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48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defenses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Network analysis tools overwhelmed or confused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Accuracy of data, dropped packets, better log raw packets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Differentiate flood and control traffic </a:t>
            </a:r>
          </a:p>
          <a:p>
            <a:pPr>
              <a:lnSpc>
                <a:spcPct val="90000"/>
              </a:lnSpc>
            </a:pPr>
            <a:endParaRPr lang="en-US" altLang="ja-JP" sz="2800"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Impact reduction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Traffic limiting, redundant pathways, deflection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More on traffic limiting next time</a:t>
            </a:r>
          </a:p>
          <a:p>
            <a:pPr>
              <a:lnSpc>
                <a:spcPct val="90000"/>
              </a:lnSpc>
            </a:pPr>
            <a:endParaRPr lang="en-US" altLang="ja-JP" sz="2800">
              <a:latin typeface="Helvetica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>
                <a:latin typeface="Helvetica" charset="0"/>
              </a:rPr>
              <a:t>Source of IP packets 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Need to trace spoofed packets to find agents</a:t>
            </a:r>
          </a:p>
          <a:p>
            <a:pPr lvl="1">
              <a:lnSpc>
                <a:spcPct val="90000"/>
              </a:lnSpc>
            </a:pPr>
            <a:r>
              <a:rPr lang="en-US" altLang="ja-JP" sz="2400">
                <a:latin typeface="Helvetica" charset="0"/>
              </a:rPr>
              <a:t>More on traceback soon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14300" y="63246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hlink"/>
                </a:solidFill>
                <a:latin typeface="Times" charset="0"/>
              </a:rPr>
              <a:t>[Adapted from Dietrich, Long and Dittrich]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9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DDoS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/>
          <a:lstStyle/>
          <a:p>
            <a:pPr lvl="1"/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Attacks on a wide variety of targets 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>
                <a:latin typeface="Helvetica" charset="0"/>
              </a:rPr>
              <a:t>Yahoo!, Microsoft, Port of Houston, </a:t>
            </a:r>
            <a:r>
              <a:rPr lang="en-US" altLang="ja-JP" sz="2000" dirty="0" err="1">
                <a:latin typeface="Helvetica" charset="0"/>
              </a:rPr>
              <a:t>ClickBank</a:t>
            </a:r>
            <a:r>
              <a:rPr lang="en-US" altLang="ja-JP" sz="2000" dirty="0">
                <a:latin typeface="Helvetica" charset="0"/>
              </a:rPr>
              <a:t> are all famous “victims”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Tend to be highly successful 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Few good existing mechanisms to stop them </a:t>
            </a:r>
          </a:p>
          <a:p>
            <a:pPr>
              <a:lnSpc>
                <a:spcPct val="90000"/>
              </a:lnSpc>
            </a:pPr>
            <a:endParaRPr lang="en-US" altLang="ja-JP" sz="1000" dirty="0"/>
          </a:p>
          <a:p>
            <a:pPr>
              <a:lnSpc>
                <a:spcPct val="90000"/>
              </a:lnSpc>
            </a:pPr>
            <a:r>
              <a:rPr lang="en-US" altLang="ja-JP" sz="2600" dirty="0"/>
              <a:t>Successful attacks on major commercial 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50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SYN Cookies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000"/>
              <a:t>Idea:  Keep no state until auth.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In response to SYN send back self-validating token to source that source must attach to ACK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SYN </a:t>
            </a:r>
            <a:r>
              <a:rPr lang="en-GB" altLang="en-US" sz="3000">
                <a:sym typeface="Wingdings" charset="2"/>
              </a:rPr>
              <a:t> </a:t>
            </a:r>
            <a:r>
              <a:rPr lang="en-GB" altLang="en-US" sz="3000"/>
              <a:t>SYN/ACK+token </a:t>
            </a:r>
            <a:r>
              <a:rPr lang="en-GB" altLang="en-US" sz="3000">
                <a:sym typeface="Wingdings" charset="2"/>
              </a:rPr>
              <a:t> </a:t>
            </a:r>
            <a:r>
              <a:rPr lang="en-GB" altLang="en-US" sz="3000"/>
              <a:t>ACK+token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Validates that the receiver's IP is valid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How to do in SYN?  sequence #s!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top 5 bits:  time counter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next 3:  Encode the MSS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600"/>
              <a:t>bottom 24:  F(client IP, port, server IP, port, t)?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3000"/>
              <a:t>Downside to this encoding:  Loses options.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4629150"/>
          </a:xfrm>
        </p:spPr>
        <p:txBody>
          <a:bodyPr/>
          <a:lstStyle/>
          <a:p>
            <a:r>
              <a:rPr lang="en-US" altLang="ja-JP">
                <a:latin typeface="Calibri" charset="0"/>
              </a:rPr>
              <a:t>Major economic loss in the current industry</a:t>
            </a:r>
          </a:p>
          <a:p>
            <a:endParaRPr kumimoji="1" lang="ja-JP" altLang="en-US">
              <a:latin typeface="Calibri" charset="0"/>
            </a:endParaRPr>
          </a:p>
        </p:txBody>
      </p:sp>
      <p:pic>
        <p:nvPicPr>
          <p:cNvPr id="107522" name="図 3" descr="nt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00200"/>
            <a:ext cx="87217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344863" y="4764088"/>
            <a:ext cx="1211262" cy="360362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latin typeface="Calibri"/>
              <a:cs typeface="Calibri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227388" y="3265488"/>
            <a:ext cx="1468437" cy="1363662"/>
          </a:xfrm>
          <a:prstGeom prst="ellipse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latin typeface="Calibri"/>
              <a:cs typeface="Calibri"/>
            </a:endParaRPr>
          </a:p>
        </p:txBody>
      </p:sp>
      <p:sp>
        <p:nvSpPr>
          <p:cNvPr id="10752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altLang="en-US">
                <a:latin typeface="Calibri" charset="0"/>
              </a:rPr>
              <a:t>Current Trend of DDoS attacks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36550" y="5562600"/>
            <a:ext cx="8645525" cy="1068388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  <a:t>DDoS attack is increasing in volume and types</a:t>
            </a:r>
            <a:b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kumimoji="1" lang="en-US" altLang="ja-JP" sz="3200" dirty="0">
                <a:solidFill>
                  <a:srgbClr val="000000"/>
                </a:solidFill>
                <a:latin typeface="Calibri"/>
                <a:cs typeface="Calibri"/>
              </a:rPr>
              <a:t>DDoS is still a big problem for the Internet industry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9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Reflector Attacks</a:t>
            </a:r>
          </a:p>
        </p:txBody>
      </p:sp>
      <p:pic>
        <p:nvPicPr>
          <p:cNvPr id="63491" name="Picture 1" descr="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47871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Rossow.,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63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Amplification Attacks</a:t>
            </a:r>
            <a:endParaRPr kumimoji="1" lang="ja-JP" altLang="en-US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Paper by Rossow (NDSS 2014)</a:t>
            </a:r>
          </a:p>
          <a:p>
            <a:r>
              <a:rPr lang="en-US" altLang="ja-JP"/>
              <a:t>Revisits 14 protocols that can be used for amplification attacks</a:t>
            </a:r>
          </a:p>
          <a:p>
            <a:pPr lvl="1"/>
            <a:r>
              <a:rPr lang="en-US" altLang="ja-JP"/>
              <a:t>Shows potentially horrible load factors</a:t>
            </a:r>
          </a:p>
          <a:p>
            <a:pPr lvl="1"/>
            <a:endParaRPr lang="en-US" altLang="ja-JP"/>
          </a:p>
          <a:p>
            <a:r>
              <a:rPr lang="en-US" altLang="ja-JP"/>
              <a:t>I</a:t>
            </a:r>
            <a:r>
              <a:rPr kumimoji="1" lang="en-US" altLang="ja-JP"/>
              <a:t>nvestigates which amplification attacks are used “in the wild”</a:t>
            </a:r>
          </a:p>
        </p:txBody>
      </p:sp>
      <p:sp>
        <p:nvSpPr>
          <p:cNvPr id="67588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2743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138"/>
              </a:spcBef>
            </a:pPr>
            <a:r>
              <a:rPr lang="en-GB" altLang="en-US" sz="2600" i="1">
                <a:solidFill>
                  <a:srgbClr val="000000"/>
                </a:solidFill>
              </a:rPr>
              <a:t>Rossow., 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9" descr="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571875"/>
            <a:ext cx="1136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Using amplification</a:t>
            </a:r>
            <a:endParaRPr kumimoji="1" lang="ja-JP" altLang="en-US"/>
          </a:p>
        </p:txBody>
      </p:sp>
      <p:pic>
        <p:nvPicPr>
          <p:cNvPr id="111620" name="Picture 1028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592513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04152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Box 19"/>
          <p:cNvSpPr txBox="1">
            <a:spLocks noChangeArrowheads="1"/>
          </p:cNvSpPr>
          <p:nvPr/>
        </p:nvSpPr>
        <p:spPr bwMode="auto">
          <a:xfrm>
            <a:off x="1285875" y="23606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98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sp>
        <p:nvSpPr>
          <p:cNvPr id="111623" name="TextBox 21"/>
          <p:cNvSpPr txBox="1">
            <a:spLocks noChangeArrowheads="1"/>
          </p:cNvSpPr>
          <p:nvPr/>
        </p:nvSpPr>
        <p:spPr bwMode="auto">
          <a:xfrm>
            <a:off x="6261100" y="2100263"/>
            <a:ext cx="152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000000"/>
                </a:solidFill>
              </a:rPr>
              <a:t>3902 bytes</a:t>
            </a:r>
            <a:endParaRPr kumimoji="1" lang="ja-JP" altLang="en-US">
              <a:solidFill>
                <a:srgbClr val="000000"/>
              </a:solidFill>
            </a:endParaRPr>
          </a:p>
        </p:txBody>
      </p:sp>
      <p:pic>
        <p:nvPicPr>
          <p:cNvPr id="111624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489325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39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5029200"/>
            <a:ext cx="8239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489075" y="2730500"/>
            <a:ext cx="170497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89075" y="3744913"/>
            <a:ext cx="1704975" cy="409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11625" idx="1"/>
          </p:cNvCxnSpPr>
          <p:nvPr/>
        </p:nvCxnSpPr>
        <p:spPr>
          <a:xfrm>
            <a:off x="1465263" y="4024313"/>
            <a:ext cx="1728787" cy="1728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8" name="Picture 19" descr="smiley-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3811588"/>
            <a:ext cx="68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4140824" y="2832763"/>
            <a:ext cx="3377772" cy="760113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84675" y="5226050"/>
            <a:ext cx="3378200" cy="769938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40200" y="4289425"/>
            <a:ext cx="3378200" cy="0"/>
          </a:xfrm>
          <a:prstGeom prst="straightConnector1">
            <a:avLst/>
          </a:prstGeom>
          <a:ln w="1270000" cmpd="sng">
            <a:solidFill>
              <a:srgbClr val="FF0000"/>
            </a:solidFill>
            <a:tailEnd type="triangle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Is this u</a:t>
            </a:r>
            <a:r>
              <a:rPr kumimoji="1" lang="en-US" altLang="ja-JP"/>
              <a:t>sed in practice?</a:t>
            </a:r>
            <a:endParaRPr kumimoji="1" lang="ja-JP" altLang="en-US"/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Intuition: attacker would scan for services they can use as reflectors</a:t>
            </a:r>
          </a:p>
          <a:p>
            <a:endParaRPr kumimoji="1" lang="en-US" altLang="ja-JP"/>
          </a:p>
          <a:p>
            <a:r>
              <a:rPr kumimoji="1" lang="en-US" altLang="ja-JP"/>
              <a:t>We can figure out if this happens by…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14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Results</a:t>
            </a:r>
            <a:endParaRPr kumimoji="1" lang="ja-JP" altLang="en-US"/>
          </a:p>
        </p:txBody>
      </p:sp>
      <p:pic>
        <p:nvPicPr>
          <p:cNvPr id="117763" name="Content Placeholder 9" descr="Screen Shot 2014-02-04 at 10.30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27" b="-8127"/>
          <a:stretch>
            <a:fillRect/>
          </a:stretch>
        </p:blipFill>
        <p:spPr>
          <a:xfrm>
            <a:off x="457200" y="1406525"/>
            <a:ext cx="8229600" cy="4624388"/>
          </a:xfrm>
        </p:spPr>
      </p:pic>
      <p:sp>
        <p:nvSpPr>
          <p:cNvPr id="117764" name="TextBox 10"/>
          <p:cNvSpPr txBox="1">
            <a:spLocks noChangeArrowheads="1"/>
          </p:cNvSpPr>
          <p:nvPr/>
        </p:nvSpPr>
        <p:spPr bwMode="auto">
          <a:xfrm>
            <a:off x="1339850" y="5770563"/>
            <a:ext cx="666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2800">
                <a:solidFill>
                  <a:srgbClr val="000000"/>
                </a:solidFill>
              </a:rPr>
              <a:t>All these protocols are scanned periodically!</a:t>
            </a:r>
            <a:endParaRPr kumimoji="1" lang="ja-JP" altLang="en-US" sz="280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61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Results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Analysis of netflow data showed:</a:t>
            </a:r>
          </a:p>
          <a:p>
            <a:pPr lvl="1"/>
            <a:r>
              <a:rPr lang="en-US" altLang="ja-JP"/>
              <a:t>55 </a:t>
            </a:r>
            <a:r>
              <a:rPr kumimoji="1" lang="en-US" altLang="ja-JP"/>
              <a:t>DNS-based attacks (amplification ~34-67)</a:t>
            </a:r>
          </a:p>
          <a:p>
            <a:pPr lvl="1"/>
            <a:r>
              <a:rPr lang="en-US" altLang="ja-JP"/>
              <a:t>47</a:t>
            </a:r>
            <a:r>
              <a:rPr kumimoji="1" lang="en-US" altLang="ja-JP"/>
              <a:t> CharGen</a:t>
            </a:r>
            <a:r>
              <a:rPr lang="en-US" altLang="ja-JP"/>
              <a:t>-based attacks (amp. 318~1395)</a:t>
            </a:r>
          </a:p>
          <a:p>
            <a:pPr>
              <a:buFontTx/>
              <a:buNone/>
            </a:pPr>
            <a:endParaRPr kumimoji="1" lang="en-US" altLang="ja-JP"/>
          </a:p>
          <a:p>
            <a:r>
              <a:rPr lang="en-US" altLang="ja-JP"/>
              <a:t>So, yes, it’s being done in practice…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67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Countermeasures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 smtClean="0"/>
              <a:t>Preventing IP spoofing</a:t>
            </a:r>
          </a:p>
          <a:p>
            <a:pPr lvl="1">
              <a:defRPr/>
            </a:pPr>
            <a:r>
              <a:rPr lang="en-US" altLang="ja-JP" dirty="0" smtClean="0"/>
              <a:t>About 24% of all </a:t>
            </a:r>
            <a:r>
              <a:rPr lang="en-US" altLang="ja-JP" dirty="0" err="1" smtClean="0"/>
              <a:t>ASes</a:t>
            </a:r>
            <a:r>
              <a:rPr lang="en-US" altLang="ja-JP" dirty="0" smtClean="0"/>
              <a:t> actually do not even check for it (or completely allow it), and another 13% have deficient checks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Protocol hardening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Secure service configuration</a:t>
            </a:r>
          </a:p>
          <a:p>
            <a:pPr lvl="1">
              <a:defRPr/>
            </a:pPr>
            <a:endParaRPr lang="en-US" altLang="ja-JP" dirty="0"/>
          </a:p>
          <a:p>
            <a:pPr>
              <a:defRPr/>
            </a:pPr>
            <a:r>
              <a:rPr kumimoji="1" lang="en-US" altLang="ja-JP" dirty="0" smtClean="0"/>
              <a:t>Packet filtering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Denial of service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Reflector Attacks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Backscatter Analysis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Traceback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AAC6-2CDE-E947-9245-151DB0469E0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01">
  <a:themeElements>
    <a:clrScheme name="Lecture 01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Lecture 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cture 01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01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Documents\cmu\15-744 template\Lecture 01.ppt</Template>
  <TotalTime>5618</TotalTime>
  <Words>3106</Words>
  <Application>Microsoft Macintosh PowerPoint</Application>
  <PresentationFormat>On-screen Show (4:3)</PresentationFormat>
  <Paragraphs>773</Paragraphs>
  <Slides>87</Slides>
  <Notes>45</Notes>
  <HiddenSlides>32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Arial Narrow</vt:lpstr>
      <vt:lpstr>Calibri</vt:lpstr>
      <vt:lpstr>Courier</vt:lpstr>
      <vt:lpstr>Courier New</vt:lpstr>
      <vt:lpstr>Helvetica</vt:lpstr>
      <vt:lpstr>ＭＳ Ｐゴシック</vt:lpstr>
      <vt:lpstr>Tahoma</vt:lpstr>
      <vt:lpstr>Times</vt:lpstr>
      <vt:lpstr>Times New Roman</vt:lpstr>
      <vt:lpstr>Wingdings</vt:lpstr>
      <vt:lpstr>Arial</vt:lpstr>
      <vt:lpstr>Lecture 01</vt:lpstr>
      <vt:lpstr>15-744: Computer Networking</vt:lpstr>
      <vt:lpstr>Overview</vt:lpstr>
      <vt:lpstr>Denial of Service (DoS): General definition</vt:lpstr>
      <vt:lpstr>DoS: What is it?</vt:lpstr>
      <vt:lpstr>TCP Reminder: 3-Way Handshake</vt:lpstr>
      <vt:lpstr>Example DoS:  TCP SYN Floods</vt:lpstr>
      <vt:lpstr>Preventing SYN floods</vt:lpstr>
      <vt:lpstr>SYN Cookies</vt:lpstr>
      <vt:lpstr>Overview</vt:lpstr>
      <vt:lpstr>Distributed Denial of Service (DDoS)</vt:lpstr>
      <vt:lpstr>Distributed Denial of Service (DDoS)</vt:lpstr>
      <vt:lpstr>Distributed Denial of Service (DDoS)</vt:lpstr>
      <vt:lpstr>Distributed Denial of Service (DDoS)</vt:lpstr>
      <vt:lpstr>Why DDoS is a hard problem?</vt:lpstr>
      <vt:lpstr>Evolution of (D)DoS (Types/Diversity)</vt:lpstr>
      <vt:lpstr>Evolution of (D)DoS (Volume)</vt:lpstr>
      <vt:lpstr>Current Trend of DDoS attacks</vt:lpstr>
      <vt:lpstr>Coordinated DoS</vt:lpstr>
      <vt:lpstr>Typical DDoS setup circa 2005</vt:lpstr>
      <vt:lpstr>Typical DDoS setup circa 2005</vt:lpstr>
      <vt:lpstr>Modern Botnet setup</vt:lpstr>
      <vt:lpstr>Smurf attacks</vt:lpstr>
      <vt:lpstr>Reflector Attacks</vt:lpstr>
      <vt:lpstr>Survey of amplifiers (Rossow NDSS’14)</vt:lpstr>
      <vt:lpstr>Is this used in practice?</vt:lpstr>
      <vt:lpstr>Is this used in practice?</vt:lpstr>
      <vt:lpstr>Amplification factors (DNS)</vt:lpstr>
      <vt:lpstr>Overview</vt:lpstr>
      <vt:lpstr>Is this used in practice?</vt:lpstr>
      <vt:lpstr>Inferring DoS Activity: Backscatter</vt:lpstr>
      <vt:lpstr>Backscatter Analysis</vt:lpstr>
      <vt:lpstr>Backscatter Analysis</vt:lpstr>
      <vt:lpstr>Calculating attack rate from backscatter</vt:lpstr>
      <vt:lpstr>Overview</vt:lpstr>
      <vt:lpstr>Possible defenses I: Filtering</vt:lpstr>
      <vt:lpstr>Ingress/Egress Filtering</vt:lpstr>
      <vt:lpstr>RPF Checks</vt:lpstr>
      <vt:lpstr>Possible defenses II: Pushback</vt:lpstr>
      <vt:lpstr>Filters &amp; Pushback</vt:lpstr>
      <vt:lpstr>Possible defenses III: Traceback</vt:lpstr>
      <vt:lpstr>Possible defenses IV: Network capabilities</vt:lpstr>
      <vt:lpstr>Pitfalls and fallacies</vt:lpstr>
      <vt:lpstr>The Need for Traceback</vt:lpstr>
      <vt:lpstr>Traceback Schemes</vt:lpstr>
      <vt:lpstr>Traceback: Input Debugging</vt:lpstr>
      <vt:lpstr>Traceback: Logging </vt:lpstr>
      <vt:lpstr>Problem</vt:lpstr>
      <vt:lpstr>IP Traceback: Record Route</vt:lpstr>
      <vt:lpstr>IP Traceback: Record Route</vt:lpstr>
      <vt:lpstr>IP Traceback: Node sampling</vt:lpstr>
      <vt:lpstr>IP Traceback: Node Sampling</vt:lpstr>
      <vt:lpstr>IP Traceback: Edge sampling</vt:lpstr>
      <vt:lpstr>IP Traceback: Edge sampling</vt:lpstr>
      <vt:lpstr>Edge sampling: Final</vt:lpstr>
      <vt:lpstr>Summary</vt:lpstr>
      <vt:lpstr>Summary</vt:lpstr>
      <vt:lpstr>Next lecture</vt:lpstr>
      <vt:lpstr>Bandwidth DDoS Attacks - Solutions</vt:lpstr>
      <vt:lpstr>Secure Overlay Services</vt:lpstr>
      <vt:lpstr>Survey of amplifiers (Rossow NDSS’14)</vt:lpstr>
      <vt:lpstr>Survey of amplifiers (Rossow NDSS’14)</vt:lpstr>
      <vt:lpstr>Log-Based Traceback</vt:lpstr>
      <vt:lpstr>Challenges to Logging</vt:lpstr>
      <vt:lpstr>Solution: Packet Digesting</vt:lpstr>
      <vt:lpstr>Invariant Content</vt:lpstr>
      <vt:lpstr>Bloom Filters</vt:lpstr>
      <vt:lpstr>Mistake Propagation is Limited</vt:lpstr>
      <vt:lpstr>Adjusting Graph Accuracy</vt:lpstr>
      <vt:lpstr>How long can digests last? </vt:lpstr>
      <vt:lpstr>Edge sampling: Reduce Space Requirement - XOR</vt:lpstr>
      <vt:lpstr>Edge sampling: Reduce Space Requirement - Subdivide</vt:lpstr>
      <vt:lpstr>Edge sampling: Reduce Space Requirement - Hash</vt:lpstr>
      <vt:lpstr>Edge sampling: Reduce Space Requirement - Hash</vt:lpstr>
      <vt:lpstr>Edge sampling: Reduce Space Requirement - Storage</vt:lpstr>
      <vt:lpstr>Host level impact</vt:lpstr>
      <vt:lpstr>Network level impact</vt:lpstr>
      <vt:lpstr>Host defenses</vt:lpstr>
      <vt:lpstr>Network defenses</vt:lpstr>
      <vt:lpstr>Impact of DDoS</vt:lpstr>
      <vt:lpstr>Current Trend of DDoS attacks</vt:lpstr>
      <vt:lpstr>Reflector Attacks</vt:lpstr>
      <vt:lpstr>Amplification Attacks</vt:lpstr>
      <vt:lpstr>Using amplification</vt:lpstr>
      <vt:lpstr>Is this used in practice?</vt:lpstr>
      <vt:lpstr>Results</vt:lpstr>
      <vt:lpstr>Results</vt:lpstr>
      <vt:lpstr>Countermeasures</vt:lpstr>
    </vt:vector>
  </TitlesOfParts>
  <Company>CMU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15-744: Computer Networking</dc:title>
  <dc:creator>Srinivasan Seshan</dc:creator>
  <cp:lastModifiedBy>Srinivasan Seshan</cp:lastModifiedBy>
  <cp:revision>179</cp:revision>
  <cp:lastPrinted>2010-11-09T14:20:32Z</cp:lastPrinted>
  <dcterms:created xsi:type="dcterms:W3CDTF">2010-11-09T03:53:05Z</dcterms:created>
  <dcterms:modified xsi:type="dcterms:W3CDTF">2017-04-14T19:04:58Z</dcterms:modified>
</cp:coreProperties>
</file>