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m4v" ContentType="video/unknown"/>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tags/tag17.xml" ContentType="application/vnd.openxmlformats-officedocument.presentationml.tags+xml"/>
  <Override PartName="/ppt/notesSlides/notesSlide21.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tags/tag21.xml" ContentType="application/vnd.openxmlformats-officedocument.presentationml.tags+xml"/>
  <Override PartName="/ppt/notesSlides/notesSlide27.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charts/chart13.xml" ContentType="application/vnd.openxmlformats-officedocument.drawingml.chart+xml"/>
  <Override PartName="/ppt/theme/themeOverride5.xml" ContentType="application/vnd.openxmlformats-officedocument.themeOverride+xml"/>
  <Override PartName="/ppt/charts/chart14.xml" ContentType="application/vnd.openxmlformats-officedocument.drawingml.chart+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91"/>
  </p:notesMasterIdLst>
  <p:handoutMasterIdLst>
    <p:handoutMasterId r:id="rId92"/>
  </p:handoutMasterIdLst>
  <p:sldIdLst>
    <p:sldId id="401" r:id="rId2"/>
    <p:sldId id="759" r:id="rId3"/>
    <p:sldId id="578" r:id="rId4"/>
    <p:sldId id="579" r:id="rId5"/>
    <p:sldId id="580" r:id="rId6"/>
    <p:sldId id="581" r:id="rId7"/>
    <p:sldId id="808" r:id="rId8"/>
    <p:sldId id="697" r:id="rId9"/>
    <p:sldId id="658" r:id="rId10"/>
    <p:sldId id="659" r:id="rId11"/>
    <p:sldId id="660" r:id="rId12"/>
    <p:sldId id="661" r:id="rId13"/>
    <p:sldId id="662" r:id="rId14"/>
    <p:sldId id="663" r:id="rId15"/>
    <p:sldId id="664" r:id="rId16"/>
    <p:sldId id="665" r:id="rId17"/>
    <p:sldId id="666" r:id="rId18"/>
    <p:sldId id="667" r:id="rId19"/>
    <p:sldId id="668" r:id="rId20"/>
    <p:sldId id="809" r:id="rId21"/>
    <p:sldId id="778" r:id="rId22"/>
    <p:sldId id="779" r:id="rId23"/>
    <p:sldId id="780" r:id="rId24"/>
    <p:sldId id="781" r:id="rId25"/>
    <p:sldId id="782" r:id="rId26"/>
    <p:sldId id="783" r:id="rId27"/>
    <p:sldId id="785" r:id="rId28"/>
    <p:sldId id="786" r:id="rId29"/>
    <p:sldId id="787" r:id="rId30"/>
    <p:sldId id="789" r:id="rId31"/>
    <p:sldId id="790" r:id="rId32"/>
    <p:sldId id="791" r:id="rId33"/>
    <p:sldId id="793" r:id="rId34"/>
    <p:sldId id="794" r:id="rId35"/>
    <p:sldId id="795" r:id="rId36"/>
    <p:sldId id="797" r:id="rId37"/>
    <p:sldId id="798" r:id="rId38"/>
    <p:sldId id="799" r:id="rId39"/>
    <p:sldId id="801" r:id="rId40"/>
    <p:sldId id="802" r:id="rId41"/>
    <p:sldId id="803" r:id="rId42"/>
    <p:sldId id="804" r:id="rId43"/>
    <p:sldId id="806" r:id="rId44"/>
    <p:sldId id="807" r:id="rId45"/>
    <p:sldId id="776" r:id="rId46"/>
    <p:sldId id="767" r:id="rId47"/>
    <p:sldId id="768" r:id="rId48"/>
    <p:sldId id="769" r:id="rId49"/>
    <p:sldId id="770" r:id="rId50"/>
    <p:sldId id="771" r:id="rId51"/>
    <p:sldId id="772" r:id="rId52"/>
    <p:sldId id="773" r:id="rId53"/>
    <p:sldId id="774" r:id="rId54"/>
    <p:sldId id="775" r:id="rId55"/>
    <p:sldId id="669" r:id="rId56"/>
    <p:sldId id="670" r:id="rId57"/>
    <p:sldId id="671" r:id="rId58"/>
    <p:sldId id="672" r:id="rId59"/>
    <p:sldId id="673" r:id="rId60"/>
    <p:sldId id="674" r:id="rId61"/>
    <p:sldId id="675" r:id="rId62"/>
    <p:sldId id="676" r:id="rId63"/>
    <p:sldId id="677" r:id="rId64"/>
    <p:sldId id="733" r:id="rId65"/>
    <p:sldId id="734" r:id="rId66"/>
    <p:sldId id="735" r:id="rId67"/>
    <p:sldId id="736" r:id="rId68"/>
    <p:sldId id="737" r:id="rId69"/>
    <p:sldId id="738" r:id="rId70"/>
    <p:sldId id="739" r:id="rId71"/>
    <p:sldId id="740" r:id="rId72"/>
    <p:sldId id="741" r:id="rId73"/>
    <p:sldId id="742" r:id="rId74"/>
    <p:sldId id="743" r:id="rId75"/>
    <p:sldId id="744" r:id="rId76"/>
    <p:sldId id="745" r:id="rId77"/>
    <p:sldId id="746" r:id="rId78"/>
    <p:sldId id="749" r:id="rId79"/>
    <p:sldId id="750" r:id="rId80"/>
    <p:sldId id="751" r:id="rId81"/>
    <p:sldId id="752" r:id="rId82"/>
    <p:sldId id="753" r:id="rId83"/>
    <p:sldId id="754" r:id="rId84"/>
    <p:sldId id="755" r:id="rId85"/>
    <p:sldId id="756" r:id="rId86"/>
    <p:sldId id="762" r:id="rId87"/>
    <p:sldId id="763" r:id="rId88"/>
    <p:sldId id="764" r:id="rId89"/>
    <p:sldId id="765" r:id="rId90"/>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mn-cs"/>
      </a:defRPr>
    </a:lvl5pPr>
    <a:lvl6pPr marL="2286000" algn="l" defTabSz="914400" rtl="0" eaLnBrk="1" latinLnBrk="0" hangingPunct="1">
      <a:defRPr sz="2400" kern="1200">
        <a:solidFill>
          <a:schemeClr val="tx1"/>
        </a:solidFill>
        <a:latin typeface="Times New Roman" charset="0"/>
        <a:ea typeface="ＭＳ Ｐゴシック" charset="-128"/>
        <a:cs typeface="+mn-cs"/>
      </a:defRPr>
    </a:lvl6pPr>
    <a:lvl7pPr marL="2743200" algn="l" defTabSz="914400" rtl="0" eaLnBrk="1" latinLnBrk="0" hangingPunct="1">
      <a:defRPr sz="2400" kern="1200">
        <a:solidFill>
          <a:schemeClr val="tx1"/>
        </a:solidFill>
        <a:latin typeface="Times New Roman" charset="0"/>
        <a:ea typeface="ＭＳ Ｐゴシック" charset="-128"/>
        <a:cs typeface="+mn-cs"/>
      </a:defRPr>
    </a:lvl7pPr>
    <a:lvl8pPr marL="3200400" algn="l" defTabSz="914400" rtl="0" eaLnBrk="1" latinLnBrk="0" hangingPunct="1">
      <a:defRPr sz="2400" kern="1200">
        <a:solidFill>
          <a:schemeClr val="tx1"/>
        </a:solidFill>
        <a:latin typeface="Times New Roman" charset="0"/>
        <a:ea typeface="ＭＳ Ｐゴシック" charset="-128"/>
        <a:cs typeface="+mn-cs"/>
      </a:defRPr>
    </a:lvl8pPr>
    <a:lvl9pPr marL="3657600" algn="l" defTabSz="914400" rtl="0" eaLnBrk="1" latinLnBrk="0" hangingPunct="1">
      <a:defRPr sz="2400" kern="1200">
        <a:solidFill>
          <a:schemeClr val="tx1"/>
        </a:solidFill>
        <a:latin typeface="Times New Roman" charset="0"/>
        <a:ea typeface="ＭＳ Ｐゴシック" charset="-128"/>
        <a:cs typeface="+mn-cs"/>
      </a:defRPr>
    </a:lvl9pPr>
  </p:defaultTextStyle>
  <p:extLst>
    <p:ext uri="{EFAFB233-063F-42B5-8137-9DF3F51BA10A}">
      <p15:sldGuideLst xmlns:p15="http://schemas.microsoft.com/office/powerpoint/2012/main">
        <p15:guide id="1" orient="horz" pos="2544">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00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37"/>
    <p:restoredTop sz="94674"/>
  </p:normalViewPr>
  <p:slideViewPr>
    <p:cSldViewPr>
      <p:cViewPr>
        <p:scale>
          <a:sx n="82" d="100"/>
          <a:sy n="82" d="100"/>
        </p:scale>
        <p:origin x="192" y="1072"/>
      </p:cViewPr>
      <p:guideLst>
        <p:guide orient="horz" pos="2544"/>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36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work\depot\papers\sigcomm09\camera-ready\figs-excel\Plots.xlsx" TargetMode="External"/></Relationships>
</file>

<file path=ppt/charts/_rels/chart10.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4947128283025"/>
          <c:y val="0.0578256233595812"/>
          <c:w val="0.779657221339585"/>
          <c:h val="0.7417531988189"/>
        </c:manualLayout>
      </c:layout>
      <c:barChart>
        <c:barDir val="col"/>
        <c:grouping val="clustered"/>
        <c:varyColors val="0"/>
        <c:ser>
          <c:idx val="0"/>
          <c:order val="0"/>
          <c:tx>
            <c:strRef>
              <c:f>Fragmentation!$C$1</c:f>
              <c:strCache>
                <c:ptCount val="1"/>
                <c:pt idx="0">
                  <c:v>  Urban</c:v>
                </c:pt>
              </c:strCache>
            </c:strRef>
          </c:tx>
          <c:invertIfNegative val="0"/>
          <c:cat>
            <c:strRef>
              <c:f>Fragmentation!$B$2:$B$8</c:f>
              <c:strCache>
                <c:ptCount val="7"/>
                <c:pt idx="0">
                  <c:v>1</c:v>
                </c:pt>
                <c:pt idx="1">
                  <c:v>2</c:v>
                </c:pt>
                <c:pt idx="2">
                  <c:v>3</c:v>
                </c:pt>
                <c:pt idx="3">
                  <c:v>4</c:v>
                </c:pt>
                <c:pt idx="4">
                  <c:v>5</c:v>
                </c:pt>
                <c:pt idx="5">
                  <c:v>6</c:v>
                </c:pt>
                <c:pt idx="6">
                  <c:v>&gt;6</c:v>
                </c:pt>
              </c:strCache>
            </c:strRef>
          </c:cat>
          <c:val>
            <c:numRef>
              <c:f>Fragmentation!$C$2:$C$8</c:f>
              <c:numCache>
                <c:formatCode>General</c:formatCode>
                <c:ptCount val="7"/>
                <c:pt idx="0">
                  <c:v>0.739000000000003</c:v>
                </c:pt>
                <c:pt idx="1">
                  <c:v>0.231</c:v>
                </c:pt>
                <c:pt idx="2">
                  <c:v>0.0</c:v>
                </c:pt>
                <c:pt idx="3">
                  <c:v>0.028</c:v>
                </c:pt>
                <c:pt idx="4">
                  <c:v>0.0</c:v>
                </c:pt>
                <c:pt idx="5">
                  <c:v>0.0</c:v>
                </c:pt>
                <c:pt idx="6">
                  <c:v>0.0</c:v>
                </c:pt>
              </c:numCache>
            </c:numRef>
          </c:val>
        </c:ser>
        <c:ser>
          <c:idx val="1"/>
          <c:order val="1"/>
          <c:tx>
            <c:strRef>
              <c:f>Fragmentation!$D$1</c:f>
              <c:strCache>
                <c:ptCount val="1"/>
                <c:pt idx="0">
                  <c:v>  Suburban</c:v>
                </c:pt>
              </c:strCache>
            </c:strRef>
          </c:tx>
          <c:invertIfNegative val="0"/>
          <c:cat>
            <c:strRef>
              <c:f>Fragmentation!$B$2:$B$8</c:f>
              <c:strCache>
                <c:ptCount val="7"/>
                <c:pt idx="0">
                  <c:v>1</c:v>
                </c:pt>
                <c:pt idx="1">
                  <c:v>2</c:v>
                </c:pt>
                <c:pt idx="2">
                  <c:v>3</c:v>
                </c:pt>
                <c:pt idx="3">
                  <c:v>4</c:v>
                </c:pt>
                <c:pt idx="4">
                  <c:v>5</c:v>
                </c:pt>
                <c:pt idx="5">
                  <c:v>6</c:v>
                </c:pt>
                <c:pt idx="6">
                  <c:v>&gt;6</c:v>
                </c:pt>
              </c:strCache>
            </c:strRef>
          </c:cat>
          <c:val>
            <c:numRef>
              <c:f>Fragmentation!$D$2:$D$8</c:f>
              <c:numCache>
                <c:formatCode>General</c:formatCode>
                <c:ptCount val="7"/>
                <c:pt idx="0">
                  <c:v>0.716000000000001</c:v>
                </c:pt>
                <c:pt idx="1">
                  <c:v>0.15</c:v>
                </c:pt>
                <c:pt idx="2">
                  <c:v>0.056</c:v>
                </c:pt>
                <c:pt idx="3">
                  <c:v>0.056</c:v>
                </c:pt>
                <c:pt idx="4">
                  <c:v>0.0</c:v>
                </c:pt>
                <c:pt idx="5">
                  <c:v>0.0180000000000002</c:v>
                </c:pt>
                <c:pt idx="6">
                  <c:v>0.0</c:v>
                </c:pt>
              </c:numCache>
            </c:numRef>
          </c:val>
        </c:ser>
        <c:ser>
          <c:idx val="2"/>
          <c:order val="2"/>
          <c:tx>
            <c:strRef>
              <c:f>Fragmentation!$E$1</c:f>
              <c:strCache>
                <c:ptCount val="1"/>
                <c:pt idx="0">
                  <c:v>  Rural</c:v>
                </c:pt>
              </c:strCache>
            </c:strRef>
          </c:tx>
          <c:invertIfNegative val="0"/>
          <c:cat>
            <c:strRef>
              <c:f>Fragmentation!$B$2:$B$8</c:f>
              <c:strCache>
                <c:ptCount val="7"/>
                <c:pt idx="0">
                  <c:v>1</c:v>
                </c:pt>
                <c:pt idx="1">
                  <c:v>2</c:v>
                </c:pt>
                <c:pt idx="2">
                  <c:v>3</c:v>
                </c:pt>
                <c:pt idx="3">
                  <c:v>4</c:v>
                </c:pt>
                <c:pt idx="4">
                  <c:v>5</c:v>
                </c:pt>
                <c:pt idx="5">
                  <c:v>6</c:v>
                </c:pt>
                <c:pt idx="6">
                  <c:v>&gt;6</c:v>
                </c:pt>
              </c:strCache>
            </c:strRef>
          </c:cat>
          <c:val>
            <c:numRef>
              <c:f>Fragmentation!$E$2:$E$8</c:f>
              <c:numCache>
                <c:formatCode>General</c:formatCode>
                <c:ptCount val="7"/>
                <c:pt idx="0">
                  <c:v>0.367</c:v>
                </c:pt>
                <c:pt idx="1">
                  <c:v>0.122</c:v>
                </c:pt>
                <c:pt idx="2">
                  <c:v>0.122</c:v>
                </c:pt>
                <c:pt idx="3">
                  <c:v>0.102</c:v>
                </c:pt>
                <c:pt idx="4">
                  <c:v>0.081</c:v>
                </c:pt>
                <c:pt idx="5">
                  <c:v>0.0400000000000001</c:v>
                </c:pt>
                <c:pt idx="6">
                  <c:v>0.14</c:v>
                </c:pt>
              </c:numCache>
            </c:numRef>
          </c:val>
        </c:ser>
        <c:dLbls>
          <c:showLegendKey val="0"/>
          <c:showVal val="0"/>
          <c:showCatName val="0"/>
          <c:showSerName val="0"/>
          <c:showPercent val="0"/>
          <c:showBubbleSize val="0"/>
        </c:dLbls>
        <c:gapWidth val="150"/>
        <c:axId val="-157517504"/>
        <c:axId val="-157514656"/>
      </c:barChart>
      <c:catAx>
        <c:axId val="-157517504"/>
        <c:scaling>
          <c:orientation val="minMax"/>
        </c:scaling>
        <c:delete val="0"/>
        <c:axPos val="b"/>
        <c:title>
          <c:tx>
            <c:rich>
              <a:bodyPr/>
              <a:lstStyle/>
              <a:p>
                <a:pPr>
                  <a:defRPr/>
                </a:pPr>
                <a:r>
                  <a:rPr lang="en-US"/>
                  <a:t># Contiguous Channels</a:t>
                </a:r>
              </a:p>
            </c:rich>
          </c:tx>
          <c:layout/>
          <c:overlay val="0"/>
        </c:title>
        <c:numFmt formatCode="General" sourceLinked="1"/>
        <c:majorTickMark val="out"/>
        <c:minorTickMark val="none"/>
        <c:tickLblPos val="nextTo"/>
        <c:crossAx val="-157514656"/>
        <c:crosses val="autoZero"/>
        <c:auto val="1"/>
        <c:lblAlgn val="ctr"/>
        <c:lblOffset val="0"/>
        <c:noMultiLvlLbl val="0"/>
      </c:catAx>
      <c:valAx>
        <c:axId val="-157514656"/>
        <c:scaling>
          <c:orientation val="minMax"/>
        </c:scaling>
        <c:delete val="0"/>
        <c:axPos val="l"/>
        <c:title>
          <c:tx>
            <c:rich>
              <a:bodyPr rot="-5400000" vert="horz"/>
              <a:lstStyle/>
              <a:p>
                <a:pPr>
                  <a:defRPr/>
                </a:pPr>
                <a:r>
                  <a:rPr lang="en-US"/>
                  <a:t>Fraction of Spectrum Segments</a:t>
                </a:r>
              </a:p>
            </c:rich>
          </c:tx>
          <c:layout/>
          <c:overlay val="0"/>
        </c:title>
        <c:numFmt formatCode="General" sourceLinked="1"/>
        <c:majorTickMark val="out"/>
        <c:minorTickMark val="none"/>
        <c:tickLblPos val="nextTo"/>
        <c:crossAx val="-157517504"/>
        <c:crosses val="autoZero"/>
        <c:crossBetween val="between"/>
      </c:valAx>
    </c:plotArea>
    <c:legend>
      <c:legendPos val="r"/>
      <c:layout>
        <c:manualLayout>
          <c:xMode val="edge"/>
          <c:yMode val="edge"/>
          <c:x val="0.607695614135209"/>
          <c:y val="0.0325241961942257"/>
          <c:w val="0.368653238997299"/>
          <c:h val="0.383457386222956"/>
        </c:manualLayout>
      </c:layout>
      <c:overlay val="0"/>
    </c:legend>
    <c:plotVisOnly val="1"/>
    <c:dispBlanksAs val="gap"/>
    <c:showDLblsOverMax val="0"/>
  </c:chart>
  <c:txPr>
    <a:bodyPr/>
    <a:lstStyle/>
    <a:p>
      <a:pPr>
        <a:defRPr sz="1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manualLayout>
          <c:xMode val="edge"/>
          <c:yMode val="edge"/>
          <c:x val="0.343247916469379"/>
          <c:y val="0.0250684249567816"/>
        </c:manualLayout>
      </c:layout>
      <c:overlay val="0"/>
    </c:title>
    <c:autoTitleDeleted val="0"/>
    <c:plotArea>
      <c:layout>
        <c:manualLayout>
          <c:layoutTarget val="inner"/>
          <c:xMode val="edge"/>
          <c:yMode val="edge"/>
          <c:x val="0.113595652573149"/>
          <c:y val="0.100129707967498"/>
          <c:w val="0.847129254781879"/>
          <c:h val="0.724613831247099"/>
        </c:manualLayout>
      </c:layout>
      <c:lineChart>
        <c:grouping val="standard"/>
        <c:varyColors val="0"/>
        <c:ser>
          <c:idx val="0"/>
          <c:order val="0"/>
          <c:tx>
            <c:strRef>
              <c:f>Sheet1!$B$1</c:f>
              <c:strCache>
                <c:ptCount val="1"/>
                <c:pt idx="0">
                  <c:v>Output</c:v>
                </c:pt>
              </c:strCache>
            </c:strRef>
          </c:tx>
          <c:spPr>
            <a:ln>
              <a:solidFill>
                <a:srgbClr val="C0504D"/>
              </a:solidFill>
            </a:ln>
          </c:spPr>
          <c:marker>
            <c:symbol val="none"/>
          </c:marker>
          <c:cat>
            <c:numRef>
              <c:f>Sheet1!$A$2:$A$194</c:f>
              <c:numCache>
                <c:formatCode>General</c:formatCode>
                <c:ptCount val="193"/>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pt idx="21">
                  <c:v>1.05</c:v>
                </c:pt>
                <c:pt idx="22">
                  <c:v>1.1</c:v>
                </c:pt>
                <c:pt idx="23">
                  <c:v>1.15</c:v>
                </c:pt>
                <c:pt idx="24">
                  <c:v>1.2</c:v>
                </c:pt>
                <c:pt idx="25">
                  <c:v>1.25</c:v>
                </c:pt>
                <c:pt idx="26">
                  <c:v>1.3</c:v>
                </c:pt>
                <c:pt idx="27">
                  <c:v>1.35</c:v>
                </c:pt>
                <c:pt idx="28">
                  <c:v>1.400000000000001</c:v>
                </c:pt>
                <c:pt idx="29">
                  <c:v>1.450000000000001</c:v>
                </c:pt>
                <c:pt idx="30">
                  <c:v>1.500000000000001</c:v>
                </c:pt>
                <c:pt idx="31">
                  <c:v>1.550000000000001</c:v>
                </c:pt>
                <c:pt idx="32">
                  <c:v>1.600000000000001</c:v>
                </c:pt>
                <c:pt idx="33">
                  <c:v>1.650000000000001</c:v>
                </c:pt>
                <c:pt idx="34">
                  <c:v>1.700000000000001</c:v>
                </c:pt>
                <c:pt idx="35">
                  <c:v>1.750000000000001</c:v>
                </c:pt>
                <c:pt idx="36">
                  <c:v>1.800000000000001</c:v>
                </c:pt>
                <c:pt idx="37">
                  <c:v>1.850000000000001</c:v>
                </c:pt>
                <c:pt idx="38">
                  <c:v>1.900000000000001</c:v>
                </c:pt>
                <c:pt idx="39">
                  <c:v>1.950000000000001</c:v>
                </c:pt>
                <c:pt idx="40">
                  <c:v>2.000000000000001</c:v>
                </c:pt>
                <c:pt idx="41">
                  <c:v>2.050000000000001</c:v>
                </c:pt>
                <c:pt idx="42">
                  <c:v>2.100000000000001</c:v>
                </c:pt>
                <c:pt idx="43">
                  <c:v>2.15</c:v>
                </c:pt>
                <c:pt idx="44">
                  <c:v>2.2</c:v>
                </c:pt>
                <c:pt idx="45">
                  <c:v>2.25</c:v>
                </c:pt>
                <c:pt idx="46">
                  <c:v>2.3</c:v>
                </c:pt>
                <c:pt idx="47">
                  <c:v>2.35</c:v>
                </c:pt>
                <c:pt idx="48">
                  <c:v>2.399999999999999</c:v>
                </c:pt>
                <c:pt idx="49">
                  <c:v>2.449999999999999</c:v>
                </c:pt>
                <c:pt idx="50">
                  <c:v>2.499999999999999</c:v>
                </c:pt>
                <c:pt idx="51">
                  <c:v>2.549999999999999</c:v>
                </c:pt>
                <c:pt idx="52">
                  <c:v>2.599999999999999</c:v>
                </c:pt>
                <c:pt idx="53">
                  <c:v>2.649999999999998</c:v>
                </c:pt>
                <c:pt idx="54">
                  <c:v>2.699999999999998</c:v>
                </c:pt>
                <c:pt idx="55">
                  <c:v>2.749999999999998</c:v>
                </c:pt>
                <c:pt idx="56">
                  <c:v>2.799999999999998</c:v>
                </c:pt>
                <c:pt idx="57">
                  <c:v>2.849999999999998</c:v>
                </c:pt>
                <c:pt idx="58">
                  <c:v>2.899999999999998</c:v>
                </c:pt>
                <c:pt idx="59">
                  <c:v>2.949999999999997</c:v>
                </c:pt>
                <c:pt idx="60">
                  <c:v>2.999999999999997</c:v>
                </c:pt>
                <c:pt idx="61">
                  <c:v>3.049999999999997</c:v>
                </c:pt>
                <c:pt idx="62">
                  <c:v>3.099999999999997</c:v>
                </c:pt>
                <c:pt idx="63">
                  <c:v>3.149999999999997</c:v>
                </c:pt>
                <c:pt idx="64">
                  <c:v>3.199999999999997</c:v>
                </c:pt>
                <c:pt idx="65">
                  <c:v>3.249999999999996</c:v>
                </c:pt>
                <c:pt idx="66">
                  <c:v>3.299999999999996</c:v>
                </c:pt>
                <c:pt idx="67">
                  <c:v>3.349999999999996</c:v>
                </c:pt>
                <c:pt idx="68">
                  <c:v>3.399999999999996</c:v>
                </c:pt>
                <c:pt idx="69">
                  <c:v>3.449999999999996</c:v>
                </c:pt>
                <c:pt idx="70">
                  <c:v>3.499999999999996</c:v>
                </c:pt>
                <c:pt idx="71">
                  <c:v>3.549999999999995</c:v>
                </c:pt>
                <c:pt idx="72">
                  <c:v>3.599999999999995</c:v>
                </c:pt>
                <c:pt idx="73">
                  <c:v>3.649999999999995</c:v>
                </c:pt>
                <c:pt idx="74">
                  <c:v>3.699999999999995</c:v>
                </c:pt>
                <c:pt idx="75">
                  <c:v>3.749999999999995</c:v>
                </c:pt>
                <c:pt idx="76">
                  <c:v>3.799999999999994</c:v>
                </c:pt>
                <c:pt idx="77">
                  <c:v>3.849999999999994</c:v>
                </c:pt>
                <c:pt idx="78">
                  <c:v>3.899999999999994</c:v>
                </c:pt>
                <c:pt idx="79">
                  <c:v>3.949999999999994</c:v>
                </c:pt>
                <c:pt idx="80">
                  <c:v>3.999999999999994</c:v>
                </c:pt>
                <c:pt idx="81">
                  <c:v>4.049999999999994</c:v>
                </c:pt>
                <c:pt idx="82">
                  <c:v>4.099999999999993</c:v>
                </c:pt>
                <c:pt idx="83">
                  <c:v>4.149999999999991</c:v>
                </c:pt>
                <c:pt idx="84">
                  <c:v>4.199999999999989</c:v>
                </c:pt>
                <c:pt idx="85">
                  <c:v>4.249999999999993</c:v>
                </c:pt>
                <c:pt idx="86">
                  <c:v>4.299999999999993</c:v>
                </c:pt>
                <c:pt idx="87">
                  <c:v>4.349999999999992</c:v>
                </c:pt>
                <c:pt idx="88">
                  <c:v>4.399999999999991</c:v>
                </c:pt>
                <c:pt idx="89">
                  <c:v>4.449999999999992</c:v>
                </c:pt>
                <c:pt idx="90">
                  <c:v>4.499999999999992</c:v>
                </c:pt>
                <c:pt idx="91">
                  <c:v>4.549999999999992</c:v>
                </c:pt>
                <c:pt idx="92">
                  <c:v>4.599999999999992</c:v>
                </c:pt>
                <c:pt idx="93">
                  <c:v>4.64999999999999</c:v>
                </c:pt>
                <c:pt idx="94">
                  <c:v>4.699999999999989</c:v>
                </c:pt>
                <c:pt idx="95">
                  <c:v>4.749999999999991</c:v>
                </c:pt>
                <c:pt idx="96">
                  <c:v>4.799999999999991</c:v>
                </c:pt>
                <c:pt idx="97">
                  <c:v>4.849999999999991</c:v>
                </c:pt>
                <c:pt idx="98">
                  <c:v>4.899999999999991</c:v>
                </c:pt>
                <c:pt idx="99">
                  <c:v>4.94999999999999</c:v>
                </c:pt>
                <c:pt idx="100">
                  <c:v>4.99999999999999</c:v>
                </c:pt>
                <c:pt idx="101">
                  <c:v>5.04999999999999</c:v>
                </c:pt>
                <c:pt idx="102">
                  <c:v>5.09999999999999</c:v>
                </c:pt>
                <c:pt idx="103">
                  <c:v>5.14999999999999</c:v>
                </c:pt>
                <c:pt idx="104">
                  <c:v>5.199999999999989</c:v>
                </c:pt>
                <c:pt idx="105">
                  <c:v>5.24999999999999</c:v>
                </c:pt>
                <c:pt idx="106">
                  <c:v>5.29999999999999</c:v>
                </c:pt>
                <c:pt idx="107">
                  <c:v>5.349999999999989</c:v>
                </c:pt>
                <c:pt idx="108">
                  <c:v>5.399999999999989</c:v>
                </c:pt>
                <c:pt idx="109">
                  <c:v>5.449999999999988</c:v>
                </c:pt>
                <c:pt idx="110">
                  <c:v>5.499999999999988</c:v>
                </c:pt>
                <c:pt idx="111">
                  <c:v>5.549999999999988</c:v>
                </c:pt>
                <c:pt idx="112">
                  <c:v>5.599999999999988</c:v>
                </c:pt>
                <c:pt idx="113">
                  <c:v>5.649999999999988</c:v>
                </c:pt>
                <c:pt idx="114">
                  <c:v>5.699999999999988</c:v>
                </c:pt>
                <c:pt idx="115">
                  <c:v>5.749999999999987</c:v>
                </c:pt>
                <c:pt idx="116">
                  <c:v>5.799999999999987</c:v>
                </c:pt>
                <c:pt idx="117">
                  <c:v>5.849999999999987</c:v>
                </c:pt>
                <c:pt idx="118">
                  <c:v>5.899999999999987</c:v>
                </c:pt>
                <c:pt idx="119">
                  <c:v>5.949999999999986</c:v>
                </c:pt>
                <c:pt idx="120">
                  <c:v>5.999999999999986</c:v>
                </c:pt>
                <c:pt idx="121">
                  <c:v>6.049999999999986</c:v>
                </c:pt>
                <c:pt idx="122">
                  <c:v>6.099999999999986</c:v>
                </c:pt>
                <c:pt idx="123">
                  <c:v>6.149999999999986</c:v>
                </c:pt>
                <c:pt idx="124">
                  <c:v>6.199999999999986</c:v>
                </c:pt>
                <c:pt idx="125">
                  <c:v>6.249999999999985</c:v>
                </c:pt>
                <c:pt idx="126">
                  <c:v>6.299999999999985</c:v>
                </c:pt>
                <c:pt idx="127">
                  <c:v>6.349999999999985</c:v>
                </c:pt>
                <c:pt idx="128">
                  <c:v>6.399999999999985</c:v>
                </c:pt>
                <c:pt idx="129">
                  <c:v>6.449999999999985</c:v>
                </c:pt>
                <c:pt idx="130">
                  <c:v>6.499999999999984</c:v>
                </c:pt>
                <c:pt idx="131">
                  <c:v>6.549999999999984</c:v>
                </c:pt>
                <c:pt idx="132">
                  <c:v>6.599999999999984</c:v>
                </c:pt>
                <c:pt idx="133">
                  <c:v>6.649999999999984</c:v>
                </c:pt>
                <c:pt idx="134">
                  <c:v>6.699999999999984</c:v>
                </c:pt>
                <c:pt idx="135">
                  <c:v>6.749999999999984</c:v>
                </c:pt>
                <c:pt idx="136">
                  <c:v>6.799999999999984</c:v>
                </c:pt>
                <c:pt idx="137">
                  <c:v>6.849999999999984</c:v>
                </c:pt>
                <c:pt idx="138">
                  <c:v>6.899999999999983</c:v>
                </c:pt>
                <c:pt idx="139">
                  <c:v>6.949999999999983</c:v>
                </c:pt>
                <c:pt idx="140">
                  <c:v>6.999999999999983</c:v>
                </c:pt>
                <c:pt idx="141">
                  <c:v>7.049999999999983</c:v>
                </c:pt>
                <c:pt idx="142">
                  <c:v>7.099999999999983</c:v>
                </c:pt>
                <c:pt idx="143">
                  <c:v>7.149999999999983</c:v>
                </c:pt>
                <c:pt idx="144">
                  <c:v>7.199999999999981</c:v>
                </c:pt>
                <c:pt idx="145">
                  <c:v>7.249999999999982</c:v>
                </c:pt>
                <c:pt idx="146">
                  <c:v>7.299999999999982</c:v>
                </c:pt>
                <c:pt idx="147">
                  <c:v>7.349999999999982</c:v>
                </c:pt>
                <c:pt idx="148">
                  <c:v>7.399999999999982</c:v>
                </c:pt>
                <c:pt idx="149">
                  <c:v>7.449999999999981</c:v>
                </c:pt>
                <c:pt idx="150">
                  <c:v>7.499999999999981</c:v>
                </c:pt>
                <c:pt idx="151">
                  <c:v>7.549999999999981</c:v>
                </c:pt>
                <c:pt idx="152">
                  <c:v>7.599999999999981</c:v>
                </c:pt>
                <c:pt idx="153">
                  <c:v>7.649999999999981</c:v>
                </c:pt>
                <c:pt idx="154">
                  <c:v>7.699999999999981</c:v>
                </c:pt>
                <c:pt idx="155">
                  <c:v>7.74999999999998</c:v>
                </c:pt>
                <c:pt idx="156">
                  <c:v>7.79999999999998</c:v>
                </c:pt>
                <c:pt idx="157">
                  <c:v>7.84999999999998</c:v>
                </c:pt>
                <c:pt idx="158">
                  <c:v>7.89999999999998</c:v>
                </c:pt>
                <c:pt idx="159">
                  <c:v>7.94999999999998</c:v>
                </c:pt>
                <c:pt idx="160">
                  <c:v>7.99999999999998</c:v>
                </c:pt>
                <c:pt idx="161">
                  <c:v>8.04999999999998</c:v>
                </c:pt>
                <c:pt idx="162">
                  <c:v>8.09999999999998</c:v>
                </c:pt>
                <c:pt idx="163">
                  <c:v>8.14999999999998</c:v>
                </c:pt>
                <c:pt idx="164">
                  <c:v>8.19999999999998</c:v>
                </c:pt>
                <c:pt idx="165">
                  <c:v>8.249999999999982</c:v>
                </c:pt>
                <c:pt idx="166">
                  <c:v>8.299999999999982</c:v>
                </c:pt>
                <c:pt idx="167">
                  <c:v>8.34999999999999</c:v>
                </c:pt>
                <c:pt idx="168">
                  <c:v>8.39999999999999</c:v>
                </c:pt>
                <c:pt idx="169">
                  <c:v>8.449999999999986</c:v>
                </c:pt>
                <c:pt idx="170">
                  <c:v>8.49999999999999</c:v>
                </c:pt>
                <c:pt idx="171">
                  <c:v>8.549999999999986</c:v>
                </c:pt>
                <c:pt idx="172">
                  <c:v>8.59999999999999</c:v>
                </c:pt>
                <c:pt idx="173">
                  <c:v>8.649999999999987</c:v>
                </c:pt>
                <c:pt idx="174">
                  <c:v>8.69999999999999</c:v>
                </c:pt>
                <c:pt idx="175">
                  <c:v>8.74999999999999</c:v>
                </c:pt>
                <c:pt idx="176">
                  <c:v>8.79999999999999</c:v>
                </c:pt>
                <c:pt idx="177">
                  <c:v>8.84999999999999</c:v>
                </c:pt>
                <c:pt idx="178">
                  <c:v>8.89999999999999</c:v>
                </c:pt>
                <c:pt idx="179">
                  <c:v>8.94999999999999</c:v>
                </c:pt>
                <c:pt idx="180">
                  <c:v>8.99999999999999</c:v>
                </c:pt>
                <c:pt idx="181">
                  <c:v>9.05</c:v>
                </c:pt>
                <c:pt idx="182">
                  <c:v>9.1</c:v>
                </c:pt>
                <c:pt idx="183">
                  <c:v>9.149999999999996</c:v>
                </c:pt>
                <c:pt idx="184">
                  <c:v>9.2</c:v>
                </c:pt>
                <c:pt idx="185">
                  <c:v>9.249999999999996</c:v>
                </c:pt>
                <c:pt idx="186">
                  <c:v>9.3</c:v>
                </c:pt>
                <c:pt idx="187">
                  <c:v>9.35</c:v>
                </c:pt>
                <c:pt idx="188">
                  <c:v>9.400000000000002</c:v>
                </c:pt>
                <c:pt idx="189">
                  <c:v>9.45</c:v>
                </c:pt>
                <c:pt idx="190">
                  <c:v>9.5</c:v>
                </c:pt>
                <c:pt idx="191">
                  <c:v>9.55</c:v>
                </c:pt>
                <c:pt idx="192">
                  <c:v>9.600000000000001</c:v>
                </c:pt>
              </c:numCache>
            </c:numRef>
          </c:cat>
          <c:val>
            <c:numRef>
              <c:f>Sheet1!$B$2:$B$194</c:f>
              <c:numCache>
                <c:formatCode>General</c:formatCode>
                <c:ptCount val="193"/>
                <c:pt idx="0">
                  <c:v>0.0</c:v>
                </c:pt>
                <c:pt idx="1">
                  <c:v>4.877057549928583</c:v>
                </c:pt>
                <c:pt idx="2">
                  <c:v>9.51625819640405</c:v>
                </c:pt>
                <c:pt idx="3">
                  <c:v>13.92920235749422</c:v>
                </c:pt>
                <c:pt idx="4">
                  <c:v>18.12692469220182</c:v>
                </c:pt>
                <c:pt idx="5">
                  <c:v>22.11992169285951</c:v>
                </c:pt>
                <c:pt idx="6">
                  <c:v>25.91817793182821</c:v>
                </c:pt>
                <c:pt idx="7">
                  <c:v>29.53119102812866</c:v>
                </c:pt>
                <c:pt idx="8">
                  <c:v>32.96799539643607</c:v>
                </c:pt>
                <c:pt idx="9">
                  <c:v>36.23718483782267</c:v>
                </c:pt>
                <c:pt idx="10">
                  <c:v>39.34693402873652</c:v>
                </c:pt>
                <c:pt idx="11">
                  <c:v>42.30501896195132</c:v>
                </c:pt>
                <c:pt idx="12">
                  <c:v>45.11883639059736</c:v>
                </c:pt>
                <c:pt idx="13">
                  <c:v>47.7954223238984</c:v>
                </c:pt>
                <c:pt idx="14">
                  <c:v>50.34146962085904</c:v>
                </c:pt>
                <c:pt idx="15">
                  <c:v>52.76334472589854</c:v>
                </c:pt>
                <c:pt idx="16">
                  <c:v>55.06710358827784</c:v>
                </c:pt>
                <c:pt idx="17">
                  <c:v>57.25850680512734</c:v>
                </c:pt>
                <c:pt idx="18">
                  <c:v>59.34303402594004</c:v>
                </c:pt>
                <c:pt idx="19">
                  <c:v>61.3258976545499</c:v>
                </c:pt>
                <c:pt idx="20">
                  <c:v>63.2120558828558</c:v>
                </c:pt>
                <c:pt idx="21">
                  <c:v>65.00622508888447</c:v>
                </c:pt>
                <c:pt idx="22">
                  <c:v>66.71289163019204</c:v>
                </c:pt>
                <c:pt idx="23">
                  <c:v>68.33632306209468</c:v>
                </c:pt>
                <c:pt idx="24">
                  <c:v>69.88057880877948</c:v>
                </c:pt>
                <c:pt idx="25">
                  <c:v>71.34952031398095</c:v>
                </c:pt>
                <c:pt idx="26">
                  <c:v>72.74682069659876</c:v>
                </c:pt>
                <c:pt idx="27">
                  <c:v>74.07597393541067</c:v>
                </c:pt>
                <c:pt idx="28">
                  <c:v>75.3403036058394</c:v>
                </c:pt>
                <c:pt idx="29">
                  <c:v>76.54297119061997</c:v>
                </c:pt>
                <c:pt idx="30">
                  <c:v>77.68698398515702</c:v>
                </c:pt>
                <c:pt idx="31">
                  <c:v>78.77520261732568</c:v>
                </c:pt>
                <c:pt idx="32">
                  <c:v>79.81034820053416</c:v>
                </c:pt>
                <c:pt idx="33">
                  <c:v>80.79500913792437</c:v>
                </c:pt>
                <c:pt idx="34">
                  <c:v>81.73164759472655</c:v>
                </c:pt>
                <c:pt idx="35">
                  <c:v>82.62260565495551</c:v>
                </c:pt>
                <c:pt idx="36">
                  <c:v>83.47011117784135</c:v>
                </c:pt>
                <c:pt idx="37">
                  <c:v>84.27628336863726</c:v>
                </c:pt>
                <c:pt idx="38">
                  <c:v>85.04313807773633</c:v>
                </c:pt>
                <c:pt idx="39">
                  <c:v>85.77259284134865</c:v>
                </c:pt>
                <c:pt idx="40">
                  <c:v>86.46647167633874</c:v>
                </c:pt>
                <c:pt idx="41">
                  <c:v>87.1265096412196</c:v>
                </c:pt>
                <c:pt idx="42">
                  <c:v>87.75435717470158</c:v>
                </c:pt>
                <c:pt idx="43">
                  <c:v>88.35158422265025</c:v>
                </c:pt>
                <c:pt idx="44">
                  <c:v>88.9196841637666</c:v>
                </c:pt>
                <c:pt idx="45">
                  <c:v>89.46007754381357</c:v>
                </c:pt>
                <c:pt idx="46">
                  <c:v>89.9741156277196</c:v>
                </c:pt>
                <c:pt idx="47">
                  <c:v>90.46308377844502</c:v>
                </c:pt>
                <c:pt idx="48">
                  <c:v>90.92820467105873</c:v>
                </c:pt>
                <c:pt idx="49">
                  <c:v>91.37064135006275</c:v>
                </c:pt>
                <c:pt idx="50">
                  <c:v>91.79150013761011</c:v>
                </c:pt>
                <c:pt idx="51">
                  <c:v>92.1918333998845</c:v>
                </c:pt>
                <c:pt idx="52">
                  <c:v>92.57264217856623</c:v>
                </c:pt>
                <c:pt idx="53">
                  <c:v>92.93487869395703</c:v>
                </c:pt>
                <c:pt idx="54">
                  <c:v>93.27944872602464</c:v>
                </c:pt>
                <c:pt idx="55">
                  <c:v>93.60721387932923</c:v>
                </c:pt>
                <c:pt idx="56">
                  <c:v>93.91899373747818</c:v>
                </c:pt>
                <c:pt idx="57">
                  <c:v>94.21556791251614</c:v>
                </c:pt>
                <c:pt idx="58">
                  <c:v>94.49767799435926</c:v>
                </c:pt>
                <c:pt idx="59">
                  <c:v>94.7660294051568</c:v>
                </c:pt>
                <c:pt idx="60">
                  <c:v>95.0212931632136</c:v>
                </c:pt>
                <c:pt idx="61">
                  <c:v>95.26410756088588</c:v>
                </c:pt>
                <c:pt idx="62">
                  <c:v>95.4950797606442</c:v>
                </c:pt>
                <c:pt idx="63">
                  <c:v>95.71478731329579</c:v>
                </c:pt>
                <c:pt idx="64">
                  <c:v>95.92377960216335</c:v>
                </c:pt>
                <c:pt idx="65">
                  <c:v>96.12257921682746</c:v>
                </c:pt>
                <c:pt idx="66">
                  <c:v>96.311683259876</c:v>
                </c:pt>
                <c:pt idx="67">
                  <c:v>96.4915645899155</c:v>
                </c:pt>
                <c:pt idx="68">
                  <c:v>96.66267300396738</c:v>
                </c:pt>
                <c:pt idx="69">
                  <c:v>96.82543636219285</c:v>
                </c:pt>
                <c:pt idx="70">
                  <c:v>96.98026165776813</c:v>
                </c:pt>
                <c:pt idx="71">
                  <c:v>97.12753603457584</c:v>
                </c:pt>
                <c:pt idx="72">
                  <c:v>97.2676277552708</c:v>
                </c:pt>
                <c:pt idx="73">
                  <c:v>97.40088712212413</c:v>
                </c:pt>
                <c:pt idx="74">
                  <c:v>97.52764735296587</c:v>
                </c:pt>
                <c:pt idx="75">
                  <c:v>97.64822541439907</c:v>
                </c:pt>
                <c:pt idx="76">
                  <c:v>97.76292281438324</c:v>
                </c:pt>
                <c:pt idx="77">
                  <c:v>97.87202635616204</c:v>
                </c:pt>
                <c:pt idx="78">
                  <c:v>97.97580885541917</c:v>
                </c:pt>
                <c:pt idx="79">
                  <c:v>98.07452982246112</c:v>
                </c:pt>
                <c:pt idx="80">
                  <c:v>98.1684361111262</c:v>
                </c:pt>
                <c:pt idx="81">
                  <c:v>98.25776253605032</c:v>
                </c:pt>
                <c:pt idx="82">
                  <c:v>98.34273245982357</c:v>
                </c:pt>
                <c:pt idx="83">
                  <c:v>98.42355835151436</c:v>
                </c:pt>
                <c:pt idx="84">
                  <c:v>98.50044231795185</c:v>
                </c:pt>
                <c:pt idx="85">
                  <c:v>98.57357660910007</c:v>
                </c:pt>
                <c:pt idx="86">
                  <c:v>98.6431440987799</c:v>
                </c:pt>
                <c:pt idx="87">
                  <c:v>98.709318741952</c:v>
                </c:pt>
                <c:pt idx="88">
                  <c:v>98.77226600969314</c:v>
                </c:pt>
                <c:pt idx="89">
                  <c:v>98.83214330296045</c:v>
                </c:pt>
                <c:pt idx="90">
                  <c:v>98.88910034617577</c:v>
                </c:pt>
                <c:pt idx="91">
                  <c:v>98.9432795616148</c:v>
                </c:pt>
                <c:pt idx="92">
                  <c:v>98.99481642553666</c:v>
                </c:pt>
                <c:pt idx="93">
                  <c:v>99.04383980694564</c:v>
                </c:pt>
                <c:pt idx="94">
                  <c:v>99.09047228983041</c:v>
                </c:pt>
                <c:pt idx="95">
                  <c:v>99.13483047968791</c:v>
                </c:pt>
                <c:pt idx="96">
                  <c:v>99.177025295098</c:v>
                </c:pt>
                <c:pt idx="97">
                  <c:v>99.2171622450774</c:v>
                </c:pt>
                <c:pt idx="98">
                  <c:v>99.25534169290755</c:v>
                </c:pt>
                <c:pt idx="99">
                  <c:v>99.29165910709477</c:v>
                </c:pt>
                <c:pt idx="100">
                  <c:v>99.32620530009135</c:v>
                </c:pt>
                <c:pt idx="101">
                  <c:v>95.12294245007216</c:v>
                </c:pt>
                <c:pt idx="102">
                  <c:v>90.4837418035965</c:v>
                </c:pt>
                <c:pt idx="103">
                  <c:v>86.07079764250636</c:v>
                </c:pt>
                <c:pt idx="104">
                  <c:v>81.87307530779867</c:v>
                </c:pt>
                <c:pt idx="105">
                  <c:v>77.88007830714099</c:v>
                </c:pt>
                <c:pt idx="106">
                  <c:v>74.0818220681726</c:v>
                </c:pt>
                <c:pt idx="107">
                  <c:v>70.46880897187212</c:v>
                </c:pt>
                <c:pt idx="108">
                  <c:v>67.03200460356449</c:v>
                </c:pt>
                <c:pt idx="109">
                  <c:v>63.7628151621781</c:v>
                </c:pt>
                <c:pt idx="110">
                  <c:v>60.65306597126391</c:v>
                </c:pt>
                <c:pt idx="111">
                  <c:v>57.69498103804934</c:v>
                </c:pt>
                <c:pt idx="112">
                  <c:v>54.88116360940316</c:v>
                </c:pt>
                <c:pt idx="113">
                  <c:v>52.20457767610224</c:v>
                </c:pt>
                <c:pt idx="114">
                  <c:v>49.65853037914156</c:v>
                </c:pt>
                <c:pt idx="115">
                  <c:v>47.23665527410205</c:v>
                </c:pt>
                <c:pt idx="116">
                  <c:v>44.93289641172272</c:v>
                </c:pt>
                <c:pt idx="117">
                  <c:v>42.74149319487321</c:v>
                </c:pt>
                <c:pt idx="118">
                  <c:v>40.65696597406044</c:v>
                </c:pt>
                <c:pt idx="119">
                  <c:v>38.67410234545062</c:v>
                </c:pt>
                <c:pt idx="120">
                  <c:v>36.78794411714472</c:v>
                </c:pt>
                <c:pt idx="121">
                  <c:v>34.99377491111601</c:v>
                </c:pt>
                <c:pt idx="122">
                  <c:v>33.28710836980841</c:v>
                </c:pt>
                <c:pt idx="123">
                  <c:v>31.66367693790576</c:v>
                </c:pt>
                <c:pt idx="124">
                  <c:v>30.11942119122063</c:v>
                </c:pt>
                <c:pt idx="125">
                  <c:v>28.65047968601942</c:v>
                </c:pt>
                <c:pt idx="126">
                  <c:v>27.25317930340165</c:v>
                </c:pt>
                <c:pt idx="127">
                  <c:v>25.92402606458953</c:v>
                </c:pt>
                <c:pt idx="128">
                  <c:v>24.65969639416101</c:v>
                </c:pt>
                <c:pt idx="129">
                  <c:v>23.45702880938012</c:v>
                </c:pt>
                <c:pt idx="130">
                  <c:v>22.31301601484332</c:v>
                </c:pt>
                <c:pt idx="131">
                  <c:v>21.22479738267463</c:v>
                </c:pt>
                <c:pt idx="132">
                  <c:v>20.18965179946585</c:v>
                </c:pt>
                <c:pt idx="133">
                  <c:v>19.20499086207571</c:v>
                </c:pt>
                <c:pt idx="134">
                  <c:v>18.26835240527376</c:v>
                </c:pt>
                <c:pt idx="135">
                  <c:v>17.3773943450448</c:v>
                </c:pt>
                <c:pt idx="136">
                  <c:v>16.52988882215892</c:v>
                </c:pt>
                <c:pt idx="137">
                  <c:v>15.72371663136302</c:v>
                </c:pt>
                <c:pt idx="138">
                  <c:v>14.95686192226375</c:v>
                </c:pt>
                <c:pt idx="139">
                  <c:v>14.22740715865159</c:v>
                </c:pt>
                <c:pt idx="140">
                  <c:v>13.5335283236615</c:v>
                </c:pt>
                <c:pt idx="141">
                  <c:v>12.87349035878064</c:v>
                </c:pt>
                <c:pt idx="142">
                  <c:v>12.2456428252984</c:v>
                </c:pt>
                <c:pt idx="143">
                  <c:v>11.6484157773499</c:v>
                </c:pt>
                <c:pt idx="144">
                  <c:v>11.08031583623358</c:v>
                </c:pt>
                <c:pt idx="145">
                  <c:v>10.53992245618662</c:v>
                </c:pt>
                <c:pt idx="146">
                  <c:v>10.02588437228055</c:v>
                </c:pt>
                <c:pt idx="147">
                  <c:v>9.536916221555135</c:v>
                </c:pt>
                <c:pt idx="148">
                  <c:v>9.071795328941416</c:v>
                </c:pt>
                <c:pt idx="149">
                  <c:v>8.62935864993721</c:v>
                </c:pt>
                <c:pt idx="150">
                  <c:v>8.208499862390033</c:v>
                </c:pt>
                <c:pt idx="151">
                  <c:v>7.808166600115449</c:v>
                </c:pt>
                <c:pt idx="152">
                  <c:v>7.427357821433529</c:v>
                </c:pt>
                <c:pt idx="153">
                  <c:v>7.065121306043094</c:v>
                </c:pt>
                <c:pt idx="154">
                  <c:v>6.720551273975089</c:v>
                </c:pt>
                <c:pt idx="155">
                  <c:v>6.39278612067088</c:v>
                </c:pt>
                <c:pt idx="156">
                  <c:v>6.081006262521917</c:v>
                </c:pt>
                <c:pt idx="157">
                  <c:v>5.784432087483961</c:v>
                </c:pt>
                <c:pt idx="158">
                  <c:v>5.502322005640833</c:v>
                </c:pt>
                <c:pt idx="159">
                  <c:v>5.23397059484335</c:v>
                </c:pt>
                <c:pt idx="160">
                  <c:v>4.978706836786482</c:v>
                </c:pt>
                <c:pt idx="161">
                  <c:v>4.73589243911419</c:v>
                </c:pt>
                <c:pt idx="162">
                  <c:v>4.504920239355855</c:v>
                </c:pt>
                <c:pt idx="163">
                  <c:v>4.2852126867041</c:v>
                </c:pt>
                <c:pt idx="164">
                  <c:v>4.076220397836697</c:v>
                </c:pt>
                <c:pt idx="165">
                  <c:v>3.87742078317227</c:v>
                </c:pt>
                <c:pt idx="166">
                  <c:v>3.688316740124063</c:v>
                </c:pt>
                <c:pt idx="167">
                  <c:v>3.50843541008456</c:v>
                </c:pt>
                <c:pt idx="168">
                  <c:v>3.33732699603266</c:v>
                </c:pt>
                <c:pt idx="169">
                  <c:v>3.174563637806842</c:v>
                </c:pt>
                <c:pt idx="170">
                  <c:v>3.019738342231893</c:v>
                </c:pt>
                <c:pt idx="171">
                  <c:v>2.872463965423976</c:v>
                </c:pt>
                <c:pt idx="172">
                  <c:v>2.732372244729291</c:v>
                </c:pt>
                <c:pt idx="173">
                  <c:v>2.599112877875565</c:v>
                </c:pt>
                <c:pt idx="174">
                  <c:v>2.472352647033967</c:v>
                </c:pt>
                <c:pt idx="175">
                  <c:v>2.351774585600936</c:v>
                </c:pt>
                <c:pt idx="176">
                  <c:v>2.237077185616582</c:v>
                </c:pt>
                <c:pt idx="177">
                  <c:v>2.127973643837736</c:v>
                </c:pt>
                <c:pt idx="178">
                  <c:v>2.024191144580457</c:v>
                </c:pt>
                <c:pt idx="179">
                  <c:v>1.925470177538707</c:v>
                </c:pt>
                <c:pt idx="180">
                  <c:v>1.831563888873431</c:v>
                </c:pt>
                <c:pt idx="181">
                  <c:v>1.742237463949362</c:v>
                </c:pt>
                <c:pt idx="182">
                  <c:v>1.657267540176134</c:v>
                </c:pt>
                <c:pt idx="183">
                  <c:v>1.576441648485457</c:v>
                </c:pt>
                <c:pt idx="184">
                  <c:v>1.499557682047777</c:v>
                </c:pt>
                <c:pt idx="185">
                  <c:v>1.426423390899931</c:v>
                </c:pt>
                <c:pt idx="186">
                  <c:v>1.356855901220097</c:v>
                </c:pt>
                <c:pt idx="187">
                  <c:v>1.29068125804799</c:v>
                </c:pt>
                <c:pt idx="188">
                  <c:v>1.227733990306846</c:v>
                </c:pt>
                <c:pt idx="189">
                  <c:v>1.167856697039545</c:v>
                </c:pt>
                <c:pt idx="190">
                  <c:v>1.110899653824231</c:v>
                </c:pt>
                <c:pt idx="191">
                  <c:v>1.056720438385265</c:v>
                </c:pt>
                <c:pt idx="192">
                  <c:v>1.005183574463357</c:v>
                </c:pt>
              </c:numCache>
            </c:numRef>
          </c:val>
          <c:smooth val="0"/>
        </c:ser>
        <c:dLbls>
          <c:showLegendKey val="0"/>
          <c:showVal val="0"/>
          <c:showCatName val="0"/>
          <c:showSerName val="0"/>
          <c:showPercent val="0"/>
          <c:showBubbleSize val="0"/>
        </c:dLbls>
        <c:smooth val="0"/>
        <c:axId val="-42347648"/>
        <c:axId val="-42741600"/>
      </c:lineChart>
      <c:catAx>
        <c:axId val="-42347648"/>
        <c:scaling>
          <c:orientation val="minMax"/>
        </c:scaling>
        <c:delete val="0"/>
        <c:axPos val="b"/>
        <c:title>
          <c:tx>
            <c:rich>
              <a:bodyPr/>
              <a:lstStyle/>
              <a:p>
                <a:pPr>
                  <a:defRPr/>
                </a:pPr>
                <a:r>
                  <a:rPr lang="en-US" dirty="0" smtClean="0"/>
                  <a:t>Time</a:t>
                </a:r>
              </a:p>
            </c:rich>
          </c:tx>
          <c:layout/>
          <c:overlay val="0"/>
        </c:title>
        <c:numFmt formatCode="General" sourceLinked="1"/>
        <c:majorTickMark val="none"/>
        <c:minorTickMark val="none"/>
        <c:tickLblPos val="none"/>
        <c:crossAx val="-42741600"/>
        <c:crosses val="autoZero"/>
        <c:auto val="1"/>
        <c:lblAlgn val="ctr"/>
        <c:lblOffset val="100"/>
        <c:noMultiLvlLbl val="0"/>
      </c:catAx>
      <c:valAx>
        <c:axId val="-42741600"/>
        <c:scaling>
          <c:orientation val="minMax"/>
        </c:scaling>
        <c:delete val="0"/>
        <c:axPos val="l"/>
        <c:title>
          <c:tx>
            <c:rich>
              <a:bodyPr rot="-5400000" vert="horz"/>
              <a:lstStyle/>
              <a:p>
                <a:pPr>
                  <a:defRPr/>
                </a:pPr>
                <a:r>
                  <a:rPr lang="en-US" dirty="0" smtClean="0"/>
                  <a:t>Voltage</a:t>
                </a:r>
                <a:endParaRPr lang="en-US" dirty="0"/>
              </a:p>
            </c:rich>
          </c:tx>
          <c:layout/>
          <c:overlay val="0"/>
        </c:title>
        <c:numFmt formatCode="General" sourceLinked="1"/>
        <c:majorTickMark val="none"/>
        <c:minorTickMark val="none"/>
        <c:tickLblPos val="none"/>
        <c:crossAx val="-4234764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chemeClr val="accent1"/>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98.9908106286234</c:v>
                </c:pt>
                <c:pt idx="1">
                  <c:v>69.32621725097615</c:v>
                </c:pt>
                <c:pt idx="2">
                  <c:v>31.11442935182727</c:v>
                </c:pt>
                <c:pt idx="3">
                  <c:v>34.50606830796544</c:v>
                </c:pt>
                <c:pt idx="4">
                  <c:v>11.90309106012378</c:v>
                </c:pt>
                <c:pt idx="5">
                  <c:v>70.8411465573176</c:v>
                </c:pt>
                <c:pt idx="6">
                  <c:v>74.24512806924192</c:v>
                </c:pt>
                <c:pt idx="7">
                  <c:v>97.58536832889168</c:v>
                </c:pt>
                <c:pt idx="8">
                  <c:v>70.65238713677242</c:v>
                </c:pt>
                <c:pt idx="9">
                  <c:v>49.47685161017724</c:v>
                </c:pt>
                <c:pt idx="10">
                  <c:v>47.27432890784931</c:v>
                </c:pt>
                <c:pt idx="11">
                  <c:v>66.801530421938</c:v>
                </c:pt>
                <c:pt idx="12">
                  <c:v>15.44417748042277</c:v>
                </c:pt>
                <c:pt idx="13">
                  <c:v>55.92586449788006</c:v>
                </c:pt>
                <c:pt idx="14">
                  <c:v>50.0467195566839</c:v>
                </c:pt>
                <c:pt idx="15">
                  <c:v>41.69373367799985</c:v>
                </c:pt>
                <c:pt idx="16">
                  <c:v>34.22864329815264</c:v>
                </c:pt>
                <c:pt idx="17">
                  <c:v>91.32516708605885</c:v>
                </c:pt>
                <c:pt idx="18">
                  <c:v>94.77639957425761</c:v>
                </c:pt>
                <c:pt idx="19">
                  <c:v>8.4401790997756</c:v>
                </c:pt>
                <c:pt idx="20">
                  <c:v>0.592899490247221</c:v>
                </c:pt>
                <c:pt idx="21">
                  <c:v>76.96370847377101</c:v>
                </c:pt>
                <c:pt idx="22">
                  <c:v>90.22720860432512</c:v>
                </c:pt>
                <c:pt idx="23">
                  <c:v>11.73835020443197</c:v>
                </c:pt>
                <c:pt idx="24">
                  <c:v>68.83608409069888</c:v>
                </c:pt>
                <c:pt idx="25">
                  <c:v>8.05810647265254</c:v>
                </c:pt>
                <c:pt idx="26">
                  <c:v>20.60859575018981</c:v>
                </c:pt>
                <c:pt idx="27">
                  <c:v>98.15490582611648</c:v>
                </c:pt>
                <c:pt idx="28">
                  <c:v>16.44930584362545</c:v>
                </c:pt>
                <c:pt idx="29">
                  <c:v>94.78060228665244</c:v>
                </c:pt>
                <c:pt idx="30">
                  <c:v>109.053854233025</c:v>
                </c:pt>
                <c:pt idx="31">
                  <c:v>35.47527385584245</c:v>
                </c:pt>
                <c:pt idx="32">
                  <c:v>96.82091163488221</c:v>
                </c:pt>
                <c:pt idx="33">
                  <c:v>96.34442821354978</c:v>
                </c:pt>
                <c:pt idx="34">
                  <c:v>13.3098468503503</c:v>
                </c:pt>
                <c:pt idx="35">
                  <c:v>92.4314147391827</c:v>
                </c:pt>
                <c:pt idx="36">
                  <c:v>101.4251336865118</c:v>
                </c:pt>
                <c:pt idx="37">
                  <c:v>90.54377163255336</c:v>
                </c:pt>
                <c:pt idx="38">
                  <c:v>38.38980641268609</c:v>
                </c:pt>
                <c:pt idx="39">
                  <c:v>98.77541015038538</c:v>
                </c:pt>
                <c:pt idx="40">
                  <c:v>62.08091257251625</c:v>
                </c:pt>
                <c:pt idx="41">
                  <c:v>68.09441402284652</c:v>
                </c:pt>
                <c:pt idx="42">
                  <c:v>82.02856384682472</c:v>
                </c:pt>
                <c:pt idx="43">
                  <c:v>0.289321891580974</c:v>
                </c:pt>
                <c:pt idx="44">
                  <c:v>65.01500872579931</c:v>
                </c:pt>
                <c:pt idx="45">
                  <c:v>43.56491807797244</c:v>
                </c:pt>
                <c:pt idx="46">
                  <c:v>3.684612308546087</c:v>
                </c:pt>
                <c:pt idx="47">
                  <c:v>48.2325460019801</c:v>
                </c:pt>
                <c:pt idx="48">
                  <c:v>14.87600891673944</c:v>
                </c:pt>
                <c:pt idx="49">
                  <c:v>50.89122160297362</c:v>
                </c:pt>
                <c:pt idx="50">
                  <c:v>31.7860674888771</c:v>
                </c:pt>
                <c:pt idx="51">
                  <c:v>35.18879924423814</c:v>
                </c:pt>
                <c:pt idx="52">
                  <c:v>57.70945707325206</c:v>
                </c:pt>
                <c:pt idx="53">
                  <c:v>25.74296019378243</c:v>
                </c:pt>
                <c:pt idx="54">
                  <c:v>76.80577879902097</c:v>
                </c:pt>
                <c:pt idx="55">
                  <c:v>4.522663831753936</c:v>
                </c:pt>
                <c:pt idx="56">
                  <c:v>26.66433553382791</c:v>
                </c:pt>
                <c:pt idx="57">
                  <c:v>38.5605530900951</c:v>
                </c:pt>
                <c:pt idx="58">
                  <c:v>56.55858540154372</c:v>
                </c:pt>
                <c:pt idx="59">
                  <c:v>3.032576202136723</c:v>
                </c:pt>
                <c:pt idx="60">
                  <c:v>57.17518757063304</c:v>
                </c:pt>
                <c:pt idx="61">
                  <c:v>20.28641702616862</c:v>
                </c:pt>
                <c:pt idx="62">
                  <c:v>4.897292402102451</c:v>
                </c:pt>
                <c:pt idx="63">
                  <c:v>6.71071129782807</c:v>
                </c:pt>
                <c:pt idx="64">
                  <c:v>17.33360692898113</c:v>
                </c:pt>
                <c:pt idx="65">
                  <c:v>17.9788564588607</c:v>
                </c:pt>
                <c:pt idx="66">
                  <c:v>63.56961933242168</c:v>
                </c:pt>
                <c:pt idx="67">
                  <c:v>10.21179359368005</c:v>
                </c:pt>
                <c:pt idx="68">
                  <c:v>62.97756750822654</c:v>
                </c:pt>
                <c:pt idx="69">
                  <c:v>47.42159296596394</c:v>
                </c:pt>
                <c:pt idx="70">
                  <c:v>44.51237640252176</c:v>
                </c:pt>
                <c:pt idx="71">
                  <c:v>83.81160845010944</c:v>
                </c:pt>
                <c:pt idx="72">
                  <c:v>18.21453261880702</c:v>
                </c:pt>
                <c:pt idx="73">
                  <c:v>25.06317306504982</c:v>
                </c:pt>
                <c:pt idx="74">
                  <c:v>47.09366220882775</c:v>
                </c:pt>
                <c:pt idx="75">
                  <c:v>55.2997196107088</c:v>
                </c:pt>
                <c:pt idx="76">
                  <c:v>84.59743767158748</c:v>
                </c:pt>
                <c:pt idx="77">
                  <c:v>58.70175446899297</c:v>
                </c:pt>
                <c:pt idx="78">
                  <c:v>62.44678902957277</c:v>
                </c:pt>
                <c:pt idx="79">
                  <c:v>79.15504379182231</c:v>
                </c:pt>
                <c:pt idx="80">
                  <c:v>28.84326063146416</c:v>
                </c:pt>
                <c:pt idx="81">
                  <c:v>42.55017938188382</c:v>
                </c:pt>
                <c:pt idx="82">
                  <c:v>64.5724157271285</c:v>
                </c:pt>
                <c:pt idx="83">
                  <c:v>9.31849529646517</c:v>
                </c:pt>
                <c:pt idx="84">
                  <c:v>50.02450040695375</c:v>
                </c:pt>
                <c:pt idx="85">
                  <c:v>79.83930811239841</c:v>
                </c:pt>
                <c:pt idx="86">
                  <c:v>42.71538887425432</c:v>
                </c:pt>
                <c:pt idx="87">
                  <c:v>7.761927229029617</c:v>
                </c:pt>
                <c:pt idx="88">
                  <c:v>84.248413320302</c:v>
                </c:pt>
                <c:pt idx="89">
                  <c:v>28.16958648976118</c:v>
                </c:pt>
                <c:pt idx="90">
                  <c:v>13.07998012590723</c:v>
                </c:pt>
                <c:pt idx="91">
                  <c:v>55.35531149904949</c:v>
                </c:pt>
                <c:pt idx="92">
                  <c:v>95.95023283719358</c:v>
                </c:pt>
                <c:pt idx="93">
                  <c:v>24.10553092561708</c:v>
                </c:pt>
                <c:pt idx="94">
                  <c:v>70.7826040673112</c:v>
                </c:pt>
                <c:pt idx="95">
                  <c:v>76.42702430969478</c:v>
                </c:pt>
                <c:pt idx="96">
                  <c:v>49.8640770264419</c:v>
                </c:pt>
                <c:pt idx="97">
                  <c:v>31.06980113742287</c:v>
                </c:pt>
                <c:pt idx="98">
                  <c:v>83.56438949130166</c:v>
                </c:pt>
                <c:pt idx="99">
                  <c:v>62.15432036564572</c:v>
                </c:pt>
                <c:pt idx="100">
                  <c:v>97.81365741252208</c:v>
                </c:pt>
                <c:pt idx="101">
                  <c:v>4.59153339437004</c:v>
                </c:pt>
                <c:pt idx="102">
                  <c:v>41.52831796404132</c:v>
                </c:pt>
                <c:pt idx="103">
                  <c:v>118.0828691208598</c:v>
                </c:pt>
                <c:pt idx="104">
                  <c:v>69.03539043287816</c:v>
                </c:pt>
                <c:pt idx="105">
                  <c:v>70.3272765667531</c:v>
                </c:pt>
                <c:pt idx="106">
                  <c:v>93.0929294682915</c:v>
                </c:pt>
                <c:pt idx="107">
                  <c:v>60.53602436027249</c:v>
                </c:pt>
                <c:pt idx="108">
                  <c:v>10.67282095335215</c:v>
                </c:pt>
                <c:pt idx="109">
                  <c:v>97.00853539936088</c:v>
                </c:pt>
                <c:pt idx="110">
                  <c:v>9.17564604767521</c:v>
                </c:pt>
                <c:pt idx="111">
                  <c:v>29.55322893256828</c:v>
                </c:pt>
                <c:pt idx="112">
                  <c:v>5.453135123774588</c:v>
                </c:pt>
                <c:pt idx="113">
                  <c:v>100.9650423817264</c:v>
                </c:pt>
                <c:pt idx="114">
                  <c:v>7.646933348267304</c:v>
                </c:pt>
                <c:pt idx="115">
                  <c:v>81.16163577699648</c:v>
                </c:pt>
                <c:pt idx="116">
                  <c:v>101.7286687281944</c:v>
                </c:pt>
                <c:pt idx="117">
                  <c:v>39.73955610557958</c:v>
                </c:pt>
                <c:pt idx="118">
                  <c:v>65.7751662442585</c:v>
                </c:pt>
                <c:pt idx="119">
                  <c:v>63.70058451987095</c:v>
                </c:pt>
                <c:pt idx="120">
                  <c:v>95.2196459948039</c:v>
                </c:pt>
                <c:pt idx="121">
                  <c:v>39.58977944440607</c:v>
                </c:pt>
                <c:pt idx="122">
                  <c:v>74.85231419127328</c:v>
                </c:pt>
                <c:pt idx="123">
                  <c:v>94.38239088952498</c:v>
                </c:pt>
                <c:pt idx="124">
                  <c:v>15.51676733770286</c:v>
                </c:pt>
                <c:pt idx="125">
                  <c:v>67.85103246781181</c:v>
                </c:pt>
                <c:pt idx="126">
                  <c:v>5.846779558905146</c:v>
                </c:pt>
                <c:pt idx="127">
                  <c:v>99.64054005548296</c:v>
                </c:pt>
                <c:pt idx="128">
                  <c:v>54.65973527566962</c:v>
                </c:pt>
                <c:pt idx="129">
                  <c:v>0.96279742610732</c:v>
                </c:pt>
                <c:pt idx="130">
                  <c:v>12.01680418544366</c:v>
                </c:pt>
                <c:pt idx="131">
                  <c:v>95.0900233491648</c:v>
                </c:pt>
                <c:pt idx="132">
                  <c:v>55.08853890316558</c:v>
                </c:pt>
                <c:pt idx="133">
                  <c:v>46.88753746570954</c:v>
                </c:pt>
                <c:pt idx="134">
                  <c:v>31.31837846696439</c:v>
                </c:pt>
                <c:pt idx="135">
                  <c:v>36.70698114467827</c:v>
                </c:pt>
                <c:pt idx="136">
                  <c:v>5.639488321454456</c:v>
                </c:pt>
                <c:pt idx="137">
                  <c:v>90.10680014517477</c:v>
                </c:pt>
                <c:pt idx="138">
                  <c:v>55.36260305596044</c:v>
                </c:pt>
                <c:pt idx="139">
                  <c:v>91.91468980618604</c:v>
                </c:pt>
                <c:pt idx="140">
                  <c:v>94.48809805461825</c:v>
                </c:pt>
                <c:pt idx="141">
                  <c:v>34.9286370452202</c:v>
                </c:pt>
                <c:pt idx="142">
                  <c:v>65.31327460946985</c:v>
                </c:pt>
                <c:pt idx="143">
                  <c:v>36.67668247410364</c:v>
                </c:pt>
                <c:pt idx="144">
                  <c:v>82.11192042674198</c:v>
                </c:pt>
                <c:pt idx="145">
                  <c:v>118.5707241483855</c:v>
                </c:pt>
                <c:pt idx="146">
                  <c:v>89.74229697058354</c:v>
                </c:pt>
                <c:pt idx="147">
                  <c:v>93.9065948282895</c:v>
                </c:pt>
                <c:pt idx="148">
                  <c:v>39.94073792836632</c:v>
                </c:pt>
                <c:pt idx="149">
                  <c:v>78.7775988939721</c:v>
                </c:pt>
                <c:pt idx="150">
                  <c:v>63.13528984939596</c:v>
                </c:pt>
                <c:pt idx="151">
                  <c:v>13.08390713619315</c:v>
                </c:pt>
                <c:pt idx="152">
                  <c:v>79.9739930191627</c:v>
                </c:pt>
                <c:pt idx="153">
                  <c:v>45.50454532101469</c:v>
                </c:pt>
                <c:pt idx="154">
                  <c:v>91.05686825282484</c:v>
                </c:pt>
                <c:pt idx="155">
                  <c:v>64.4502796621029</c:v>
                </c:pt>
                <c:pt idx="156">
                  <c:v>36.30469192561665</c:v>
                </c:pt>
                <c:pt idx="157">
                  <c:v>71.7571406829807</c:v>
                </c:pt>
                <c:pt idx="158">
                  <c:v>12.2639780373432</c:v>
                </c:pt>
                <c:pt idx="159">
                  <c:v>91.09711389315916</c:v>
                </c:pt>
                <c:pt idx="160">
                  <c:v>39.19460090086334</c:v>
                </c:pt>
                <c:pt idx="161">
                  <c:v>82.5852662641933</c:v>
                </c:pt>
                <c:pt idx="162">
                  <c:v>60.56459394039635</c:v>
                </c:pt>
                <c:pt idx="163">
                  <c:v>79.09620515393448</c:v>
                </c:pt>
                <c:pt idx="164">
                  <c:v>64.17712717928654</c:v>
                </c:pt>
                <c:pt idx="165">
                  <c:v>88.70184017841704</c:v>
                </c:pt>
                <c:pt idx="166">
                  <c:v>68.15041332615928</c:v>
                </c:pt>
                <c:pt idx="167">
                  <c:v>42.5787642410543</c:v>
                </c:pt>
                <c:pt idx="168">
                  <c:v>95.21489859901902</c:v>
                </c:pt>
                <c:pt idx="169">
                  <c:v>65.75465050086557</c:v>
                </c:pt>
                <c:pt idx="170">
                  <c:v>24.394659136988</c:v>
                </c:pt>
                <c:pt idx="171">
                  <c:v>79.56348323786575</c:v>
                </c:pt>
                <c:pt idx="172">
                  <c:v>58.08060043825354</c:v>
                </c:pt>
                <c:pt idx="173">
                  <c:v>57.32494408394527</c:v>
                </c:pt>
                <c:pt idx="174">
                  <c:v>10.92447830105833</c:v>
                </c:pt>
                <c:pt idx="175">
                  <c:v>65.102874746909</c:v>
                </c:pt>
                <c:pt idx="176">
                  <c:v>37.47621763794719</c:v>
                </c:pt>
                <c:pt idx="177">
                  <c:v>3.177040973477728</c:v>
                </c:pt>
                <c:pt idx="178">
                  <c:v>93.58274639998793</c:v>
                </c:pt>
                <c:pt idx="179">
                  <c:v>20.67260662059766</c:v>
                </c:pt>
                <c:pt idx="180">
                  <c:v>95.15236687675835</c:v>
                </c:pt>
                <c:pt idx="181">
                  <c:v>6.147132396543737</c:v>
                </c:pt>
                <c:pt idx="182">
                  <c:v>73.3828297148273</c:v>
                </c:pt>
                <c:pt idx="183">
                  <c:v>25.62072359148508</c:v>
                </c:pt>
                <c:pt idx="184">
                  <c:v>43.89768943749809</c:v>
                </c:pt>
                <c:pt idx="185">
                  <c:v>111.5393408121685</c:v>
                </c:pt>
                <c:pt idx="186">
                  <c:v>103.6539001949444</c:v>
                </c:pt>
                <c:pt idx="187">
                  <c:v>26.8505899564952</c:v>
                </c:pt>
                <c:pt idx="188">
                  <c:v>99.95586475893901</c:v>
                </c:pt>
                <c:pt idx="189">
                  <c:v>24.05459791406778</c:v>
                </c:pt>
                <c:pt idx="190">
                  <c:v>33.31814070914815</c:v>
                </c:pt>
                <c:pt idx="191">
                  <c:v>106.327417185849</c:v>
                </c:pt>
                <c:pt idx="192">
                  <c:v>32.72477236582965</c:v>
                </c:pt>
                <c:pt idx="193">
                  <c:v>12.2724336429689</c:v>
                </c:pt>
                <c:pt idx="194">
                  <c:v>59.14827236246105</c:v>
                </c:pt>
                <c:pt idx="195">
                  <c:v>43.86107726397417</c:v>
                </c:pt>
                <c:pt idx="196">
                  <c:v>14.31367237456828</c:v>
                </c:pt>
                <c:pt idx="197">
                  <c:v>101.2116867148534</c:v>
                </c:pt>
                <c:pt idx="198">
                  <c:v>7.314353075805585</c:v>
                </c:pt>
                <c:pt idx="199">
                  <c:v>56.50609051933483</c:v>
                </c:pt>
              </c:numCache>
            </c:numRef>
          </c:val>
          <c:smooth val="0"/>
        </c:ser>
        <c:dLbls>
          <c:showLegendKey val="0"/>
          <c:showVal val="0"/>
          <c:showCatName val="0"/>
          <c:showSerName val="0"/>
          <c:showPercent val="0"/>
          <c:showBubbleSize val="0"/>
        </c:dLbls>
        <c:smooth val="0"/>
        <c:axId val="-48739056"/>
        <c:axId val="-83970384"/>
      </c:lineChart>
      <c:catAx>
        <c:axId val="-48739056"/>
        <c:scaling>
          <c:orientation val="minMax"/>
        </c:scaling>
        <c:delete val="0"/>
        <c:axPos val="b"/>
        <c:numFmt formatCode="General" sourceLinked="1"/>
        <c:majorTickMark val="none"/>
        <c:minorTickMark val="none"/>
        <c:tickLblPos val="none"/>
        <c:crossAx val="-83970384"/>
        <c:crosses val="autoZero"/>
        <c:auto val="1"/>
        <c:lblAlgn val="ctr"/>
        <c:lblOffset val="100"/>
        <c:noMultiLvlLbl val="0"/>
      </c:catAx>
      <c:valAx>
        <c:axId val="-83970384"/>
        <c:scaling>
          <c:orientation val="minMax"/>
          <c:max val="120.0"/>
          <c:min val="0.0"/>
        </c:scaling>
        <c:delete val="0"/>
        <c:axPos val="l"/>
        <c:numFmt formatCode="General" sourceLinked="1"/>
        <c:majorTickMark val="out"/>
        <c:minorTickMark val="none"/>
        <c:tickLblPos val="none"/>
        <c:crossAx val="-4873905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chemeClr val="accent2"/>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51.92329881569135</c:v>
                </c:pt>
                <c:pt idx="1">
                  <c:v>51.68110497682713</c:v>
                </c:pt>
                <c:pt idx="2">
                  <c:v>53.03984161775139</c:v>
                </c:pt>
                <c:pt idx="3">
                  <c:v>52.0151945668784</c:v>
                </c:pt>
                <c:pt idx="4">
                  <c:v>53.02063614733171</c:v>
                </c:pt>
                <c:pt idx="5">
                  <c:v>52.4610859409875</c:v>
                </c:pt>
                <c:pt idx="6">
                  <c:v>50.14746194573539</c:v>
                </c:pt>
                <c:pt idx="7">
                  <c:v>50.26054091970508</c:v>
                </c:pt>
                <c:pt idx="8">
                  <c:v>53.49912635186836</c:v>
                </c:pt>
                <c:pt idx="9">
                  <c:v>50.70260436976181</c:v>
                </c:pt>
                <c:pt idx="10">
                  <c:v>52.32320455291399</c:v>
                </c:pt>
                <c:pt idx="11">
                  <c:v>50.63660908612517</c:v>
                </c:pt>
                <c:pt idx="12">
                  <c:v>52.2437335259803</c:v>
                </c:pt>
                <c:pt idx="13">
                  <c:v>53.96668843147459</c:v>
                </c:pt>
                <c:pt idx="14">
                  <c:v>52.59762178135909</c:v>
                </c:pt>
                <c:pt idx="15">
                  <c:v>50.6432359093936</c:v>
                </c:pt>
                <c:pt idx="16">
                  <c:v>53.39440818945032</c:v>
                </c:pt>
                <c:pt idx="17">
                  <c:v>53.91148395485535</c:v>
                </c:pt>
                <c:pt idx="18">
                  <c:v>51.29781628243937</c:v>
                </c:pt>
                <c:pt idx="19">
                  <c:v>62.82370225306003</c:v>
                </c:pt>
                <c:pt idx="20">
                  <c:v>62.62938619870178</c:v>
                </c:pt>
                <c:pt idx="21">
                  <c:v>64.4716580494324</c:v>
                </c:pt>
                <c:pt idx="22">
                  <c:v>60.86989771230142</c:v>
                </c:pt>
                <c:pt idx="23">
                  <c:v>63.8736391563469</c:v>
                </c:pt>
                <c:pt idx="24">
                  <c:v>63.30418288212242</c:v>
                </c:pt>
                <c:pt idx="25">
                  <c:v>64.7042252979931</c:v>
                </c:pt>
                <c:pt idx="26">
                  <c:v>63.64151818576619</c:v>
                </c:pt>
                <c:pt idx="27">
                  <c:v>62.0462849315085</c:v>
                </c:pt>
                <c:pt idx="28">
                  <c:v>63.11633903515694</c:v>
                </c:pt>
                <c:pt idx="29">
                  <c:v>64.25762179271862</c:v>
                </c:pt>
                <c:pt idx="30">
                  <c:v>60.24030741723658</c:v>
                </c:pt>
                <c:pt idx="31">
                  <c:v>60.55100316050594</c:v>
                </c:pt>
                <c:pt idx="32">
                  <c:v>64.4496746592265</c:v>
                </c:pt>
                <c:pt idx="33">
                  <c:v>61.63082961670792</c:v>
                </c:pt>
                <c:pt idx="34">
                  <c:v>64.9042119810386</c:v>
                </c:pt>
                <c:pt idx="35">
                  <c:v>61.05526263306042</c:v>
                </c:pt>
                <c:pt idx="36">
                  <c:v>62.97646480633018</c:v>
                </c:pt>
                <c:pt idx="37">
                  <c:v>60.41342504997463</c:v>
                </c:pt>
                <c:pt idx="38">
                  <c:v>60.59881844889</c:v>
                </c:pt>
                <c:pt idx="39">
                  <c:v>53.75384268311981</c:v>
                </c:pt>
                <c:pt idx="40">
                  <c:v>54.7637186060513</c:v>
                </c:pt>
                <c:pt idx="41">
                  <c:v>50.39451843725292</c:v>
                </c:pt>
                <c:pt idx="42">
                  <c:v>51.77741642838826</c:v>
                </c:pt>
                <c:pt idx="43">
                  <c:v>53.05063116415967</c:v>
                </c:pt>
                <c:pt idx="44">
                  <c:v>50.63546518290782</c:v>
                </c:pt>
                <c:pt idx="45">
                  <c:v>50.99628369329479</c:v>
                </c:pt>
                <c:pt idx="46">
                  <c:v>54.77178996695932</c:v>
                </c:pt>
                <c:pt idx="47">
                  <c:v>54.44531709973024</c:v>
                </c:pt>
                <c:pt idx="48">
                  <c:v>54.44227622519239</c:v>
                </c:pt>
                <c:pt idx="49">
                  <c:v>51.5347731756879</c:v>
                </c:pt>
                <c:pt idx="50">
                  <c:v>51.92670374707253</c:v>
                </c:pt>
                <c:pt idx="51">
                  <c:v>51.34589286825527</c:v>
                </c:pt>
                <c:pt idx="52">
                  <c:v>53.086871587129</c:v>
                </c:pt>
                <c:pt idx="53">
                  <c:v>54.8606085515755</c:v>
                </c:pt>
                <c:pt idx="54">
                  <c:v>51.87712605209943</c:v>
                </c:pt>
                <c:pt idx="55">
                  <c:v>50.14400050590647</c:v>
                </c:pt>
                <c:pt idx="56">
                  <c:v>50.48627665188774</c:v>
                </c:pt>
                <c:pt idx="57">
                  <c:v>52.59997640363729</c:v>
                </c:pt>
                <c:pt idx="58">
                  <c:v>54.86104657506138</c:v>
                </c:pt>
                <c:pt idx="59">
                  <c:v>60.932071086705</c:v>
                </c:pt>
                <c:pt idx="60">
                  <c:v>61.56926310801801</c:v>
                </c:pt>
                <c:pt idx="61">
                  <c:v>62.31011730588294</c:v>
                </c:pt>
                <c:pt idx="62">
                  <c:v>61.33925608268732</c:v>
                </c:pt>
                <c:pt idx="63">
                  <c:v>64.67097428556643</c:v>
                </c:pt>
                <c:pt idx="64">
                  <c:v>61.43698429375171</c:v>
                </c:pt>
                <c:pt idx="65">
                  <c:v>61.60134846328977</c:v>
                </c:pt>
                <c:pt idx="66">
                  <c:v>60.51637693244388</c:v>
                </c:pt>
                <c:pt idx="67">
                  <c:v>62.72454846728757</c:v>
                </c:pt>
                <c:pt idx="68">
                  <c:v>64.76349476392371</c:v>
                </c:pt>
                <c:pt idx="69">
                  <c:v>64.2101632135123</c:v>
                </c:pt>
                <c:pt idx="70">
                  <c:v>60.13124912210316</c:v>
                </c:pt>
                <c:pt idx="71">
                  <c:v>62.9289073209938</c:v>
                </c:pt>
                <c:pt idx="72">
                  <c:v>60.10748696853724</c:v>
                </c:pt>
                <c:pt idx="73">
                  <c:v>63.0799268784569</c:v>
                </c:pt>
                <c:pt idx="74">
                  <c:v>64.03900527659397</c:v>
                </c:pt>
                <c:pt idx="75">
                  <c:v>63.73308524204646</c:v>
                </c:pt>
                <c:pt idx="76">
                  <c:v>62.10567193337805</c:v>
                </c:pt>
                <c:pt idx="77">
                  <c:v>63.96493732343639</c:v>
                </c:pt>
                <c:pt idx="78">
                  <c:v>61.74480871818734</c:v>
                </c:pt>
                <c:pt idx="79">
                  <c:v>50.78210200598176</c:v>
                </c:pt>
                <c:pt idx="80">
                  <c:v>50.04730683574515</c:v>
                </c:pt>
                <c:pt idx="81">
                  <c:v>50.70669345934671</c:v>
                </c:pt>
                <c:pt idx="82">
                  <c:v>51.28445061924609</c:v>
                </c:pt>
                <c:pt idx="83">
                  <c:v>50.7222217070259</c:v>
                </c:pt>
                <c:pt idx="84">
                  <c:v>51.70784645405194</c:v>
                </c:pt>
                <c:pt idx="85">
                  <c:v>53.43996153386635</c:v>
                </c:pt>
                <c:pt idx="86">
                  <c:v>53.84419881882853</c:v>
                </c:pt>
                <c:pt idx="87">
                  <c:v>52.32672225301229</c:v>
                </c:pt>
                <c:pt idx="88">
                  <c:v>54.63665769378687</c:v>
                </c:pt>
                <c:pt idx="89">
                  <c:v>51.64581369322342</c:v>
                </c:pt>
                <c:pt idx="90">
                  <c:v>53.8740173038378</c:v>
                </c:pt>
                <c:pt idx="91">
                  <c:v>51.492193794288</c:v>
                </c:pt>
                <c:pt idx="92">
                  <c:v>54.77007750993171</c:v>
                </c:pt>
                <c:pt idx="93">
                  <c:v>53.71759901631895</c:v>
                </c:pt>
                <c:pt idx="94">
                  <c:v>52.62774567405702</c:v>
                </c:pt>
                <c:pt idx="95">
                  <c:v>51.39681886393966</c:v>
                </c:pt>
                <c:pt idx="96">
                  <c:v>53.63401221700532</c:v>
                </c:pt>
                <c:pt idx="97">
                  <c:v>52.61929836748467</c:v>
                </c:pt>
                <c:pt idx="98">
                  <c:v>54.67590539332798</c:v>
                </c:pt>
                <c:pt idx="99">
                  <c:v>63.97542536358977</c:v>
                </c:pt>
                <c:pt idx="100">
                  <c:v>60.02356444949559</c:v>
                </c:pt>
                <c:pt idx="101">
                  <c:v>60.63409447207002</c:v>
                </c:pt>
                <c:pt idx="102">
                  <c:v>61.90134481097707</c:v>
                </c:pt>
                <c:pt idx="103">
                  <c:v>62.67384524893785</c:v>
                </c:pt>
                <c:pt idx="104">
                  <c:v>64.37609661559053</c:v>
                </c:pt>
                <c:pt idx="105">
                  <c:v>63.04958454946838</c:v>
                </c:pt>
                <c:pt idx="106">
                  <c:v>61.85350610012932</c:v>
                </c:pt>
                <c:pt idx="107">
                  <c:v>63.83045245432355</c:v>
                </c:pt>
                <c:pt idx="108">
                  <c:v>60.4292385964497</c:v>
                </c:pt>
                <c:pt idx="109">
                  <c:v>60.75571120641978</c:v>
                </c:pt>
                <c:pt idx="110">
                  <c:v>63.24506587946738</c:v>
                </c:pt>
                <c:pt idx="111">
                  <c:v>61.96397649981294</c:v>
                </c:pt>
                <c:pt idx="112">
                  <c:v>63.71979765064302</c:v>
                </c:pt>
                <c:pt idx="113">
                  <c:v>63.58642424823709</c:v>
                </c:pt>
                <c:pt idx="114">
                  <c:v>64.05617986615775</c:v>
                </c:pt>
                <c:pt idx="115">
                  <c:v>64.68908036233947</c:v>
                </c:pt>
                <c:pt idx="116">
                  <c:v>60.40082708032809</c:v>
                </c:pt>
                <c:pt idx="117">
                  <c:v>64.61958659451244</c:v>
                </c:pt>
                <c:pt idx="118">
                  <c:v>60.25132437640752</c:v>
                </c:pt>
                <c:pt idx="119">
                  <c:v>52.67782598598562</c:v>
                </c:pt>
                <c:pt idx="120">
                  <c:v>53.19258158132855</c:v>
                </c:pt>
                <c:pt idx="121">
                  <c:v>53.88912011611542</c:v>
                </c:pt>
                <c:pt idx="122">
                  <c:v>54.35756344386184</c:v>
                </c:pt>
                <c:pt idx="123">
                  <c:v>54.40123693469639</c:v>
                </c:pt>
                <c:pt idx="124">
                  <c:v>50.16798951893463</c:v>
                </c:pt>
                <c:pt idx="125">
                  <c:v>54.11870622151687</c:v>
                </c:pt>
                <c:pt idx="126">
                  <c:v>53.66539348503382</c:v>
                </c:pt>
                <c:pt idx="127">
                  <c:v>50.74125716002624</c:v>
                </c:pt>
                <c:pt idx="128">
                  <c:v>51.44360465824103</c:v>
                </c:pt>
                <c:pt idx="129">
                  <c:v>54.2819609904446</c:v>
                </c:pt>
                <c:pt idx="130">
                  <c:v>54.59327302964697</c:v>
                </c:pt>
                <c:pt idx="131">
                  <c:v>50.85045193669647</c:v>
                </c:pt>
                <c:pt idx="132">
                  <c:v>53.11426396096304</c:v>
                </c:pt>
                <c:pt idx="133">
                  <c:v>50.2557104221218</c:v>
                </c:pt>
                <c:pt idx="134">
                  <c:v>53.34606137585312</c:v>
                </c:pt>
                <c:pt idx="135">
                  <c:v>54.31587759384107</c:v>
                </c:pt>
                <c:pt idx="136">
                  <c:v>53.14545114274151</c:v>
                </c:pt>
                <c:pt idx="137">
                  <c:v>54.1464073317677</c:v>
                </c:pt>
                <c:pt idx="138">
                  <c:v>51.07649051087603</c:v>
                </c:pt>
                <c:pt idx="139">
                  <c:v>64.12284040922798</c:v>
                </c:pt>
                <c:pt idx="140">
                  <c:v>61.22703050182608</c:v>
                </c:pt>
                <c:pt idx="141">
                  <c:v>61.58041888372983</c:v>
                </c:pt>
                <c:pt idx="142">
                  <c:v>60.45865996421139</c:v>
                </c:pt>
                <c:pt idx="143">
                  <c:v>63.24881646730019</c:v>
                </c:pt>
                <c:pt idx="144">
                  <c:v>64.49982460954</c:v>
                </c:pt>
                <c:pt idx="145">
                  <c:v>63.11485833683791</c:v>
                </c:pt>
                <c:pt idx="146">
                  <c:v>63.72298165758288</c:v>
                </c:pt>
                <c:pt idx="147">
                  <c:v>60.11206671019747</c:v>
                </c:pt>
                <c:pt idx="148">
                  <c:v>63.64557587760363</c:v>
                </c:pt>
                <c:pt idx="149">
                  <c:v>64.09152045816176</c:v>
                </c:pt>
                <c:pt idx="150">
                  <c:v>62.0661157492598</c:v>
                </c:pt>
                <c:pt idx="151">
                  <c:v>63.42548703436825</c:v>
                </c:pt>
                <c:pt idx="152">
                  <c:v>61.92021854566273</c:v>
                </c:pt>
                <c:pt idx="153">
                  <c:v>60.08967716748121</c:v>
                </c:pt>
                <c:pt idx="154">
                  <c:v>63.78833459984275</c:v>
                </c:pt>
                <c:pt idx="155">
                  <c:v>64.98773518258135</c:v>
                </c:pt>
                <c:pt idx="156">
                  <c:v>61.66568906496173</c:v>
                </c:pt>
                <c:pt idx="157">
                  <c:v>61.21913828328154</c:v>
                </c:pt>
                <c:pt idx="158">
                  <c:v>63.41863210439239</c:v>
                </c:pt>
                <c:pt idx="159">
                  <c:v>52.59412696802735</c:v>
                </c:pt>
                <c:pt idx="160">
                  <c:v>51.06304800086916</c:v>
                </c:pt>
                <c:pt idx="161">
                  <c:v>52.13307079554102</c:v>
                </c:pt>
                <c:pt idx="162">
                  <c:v>52.34038014192534</c:v>
                </c:pt>
                <c:pt idx="163">
                  <c:v>54.9830209545709</c:v>
                </c:pt>
                <c:pt idx="164">
                  <c:v>51.48923502918367</c:v>
                </c:pt>
                <c:pt idx="165">
                  <c:v>54.44348895604475</c:v>
                </c:pt>
                <c:pt idx="166">
                  <c:v>50.94773170378734</c:v>
                </c:pt>
                <c:pt idx="167">
                  <c:v>54.16051925071883</c:v>
                </c:pt>
                <c:pt idx="168">
                  <c:v>52.72778127153952</c:v>
                </c:pt>
                <c:pt idx="169">
                  <c:v>50.49634727998637</c:v>
                </c:pt>
                <c:pt idx="170">
                  <c:v>54.0880248408134</c:v>
                </c:pt>
                <c:pt idx="171">
                  <c:v>50.45514654907563</c:v>
                </c:pt>
                <c:pt idx="172">
                  <c:v>52.97099865806785</c:v>
                </c:pt>
                <c:pt idx="173">
                  <c:v>52.95866414931139</c:v>
                </c:pt>
                <c:pt idx="174">
                  <c:v>52.86210198262377</c:v>
                </c:pt>
                <c:pt idx="175">
                  <c:v>50.19109721976194</c:v>
                </c:pt>
                <c:pt idx="176">
                  <c:v>54.17600903716948</c:v>
                </c:pt>
                <c:pt idx="177">
                  <c:v>53.14200218455367</c:v>
                </c:pt>
                <c:pt idx="178">
                  <c:v>52.6201307647724</c:v>
                </c:pt>
                <c:pt idx="179">
                  <c:v>63.05103067023374</c:v>
                </c:pt>
                <c:pt idx="180">
                  <c:v>63.98463623009897</c:v>
                </c:pt>
                <c:pt idx="181">
                  <c:v>62.07915494138315</c:v>
                </c:pt>
                <c:pt idx="182">
                  <c:v>62.02026785671192</c:v>
                </c:pt>
                <c:pt idx="183">
                  <c:v>60.68859335214986</c:v>
                </c:pt>
                <c:pt idx="184">
                  <c:v>60.82897554054675</c:v>
                </c:pt>
                <c:pt idx="185">
                  <c:v>63.41959788124729</c:v>
                </c:pt>
                <c:pt idx="186">
                  <c:v>64.2979264473963</c:v>
                </c:pt>
                <c:pt idx="187">
                  <c:v>63.66368938963875</c:v>
                </c:pt>
                <c:pt idx="188">
                  <c:v>62.6985352569998</c:v>
                </c:pt>
                <c:pt idx="189">
                  <c:v>63.8908878625751</c:v>
                </c:pt>
                <c:pt idx="190">
                  <c:v>64.39443078219914</c:v>
                </c:pt>
                <c:pt idx="191">
                  <c:v>61.00707163067464</c:v>
                </c:pt>
                <c:pt idx="192">
                  <c:v>62.45292312856085</c:v>
                </c:pt>
                <c:pt idx="193">
                  <c:v>61.6095452895708</c:v>
                </c:pt>
                <c:pt idx="194">
                  <c:v>60.19532378720502</c:v>
                </c:pt>
                <c:pt idx="195">
                  <c:v>60.90328483837725</c:v>
                </c:pt>
                <c:pt idx="196">
                  <c:v>60.229940594513</c:v>
                </c:pt>
                <c:pt idx="197">
                  <c:v>61.76482981553676</c:v>
                </c:pt>
                <c:pt idx="198">
                  <c:v>62.21253906035787</c:v>
                </c:pt>
                <c:pt idx="199">
                  <c:v>54.67749600806862</c:v>
                </c:pt>
              </c:numCache>
            </c:numRef>
          </c:val>
          <c:smooth val="0"/>
        </c:ser>
        <c:dLbls>
          <c:showLegendKey val="0"/>
          <c:showVal val="0"/>
          <c:showCatName val="0"/>
          <c:showSerName val="0"/>
          <c:showPercent val="0"/>
          <c:showBubbleSize val="0"/>
        </c:dLbls>
        <c:smooth val="0"/>
        <c:axId val="-24227936"/>
        <c:axId val="-42880560"/>
      </c:lineChart>
      <c:catAx>
        <c:axId val="-24227936"/>
        <c:scaling>
          <c:orientation val="minMax"/>
        </c:scaling>
        <c:delete val="0"/>
        <c:axPos val="b"/>
        <c:numFmt formatCode="General" sourceLinked="1"/>
        <c:majorTickMark val="none"/>
        <c:minorTickMark val="none"/>
        <c:tickLblPos val="none"/>
        <c:crossAx val="-42880560"/>
        <c:crosses val="autoZero"/>
        <c:auto val="1"/>
        <c:lblAlgn val="ctr"/>
        <c:lblOffset val="100"/>
        <c:noMultiLvlLbl val="0"/>
      </c:catAx>
      <c:valAx>
        <c:axId val="-42880560"/>
        <c:scaling>
          <c:orientation val="minMax"/>
          <c:max val="120.0"/>
          <c:min val="0.0"/>
        </c:scaling>
        <c:delete val="0"/>
        <c:axPos val="l"/>
        <c:numFmt formatCode="General" sourceLinked="1"/>
        <c:majorTickMark val="out"/>
        <c:minorTickMark val="none"/>
        <c:tickLblPos val="none"/>
        <c:crossAx val="-242279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Sheet1!$C$1</c:f>
              <c:strCache>
                <c:ptCount val="1"/>
                <c:pt idx="0">
                  <c:v>Series 1</c:v>
                </c:pt>
              </c:strCache>
            </c:strRef>
          </c:tx>
          <c:spPr>
            <a:ln>
              <a:solidFill>
                <a:schemeClr val="accent1"/>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31.67497455995826</c:v>
                </c:pt>
                <c:pt idx="1">
                  <c:v>93.13589737647925</c:v>
                </c:pt>
                <c:pt idx="2">
                  <c:v>16.46064097082162</c:v>
                </c:pt>
                <c:pt idx="3">
                  <c:v>24.0909897152668</c:v>
                </c:pt>
                <c:pt idx="4">
                  <c:v>71.60512217936225</c:v>
                </c:pt>
                <c:pt idx="5">
                  <c:v>56.95950737732129</c:v>
                </c:pt>
                <c:pt idx="6">
                  <c:v>96.23031730326517</c:v>
                </c:pt>
                <c:pt idx="7">
                  <c:v>29.51486613890377</c:v>
                </c:pt>
                <c:pt idx="8">
                  <c:v>54.6562340077711</c:v>
                </c:pt>
                <c:pt idx="9">
                  <c:v>24.1383508793865</c:v>
                </c:pt>
                <c:pt idx="10">
                  <c:v>34.33854074189126</c:v>
                </c:pt>
                <c:pt idx="11">
                  <c:v>62.10969601185554</c:v>
                </c:pt>
                <c:pt idx="12">
                  <c:v>24.40894206929305</c:v>
                </c:pt>
                <c:pt idx="13">
                  <c:v>47.616908121158</c:v>
                </c:pt>
                <c:pt idx="14">
                  <c:v>10.52318521693828</c:v>
                </c:pt>
                <c:pt idx="15">
                  <c:v>8.554718766009561</c:v>
                </c:pt>
                <c:pt idx="16">
                  <c:v>81.44980310808164</c:v>
                </c:pt>
                <c:pt idx="17">
                  <c:v>39.70633010137615</c:v>
                </c:pt>
                <c:pt idx="18">
                  <c:v>86.66827366575753</c:v>
                </c:pt>
                <c:pt idx="19">
                  <c:v>45.47701286515477</c:v>
                </c:pt>
                <c:pt idx="20">
                  <c:v>59.32514116389319</c:v>
                </c:pt>
                <c:pt idx="21">
                  <c:v>49.42179343932684</c:v>
                </c:pt>
                <c:pt idx="22">
                  <c:v>62.60244279322755</c:v>
                </c:pt>
                <c:pt idx="23">
                  <c:v>101.4392345999212</c:v>
                </c:pt>
                <c:pt idx="24">
                  <c:v>28.066857687755</c:v>
                </c:pt>
                <c:pt idx="25">
                  <c:v>61.57558038764969</c:v>
                </c:pt>
                <c:pt idx="26">
                  <c:v>57.5199086503706</c:v>
                </c:pt>
                <c:pt idx="27">
                  <c:v>85.50134898476361</c:v>
                </c:pt>
                <c:pt idx="28">
                  <c:v>83.79033632830544</c:v>
                </c:pt>
                <c:pt idx="29">
                  <c:v>44.0045552040325</c:v>
                </c:pt>
                <c:pt idx="30">
                  <c:v>101.1762958989031</c:v>
                </c:pt>
                <c:pt idx="31">
                  <c:v>13.18319913238481</c:v>
                </c:pt>
                <c:pt idx="32">
                  <c:v>90.9815434181459</c:v>
                </c:pt>
                <c:pt idx="33">
                  <c:v>5.66936609727224</c:v>
                </c:pt>
                <c:pt idx="34">
                  <c:v>57.37757558489125</c:v>
                </c:pt>
                <c:pt idx="35">
                  <c:v>38.9076013469074</c:v>
                </c:pt>
                <c:pt idx="36">
                  <c:v>84.31637823992465</c:v>
                </c:pt>
                <c:pt idx="37">
                  <c:v>4.929633926007217</c:v>
                </c:pt>
                <c:pt idx="38">
                  <c:v>95.4521237581438</c:v>
                </c:pt>
                <c:pt idx="39">
                  <c:v>97.7405579202789</c:v>
                </c:pt>
                <c:pt idx="40">
                  <c:v>7.81616004483735</c:v>
                </c:pt>
                <c:pt idx="41">
                  <c:v>53.41187355421214</c:v>
                </c:pt>
                <c:pt idx="42">
                  <c:v>97.06257192365014</c:v>
                </c:pt>
                <c:pt idx="43">
                  <c:v>60.66152821044055</c:v>
                </c:pt>
                <c:pt idx="44">
                  <c:v>76.88738060142455</c:v>
                </c:pt>
                <c:pt idx="45">
                  <c:v>79.12301078611958</c:v>
                </c:pt>
                <c:pt idx="46">
                  <c:v>31.31273716028978</c:v>
                </c:pt>
                <c:pt idx="47">
                  <c:v>24.94098168680328</c:v>
                </c:pt>
                <c:pt idx="48">
                  <c:v>42.31966675978291</c:v>
                </c:pt>
                <c:pt idx="49">
                  <c:v>11.59740808716215</c:v>
                </c:pt>
                <c:pt idx="50">
                  <c:v>82.1872243247495</c:v>
                </c:pt>
                <c:pt idx="51">
                  <c:v>4.760520868535793</c:v>
                </c:pt>
                <c:pt idx="52">
                  <c:v>76.16723209925578</c:v>
                </c:pt>
                <c:pt idx="53">
                  <c:v>22.88841146234255</c:v>
                </c:pt>
                <c:pt idx="54">
                  <c:v>19.17812434551614</c:v>
                </c:pt>
                <c:pt idx="55">
                  <c:v>60.653598188576</c:v>
                </c:pt>
                <c:pt idx="56">
                  <c:v>29.14845818406364</c:v>
                </c:pt>
                <c:pt idx="57">
                  <c:v>12.4174336873347</c:v>
                </c:pt>
                <c:pt idx="58">
                  <c:v>90.12404822660226</c:v>
                </c:pt>
                <c:pt idx="59">
                  <c:v>110.2465500713833</c:v>
                </c:pt>
                <c:pt idx="60">
                  <c:v>78.85681402307468</c:v>
                </c:pt>
                <c:pt idx="61">
                  <c:v>88.27806000291477</c:v>
                </c:pt>
                <c:pt idx="62">
                  <c:v>5.124374702117701</c:v>
                </c:pt>
                <c:pt idx="63">
                  <c:v>74.37187379676672</c:v>
                </c:pt>
                <c:pt idx="64">
                  <c:v>29.32513937979919</c:v>
                </c:pt>
                <c:pt idx="65">
                  <c:v>54.59276282303596</c:v>
                </c:pt>
                <c:pt idx="66">
                  <c:v>7.93202979720494</c:v>
                </c:pt>
                <c:pt idx="67">
                  <c:v>114.7711572192354</c:v>
                </c:pt>
                <c:pt idx="68">
                  <c:v>108.0433467282642</c:v>
                </c:pt>
                <c:pt idx="69">
                  <c:v>62.50799245393629</c:v>
                </c:pt>
                <c:pt idx="70">
                  <c:v>78.82373425073357</c:v>
                </c:pt>
                <c:pt idx="71">
                  <c:v>110.2900105888385</c:v>
                </c:pt>
                <c:pt idx="72">
                  <c:v>18.99129652902552</c:v>
                </c:pt>
                <c:pt idx="73">
                  <c:v>111.7214153963272</c:v>
                </c:pt>
                <c:pt idx="74">
                  <c:v>88.90304843272929</c:v>
                </c:pt>
                <c:pt idx="75">
                  <c:v>86.84325636800632</c:v>
                </c:pt>
                <c:pt idx="76">
                  <c:v>36.6156896874912</c:v>
                </c:pt>
                <c:pt idx="77">
                  <c:v>70.3811763201648</c:v>
                </c:pt>
                <c:pt idx="78">
                  <c:v>86.9494606980829</c:v>
                </c:pt>
                <c:pt idx="79">
                  <c:v>6.808731391875389</c:v>
                </c:pt>
                <c:pt idx="80">
                  <c:v>6.708951060310762</c:v>
                </c:pt>
                <c:pt idx="81">
                  <c:v>19.84613963688102</c:v>
                </c:pt>
                <c:pt idx="82">
                  <c:v>4.883419197800154</c:v>
                </c:pt>
                <c:pt idx="83">
                  <c:v>83.16327194176751</c:v>
                </c:pt>
                <c:pt idx="84">
                  <c:v>55.91237099031095</c:v>
                </c:pt>
                <c:pt idx="85">
                  <c:v>58.75688209919154</c:v>
                </c:pt>
                <c:pt idx="86">
                  <c:v>50.62238210522427</c:v>
                </c:pt>
                <c:pt idx="87">
                  <c:v>37.0497171860731</c:v>
                </c:pt>
                <c:pt idx="88">
                  <c:v>11.99748039309758</c:v>
                </c:pt>
                <c:pt idx="89">
                  <c:v>24.34328104339903</c:v>
                </c:pt>
                <c:pt idx="90">
                  <c:v>37.91135352094803</c:v>
                </c:pt>
                <c:pt idx="91">
                  <c:v>68.27838086726777</c:v>
                </c:pt>
                <c:pt idx="92">
                  <c:v>91.90789486335111</c:v>
                </c:pt>
                <c:pt idx="93">
                  <c:v>29.02960101312297</c:v>
                </c:pt>
                <c:pt idx="94">
                  <c:v>6.932156595760641</c:v>
                </c:pt>
                <c:pt idx="95">
                  <c:v>48.4928697640571</c:v>
                </c:pt>
                <c:pt idx="96">
                  <c:v>29.89433101563693</c:v>
                </c:pt>
                <c:pt idx="97">
                  <c:v>72.22736897885828</c:v>
                </c:pt>
                <c:pt idx="98">
                  <c:v>1.063733107315912</c:v>
                </c:pt>
                <c:pt idx="99">
                  <c:v>52.36255015447677</c:v>
                </c:pt>
                <c:pt idx="100">
                  <c:v>12.72595243264536</c:v>
                </c:pt>
                <c:pt idx="101">
                  <c:v>119.4803202100882</c:v>
                </c:pt>
                <c:pt idx="102">
                  <c:v>110.9128862868837</c:v>
                </c:pt>
                <c:pt idx="103">
                  <c:v>25.38872534623598</c:v>
                </c:pt>
                <c:pt idx="104">
                  <c:v>39.19799467656774</c:v>
                </c:pt>
                <c:pt idx="105">
                  <c:v>7.012961462376976</c:v>
                </c:pt>
                <c:pt idx="106">
                  <c:v>25.92603146092781</c:v>
                </c:pt>
                <c:pt idx="107">
                  <c:v>68.44070700897334</c:v>
                </c:pt>
                <c:pt idx="108">
                  <c:v>116.6223638034952</c:v>
                </c:pt>
                <c:pt idx="109">
                  <c:v>33.87728543396777</c:v>
                </c:pt>
                <c:pt idx="110">
                  <c:v>73.53179154577074</c:v>
                </c:pt>
                <c:pt idx="111">
                  <c:v>114.1519827677477</c:v>
                </c:pt>
                <c:pt idx="112">
                  <c:v>29.96554128201708</c:v>
                </c:pt>
                <c:pt idx="113">
                  <c:v>88.0078643838488</c:v>
                </c:pt>
                <c:pt idx="114">
                  <c:v>89.84127463585882</c:v>
                </c:pt>
                <c:pt idx="115">
                  <c:v>79.19775634965231</c:v>
                </c:pt>
                <c:pt idx="116">
                  <c:v>24.69718810915031</c:v>
                </c:pt>
                <c:pt idx="117">
                  <c:v>73.56092588842975</c:v>
                </c:pt>
                <c:pt idx="118">
                  <c:v>96.60601662253177</c:v>
                </c:pt>
                <c:pt idx="119">
                  <c:v>57.45296065596234</c:v>
                </c:pt>
                <c:pt idx="120">
                  <c:v>97.52322800685394</c:v>
                </c:pt>
                <c:pt idx="121">
                  <c:v>0.305725317672756</c:v>
                </c:pt>
                <c:pt idx="122">
                  <c:v>63.89608953989614</c:v>
                </c:pt>
                <c:pt idx="123">
                  <c:v>32.95240252425782</c:v>
                </c:pt>
                <c:pt idx="124">
                  <c:v>23.83325459372223</c:v>
                </c:pt>
                <c:pt idx="125">
                  <c:v>8.317553633778052</c:v>
                </c:pt>
                <c:pt idx="126">
                  <c:v>2.613164968754944</c:v>
                </c:pt>
                <c:pt idx="127">
                  <c:v>27.58630119304054</c:v>
                </c:pt>
                <c:pt idx="128">
                  <c:v>32.59713003958513</c:v>
                </c:pt>
                <c:pt idx="129">
                  <c:v>81.66707595345511</c:v>
                </c:pt>
                <c:pt idx="130">
                  <c:v>68.32182176986557</c:v>
                </c:pt>
                <c:pt idx="131">
                  <c:v>46.89307429865067</c:v>
                </c:pt>
                <c:pt idx="132">
                  <c:v>90.73343520990044</c:v>
                </c:pt>
                <c:pt idx="133">
                  <c:v>27.54644576871764</c:v>
                </c:pt>
                <c:pt idx="134">
                  <c:v>39.84037368760599</c:v>
                </c:pt>
                <c:pt idx="135">
                  <c:v>50.42303145341972</c:v>
                </c:pt>
                <c:pt idx="136">
                  <c:v>49.35464859037506</c:v>
                </c:pt>
                <c:pt idx="137">
                  <c:v>63.93259459402952</c:v>
                </c:pt>
                <c:pt idx="138">
                  <c:v>49.19009507715007</c:v>
                </c:pt>
                <c:pt idx="139">
                  <c:v>43.1982592371923</c:v>
                </c:pt>
                <c:pt idx="140">
                  <c:v>57.05549316417707</c:v>
                </c:pt>
                <c:pt idx="141">
                  <c:v>18.98513976904345</c:v>
                </c:pt>
                <c:pt idx="142">
                  <c:v>48.6347385732037</c:v>
                </c:pt>
                <c:pt idx="143">
                  <c:v>26.1330726575346</c:v>
                </c:pt>
                <c:pt idx="144">
                  <c:v>88.08886676873061</c:v>
                </c:pt>
                <c:pt idx="145">
                  <c:v>74.27071861679742</c:v>
                </c:pt>
                <c:pt idx="146">
                  <c:v>43.48883171098304</c:v>
                </c:pt>
                <c:pt idx="147">
                  <c:v>97.65195552471691</c:v>
                </c:pt>
                <c:pt idx="148">
                  <c:v>89.43080292509468</c:v>
                </c:pt>
                <c:pt idx="149">
                  <c:v>85.85175029971144</c:v>
                </c:pt>
                <c:pt idx="150">
                  <c:v>98.65456862971451</c:v>
                </c:pt>
                <c:pt idx="151">
                  <c:v>35.27379284921551</c:v>
                </c:pt>
                <c:pt idx="152">
                  <c:v>61.80261669235038</c:v>
                </c:pt>
                <c:pt idx="153">
                  <c:v>65.24010132315961</c:v>
                </c:pt>
                <c:pt idx="154">
                  <c:v>89.53018265723411</c:v>
                </c:pt>
                <c:pt idx="155">
                  <c:v>77.58363237022471</c:v>
                </c:pt>
                <c:pt idx="156">
                  <c:v>21.6548588575058</c:v>
                </c:pt>
                <c:pt idx="157">
                  <c:v>50.05868556626974</c:v>
                </c:pt>
                <c:pt idx="158">
                  <c:v>97.68809435869893</c:v>
                </c:pt>
                <c:pt idx="159">
                  <c:v>0.00398572963864474</c:v>
                </c:pt>
                <c:pt idx="160">
                  <c:v>94.79173163537127</c:v>
                </c:pt>
                <c:pt idx="161">
                  <c:v>94.7579282593272</c:v>
                </c:pt>
                <c:pt idx="162">
                  <c:v>25.90223721765429</c:v>
                </c:pt>
                <c:pt idx="163">
                  <c:v>91.4361145439454</c:v>
                </c:pt>
                <c:pt idx="164">
                  <c:v>56.71427539850964</c:v>
                </c:pt>
                <c:pt idx="165">
                  <c:v>12.96890294804421</c:v>
                </c:pt>
                <c:pt idx="166">
                  <c:v>59.50666744652425</c:v>
                </c:pt>
                <c:pt idx="167">
                  <c:v>65.24532642726806</c:v>
                </c:pt>
                <c:pt idx="168">
                  <c:v>4.781965161250412</c:v>
                </c:pt>
                <c:pt idx="169">
                  <c:v>80.78013774214008</c:v>
                </c:pt>
                <c:pt idx="170">
                  <c:v>96.1126385798036</c:v>
                </c:pt>
                <c:pt idx="171">
                  <c:v>11.61290593108093</c:v>
                </c:pt>
                <c:pt idx="172">
                  <c:v>92.06681402813046</c:v>
                </c:pt>
                <c:pt idx="173">
                  <c:v>3.356361830646404</c:v>
                </c:pt>
                <c:pt idx="174">
                  <c:v>16.24106075853057</c:v>
                </c:pt>
                <c:pt idx="175">
                  <c:v>3.743009998211666</c:v>
                </c:pt>
                <c:pt idx="176">
                  <c:v>18.26586795111287</c:v>
                </c:pt>
                <c:pt idx="177">
                  <c:v>97.4453676490871</c:v>
                </c:pt>
                <c:pt idx="178">
                  <c:v>53.98520550874552</c:v>
                </c:pt>
                <c:pt idx="179">
                  <c:v>35.43628091047532</c:v>
                </c:pt>
                <c:pt idx="180">
                  <c:v>62.99394935248528</c:v>
                </c:pt>
                <c:pt idx="181">
                  <c:v>0.899305589923116</c:v>
                </c:pt>
                <c:pt idx="182">
                  <c:v>56.31505250234444</c:v>
                </c:pt>
                <c:pt idx="183">
                  <c:v>51.2584753362246</c:v>
                </c:pt>
                <c:pt idx="184">
                  <c:v>74.35963427549051</c:v>
                </c:pt>
                <c:pt idx="185">
                  <c:v>48.62154804649145</c:v>
                </c:pt>
                <c:pt idx="186">
                  <c:v>59.01999349102334</c:v>
                </c:pt>
                <c:pt idx="187">
                  <c:v>42.19129037405811</c:v>
                </c:pt>
                <c:pt idx="188">
                  <c:v>78.9836290652606</c:v>
                </c:pt>
                <c:pt idx="189">
                  <c:v>45.82004277572517</c:v>
                </c:pt>
                <c:pt idx="190">
                  <c:v>35.61882758296854</c:v>
                </c:pt>
                <c:pt idx="191">
                  <c:v>91.19355331223345</c:v>
                </c:pt>
                <c:pt idx="192">
                  <c:v>44.20022568882144</c:v>
                </c:pt>
                <c:pt idx="193">
                  <c:v>64.67415152595251</c:v>
                </c:pt>
                <c:pt idx="194">
                  <c:v>64.96011715328871</c:v>
                </c:pt>
                <c:pt idx="195">
                  <c:v>81.47731188843818</c:v>
                </c:pt>
                <c:pt idx="196">
                  <c:v>90.29764081514613</c:v>
                </c:pt>
                <c:pt idx="197">
                  <c:v>13.8996921385701</c:v>
                </c:pt>
                <c:pt idx="198">
                  <c:v>10.72110807147783</c:v>
                </c:pt>
                <c:pt idx="199">
                  <c:v>86.52881234922731</c:v>
                </c:pt>
              </c:numCache>
            </c:numRef>
          </c:val>
          <c:smooth val="0"/>
        </c:ser>
        <c:dLbls>
          <c:showLegendKey val="0"/>
          <c:showVal val="0"/>
          <c:showCatName val="0"/>
          <c:showSerName val="0"/>
          <c:showPercent val="0"/>
          <c:showBubbleSize val="0"/>
        </c:dLbls>
        <c:smooth val="0"/>
        <c:axId val="-42790096"/>
        <c:axId val="-42951472"/>
      </c:lineChart>
      <c:catAx>
        <c:axId val="-42790096"/>
        <c:scaling>
          <c:orientation val="minMax"/>
        </c:scaling>
        <c:delete val="0"/>
        <c:axPos val="b"/>
        <c:numFmt formatCode="General" sourceLinked="1"/>
        <c:majorTickMark val="none"/>
        <c:minorTickMark val="none"/>
        <c:tickLblPos val="none"/>
        <c:crossAx val="-42951472"/>
        <c:crosses val="autoZero"/>
        <c:auto val="1"/>
        <c:lblAlgn val="ctr"/>
        <c:lblOffset val="100"/>
        <c:noMultiLvlLbl val="0"/>
      </c:catAx>
      <c:valAx>
        <c:axId val="-42951472"/>
        <c:scaling>
          <c:orientation val="minMax"/>
          <c:max val="120.0"/>
          <c:min val="0.0"/>
        </c:scaling>
        <c:delete val="0"/>
        <c:axPos val="l"/>
        <c:numFmt formatCode="General" sourceLinked="1"/>
        <c:majorTickMark val="out"/>
        <c:minorTickMark val="none"/>
        <c:tickLblPos val="none"/>
        <c:crossAx val="-4279009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Sheet1!$C$1</c:f>
              <c:strCache>
                <c:ptCount val="1"/>
                <c:pt idx="0">
                  <c:v>Series 1</c:v>
                </c:pt>
              </c:strCache>
            </c:strRef>
          </c:tx>
          <c:spPr>
            <a:ln>
              <a:solidFill>
                <a:srgbClr val="CB5628"/>
              </a:solidFill>
            </a:ln>
          </c:spPr>
          <c:marker>
            <c:symbol val="none"/>
          </c:marker>
          <c:val>
            <c:numRef>
              <c:f>Sheet1!$C$2:$C$201</c:f>
              <c:numCache>
                <c:formatCode>General</c:formatCode>
                <c:ptCount val="200"/>
                <c:pt idx="0">
                  <c:v>54.05947939340678</c:v>
                </c:pt>
                <c:pt idx="1">
                  <c:v>53.19375395589659</c:v>
                </c:pt>
                <c:pt idx="2">
                  <c:v>53.18122027366276</c:v>
                </c:pt>
                <c:pt idx="3">
                  <c:v>51.775879688666</c:v>
                </c:pt>
                <c:pt idx="4">
                  <c:v>53.48681037443821</c:v>
                </c:pt>
                <c:pt idx="5">
                  <c:v>53.87603877584858</c:v>
                </c:pt>
                <c:pt idx="6">
                  <c:v>50.4195616711668</c:v>
                </c:pt>
                <c:pt idx="7">
                  <c:v>54.13696044927883</c:v>
                </c:pt>
                <c:pt idx="8">
                  <c:v>52.75601881488738</c:v>
                </c:pt>
                <c:pt idx="9">
                  <c:v>50.49380892959102</c:v>
                </c:pt>
                <c:pt idx="10">
                  <c:v>52.43193194331081</c:v>
                </c:pt>
                <c:pt idx="11">
                  <c:v>54.2737820300152</c:v>
                </c:pt>
                <c:pt idx="12">
                  <c:v>53.74469237609706</c:v>
                </c:pt>
                <c:pt idx="13">
                  <c:v>52.78052268603962</c:v>
                </c:pt>
                <c:pt idx="14">
                  <c:v>51.43265451974231</c:v>
                </c:pt>
                <c:pt idx="15">
                  <c:v>50.59782997644709</c:v>
                </c:pt>
                <c:pt idx="16">
                  <c:v>51.26239642639464</c:v>
                </c:pt>
                <c:pt idx="17">
                  <c:v>50.21044727747137</c:v>
                </c:pt>
                <c:pt idx="18">
                  <c:v>51.31491098129111</c:v>
                </c:pt>
                <c:pt idx="19">
                  <c:v>54.89471320475178</c:v>
                </c:pt>
                <c:pt idx="20">
                  <c:v>54.64884094924635</c:v>
                </c:pt>
                <c:pt idx="21">
                  <c:v>51.515579654684</c:v>
                </c:pt>
                <c:pt idx="22">
                  <c:v>53.821208389388</c:v>
                </c:pt>
                <c:pt idx="23">
                  <c:v>51.61410664584629</c:v>
                </c:pt>
                <c:pt idx="24">
                  <c:v>50.23496985987171</c:v>
                </c:pt>
                <c:pt idx="25">
                  <c:v>51.57393987579339</c:v>
                </c:pt>
                <c:pt idx="26">
                  <c:v>54.17974310275566</c:v>
                </c:pt>
                <c:pt idx="27">
                  <c:v>51.18359747986099</c:v>
                </c:pt>
                <c:pt idx="28">
                  <c:v>52.42210667078262</c:v>
                </c:pt>
                <c:pt idx="29">
                  <c:v>54.86430613230045</c:v>
                </c:pt>
                <c:pt idx="30">
                  <c:v>50.28362655220472</c:v>
                </c:pt>
                <c:pt idx="31">
                  <c:v>53.73661858318447</c:v>
                </c:pt>
                <c:pt idx="32">
                  <c:v>54.85517730734581</c:v>
                </c:pt>
                <c:pt idx="33">
                  <c:v>52.46746214986678</c:v>
                </c:pt>
                <c:pt idx="34">
                  <c:v>52.84641684019333</c:v>
                </c:pt>
                <c:pt idx="35">
                  <c:v>51.71367873898118</c:v>
                </c:pt>
                <c:pt idx="36">
                  <c:v>51.03519133525214</c:v>
                </c:pt>
                <c:pt idx="37">
                  <c:v>53.2353577888077</c:v>
                </c:pt>
                <c:pt idx="38">
                  <c:v>53.17888588078826</c:v>
                </c:pt>
                <c:pt idx="39">
                  <c:v>52.41747357380831</c:v>
                </c:pt>
                <c:pt idx="40">
                  <c:v>52.70761773372624</c:v>
                </c:pt>
                <c:pt idx="41">
                  <c:v>54.68232714545595</c:v>
                </c:pt>
                <c:pt idx="42">
                  <c:v>54.03084520508732</c:v>
                </c:pt>
                <c:pt idx="43">
                  <c:v>54.35167762871003</c:v>
                </c:pt>
                <c:pt idx="44">
                  <c:v>53.80893201498305</c:v>
                </c:pt>
                <c:pt idx="45">
                  <c:v>54.89654459598928</c:v>
                </c:pt>
                <c:pt idx="46">
                  <c:v>52.7631053369731</c:v>
                </c:pt>
                <c:pt idx="47">
                  <c:v>53.32128260939268</c:v>
                </c:pt>
                <c:pt idx="48">
                  <c:v>53.68177343174899</c:v>
                </c:pt>
                <c:pt idx="49">
                  <c:v>51.95525327466117</c:v>
                </c:pt>
                <c:pt idx="50">
                  <c:v>50.35146987542974</c:v>
                </c:pt>
                <c:pt idx="51">
                  <c:v>53.74156190836332</c:v>
                </c:pt>
                <c:pt idx="52">
                  <c:v>53.35578727292233</c:v>
                </c:pt>
                <c:pt idx="53">
                  <c:v>54.56568688729499</c:v>
                </c:pt>
                <c:pt idx="54">
                  <c:v>50.637032479782</c:v>
                </c:pt>
                <c:pt idx="55">
                  <c:v>54.89784095112915</c:v>
                </c:pt>
                <c:pt idx="56">
                  <c:v>50.09401801710687</c:v>
                </c:pt>
                <c:pt idx="57">
                  <c:v>51.6838151486922</c:v>
                </c:pt>
                <c:pt idx="58">
                  <c:v>51.96757046689216</c:v>
                </c:pt>
                <c:pt idx="59">
                  <c:v>51.28629426384919</c:v>
                </c:pt>
                <c:pt idx="60">
                  <c:v>51.1282075891471</c:v>
                </c:pt>
                <c:pt idx="61">
                  <c:v>52.07371871423368</c:v>
                </c:pt>
                <c:pt idx="62">
                  <c:v>50.66206089058493</c:v>
                </c:pt>
                <c:pt idx="63">
                  <c:v>54.0578329444966</c:v>
                </c:pt>
                <c:pt idx="64">
                  <c:v>52.6655615946765</c:v>
                </c:pt>
                <c:pt idx="65">
                  <c:v>53.09625461254728</c:v>
                </c:pt>
                <c:pt idx="66">
                  <c:v>51.41825029300301</c:v>
                </c:pt>
                <c:pt idx="67">
                  <c:v>54.13215434554724</c:v>
                </c:pt>
                <c:pt idx="68">
                  <c:v>50.17368352856023</c:v>
                </c:pt>
                <c:pt idx="69">
                  <c:v>53.2500122460711</c:v>
                </c:pt>
                <c:pt idx="70">
                  <c:v>51.03335584036823</c:v>
                </c:pt>
                <c:pt idx="71">
                  <c:v>52.98062383707547</c:v>
                </c:pt>
                <c:pt idx="72">
                  <c:v>50.13021176489396</c:v>
                </c:pt>
                <c:pt idx="73">
                  <c:v>53.30398281829998</c:v>
                </c:pt>
                <c:pt idx="74">
                  <c:v>52.4264917591443</c:v>
                </c:pt>
                <c:pt idx="75">
                  <c:v>50.6913518232875</c:v>
                </c:pt>
                <c:pt idx="76">
                  <c:v>52.6197112308425</c:v>
                </c:pt>
                <c:pt idx="77">
                  <c:v>51.09045905301591</c:v>
                </c:pt>
                <c:pt idx="78">
                  <c:v>50.65902529638725</c:v>
                </c:pt>
                <c:pt idx="79">
                  <c:v>51.99290403687822</c:v>
                </c:pt>
                <c:pt idx="80">
                  <c:v>50.67346867656904</c:v>
                </c:pt>
                <c:pt idx="81">
                  <c:v>53.75863935924094</c:v>
                </c:pt>
                <c:pt idx="82">
                  <c:v>53.7888596457701</c:v>
                </c:pt>
                <c:pt idx="83">
                  <c:v>53.22779414925918</c:v>
                </c:pt>
                <c:pt idx="84">
                  <c:v>51.06222703849182</c:v>
                </c:pt>
                <c:pt idx="85">
                  <c:v>53.7700151428957</c:v>
                </c:pt>
                <c:pt idx="86">
                  <c:v>51.4459652973168</c:v>
                </c:pt>
                <c:pt idx="87">
                  <c:v>50.83839148600401</c:v>
                </c:pt>
                <c:pt idx="88">
                  <c:v>50.0633185405152</c:v>
                </c:pt>
                <c:pt idx="89">
                  <c:v>52.31730081342788</c:v>
                </c:pt>
                <c:pt idx="90">
                  <c:v>51.88593172481237</c:v>
                </c:pt>
                <c:pt idx="91">
                  <c:v>54.02174900256128</c:v>
                </c:pt>
                <c:pt idx="92">
                  <c:v>54.95554125094309</c:v>
                </c:pt>
                <c:pt idx="93">
                  <c:v>51.55140188145037</c:v>
                </c:pt>
                <c:pt idx="94">
                  <c:v>53.32758591852565</c:v>
                </c:pt>
                <c:pt idx="95">
                  <c:v>53.13140253639028</c:v>
                </c:pt>
                <c:pt idx="96">
                  <c:v>51.779096308309</c:v>
                </c:pt>
                <c:pt idx="97">
                  <c:v>54.46017716546604</c:v>
                </c:pt>
                <c:pt idx="98">
                  <c:v>50.78653634923351</c:v>
                </c:pt>
                <c:pt idx="99">
                  <c:v>54.04310198400792</c:v>
                </c:pt>
                <c:pt idx="100">
                  <c:v>54.53700545505872</c:v>
                </c:pt>
                <c:pt idx="101">
                  <c:v>53.469598320645</c:v>
                </c:pt>
                <c:pt idx="102">
                  <c:v>50.80292557607223</c:v>
                </c:pt>
                <c:pt idx="103">
                  <c:v>54.18990317769658</c:v>
                </c:pt>
                <c:pt idx="104">
                  <c:v>54.38532832021896</c:v>
                </c:pt>
                <c:pt idx="105">
                  <c:v>54.6763728574797</c:v>
                </c:pt>
                <c:pt idx="106">
                  <c:v>51.76998967632673</c:v>
                </c:pt>
                <c:pt idx="107">
                  <c:v>53.42598770797481</c:v>
                </c:pt>
                <c:pt idx="108">
                  <c:v>54.54552421287416</c:v>
                </c:pt>
                <c:pt idx="109">
                  <c:v>52.773479884684</c:v>
                </c:pt>
                <c:pt idx="110">
                  <c:v>51.44626986936703</c:v>
                </c:pt>
                <c:pt idx="111">
                  <c:v>51.15197370030359</c:v>
                </c:pt>
                <c:pt idx="112">
                  <c:v>52.3325251444424</c:v>
                </c:pt>
                <c:pt idx="113">
                  <c:v>52.85038247996644</c:v>
                </c:pt>
                <c:pt idx="114">
                  <c:v>52.58700921598923</c:v>
                </c:pt>
                <c:pt idx="115">
                  <c:v>52.07511135036777</c:v>
                </c:pt>
                <c:pt idx="116">
                  <c:v>53.17917318025542</c:v>
                </c:pt>
                <c:pt idx="117">
                  <c:v>50.72247679552121</c:v>
                </c:pt>
                <c:pt idx="118">
                  <c:v>53.75425668631883</c:v>
                </c:pt>
                <c:pt idx="119">
                  <c:v>52.1699500246</c:v>
                </c:pt>
                <c:pt idx="120">
                  <c:v>53.18424885546504</c:v>
                </c:pt>
                <c:pt idx="121">
                  <c:v>50.52821088983251</c:v>
                </c:pt>
                <c:pt idx="122">
                  <c:v>54.63158905930746</c:v>
                </c:pt>
                <c:pt idx="123">
                  <c:v>52.9289397496985</c:v>
                </c:pt>
                <c:pt idx="124">
                  <c:v>51.47304282577402</c:v>
                </c:pt>
                <c:pt idx="125">
                  <c:v>51.3664808302758</c:v>
                </c:pt>
                <c:pt idx="126">
                  <c:v>54.79562044803268</c:v>
                </c:pt>
                <c:pt idx="127">
                  <c:v>53.46031839426773</c:v>
                </c:pt>
                <c:pt idx="128">
                  <c:v>50.30579748063789</c:v>
                </c:pt>
                <c:pt idx="129">
                  <c:v>52.03566186295917</c:v>
                </c:pt>
                <c:pt idx="130">
                  <c:v>53.01742119893154</c:v>
                </c:pt>
                <c:pt idx="131">
                  <c:v>54.30260231431074</c:v>
                </c:pt>
                <c:pt idx="132">
                  <c:v>51.87675432835696</c:v>
                </c:pt>
                <c:pt idx="133">
                  <c:v>54.07691530420991</c:v>
                </c:pt>
                <c:pt idx="134">
                  <c:v>52.65702141247797</c:v>
                </c:pt>
                <c:pt idx="135">
                  <c:v>51.51158637793387</c:v>
                </c:pt>
                <c:pt idx="136">
                  <c:v>51.20486197623242</c:v>
                </c:pt>
                <c:pt idx="137">
                  <c:v>52.06069707230974</c:v>
                </c:pt>
                <c:pt idx="138">
                  <c:v>52.34887937614096</c:v>
                </c:pt>
                <c:pt idx="139">
                  <c:v>51.58680798343058</c:v>
                </c:pt>
                <c:pt idx="140">
                  <c:v>50.79369491554247</c:v>
                </c:pt>
                <c:pt idx="141">
                  <c:v>51.84153428609019</c:v>
                </c:pt>
                <c:pt idx="142">
                  <c:v>51.56284746638157</c:v>
                </c:pt>
                <c:pt idx="143">
                  <c:v>53.67876816255167</c:v>
                </c:pt>
                <c:pt idx="144">
                  <c:v>52.47196605503994</c:v>
                </c:pt>
                <c:pt idx="145">
                  <c:v>51.79558611793895</c:v>
                </c:pt>
                <c:pt idx="146">
                  <c:v>50.24415010976502</c:v>
                </c:pt>
                <c:pt idx="147">
                  <c:v>50.47255607718192</c:v>
                </c:pt>
                <c:pt idx="148">
                  <c:v>54.31291868929875</c:v>
                </c:pt>
                <c:pt idx="149">
                  <c:v>54.98194603980374</c:v>
                </c:pt>
                <c:pt idx="150">
                  <c:v>50.00597170557404</c:v>
                </c:pt>
                <c:pt idx="151">
                  <c:v>54.0609959267792</c:v>
                </c:pt>
                <c:pt idx="152">
                  <c:v>50.1236743997201</c:v>
                </c:pt>
                <c:pt idx="153">
                  <c:v>50.06356190285185</c:v>
                </c:pt>
                <c:pt idx="154">
                  <c:v>52.86573743762118</c:v>
                </c:pt>
                <c:pt idx="155">
                  <c:v>54.78317046618435</c:v>
                </c:pt>
                <c:pt idx="156">
                  <c:v>52.22624384721993</c:v>
                </c:pt>
                <c:pt idx="157">
                  <c:v>54.92192475579874</c:v>
                </c:pt>
                <c:pt idx="158">
                  <c:v>53.79042940791062</c:v>
                </c:pt>
                <c:pt idx="159">
                  <c:v>51.19980611482842</c:v>
                </c:pt>
                <c:pt idx="160">
                  <c:v>54.1112907800514</c:v>
                </c:pt>
                <c:pt idx="161">
                  <c:v>54.6312058058317</c:v>
                </c:pt>
                <c:pt idx="162">
                  <c:v>50.18058508559781</c:v>
                </c:pt>
                <c:pt idx="163">
                  <c:v>54.47494948899102</c:v>
                </c:pt>
                <c:pt idx="164">
                  <c:v>51.89366715660816</c:v>
                </c:pt>
                <c:pt idx="165">
                  <c:v>54.4955097772378</c:v>
                </c:pt>
                <c:pt idx="166">
                  <c:v>53.27343969085191</c:v>
                </c:pt>
                <c:pt idx="167">
                  <c:v>51.81905090464331</c:v>
                </c:pt>
                <c:pt idx="168">
                  <c:v>54.40698284928722</c:v>
                </c:pt>
                <c:pt idx="169">
                  <c:v>50.45689591785131</c:v>
                </c:pt>
                <c:pt idx="170">
                  <c:v>54.14235312928763</c:v>
                </c:pt>
                <c:pt idx="171">
                  <c:v>52.11003617696092</c:v>
                </c:pt>
                <c:pt idx="172">
                  <c:v>50.15628606699379</c:v>
                </c:pt>
                <c:pt idx="173">
                  <c:v>50.03728773578113</c:v>
                </c:pt>
                <c:pt idx="174">
                  <c:v>54.68117837946708</c:v>
                </c:pt>
                <c:pt idx="175">
                  <c:v>51.76201995225066</c:v>
                </c:pt>
                <c:pt idx="176">
                  <c:v>50.49992726553694</c:v>
                </c:pt>
                <c:pt idx="177">
                  <c:v>51.72620072893008</c:v>
                </c:pt>
                <c:pt idx="178">
                  <c:v>54.21578470587541</c:v>
                </c:pt>
                <c:pt idx="179">
                  <c:v>54.28219722073778</c:v>
                </c:pt>
                <c:pt idx="180">
                  <c:v>52.73371960380985</c:v>
                </c:pt>
                <c:pt idx="181">
                  <c:v>50.78530511889637</c:v>
                </c:pt>
                <c:pt idx="182">
                  <c:v>50.67437428931215</c:v>
                </c:pt>
                <c:pt idx="183">
                  <c:v>53.04803523762555</c:v>
                </c:pt>
                <c:pt idx="184">
                  <c:v>52.0315073073541</c:v>
                </c:pt>
                <c:pt idx="185">
                  <c:v>54.95826070503784</c:v>
                </c:pt>
                <c:pt idx="186">
                  <c:v>53.65658850012976</c:v>
                </c:pt>
                <c:pt idx="187">
                  <c:v>53.40136934083731</c:v>
                </c:pt>
                <c:pt idx="188">
                  <c:v>50.01736164170035</c:v>
                </c:pt>
                <c:pt idx="189">
                  <c:v>54.05519215769394</c:v>
                </c:pt>
                <c:pt idx="190">
                  <c:v>52.72694595099432</c:v>
                </c:pt>
                <c:pt idx="191">
                  <c:v>54.79663739586884</c:v>
                </c:pt>
                <c:pt idx="192">
                  <c:v>51.2427865853702</c:v>
                </c:pt>
                <c:pt idx="193">
                  <c:v>53.0055959162877</c:v>
                </c:pt>
                <c:pt idx="194">
                  <c:v>50.35486320522804</c:v>
                </c:pt>
                <c:pt idx="195">
                  <c:v>50.20463167369634</c:v>
                </c:pt>
                <c:pt idx="196">
                  <c:v>53.03887785508034</c:v>
                </c:pt>
                <c:pt idx="197">
                  <c:v>50.12947552955942</c:v>
                </c:pt>
                <c:pt idx="198">
                  <c:v>50.8506099168732</c:v>
                </c:pt>
                <c:pt idx="199">
                  <c:v>53.39310717541875</c:v>
                </c:pt>
              </c:numCache>
            </c:numRef>
          </c:val>
          <c:smooth val="0"/>
        </c:ser>
        <c:ser>
          <c:idx val="2"/>
          <c:order val="1"/>
          <c:tx>
            <c:strRef>
              <c:f>Sheet1!$D$1</c:f>
              <c:strCache>
                <c:ptCount val="1"/>
                <c:pt idx="0">
                  <c:v>Series 2</c:v>
                </c:pt>
              </c:strCache>
            </c:strRef>
          </c:tx>
          <c:spPr>
            <a:ln w="76200" cmpd="sng">
              <a:solidFill>
                <a:srgbClr val="7F3CA2"/>
              </a:solidFill>
            </a:ln>
          </c:spPr>
          <c:marker>
            <c:symbol val="none"/>
          </c:marker>
          <c:val>
            <c:numRef>
              <c:f>Sheet1!$D$2:$D$201</c:f>
              <c:numCache>
                <c:formatCode>General</c:formatCode>
                <c:ptCount val="200"/>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pt idx="21">
                  <c:v>52.5</c:v>
                </c:pt>
                <c:pt idx="22">
                  <c:v>52.5</c:v>
                </c:pt>
                <c:pt idx="23">
                  <c:v>52.5</c:v>
                </c:pt>
                <c:pt idx="24">
                  <c:v>52.5</c:v>
                </c:pt>
                <c:pt idx="25">
                  <c:v>52.5</c:v>
                </c:pt>
                <c:pt idx="26">
                  <c:v>52.5</c:v>
                </c:pt>
                <c:pt idx="27">
                  <c:v>52.5</c:v>
                </c:pt>
                <c:pt idx="28">
                  <c:v>52.5</c:v>
                </c:pt>
                <c:pt idx="29">
                  <c:v>52.5</c:v>
                </c:pt>
                <c:pt idx="30">
                  <c:v>52.5</c:v>
                </c:pt>
                <c:pt idx="31">
                  <c:v>52.5</c:v>
                </c:pt>
                <c:pt idx="32">
                  <c:v>52.5</c:v>
                </c:pt>
                <c:pt idx="33">
                  <c:v>52.5</c:v>
                </c:pt>
                <c:pt idx="34">
                  <c:v>52.5</c:v>
                </c:pt>
                <c:pt idx="35">
                  <c:v>52.5</c:v>
                </c:pt>
                <c:pt idx="36">
                  <c:v>52.5</c:v>
                </c:pt>
                <c:pt idx="37">
                  <c:v>52.5</c:v>
                </c:pt>
                <c:pt idx="38">
                  <c:v>52.5</c:v>
                </c:pt>
                <c:pt idx="39">
                  <c:v>52.5</c:v>
                </c:pt>
                <c:pt idx="40">
                  <c:v>52.5</c:v>
                </c:pt>
                <c:pt idx="41">
                  <c:v>52.5</c:v>
                </c:pt>
                <c:pt idx="42">
                  <c:v>52.5</c:v>
                </c:pt>
                <c:pt idx="43">
                  <c:v>52.5</c:v>
                </c:pt>
                <c:pt idx="44">
                  <c:v>52.5</c:v>
                </c:pt>
                <c:pt idx="45">
                  <c:v>52.5</c:v>
                </c:pt>
                <c:pt idx="46">
                  <c:v>52.5</c:v>
                </c:pt>
                <c:pt idx="47">
                  <c:v>52.5</c:v>
                </c:pt>
                <c:pt idx="48">
                  <c:v>52.5</c:v>
                </c:pt>
                <c:pt idx="49">
                  <c:v>52.5</c:v>
                </c:pt>
                <c:pt idx="50">
                  <c:v>52.5</c:v>
                </c:pt>
                <c:pt idx="51">
                  <c:v>52.5</c:v>
                </c:pt>
                <c:pt idx="52">
                  <c:v>52.5</c:v>
                </c:pt>
                <c:pt idx="53">
                  <c:v>52.5</c:v>
                </c:pt>
                <c:pt idx="54">
                  <c:v>52.5</c:v>
                </c:pt>
                <c:pt idx="55">
                  <c:v>52.5</c:v>
                </c:pt>
                <c:pt idx="56">
                  <c:v>52.5</c:v>
                </c:pt>
                <c:pt idx="57">
                  <c:v>52.5</c:v>
                </c:pt>
                <c:pt idx="58">
                  <c:v>52.5</c:v>
                </c:pt>
                <c:pt idx="59">
                  <c:v>52.5</c:v>
                </c:pt>
                <c:pt idx="60">
                  <c:v>52.5</c:v>
                </c:pt>
                <c:pt idx="61">
                  <c:v>52.5</c:v>
                </c:pt>
                <c:pt idx="62">
                  <c:v>52.5</c:v>
                </c:pt>
                <c:pt idx="63">
                  <c:v>52.5</c:v>
                </c:pt>
                <c:pt idx="64">
                  <c:v>52.5</c:v>
                </c:pt>
                <c:pt idx="65">
                  <c:v>52.5</c:v>
                </c:pt>
                <c:pt idx="66">
                  <c:v>52.5</c:v>
                </c:pt>
                <c:pt idx="67">
                  <c:v>52.5</c:v>
                </c:pt>
                <c:pt idx="68">
                  <c:v>52.5</c:v>
                </c:pt>
                <c:pt idx="69">
                  <c:v>52.5</c:v>
                </c:pt>
                <c:pt idx="70">
                  <c:v>52.5</c:v>
                </c:pt>
                <c:pt idx="71">
                  <c:v>52.5</c:v>
                </c:pt>
                <c:pt idx="72">
                  <c:v>52.5</c:v>
                </c:pt>
                <c:pt idx="73">
                  <c:v>52.5</c:v>
                </c:pt>
                <c:pt idx="74">
                  <c:v>52.5</c:v>
                </c:pt>
                <c:pt idx="75">
                  <c:v>52.5</c:v>
                </c:pt>
                <c:pt idx="76">
                  <c:v>52.5</c:v>
                </c:pt>
                <c:pt idx="77">
                  <c:v>52.5</c:v>
                </c:pt>
                <c:pt idx="78">
                  <c:v>52.5</c:v>
                </c:pt>
                <c:pt idx="79">
                  <c:v>52.5</c:v>
                </c:pt>
                <c:pt idx="80">
                  <c:v>52.5</c:v>
                </c:pt>
                <c:pt idx="81">
                  <c:v>52.5</c:v>
                </c:pt>
                <c:pt idx="82">
                  <c:v>52.5</c:v>
                </c:pt>
                <c:pt idx="83">
                  <c:v>52.5</c:v>
                </c:pt>
                <c:pt idx="84">
                  <c:v>52.5</c:v>
                </c:pt>
                <c:pt idx="85">
                  <c:v>52.5</c:v>
                </c:pt>
                <c:pt idx="86">
                  <c:v>52.5</c:v>
                </c:pt>
                <c:pt idx="87">
                  <c:v>52.5</c:v>
                </c:pt>
                <c:pt idx="88">
                  <c:v>52.5</c:v>
                </c:pt>
                <c:pt idx="89">
                  <c:v>52.5</c:v>
                </c:pt>
                <c:pt idx="90">
                  <c:v>52.5</c:v>
                </c:pt>
                <c:pt idx="91">
                  <c:v>52.5</c:v>
                </c:pt>
                <c:pt idx="92">
                  <c:v>52.5</c:v>
                </c:pt>
                <c:pt idx="93">
                  <c:v>52.5</c:v>
                </c:pt>
                <c:pt idx="94">
                  <c:v>52.5</c:v>
                </c:pt>
                <c:pt idx="95">
                  <c:v>52.5</c:v>
                </c:pt>
                <c:pt idx="96">
                  <c:v>52.5</c:v>
                </c:pt>
                <c:pt idx="97">
                  <c:v>52.5</c:v>
                </c:pt>
                <c:pt idx="98">
                  <c:v>52.5</c:v>
                </c:pt>
                <c:pt idx="99">
                  <c:v>52.5</c:v>
                </c:pt>
                <c:pt idx="100">
                  <c:v>52.5</c:v>
                </c:pt>
                <c:pt idx="101">
                  <c:v>52.5</c:v>
                </c:pt>
                <c:pt idx="102">
                  <c:v>52.5</c:v>
                </c:pt>
                <c:pt idx="103">
                  <c:v>52.5</c:v>
                </c:pt>
                <c:pt idx="104">
                  <c:v>52.5</c:v>
                </c:pt>
                <c:pt idx="105">
                  <c:v>52.5</c:v>
                </c:pt>
                <c:pt idx="106">
                  <c:v>52.5</c:v>
                </c:pt>
                <c:pt idx="107">
                  <c:v>52.5</c:v>
                </c:pt>
                <c:pt idx="108">
                  <c:v>52.5</c:v>
                </c:pt>
                <c:pt idx="109">
                  <c:v>52.5</c:v>
                </c:pt>
                <c:pt idx="110">
                  <c:v>52.5</c:v>
                </c:pt>
                <c:pt idx="111">
                  <c:v>52.5</c:v>
                </c:pt>
                <c:pt idx="112">
                  <c:v>52.5</c:v>
                </c:pt>
                <c:pt idx="113">
                  <c:v>52.5</c:v>
                </c:pt>
                <c:pt idx="114">
                  <c:v>52.5</c:v>
                </c:pt>
                <c:pt idx="115">
                  <c:v>52.5</c:v>
                </c:pt>
                <c:pt idx="116">
                  <c:v>52.5</c:v>
                </c:pt>
                <c:pt idx="117">
                  <c:v>52.5</c:v>
                </c:pt>
                <c:pt idx="118">
                  <c:v>52.5</c:v>
                </c:pt>
                <c:pt idx="119">
                  <c:v>52.5</c:v>
                </c:pt>
                <c:pt idx="120">
                  <c:v>52.5</c:v>
                </c:pt>
                <c:pt idx="121">
                  <c:v>52.5</c:v>
                </c:pt>
                <c:pt idx="122">
                  <c:v>52.5</c:v>
                </c:pt>
                <c:pt idx="123">
                  <c:v>52.5</c:v>
                </c:pt>
                <c:pt idx="124">
                  <c:v>52.5</c:v>
                </c:pt>
                <c:pt idx="125">
                  <c:v>52.5</c:v>
                </c:pt>
                <c:pt idx="126">
                  <c:v>52.5</c:v>
                </c:pt>
                <c:pt idx="127">
                  <c:v>52.5</c:v>
                </c:pt>
                <c:pt idx="128">
                  <c:v>52.5</c:v>
                </c:pt>
                <c:pt idx="129">
                  <c:v>52.5</c:v>
                </c:pt>
                <c:pt idx="130">
                  <c:v>52.5</c:v>
                </c:pt>
                <c:pt idx="131">
                  <c:v>52.5</c:v>
                </c:pt>
                <c:pt idx="132">
                  <c:v>52.5</c:v>
                </c:pt>
                <c:pt idx="133">
                  <c:v>52.5</c:v>
                </c:pt>
                <c:pt idx="134">
                  <c:v>52.5</c:v>
                </c:pt>
                <c:pt idx="135">
                  <c:v>52.5</c:v>
                </c:pt>
                <c:pt idx="136">
                  <c:v>52.5</c:v>
                </c:pt>
                <c:pt idx="137">
                  <c:v>52.5</c:v>
                </c:pt>
                <c:pt idx="138">
                  <c:v>52.5</c:v>
                </c:pt>
                <c:pt idx="139">
                  <c:v>52.5</c:v>
                </c:pt>
                <c:pt idx="140">
                  <c:v>52.5</c:v>
                </c:pt>
                <c:pt idx="141">
                  <c:v>52.5</c:v>
                </c:pt>
                <c:pt idx="142">
                  <c:v>52.5</c:v>
                </c:pt>
                <c:pt idx="143">
                  <c:v>52.5</c:v>
                </c:pt>
                <c:pt idx="144">
                  <c:v>52.5</c:v>
                </c:pt>
                <c:pt idx="145">
                  <c:v>52.5</c:v>
                </c:pt>
                <c:pt idx="146">
                  <c:v>52.5</c:v>
                </c:pt>
                <c:pt idx="147">
                  <c:v>52.5</c:v>
                </c:pt>
                <c:pt idx="148">
                  <c:v>52.5</c:v>
                </c:pt>
                <c:pt idx="149">
                  <c:v>52.5</c:v>
                </c:pt>
                <c:pt idx="150">
                  <c:v>52.5</c:v>
                </c:pt>
                <c:pt idx="151">
                  <c:v>52.5</c:v>
                </c:pt>
                <c:pt idx="152">
                  <c:v>52.5</c:v>
                </c:pt>
                <c:pt idx="153">
                  <c:v>52.5</c:v>
                </c:pt>
                <c:pt idx="154">
                  <c:v>52.5</c:v>
                </c:pt>
                <c:pt idx="155">
                  <c:v>52.5</c:v>
                </c:pt>
                <c:pt idx="156">
                  <c:v>52.5</c:v>
                </c:pt>
                <c:pt idx="157">
                  <c:v>52.5</c:v>
                </c:pt>
                <c:pt idx="158">
                  <c:v>52.5</c:v>
                </c:pt>
                <c:pt idx="159">
                  <c:v>52.5</c:v>
                </c:pt>
                <c:pt idx="160">
                  <c:v>52.5</c:v>
                </c:pt>
                <c:pt idx="161">
                  <c:v>52.5</c:v>
                </c:pt>
                <c:pt idx="162">
                  <c:v>52.5</c:v>
                </c:pt>
                <c:pt idx="163">
                  <c:v>52.5</c:v>
                </c:pt>
                <c:pt idx="164">
                  <c:v>52.5</c:v>
                </c:pt>
                <c:pt idx="165">
                  <c:v>52.5</c:v>
                </c:pt>
                <c:pt idx="166">
                  <c:v>52.5</c:v>
                </c:pt>
                <c:pt idx="167">
                  <c:v>52.5</c:v>
                </c:pt>
                <c:pt idx="168">
                  <c:v>52.5</c:v>
                </c:pt>
                <c:pt idx="169">
                  <c:v>52.5</c:v>
                </c:pt>
                <c:pt idx="170">
                  <c:v>52.5</c:v>
                </c:pt>
                <c:pt idx="171">
                  <c:v>52.5</c:v>
                </c:pt>
                <c:pt idx="172">
                  <c:v>52.5</c:v>
                </c:pt>
                <c:pt idx="173">
                  <c:v>52.5</c:v>
                </c:pt>
                <c:pt idx="174">
                  <c:v>52.5</c:v>
                </c:pt>
                <c:pt idx="175">
                  <c:v>52.5</c:v>
                </c:pt>
                <c:pt idx="176">
                  <c:v>52.5</c:v>
                </c:pt>
                <c:pt idx="177">
                  <c:v>52.5</c:v>
                </c:pt>
                <c:pt idx="178">
                  <c:v>52.5</c:v>
                </c:pt>
                <c:pt idx="179">
                  <c:v>52.5</c:v>
                </c:pt>
                <c:pt idx="180">
                  <c:v>52.5</c:v>
                </c:pt>
                <c:pt idx="181">
                  <c:v>52.5</c:v>
                </c:pt>
                <c:pt idx="182">
                  <c:v>52.5</c:v>
                </c:pt>
                <c:pt idx="183">
                  <c:v>52.5</c:v>
                </c:pt>
                <c:pt idx="184">
                  <c:v>52.5</c:v>
                </c:pt>
                <c:pt idx="185">
                  <c:v>52.5</c:v>
                </c:pt>
                <c:pt idx="186">
                  <c:v>52.5</c:v>
                </c:pt>
                <c:pt idx="187">
                  <c:v>52.5</c:v>
                </c:pt>
                <c:pt idx="188">
                  <c:v>52.5</c:v>
                </c:pt>
                <c:pt idx="189">
                  <c:v>52.5</c:v>
                </c:pt>
                <c:pt idx="190">
                  <c:v>52.5</c:v>
                </c:pt>
                <c:pt idx="191">
                  <c:v>52.5</c:v>
                </c:pt>
                <c:pt idx="192">
                  <c:v>52.5</c:v>
                </c:pt>
                <c:pt idx="193">
                  <c:v>52.5</c:v>
                </c:pt>
                <c:pt idx="194">
                  <c:v>52.5</c:v>
                </c:pt>
                <c:pt idx="195">
                  <c:v>52.5</c:v>
                </c:pt>
                <c:pt idx="196">
                  <c:v>52.5</c:v>
                </c:pt>
                <c:pt idx="197">
                  <c:v>52.5</c:v>
                </c:pt>
                <c:pt idx="198">
                  <c:v>52.5</c:v>
                </c:pt>
                <c:pt idx="199">
                  <c:v>52.5</c:v>
                </c:pt>
              </c:numCache>
            </c:numRef>
          </c:val>
          <c:smooth val="0"/>
        </c:ser>
        <c:dLbls>
          <c:showLegendKey val="0"/>
          <c:showVal val="0"/>
          <c:showCatName val="0"/>
          <c:showSerName val="0"/>
          <c:showPercent val="0"/>
          <c:showBubbleSize val="0"/>
        </c:dLbls>
        <c:smooth val="0"/>
        <c:axId val="-84098960"/>
        <c:axId val="-84097184"/>
      </c:lineChart>
      <c:catAx>
        <c:axId val="-84098960"/>
        <c:scaling>
          <c:orientation val="minMax"/>
        </c:scaling>
        <c:delete val="0"/>
        <c:axPos val="b"/>
        <c:numFmt formatCode="General" sourceLinked="1"/>
        <c:majorTickMark val="none"/>
        <c:minorTickMark val="none"/>
        <c:tickLblPos val="none"/>
        <c:crossAx val="-84097184"/>
        <c:crosses val="autoZero"/>
        <c:auto val="1"/>
        <c:lblAlgn val="ctr"/>
        <c:lblOffset val="100"/>
        <c:noMultiLvlLbl val="0"/>
      </c:catAx>
      <c:valAx>
        <c:axId val="-84097184"/>
        <c:scaling>
          <c:orientation val="minMax"/>
          <c:max val="70.0"/>
          <c:min val="45.0"/>
        </c:scaling>
        <c:delete val="0"/>
        <c:axPos val="l"/>
        <c:numFmt formatCode="General" sourceLinked="1"/>
        <c:majorTickMark val="out"/>
        <c:minorTickMark val="none"/>
        <c:tickLblPos val="none"/>
        <c:crossAx val="-84098960"/>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tx>
            <c:strRef>
              <c:f>Sheet1!$B$1</c:f>
              <c:strCache>
                <c:ptCount val="1"/>
                <c:pt idx="0">
                  <c:v>100 bps</c:v>
                </c:pt>
              </c:strCache>
            </c:strRef>
          </c:tx>
          <c:xVal>
            <c:numRef>
              <c:f>Sheet1!$A$2:$A$11</c:f>
              <c:numCache>
                <c:formatCode>General</c:formatCode>
                <c:ptCount val="10"/>
                <c:pt idx="0">
                  <c:v>0.49</c:v>
                </c:pt>
                <c:pt idx="1">
                  <c:v>0.82</c:v>
                </c:pt>
                <c:pt idx="2">
                  <c:v>1.15</c:v>
                </c:pt>
                <c:pt idx="3">
                  <c:v>1.48</c:v>
                </c:pt>
                <c:pt idx="4">
                  <c:v>1.8</c:v>
                </c:pt>
                <c:pt idx="5">
                  <c:v>2.13</c:v>
                </c:pt>
                <c:pt idx="6">
                  <c:v>2.46</c:v>
                </c:pt>
                <c:pt idx="7">
                  <c:v>2.79</c:v>
                </c:pt>
                <c:pt idx="8">
                  <c:v>3.12</c:v>
                </c:pt>
                <c:pt idx="9">
                  <c:v>3.44</c:v>
                </c:pt>
              </c:numCache>
            </c:numRef>
          </c:xVal>
          <c:yVal>
            <c:numRef>
              <c:f>Sheet1!$B$2:$B$11</c:f>
              <c:numCache>
                <c:formatCode>General</c:formatCode>
                <c:ptCount val="10"/>
                <c:pt idx="6" formatCode="0.00E+00">
                  <c:v>0.0001</c:v>
                </c:pt>
                <c:pt idx="7" formatCode="0.00E+00">
                  <c:v>0.004</c:v>
                </c:pt>
                <c:pt idx="8" formatCode="0.00E+00">
                  <c:v>0.01</c:v>
                </c:pt>
                <c:pt idx="9" formatCode="0.00E+00">
                  <c:v>0.07</c:v>
                </c:pt>
              </c:numCache>
            </c:numRef>
          </c:yVal>
          <c:smooth val="0"/>
        </c:ser>
        <c:ser>
          <c:idx val="1"/>
          <c:order val="1"/>
          <c:tx>
            <c:strRef>
              <c:f>Sheet1!$C$1</c:f>
              <c:strCache>
                <c:ptCount val="1"/>
                <c:pt idx="0">
                  <c:v>1 kbps</c:v>
                </c:pt>
              </c:strCache>
            </c:strRef>
          </c:tx>
          <c:xVal>
            <c:numRef>
              <c:f>Sheet1!$A$2:$A$11</c:f>
              <c:numCache>
                <c:formatCode>General</c:formatCode>
                <c:ptCount val="10"/>
                <c:pt idx="0">
                  <c:v>0.49</c:v>
                </c:pt>
                <c:pt idx="1">
                  <c:v>0.82</c:v>
                </c:pt>
                <c:pt idx="2">
                  <c:v>1.15</c:v>
                </c:pt>
                <c:pt idx="3">
                  <c:v>1.48</c:v>
                </c:pt>
                <c:pt idx="4">
                  <c:v>1.8</c:v>
                </c:pt>
                <c:pt idx="5">
                  <c:v>2.13</c:v>
                </c:pt>
                <c:pt idx="6">
                  <c:v>2.46</c:v>
                </c:pt>
                <c:pt idx="7">
                  <c:v>2.79</c:v>
                </c:pt>
                <c:pt idx="8">
                  <c:v>3.12</c:v>
                </c:pt>
                <c:pt idx="9">
                  <c:v>3.44</c:v>
                </c:pt>
              </c:numCache>
            </c:numRef>
          </c:xVal>
          <c:yVal>
            <c:numRef>
              <c:f>Sheet1!$C$2:$C$11</c:f>
              <c:numCache>
                <c:formatCode>General</c:formatCode>
                <c:ptCount val="10"/>
                <c:pt idx="5" formatCode="0.00E+00">
                  <c:v>0.0001</c:v>
                </c:pt>
                <c:pt idx="6" formatCode="0.00E+00">
                  <c:v>0.0225</c:v>
                </c:pt>
                <c:pt idx="7" formatCode="0.00E+00">
                  <c:v>0.0903</c:v>
                </c:pt>
                <c:pt idx="8" formatCode="0.00E+00">
                  <c:v>0.229</c:v>
                </c:pt>
                <c:pt idx="9" formatCode="0.00E+00">
                  <c:v>0.3446</c:v>
                </c:pt>
              </c:numCache>
            </c:numRef>
          </c:yVal>
          <c:smooth val="0"/>
        </c:ser>
        <c:ser>
          <c:idx val="2"/>
          <c:order val="2"/>
          <c:tx>
            <c:strRef>
              <c:f>Sheet1!$D$1</c:f>
              <c:strCache>
                <c:ptCount val="1"/>
                <c:pt idx="0">
                  <c:v>10 kbps</c:v>
                </c:pt>
              </c:strCache>
            </c:strRef>
          </c:tx>
          <c:spPr>
            <a:ln>
              <a:solidFill>
                <a:srgbClr val="C00000"/>
              </a:solidFill>
            </a:ln>
          </c:spPr>
          <c:xVal>
            <c:numRef>
              <c:f>Sheet1!$A$2:$A$11</c:f>
              <c:numCache>
                <c:formatCode>General</c:formatCode>
                <c:ptCount val="10"/>
                <c:pt idx="0">
                  <c:v>0.49</c:v>
                </c:pt>
                <c:pt idx="1">
                  <c:v>0.82</c:v>
                </c:pt>
                <c:pt idx="2">
                  <c:v>1.15</c:v>
                </c:pt>
                <c:pt idx="3">
                  <c:v>1.48</c:v>
                </c:pt>
                <c:pt idx="4">
                  <c:v>1.8</c:v>
                </c:pt>
                <c:pt idx="5">
                  <c:v>2.13</c:v>
                </c:pt>
                <c:pt idx="6">
                  <c:v>2.46</c:v>
                </c:pt>
                <c:pt idx="7">
                  <c:v>2.79</c:v>
                </c:pt>
                <c:pt idx="8">
                  <c:v>3.12</c:v>
                </c:pt>
                <c:pt idx="9">
                  <c:v>3.44</c:v>
                </c:pt>
              </c:numCache>
            </c:numRef>
          </c:xVal>
          <c:yVal>
            <c:numRef>
              <c:f>Sheet1!$D$2:$D$11</c:f>
              <c:numCache>
                <c:formatCode>0.00E+00</c:formatCode>
                <c:ptCount val="10"/>
                <c:pt idx="1">
                  <c:v>0.0001</c:v>
                </c:pt>
                <c:pt idx="2">
                  <c:v>0.00175</c:v>
                </c:pt>
                <c:pt idx="3">
                  <c:v>0.09156</c:v>
                </c:pt>
                <c:pt idx="4">
                  <c:v>0.0771</c:v>
                </c:pt>
                <c:pt idx="5">
                  <c:v>0.14929</c:v>
                </c:pt>
                <c:pt idx="6">
                  <c:v>0.13839</c:v>
                </c:pt>
                <c:pt idx="7">
                  <c:v>0.08661</c:v>
                </c:pt>
                <c:pt idx="8">
                  <c:v>0.12947</c:v>
                </c:pt>
                <c:pt idx="9">
                  <c:v>0.23305</c:v>
                </c:pt>
              </c:numCache>
            </c:numRef>
          </c:yVal>
          <c:smooth val="0"/>
        </c:ser>
        <c:dLbls>
          <c:showLegendKey val="0"/>
          <c:showVal val="0"/>
          <c:showCatName val="0"/>
          <c:showSerName val="0"/>
          <c:showPercent val="0"/>
          <c:showBubbleSize val="0"/>
        </c:dLbls>
        <c:axId val="-48874416"/>
        <c:axId val="-83936576"/>
      </c:scatterChart>
      <c:valAx>
        <c:axId val="-48874416"/>
        <c:scaling>
          <c:orientation val="minMax"/>
          <c:max val="3.5"/>
          <c:min val="0.0"/>
        </c:scaling>
        <c:delete val="0"/>
        <c:axPos val="b"/>
        <c:title>
          <c:tx>
            <c:rich>
              <a:bodyPr/>
              <a:lstStyle/>
              <a:p>
                <a:pPr>
                  <a:defRPr sz="2400"/>
                </a:pPr>
                <a:r>
                  <a:rPr lang="en-US" sz="2400" dirty="0" smtClean="0"/>
                  <a:t>Distance Between Tags (</a:t>
                </a:r>
                <a:r>
                  <a:rPr lang="en-US" sz="2400" dirty="0" err="1" smtClean="0"/>
                  <a:t>ft</a:t>
                </a:r>
                <a:r>
                  <a:rPr lang="en-US" sz="2400" dirty="0" smtClean="0"/>
                  <a:t>)</a:t>
                </a:r>
              </a:p>
            </c:rich>
          </c:tx>
          <c:layout/>
          <c:overlay val="0"/>
        </c:title>
        <c:numFmt formatCode="General" sourceLinked="1"/>
        <c:majorTickMark val="out"/>
        <c:minorTickMark val="none"/>
        <c:tickLblPos val="nextTo"/>
        <c:crossAx val="-83936576"/>
        <c:crossesAt val="0.0"/>
        <c:crossBetween val="midCat"/>
        <c:majorUnit val="0.5"/>
      </c:valAx>
      <c:valAx>
        <c:axId val="-83936576"/>
        <c:scaling>
          <c:logBase val="10.0"/>
          <c:orientation val="minMax"/>
        </c:scaling>
        <c:delete val="0"/>
        <c:axPos val="l"/>
        <c:title>
          <c:tx>
            <c:rich>
              <a:bodyPr rot="-5400000" vert="horz"/>
              <a:lstStyle/>
              <a:p>
                <a:pPr>
                  <a:defRPr sz="2400"/>
                </a:pPr>
                <a:r>
                  <a:rPr lang="en-US" sz="2400" dirty="0" smtClean="0"/>
                  <a:t>Bit Error</a:t>
                </a:r>
                <a:r>
                  <a:rPr lang="en-US" sz="2400" baseline="0" dirty="0" smtClean="0"/>
                  <a:t> Rate</a:t>
                </a:r>
                <a:endParaRPr lang="en-US" sz="2400" dirty="0"/>
              </a:p>
            </c:rich>
          </c:tx>
          <c:layout/>
          <c:overlay val="0"/>
        </c:title>
        <c:numFmt formatCode="General" sourceLinked="0"/>
        <c:majorTickMark val="out"/>
        <c:minorTickMark val="out"/>
        <c:tickLblPos val="nextTo"/>
        <c:crossAx val="-48874416"/>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strRef>
              <c:f>Sheet1!$A$2:$A$71</c:f>
              <c:strCache>
                <c:ptCount val="4"/>
                <c:pt idx="0">
                  <c:v>Category 1</c:v>
                </c:pt>
                <c:pt idx="1">
                  <c:v>Category 2</c:v>
                </c:pt>
                <c:pt idx="2">
                  <c:v>Category 3</c:v>
                </c:pt>
                <c:pt idx="3">
                  <c:v>Category 4</c:v>
                </c:pt>
              </c:strCache>
            </c:strRef>
          </c:cat>
          <c:val>
            <c:numRef>
              <c:f>Sheet1!$B$2:$B$71</c:f>
              <c:numCache>
                <c:formatCode>General</c:formatCode>
                <c:ptCount val="70"/>
                <c:pt idx="0">
                  <c:v>0.290645031383877</c:v>
                </c:pt>
                <c:pt idx="1">
                  <c:v>0.105847208790061</c:v>
                </c:pt>
                <c:pt idx="2">
                  <c:v>0.933950162054082</c:v>
                </c:pt>
                <c:pt idx="3">
                  <c:v>0.383328183919802</c:v>
                </c:pt>
                <c:pt idx="4">
                  <c:v>0.741804461034891</c:v>
                </c:pt>
                <c:pt idx="5">
                  <c:v>0.605323403602834</c:v>
                </c:pt>
                <c:pt idx="6">
                  <c:v>0.688858054848927</c:v>
                </c:pt>
                <c:pt idx="7">
                  <c:v>0.080386208415846</c:v>
                </c:pt>
                <c:pt idx="8">
                  <c:v>0.378336596822039</c:v>
                </c:pt>
                <c:pt idx="9">
                  <c:v>0.057601351222768</c:v>
                </c:pt>
                <c:pt idx="10">
                  <c:v>0.868248745713149</c:v>
                </c:pt>
                <c:pt idx="11">
                  <c:v>0.41760752157244</c:v>
                </c:pt>
                <c:pt idx="12">
                  <c:v>0.123785870627061</c:v>
                </c:pt>
                <c:pt idx="13">
                  <c:v>0.234759695761163</c:v>
                </c:pt>
                <c:pt idx="14">
                  <c:v>0.0422492848287826</c:v>
                </c:pt>
                <c:pt idx="15">
                  <c:v>0.0750727402992973</c:v>
                </c:pt>
                <c:pt idx="16">
                  <c:v>0.290384345948603</c:v>
                </c:pt>
                <c:pt idx="17">
                  <c:v>0.409665034831689</c:v>
                </c:pt>
                <c:pt idx="18">
                  <c:v>0.530073927993437</c:v>
                </c:pt>
                <c:pt idx="19">
                  <c:v>0.655951398166948</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numCache>
            </c:numRef>
          </c:val>
          <c:smooth val="0"/>
        </c:ser>
        <c:dLbls>
          <c:showLegendKey val="0"/>
          <c:showVal val="0"/>
          <c:showCatName val="0"/>
          <c:showSerName val="0"/>
          <c:showPercent val="0"/>
          <c:showBubbleSize val="0"/>
        </c:dLbls>
        <c:smooth val="0"/>
        <c:axId val="-42032496"/>
        <c:axId val="-42410928"/>
      </c:lineChart>
      <c:catAx>
        <c:axId val="-42032496"/>
        <c:scaling>
          <c:orientation val="minMax"/>
        </c:scaling>
        <c:delete val="0"/>
        <c:axPos val="b"/>
        <c:numFmt formatCode="General" sourceLinked="0"/>
        <c:majorTickMark val="none"/>
        <c:minorTickMark val="none"/>
        <c:tickLblPos val="none"/>
        <c:crossAx val="-42410928"/>
        <c:crosses val="autoZero"/>
        <c:auto val="1"/>
        <c:lblAlgn val="ctr"/>
        <c:lblOffset val="100"/>
        <c:noMultiLvlLbl val="0"/>
      </c:catAx>
      <c:valAx>
        <c:axId val="-42410928"/>
        <c:scaling>
          <c:orientation val="minMax"/>
          <c:max val="11.0"/>
          <c:min val="0.0"/>
        </c:scaling>
        <c:delete val="0"/>
        <c:axPos val="l"/>
        <c:numFmt formatCode="General" sourceLinked="1"/>
        <c:majorTickMark val="none"/>
        <c:minorTickMark val="none"/>
        <c:tickLblPos val="none"/>
        <c:crossAx val="-42032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Series 1</c:v>
                </c:pt>
              </c:strCache>
            </c:strRef>
          </c:tx>
          <c:spPr>
            <a:ln w="28575" cmpd="sng">
              <a:solidFill>
                <a:srgbClr val="CB5628"/>
              </a:solidFill>
            </a:ln>
          </c:spPr>
          <c:marker>
            <c:symbol val="none"/>
          </c:marker>
          <c:cat>
            <c:strRef>
              <c:f>Sheet1!$A$2:$A$150</c:f>
              <c:strCache>
                <c:ptCount val="4"/>
                <c:pt idx="0">
                  <c:v>Category 1</c:v>
                </c:pt>
                <c:pt idx="1">
                  <c:v>Category 2</c:v>
                </c:pt>
                <c:pt idx="2">
                  <c:v>Category 3</c:v>
                </c:pt>
                <c:pt idx="3">
                  <c:v>Category 4</c:v>
                </c:pt>
              </c:strCache>
            </c:strRef>
          </c:cat>
          <c:val>
            <c:numRef>
              <c:f>Sheet1!$B$2:$B$150</c:f>
              <c:numCache>
                <c:formatCode>General</c:formatCode>
                <c:ptCount val="149"/>
                <c:pt idx="0">
                  <c:v>1.939962516507534</c:v>
                </c:pt>
                <c:pt idx="1">
                  <c:v>5.461794029389617</c:v>
                </c:pt>
                <c:pt idx="2">
                  <c:v>4.104754530960478</c:v>
                </c:pt>
                <c:pt idx="3">
                  <c:v>2.333685367095089</c:v>
                </c:pt>
                <c:pt idx="4">
                  <c:v>3.199902602938732</c:v>
                </c:pt>
                <c:pt idx="5">
                  <c:v>7.037157870908024</c:v>
                </c:pt>
                <c:pt idx="6">
                  <c:v>4.610673242883157</c:v>
                </c:pt>
                <c:pt idx="7">
                  <c:v>1.37398720277372</c:v>
                </c:pt>
                <c:pt idx="8">
                  <c:v>6.088591860805777</c:v>
                </c:pt>
                <c:pt idx="9">
                  <c:v>8.26676820874236</c:v>
                </c:pt>
                <c:pt idx="10">
                  <c:v>7.331518890574871</c:v>
                </c:pt>
                <c:pt idx="11">
                  <c:v>8.324126643843973</c:v>
                </c:pt>
                <c:pt idx="12">
                  <c:v>5.537626666297689</c:v>
                </c:pt>
                <c:pt idx="13">
                  <c:v>3.570258988640039</c:v>
                </c:pt>
                <c:pt idx="14">
                  <c:v>7.172207589551172</c:v>
                </c:pt>
                <c:pt idx="15">
                  <c:v>7.157043905103806</c:v>
                </c:pt>
                <c:pt idx="16">
                  <c:v>5.240445555822661</c:v>
                </c:pt>
                <c:pt idx="17">
                  <c:v>8.97446251619828</c:v>
                </c:pt>
                <c:pt idx="18">
                  <c:v>2.07466547837559</c:v>
                </c:pt>
                <c:pt idx="19">
                  <c:v>1.146450784195844</c:v>
                </c:pt>
                <c:pt idx="20">
                  <c:v>9.36171502303328</c:v>
                </c:pt>
                <c:pt idx="21">
                  <c:v>9.222475172909568</c:v>
                </c:pt>
                <c:pt idx="22">
                  <c:v>9.457210486099498</c:v>
                </c:pt>
                <c:pt idx="23">
                  <c:v>0.0150520180338742</c:v>
                </c:pt>
                <c:pt idx="24">
                  <c:v>8.664603070034233</c:v>
                </c:pt>
                <c:pt idx="25">
                  <c:v>1.475810173156091</c:v>
                </c:pt>
                <c:pt idx="26">
                  <c:v>7.537378458985009</c:v>
                </c:pt>
                <c:pt idx="27">
                  <c:v>9.583721127121168</c:v>
                </c:pt>
                <c:pt idx="28">
                  <c:v>3.505949614876674</c:v>
                </c:pt>
                <c:pt idx="29">
                  <c:v>5.392955421783784</c:v>
                </c:pt>
                <c:pt idx="30">
                  <c:v>9.703381712252529</c:v>
                </c:pt>
                <c:pt idx="31">
                  <c:v>7.50238024795236</c:v>
                </c:pt>
                <c:pt idx="32">
                  <c:v>3.953746683843137</c:v>
                </c:pt>
                <c:pt idx="33">
                  <c:v>0.96903998721048</c:v>
                </c:pt>
                <c:pt idx="34">
                  <c:v>1.632448294304242</c:v>
                </c:pt>
                <c:pt idx="35">
                  <c:v>7.46968223472082</c:v>
                </c:pt>
                <c:pt idx="36">
                  <c:v>4.390094206490544</c:v>
                </c:pt>
                <c:pt idx="37">
                  <c:v>9.714835449501068</c:v>
                </c:pt>
                <c:pt idx="38">
                  <c:v>7.1715261419719</c:v>
                </c:pt>
                <c:pt idx="39">
                  <c:v>6.128934076831058</c:v>
                </c:pt>
                <c:pt idx="40">
                  <c:v>5.910010925407965</c:v>
                </c:pt>
                <c:pt idx="41">
                  <c:v>2.444747738303946</c:v>
                </c:pt>
                <c:pt idx="42">
                  <c:v>4.038828301954958</c:v>
                </c:pt>
                <c:pt idx="43">
                  <c:v>2.080189420422261</c:v>
                </c:pt>
                <c:pt idx="44">
                  <c:v>8.608761573850529</c:v>
                </c:pt>
                <c:pt idx="45">
                  <c:v>8.892991302890813</c:v>
                </c:pt>
                <c:pt idx="46">
                  <c:v>3.5209520462869</c:v>
                </c:pt>
                <c:pt idx="47">
                  <c:v>3.684605635673292</c:v>
                </c:pt>
                <c:pt idx="48">
                  <c:v>9.606718085526983</c:v>
                </c:pt>
                <c:pt idx="49">
                  <c:v>9.871799586372533</c:v>
                </c:pt>
                <c:pt idx="50">
                  <c:v>8.931755602932164</c:v>
                </c:pt>
                <c:pt idx="51">
                  <c:v>7.634425555376431</c:v>
                </c:pt>
                <c:pt idx="52">
                  <c:v>6.398479746376584</c:v>
                </c:pt>
                <c:pt idx="53">
                  <c:v>6.442713291413281</c:v>
                </c:pt>
                <c:pt idx="54">
                  <c:v>0.859341127257869</c:v>
                </c:pt>
                <c:pt idx="55">
                  <c:v>8.790454920898282</c:v>
                </c:pt>
                <c:pt idx="56">
                  <c:v>4.399991310810801</c:v>
                </c:pt>
                <c:pt idx="57">
                  <c:v>1.653482823669817</c:v>
                </c:pt>
                <c:pt idx="58">
                  <c:v>4.863883666461924</c:v>
                </c:pt>
                <c:pt idx="59">
                  <c:v>1.023643602267055</c:v>
                </c:pt>
                <c:pt idx="60">
                  <c:v>3.777050099493191</c:v>
                </c:pt>
                <c:pt idx="61">
                  <c:v>6.01184314793008</c:v>
                </c:pt>
                <c:pt idx="62">
                  <c:v>5.631410597579575</c:v>
                </c:pt>
                <c:pt idx="63">
                  <c:v>3.725509130442055</c:v>
                </c:pt>
                <c:pt idx="64">
                  <c:v>8.07725789908954</c:v>
                </c:pt>
                <c:pt idx="65">
                  <c:v>5.49837385065409</c:v>
                </c:pt>
                <c:pt idx="66">
                  <c:v>7.124207035265706</c:v>
                </c:pt>
                <c:pt idx="67">
                  <c:v>9.787946313723054</c:v>
                </c:pt>
                <c:pt idx="68">
                  <c:v>6.213386034730718</c:v>
                </c:pt>
                <c:pt idx="69">
                  <c:v>7.522043127775369</c:v>
                </c:pt>
                <c:pt idx="70">
                  <c:v>9.291784373274831</c:v>
                </c:pt>
                <c:pt idx="71">
                  <c:v>1.38413759855919</c:v>
                </c:pt>
                <c:pt idx="72">
                  <c:v>4.611462216120715</c:v>
                </c:pt>
                <c:pt idx="73">
                  <c:v>3.06441444137184</c:v>
                </c:pt>
                <c:pt idx="74">
                  <c:v>1.442929056740291</c:v>
                </c:pt>
                <c:pt idx="75">
                  <c:v>3.888364866279306</c:v>
                </c:pt>
                <c:pt idx="76">
                  <c:v>5.676169710088878</c:v>
                </c:pt>
                <c:pt idx="77">
                  <c:v>6.343457375088159</c:v>
                </c:pt>
                <c:pt idx="78">
                  <c:v>7.933978935912088</c:v>
                </c:pt>
                <c:pt idx="79">
                  <c:v>4.739963436804282</c:v>
                </c:pt>
                <c:pt idx="80">
                  <c:v>0.361864340925355</c:v>
                </c:pt>
                <c:pt idx="81">
                  <c:v>6.906741376595305</c:v>
                </c:pt>
                <c:pt idx="82">
                  <c:v>8.677489130604532</c:v>
                </c:pt>
                <c:pt idx="83">
                  <c:v>2.249528513286956</c:v>
                </c:pt>
                <c:pt idx="84">
                  <c:v>5.79341368371937</c:v>
                </c:pt>
                <c:pt idx="85">
                  <c:v>1.48155528938518</c:v>
                </c:pt>
                <c:pt idx="86">
                  <c:v>2.883467837086522</c:v>
                </c:pt>
                <c:pt idx="87">
                  <c:v>8.38753089826424</c:v>
                </c:pt>
                <c:pt idx="88">
                  <c:v>2.160548512627334</c:v>
                </c:pt>
                <c:pt idx="89">
                  <c:v>8.00503087721121</c:v>
                </c:pt>
                <c:pt idx="90">
                  <c:v>6.551380479016101</c:v>
                </c:pt>
                <c:pt idx="91">
                  <c:v>2.203075538492305</c:v>
                </c:pt>
                <c:pt idx="92">
                  <c:v>0.391841252184036</c:v>
                </c:pt>
                <c:pt idx="93">
                  <c:v>2.933112838566162</c:v>
                </c:pt>
                <c:pt idx="94">
                  <c:v>7.474628795312</c:v>
                </c:pt>
                <c:pt idx="95">
                  <c:v>0.550352245176543</c:v>
                </c:pt>
                <c:pt idx="96">
                  <c:v>9.169303136953498</c:v>
                </c:pt>
                <c:pt idx="97">
                  <c:v>7.906489255417103</c:v>
                </c:pt>
                <c:pt idx="98">
                  <c:v>3.305133047864638</c:v>
                </c:pt>
                <c:pt idx="99">
                  <c:v>4.25538264785163</c:v>
                </c:pt>
                <c:pt idx="100">
                  <c:v>4.534940267021637</c:v>
                </c:pt>
                <c:pt idx="101">
                  <c:v>3.444554826778818</c:v>
                </c:pt>
                <c:pt idx="102">
                  <c:v>0.679211511957224</c:v>
                </c:pt>
                <c:pt idx="103">
                  <c:v>2.336544827485822</c:v>
                </c:pt>
                <c:pt idx="104">
                  <c:v>4.43986904127151</c:v>
                </c:pt>
                <c:pt idx="105">
                  <c:v>7.575809928600721</c:v>
                </c:pt>
                <c:pt idx="106">
                  <c:v>1.721158847667015</c:v>
                </c:pt>
                <c:pt idx="107">
                  <c:v>0.483157285990398</c:v>
                </c:pt>
                <c:pt idx="108">
                  <c:v>6.120487686494195</c:v>
                </c:pt>
                <c:pt idx="109">
                  <c:v>4.115622339844875</c:v>
                </c:pt>
                <c:pt idx="110">
                  <c:v>9.721323591150622</c:v>
                </c:pt>
                <c:pt idx="111">
                  <c:v>2.295291530164011</c:v>
                </c:pt>
                <c:pt idx="112">
                  <c:v>3.634562556502041</c:v>
                </c:pt>
                <c:pt idx="113">
                  <c:v>0.469907905844167</c:v>
                </c:pt>
                <c:pt idx="114">
                  <c:v>8.678538730015207</c:v>
                </c:pt>
                <c:pt idx="115">
                  <c:v>4.869700148216896</c:v>
                </c:pt>
                <c:pt idx="116">
                  <c:v>2.770739918351542</c:v>
                </c:pt>
                <c:pt idx="117">
                  <c:v>6.730801198526191</c:v>
                </c:pt>
                <c:pt idx="118">
                  <c:v>3.792707984561026</c:v>
                </c:pt>
                <c:pt idx="119">
                  <c:v>2.677940297454728</c:v>
                </c:pt>
                <c:pt idx="120">
                  <c:v>2.193717092633974</c:v>
                </c:pt>
                <c:pt idx="121">
                  <c:v>5.391152243582305</c:v>
                </c:pt>
                <c:pt idx="122">
                  <c:v>5.399006874506377</c:v>
                </c:pt>
                <c:pt idx="123">
                  <c:v>9.912065406616568</c:v>
                </c:pt>
                <c:pt idx="124">
                  <c:v>2.322382947647176</c:v>
                </c:pt>
                <c:pt idx="125">
                  <c:v>9.636682984372891</c:v>
                </c:pt>
                <c:pt idx="126">
                  <c:v>1.849552697184882</c:v>
                </c:pt>
                <c:pt idx="127">
                  <c:v>5.444145967768573</c:v>
                </c:pt>
                <c:pt idx="128">
                  <c:v>2.462784075340628</c:v>
                </c:pt>
                <c:pt idx="129">
                  <c:v>3.381925129710534</c:v>
                </c:pt>
                <c:pt idx="130">
                  <c:v>1.408896096786147</c:v>
                </c:pt>
                <c:pt idx="131">
                  <c:v>8.67920963576091</c:v>
                </c:pt>
                <c:pt idx="132">
                  <c:v>8.81843600437717</c:v>
                </c:pt>
                <c:pt idx="133">
                  <c:v>6.919537616936876</c:v>
                </c:pt>
                <c:pt idx="134">
                  <c:v>5.768667038955165</c:v>
                </c:pt>
                <c:pt idx="135">
                  <c:v>5.679459872772634</c:v>
                </c:pt>
                <c:pt idx="136">
                  <c:v>7.293044914185229</c:v>
                </c:pt>
                <c:pt idx="137">
                  <c:v>6.020301243679128</c:v>
                </c:pt>
                <c:pt idx="138">
                  <c:v>8.276321204259165</c:v>
                </c:pt>
                <c:pt idx="139">
                  <c:v>9.291344511972801</c:v>
                </c:pt>
                <c:pt idx="140">
                  <c:v>2.576502833330812</c:v>
                </c:pt>
                <c:pt idx="141">
                  <c:v>6.639292967270802</c:v>
                </c:pt>
                <c:pt idx="142">
                  <c:v>4.728054783489204</c:v>
                </c:pt>
                <c:pt idx="143">
                  <c:v>2.142020669813335</c:v>
                </c:pt>
                <c:pt idx="144">
                  <c:v>1.504549471145746</c:v>
                </c:pt>
                <c:pt idx="145">
                  <c:v>7.748817877003177</c:v>
                </c:pt>
                <c:pt idx="146">
                  <c:v>1.612031539499362</c:v>
                </c:pt>
                <c:pt idx="147">
                  <c:v>2.601364322905142</c:v>
                </c:pt>
                <c:pt idx="148">
                  <c:v>5.025891627464176</c:v>
                </c:pt>
              </c:numCache>
            </c:numRef>
          </c:val>
          <c:smooth val="0"/>
        </c:ser>
        <c:dLbls>
          <c:showLegendKey val="0"/>
          <c:showVal val="0"/>
          <c:showCatName val="0"/>
          <c:showSerName val="0"/>
          <c:showPercent val="0"/>
          <c:showBubbleSize val="0"/>
        </c:dLbls>
        <c:smooth val="0"/>
        <c:axId val="-85639888"/>
        <c:axId val="-85517040"/>
      </c:lineChart>
      <c:catAx>
        <c:axId val="-85639888"/>
        <c:scaling>
          <c:orientation val="minMax"/>
        </c:scaling>
        <c:delete val="0"/>
        <c:axPos val="b"/>
        <c:numFmt formatCode="General" sourceLinked="0"/>
        <c:majorTickMark val="none"/>
        <c:minorTickMark val="none"/>
        <c:tickLblPos val="none"/>
        <c:crossAx val="-85517040"/>
        <c:crosses val="autoZero"/>
        <c:auto val="1"/>
        <c:lblAlgn val="ctr"/>
        <c:lblOffset val="100"/>
        <c:noMultiLvlLbl val="0"/>
      </c:catAx>
      <c:valAx>
        <c:axId val="-85517040"/>
        <c:scaling>
          <c:orientation val="minMax"/>
          <c:max val="11.0"/>
          <c:min val="0.0"/>
        </c:scaling>
        <c:delete val="0"/>
        <c:axPos val="l"/>
        <c:numFmt formatCode="General" sourceLinked="1"/>
        <c:majorTickMark val="none"/>
        <c:minorTickMark val="none"/>
        <c:tickLblPos val="none"/>
        <c:crossAx val="-85639888"/>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0"/>
          <c:order val="0"/>
          <c:tx>
            <c:strRef>
              <c:f>Sheet1!$B$1</c:f>
              <c:strCache>
                <c:ptCount val="1"/>
                <c:pt idx="0">
                  <c:v>Series 1</c:v>
                </c:pt>
              </c:strCache>
            </c:strRef>
          </c:tx>
          <c:marker>
            <c:symbol val="none"/>
          </c:marker>
          <c:cat>
            <c:strRef>
              <c:f>Sheet1!$A$2:$A$71</c:f>
              <c:strCache>
                <c:ptCount val="4"/>
                <c:pt idx="0">
                  <c:v>Category 1</c:v>
                </c:pt>
                <c:pt idx="1">
                  <c:v>Category 2</c:v>
                </c:pt>
                <c:pt idx="2">
                  <c:v>Category 3</c:v>
                </c:pt>
                <c:pt idx="3">
                  <c:v>Category 4</c:v>
                </c:pt>
              </c:strCache>
            </c:strRef>
          </c:cat>
          <c:val>
            <c:numRef>
              <c:f>Sheet1!$B$2:$B$71</c:f>
              <c:numCache>
                <c:formatCode>General</c:formatCode>
                <c:ptCount val="70"/>
                <c:pt idx="0">
                  <c:v>0.290645031383877</c:v>
                </c:pt>
                <c:pt idx="1">
                  <c:v>0.105847208790061</c:v>
                </c:pt>
                <c:pt idx="2">
                  <c:v>0.933950162054082</c:v>
                </c:pt>
                <c:pt idx="3">
                  <c:v>0.383328183919802</c:v>
                </c:pt>
                <c:pt idx="4">
                  <c:v>0.741804461034891</c:v>
                </c:pt>
                <c:pt idx="5">
                  <c:v>0.605323403602834</c:v>
                </c:pt>
                <c:pt idx="6">
                  <c:v>0.688858054848927</c:v>
                </c:pt>
                <c:pt idx="7">
                  <c:v>0.080386208415846</c:v>
                </c:pt>
                <c:pt idx="8">
                  <c:v>0.378336596822039</c:v>
                </c:pt>
                <c:pt idx="9">
                  <c:v>0.057601351222768</c:v>
                </c:pt>
                <c:pt idx="10">
                  <c:v>0.868248745713149</c:v>
                </c:pt>
                <c:pt idx="11">
                  <c:v>0.41760752157244</c:v>
                </c:pt>
                <c:pt idx="12">
                  <c:v>0.123785870627061</c:v>
                </c:pt>
                <c:pt idx="13">
                  <c:v>0.234759695761163</c:v>
                </c:pt>
                <c:pt idx="14">
                  <c:v>0.0422492848287826</c:v>
                </c:pt>
                <c:pt idx="15">
                  <c:v>0.0750727402992973</c:v>
                </c:pt>
                <c:pt idx="16">
                  <c:v>0.290384345948603</c:v>
                </c:pt>
                <c:pt idx="17">
                  <c:v>0.409665034831689</c:v>
                </c:pt>
                <c:pt idx="18">
                  <c:v>0.530073927993437</c:v>
                </c:pt>
                <c:pt idx="19">
                  <c:v>0.655951398166948</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numCache>
            </c:numRef>
          </c:val>
          <c:smooth val="0"/>
        </c:ser>
        <c:dLbls>
          <c:showLegendKey val="0"/>
          <c:showVal val="0"/>
          <c:showCatName val="0"/>
          <c:showSerName val="0"/>
          <c:showPercent val="0"/>
          <c:showBubbleSize val="0"/>
        </c:dLbls>
        <c:smooth val="0"/>
        <c:axId val="-86478224"/>
        <c:axId val="-42553040"/>
      </c:lineChart>
      <c:catAx>
        <c:axId val="-86478224"/>
        <c:scaling>
          <c:orientation val="minMax"/>
        </c:scaling>
        <c:delete val="0"/>
        <c:axPos val="b"/>
        <c:numFmt formatCode="General" sourceLinked="0"/>
        <c:majorTickMark val="none"/>
        <c:minorTickMark val="none"/>
        <c:tickLblPos val="none"/>
        <c:crossAx val="-42553040"/>
        <c:crosses val="autoZero"/>
        <c:auto val="1"/>
        <c:lblAlgn val="ctr"/>
        <c:lblOffset val="100"/>
        <c:noMultiLvlLbl val="0"/>
      </c:catAx>
      <c:valAx>
        <c:axId val="-42553040"/>
        <c:scaling>
          <c:orientation val="minMax"/>
          <c:max val="11.0"/>
          <c:min val="0.0"/>
        </c:scaling>
        <c:delete val="0"/>
        <c:axPos val="l"/>
        <c:numFmt formatCode="General" sourceLinked="1"/>
        <c:majorTickMark val="none"/>
        <c:minorTickMark val="none"/>
        <c:tickLblPos val="none"/>
        <c:crossAx val="-86478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chemeClr val="accent1"/>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98.9908106286234</c:v>
                </c:pt>
                <c:pt idx="1">
                  <c:v>69.32621725097615</c:v>
                </c:pt>
                <c:pt idx="2">
                  <c:v>31.11442935182727</c:v>
                </c:pt>
                <c:pt idx="3">
                  <c:v>34.50606830796544</c:v>
                </c:pt>
                <c:pt idx="4">
                  <c:v>11.90309106012378</c:v>
                </c:pt>
                <c:pt idx="5">
                  <c:v>70.8411465573176</c:v>
                </c:pt>
                <c:pt idx="6">
                  <c:v>74.24512806924192</c:v>
                </c:pt>
                <c:pt idx="7">
                  <c:v>97.58536832889173</c:v>
                </c:pt>
                <c:pt idx="8">
                  <c:v>70.65238713677249</c:v>
                </c:pt>
                <c:pt idx="9">
                  <c:v>49.47685161017724</c:v>
                </c:pt>
                <c:pt idx="10">
                  <c:v>47.27432890784931</c:v>
                </c:pt>
                <c:pt idx="11">
                  <c:v>66.801530421938</c:v>
                </c:pt>
                <c:pt idx="12">
                  <c:v>15.44417748042277</c:v>
                </c:pt>
                <c:pt idx="13">
                  <c:v>55.92586449788008</c:v>
                </c:pt>
                <c:pt idx="14">
                  <c:v>50.0467195566839</c:v>
                </c:pt>
                <c:pt idx="15">
                  <c:v>41.69373367799985</c:v>
                </c:pt>
                <c:pt idx="16">
                  <c:v>34.22864329815264</c:v>
                </c:pt>
                <c:pt idx="17">
                  <c:v>91.32516708605888</c:v>
                </c:pt>
                <c:pt idx="18">
                  <c:v>94.77639957425761</c:v>
                </c:pt>
                <c:pt idx="19">
                  <c:v>8.4401790997756</c:v>
                </c:pt>
                <c:pt idx="20">
                  <c:v>0.592899490247221</c:v>
                </c:pt>
                <c:pt idx="21">
                  <c:v>76.96370847377101</c:v>
                </c:pt>
                <c:pt idx="22">
                  <c:v>90.22720860432512</c:v>
                </c:pt>
                <c:pt idx="23">
                  <c:v>11.73835020443197</c:v>
                </c:pt>
                <c:pt idx="24">
                  <c:v>68.83608409069888</c:v>
                </c:pt>
                <c:pt idx="25">
                  <c:v>8.05810647265254</c:v>
                </c:pt>
                <c:pt idx="26">
                  <c:v>20.60859575018981</c:v>
                </c:pt>
                <c:pt idx="27">
                  <c:v>98.15490582611648</c:v>
                </c:pt>
                <c:pt idx="28">
                  <c:v>16.44930584362545</c:v>
                </c:pt>
                <c:pt idx="29">
                  <c:v>94.78060228665244</c:v>
                </c:pt>
                <c:pt idx="30">
                  <c:v>109.053854233025</c:v>
                </c:pt>
                <c:pt idx="31">
                  <c:v>35.47527385584247</c:v>
                </c:pt>
                <c:pt idx="32">
                  <c:v>96.82091163488221</c:v>
                </c:pt>
                <c:pt idx="33">
                  <c:v>96.34442821354978</c:v>
                </c:pt>
                <c:pt idx="34">
                  <c:v>13.3098468503503</c:v>
                </c:pt>
                <c:pt idx="35">
                  <c:v>92.4314147391827</c:v>
                </c:pt>
                <c:pt idx="36">
                  <c:v>101.4251336865118</c:v>
                </c:pt>
                <c:pt idx="37">
                  <c:v>90.54377163255342</c:v>
                </c:pt>
                <c:pt idx="38">
                  <c:v>38.38980641268613</c:v>
                </c:pt>
                <c:pt idx="39">
                  <c:v>98.77541015038541</c:v>
                </c:pt>
                <c:pt idx="40">
                  <c:v>62.08091257251625</c:v>
                </c:pt>
                <c:pt idx="41">
                  <c:v>68.09441402284652</c:v>
                </c:pt>
                <c:pt idx="42">
                  <c:v>82.02856384682475</c:v>
                </c:pt>
                <c:pt idx="43">
                  <c:v>0.289321891580974</c:v>
                </c:pt>
                <c:pt idx="44">
                  <c:v>65.01500872579931</c:v>
                </c:pt>
                <c:pt idx="45">
                  <c:v>43.56491807797244</c:v>
                </c:pt>
                <c:pt idx="46">
                  <c:v>3.684612308546087</c:v>
                </c:pt>
                <c:pt idx="47">
                  <c:v>48.2325460019801</c:v>
                </c:pt>
                <c:pt idx="48">
                  <c:v>14.87600891673944</c:v>
                </c:pt>
                <c:pt idx="49">
                  <c:v>50.89122160297362</c:v>
                </c:pt>
                <c:pt idx="50">
                  <c:v>31.7860674888771</c:v>
                </c:pt>
                <c:pt idx="51">
                  <c:v>35.18879924423814</c:v>
                </c:pt>
                <c:pt idx="52">
                  <c:v>57.70945707325208</c:v>
                </c:pt>
                <c:pt idx="53">
                  <c:v>25.74296019378243</c:v>
                </c:pt>
                <c:pt idx="54">
                  <c:v>76.80577879902103</c:v>
                </c:pt>
                <c:pt idx="55">
                  <c:v>4.522663831753936</c:v>
                </c:pt>
                <c:pt idx="56">
                  <c:v>26.66433553382791</c:v>
                </c:pt>
                <c:pt idx="57">
                  <c:v>38.5605530900951</c:v>
                </c:pt>
                <c:pt idx="58">
                  <c:v>56.55858540154372</c:v>
                </c:pt>
                <c:pt idx="59">
                  <c:v>3.032576202136723</c:v>
                </c:pt>
                <c:pt idx="60">
                  <c:v>57.17518757063304</c:v>
                </c:pt>
                <c:pt idx="61">
                  <c:v>20.28641702616862</c:v>
                </c:pt>
                <c:pt idx="62">
                  <c:v>4.897292402102451</c:v>
                </c:pt>
                <c:pt idx="63">
                  <c:v>6.71071129782807</c:v>
                </c:pt>
                <c:pt idx="64">
                  <c:v>17.33360692898113</c:v>
                </c:pt>
                <c:pt idx="65">
                  <c:v>17.9788564588607</c:v>
                </c:pt>
                <c:pt idx="66">
                  <c:v>63.56961933242168</c:v>
                </c:pt>
                <c:pt idx="67">
                  <c:v>10.21179359368005</c:v>
                </c:pt>
                <c:pt idx="68">
                  <c:v>62.97756750822658</c:v>
                </c:pt>
                <c:pt idx="69">
                  <c:v>47.42159296596394</c:v>
                </c:pt>
                <c:pt idx="70">
                  <c:v>44.51237640252176</c:v>
                </c:pt>
                <c:pt idx="71">
                  <c:v>83.81160845010944</c:v>
                </c:pt>
                <c:pt idx="72">
                  <c:v>18.21453261880702</c:v>
                </c:pt>
                <c:pt idx="73">
                  <c:v>25.06317306504982</c:v>
                </c:pt>
                <c:pt idx="74">
                  <c:v>47.09366220882775</c:v>
                </c:pt>
                <c:pt idx="75">
                  <c:v>55.2997196107088</c:v>
                </c:pt>
                <c:pt idx="76">
                  <c:v>84.59743767158748</c:v>
                </c:pt>
                <c:pt idx="77">
                  <c:v>58.70175446899297</c:v>
                </c:pt>
                <c:pt idx="78">
                  <c:v>62.44678902957277</c:v>
                </c:pt>
                <c:pt idx="79">
                  <c:v>79.15504379182231</c:v>
                </c:pt>
                <c:pt idx="80">
                  <c:v>28.84326063146416</c:v>
                </c:pt>
                <c:pt idx="81">
                  <c:v>42.55017938188382</c:v>
                </c:pt>
                <c:pt idx="82">
                  <c:v>64.57241572712853</c:v>
                </c:pt>
                <c:pt idx="83">
                  <c:v>9.31849529646517</c:v>
                </c:pt>
                <c:pt idx="84">
                  <c:v>50.02450040695375</c:v>
                </c:pt>
                <c:pt idx="85">
                  <c:v>79.83930811239847</c:v>
                </c:pt>
                <c:pt idx="86">
                  <c:v>42.71538887425432</c:v>
                </c:pt>
                <c:pt idx="87">
                  <c:v>7.761927229029617</c:v>
                </c:pt>
                <c:pt idx="88">
                  <c:v>84.248413320302</c:v>
                </c:pt>
                <c:pt idx="89">
                  <c:v>28.16958648976118</c:v>
                </c:pt>
                <c:pt idx="90">
                  <c:v>13.07998012590723</c:v>
                </c:pt>
                <c:pt idx="91">
                  <c:v>55.35531149904951</c:v>
                </c:pt>
                <c:pt idx="92">
                  <c:v>95.95023283719362</c:v>
                </c:pt>
                <c:pt idx="93">
                  <c:v>24.10553092561708</c:v>
                </c:pt>
                <c:pt idx="94">
                  <c:v>70.7826040673112</c:v>
                </c:pt>
                <c:pt idx="95">
                  <c:v>76.42702430969478</c:v>
                </c:pt>
                <c:pt idx="96">
                  <c:v>49.8640770264419</c:v>
                </c:pt>
                <c:pt idx="97">
                  <c:v>31.06980113742287</c:v>
                </c:pt>
                <c:pt idx="98">
                  <c:v>83.56438949130166</c:v>
                </c:pt>
                <c:pt idx="99">
                  <c:v>62.15432036564572</c:v>
                </c:pt>
                <c:pt idx="100">
                  <c:v>97.81365741252208</c:v>
                </c:pt>
                <c:pt idx="101">
                  <c:v>4.59153339437004</c:v>
                </c:pt>
                <c:pt idx="102">
                  <c:v>41.52831796404132</c:v>
                </c:pt>
                <c:pt idx="103">
                  <c:v>118.0828691208598</c:v>
                </c:pt>
                <c:pt idx="104">
                  <c:v>69.03539043287819</c:v>
                </c:pt>
                <c:pt idx="105">
                  <c:v>70.32727656675313</c:v>
                </c:pt>
                <c:pt idx="106">
                  <c:v>93.0929294682915</c:v>
                </c:pt>
                <c:pt idx="107">
                  <c:v>60.53602436027249</c:v>
                </c:pt>
                <c:pt idx="108">
                  <c:v>10.67282095335215</c:v>
                </c:pt>
                <c:pt idx="109">
                  <c:v>97.00853539936088</c:v>
                </c:pt>
                <c:pt idx="110">
                  <c:v>9.17564604767521</c:v>
                </c:pt>
                <c:pt idx="111">
                  <c:v>29.55322893256828</c:v>
                </c:pt>
                <c:pt idx="112">
                  <c:v>5.453135123774588</c:v>
                </c:pt>
                <c:pt idx="113">
                  <c:v>100.9650423817264</c:v>
                </c:pt>
                <c:pt idx="114">
                  <c:v>7.646933348267304</c:v>
                </c:pt>
                <c:pt idx="115">
                  <c:v>81.16163577699648</c:v>
                </c:pt>
                <c:pt idx="116">
                  <c:v>101.7286687281944</c:v>
                </c:pt>
                <c:pt idx="117">
                  <c:v>39.73955610557958</c:v>
                </c:pt>
                <c:pt idx="118">
                  <c:v>65.7751662442585</c:v>
                </c:pt>
                <c:pt idx="119">
                  <c:v>63.70058451987095</c:v>
                </c:pt>
                <c:pt idx="120">
                  <c:v>95.2196459948039</c:v>
                </c:pt>
                <c:pt idx="121">
                  <c:v>39.58977944440607</c:v>
                </c:pt>
                <c:pt idx="122">
                  <c:v>74.85231419127328</c:v>
                </c:pt>
                <c:pt idx="123">
                  <c:v>94.38239088952501</c:v>
                </c:pt>
                <c:pt idx="124">
                  <c:v>15.51676733770286</c:v>
                </c:pt>
                <c:pt idx="125">
                  <c:v>67.85103246781181</c:v>
                </c:pt>
                <c:pt idx="126">
                  <c:v>5.846779558905146</c:v>
                </c:pt>
                <c:pt idx="127">
                  <c:v>99.64054005548299</c:v>
                </c:pt>
                <c:pt idx="128">
                  <c:v>54.65973527566962</c:v>
                </c:pt>
                <c:pt idx="129">
                  <c:v>0.96279742610732</c:v>
                </c:pt>
                <c:pt idx="130">
                  <c:v>12.01680418544366</c:v>
                </c:pt>
                <c:pt idx="131">
                  <c:v>95.0900233491648</c:v>
                </c:pt>
                <c:pt idx="132">
                  <c:v>55.08853890316558</c:v>
                </c:pt>
                <c:pt idx="133">
                  <c:v>46.88753746570958</c:v>
                </c:pt>
                <c:pt idx="134">
                  <c:v>31.31837846696439</c:v>
                </c:pt>
                <c:pt idx="135">
                  <c:v>36.70698114467827</c:v>
                </c:pt>
                <c:pt idx="136">
                  <c:v>5.639488321454456</c:v>
                </c:pt>
                <c:pt idx="137">
                  <c:v>90.1068001451748</c:v>
                </c:pt>
                <c:pt idx="138">
                  <c:v>55.36260305596046</c:v>
                </c:pt>
                <c:pt idx="139">
                  <c:v>91.91468980618604</c:v>
                </c:pt>
                <c:pt idx="140">
                  <c:v>94.48809805461825</c:v>
                </c:pt>
                <c:pt idx="141">
                  <c:v>34.9286370452202</c:v>
                </c:pt>
                <c:pt idx="142">
                  <c:v>65.31327460946985</c:v>
                </c:pt>
                <c:pt idx="143">
                  <c:v>36.67668247410364</c:v>
                </c:pt>
                <c:pt idx="144">
                  <c:v>82.11192042674198</c:v>
                </c:pt>
                <c:pt idx="145">
                  <c:v>118.5707241483855</c:v>
                </c:pt>
                <c:pt idx="146">
                  <c:v>89.74229697058354</c:v>
                </c:pt>
                <c:pt idx="147">
                  <c:v>93.9065948282895</c:v>
                </c:pt>
                <c:pt idx="148">
                  <c:v>39.94073792836632</c:v>
                </c:pt>
                <c:pt idx="149">
                  <c:v>78.7775988939721</c:v>
                </c:pt>
                <c:pt idx="150">
                  <c:v>63.13528984939596</c:v>
                </c:pt>
                <c:pt idx="151">
                  <c:v>13.08390713619315</c:v>
                </c:pt>
                <c:pt idx="152">
                  <c:v>79.9739930191627</c:v>
                </c:pt>
                <c:pt idx="153">
                  <c:v>45.50454532101469</c:v>
                </c:pt>
                <c:pt idx="154">
                  <c:v>91.0568682528249</c:v>
                </c:pt>
                <c:pt idx="155">
                  <c:v>64.4502796621029</c:v>
                </c:pt>
                <c:pt idx="156">
                  <c:v>36.30469192561669</c:v>
                </c:pt>
                <c:pt idx="157">
                  <c:v>71.7571406829807</c:v>
                </c:pt>
                <c:pt idx="158">
                  <c:v>12.2639780373432</c:v>
                </c:pt>
                <c:pt idx="159">
                  <c:v>91.09711389315916</c:v>
                </c:pt>
                <c:pt idx="160">
                  <c:v>39.19460090086334</c:v>
                </c:pt>
                <c:pt idx="161">
                  <c:v>82.5852662641933</c:v>
                </c:pt>
                <c:pt idx="162">
                  <c:v>60.56459394039635</c:v>
                </c:pt>
                <c:pt idx="163">
                  <c:v>79.09620515393448</c:v>
                </c:pt>
                <c:pt idx="164">
                  <c:v>64.17712717928657</c:v>
                </c:pt>
                <c:pt idx="165">
                  <c:v>88.70184017841704</c:v>
                </c:pt>
                <c:pt idx="166">
                  <c:v>68.15041332615932</c:v>
                </c:pt>
                <c:pt idx="167">
                  <c:v>42.5787642410543</c:v>
                </c:pt>
                <c:pt idx="168">
                  <c:v>95.21489859901902</c:v>
                </c:pt>
                <c:pt idx="169">
                  <c:v>65.75465050086557</c:v>
                </c:pt>
                <c:pt idx="170">
                  <c:v>24.394659136988</c:v>
                </c:pt>
                <c:pt idx="171">
                  <c:v>79.56348323786575</c:v>
                </c:pt>
                <c:pt idx="172">
                  <c:v>58.08060043825356</c:v>
                </c:pt>
                <c:pt idx="173">
                  <c:v>57.32494408394529</c:v>
                </c:pt>
                <c:pt idx="174">
                  <c:v>10.92447830105833</c:v>
                </c:pt>
                <c:pt idx="175">
                  <c:v>65.10287474690904</c:v>
                </c:pt>
                <c:pt idx="176">
                  <c:v>37.47621763794719</c:v>
                </c:pt>
                <c:pt idx="177">
                  <c:v>3.177040973477728</c:v>
                </c:pt>
                <c:pt idx="178">
                  <c:v>93.58274639998795</c:v>
                </c:pt>
                <c:pt idx="179">
                  <c:v>20.67260662059766</c:v>
                </c:pt>
                <c:pt idx="180">
                  <c:v>95.15236687675842</c:v>
                </c:pt>
                <c:pt idx="181">
                  <c:v>6.147132396543737</c:v>
                </c:pt>
                <c:pt idx="182">
                  <c:v>73.3828297148273</c:v>
                </c:pt>
                <c:pt idx="183">
                  <c:v>25.62072359148508</c:v>
                </c:pt>
                <c:pt idx="184">
                  <c:v>43.89768943749812</c:v>
                </c:pt>
                <c:pt idx="185">
                  <c:v>111.5393408121685</c:v>
                </c:pt>
                <c:pt idx="186">
                  <c:v>103.6539001949444</c:v>
                </c:pt>
                <c:pt idx="187">
                  <c:v>26.8505899564952</c:v>
                </c:pt>
                <c:pt idx="188">
                  <c:v>99.95586475893901</c:v>
                </c:pt>
                <c:pt idx="189">
                  <c:v>24.05459791406778</c:v>
                </c:pt>
                <c:pt idx="190">
                  <c:v>33.31814070914815</c:v>
                </c:pt>
                <c:pt idx="191">
                  <c:v>106.327417185849</c:v>
                </c:pt>
                <c:pt idx="192">
                  <c:v>32.72477236582965</c:v>
                </c:pt>
                <c:pt idx="193">
                  <c:v>12.2724336429689</c:v>
                </c:pt>
                <c:pt idx="194">
                  <c:v>59.14827236246105</c:v>
                </c:pt>
                <c:pt idx="195">
                  <c:v>43.86107726397417</c:v>
                </c:pt>
                <c:pt idx="196">
                  <c:v>14.31367237456828</c:v>
                </c:pt>
                <c:pt idx="197">
                  <c:v>101.2116867148534</c:v>
                </c:pt>
                <c:pt idx="198">
                  <c:v>7.314353075805585</c:v>
                </c:pt>
                <c:pt idx="199">
                  <c:v>56.50609051933483</c:v>
                </c:pt>
              </c:numCache>
            </c:numRef>
          </c:val>
          <c:smooth val="0"/>
        </c:ser>
        <c:dLbls>
          <c:showLegendKey val="0"/>
          <c:showVal val="0"/>
          <c:showCatName val="0"/>
          <c:showSerName val="0"/>
          <c:showPercent val="0"/>
          <c:showBubbleSize val="0"/>
        </c:dLbls>
        <c:smooth val="0"/>
        <c:axId val="-85428048"/>
        <c:axId val="-24396880"/>
      </c:lineChart>
      <c:catAx>
        <c:axId val="-85428048"/>
        <c:scaling>
          <c:orientation val="minMax"/>
        </c:scaling>
        <c:delete val="0"/>
        <c:axPos val="b"/>
        <c:numFmt formatCode="General" sourceLinked="1"/>
        <c:majorTickMark val="none"/>
        <c:minorTickMark val="none"/>
        <c:tickLblPos val="none"/>
        <c:crossAx val="-24396880"/>
        <c:crosses val="autoZero"/>
        <c:auto val="1"/>
        <c:lblAlgn val="ctr"/>
        <c:lblOffset val="100"/>
        <c:noMultiLvlLbl val="0"/>
      </c:catAx>
      <c:valAx>
        <c:axId val="-24396880"/>
        <c:scaling>
          <c:orientation val="minMax"/>
          <c:max val="120.0"/>
          <c:min val="0.0"/>
        </c:scaling>
        <c:delete val="0"/>
        <c:axPos val="l"/>
        <c:numFmt formatCode="General" sourceLinked="1"/>
        <c:majorTickMark val="out"/>
        <c:minorTickMark val="none"/>
        <c:tickLblPos val="none"/>
        <c:crossAx val="-854280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chemeClr val="accent1"/>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69.39703094395117</c:v>
                </c:pt>
                <c:pt idx="1">
                  <c:v>94.62655624781353</c:v>
                </c:pt>
                <c:pt idx="2">
                  <c:v>33.79542244356357</c:v>
                </c:pt>
                <c:pt idx="3">
                  <c:v>47.39863514171498</c:v>
                </c:pt>
                <c:pt idx="4">
                  <c:v>62.1864033111147</c:v>
                </c:pt>
                <c:pt idx="5">
                  <c:v>67.8680933896382</c:v>
                </c:pt>
                <c:pt idx="6">
                  <c:v>75.83480258656913</c:v>
                </c:pt>
                <c:pt idx="7">
                  <c:v>86.0591245742433</c:v>
                </c:pt>
                <c:pt idx="8">
                  <c:v>52.68048603257536</c:v>
                </c:pt>
                <c:pt idx="9">
                  <c:v>57.96423230869985</c:v>
                </c:pt>
                <c:pt idx="10">
                  <c:v>75.16376448893427</c:v>
                </c:pt>
                <c:pt idx="11">
                  <c:v>30.43460561756998</c:v>
                </c:pt>
                <c:pt idx="12">
                  <c:v>14.68825690506689</c:v>
                </c:pt>
                <c:pt idx="13">
                  <c:v>8.494223176602468</c:v>
                </c:pt>
                <c:pt idx="14">
                  <c:v>14.50077536406026</c:v>
                </c:pt>
                <c:pt idx="15">
                  <c:v>88.83685704388154</c:v>
                </c:pt>
                <c:pt idx="16">
                  <c:v>65.58293632414021</c:v>
                </c:pt>
                <c:pt idx="17">
                  <c:v>10.03736776710554</c:v>
                </c:pt>
                <c:pt idx="18">
                  <c:v>28.9499543988005</c:v>
                </c:pt>
                <c:pt idx="19">
                  <c:v>20.86889095558623</c:v>
                </c:pt>
                <c:pt idx="20">
                  <c:v>5.240600673144491</c:v>
                </c:pt>
                <c:pt idx="21">
                  <c:v>91.71438995451806</c:v>
                </c:pt>
                <c:pt idx="22">
                  <c:v>41.37324592042704</c:v>
                </c:pt>
                <c:pt idx="23">
                  <c:v>47.33536867553686</c:v>
                </c:pt>
                <c:pt idx="24">
                  <c:v>54.34816100122692</c:v>
                </c:pt>
                <c:pt idx="25">
                  <c:v>76.65568031557599</c:v>
                </c:pt>
                <c:pt idx="26">
                  <c:v>37.87550023829051</c:v>
                </c:pt>
                <c:pt idx="27">
                  <c:v>57.51427899494116</c:v>
                </c:pt>
                <c:pt idx="28">
                  <c:v>78.0842275155282</c:v>
                </c:pt>
                <c:pt idx="29">
                  <c:v>26.1161588601155</c:v>
                </c:pt>
                <c:pt idx="30">
                  <c:v>4.58775360000887</c:v>
                </c:pt>
                <c:pt idx="31">
                  <c:v>35.17744399724724</c:v>
                </c:pt>
                <c:pt idx="32">
                  <c:v>72.38463517455543</c:v>
                </c:pt>
                <c:pt idx="33">
                  <c:v>99.91774419250804</c:v>
                </c:pt>
                <c:pt idx="34">
                  <c:v>58.39893805915048</c:v>
                </c:pt>
                <c:pt idx="35">
                  <c:v>24.54185155079472</c:v>
                </c:pt>
                <c:pt idx="36">
                  <c:v>67.34519341650841</c:v>
                </c:pt>
                <c:pt idx="37">
                  <c:v>52.0978510586252</c:v>
                </c:pt>
                <c:pt idx="38">
                  <c:v>98.15939031450785</c:v>
                </c:pt>
                <c:pt idx="39">
                  <c:v>34.83872331298788</c:v>
                </c:pt>
                <c:pt idx="40">
                  <c:v>71.56499202213978</c:v>
                </c:pt>
                <c:pt idx="41">
                  <c:v>14.10950342575165</c:v>
                </c:pt>
                <c:pt idx="42">
                  <c:v>90.34439785661404</c:v>
                </c:pt>
                <c:pt idx="43">
                  <c:v>87.18723375453533</c:v>
                </c:pt>
                <c:pt idx="44">
                  <c:v>0.868533753143208</c:v>
                </c:pt>
                <c:pt idx="45">
                  <c:v>6.034333178159208</c:v>
                </c:pt>
                <c:pt idx="46">
                  <c:v>68.59586110954108</c:v>
                </c:pt>
                <c:pt idx="47">
                  <c:v>14.6068138258618</c:v>
                </c:pt>
                <c:pt idx="48">
                  <c:v>7.181364915317245</c:v>
                </c:pt>
                <c:pt idx="49">
                  <c:v>67.45177987451048</c:v>
                </c:pt>
                <c:pt idx="50">
                  <c:v>99.09581892241718</c:v>
                </c:pt>
                <c:pt idx="51">
                  <c:v>70.81857621003248</c:v>
                </c:pt>
                <c:pt idx="52">
                  <c:v>67.35870517281421</c:v>
                </c:pt>
                <c:pt idx="53">
                  <c:v>36.22615340266911</c:v>
                </c:pt>
                <c:pt idx="54">
                  <c:v>49.19623711493703</c:v>
                </c:pt>
                <c:pt idx="55">
                  <c:v>25.39223801585192</c:v>
                </c:pt>
                <c:pt idx="56">
                  <c:v>61.71510877853793</c:v>
                </c:pt>
                <c:pt idx="57">
                  <c:v>79.77789384044767</c:v>
                </c:pt>
                <c:pt idx="58">
                  <c:v>22.80728725466549</c:v>
                </c:pt>
                <c:pt idx="59">
                  <c:v>0.000728495158486275</c:v>
                </c:pt>
                <c:pt idx="60">
                  <c:v>26.33110061582327</c:v>
                </c:pt>
                <c:pt idx="61">
                  <c:v>72.83126250840107</c:v>
                </c:pt>
                <c:pt idx="62">
                  <c:v>50.85687034661616</c:v>
                </c:pt>
                <c:pt idx="63">
                  <c:v>34.65880564763259</c:v>
                </c:pt>
                <c:pt idx="64">
                  <c:v>36.9710808978788</c:v>
                </c:pt>
                <c:pt idx="65">
                  <c:v>23.14683567915385</c:v>
                </c:pt>
                <c:pt idx="66">
                  <c:v>44.28641001937022</c:v>
                </c:pt>
                <c:pt idx="67">
                  <c:v>34.11124784780444</c:v>
                </c:pt>
                <c:pt idx="68">
                  <c:v>85.27457037240605</c:v>
                </c:pt>
                <c:pt idx="69">
                  <c:v>69.79191154650907</c:v>
                </c:pt>
                <c:pt idx="70">
                  <c:v>54.01956231741956</c:v>
                </c:pt>
                <c:pt idx="71">
                  <c:v>22.23239235975646</c:v>
                </c:pt>
                <c:pt idx="72">
                  <c:v>65.88487440811826</c:v>
                </c:pt>
                <c:pt idx="73">
                  <c:v>56.29926465825604</c:v>
                </c:pt>
                <c:pt idx="74">
                  <c:v>44.45142529739477</c:v>
                </c:pt>
                <c:pt idx="75">
                  <c:v>31.77654362630711</c:v>
                </c:pt>
                <c:pt idx="76">
                  <c:v>77.18513445154679</c:v>
                </c:pt>
                <c:pt idx="77">
                  <c:v>26.73523048770165</c:v>
                </c:pt>
                <c:pt idx="78">
                  <c:v>57.85614702509681</c:v>
                </c:pt>
                <c:pt idx="79">
                  <c:v>22.9417286556393</c:v>
                </c:pt>
                <c:pt idx="80">
                  <c:v>7.562552086070617</c:v>
                </c:pt>
                <c:pt idx="81">
                  <c:v>49.22525577364574</c:v>
                </c:pt>
                <c:pt idx="82">
                  <c:v>16.4179812818809</c:v>
                </c:pt>
                <c:pt idx="83">
                  <c:v>35.356699836972</c:v>
                </c:pt>
                <c:pt idx="84">
                  <c:v>8.308324448435743</c:v>
                </c:pt>
                <c:pt idx="85">
                  <c:v>61.631213784805</c:v>
                </c:pt>
                <c:pt idx="86">
                  <c:v>25.46909846870966</c:v>
                </c:pt>
                <c:pt idx="87">
                  <c:v>61.73994896165787</c:v>
                </c:pt>
                <c:pt idx="88">
                  <c:v>68.7441966930053</c:v>
                </c:pt>
                <c:pt idx="89">
                  <c:v>49.293958245172</c:v>
                </c:pt>
                <c:pt idx="90">
                  <c:v>55.88880937643214</c:v>
                </c:pt>
                <c:pt idx="91">
                  <c:v>75.31682032946435</c:v>
                </c:pt>
                <c:pt idx="92">
                  <c:v>53.71598811936754</c:v>
                </c:pt>
                <c:pt idx="93">
                  <c:v>47.72200022363224</c:v>
                </c:pt>
                <c:pt idx="94">
                  <c:v>38.87666126032177</c:v>
                </c:pt>
                <c:pt idx="95">
                  <c:v>82.24887143842547</c:v>
                </c:pt>
                <c:pt idx="96">
                  <c:v>90.63377887069107</c:v>
                </c:pt>
                <c:pt idx="97">
                  <c:v>64.740604620364</c:v>
                </c:pt>
                <c:pt idx="98">
                  <c:v>10.17986070030508</c:v>
                </c:pt>
                <c:pt idx="99">
                  <c:v>40.89886996175147</c:v>
                </c:pt>
                <c:pt idx="100">
                  <c:v>49.21753908339284</c:v>
                </c:pt>
                <c:pt idx="101">
                  <c:v>75.78665593519467</c:v>
                </c:pt>
                <c:pt idx="102">
                  <c:v>82.51213769204215</c:v>
                </c:pt>
                <c:pt idx="103">
                  <c:v>66.24189012807323</c:v>
                </c:pt>
                <c:pt idx="104">
                  <c:v>18.49868315283972</c:v>
                </c:pt>
                <c:pt idx="105">
                  <c:v>85.22254032132014</c:v>
                </c:pt>
                <c:pt idx="106">
                  <c:v>7.795328666302081</c:v>
                </c:pt>
                <c:pt idx="107">
                  <c:v>19.71596648290189</c:v>
                </c:pt>
                <c:pt idx="108">
                  <c:v>14.352938449617</c:v>
                </c:pt>
                <c:pt idx="109">
                  <c:v>64.22095631062285</c:v>
                </c:pt>
                <c:pt idx="110">
                  <c:v>91.9385650017124</c:v>
                </c:pt>
                <c:pt idx="111">
                  <c:v>46.01771762772191</c:v>
                </c:pt>
                <c:pt idx="112">
                  <c:v>0.296989246845736</c:v>
                </c:pt>
                <c:pt idx="113">
                  <c:v>34.31319128060728</c:v>
                </c:pt>
                <c:pt idx="114">
                  <c:v>51.14850328144826</c:v>
                </c:pt>
                <c:pt idx="115">
                  <c:v>65.04777550578157</c:v>
                </c:pt>
                <c:pt idx="116">
                  <c:v>91.42920693817563</c:v>
                </c:pt>
                <c:pt idx="117">
                  <c:v>77.02997697377978</c:v>
                </c:pt>
                <c:pt idx="118">
                  <c:v>34.44744010146649</c:v>
                </c:pt>
                <c:pt idx="119">
                  <c:v>60.66184595845542</c:v>
                </c:pt>
                <c:pt idx="120">
                  <c:v>41.60888637950634</c:v>
                </c:pt>
                <c:pt idx="121">
                  <c:v>64.55293307957135</c:v>
                </c:pt>
                <c:pt idx="122">
                  <c:v>37.08847863823205</c:v>
                </c:pt>
                <c:pt idx="123">
                  <c:v>35.55046660041141</c:v>
                </c:pt>
                <c:pt idx="124">
                  <c:v>84.36851163002814</c:v>
                </c:pt>
                <c:pt idx="125">
                  <c:v>41.52161665328192</c:v>
                </c:pt>
                <c:pt idx="126">
                  <c:v>80.07824616845119</c:v>
                </c:pt>
                <c:pt idx="127">
                  <c:v>19.61940987705708</c:v>
                </c:pt>
                <c:pt idx="128">
                  <c:v>28.09743815429663</c:v>
                </c:pt>
                <c:pt idx="129">
                  <c:v>98.93929638714106</c:v>
                </c:pt>
                <c:pt idx="130">
                  <c:v>42.3212395301776</c:v>
                </c:pt>
                <c:pt idx="131">
                  <c:v>46.85559842237619</c:v>
                </c:pt>
                <c:pt idx="132">
                  <c:v>11.56400098331949</c:v>
                </c:pt>
                <c:pt idx="133">
                  <c:v>97.0842900191909</c:v>
                </c:pt>
                <c:pt idx="134">
                  <c:v>79.65979899804992</c:v>
                </c:pt>
                <c:pt idx="135">
                  <c:v>95.21817310778721</c:v>
                </c:pt>
                <c:pt idx="136">
                  <c:v>71.58604691493744</c:v>
                </c:pt>
                <c:pt idx="137">
                  <c:v>62.34588395009421</c:v>
                </c:pt>
                <c:pt idx="138">
                  <c:v>59.5844362506807</c:v>
                </c:pt>
                <c:pt idx="139">
                  <c:v>94.00465870554016</c:v>
                </c:pt>
                <c:pt idx="140">
                  <c:v>75.8948816214322</c:v>
                </c:pt>
                <c:pt idx="141">
                  <c:v>30.9691205834682</c:v>
                </c:pt>
                <c:pt idx="142">
                  <c:v>8.8321548593064</c:v>
                </c:pt>
                <c:pt idx="143">
                  <c:v>34.51319098690222</c:v>
                </c:pt>
                <c:pt idx="144">
                  <c:v>19.30148921477831</c:v>
                </c:pt>
                <c:pt idx="145">
                  <c:v>95.45236422041884</c:v>
                </c:pt>
                <c:pt idx="146">
                  <c:v>85.7087439104795</c:v>
                </c:pt>
                <c:pt idx="147">
                  <c:v>21.56361748040888</c:v>
                </c:pt>
                <c:pt idx="148">
                  <c:v>16.34818899367644</c:v>
                </c:pt>
                <c:pt idx="149">
                  <c:v>52.1683832405496</c:v>
                </c:pt>
                <c:pt idx="150">
                  <c:v>48.85142258871238</c:v>
                </c:pt>
                <c:pt idx="151">
                  <c:v>57.70563811965704</c:v>
                </c:pt>
                <c:pt idx="152">
                  <c:v>2.431805666107467</c:v>
                </c:pt>
                <c:pt idx="153">
                  <c:v>56.04366375875794</c:v>
                </c:pt>
                <c:pt idx="154">
                  <c:v>92.9911197929406</c:v>
                </c:pt>
                <c:pt idx="155">
                  <c:v>47.74405340806292</c:v>
                </c:pt>
                <c:pt idx="156">
                  <c:v>70.67873108474544</c:v>
                </c:pt>
                <c:pt idx="157">
                  <c:v>81.8740192080427</c:v>
                </c:pt>
                <c:pt idx="158">
                  <c:v>61.00561232925708</c:v>
                </c:pt>
                <c:pt idx="159">
                  <c:v>73.02539491373437</c:v>
                </c:pt>
                <c:pt idx="160">
                  <c:v>99.9175302741399</c:v>
                </c:pt>
                <c:pt idx="161">
                  <c:v>12.70375115416381</c:v>
                </c:pt>
                <c:pt idx="162">
                  <c:v>59.54872858294813</c:v>
                </c:pt>
                <c:pt idx="163">
                  <c:v>78.25465414343297</c:v>
                </c:pt>
                <c:pt idx="164">
                  <c:v>95.43667241503047</c:v>
                </c:pt>
                <c:pt idx="165">
                  <c:v>19.59367934040039</c:v>
                </c:pt>
                <c:pt idx="166">
                  <c:v>75.37783007267623</c:v>
                </c:pt>
                <c:pt idx="167">
                  <c:v>76.68280469391561</c:v>
                </c:pt>
                <c:pt idx="168">
                  <c:v>55.27933931389967</c:v>
                </c:pt>
                <c:pt idx="169">
                  <c:v>52.82284970484434</c:v>
                </c:pt>
                <c:pt idx="170">
                  <c:v>36.19058830479225</c:v>
                </c:pt>
                <c:pt idx="171">
                  <c:v>39.9134398999151</c:v>
                </c:pt>
                <c:pt idx="172">
                  <c:v>76.26734508059237</c:v>
                </c:pt>
                <c:pt idx="173">
                  <c:v>73.90557491020501</c:v>
                </c:pt>
                <c:pt idx="174">
                  <c:v>67.85262812680025</c:v>
                </c:pt>
                <c:pt idx="175">
                  <c:v>96.38308738589745</c:v>
                </c:pt>
                <c:pt idx="176">
                  <c:v>96.10833946862836</c:v>
                </c:pt>
                <c:pt idx="177">
                  <c:v>57.35435509135809</c:v>
                </c:pt>
                <c:pt idx="178">
                  <c:v>61.69442728044694</c:v>
                </c:pt>
                <c:pt idx="179">
                  <c:v>0.314023717438627</c:v>
                </c:pt>
                <c:pt idx="180">
                  <c:v>45.38104828066623</c:v>
                </c:pt>
                <c:pt idx="181">
                  <c:v>4.088749220981857</c:v>
                </c:pt>
                <c:pt idx="182">
                  <c:v>38.8972311425314</c:v>
                </c:pt>
                <c:pt idx="183">
                  <c:v>45.60986283966717</c:v>
                </c:pt>
                <c:pt idx="184">
                  <c:v>18.2997999100572</c:v>
                </c:pt>
                <c:pt idx="185">
                  <c:v>39.84692728855043</c:v>
                </c:pt>
                <c:pt idx="186">
                  <c:v>11.17944998803196</c:v>
                </c:pt>
                <c:pt idx="187">
                  <c:v>77.13799684211364</c:v>
                </c:pt>
                <c:pt idx="188">
                  <c:v>55.92404803465144</c:v>
                </c:pt>
                <c:pt idx="189">
                  <c:v>45.43974268616142</c:v>
                </c:pt>
                <c:pt idx="190">
                  <c:v>8.81759613585129</c:v>
                </c:pt>
                <c:pt idx="191">
                  <c:v>34.40175845545458</c:v>
                </c:pt>
                <c:pt idx="192">
                  <c:v>38.29275966733002</c:v>
                </c:pt>
                <c:pt idx="193">
                  <c:v>65.0122294543271</c:v>
                </c:pt>
                <c:pt idx="194">
                  <c:v>65.33957204008414</c:v>
                </c:pt>
                <c:pt idx="195">
                  <c:v>26.52048425481541</c:v>
                </c:pt>
                <c:pt idx="196">
                  <c:v>18.1999382782637</c:v>
                </c:pt>
                <c:pt idx="197">
                  <c:v>80.34968210992044</c:v>
                </c:pt>
                <c:pt idx="198">
                  <c:v>29.11740305034738</c:v>
                </c:pt>
                <c:pt idx="199">
                  <c:v>89.3367568959021</c:v>
                </c:pt>
              </c:numCache>
            </c:numRef>
          </c:val>
          <c:smooth val="0"/>
        </c:ser>
        <c:dLbls>
          <c:showLegendKey val="0"/>
          <c:showVal val="0"/>
          <c:showCatName val="0"/>
          <c:showSerName val="0"/>
          <c:showPercent val="0"/>
          <c:showBubbleSize val="0"/>
        </c:dLbls>
        <c:smooth val="0"/>
        <c:axId val="-42814752"/>
        <c:axId val="-529335424"/>
      </c:lineChart>
      <c:catAx>
        <c:axId val="-42814752"/>
        <c:scaling>
          <c:orientation val="minMax"/>
        </c:scaling>
        <c:delete val="0"/>
        <c:axPos val="b"/>
        <c:numFmt formatCode="General" sourceLinked="1"/>
        <c:majorTickMark val="none"/>
        <c:minorTickMark val="none"/>
        <c:tickLblPos val="none"/>
        <c:crossAx val="-529335424"/>
        <c:crosses val="autoZero"/>
        <c:auto val="1"/>
        <c:lblAlgn val="ctr"/>
        <c:lblOffset val="100"/>
        <c:noMultiLvlLbl val="0"/>
      </c:catAx>
      <c:valAx>
        <c:axId val="-529335424"/>
        <c:scaling>
          <c:orientation val="minMax"/>
          <c:max val="120.0"/>
          <c:min val="0.0"/>
        </c:scaling>
        <c:delete val="0"/>
        <c:axPos val="l"/>
        <c:numFmt formatCode="General" sourceLinked="1"/>
        <c:majorTickMark val="out"/>
        <c:minorTickMark val="none"/>
        <c:tickLblPos val="none"/>
        <c:crossAx val="-42814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rgbClr val="CB5628"/>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51.92329881569135</c:v>
                </c:pt>
                <c:pt idx="1">
                  <c:v>51.68110497682713</c:v>
                </c:pt>
                <c:pt idx="2">
                  <c:v>53.03984161775141</c:v>
                </c:pt>
                <c:pt idx="3">
                  <c:v>52.0151945668784</c:v>
                </c:pt>
                <c:pt idx="4">
                  <c:v>53.02063614733171</c:v>
                </c:pt>
                <c:pt idx="5">
                  <c:v>52.4610859409875</c:v>
                </c:pt>
                <c:pt idx="6">
                  <c:v>50.14746194573539</c:v>
                </c:pt>
                <c:pt idx="7">
                  <c:v>50.26054091970508</c:v>
                </c:pt>
                <c:pt idx="8">
                  <c:v>53.49912635186836</c:v>
                </c:pt>
                <c:pt idx="9">
                  <c:v>50.70260436976181</c:v>
                </c:pt>
                <c:pt idx="10">
                  <c:v>52.32320455291399</c:v>
                </c:pt>
                <c:pt idx="11">
                  <c:v>50.63660908612517</c:v>
                </c:pt>
                <c:pt idx="12">
                  <c:v>52.2437335259803</c:v>
                </c:pt>
                <c:pt idx="13">
                  <c:v>53.96668843147459</c:v>
                </c:pt>
                <c:pt idx="14">
                  <c:v>52.59762178135909</c:v>
                </c:pt>
                <c:pt idx="15">
                  <c:v>50.6432359093936</c:v>
                </c:pt>
                <c:pt idx="16">
                  <c:v>53.39440818945032</c:v>
                </c:pt>
                <c:pt idx="17">
                  <c:v>53.91148395485537</c:v>
                </c:pt>
                <c:pt idx="18">
                  <c:v>51.29781628243937</c:v>
                </c:pt>
                <c:pt idx="19">
                  <c:v>62.82370225306003</c:v>
                </c:pt>
                <c:pt idx="20">
                  <c:v>62.62938619870178</c:v>
                </c:pt>
                <c:pt idx="21">
                  <c:v>64.4716580494324</c:v>
                </c:pt>
                <c:pt idx="22">
                  <c:v>60.86989771230142</c:v>
                </c:pt>
                <c:pt idx="23">
                  <c:v>63.87363915634692</c:v>
                </c:pt>
                <c:pt idx="24">
                  <c:v>63.30418288212242</c:v>
                </c:pt>
                <c:pt idx="25">
                  <c:v>64.7042252979931</c:v>
                </c:pt>
                <c:pt idx="26">
                  <c:v>63.64151818576619</c:v>
                </c:pt>
                <c:pt idx="27">
                  <c:v>62.0462849315085</c:v>
                </c:pt>
                <c:pt idx="28">
                  <c:v>63.11633903515694</c:v>
                </c:pt>
                <c:pt idx="29">
                  <c:v>64.25762179271862</c:v>
                </c:pt>
                <c:pt idx="30">
                  <c:v>60.24030741723661</c:v>
                </c:pt>
                <c:pt idx="31">
                  <c:v>60.55100316050594</c:v>
                </c:pt>
                <c:pt idx="32">
                  <c:v>64.4496746592265</c:v>
                </c:pt>
                <c:pt idx="33">
                  <c:v>61.63082961670792</c:v>
                </c:pt>
                <c:pt idx="34">
                  <c:v>64.9042119810386</c:v>
                </c:pt>
                <c:pt idx="35">
                  <c:v>61.05526263306042</c:v>
                </c:pt>
                <c:pt idx="36">
                  <c:v>62.9764648063302</c:v>
                </c:pt>
                <c:pt idx="37">
                  <c:v>60.41342504997463</c:v>
                </c:pt>
                <c:pt idx="38">
                  <c:v>60.59881844889</c:v>
                </c:pt>
                <c:pt idx="39">
                  <c:v>53.75384268311981</c:v>
                </c:pt>
                <c:pt idx="40">
                  <c:v>54.7637186060513</c:v>
                </c:pt>
                <c:pt idx="41">
                  <c:v>50.39451843725292</c:v>
                </c:pt>
                <c:pt idx="42">
                  <c:v>51.77741642838826</c:v>
                </c:pt>
                <c:pt idx="43">
                  <c:v>53.05063116415967</c:v>
                </c:pt>
                <c:pt idx="44">
                  <c:v>50.63546518290782</c:v>
                </c:pt>
                <c:pt idx="45">
                  <c:v>50.99628369329479</c:v>
                </c:pt>
                <c:pt idx="46">
                  <c:v>54.77178996695932</c:v>
                </c:pt>
                <c:pt idx="47">
                  <c:v>54.44531709973024</c:v>
                </c:pt>
                <c:pt idx="48">
                  <c:v>54.44227622519239</c:v>
                </c:pt>
                <c:pt idx="49">
                  <c:v>51.5347731756879</c:v>
                </c:pt>
                <c:pt idx="50">
                  <c:v>51.92670374707253</c:v>
                </c:pt>
                <c:pt idx="51">
                  <c:v>51.34589286825527</c:v>
                </c:pt>
                <c:pt idx="52">
                  <c:v>53.086871587129</c:v>
                </c:pt>
                <c:pt idx="53">
                  <c:v>54.8606085515755</c:v>
                </c:pt>
                <c:pt idx="54">
                  <c:v>51.87712605209945</c:v>
                </c:pt>
                <c:pt idx="55">
                  <c:v>50.14400050590649</c:v>
                </c:pt>
                <c:pt idx="56">
                  <c:v>50.48627665188774</c:v>
                </c:pt>
                <c:pt idx="57">
                  <c:v>52.59997640363729</c:v>
                </c:pt>
                <c:pt idx="58">
                  <c:v>54.86104657506141</c:v>
                </c:pt>
                <c:pt idx="59">
                  <c:v>60.932071086705</c:v>
                </c:pt>
                <c:pt idx="60">
                  <c:v>61.56926310801801</c:v>
                </c:pt>
                <c:pt idx="61">
                  <c:v>62.31011730588294</c:v>
                </c:pt>
                <c:pt idx="62">
                  <c:v>61.33925608268734</c:v>
                </c:pt>
                <c:pt idx="63">
                  <c:v>64.67097428556646</c:v>
                </c:pt>
                <c:pt idx="64">
                  <c:v>61.43698429375171</c:v>
                </c:pt>
                <c:pt idx="65">
                  <c:v>61.60134846328977</c:v>
                </c:pt>
                <c:pt idx="66">
                  <c:v>60.51637693244388</c:v>
                </c:pt>
                <c:pt idx="67">
                  <c:v>62.72454846728759</c:v>
                </c:pt>
                <c:pt idx="68">
                  <c:v>64.76349476392371</c:v>
                </c:pt>
                <c:pt idx="69">
                  <c:v>64.2101632135123</c:v>
                </c:pt>
                <c:pt idx="70">
                  <c:v>60.13124912210316</c:v>
                </c:pt>
                <c:pt idx="71">
                  <c:v>62.9289073209938</c:v>
                </c:pt>
                <c:pt idx="72">
                  <c:v>60.10748696853724</c:v>
                </c:pt>
                <c:pt idx="73">
                  <c:v>63.0799268784569</c:v>
                </c:pt>
                <c:pt idx="74">
                  <c:v>64.039005276594</c:v>
                </c:pt>
                <c:pt idx="75">
                  <c:v>63.73308524204646</c:v>
                </c:pt>
                <c:pt idx="76">
                  <c:v>62.10567193337805</c:v>
                </c:pt>
                <c:pt idx="77">
                  <c:v>63.96493732343639</c:v>
                </c:pt>
                <c:pt idx="78">
                  <c:v>61.74480871818734</c:v>
                </c:pt>
                <c:pt idx="79">
                  <c:v>50.78210200598176</c:v>
                </c:pt>
                <c:pt idx="80">
                  <c:v>50.04730683574515</c:v>
                </c:pt>
                <c:pt idx="81">
                  <c:v>50.70669345934673</c:v>
                </c:pt>
                <c:pt idx="82">
                  <c:v>51.28445061924612</c:v>
                </c:pt>
                <c:pt idx="83">
                  <c:v>50.7222217070259</c:v>
                </c:pt>
                <c:pt idx="84">
                  <c:v>51.70784645405194</c:v>
                </c:pt>
                <c:pt idx="85">
                  <c:v>53.43996153386637</c:v>
                </c:pt>
                <c:pt idx="86">
                  <c:v>53.84419881882853</c:v>
                </c:pt>
                <c:pt idx="87">
                  <c:v>52.32672225301229</c:v>
                </c:pt>
                <c:pt idx="88">
                  <c:v>54.63665769378687</c:v>
                </c:pt>
                <c:pt idx="89">
                  <c:v>51.64581369322342</c:v>
                </c:pt>
                <c:pt idx="90">
                  <c:v>53.8740173038378</c:v>
                </c:pt>
                <c:pt idx="91">
                  <c:v>51.492193794288</c:v>
                </c:pt>
                <c:pt idx="92">
                  <c:v>54.77007750993171</c:v>
                </c:pt>
                <c:pt idx="93">
                  <c:v>53.71759901631895</c:v>
                </c:pt>
                <c:pt idx="94">
                  <c:v>52.62774567405702</c:v>
                </c:pt>
                <c:pt idx="95">
                  <c:v>51.39681886393966</c:v>
                </c:pt>
                <c:pt idx="96">
                  <c:v>53.63401221700532</c:v>
                </c:pt>
                <c:pt idx="97">
                  <c:v>52.61929836748467</c:v>
                </c:pt>
                <c:pt idx="98">
                  <c:v>54.67590539332798</c:v>
                </c:pt>
                <c:pt idx="99">
                  <c:v>63.97542536358977</c:v>
                </c:pt>
                <c:pt idx="100">
                  <c:v>60.02356444949559</c:v>
                </c:pt>
                <c:pt idx="101">
                  <c:v>60.63409447207002</c:v>
                </c:pt>
                <c:pt idx="102">
                  <c:v>61.90134481097707</c:v>
                </c:pt>
                <c:pt idx="103">
                  <c:v>62.67384524893785</c:v>
                </c:pt>
                <c:pt idx="104">
                  <c:v>64.37609661559055</c:v>
                </c:pt>
                <c:pt idx="105">
                  <c:v>63.0495845494684</c:v>
                </c:pt>
                <c:pt idx="106">
                  <c:v>61.85350610012932</c:v>
                </c:pt>
                <c:pt idx="107">
                  <c:v>63.83045245432357</c:v>
                </c:pt>
                <c:pt idx="108">
                  <c:v>60.4292385964497</c:v>
                </c:pt>
                <c:pt idx="109">
                  <c:v>60.75571120641978</c:v>
                </c:pt>
                <c:pt idx="110">
                  <c:v>63.24506587946738</c:v>
                </c:pt>
                <c:pt idx="111">
                  <c:v>61.96397649981294</c:v>
                </c:pt>
                <c:pt idx="112">
                  <c:v>63.71979765064304</c:v>
                </c:pt>
                <c:pt idx="113">
                  <c:v>63.58642424823709</c:v>
                </c:pt>
                <c:pt idx="114">
                  <c:v>64.05617986615775</c:v>
                </c:pt>
                <c:pt idx="115">
                  <c:v>64.6890803623395</c:v>
                </c:pt>
                <c:pt idx="116">
                  <c:v>60.40082708032809</c:v>
                </c:pt>
                <c:pt idx="117">
                  <c:v>64.61958659451244</c:v>
                </c:pt>
                <c:pt idx="118">
                  <c:v>60.25132437640752</c:v>
                </c:pt>
                <c:pt idx="119">
                  <c:v>52.67782598598562</c:v>
                </c:pt>
                <c:pt idx="120">
                  <c:v>53.19258158132855</c:v>
                </c:pt>
                <c:pt idx="121">
                  <c:v>53.88912011611542</c:v>
                </c:pt>
                <c:pt idx="122">
                  <c:v>54.35756344386184</c:v>
                </c:pt>
                <c:pt idx="123">
                  <c:v>54.40123693469639</c:v>
                </c:pt>
                <c:pt idx="124">
                  <c:v>50.16798951893463</c:v>
                </c:pt>
                <c:pt idx="125">
                  <c:v>54.11870622151687</c:v>
                </c:pt>
                <c:pt idx="126">
                  <c:v>53.66539348503382</c:v>
                </c:pt>
                <c:pt idx="127">
                  <c:v>50.74125716002624</c:v>
                </c:pt>
                <c:pt idx="128">
                  <c:v>51.44360465824106</c:v>
                </c:pt>
                <c:pt idx="129">
                  <c:v>54.2819609904446</c:v>
                </c:pt>
                <c:pt idx="130">
                  <c:v>54.59327302964697</c:v>
                </c:pt>
                <c:pt idx="131">
                  <c:v>50.85045193669649</c:v>
                </c:pt>
                <c:pt idx="132">
                  <c:v>53.11426396096304</c:v>
                </c:pt>
                <c:pt idx="133">
                  <c:v>50.2557104221218</c:v>
                </c:pt>
                <c:pt idx="134">
                  <c:v>53.34606137585314</c:v>
                </c:pt>
                <c:pt idx="135">
                  <c:v>54.31587759384109</c:v>
                </c:pt>
                <c:pt idx="136">
                  <c:v>53.14545114274151</c:v>
                </c:pt>
                <c:pt idx="137">
                  <c:v>54.1464073317677</c:v>
                </c:pt>
                <c:pt idx="138">
                  <c:v>51.07649051087603</c:v>
                </c:pt>
                <c:pt idx="139">
                  <c:v>64.12284040922798</c:v>
                </c:pt>
                <c:pt idx="140">
                  <c:v>61.22703050182608</c:v>
                </c:pt>
                <c:pt idx="141">
                  <c:v>61.58041888372983</c:v>
                </c:pt>
                <c:pt idx="142">
                  <c:v>60.45865996421139</c:v>
                </c:pt>
                <c:pt idx="143">
                  <c:v>63.24881646730019</c:v>
                </c:pt>
                <c:pt idx="144">
                  <c:v>64.49982460954</c:v>
                </c:pt>
                <c:pt idx="145">
                  <c:v>63.11485833683791</c:v>
                </c:pt>
                <c:pt idx="146">
                  <c:v>63.72298165758288</c:v>
                </c:pt>
                <c:pt idx="147">
                  <c:v>60.11206671019747</c:v>
                </c:pt>
                <c:pt idx="148">
                  <c:v>63.64557587760363</c:v>
                </c:pt>
                <c:pt idx="149">
                  <c:v>64.09152045816176</c:v>
                </c:pt>
                <c:pt idx="150">
                  <c:v>62.0661157492598</c:v>
                </c:pt>
                <c:pt idx="151">
                  <c:v>63.42548703436825</c:v>
                </c:pt>
                <c:pt idx="152">
                  <c:v>61.92021854566273</c:v>
                </c:pt>
                <c:pt idx="153">
                  <c:v>60.08967716748123</c:v>
                </c:pt>
                <c:pt idx="154">
                  <c:v>63.78833459984275</c:v>
                </c:pt>
                <c:pt idx="155">
                  <c:v>64.9877351825814</c:v>
                </c:pt>
                <c:pt idx="156">
                  <c:v>61.66568906496173</c:v>
                </c:pt>
                <c:pt idx="157">
                  <c:v>61.21913828328154</c:v>
                </c:pt>
                <c:pt idx="158">
                  <c:v>63.41863210439239</c:v>
                </c:pt>
                <c:pt idx="159">
                  <c:v>52.59412696802735</c:v>
                </c:pt>
                <c:pt idx="160">
                  <c:v>51.06304800086916</c:v>
                </c:pt>
                <c:pt idx="161">
                  <c:v>52.13307079554102</c:v>
                </c:pt>
                <c:pt idx="162">
                  <c:v>52.34038014192534</c:v>
                </c:pt>
                <c:pt idx="163">
                  <c:v>54.9830209545709</c:v>
                </c:pt>
                <c:pt idx="164">
                  <c:v>51.48923502918367</c:v>
                </c:pt>
                <c:pt idx="165">
                  <c:v>54.44348895604475</c:v>
                </c:pt>
                <c:pt idx="166">
                  <c:v>50.94773170378736</c:v>
                </c:pt>
                <c:pt idx="167">
                  <c:v>54.16051925071883</c:v>
                </c:pt>
                <c:pt idx="168">
                  <c:v>52.72778127153952</c:v>
                </c:pt>
                <c:pt idx="169">
                  <c:v>50.49634727998637</c:v>
                </c:pt>
                <c:pt idx="170">
                  <c:v>54.0880248408134</c:v>
                </c:pt>
                <c:pt idx="171">
                  <c:v>50.45514654907563</c:v>
                </c:pt>
                <c:pt idx="172">
                  <c:v>52.97099865806785</c:v>
                </c:pt>
                <c:pt idx="173">
                  <c:v>52.95866414931141</c:v>
                </c:pt>
                <c:pt idx="174">
                  <c:v>52.86210198262377</c:v>
                </c:pt>
                <c:pt idx="175">
                  <c:v>50.19109721976194</c:v>
                </c:pt>
                <c:pt idx="176">
                  <c:v>54.17600903716948</c:v>
                </c:pt>
                <c:pt idx="177">
                  <c:v>53.14200218455367</c:v>
                </c:pt>
                <c:pt idx="178">
                  <c:v>52.6201307647724</c:v>
                </c:pt>
                <c:pt idx="179">
                  <c:v>63.05103067023374</c:v>
                </c:pt>
                <c:pt idx="180">
                  <c:v>63.98463623009897</c:v>
                </c:pt>
                <c:pt idx="181">
                  <c:v>62.07915494138315</c:v>
                </c:pt>
                <c:pt idx="182">
                  <c:v>62.02026785671192</c:v>
                </c:pt>
                <c:pt idx="183">
                  <c:v>60.68859335214986</c:v>
                </c:pt>
                <c:pt idx="184">
                  <c:v>60.82897554054675</c:v>
                </c:pt>
                <c:pt idx="185">
                  <c:v>63.41959788124733</c:v>
                </c:pt>
                <c:pt idx="186">
                  <c:v>64.2979264473963</c:v>
                </c:pt>
                <c:pt idx="187">
                  <c:v>63.66368938963875</c:v>
                </c:pt>
                <c:pt idx="188">
                  <c:v>62.6985352569998</c:v>
                </c:pt>
                <c:pt idx="189">
                  <c:v>63.8908878625751</c:v>
                </c:pt>
                <c:pt idx="190">
                  <c:v>64.39443078219914</c:v>
                </c:pt>
                <c:pt idx="191">
                  <c:v>61.00707163067464</c:v>
                </c:pt>
                <c:pt idx="192">
                  <c:v>62.45292312856085</c:v>
                </c:pt>
                <c:pt idx="193">
                  <c:v>61.6095452895708</c:v>
                </c:pt>
                <c:pt idx="194">
                  <c:v>60.19532378720502</c:v>
                </c:pt>
                <c:pt idx="195">
                  <c:v>60.90328483837725</c:v>
                </c:pt>
                <c:pt idx="196">
                  <c:v>60.229940594513</c:v>
                </c:pt>
                <c:pt idx="197">
                  <c:v>61.76482981553676</c:v>
                </c:pt>
                <c:pt idx="198">
                  <c:v>62.21253906035787</c:v>
                </c:pt>
                <c:pt idx="199">
                  <c:v>54.67749600806862</c:v>
                </c:pt>
              </c:numCache>
            </c:numRef>
          </c:val>
          <c:smooth val="0"/>
        </c:ser>
        <c:dLbls>
          <c:showLegendKey val="0"/>
          <c:showVal val="0"/>
          <c:showCatName val="0"/>
          <c:showSerName val="0"/>
          <c:showPercent val="0"/>
          <c:showBubbleSize val="0"/>
        </c:dLbls>
        <c:smooth val="0"/>
        <c:axId val="-84567648"/>
        <c:axId val="-85007568"/>
      </c:lineChart>
      <c:catAx>
        <c:axId val="-84567648"/>
        <c:scaling>
          <c:orientation val="minMax"/>
        </c:scaling>
        <c:delete val="0"/>
        <c:axPos val="b"/>
        <c:numFmt formatCode="General" sourceLinked="1"/>
        <c:majorTickMark val="none"/>
        <c:minorTickMark val="none"/>
        <c:tickLblPos val="none"/>
        <c:crossAx val="-85007568"/>
        <c:crosses val="autoZero"/>
        <c:auto val="1"/>
        <c:lblAlgn val="ctr"/>
        <c:lblOffset val="100"/>
        <c:noMultiLvlLbl val="0"/>
      </c:catAx>
      <c:valAx>
        <c:axId val="-85007568"/>
        <c:scaling>
          <c:orientation val="minMax"/>
          <c:max val="120.0"/>
          <c:min val="0.0"/>
        </c:scaling>
        <c:delete val="0"/>
        <c:axPos val="l"/>
        <c:numFmt formatCode="General" sourceLinked="1"/>
        <c:majorTickMark val="out"/>
        <c:minorTickMark val="none"/>
        <c:tickLblPos val="none"/>
        <c:crossAx val="-845676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lineChart>
        <c:grouping val="standard"/>
        <c:varyColors val="0"/>
        <c:ser>
          <c:idx val="1"/>
          <c:order val="0"/>
          <c:tx>
            <c:strRef>
              <c:f>Sheet1!$C$1</c:f>
              <c:strCache>
                <c:ptCount val="1"/>
                <c:pt idx="0">
                  <c:v>Series 1</c:v>
                </c:pt>
              </c:strCache>
            </c:strRef>
          </c:tx>
          <c:spPr>
            <a:ln>
              <a:solidFill>
                <a:srgbClr val="CB5628"/>
              </a:solidFill>
            </a:ln>
          </c:spPr>
          <c:marker>
            <c:symbol val="none"/>
          </c:marker>
          <c:cat>
            <c:numRef>
              <c:f>Sheet1!$A$2:$A$201</c:f>
              <c:numCache>
                <c:formatCode>General</c:formatCode>
                <c:ptCount val="20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numCache>
            </c:numRef>
          </c:cat>
          <c:val>
            <c:numRef>
              <c:f>Sheet1!$C$2:$C$201</c:f>
              <c:numCache>
                <c:formatCode>General</c:formatCode>
                <c:ptCount val="200"/>
                <c:pt idx="0">
                  <c:v>54.6471160881614</c:v>
                </c:pt>
                <c:pt idx="1">
                  <c:v>54.42869273228612</c:v>
                </c:pt>
                <c:pt idx="2">
                  <c:v>53.88236286275391</c:v>
                </c:pt>
                <c:pt idx="3">
                  <c:v>53.9651016223121</c:v>
                </c:pt>
                <c:pt idx="4">
                  <c:v>50.57394785499194</c:v>
                </c:pt>
                <c:pt idx="5">
                  <c:v>51.1973299528079</c:v>
                </c:pt>
                <c:pt idx="6">
                  <c:v>54.33294461778024</c:v>
                </c:pt>
                <c:pt idx="7">
                  <c:v>50.56358664576634</c:v>
                </c:pt>
                <c:pt idx="8">
                  <c:v>50.57691555357005</c:v>
                </c:pt>
                <c:pt idx="9">
                  <c:v>51.19766076519097</c:v>
                </c:pt>
                <c:pt idx="10">
                  <c:v>52.79419422593637</c:v>
                </c:pt>
                <c:pt idx="11">
                  <c:v>52.83311326252328</c:v>
                </c:pt>
                <c:pt idx="12">
                  <c:v>52.93737910145677</c:v>
                </c:pt>
                <c:pt idx="13">
                  <c:v>51.94931658137483</c:v>
                </c:pt>
                <c:pt idx="14">
                  <c:v>50.20774778415032</c:v>
                </c:pt>
                <c:pt idx="15">
                  <c:v>54.49166919274845</c:v>
                </c:pt>
                <c:pt idx="16">
                  <c:v>53.41129740332916</c:v>
                </c:pt>
                <c:pt idx="17">
                  <c:v>52.66570158784971</c:v>
                </c:pt>
                <c:pt idx="18">
                  <c:v>54.96308683750831</c:v>
                </c:pt>
                <c:pt idx="19">
                  <c:v>51.1126147595622</c:v>
                </c:pt>
                <c:pt idx="20">
                  <c:v>54.14656124516952</c:v>
                </c:pt>
                <c:pt idx="21">
                  <c:v>51.56512362294328</c:v>
                </c:pt>
                <c:pt idx="22">
                  <c:v>52.14867717108343</c:v>
                </c:pt>
                <c:pt idx="23">
                  <c:v>53.10619833481906</c:v>
                </c:pt>
                <c:pt idx="24">
                  <c:v>54.14493980709413</c:v>
                </c:pt>
                <c:pt idx="25">
                  <c:v>51.63578006529499</c:v>
                </c:pt>
                <c:pt idx="26">
                  <c:v>50.62728470440007</c:v>
                </c:pt>
                <c:pt idx="27">
                  <c:v>51.0869168913765</c:v>
                </c:pt>
                <c:pt idx="28">
                  <c:v>50.6963037145212</c:v>
                </c:pt>
                <c:pt idx="29">
                  <c:v>50.91842700225041</c:v>
                </c:pt>
                <c:pt idx="30">
                  <c:v>54.0990011375183</c:v>
                </c:pt>
                <c:pt idx="31">
                  <c:v>53.4951271645733</c:v>
                </c:pt>
                <c:pt idx="32">
                  <c:v>51.18377042683228</c:v>
                </c:pt>
                <c:pt idx="33">
                  <c:v>52.94539301300325</c:v>
                </c:pt>
                <c:pt idx="34">
                  <c:v>53.40911427442222</c:v>
                </c:pt>
                <c:pt idx="35">
                  <c:v>51.39495783616038</c:v>
                </c:pt>
                <c:pt idx="36">
                  <c:v>54.00960748855702</c:v>
                </c:pt>
                <c:pt idx="37">
                  <c:v>54.83649512033304</c:v>
                </c:pt>
                <c:pt idx="38">
                  <c:v>54.94169837925335</c:v>
                </c:pt>
                <c:pt idx="39">
                  <c:v>51.91489453478006</c:v>
                </c:pt>
                <c:pt idx="40">
                  <c:v>50.6689037963188</c:v>
                </c:pt>
                <c:pt idx="41">
                  <c:v>54.6569703524872</c:v>
                </c:pt>
                <c:pt idx="42">
                  <c:v>51.79470770981938</c:v>
                </c:pt>
                <c:pt idx="43">
                  <c:v>51.6119596111788</c:v>
                </c:pt>
                <c:pt idx="44">
                  <c:v>52.57542108495891</c:v>
                </c:pt>
                <c:pt idx="45">
                  <c:v>54.83595381641067</c:v>
                </c:pt>
                <c:pt idx="46">
                  <c:v>52.51508134668961</c:v>
                </c:pt>
                <c:pt idx="47">
                  <c:v>53.28185110157472</c:v>
                </c:pt>
                <c:pt idx="48">
                  <c:v>50.20121984982798</c:v>
                </c:pt>
                <c:pt idx="49">
                  <c:v>54.51446396002692</c:v>
                </c:pt>
                <c:pt idx="50">
                  <c:v>54.59147107780857</c:v>
                </c:pt>
                <c:pt idx="51">
                  <c:v>54.93128223979544</c:v>
                </c:pt>
                <c:pt idx="52">
                  <c:v>50.93000623762055</c:v>
                </c:pt>
                <c:pt idx="53">
                  <c:v>54.5330365206086</c:v>
                </c:pt>
                <c:pt idx="54">
                  <c:v>54.35726552107929</c:v>
                </c:pt>
                <c:pt idx="55">
                  <c:v>53.48275023304897</c:v>
                </c:pt>
                <c:pt idx="56">
                  <c:v>52.36983875162752</c:v>
                </c:pt>
                <c:pt idx="57">
                  <c:v>51.1297028532061</c:v>
                </c:pt>
                <c:pt idx="58">
                  <c:v>53.81016760840819</c:v>
                </c:pt>
                <c:pt idx="59">
                  <c:v>54.27722210947145</c:v>
                </c:pt>
                <c:pt idx="60">
                  <c:v>53.60167315103534</c:v>
                </c:pt>
                <c:pt idx="61">
                  <c:v>54.20955768579677</c:v>
                </c:pt>
                <c:pt idx="62">
                  <c:v>53.90178563244184</c:v>
                </c:pt>
                <c:pt idx="63">
                  <c:v>54.78414955428637</c:v>
                </c:pt>
                <c:pt idx="64">
                  <c:v>53.20473140073702</c:v>
                </c:pt>
                <c:pt idx="65">
                  <c:v>51.28402573269971</c:v>
                </c:pt>
                <c:pt idx="66">
                  <c:v>52.31142579620157</c:v>
                </c:pt>
                <c:pt idx="67">
                  <c:v>51.96620261707245</c:v>
                </c:pt>
                <c:pt idx="68">
                  <c:v>51.0608138399748</c:v>
                </c:pt>
                <c:pt idx="69">
                  <c:v>51.08625979849796</c:v>
                </c:pt>
                <c:pt idx="70">
                  <c:v>52.41637630779994</c:v>
                </c:pt>
                <c:pt idx="71">
                  <c:v>50.7463317848039</c:v>
                </c:pt>
                <c:pt idx="72">
                  <c:v>53.77820825644426</c:v>
                </c:pt>
                <c:pt idx="73">
                  <c:v>52.91408111744371</c:v>
                </c:pt>
                <c:pt idx="74">
                  <c:v>50.68057059406004</c:v>
                </c:pt>
                <c:pt idx="75">
                  <c:v>54.43662961182334</c:v>
                </c:pt>
                <c:pt idx="76">
                  <c:v>52.54061785617516</c:v>
                </c:pt>
                <c:pt idx="77">
                  <c:v>53.71388192434636</c:v>
                </c:pt>
                <c:pt idx="78">
                  <c:v>51.2152156775747</c:v>
                </c:pt>
                <c:pt idx="79">
                  <c:v>50.68583065475132</c:v>
                </c:pt>
                <c:pt idx="80">
                  <c:v>54.69959396369649</c:v>
                </c:pt>
                <c:pt idx="81">
                  <c:v>53.31305823807424</c:v>
                </c:pt>
                <c:pt idx="82">
                  <c:v>52.05833065341977</c:v>
                </c:pt>
                <c:pt idx="83">
                  <c:v>54.10820924466424</c:v>
                </c:pt>
                <c:pt idx="84">
                  <c:v>52.9447379748619</c:v>
                </c:pt>
                <c:pt idx="85">
                  <c:v>52.10898957903784</c:v>
                </c:pt>
                <c:pt idx="86">
                  <c:v>52.74327395225252</c:v>
                </c:pt>
                <c:pt idx="87">
                  <c:v>53.2922308974875</c:v>
                </c:pt>
                <c:pt idx="88">
                  <c:v>53.51616640667012</c:v>
                </c:pt>
                <c:pt idx="89">
                  <c:v>52.97854582945687</c:v>
                </c:pt>
                <c:pt idx="90">
                  <c:v>51.36811112799145</c:v>
                </c:pt>
                <c:pt idx="91">
                  <c:v>50.58207943307597</c:v>
                </c:pt>
                <c:pt idx="92">
                  <c:v>54.34248283581964</c:v>
                </c:pt>
                <c:pt idx="93">
                  <c:v>54.48694276887466</c:v>
                </c:pt>
                <c:pt idx="94">
                  <c:v>54.44886091782377</c:v>
                </c:pt>
                <c:pt idx="95">
                  <c:v>52.9773183316359</c:v>
                </c:pt>
                <c:pt idx="96">
                  <c:v>52.41301856018602</c:v>
                </c:pt>
                <c:pt idx="97">
                  <c:v>53.64749057347124</c:v>
                </c:pt>
                <c:pt idx="98">
                  <c:v>52.7688898545115</c:v>
                </c:pt>
                <c:pt idx="99">
                  <c:v>50.84406606475208</c:v>
                </c:pt>
                <c:pt idx="100">
                  <c:v>51.72806121206193</c:v>
                </c:pt>
                <c:pt idx="101">
                  <c:v>54.80568717291142</c:v>
                </c:pt>
                <c:pt idx="102">
                  <c:v>54.93538167032136</c:v>
                </c:pt>
                <c:pt idx="103">
                  <c:v>51.20903693190496</c:v>
                </c:pt>
                <c:pt idx="104">
                  <c:v>51.34825622026193</c:v>
                </c:pt>
                <c:pt idx="105">
                  <c:v>52.25290276692506</c:v>
                </c:pt>
                <c:pt idx="106">
                  <c:v>52.09923946344689</c:v>
                </c:pt>
                <c:pt idx="107">
                  <c:v>51.53258430606463</c:v>
                </c:pt>
                <c:pt idx="108">
                  <c:v>50.91448792262285</c:v>
                </c:pt>
                <c:pt idx="109">
                  <c:v>54.93835691981927</c:v>
                </c:pt>
                <c:pt idx="110">
                  <c:v>53.1401159468051</c:v>
                </c:pt>
                <c:pt idx="111">
                  <c:v>50.43972653411134</c:v>
                </c:pt>
                <c:pt idx="112">
                  <c:v>50.12774963254024</c:v>
                </c:pt>
                <c:pt idx="113">
                  <c:v>54.07731071406045</c:v>
                </c:pt>
                <c:pt idx="114">
                  <c:v>52.45750215747614</c:v>
                </c:pt>
                <c:pt idx="115">
                  <c:v>52.57102343184917</c:v>
                </c:pt>
                <c:pt idx="116">
                  <c:v>50.2713002784569</c:v>
                </c:pt>
                <c:pt idx="117">
                  <c:v>50.31822894834734</c:v>
                </c:pt>
                <c:pt idx="118">
                  <c:v>50.49669823008373</c:v>
                </c:pt>
                <c:pt idx="119">
                  <c:v>50.67912421743522</c:v>
                </c:pt>
                <c:pt idx="120">
                  <c:v>54.56160256460571</c:v>
                </c:pt>
                <c:pt idx="121">
                  <c:v>52.54037828182557</c:v>
                </c:pt>
                <c:pt idx="122">
                  <c:v>50.0492228671412</c:v>
                </c:pt>
                <c:pt idx="123">
                  <c:v>54.81057384055833</c:v>
                </c:pt>
                <c:pt idx="124">
                  <c:v>54.03635758354573</c:v>
                </c:pt>
                <c:pt idx="125">
                  <c:v>52.21916809823524</c:v>
                </c:pt>
                <c:pt idx="126">
                  <c:v>54.13354538818966</c:v>
                </c:pt>
                <c:pt idx="127">
                  <c:v>51.45702745581232</c:v>
                </c:pt>
                <c:pt idx="128">
                  <c:v>51.54621371306697</c:v>
                </c:pt>
                <c:pt idx="129">
                  <c:v>50.30983375351231</c:v>
                </c:pt>
                <c:pt idx="130">
                  <c:v>50.3035127241488</c:v>
                </c:pt>
                <c:pt idx="131">
                  <c:v>51.93425947748058</c:v>
                </c:pt>
                <c:pt idx="132">
                  <c:v>52.19522442877382</c:v>
                </c:pt>
                <c:pt idx="133">
                  <c:v>52.9984887865609</c:v>
                </c:pt>
                <c:pt idx="134">
                  <c:v>50.30833258216541</c:v>
                </c:pt>
                <c:pt idx="135">
                  <c:v>54.47381640540044</c:v>
                </c:pt>
                <c:pt idx="136">
                  <c:v>53.3507758810203</c:v>
                </c:pt>
                <c:pt idx="137">
                  <c:v>52.33821272198464</c:v>
                </c:pt>
                <c:pt idx="138">
                  <c:v>50.48666500970941</c:v>
                </c:pt>
                <c:pt idx="139">
                  <c:v>52.97686795063123</c:v>
                </c:pt>
                <c:pt idx="140">
                  <c:v>50.35848421410299</c:v>
                </c:pt>
                <c:pt idx="141">
                  <c:v>50.5221162957591</c:v>
                </c:pt>
                <c:pt idx="142">
                  <c:v>53.5351080383356</c:v>
                </c:pt>
                <c:pt idx="143">
                  <c:v>52.95759139281177</c:v>
                </c:pt>
                <c:pt idx="144">
                  <c:v>51.70541399600655</c:v>
                </c:pt>
                <c:pt idx="145">
                  <c:v>54.92688702591422</c:v>
                </c:pt>
                <c:pt idx="146">
                  <c:v>50.41942415587532</c:v>
                </c:pt>
                <c:pt idx="147">
                  <c:v>52.40608657324071</c:v>
                </c:pt>
                <c:pt idx="148">
                  <c:v>50.6077105298408</c:v>
                </c:pt>
                <c:pt idx="149">
                  <c:v>54.42844006898998</c:v>
                </c:pt>
                <c:pt idx="150">
                  <c:v>53.62074518643996</c:v>
                </c:pt>
                <c:pt idx="151">
                  <c:v>50.40465922700824</c:v>
                </c:pt>
                <c:pt idx="152">
                  <c:v>53.01211981792747</c:v>
                </c:pt>
                <c:pt idx="153">
                  <c:v>53.44756598762864</c:v>
                </c:pt>
                <c:pt idx="154">
                  <c:v>53.04286061865805</c:v>
                </c:pt>
                <c:pt idx="155">
                  <c:v>53.45372726102809</c:v>
                </c:pt>
                <c:pt idx="156">
                  <c:v>53.29324476977685</c:v>
                </c:pt>
                <c:pt idx="157">
                  <c:v>50.81643155954011</c:v>
                </c:pt>
                <c:pt idx="158">
                  <c:v>52.5949638959705</c:v>
                </c:pt>
                <c:pt idx="159">
                  <c:v>51.56226203521084</c:v>
                </c:pt>
                <c:pt idx="160">
                  <c:v>50.1994848403148</c:v>
                </c:pt>
                <c:pt idx="161">
                  <c:v>52.9555942393249</c:v>
                </c:pt>
                <c:pt idx="162">
                  <c:v>52.47198334525074</c:v>
                </c:pt>
                <c:pt idx="163">
                  <c:v>54.24511008066198</c:v>
                </c:pt>
                <c:pt idx="164">
                  <c:v>50.35110787022613</c:v>
                </c:pt>
                <c:pt idx="165">
                  <c:v>50.58661986815617</c:v>
                </c:pt>
                <c:pt idx="166">
                  <c:v>50.99340249423554</c:v>
                </c:pt>
                <c:pt idx="167">
                  <c:v>53.33712930668629</c:v>
                </c:pt>
                <c:pt idx="168">
                  <c:v>51.90511853404456</c:v>
                </c:pt>
                <c:pt idx="169">
                  <c:v>54.83929616231728</c:v>
                </c:pt>
                <c:pt idx="170">
                  <c:v>53.10980116226175</c:v>
                </c:pt>
                <c:pt idx="171">
                  <c:v>53.45839299931944</c:v>
                </c:pt>
                <c:pt idx="172">
                  <c:v>52.33377805079112</c:v>
                </c:pt>
                <c:pt idx="173">
                  <c:v>53.36162232813997</c:v>
                </c:pt>
                <c:pt idx="174">
                  <c:v>50.1260619339157</c:v>
                </c:pt>
                <c:pt idx="175">
                  <c:v>51.48381620324126</c:v>
                </c:pt>
                <c:pt idx="176">
                  <c:v>50.87714410755517</c:v>
                </c:pt>
                <c:pt idx="177">
                  <c:v>52.44951167908277</c:v>
                </c:pt>
                <c:pt idx="178">
                  <c:v>51.16929608255433</c:v>
                </c:pt>
                <c:pt idx="179">
                  <c:v>53.23683198882528</c:v>
                </c:pt>
                <c:pt idx="180">
                  <c:v>50.82437028874254</c:v>
                </c:pt>
                <c:pt idx="181">
                  <c:v>51.496668488584</c:v>
                </c:pt>
                <c:pt idx="182">
                  <c:v>51.42093924465825</c:v>
                </c:pt>
                <c:pt idx="183">
                  <c:v>52.12630146052995</c:v>
                </c:pt>
                <c:pt idx="184">
                  <c:v>53.61103792179633</c:v>
                </c:pt>
                <c:pt idx="185">
                  <c:v>53.70147742866723</c:v>
                </c:pt>
                <c:pt idx="186">
                  <c:v>52.75181705483585</c:v>
                </c:pt>
                <c:pt idx="187">
                  <c:v>50.22888363477923</c:v>
                </c:pt>
                <c:pt idx="188">
                  <c:v>54.38272432446219</c:v>
                </c:pt>
                <c:pt idx="189">
                  <c:v>50.66894189104853</c:v>
                </c:pt>
                <c:pt idx="190">
                  <c:v>53.97667092617373</c:v>
                </c:pt>
                <c:pt idx="191">
                  <c:v>50.40153833642446</c:v>
                </c:pt>
                <c:pt idx="192">
                  <c:v>53.9019160648302</c:v>
                </c:pt>
                <c:pt idx="193">
                  <c:v>53.24979078002915</c:v>
                </c:pt>
                <c:pt idx="194">
                  <c:v>53.70398780499912</c:v>
                </c:pt>
                <c:pt idx="195">
                  <c:v>54.14345585731419</c:v>
                </c:pt>
                <c:pt idx="196">
                  <c:v>53.0240304382726</c:v>
                </c:pt>
                <c:pt idx="197">
                  <c:v>50.77868209841994</c:v>
                </c:pt>
                <c:pt idx="198">
                  <c:v>53.69820062506636</c:v>
                </c:pt>
                <c:pt idx="199">
                  <c:v>53.44601883022817</c:v>
                </c:pt>
              </c:numCache>
            </c:numRef>
          </c:val>
          <c:smooth val="0"/>
        </c:ser>
        <c:dLbls>
          <c:showLegendKey val="0"/>
          <c:showVal val="0"/>
          <c:showCatName val="0"/>
          <c:showSerName val="0"/>
          <c:showPercent val="0"/>
          <c:showBubbleSize val="0"/>
        </c:dLbls>
        <c:smooth val="0"/>
        <c:axId val="-42792832"/>
        <c:axId val="-84283520"/>
      </c:lineChart>
      <c:catAx>
        <c:axId val="-42792832"/>
        <c:scaling>
          <c:orientation val="minMax"/>
        </c:scaling>
        <c:delete val="0"/>
        <c:axPos val="b"/>
        <c:numFmt formatCode="General" sourceLinked="1"/>
        <c:majorTickMark val="none"/>
        <c:minorTickMark val="none"/>
        <c:tickLblPos val="none"/>
        <c:crossAx val="-84283520"/>
        <c:crosses val="autoZero"/>
        <c:auto val="1"/>
        <c:lblAlgn val="ctr"/>
        <c:lblOffset val="100"/>
        <c:noMultiLvlLbl val="0"/>
      </c:catAx>
      <c:valAx>
        <c:axId val="-84283520"/>
        <c:scaling>
          <c:orientation val="minMax"/>
          <c:max val="120.0"/>
          <c:min val="0.0"/>
        </c:scaling>
        <c:delete val="0"/>
        <c:axPos val="l"/>
        <c:numFmt formatCode="General" sourceLinked="1"/>
        <c:majorTickMark val="out"/>
        <c:minorTickMark val="none"/>
        <c:tickLblPos val="none"/>
        <c:crossAx val="-427928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manualLayout>
          <c:xMode val="edge"/>
          <c:yMode val="edge"/>
          <c:x val="0.382547667597071"/>
          <c:y val="0.00501368499135633"/>
        </c:manualLayout>
      </c:layout>
      <c:overlay val="0"/>
    </c:title>
    <c:autoTitleDeleted val="0"/>
    <c:plotArea>
      <c:layout>
        <c:manualLayout>
          <c:layoutTarget val="inner"/>
          <c:xMode val="edge"/>
          <c:yMode val="edge"/>
          <c:x val="0.113595652573149"/>
          <c:y val="0.100129707967498"/>
          <c:w val="0.847129254781879"/>
          <c:h val="0.724613831247099"/>
        </c:manualLayout>
      </c:layout>
      <c:lineChart>
        <c:grouping val="standard"/>
        <c:varyColors val="0"/>
        <c:ser>
          <c:idx val="1"/>
          <c:order val="0"/>
          <c:tx>
            <c:strRef>
              <c:f>Sheet1!$C$1</c:f>
              <c:strCache>
                <c:ptCount val="1"/>
                <c:pt idx="0">
                  <c:v>Input</c:v>
                </c:pt>
              </c:strCache>
            </c:strRef>
          </c:tx>
          <c:spPr>
            <a:ln>
              <a:solidFill>
                <a:srgbClr val="4F81BD"/>
              </a:solidFill>
            </a:ln>
          </c:spPr>
          <c:marker>
            <c:symbol val="none"/>
          </c:marker>
          <c:cat>
            <c:numRef>
              <c:f>Sheet1!$A$2:$A$194</c:f>
              <c:numCache>
                <c:formatCode>General</c:formatCode>
                <c:ptCount val="193"/>
                <c:pt idx="0">
                  <c:v>0.0</c:v>
                </c:pt>
                <c:pt idx="1">
                  <c:v>0.05</c:v>
                </c:pt>
                <c:pt idx="2">
                  <c:v>0.1</c:v>
                </c:pt>
                <c:pt idx="3">
                  <c:v>0.15</c:v>
                </c:pt>
                <c:pt idx="4">
                  <c:v>0.2</c:v>
                </c:pt>
                <c:pt idx="5">
                  <c:v>0.25</c:v>
                </c:pt>
                <c:pt idx="6">
                  <c:v>0.3</c:v>
                </c:pt>
                <c:pt idx="7">
                  <c:v>0.35</c:v>
                </c:pt>
                <c:pt idx="8">
                  <c:v>0.4</c:v>
                </c:pt>
                <c:pt idx="9">
                  <c:v>0.45</c:v>
                </c:pt>
                <c:pt idx="10">
                  <c:v>0.5</c:v>
                </c:pt>
                <c:pt idx="11">
                  <c:v>0.55</c:v>
                </c:pt>
                <c:pt idx="12">
                  <c:v>0.6</c:v>
                </c:pt>
                <c:pt idx="13">
                  <c:v>0.65</c:v>
                </c:pt>
                <c:pt idx="14">
                  <c:v>0.7</c:v>
                </c:pt>
                <c:pt idx="15">
                  <c:v>0.75</c:v>
                </c:pt>
                <c:pt idx="16">
                  <c:v>0.8</c:v>
                </c:pt>
                <c:pt idx="17">
                  <c:v>0.85</c:v>
                </c:pt>
                <c:pt idx="18">
                  <c:v>0.9</c:v>
                </c:pt>
                <c:pt idx="19">
                  <c:v>0.95</c:v>
                </c:pt>
                <c:pt idx="20">
                  <c:v>1.0</c:v>
                </c:pt>
                <c:pt idx="21">
                  <c:v>1.05</c:v>
                </c:pt>
                <c:pt idx="22">
                  <c:v>1.1</c:v>
                </c:pt>
                <c:pt idx="23">
                  <c:v>1.15</c:v>
                </c:pt>
                <c:pt idx="24">
                  <c:v>1.2</c:v>
                </c:pt>
                <c:pt idx="25">
                  <c:v>1.25</c:v>
                </c:pt>
                <c:pt idx="26">
                  <c:v>1.3</c:v>
                </c:pt>
                <c:pt idx="27">
                  <c:v>1.35</c:v>
                </c:pt>
                <c:pt idx="28">
                  <c:v>1.400000000000001</c:v>
                </c:pt>
                <c:pt idx="29">
                  <c:v>1.450000000000001</c:v>
                </c:pt>
                <c:pt idx="30">
                  <c:v>1.500000000000001</c:v>
                </c:pt>
                <c:pt idx="31">
                  <c:v>1.550000000000001</c:v>
                </c:pt>
                <c:pt idx="32">
                  <c:v>1.600000000000001</c:v>
                </c:pt>
                <c:pt idx="33">
                  <c:v>1.650000000000001</c:v>
                </c:pt>
                <c:pt idx="34">
                  <c:v>1.700000000000001</c:v>
                </c:pt>
                <c:pt idx="35">
                  <c:v>1.750000000000001</c:v>
                </c:pt>
                <c:pt idx="36">
                  <c:v>1.800000000000001</c:v>
                </c:pt>
                <c:pt idx="37">
                  <c:v>1.850000000000001</c:v>
                </c:pt>
                <c:pt idx="38">
                  <c:v>1.900000000000001</c:v>
                </c:pt>
                <c:pt idx="39">
                  <c:v>1.950000000000001</c:v>
                </c:pt>
                <c:pt idx="40">
                  <c:v>2.000000000000001</c:v>
                </c:pt>
                <c:pt idx="41">
                  <c:v>2.050000000000001</c:v>
                </c:pt>
                <c:pt idx="42">
                  <c:v>2.100000000000001</c:v>
                </c:pt>
                <c:pt idx="43">
                  <c:v>2.15</c:v>
                </c:pt>
                <c:pt idx="44">
                  <c:v>2.2</c:v>
                </c:pt>
                <c:pt idx="45">
                  <c:v>2.25</c:v>
                </c:pt>
                <c:pt idx="46">
                  <c:v>2.3</c:v>
                </c:pt>
                <c:pt idx="47">
                  <c:v>2.35</c:v>
                </c:pt>
                <c:pt idx="48">
                  <c:v>2.399999999999999</c:v>
                </c:pt>
                <c:pt idx="49">
                  <c:v>2.449999999999999</c:v>
                </c:pt>
                <c:pt idx="50">
                  <c:v>2.499999999999999</c:v>
                </c:pt>
                <c:pt idx="51">
                  <c:v>2.549999999999999</c:v>
                </c:pt>
                <c:pt idx="52">
                  <c:v>2.599999999999999</c:v>
                </c:pt>
                <c:pt idx="53">
                  <c:v>2.649999999999998</c:v>
                </c:pt>
                <c:pt idx="54">
                  <c:v>2.699999999999998</c:v>
                </c:pt>
                <c:pt idx="55">
                  <c:v>2.749999999999998</c:v>
                </c:pt>
                <c:pt idx="56">
                  <c:v>2.799999999999998</c:v>
                </c:pt>
                <c:pt idx="57">
                  <c:v>2.849999999999998</c:v>
                </c:pt>
                <c:pt idx="58">
                  <c:v>2.899999999999998</c:v>
                </c:pt>
                <c:pt idx="59">
                  <c:v>2.949999999999997</c:v>
                </c:pt>
                <c:pt idx="60">
                  <c:v>2.999999999999997</c:v>
                </c:pt>
                <c:pt idx="61">
                  <c:v>3.049999999999997</c:v>
                </c:pt>
                <c:pt idx="62">
                  <c:v>3.099999999999997</c:v>
                </c:pt>
                <c:pt idx="63">
                  <c:v>3.149999999999997</c:v>
                </c:pt>
                <c:pt idx="64">
                  <c:v>3.199999999999997</c:v>
                </c:pt>
                <c:pt idx="65">
                  <c:v>3.249999999999996</c:v>
                </c:pt>
                <c:pt idx="66">
                  <c:v>3.299999999999996</c:v>
                </c:pt>
                <c:pt idx="67">
                  <c:v>3.349999999999996</c:v>
                </c:pt>
                <c:pt idx="68">
                  <c:v>3.399999999999996</c:v>
                </c:pt>
                <c:pt idx="69">
                  <c:v>3.449999999999996</c:v>
                </c:pt>
                <c:pt idx="70">
                  <c:v>3.499999999999996</c:v>
                </c:pt>
                <c:pt idx="71">
                  <c:v>3.549999999999995</c:v>
                </c:pt>
                <c:pt idx="72">
                  <c:v>3.599999999999995</c:v>
                </c:pt>
                <c:pt idx="73">
                  <c:v>3.649999999999995</c:v>
                </c:pt>
                <c:pt idx="74">
                  <c:v>3.699999999999995</c:v>
                </c:pt>
                <c:pt idx="75">
                  <c:v>3.749999999999995</c:v>
                </c:pt>
                <c:pt idx="76">
                  <c:v>3.799999999999994</c:v>
                </c:pt>
                <c:pt idx="77">
                  <c:v>3.849999999999994</c:v>
                </c:pt>
                <c:pt idx="78">
                  <c:v>3.899999999999994</c:v>
                </c:pt>
                <c:pt idx="79">
                  <c:v>3.949999999999994</c:v>
                </c:pt>
                <c:pt idx="80">
                  <c:v>3.999999999999994</c:v>
                </c:pt>
                <c:pt idx="81">
                  <c:v>4.049999999999994</c:v>
                </c:pt>
                <c:pt idx="82">
                  <c:v>4.099999999999993</c:v>
                </c:pt>
                <c:pt idx="83">
                  <c:v>4.149999999999991</c:v>
                </c:pt>
                <c:pt idx="84">
                  <c:v>4.199999999999989</c:v>
                </c:pt>
                <c:pt idx="85">
                  <c:v>4.249999999999993</c:v>
                </c:pt>
                <c:pt idx="86">
                  <c:v>4.299999999999993</c:v>
                </c:pt>
                <c:pt idx="87">
                  <c:v>4.349999999999992</c:v>
                </c:pt>
                <c:pt idx="88">
                  <c:v>4.399999999999991</c:v>
                </c:pt>
                <c:pt idx="89">
                  <c:v>4.449999999999992</c:v>
                </c:pt>
                <c:pt idx="90">
                  <c:v>4.499999999999992</c:v>
                </c:pt>
                <c:pt idx="91">
                  <c:v>4.549999999999992</c:v>
                </c:pt>
                <c:pt idx="92">
                  <c:v>4.599999999999992</c:v>
                </c:pt>
                <c:pt idx="93">
                  <c:v>4.64999999999999</c:v>
                </c:pt>
                <c:pt idx="94">
                  <c:v>4.699999999999989</c:v>
                </c:pt>
                <c:pt idx="95">
                  <c:v>4.749999999999991</c:v>
                </c:pt>
                <c:pt idx="96">
                  <c:v>4.799999999999991</c:v>
                </c:pt>
                <c:pt idx="97">
                  <c:v>4.849999999999991</c:v>
                </c:pt>
                <c:pt idx="98">
                  <c:v>4.899999999999991</c:v>
                </c:pt>
                <c:pt idx="99">
                  <c:v>4.94999999999999</c:v>
                </c:pt>
                <c:pt idx="100">
                  <c:v>4.99999999999999</c:v>
                </c:pt>
                <c:pt idx="101">
                  <c:v>5.04999999999999</c:v>
                </c:pt>
                <c:pt idx="102">
                  <c:v>5.09999999999999</c:v>
                </c:pt>
                <c:pt idx="103">
                  <c:v>5.14999999999999</c:v>
                </c:pt>
                <c:pt idx="104">
                  <c:v>5.199999999999989</c:v>
                </c:pt>
                <c:pt idx="105">
                  <c:v>5.24999999999999</c:v>
                </c:pt>
                <c:pt idx="106">
                  <c:v>5.29999999999999</c:v>
                </c:pt>
                <c:pt idx="107">
                  <c:v>5.349999999999989</c:v>
                </c:pt>
                <c:pt idx="108">
                  <c:v>5.399999999999989</c:v>
                </c:pt>
                <c:pt idx="109">
                  <c:v>5.449999999999988</c:v>
                </c:pt>
                <c:pt idx="110">
                  <c:v>5.499999999999988</c:v>
                </c:pt>
                <c:pt idx="111">
                  <c:v>5.549999999999988</c:v>
                </c:pt>
                <c:pt idx="112">
                  <c:v>5.599999999999988</c:v>
                </c:pt>
                <c:pt idx="113">
                  <c:v>5.649999999999988</c:v>
                </c:pt>
                <c:pt idx="114">
                  <c:v>5.699999999999988</c:v>
                </c:pt>
                <c:pt idx="115">
                  <c:v>5.749999999999987</c:v>
                </c:pt>
                <c:pt idx="116">
                  <c:v>5.799999999999987</c:v>
                </c:pt>
                <c:pt idx="117">
                  <c:v>5.849999999999987</c:v>
                </c:pt>
                <c:pt idx="118">
                  <c:v>5.899999999999987</c:v>
                </c:pt>
                <c:pt idx="119">
                  <c:v>5.949999999999986</c:v>
                </c:pt>
                <c:pt idx="120">
                  <c:v>5.999999999999986</c:v>
                </c:pt>
                <c:pt idx="121">
                  <c:v>6.049999999999986</c:v>
                </c:pt>
                <c:pt idx="122">
                  <c:v>6.099999999999986</c:v>
                </c:pt>
                <c:pt idx="123">
                  <c:v>6.149999999999986</c:v>
                </c:pt>
                <c:pt idx="124">
                  <c:v>6.199999999999986</c:v>
                </c:pt>
                <c:pt idx="125">
                  <c:v>6.249999999999985</c:v>
                </c:pt>
                <c:pt idx="126">
                  <c:v>6.299999999999985</c:v>
                </c:pt>
                <c:pt idx="127">
                  <c:v>6.349999999999985</c:v>
                </c:pt>
                <c:pt idx="128">
                  <c:v>6.399999999999985</c:v>
                </c:pt>
                <c:pt idx="129">
                  <c:v>6.449999999999985</c:v>
                </c:pt>
                <c:pt idx="130">
                  <c:v>6.499999999999984</c:v>
                </c:pt>
                <c:pt idx="131">
                  <c:v>6.549999999999984</c:v>
                </c:pt>
                <c:pt idx="132">
                  <c:v>6.599999999999984</c:v>
                </c:pt>
                <c:pt idx="133">
                  <c:v>6.649999999999984</c:v>
                </c:pt>
                <c:pt idx="134">
                  <c:v>6.699999999999984</c:v>
                </c:pt>
                <c:pt idx="135">
                  <c:v>6.749999999999984</c:v>
                </c:pt>
                <c:pt idx="136">
                  <c:v>6.799999999999984</c:v>
                </c:pt>
                <c:pt idx="137">
                  <c:v>6.849999999999984</c:v>
                </c:pt>
                <c:pt idx="138">
                  <c:v>6.899999999999983</c:v>
                </c:pt>
                <c:pt idx="139">
                  <c:v>6.949999999999983</c:v>
                </c:pt>
                <c:pt idx="140">
                  <c:v>6.999999999999983</c:v>
                </c:pt>
                <c:pt idx="141">
                  <c:v>7.049999999999983</c:v>
                </c:pt>
                <c:pt idx="142">
                  <c:v>7.099999999999983</c:v>
                </c:pt>
                <c:pt idx="143">
                  <c:v>7.149999999999983</c:v>
                </c:pt>
                <c:pt idx="144">
                  <c:v>7.199999999999981</c:v>
                </c:pt>
                <c:pt idx="145">
                  <c:v>7.249999999999982</c:v>
                </c:pt>
                <c:pt idx="146">
                  <c:v>7.299999999999982</c:v>
                </c:pt>
                <c:pt idx="147">
                  <c:v>7.349999999999982</c:v>
                </c:pt>
                <c:pt idx="148">
                  <c:v>7.399999999999982</c:v>
                </c:pt>
                <c:pt idx="149">
                  <c:v>7.449999999999981</c:v>
                </c:pt>
                <c:pt idx="150">
                  <c:v>7.499999999999981</c:v>
                </c:pt>
                <c:pt idx="151">
                  <c:v>7.549999999999981</c:v>
                </c:pt>
                <c:pt idx="152">
                  <c:v>7.599999999999981</c:v>
                </c:pt>
                <c:pt idx="153">
                  <c:v>7.649999999999981</c:v>
                </c:pt>
                <c:pt idx="154">
                  <c:v>7.699999999999981</c:v>
                </c:pt>
                <c:pt idx="155">
                  <c:v>7.74999999999998</c:v>
                </c:pt>
                <c:pt idx="156">
                  <c:v>7.79999999999998</c:v>
                </c:pt>
                <c:pt idx="157">
                  <c:v>7.84999999999998</c:v>
                </c:pt>
                <c:pt idx="158">
                  <c:v>7.89999999999998</c:v>
                </c:pt>
                <c:pt idx="159">
                  <c:v>7.94999999999998</c:v>
                </c:pt>
                <c:pt idx="160">
                  <c:v>7.99999999999998</c:v>
                </c:pt>
                <c:pt idx="161">
                  <c:v>8.04999999999998</c:v>
                </c:pt>
                <c:pt idx="162">
                  <c:v>8.09999999999998</c:v>
                </c:pt>
                <c:pt idx="163">
                  <c:v>8.14999999999998</c:v>
                </c:pt>
                <c:pt idx="164">
                  <c:v>8.19999999999998</c:v>
                </c:pt>
                <c:pt idx="165">
                  <c:v>8.249999999999982</c:v>
                </c:pt>
                <c:pt idx="166">
                  <c:v>8.299999999999982</c:v>
                </c:pt>
                <c:pt idx="167">
                  <c:v>8.34999999999999</c:v>
                </c:pt>
                <c:pt idx="168">
                  <c:v>8.39999999999999</c:v>
                </c:pt>
                <c:pt idx="169">
                  <c:v>8.449999999999986</c:v>
                </c:pt>
                <c:pt idx="170">
                  <c:v>8.49999999999999</c:v>
                </c:pt>
                <c:pt idx="171">
                  <c:v>8.549999999999986</c:v>
                </c:pt>
                <c:pt idx="172">
                  <c:v>8.59999999999999</c:v>
                </c:pt>
                <c:pt idx="173">
                  <c:v>8.649999999999987</c:v>
                </c:pt>
                <c:pt idx="174">
                  <c:v>8.69999999999999</c:v>
                </c:pt>
                <c:pt idx="175">
                  <c:v>8.74999999999999</c:v>
                </c:pt>
                <c:pt idx="176">
                  <c:v>8.79999999999999</c:v>
                </c:pt>
                <c:pt idx="177">
                  <c:v>8.84999999999999</c:v>
                </c:pt>
                <c:pt idx="178">
                  <c:v>8.89999999999999</c:v>
                </c:pt>
                <c:pt idx="179">
                  <c:v>8.94999999999999</c:v>
                </c:pt>
                <c:pt idx="180">
                  <c:v>8.99999999999999</c:v>
                </c:pt>
                <c:pt idx="181">
                  <c:v>9.05</c:v>
                </c:pt>
                <c:pt idx="182">
                  <c:v>9.1</c:v>
                </c:pt>
                <c:pt idx="183">
                  <c:v>9.149999999999996</c:v>
                </c:pt>
                <c:pt idx="184">
                  <c:v>9.2</c:v>
                </c:pt>
                <c:pt idx="185">
                  <c:v>9.249999999999996</c:v>
                </c:pt>
                <c:pt idx="186">
                  <c:v>9.3</c:v>
                </c:pt>
                <c:pt idx="187">
                  <c:v>9.35</c:v>
                </c:pt>
                <c:pt idx="188">
                  <c:v>9.400000000000002</c:v>
                </c:pt>
                <c:pt idx="189">
                  <c:v>9.45</c:v>
                </c:pt>
                <c:pt idx="190">
                  <c:v>9.5</c:v>
                </c:pt>
                <c:pt idx="191">
                  <c:v>9.55</c:v>
                </c:pt>
                <c:pt idx="192">
                  <c:v>9.600000000000001</c:v>
                </c:pt>
              </c:numCache>
            </c:numRef>
          </c:cat>
          <c:val>
            <c:numRef>
              <c:f>Sheet1!$C$2:$C$194</c:f>
              <c:numCache>
                <c:formatCode>General</c:formatCode>
                <c:ptCount val="193"/>
                <c:pt idx="0">
                  <c:v>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pt idx="20">
                  <c:v>100.0</c:v>
                </c:pt>
                <c:pt idx="21">
                  <c:v>100.0</c:v>
                </c:pt>
                <c:pt idx="22">
                  <c:v>100.0</c:v>
                </c:pt>
                <c:pt idx="23">
                  <c:v>100.0</c:v>
                </c:pt>
                <c:pt idx="24">
                  <c:v>100.0</c:v>
                </c:pt>
                <c:pt idx="25">
                  <c:v>100.0</c:v>
                </c:pt>
                <c:pt idx="26">
                  <c:v>100.0</c:v>
                </c:pt>
                <c:pt idx="27">
                  <c:v>100.0</c:v>
                </c:pt>
                <c:pt idx="28">
                  <c:v>100.0</c:v>
                </c:pt>
                <c:pt idx="29">
                  <c:v>100.0</c:v>
                </c:pt>
                <c:pt idx="30">
                  <c:v>100.0</c:v>
                </c:pt>
                <c:pt idx="31">
                  <c:v>100.0</c:v>
                </c:pt>
                <c:pt idx="32">
                  <c:v>100.0</c:v>
                </c:pt>
                <c:pt idx="33">
                  <c:v>100.0</c:v>
                </c:pt>
                <c:pt idx="34">
                  <c:v>100.0</c:v>
                </c:pt>
                <c:pt idx="35">
                  <c:v>100.0</c:v>
                </c:pt>
                <c:pt idx="36">
                  <c:v>100.0</c:v>
                </c:pt>
                <c:pt idx="37">
                  <c:v>100.0</c:v>
                </c:pt>
                <c:pt idx="38">
                  <c:v>100.0</c:v>
                </c:pt>
                <c:pt idx="39">
                  <c:v>100.0</c:v>
                </c:pt>
                <c:pt idx="40">
                  <c:v>100.0</c:v>
                </c:pt>
                <c:pt idx="41">
                  <c:v>100.0</c:v>
                </c:pt>
                <c:pt idx="42">
                  <c:v>100.0</c:v>
                </c:pt>
                <c:pt idx="43">
                  <c:v>100.0</c:v>
                </c:pt>
                <c:pt idx="44">
                  <c:v>100.0</c:v>
                </c:pt>
                <c:pt idx="45">
                  <c:v>100.0</c:v>
                </c:pt>
                <c:pt idx="46">
                  <c:v>100.0</c:v>
                </c:pt>
                <c:pt idx="47">
                  <c:v>100.0</c:v>
                </c:pt>
                <c:pt idx="48">
                  <c:v>100.0</c:v>
                </c:pt>
                <c:pt idx="49">
                  <c:v>100.0</c:v>
                </c:pt>
                <c:pt idx="50">
                  <c:v>100.0</c:v>
                </c:pt>
                <c:pt idx="51">
                  <c:v>100.0</c:v>
                </c:pt>
                <c:pt idx="52">
                  <c:v>100.0</c:v>
                </c:pt>
                <c:pt idx="53">
                  <c:v>100.0</c:v>
                </c:pt>
                <c:pt idx="54">
                  <c:v>100.0</c:v>
                </c:pt>
                <c:pt idx="55">
                  <c:v>100.0</c:v>
                </c:pt>
                <c:pt idx="56">
                  <c:v>100.0</c:v>
                </c:pt>
                <c:pt idx="57">
                  <c:v>100.0</c:v>
                </c:pt>
                <c:pt idx="58">
                  <c:v>100.0</c:v>
                </c:pt>
                <c:pt idx="59">
                  <c:v>100.0</c:v>
                </c:pt>
                <c:pt idx="60">
                  <c:v>100.0</c:v>
                </c:pt>
                <c:pt idx="61">
                  <c:v>100.0</c:v>
                </c:pt>
                <c:pt idx="62">
                  <c:v>100.0</c:v>
                </c:pt>
                <c:pt idx="63">
                  <c:v>100.0</c:v>
                </c:pt>
                <c:pt idx="64">
                  <c:v>100.0</c:v>
                </c:pt>
                <c:pt idx="65">
                  <c:v>100.0</c:v>
                </c:pt>
                <c:pt idx="66">
                  <c:v>100.0</c:v>
                </c:pt>
                <c:pt idx="67">
                  <c:v>100.0</c:v>
                </c:pt>
                <c:pt idx="68">
                  <c:v>100.0</c:v>
                </c:pt>
                <c:pt idx="69">
                  <c:v>100.0</c:v>
                </c:pt>
                <c:pt idx="70">
                  <c:v>100.0</c:v>
                </c:pt>
                <c:pt idx="71">
                  <c:v>100.0</c:v>
                </c:pt>
                <c:pt idx="72">
                  <c:v>100.0</c:v>
                </c:pt>
                <c:pt idx="73">
                  <c:v>100.0</c:v>
                </c:pt>
                <c:pt idx="74">
                  <c:v>100.0</c:v>
                </c:pt>
                <c:pt idx="75">
                  <c:v>100.0</c:v>
                </c:pt>
                <c:pt idx="76">
                  <c:v>100.0</c:v>
                </c:pt>
                <c:pt idx="77">
                  <c:v>100.0</c:v>
                </c:pt>
                <c:pt idx="78">
                  <c:v>100.0</c:v>
                </c:pt>
                <c:pt idx="79">
                  <c:v>100.0</c:v>
                </c:pt>
                <c:pt idx="80">
                  <c:v>100.0</c:v>
                </c:pt>
                <c:pt idx="81">
                  <c:v>100.0</c:v>
                </c:pt>
                <c:pt idx="82">
                  <c:v>100.0</c:v>
                </c:pt>
                <c:pt idx="83">
                  <c:v>100.0</c:v>
                </c:pt>
                <c:pt idx="84">
                  <c:v>100.0</c:v>
                </c:pt>
                <c:pt idx="85">
                  <c:v>100.0</c:v>
                </c:pt>
                <c:pt idx="86">
                  <c:v>100.0</c:v>
                </c:pt>
                <c:pt idx="87">
                  <c:v>100.0</c:v>
                </c:pt>
                <c:pt idx="88">
                  <c:v>100.0</c:v>
                </c:pt>
                <c:pt idx="89">
                  <c:v>100.0</c:v>
                </c:pt>
                <c:pt idx="90">
                  <c:v>100.0</c:v>
                </c:pt>
                <c:pt idx="91">
                  <c:v>100.0</c:v>
                </c:pt>
                <c:pt idx="92">
                  <c:v>100.0</c:v>
                </c:pt>
                <c:pt idx="93">
                  <c:v>100.0</c:v>
                </c:pt>
                <c:pt idx="94">
                  <c:v>100.0</c:v>
                </c:pt>
                <c:pt idx="95">
                  <c:v>100.0</c:v>
                </c:pt>
                <c:pt idx="96">
                  <c:v>100.0</c:v>
                </c:pt>
                <c:pt idx="97">
                  <c:v>100.0</c:v>
                </c:pt>
                <c:pt idx="98">
                  <c:v>100.0</c:v>
                </c:pt>
                <c:pt idx="99">
                  <c:v>100.0</c:v>
                </c:pt>
                <c:pt idx="100">
                  <c:v>100.0</c:v>
                </c:pt>
                <c:pt idx="101">
                  <c:v>0.0</c:v>
                </c:pt>
                <c:pt idx="102">
                  <c:v>0.0</c:v>
                </c:pt>
                <c:pt idx="103">
                  <c:v>0.0</c:v>
                </c:pt>
                <c:pt idx="104">
                  <c:v>0.0</c:v>
                </c:pt>
                <c:pt idx="105">
                  <c:v>0.0</c:v>
                </c:pt>
                <c:pt idx="106">
                  <c:v>0.0</c:v>
                </c:pt>
                <c:pt idx="107">
                  <c:v>0.0</c:v>
                </c:pt>
                <c:pt idx="108">
                  <c:v>0.0</c:v>
                </c:pt>
                <c:pt idx="109">
                  <c:v>0.0</c:v>
                </c:pt>
                <c:pt idx="110">
                  <c:v>0.0</c:v>
                </c:pt>
                <c:pt idx="111">
                  <c:v>0.0</c:v>
                </c:pt>
                <c:pt idx="112">
                  <c:v>0.0</c:v>
                </c:pt>
                <c:pt idx="113">
                  <c:v>0.0</c:v>
                </c:pt>
                <c:pt idx="114">
                  <c:v>0.0</c:v>
                </c:pt>
                <c:pt idx="115">
                  <c:v>0.0</c:v>
                </c:pt>
                <c:pt idx="116">
                  <c:v>0.0</c:v>
                </c:pt>
                <c:pt idx="117">
                  <c:v>0.0</c:v>
                </c:pt>
                <c:pt idx="118">
                  <c:v>0.0</c:v>
                </c:pt>
                <c:pt idx="119">
                  <c:v>0.0</c:v>
                </c:pt>
                <c:pt idx="120">
                  <c:v>0.0</c:v>
                </c:pt>
                <c:pt idx="121">
                  <c:v>0.0</c:v>
                </c:pt>
                <c:pt idx="122">
                  <c:v>0.0</c:v>
                </c:pt>
                <c:pt idx="123">
                  <c:v>0.0</c:v>
                </c:pt>
                <c:pt idx="124">
                  <c:v>0.0</c:v>
                </c:pt>
                <c:pt idx="125">
                  <c:v>0.0</c:v>
                </c:pt>
                <c:pt idx="126">
                  <c:v>0.0</c:v>
                </c:pt>
                <c:pt idx="127">
                  <c:v>0.0</c:v>
                </c:pt>
                <c:pt idx="128">
                  <c:v>0.0</c:v>
                </c:pt>
                <c:pt idx="129">
                  <c:v>0.0</c:v>
                </c:pt>
                <c:pt idx="130">
                  <c:v>0.0</c:v>
                </c:pt>
                <c:pt idx="131">
                  <c:v>0.0</c:v>
                </c:pt>
                <c:pt idx="132">
                  <c:v>0.0</c:v>
                </c:pt>
                <c:pt idx="133">
                  <c:v>0.0</c:v>
                </c:pt>
                <c:pt idx="134">
                  <c:v>0.0</c:v>
                </c:pt>
                <c:pt idx="135">
                  <c:v>0.0</c:v>
                </c:pt>
                <c:pt idx="136">
                  <c:v>0.0</c:v>
                </c:pt>
                <c:pt idx="137">
                  <c:v>0.0</c:v>
                </c:pt>
                <c:pt idx="138">
                  <c:v>0.0</c:v>
                </c:pt>
                <c:pt idx="139">
                  <c:v>0.0</c:v>
                </c:pt>
                <c:pt idx="140">
                  <c:v>0.0</c:v>
                </c:pt>
                <c:pt idx="141">
                  <c:v>0.0</c:v>
                </c:pt>
                <c:pt idx="142">
                  <c:v>0.0</c:v>
                </c:pt>
                <c:pt idx="143">
                  <c:v>0.0</c:v>
                </c:pt>
                <c:pt idx="144">
                  <c:v>0.0</c:v>
                </c:pt>
                <c:pt idx="145">
                  <c:v>0.0</c:v>
                </c:pt>
                <c:pt idx="146">
                  <c:v>0.0</c:v>
                </c:pt>
                <c:pt idx="147">
                  <c:v>0.0</c:v>
                </c:pt>
                <c:pt idx="148">
                  <c:v>0.0</c:v>
                </c:pt>
                <c:pt idx="149">
                  <c:v>0.0</c:v>
                </c:pt>
                <c:pt idx="150">
                  <c:v>0.0</c:v>
                </c:pt>
                <c:pt idx="151">
                  <c:v>0.0</c:v>
                </c:pt>
                <c:pt idx="152">
                  <c:v>0.0</c:v>
                </c:pt>
                <c:pt idx="153">
                  <c:v>0.0</c:v>
                </c:pt>
                <c:pt idx="154">
                  <c:v>0.0</c:v>
                </c:pt>
                <c:pt idx="155">
                  <c:v>0.0</c:v>
                </c:pt>
                <c:pt idx="156">
                  <c:v>0.0</c:v>
                </c:pt>
                <c:pt idx="157">
                  <c:v>0.0</c:v>
                </c:pt>
                <c:pt idx="158">
                  <c:v>0.0</c:v>
                </c:pt>
                <c:pt idx="159">
                  <c:v>0.0</c:v>
                </c:pt>
                <c:pt idx="160">
                  <c:v>0.0</c:v>
                </c:pt>
                <c:pt idx="161">
                  <c:v>0.0</c:v>
                </c:pt>
                <c:pt idx="162">
                  <c:v>0.0</c:v>
                </c:pt>
                <c:pt idx="163">
                  <c:v>0.0</c:v>
                </c:pt>
                <c:pt idx="164">
                  <c:v>0.0</c:v>
                </c:pt>
                <c:pt idx="165">
                  <c:v>0.0</c:v>
                </c:pt>
                <c:pt idx="166">
                  <c:v>0.0</c:v>
                </c:pt>
                <c:pt idx="167">
                  <c:v>0.0</c:v>
                </c:pt>
                <c:pt idx="168">
                  <c:v>0.0</c:v>
                </c:pt>
                <c:pt idx="169">
                  <c:v>0.0</c:v>
                </c:pt>
                <c:pt idx="170">
                  <c:v>0.0</c:v>
                </c:pt>
                <c:pt idx="171">
                  <c:v>0.0</c:v>
                </c:pt>
                <c:pt idx="172">
                  <c:v>0.0</c:v>
                </c:pt>
                <c:pt idx="173">
                  <c:v>0.0</c:v>
                </c:pt>
                <c:pt idx="174">
                  <c:v>0.0</c:v>
                </c:pt>
                <c:pt idx="175">
                  <c:v>0.0</c:v>
                </c:pt>
                <c:pt idx="176">
                  <c:v>0.0</c:v>
                </c:pt>
                <c:pt idx="177">
                  <c:v>0.0</c:v>
                </c:pt>
                <c:pt idx="178">
                  <c:v>0.0</c:v>
                </c:pt>
                <c:pt idx="179">
                  <c:v>0.0</c:v>
                </c:pt>
                <c:pt idx="180">
                  <c:v>0.0</c:v>
                </c:pt>
                <c:pt idx="181">
                  <c:v>0.0</c:v>
                </c:pt>
                <c:pt idx="182">
                  <c:v>0.0</c:v>
                </c:pt>
                <c:pt idx="183">
                  <c:v>0.0</c:v>
                </c:pt>
                <c:pt idx="184">
                  <c:v>0.0</c:v>
                </c:pt>
                <c:pt idx="185">
                  <c:v>0.0</c:v>
                </c:pt>
                <c:pt idx="186">
                  <c:v>0.0</c:v>
                </c:pt>
                <c:pt idx="187">
                  <c:v>0.0</c:v>
                </c:pt>
                <c:pt idx="188">
                  <c:v>0.0</c:v>
                </c:pt>
                <c:pt idx="189">
                  <c:v>0.0</c:v>
                </c:pt>
                <c:pt idx="190">
                  <c:v>0.0</c:v>
                </c:pt>
                <c:pt idx="191">
                  <c:v>0.0</c:v>
                </c:pt>
                <c:pt idx="192">
                  <c:v>0.0</c:v>
                </c:pt>
              </c:numCache>
            </c:numRef>
          </c:val>
          <c:smooth val="0"/>
        </c:ser>
        <c:dLbls>
          <c:showLegendKey val="0"/>
          <c:showVal val="0"/>
          <c:showCatName val="0"/>
          <c:showSerName val="0"/>
          <c:showPercent val="0"/>
          <c:showBubbleSize val="0"/>
        </c:dLbls>
        <c:smooth val="0"/>
        <c:axId val="-42911984"/>
        <c:axId val="-529195120"/>
      </c:lineChart>
      <c:catAx>
        <c:axId val="-42911984"/>
        <c:scaling>
          <c:orientation val="minMax"/>
        </c:scaling>
        <c:delete val="0"/>
        <c:axPos val="b"/>
        <c:title>
          <c:tx>
            <c:rich>
              <a:bodyPr/>
              <a:lstStyle/>
              <a:p>
                <a:pPr>
                  <a:defRPr/>
                </a:pPr>
                <a:r>
                  <a:rPr lang="en-US" dirty="0" smtClean="0"/>
                  <a:t>Time</a:t>
                </a:r>
              </a:p>
            </c:rich>
          </c:tx>
          <c:layout/>
          <c:overlay val="0"/>
        </c:title>
        <c:numFmt formatCode="General" sourceLinked="1"/>
        <c:majorTickMark val="none"/>
        <c:minorTickMark val="none"/>
        <c:tickLblPos val="none"/>
        <c:crossAx val="-529195120"/>
        <c:crosses val="autoZero"/>
        <c:auto val="1"/>
        <c:lblAlgn val="ctr"/>
        <c:lblOffset val="100"/>
        <c:noMultiLvlLbl val="0"/>
      </c:catAx>
      <c:valAx>
        <c:axId val="-529195120"/>
        <c:scaling>
          <c:orientation val="minMax"/>
        </c:scaling>
        <c:delete val="0"/>
        <c:axPos val="l"/>
        <c:title>
          <c:tx>
            <c:rich>
              <a:bodyPr rot="-5400000" vert="horz"/>
              <a:lstStyle/>
              <a:p>
                <a:pPr>
                  <a:defRPr/>
                </a:pPr>
                <a:r>
                  <a:rPr lang="en-US" dirty="0" smtClean="0"/>
                  <a:t>Voltage</a:t>
                </a:r>
                <a:endParaRPr lang="en-US" dirty="0"/>
              </a:p>
            </c:rich>
          </c:tx>
          <c:layout/>
          <c:overlay val="0"/>
        </c:title>
        <c:numFmt formatCode="General" sourceLinked="1"/>
        <c:majorTickMark val="none"/>
        <c:minorTickMark val="none"/>
        <c:tickLblPos val="none"/>
        <c:crossAx val="-4291198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pitchFamily="18" charset="0"/>
                <a:ea typeface="+mn-ea"/>
                <a:cs typeface="+mn-cs"/>
              </a:defRPr>
            </a:lvl1pPr>
          </a:lstStyle>
          <a:p>
            <a:pPr>
              <a:defRPr/>
            </a:pPr>
            <a:endParaRPr lang="en-US"/>
          </a:p>
        </p:txBody>
      </p:sp>
      <p:sp>
        <p:nvSpPr>
          <p:cNvPr id="117763"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8" charset="0"/>
                <a:ea typeface="+mn-ea"/>
                <a:cs typeface="+mn-cs"/>
              </a:defRPr>
            </a:lvl1pPr>
          </a:lstStyle>
          <a:p>
            <a:pPr>
              <a:defRPr/>
            </a:pPr>
            <a:endParaRPr lang="en-US"/>
          </a:p>
        </p:txBody>
      </p:sp>
      <p:sp>
        <p:nvSpPr>
          <p:cNvPr id="117764"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18" charset="0"/>
                <a:ea typeface="+mn-ea"/>
                <a:cs typeface="+mn-cs"/>
              </a:defRPr>
            </a:lvl1pPr>
          </a:lstStyle>
          <a:p>
            <a:pPr>
              <a:defRPr/>
            </a:pPr>
            <a:endParaRPr lang="en-US"/>
          </a:p>
        </p:txBody>
      </p:sp>
      <p:sp>
        <p:nvSpPr>
          <p:cNvPr id="117765"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C9E7309D-2AB9-694E-BA14-4DB1701266AF}" type="slidenum">
              <a:rPr lang="en-US" altLang="en-US"/>
              <a:pPr/>
              <a:t>‹#›</a:t>
            </a:fld>
            <a:endParaRPr lang="en-US" altLang="en-US"/>
          </a:p>
        </p:txBody>
      </p:sp>
    </p:spTree>
    <p:extLst>
      <p:ext uri="{BB962C8B-B14F-4D97-AF65-F5344CB8AC3E}">
        <p14:creationId xmlns:p14="http://schemas.microsoft.com/office/powerpoint/2010/main" val="1617845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Times New Roman" pitchFamily="18" charset="0"/>
                <a:ea typeface="+mn-ea"/>
                <a:cs typeface="+mn-cs"/>
              </a:defRPr>
            </a:lvl1pPr>
          </a:lstStyle>
          <a:p>
            <a:pPr>
              <a:defRPr/>
            </a:pPr>
            <a:endParaRPr lang="en-US"/>
          </a:p>
        </p:txBody>
      </p:sp>
      <p:sp>
        <p:nvSpPr>
          <p:cNvPr id="37891"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Times New Roman" pitchFamily="18" charset="0"/>
                <a:ea typeface="+mn-ea"/>
                <a:cs typeface="+mn-cs"/>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3"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Times New Roman" pitchFamily="18" charset="0"/>
                <a:ea typeface="+mn-ea"/>
                <a:cs typeface="+mn-cs"/>
              </a:defRPr>
            </a:lvl1pPr>
          </a:lstStyle>
          <a:p>
            <a:pPr>
              <a:defRPr/>
            </a:pPr>
            <a:endParaRPr lang="en-US"/>
          </a:p>
        </p:txBody>
      </p:sp>
      <p:sp>
        <p:nvSpPr>
          <p:cNvPr id="37895"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6B07BCF-33C4-A04A-A27D-8D5E1E17740A}" type="slidenum">
              <a:rPr lang="en-US" altLang="en-US"/>
              <a:pPr/>
              <a:t>‹#›</a:t>
            </a:fld>
            <a:endParaRPr lang="en-US" altLang="en-US"/>
          </a:p>
        </p:txBody>
      </p:sp>
    </p:spTree>
    <p:extLst>
      <p:ext uri="{BB962C8B-B14F-4D97-AF65-F5344CB8AC3E}">
        <p14:creationId xmlns:p14="http://schemas.microsoft.com/office/powerpoint/2010/main" val="16506700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3AA4F4B-8D49-AE48-A528-3125E0D65828}" type="slidenum">
              <a:rPr lang="en-US" altLang="en-US" sz="1300"/>
              <a:pPr eaLnBrk="1" hangingPunct="1"/>
              <a:t>3</a:t>
            </a:fld>
            <a:endParaRPr lang="en-US" altLang="en-US" sz="1300"/>
          </a:p>
        </p:txBody>
      </p:sp>
      <p:sp>
        <p:nvSpPr>
          <p:cNvPr id="76802" name="Rectangle 2"/>
          <p:cNvSpPr>
            <a:spLocks noGrp="1" noRot="1" noChangeAspect="1" noChangeArrowheads="1" noTextEdit="1"/>
          </p:cNvSpPr>
          <p:nvPr>
            <p:ph type="sldImg"/>
          </p:nvPr>
        </p:nvSpPr>
        <p:spPr>
          <a:xfrm>
            <a:off x="2973388" y="549275"/>
            <a:ext cx="3657600" cy="2743200"/>
          </a:xfrm>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Caveats</a:t>
            </a:r>
          </a:p>
          <a:p>
            <a:r>
              <a:rPr lang="en-US" altLang="en-US"/>
              <a:t>Subset, old,</a:t>
            </a:r>
          </a:p>
          <a:p>
            <a:r>
              <a:rPr lang="en-US" altLang="en-US"/>
              <a:t>Relative strengths of each</a:t>
            </a:r>
          </a:p>
          <a:p>
            <a:endParaRPr lang="en-US" altLang="en-US"/>
          </a:p>
          <a:p>
            <a:r>
              <a:rPr lang="en-US" altLang="en-US"/>
              <a:t>Placelab: data collected as part of Intel</a:t>
            </a:r>
            <a:r>
              <a:rPr lang="ja-JP" altLang="en-US"/>
              <a:t>’</a:t>
            </a:r>
            <a:r>
              <a:rPr lang="en-US" altLang="ja-JP"/>
              <a:t>s placelab project, this is software that allows commodity hardware clients such as notebooks, PDAs to locate themselves by listening to radio beacons such as 802.11…</a:t>
            </a:r>
          </a:p>
          <a:p>
            <a:endParaRPr lang="en-US" altLang="en-US"/>
          </a:p>
          <a:p>
            <a:r>
              <a:rPr lang="en-US" altLang="en-US"/>
              <a:t>Wifimaps: provides a graphic visualization tool to map out access points in specific areas of the world. This under database is contributed by various war-drive efforts.</a:t>
            </a:r>
          </a:p>
          <a:p>
            <a:endParaRPr lang="en-US" altLang="en-US"/>
          </a:p>
          <a:p>
            <a:r>
              <a:rPr lang="en-US" altLang="en-US"/>
              <a:t>War-drive: small scale war  drive of some dense areas of pittsburgh</a:t>
            </a:r>
          </a:p>
        </p:txBody>
      </p:sp>
    </p:spTree>
    <p:extLst>
      <p:ext uri="{BB962C8B-B14F-4D97-AF65-F5344CB8AC3E}">
        <p14:creationId xmlns:p14="http://schemas.microsoft.com/office/powerpoint/2010/main" val="12208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280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7578DBE-D51B-AF45-8C63-3FD46F145145}" type="slidenum">
              <a:rPr lang="en-US" altLang="en-US" sz="1300"/>
              <a:pPr eaLnBrk="1" hangingPunct="1"/>
              <a:t>15</a:t>
            </a:fld>
            <a:endParaRPr lang="en-US" altLang="en-US" sz="1300"/>
          </a:p>
        </p:txBody>
      </p:sp>
    </p:spTree>
    <p:extLst>
      <p:ext uri="{BB962C8B-B14F-4D97-AF65-F5344CB8AC3E}">
        <p14:creationId xmlns:p14="http://schemas.microsoft.com/office/powerpoint/2010/main" val="48124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310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3DF50AF-6959-A644-A828-5447C89E7B9A}" type="slidenum">
              <a:rPr lang="en-US" altLang="en-US" sz="1300"/>
              <a:pPr eaLnBrk="1" hangingPunct="1"/>
              <a:t>17</a:t>
            </a:fld>
            <a:endParaRPr lang="en-US" altLang="en-US" sz="1300"/>
          </a:p>
        </p:txBody>
      </p:sp>
    </p:spTree>
    <p:extLst>
      <p:ext uri="{BB962C8B-B14F-4D97-AF65-F5344CB8AC3E}">
        <p14:creationId xmlns:p14="http://schemas.microsoft.com/office/powerpoint/2010/main" val="869519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p:cNvSpPr>
          <p:nvPr>
            <p:ph type="sldImg"/>
          </p:nvPr>
        </p:nvSpPr>
        <p:spPr>
          <a:ln/>
        </p:spPr>
      </p:sp>
      <p:sp>
        <p:nvSpPr>
          <p:cNvPr id="1331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33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4A6D560-7635-2A4F-B748-1CA640636651}" type="slidenum">
              <a:rPr lang="en-US" altLang="en-US" sz="1300"/>
              <a:pPr eaLnBrk="1" hangingPunct="1"/>
              <a:t>18</a:t>
            </a:fld>
            <a:endParaRPr lang="en-US" altLang="en-US" sz="1300"/>
          </a:p>
        </p:txBody>
      </p:sp>
    </p:spTree>
    <p:extLst>
      <p:ext uri="{BB962C8B-B14F-4D97-AF65-F5344CB8AC3E}">
        <p14:creationId xmlns:p14="http://schemas.microsoft.com/office/powerpoint/2010/main" val="37996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351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CC0091C-451F-154B-B537-9DF3428E81E0}" type="slidenum">
              <a:rPr lang="en-US" altLang="en-US" sz="1300"/>
              <a:pPr eaLnBrk="1" hangingPunct="1"/>
              <a:t>19</a:t>
            </a:fld>
            <a:endParaRPr lang="en-US" altLang="en-US" sz="1300"/>
          </a:p>
        </p:txBody>
      </p:sp>
    </p:spTree>
    <p:extLst>
      <p:ext uri="{BB962C8B-B14F-4D97-AF65-F5344CB8AC3E}">
        <p14:creationId xmlns:p14="http://schemas.microsoft.com/office/powerpoint/2010/main" val="1655175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baseline="0" dirty="0" smtClean="0">
              <a:solidFill>
                <a:srgbClr val="CB5628"/>
              </a:solidFill>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21</a:t>
            </a:fld>
            <a:endParaRPr lang="en-US"/>
          </a:p>
        </p:txBody>
      </p:sp>
    </p:spTree>
    <p:extLst>
      <p:ext uri="{BB962C8B-B14F-4D97-AF65-F5344CB8AC3E}">
        <p14:creationId xmlns:p14="http://schemas.microsoft.com/office/powerpoint/2010/main" val="202469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22</a:t>
            </a:fld>
            <a:endParaRPr lang="en-US"/>
          </a:p>
        </p:txBody>
      </p:sp>
    </p:spTree>
    <p:extLst>
      <p:ext uri="{BB962C8B-B14F-4D97-AF65-F5344CB8AC3E}">
        <p14:creationId xmlns:p14="http://schemas.microsoft.com/office/powerpoint/2010/main" val="762192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23</a:t>
            </a:fld>
            <a:endParaRPr lang="en-US"/>
          </a:p>
        </p:txBody>
      </p:sp>
    </p:spTree>
    <p:extLst>
      <p:ext uri="{BB962C8B-B14F-4D97-AF65-F5344CB8AC3E}">
        <p14:creationId xmlns:p14="http://schemas.microsoft.com/office/powerpoint/2010/main" val="997233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24</a:t>
            </a:fld>
            <a:endParaRPr lang="en-US"/>
          </a:p>
        </p:txBody>
      </p:sp>
    </p:spTree>
    <p:extLst>
      <p:ext uri="{BB962C8B-B14F-4D97-AF65-F5344CB8AC3E}">
        <p14:creationId xmlns:p14="http://schemas.microsoft.com/office/powerpoint/2010/main" val="1955985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25</a:t>
            </a:fld>
            <a:endParaRPr lang="en-US"/>
          </a:p>
        </p:txBody>
      </p:sp>
    </p:spTree>
    <p:extLst>
      <p:ext uri="{BB962C8B-B14F-4D97-AF65-F5344CB8AC3E}">
        <p14:creationId xmlns:p14="http://schemas.microsoft.com/office/powerpoint/2010/main" val="618183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26</a:t>
            </a:fld>
            <a:endParaRPr lang="en-US"/>
          </a:p>
        </p:txBody>
      </p:sp>
    </p:spTree>
    <p:extLst>
      <p:ext uri="{BB962C8B-B14F-4D97-AF65-F5344CB8AC3E}">
        <p14:creationId xmlns:p14="http://schemas.microsoft.com/office/powerpoint/2010/main" val="448804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D82FA86-439E-2C46-B7BA-697FDBFF9DD4}" type="slidenum">
              <a:rPr lang="en-US" altLang="en-US" sz="1300"/>
              <a:pPr eaLnBrk="1" hangingPunct="1"/>
              <a:t>4</a:t>
            </a:fld>
            <a:endParaRPr lang="en-US" altLang="en-US" sz="1300"/>
          </a:p>
        </p:txBody>
      </p:sp>
      <p:sp>
        <p:nvSpPr>
          <p:cNvPr id="78850" name="Rectangle 2"/>
          <p:cNvSpPr>
            <a:spLocks noGrp="1" noRot="1" noChangeAspect="1" noChangeArrowheads="1" noTextEdit="1"/>
          </p:cNvSpPr>
          <p:nvPr>
            <p:ph type="sldImg"/>
          </p:nvPr>
        </p:nvSpPr>
        <p:spPr>
          <a:xfrm>
            <a:off x="2973388" y="549275"/>
            <a:ext cx="3657600" cy="2743200"/>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Data in placelab to understand how many APs in each city are in interference range of each other.</a:t>
            </a:r>
          </a:p>
          <a:p>
            <a:endParaRPr lang="en-US" altLang="en-US"/>
          </a:p>
          <a:p>
            <a:r>
              <a:rPr lang="en-US" altLang="en-US"/>
              <a:t>Figure on the right shows a distribution of the number on interfering neighboring APs in the various cities. More than 4…</a:t>
            </a:r>
          </a:p>
        </p:txBody>
      </p:sp>
    </p:spTree>
    <p:extLst>
      <p:ext uri="{BB962C8B-B14F-4D97-AF65-F5344CB8AC3E}">
        <p14:creationId xmlns:p14="http://schemas.microsoft.com/office/powerpoint/2010/main" val="963912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27</a:t>
            </a:fld>
            <a:endParaRPr lang="en-US"/>
          </a:p>
        </p:txBody>
      </p:sp>
    </p:spTree>
    <p:extLst>
      <p:ext uri="{BB962C8B-B14F-4D97-AF65-F5344CB8AC3E}">
        <p14:creationId xmlns:p14="http://schemas.microsoft.com/office/powerpoint/2010/main" val="962996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28</a:t>
            </a:fld>
            <a:endParaRPr lang="en-US"/>
          </a:p>
        </p:txBody>
      </p:sp>
    </p:spTree>
    <p:extLst>
      <p:ext uri="{BB962C8B-B14F-4D97-AF65-F5344CB8AC3E}">
        <p14:creationId xmlns:p14="http://schemas.microsoft.com/office/powerpoint/2010/main" val="1886931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29</a:t>
            </a:fld>
            <a:endParaRPr lang="en-US"/>
          </a:p>
        </p:txBody>
      </p:sp>
    </p:spTree>
    <p:extLst>
      <p:ext uri="{BB962C8B-B14F-4D97-AF65-F5344CB8AC3E}">
        <p14:creationId xmlns:p14="http://schemas.microsoft.com/office/powerpoint/2010/main" val="1729375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30</a:t>
            </a:fld>
            <a:endParaRPr lang="en-US"/>
          </a:p>
        </p:txBody>
      </p:sp>
    </p:spTree>
    <p:extLst>
      <p:ext uri="{BB962C8B-B14F-4D97-AF65-F5344CB8AC3E}">
        <p14:creationId xmlns:p14="http://schemas.microsoft.com/office/powerpoint/2010/main" val="151301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31</a:t>
            </a:fld>
            <a:endParaRPr lang="en-US"/>
          </a:p>
        </p:txBody>
      </p:sp>
    </p:spTree>
    <p:extLst>
      <p:ext uri="{BB962C8B-B14F-4D97-AF65-F5344CB8AC3E}">
        <p14:creationId xmlns:p14="http://schemas.microsoft.com/office/powerpoint/2010/main" val="1810723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32</a:t>
            </a:fld>
            <a:endParaRPr lang="en-US"/>
          </a:p>
        </p:txBody>
      </p:sp>
    </p:spTree>
    <p:extLst>
      <p:ext uri="{BB962C8B-B14F-4D97-AF65-F5344CB8AC3E}">
        <p14:creationId xmlns:p14="http://schemas.microsoft.com/office/powerpoint/2010/main" val="1624528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33</a:t>
            </a:fld>
            <a:endParaRPr lang="en-US"/>
          </a:p>
        </p:txBody>
      </p:sp>
    </p:spTree>
    <p:extLst>
      <p:ext uri="{BB962C8B-B14F-4D97-AF65-F5344CB8AC3E}">
        <p14:creationId xmlns:p14="http://schemas.microsoft.com/office/powerpoint/2010/main" val="526635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34</a:t>
            </a:fld>
            <a:endParaRPr lang="en-US"/>
          </a:p>
        </p:txBody>
      </p:sp>
    </p:spTree>
    <p:extLst>
      <p:ext uri="{BB962C8B-B14F-4D97-AF65-F5344CB8AC3E}">
        <p14:creationId xmlns:p14="http://schemas.microsoft.com/office/powerpoint/2010/main" val="69862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35</a:t>
            </a:fld>
            <a:endParaRPr lang="en-US"/>
          </a:p>
        </p:txBody>
      </p:sp>
    </p:spTree>
    <p:extLst>
      <p:ext uri="{BB962C8B-B14F-4D97-AF65-F5344CB8AC3E}">
        <p14:creationId xmlns:p14="http://schemas.microsoft.com/office/powerpoint/2010/main" val="14895573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36</a:t>
            </a:fld>
            <a:endParaRPr lang="en-US"/>
          </a:p>
        </p:txBody>
      </p:sp>
    </p:spTree>
    <p:extLst>
      <p:ext uri="{BB962C8B-B14F-4D97-AF65-F5344CB8AC3E}">
        <p14:creationId xmlns:p14="http://schemas.microsoft.com/office/powerpoint/2010/main" val="634784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885BF48-8A2F-8D46-B32F-1DBACD08C9C3}" type="slidenum">
              <a:rPr lang="en-US" altLang="en-US" sz="1300"/>
              <a:pPr eaLnBrk="1" hangingPunct="1"/>
              <a:t>5</a:t>
            </a:fld>
            <a:endParaRPr lang="en-US" altLang="en-US" sz="1300"/>
          </a:p>
        </p:txBody>
      </p:sp>
      <p:sp>
        <p:nvSpPr>
          <p:cNvPr id="80898" name="Rectangle 2"/>
          <p:cNvSpPr>
            <a:spLocks noGrp="1" noRot="1" noChangeAspect="1" noChangeArrowheads="1" noTextEdit="1"/>
          </p:cNvSpPr>
          <p:nvPr>
            <p:ph type="sldImg"/>
          </p:nvPr>
        </p:nvSpPr>
        <p:spPr>
          <a:xfrm>
            <a:off x="2973388" y="549275"/>
            <a:ext cx="3657600" cy="2743200"/>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Color</a:t>
            </a:r>
          </a:p>
          <a:p>
            <a:r>
              <a:rPr lang="en-US" altLang="en-US"/>
              <a:t>Don</a:t>
            </a:r>
            <a:r>
              <a:rPr lang="ja-JP" altLang="en-US"/>
              <a:t>’</a:t>
            </a:r>
            <a:r>
              <a:rPr lang="en-US" altLang="ja-JP"/>
              <a:t>t say graph coloring, channel selection</a:t>
            </a:r>
          </a:p>
          <a:p>
            <a:r>
              <a:rPr lang="en-US" altLang="en-US"/>
              <a:t>Search for </a:t>
            </a:r>
            <a:r>
              <a:rPr lang="ja-JP" altLang="en-US"/>
              <a:t>“</a:t>
            </a:r>
            <a:r>
              <a:rPr lang="en-US" altLang="ja-JP"/>
              <a:t>placelab</a:t>
            </a:r>
            <a:r>
              <a:rPr lang="ja-JP" altLang="en-US"/>
              <a:t>”</a:t>
            </a:r>
            <a:endParaRPr lang="en-US" altLang="ja-JP"/>
          </a:p>
          <a:p>
            <a:r>
              <a:rPr lang="en-US" altLang="en-US"/>
              <a:t>Data in placelab to understand how many APs in each city are in interference range of each other.</a:t>
            </a:r>
          </a:p>
          <a:p>
            <a:endParaRPr lang="en-US" altLang="en-US"/>
          </a:p>
          <a:p>
            <a:r>
              <a:rPr lang="en-US" altLang="en-US"/>
              <a:t>Figure on the right shows a distribution of the number on interfering neighboring APs in the various cities. More than 4…</a:t>
            </a:r>
          </a:p>
        </p:txBody>
      </p:sp>
    </p:spTree>
    <p:extLst>
      <p:ext uri="{BB962C8B-B14F-4D97-AF65-F5344CB8AC3E}">
        <p14:creationId xmlns:p14="http://schemas.microsoft.com/office/powerpoint/2010/main" val="20101037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37</a:t>
            </a:fld>
            <a:endParaRPr lang="en-US"/>
          </a:p>
        </p:txBody>
      </p:sp>
    </p:spTree>
    <p:extLst>
      <p:ext uri="{BB962C8B-B14F-4D97-AF65-F5344CB8AC3E}">
        <p14:creationId xmlns:p14="http://schemas.microsoft.com/office/powerpoint/2010/main" val="1884934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4995CA-96D2-5147-9891-8992C0FC59E2}" type="slidenum">
              <a:rPr lang="en-US" smtClean="0"/>
              <a:pPr/>
              <a:t>38</a:t>
            </a:fld>
            <a:endParaRPr lang="en-US"/>
          </a:p>
        </p:txBody>
      </p:sp>
    </p:spTree>
    <p:extLst>
      <p:ext uri="{BB962C8B-B14F-4D97-AF65-F5344CB8AC3E}">
        <p14:creationId xmlns:p14="http://schemas.microsoft.com/office/powerpoint/2010/main" val="899637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39</a:t>
            </a:fld>
            <a:endParaRPr lang="en-US"/>
          </a:p>
        </p:txBody>
      </p:sp>
    </p:spTree>
    <p:extLst>
      <p:ext uri="{BB962C8B-B14F-4D97-AF65-F5344CB8AC3E}">
        <p14:creationId xmlns:p14="http://schemas.microsoft.com/office/powerpoint/2010/main" val="773246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40</a:t>
            </a:fld>
            <a:endParaRPr lang="en-US"/>
          </a:p>
        </p:txBody>
      </p:sp>
    </p:spTree>
    <p:extLst>
      <p:ext uri="{BB962C8B-B14F-4D97-AF65-F5344CB8AC3E}">
        <p14:creationId xmlns:p14="http://schemas.microsoft.com/office/powerpoint/2010/main" val="1252406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41</a:t>
            </a:fld>
            <a:endParaRPr lang="en-US"/>
          </a:p>
        </p:txBody>
      </p:sp>
    </p:spTree>
    <p:extLst>
      <p:ext uri="{BB962C8B-B14F-4D97-AF65-F5344CB8AC3E}">
        <p14:creationId xmlns:p14="http://schemas.microsoft.com/office/powerpoint/2010/main" val="2118951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D4995CA-96D2-5147-9891-8992C0FC59E2}" type="slidenum">
              <a:rPr lang="en-US" smtClean="0"/>
              <a:pPr/>
              <a:t>42</a:t>
            </a:fld>
            <a:endParaRPr lang="en-US"/>
          </a:p>
        </p:txBody>
      </p:sp>
    </p:spTree>
    <p:extLst>
      <p:ext uri="{BB962C8B-B14F-4D97-AF65-F5344CB8AC3E}">
        <p14:creationId xmlns:p14="http://schemas.microsoft.com/office/powerpoint/2010/main" val="19464160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995CA-96D2-5147-9891-8992C0FC59E2}" type="slidenum">
              <a:rPr lang="en-US" smtClean="0"/>
              <a:pPr/>
              <a:t>43</a:t>
            </a:fld>
            <a:endParaRPr lang="en-US"/>
          </a:p>
        </p:txBody>
      </p:sp>
    </p:spTree>
    <p:extLst>
      <p:ext uri="{BB962C8B-B14F-4D97-AF65-F5344CB8AC3E}">
        <p14:creationId xmlns:p14="http://schemas.microsoft.com/office/powerpoint/2010/main" val="608643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995CA-96D2-5147-9891-8992C0FC59E2}" type="slidenum">
              <a:rPr lang="en-US" smtClean="0"/>
              <a:pPr/>
              <a:t>44</a:t>
            </a:fld>
            <a:endParaRPr lang="en-US"/>
          </a:p>
        </p:txBody>
      </p:sp>
    </p:spTree>
    <p:extLst>
      <p:ext uri="{BB962C8B-B14F-4D97-AF65-F5344CB8AC3E}">
        <p14:creationId xmlns:p14="http://schemas.microsoft.com/office/powerpoint/2010/main" val="2025333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429374D-C6F1-F446-AF5F-4567F19A6479}" type="slidenum">
              <a:rPr lang="en-US" altLang="en-US" sz="1300"/>
              <a:pPr eaLnBrk="1" hangingPunct="1"/>
              <a:t>78</a:t>
            </a:fld>
            <a:endParaRPr lang="en-US" altLang="en-US" sz="13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main problem we</a:t>
            </a:r>
            <a:r>
              <a:rPr lang="ja-JP" altLang="en-US"/>
              <a:t>’</a:t>
            </a:r>
            <a:r>
              <a:rPr lang="en-US" altLang="ja-JP"/>
              <a:t>re concerned with today is the impact of growing RF interference in unlicensed spectrum such as the 2.4GHz band used by 802.11. There has recently been a spate of anecdotal reports about the increasing severity of RF interference problems on the operation of wireless networks such as 802.11, but we don</a:t>
            </a:r>
            <a:r>
              <a:rPr lang="ja-JP" altLang="en-US"/>
              <a:t>’</a:t>
            </a:r>
            <a:r>
              <a:rPr lang="en-US" altLang="ja-JP"/>
              <a:t>t yet clearly know what the magnitude or the trend of the problem is. So, we would like to characterize how 802.11 performs under interference in reality.</a:t>
            </a:r>
          </a:p>
          <a:p>
            <a:endParaRPr lang="en-US" altLang="en-US"/>
          </a:p>
          <a:p>
            <a:r>
              <a:rPr lang="en-US" altLang="en-US"/>
              <a:t>Today, an 802.11 network has to contend with other 802.11 networks, as well as with other wireless devices that share the same spectrum, such as cordless phones, microwave ovens, car alarm systems, bluetooth, and a growing variety of other unlicensed band devices.</a:t>
            </a:r>
          </a:p>
        </p:txBody>
      </p:sp>
    </p:spTree>
    <p:extLst>
      <p:ext uri="{BB962C8B-B14F-4D97-AF65-F5344CB8AC3E}">
        <p14:creationId xmlns:p14="http://schemas.microsoft.com/office/powerpoint/2010/main" val="2068760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531717A-BE2C-BE49-A7C1-BA46BA3DAC29}" type="slidenum">
              <a:rPr lang="en-US" altLang="en-US" sz="1300"/>
              <a:pPr eaLnBrk="1" hangingPunct="1"/>
              <a:t>79</a:t>
            </a:fld>
            <a:endParaRPr lang="en-US" altLang="en-US" sz="13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standard SINR or (Signal to Interference and Noise Ratio) model predicts that throughput should decrease linearly with interferer power. The interferer power is on a log-scale. If this standard model holds in practice, then 802.11 devices have a variety of options at their disposal to tolerate interference gracefully. For example, they can change the bit rate at which they transmit, they can change the transmission power, they can use forward error correction, they can use smaller packets, and exploit various diversity techniques for transmission and reception, such as using multi-antenna systems.</a:t>
            </a:r>
          </a:p>
          <a:p>
            <a:endParaRPr lang="en-US" altLang="en-US"/>
          </a:p>
          <a:p>
            <a:endParaRPr lang="en-US" altLang="en-US"/>
          </a:p>
        </p:txBody>
      </p:sp>
    </p:spTree>
    <p:extLst>
      <p:ext uri="{BB962C8B-B14F-4D97-AF65-F5344CB8AC3E}">
        <p14:creationId xmlns:p14="http://schemas.microsoft.com/office/powerpoint/2010/main" val="1406239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8A1F451-060D-844E-B5CE-71C629706D15}" type="slidenum">
              <a:rPr lang="en-US" altLang="en-US" sz="1300"/>
              <a:pPr eaLnBrk="1" hangingPunct="1"/>
              <a:t>6</a:t>
            </a:fld>
            <a:endParaRPr lang="en-US" altLang="en-US" sz="1300"/>
          </a:p>
        </p:txBody>
      </p:sp>
      <p:sp>
        <p:nvSpPr>
          <p:cNvPr id="82946" name="Rectangle 2"/>
          <p:cNvSpPr>
            <a:spLocks noGrp="1" noRot="1" noChangeAspect="1" noChangeArrowheads="1" noTextEdit="1"/>
          </p:cNvSpPr>
          <p:nvPr>
            <p:ph type="sldImg"/>
          </p:nvPr>
        </p:nvSpPr>
        <p:spPr>
          <a:xfrm>
            <a:off x="2973388" y="549275"/>
            <a:ext cx="3657600" cy="2743200"/>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Change titles:  as was done here…</a:t>
            </a:r>
          </a:p>
          <a:p>
            <a:endParaRPr lang="en-US" altLang="en-US"/>
          </a:p>
          <a:p>
            <a:endParaRPr lang="en-US" altLang="en-US"/>
          </a:p>
          <a:p>
            <a:r>
              <a:rPr lang="en-US" altLang="en-US"/>
              <a:t>Caveat</a:t>
            </a:r>
          </a:p>
          <a:p>
            <a:r>
              <a:rPr lang="en-US" altLang="en-US"/>
              <a:t>Mention autocell is used by new vendors, but solution is ?</a:t>
            </a:r>
          </a:p>
          <a:p>
            <a:r>
              <a:rPr lang="en-US" altLang="en-US"/>
              <a:t>Newer access points include</a:t>
            </a:r>
          </a:p>
          <a:p>
            <a:r>
              <a:rPr lang="en-US" altLang="en-US"/>
              <a:t>This is top 4 channels, number are unclassified</a:t>
            </a:r>
          </a:p>
          <a:p>
            <a:endParaRPr lang="en-US" altLang="en-US"/>
          </a:p>
          <a:p>
            <a:r>
              <a:rPr lang="en-US" altLang="en-US"/>
              <a:t>We computed several interesting statistics about deployment and usage. 6 – default on most APs, showing that users more often than not leave their def configs on. In the table on the right, I show the relatives levels of deployment a and g. We can determine this by looking at the supporting rates info for the APs… relatively recent standardization….</a:t>
            </a:r>
          </a:p>
        </p:txBody>
      </p:sp>
    </p:spTree>
    <p:extLst>
      <p:ext uri="{BB962C8B-B14F-4D97-AF65-F5344CB8AC3E}">
        <p14:creationId xmlns:p14="http://schemas.microsoft.com/office/powerpoint/2010/main" val="1748576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F64C945-4C29-F646-A6F8-19C338A9D070}" type="slidenum">
              <a:rPr lang="en-US" altLang="en-US" sz="1300"/>
              <a:pPr eaLnBrk="1" hangingPunct="1"/>
              <a:t>80</a:t>
            </a:fld>
            <a:endParaRPr lang="en-US" altLang="en-US" sz="13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key questions before us are whether 802.11 copes well with different types of low-power and/or narrow-band interferers, and which of the 802.11 options work well in practice, and why.</a:t>
            </a:r>
          </a:p>
        </p:txBody>
      </p:sp>
    </p:spTree>
    <p:extLst>
      <p:ext uri="{BB962C8B-B14F-4D97-AF65-F5344CB8AC3E}">
        <p14:creationId xmlns:p14="http://schemas.microsoft.com/office/powerpoint/2010/main" val="2963081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56C4859-CCA9-2C4E-983B-A840DEE6DFD6}" type="slidenum">
              <a:rPr lang="en-US" altLang="en-US" sz="1300"/>
              <a:pPr eaLnBrk="1" hangingPunct="1"/>
              <a:t>81</a:t>
            </a:fld>
            <a:endParaRPr lang="en-US" altLang="en-US" sz="13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most interesting result we see is that the effects of interference are more severe in practice than theory would predict. There is a large gap between theory and practice at both low-end and high-end of the interference range. In fact, we find that the link throughput can drop to zero at medium to high end of the interference range. Such a rapid and severe degradation in performance is caused by several hardware limitations of commodity cards, which are not adequately modeled by theory.</a:t>
            </a:r>
          </a:p>
        </p:txBody>
      </p:sp>
    </p:spTree>
    <p:extLst>
      <p:ext uri="{BB962C8B-B14F-4D97-AF65-F5344CB8AC3E}">
        <p14:creationId xmlns:p14="http://schemas.microsoft.com/office/powerpoint/2010/main" val="12500976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D21DD7D-E4ED-6E48-8B0F-BAF1AA2610BE}" type="slidenum">
              <a:rPr lang="en-US" altLang="en-US" sz="1300"/>
              <a:pPr eaLnBrk="1" hangingPunct="1"/>
              <a:t>82</a:t>
            </a:fld>
            <a:endParaRPr lang="en-US" altLang="en-US" sz="13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setup is a controlled testbed within an office building consisting of 802.11 transmitter and receiver that use different commodity cards. They exchange UDP flows. Interferers are various types of wireless devices such as an 802.11 interferer that can output arbitrary modulated 802.11 bit patterns, ZigBee sensor nodes, cordless phones, and camera jammers. They represent both worst-case natural and adversarial interferers arising in practice. The interferer varies in power as its physical distance to the 802.11 link changes. In order to simulate the effects of such an interferer in a controlled manner, we use hardware attenuators to vary the output power. The picture here shows such an attenuated 802.11 interferer.</a:t>
            </a:r>
          </a:p>
        </p:txBody>
      </p:sp>
    </p:spTree>
    <p:extLst>
      <p:ext uri="{BB962C8B-B14F-4D97-AF65-F5344CB8AC3E}">
        <p14:creationId xmlns:p14="http://schemas.microsoft.com/office/powerpoint/2010/main" val="1866891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BA69647-7FF2-284F-8714-010867194C0C}" type="slidenum">
              <a:rPr lang="en-US" altLang="en-US" sz="1300"/>
              <a:pPr eaLnBrk="1" hangingPunct="1"/>
              <a:t>83</a:t>
            </a:fld>
            <a:endParaRPr lang="en-US" altLang="en-US" sz="13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example, when three consecutive beacons from the AP are lost by the MAC layer, the link is commonly assumed to be dead.</a:t>
            </a:r>
          </a:p>
        </p:txBody>
      </p:sp>
    </p:spTree>
    <p:extLst>
      <p:ext uri="{BB962C8B-B14F-4D97-AF65-F5344CB8AC3E}">
        <p14:creationId xmlns:p14="http://schemas.microsoft.com/office/powerpoint/2010/main" val="1371483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F6B9FF4-7465-2142-86D8-54AF91544133}" type="slidenum">
              <a:rPr lang="en-US" altLang="en-US" sz="1300"/>
              <a:pPr eaLnBrk="1" hangingPunct="1"/>
              <a:t>84</a:t>
            </a:fld>
            <a:endParaRPr lang="en-US" altLang="en-US" sz="13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found an interferer that sends a continuous sync pattern </a:t>
            </a:r>
          </a:p>
          <a:p>
            <a:endParaRPr lang="en-US" altLang="en-US"/>
          </a:p>
        </p:txBody>
      </p:sp>
    </p:spTree>
    <p:extLst>
      <p:ext uri="{BB962C8B-B14F-4D97-AF65-F5344CB8AC3E}">
        <p14:creationId xmlns:p14="http://schemas.microsoft.com/office/powerpoint/2010/main" val="66726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D6E23A9-A641-9343-B93C-C8C14A1988CA}" type="slidenum">
              <a:rPr lang="en-US" altLang="en-US" sz="1300"/>
              <a:pPr eaLnBrk="1" hangingPunct="1"/>
              <a:t>8</a:t>
            </a:fld>
            <a:endParaRPr lang="en-US" altLang="en-US" sz="1300"/>
          </a:p>
        </p:txBody>
      </p:sp>
    </p:spTree>
    <p:extLst>
      <p:ext uri="{BB962C8B-B14F-4D97-AF65-F5344CB8AC3E}">
        <p14:creationId xmlns:p14="http://schemas.microsoft.com/office/powerpoint/2010/main" val="173833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p:cNvSpPr>
          <p:nvPr>
            <p:ph type="sldImg"/>
          </p:nvPr>
        </p:nvSpPr>
        <p:spPr>
          <a:ln/>
        </p:spPr>
      </p:sp>
      <p:sp>
        <p:nvSpPr>
          <p:cNvPr id="117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EE9B971-93E8-604B-855C-F29774D3FD8A}" type="slidenum">
              <a:rPr lang="en-US" altLang="en-US" sz="1300"/>
              <a:pPr eaLnBrk="1" hangingPunct="1"/>
              <a:t>9</a:t>
            </a:fld>
            <a:endParaRPr lang="en-US" altLang="en-US" sz="1300"/>
          </a:p>
        </p:txBody>
      </p:sp>
    </p:spTree>
    <p:extLst>
      <p:ext uri="{BB962C8B-B14F-4D97-AF65-F5344CB8AC3E}">
        <p14:creationId xmlns:p14="http://schemas.microsoft.com/office/powerpoint/2010/main" val="1797819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71B385E-D7F6-6D4A-BD98-BBF661C8AEF0}" type="slidenum">
              <a:rPr lang="en-US" altLang="en-US" sz="1300"/>
              <a:pPr eaLnBrk="1" hangingPunct="1"/>
              <a:t>10</a:t>
            </a:fld>
            <a:endParaRPr lang="en-US" altLang="en-US" sz="1300"/>
          </a:p>
        </p:txBody>
      </p:sp>
    </p:spTree>
    <p:extLst>
      <p:ext uri="{BB962C8B-B14F-4D97-AF65-F5344CB8AC3E}">
        <p14:creationId xmlns:p14="http://schemas.microsoft.com/office/powerpoint/2010/main" val="850767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17CB750-C5F7-7847-A7FF-3AE01B0BCA09}" type="slidenum">
              <a:rPr lang="en-US" altLang="en-US" sz="1300"/>
              <a:pPr eaLnBrk="1" hangingPunct="1"/>
              <a:t>11</a:t>
            </a:fld>
            <a:endParaRPr lang="en-US" altLang="en-US" sz="1300"/>
          </a:p>
        </p:txBody>
      </p:sp>
    </p:spTree>
    <p:extLst>
      <p:ext uri="{BB962C8B-B14F-4D97-AF65-F5344CB8AC3E}">
        <p14:creationId xmlns:p14="http://schemas.microsoft.com/office/powerpoint/2010/main" val="90557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p:cNvSpPr>
          <p:nvPr>
            <p:ph type="sldImg"/>
          </p:nvPr>
        </p:nvSpPr>
        <p:spPr>
          <a:ln/>
        </p:spPr>
      </p:sp>
      <p:sp>
        <p:nvSpPr>
          <p:cNvPr id="1259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1259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charset="0"/>
                <a:ea typeface="ＭＳ Ｐゴシック" charset="-128"/>
              </a:defRPr>
            </a:lvl1pPr>
            <a:lvl2pPr marL="742950" indent="-285750" defTabSz="966788" eaLnBrk="0" hangingPunct="0">
              <a:defRPr sz="2400">
                <a:solidFill>
                  <a:schemeClr val="tx1"/>
                </a:solidFill>
                <a:latin typeface="Times New Roman" charset="0"/>
                <a:ea typeface="ＭＳ Ｐゴシック" charset="-128"/>
              </a:defRPr>
            </a:lvl2pPr>
            <a:lvl3pPr marL="1143000" indent="-228600" defTabSz="966788" eaLnBrk="0" hangingPunct="0">
              <a:defRPr sz="2400">
                <a:solidFill>
                  <a:schemeClr val="tx1"/>
                </a:solidFill>
                <a:latin typeface="Times New Roman" charset="0"/>
                <a:ea typeface="ＭＳ Ｐゴシック" charset="-128"/>
              </a:defRPr>
            </a:lvl3pPr>
            <a:lvl4pPr marL="1600200" indent="-228600" defTabSz="966788" eaLnBrk="0" hangingPunct="0">
              <a:defRPr sz="2400">
                <a:solidFill>
                  <a:schemeClr val="tx1"/>
                </a:solidFill>
                <a:latin typeface="Times New Roman" charset="0"/>
                <a:ea typeface="ＭＳ Ｐゴシック" charset="-128"/>
              </a:defRPr>
            </a:lvl4pPr>
            <a:lvl5pPr marL="2057400" indent="-228600" defTabSz="966788" eaLnBrk="0" hangingPunct="0">
              <a:defRPr sz="2400">
                <a:solidFill>
                  <a:schemeClr val="tx1"/>
                </a:solidFill>
                <a:latin typeface="Times New Roman" charset="0"/>
                <a:ea typeface="ＭＳ Ｐゴシック" charset="-128"/>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A0455A3-9E20-8D4E-A939-50EF6A8C68A7}" type="slidenum">
              <a:rPr lang="en-US" altLang="en-US" sz="1300"/>
              <a:pPr eaLnBrk="1" hangingPunct="1"/>
              <a:t>14</a:t>
            </a:fld>
            <a:endParaRPr lang="en-US" altLang="en-US" sz="1300"/>
          </a:p>
        </p:txBody>
      </p:sp>
    </p:spTree>
    <p:extLst>
      <p:ext uri="{BB962C8B-B14F-4D97-AF65-F5344CB8AC3E}">
        <p14:creationId xmlns:p14="http://schemas.microsoft.com/office/powerpoint/2010/main" val="70073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533400" y="1905000"/>
            <a:ext cx="8077200" cy="1676400"/>
            <a:chOff x="336" y="1200"/>
            <a:chExt cx="5088" cy="1056"/>
          </a:xfrm>
        </p:grpSpPr>
        <p:sp>
          <p:nvSpPr>
            <p:cNvPr id="5" name="Rectangle 1027"/>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6" name="Rectangle 1028"/>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 name="Rectangle 1029"/>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 name="Rectangle 1030"/>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9" name="Rectangle 1031"/>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0" name="Group 1032"/>
          <p:cNvGrpSpPr>
            <a:grpSpLocks/>
          </p:cNvGrpSpPr>
          <p:nvPr/>
        </p:nvGrpSpPr>
        <p:grpSpPr bwMode="auto">
          <a:xfrm>
            <a:off x="304800" y="6783388"/>
            <a:ext cx="8458200" cy="74612"/>
            <a:chOff x="192" y="3840"/>
            <a:chExt cx="5328" cy="47"/>
          </a:xfrm>
        </p:grpSpPr>
        <p:grpSp>
          <p:nvGrpSpPr>
            <p:cNvPr id="11" name="Group 1033"/>
            <p:cNvGrpSpPr>
              <a:grpSpLocks/>
            </p:cNvGrpSpPr>
            <p:nvPr userDrawn="1"/>
          </p:nvGrpSpPr>
          <p:grpSpPr bwMode="auto">
            <a:xfrm>
              <a:off x="192" y="3840"/>
              <a:ext cx="624" cy="47"/>
              <a:chOff x="624" y="3706"/>
              <a:chExt cx="1056" cy="106"/>
            </a:xfrm>
          </p:grpSpPr>
          <p:sp>
            <p:nvSpPr>
              <p:cNvPr id="33" name="Rectangle 103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4" name="Rectangle 103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2" name="Group 1036"/>
            <p:cNvGrpSpPr>
              <a:grpSpLocks/>
            </p:cNvGrpSpPr>
            <p:nvPr userDrawn="1"/>
          </p:nvGrpSpPr>
          <p:grpSpPr bwMode="auto">
            <a:xfrm>
              <a:off x="864" y="3840"/>
              <a:ext cx="624" cy="47"/>
              <a:chOff x="624" y="3600"/>
              <a:chExt cx="1056" cy="106"/>
            </a:xfrm>
          </p:grpSpPr>
          <p:sp>
            <p:nvSpPr>
              <p:cNvPr id="31" name="Rectangle 103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2" name="Rectangle 103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 name="Group 1039"/>
            <p:cNvGrpSpPr>
              <a:grpSpLocks/>
            </p:cNvGrpSpPr>
            <p:nvPr userDrawn="1"/>
          </p:nvGrpSpPr>
          <p:grpSpPr bwMode="auto">
            <a:xfrm>
              <a:off x="1536" y="3840"/>
              <a:ext cx="624" cy="47"/>
              <a:chOff x="624" y="3706"/>
              <a:chExt cx="1056" cy="106"/>
            </a:xfrm>
          </p:grpSpPr>
          <p:sp>
            <p:nvSpPr>
              <p:cNvPr id="29" name="Rectangle 104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30" name="Rectangle 104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 name="Group 1042"/>
            <p:cNvGrpSpPr>
              <a:grpSpLocks/>
            </p:cNvGrpSpPr>
            <p:nvPr userDrawn="1"/>
          </p:nvGrpSpPr>
          <p:grpSpPr bwMode="auto">
            <a:xfrm>
              <a:off x="2208" y="3840"/>
              <a:ext cx="624" cy="47"/>
              <a:chOff x="624" y="3600"/>
              <a:chExt cx="1056" cy="106"/>
            </a:xfrm>
          </p:grpSpPr>
          <p:sp>
            <p:nvSpPr>
              <p:cNvPr id="27" name="Rectangle 104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8" name="Rectangle 104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5" name="Group 1045"/>
            <p:cNvGrpSpPr>
              <a:grpSpLocks/>
            </p:cNvGrpSpPr>
            <p:nvPr userDrawn="1"/>
          </p:nvGrpSpPr>
          <p:grpSpPr bwMode="auto">
            <a:xfrm>
              <a:off x="2880" y="3840"/>
              <a:ext cx="624" cy="47"/>
              <a:chOff x="624" y="3706"/>
              <a:chExt cx="1056" cy="106"/>
            </a:xfrm>
          </p:grpSpPr>
          <p:sp>
            <p:nvSpPr>
              <p:cNvPr id="25" name="Rectangle 104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6" name="Rectangle 104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 name="Group 1048"/>
            <p:cNvGrpSpPr>
              <a:grpSpLocks/>
            </p:cNvGrpSpPr>
            <p:nvPr userDrawn="1"/>
          </p:nvGrpSpPr>
          <p:grpSpPr bwMode="auto">
            <a:xfrm>
              <a:off x="3552" y="3840"/>
              <a:ext cx="624" cy="47"/>
              <a:chOff x="624" y="3600"/>
              <a:chExt cx="1056" cy="106"/>
            </a:xfrm>
          </p:grpSpPr>
          <p:sp>
            <p:nvSpPr>
              <p:cNvPr id="23" name="Rectangle 104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4" name="Rectangle 105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7" name="Group 1051"/>
            <p:cNvGrpSpPr>
              <a:grpSpLocks/>
            </p:cNvGrpSpPr>
            <p:nvPr userDrawn="1"/>
          </p:nvGrpSpPr>
          <p:grpSpPr bwMode="auto">
            <a:xfrm>
              <a:off x="4224" y="3840"/>
              <a:ext cx="624" cy="47"/>
              <a:chOff x="624" y="3706"/>
              <a:chExt cx="1056" cy="106"/>
            </a:xfrm>
          </p:grpSpPr>
          <p:sp>
            <p:nvSpPr>
              <p:cNvPr id="21" name="Rectangle 105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2" name="Rectangle 105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 name="Group 1054"/>
            <p:cNvGrpSpPr>
              <a:grpSpLocks/>
            </p:cNvGrpSpPr>
            <p:nvPr userDrawn="1"/>
          </p:nvGrpSpPr>
          <p:grpSpPr bwMode="auto">
            <a:xfrm>
              <a:off x="4896" y="3840"/>
              <a:ext cx="624" cy="47"/>
              <a:chOff x="624" y="3600"/>
              <a:chExt cx="1056" cy="106"/>
            </a:xfrm>
          </p:grpSpPr>
          <p:sp>
            <p:nvSpPr>
              <p:cNvPr id="19" name="Rectangle 105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 name="Rectangle 105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35" name="Group 1062"/>
          <p:cNvGrpSpPr>
            <a:grpSpLocks/>
          </p:cNvGrpSpPr>
          <p:nvPr/>
        </p:nvGrpSpPr>
        <p:grpSpPr bwMode="auto">
          <a:xfrm>
            <a:off x="304800" y="77788"/>
            <a:ext cx="8458200" cy="74612"/>
            <a:chOff x="192" y="3840"/>
            <a:chExt cx="5328" cy="47"/>
          </a:xfrm>
        </p:grpSpPr>
        <p:grpSp>
          <p:nvGrpSpPr>
            <p:cNvPr id="36" name="Group 1063"/>
            <p:cNvGrpSpPr>
              <a:grpSpLocks/>
            </p:cNvGrpSpPr>
            <p:nvPr userDrawn="1"/>
          </p:nvGrpSpPr>
          <p:grpSpPr bwMode="auto">
            <a:xfrm>
              <a:off x="192" y="3840"/>
              <a:ext cx="624" cy="47"/>
              <a:chOff x="624" y="3706"/>
              <a:chExt cx="1056" cy="106"/>
            </a:xfrm>
          </p:grpSpPr>
          <p:sp>
            <p:nvSpPr>
              <p:cNvPr id="58" name="Rectangle 106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9" name="Rectangle 106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7" name="Group 1066"/>
            <p:cNvGrpSpPr>
              <a:grpSpLocks/>
            </p:cNvGrpSpPr>
            <p:nvPr userDrawn="1"/>
          </p:nvGrpSpPr>
          <p:grpSpPr bwMode="auto">
            <a:xfrm>
              <a:off x="864" y="3840"/>
              <a:ext cx="624" cy="47"/>
              <a:chOff x="624" y="3600"/>
              <a:chExt cx="1056" cy="106"/>
            </a:xfrm>
          </p:grpSpPr>
          <p:sp>
            <p:nvSpPr>
              <p:cNvPr id="56" name="Rectangle 106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7" name="Rectangle 106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8" name="Group 1069"/>
            <p:cNvGrpSpPr>
              <a:grpSpLocks/>
            </p:cNvGrpSpPr>
            <p:nvPr userDrawn="1"/>
          </p:nvGrpSpPr>
          <p:grpSpPr bwMode="auto">
            <a:xfrm>
              <a:off x="1536" y="3840"/>
              <a:ext cx="624" cy="47"/>
              <a:chOff x="624" y="3706"/>
              <a:chExt cx="1056" cy="106"/>
            </a:xfrm>
          </p:grpSpPr>
          <p:sp>
            <p:nvSpPr>
              <p:cNvPr id="54" name="Rectangle 107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5" name="Rectangle 107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39" name="Group 1072"/>
            <p:cNvGrpSpPr>
              <a:grpSpLocks/>
            </p:cNvGrpSpPr>
            <p:nvPr userDrawn="1"/>
          </p:nvGrpSpPr>
          <p:grpSpPr bwMode="auto">
            <a:xfrm>
              <a:off x="2208" y="3840"/>
              <a:ext cx="624" cy="47"/>
              <a:chOff x="624" y="3600"/>
              <a:chExt cx="1056" cy="106"/>
            </a:xfrm>
          </p:grpSpPr>
          <p:sp>
            <p:nvSpPr>
              <p:cNvPr id="52" name="Rectangle 107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3" name="Rectangle 107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0" name="Group 1075"/>
            <p:cNvGrpSpPr>
              <a:grpSpLocks/>
            </p:cNvGrpSpPr>
            <p:nvPr userDrawn="1"/>
          </p:nvGrpSpPr>
          <p:grpSpPr bwMode="auto">
            <a:xfrm>
              <a:off x="2880" y="3840"/>
              <a:ext cx="624" cy="47"/>
              <a:chOff x="624" y="3706"/>
              <a:chExt cx="1056" cy="106"/>
            </a:xfrm>
          </p:grpSpPr>
          <p:sp>
            <p:nvSpPr>
              <p:cNvPr id="50" name="Rectangle 107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51" name="Rectangle 107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1" name="Group 1078"/>
            <p:cNvGrpSpPr>
              <a:grpSpLocks/>
            </p:cNvGrpSpPr>
            <p:nvPr userDrawn="1"/>
          </p:nvGrpSpPr>
          <p:grpSpPr bwMode="auto">
            <a:xfrm>
              <a:off x="3552" y="3840"/>
              <a:ext cx="624" cy="47"/>
              <a:chOff x="624" y="3600"/>
              <a:chExt cx="1056" cy="106"/>
            </a:xfrm>
          </p:grpSpPr>
          <p:sp>
            <p:nvSpPr>
              <p:cNvPr id="48" name="Rectangle 107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9" name="Rectangle 108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2" name="Group 1081"/>
            <p:cNvGrpSpPr>
              <a:grpSpLocks/>
            </p:cNvGrpSpPr>
            <p:nvPr userDrawn="1"/>
          </p:nvGrpSpPr>
          <p:grpSpPr bwMode="auto">
            <a:xfrm>
              <a:off x="4224" y="3840"/>
              <a:ext cx="624" cy="47"/>
              <a:chOff x="624" y="3706"/>
              <a:chExt cx="1056" cy="106"/>
            </a:xfrm>
          </p:grpSpPr>
          <p:sp>
            <p:nvSpPr>
              <p:cNvPr id="46" name="Rectangle 108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7" name="Rectangle 108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43" name="Group 1084"/>
            <p:cNvGrpSpPr>
              <a:grpSpLocks/>
            </p:cNvGrpSpPr>
            <p:nvPr userDrawn="1"/>
          </p:nvGrpSpPr>
          <p:grpSpPr bwMode="auto">
            <a:xfrm>
              <a:off x="4896" y="3840"/>
              <a:ext cx="624" cy="47"/>
              <a:chOff x="624" y="3600"/>
              <a:chExt cx="1056" cy="106"/>
            </a:xfrm>
          </p:grpSpPr>
          <p:sp>
            <p:nvSpPr>
              <p:cNvPr id="44" name="Rectangle 108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45" name="Rectangle 108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60" name="Group 1087"/>
          <p:cNvGrpSpPr>
            <a:grpSpLocks/>
          </p:cNvGrpSpPr>
          <p:nvPr/>
        </p:nvGrpSpPr>
        <p:grpSpPr bwMode="auto">
          <a:xfrm>
            <a:off x="304800" y="152400"/>
            <a:ext cx="8458200" cy="74613"/>
            <a:chOff x="192" y="3840"/>
            <a:chExt cx="5328" cy="47"/>
          </a:xfrm>
        </p:grpSpPr>
        <p:grpSp>
          <p:nvGrpSpPr>
            <p:cNvPr id="61" name="Group 1088"/>
            <p:cNvGrpSpPr>
              <a:grpSpLocks/>
            </p:cNvGrpSpPr>
            <p:nvPr userDrawn="1"/>
          </p:nvGrpSpPr>
          <p:grpSpPr bwMode="auto">
            <a:xfrm>
              <a:off x="192" y="3840"/>
              <a:ext cx="624" cy="47"/>
              <a:chOff x="624" y="3706"/>
              <a:chExt cx="1056" cy="106"/>
            </a:xfrm>
          </p:grpSpPr>
          <p:sp>
            <p:nvSpPr>
              <p:cNvPr id="83" name="Rectangle 108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4" name="Rectangle 109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2" name="Group 1091"/>
            <p:cNvGrpSpPr>
              <a:grpSpLocks/>
            </p:cNvGrpSpPr>
            <p:nvPr userDrawn="1"/>
          </p:nvGrpSpPr>
          <p:grpSpPr bwMode="auto">
            <a:xfrm>
              <a:off x="864" y="3840"/>
              <a:ext cx="624" cy="47"/>
              <a:chOff x="624" y="3600"/>
              <a:chExt cx="1056" cy="106"/>
            </a:xfrm>
          </p:grpSpPr>
          <p:sp>
            <p:nvSpPr>
              <p:cNvPr id="81" name="Rectangle 109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2" name="Rectangle 109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3" name="Group 1094"/>
            <p:cNvGrpSpPr>
              <a:grpSpLocks/>
            </p:cNvGrpSpPr>
            <p:nvPr userDrawn="1"/>
          </p:nvGrpSpPr>
          <p:grpSpPr bwMode="auto">
            <a:xfrm>
              <a:off x="1536" y="3840"/>
              <a:ext cx="624" cy="47"/>
              <a:chOff x="624" y="3706"/>
              <a:chExt cx="1056" cy="106"/>
            </a:xfrm>
          </p:grpSpPr>
          <p:sp>
            <p:nvSpPr>
              <p:cNvPr id="79" name="Rectangle 109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80" name="Rectangle 109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4" name="Group 1097"/>
            <p:cNvGrpSpPr>
              <a:grpSpLocks/>
            </p:cNvGrpSpPr>
            <p:nvPr userDrawn="1"/>
          </p:nvGrpSpPr>
          <p:grpSpPr bwMode="auto">
            <a:xfrm>
              <a:off x="2208" y="3840"/>
              <a:ext cx="624" cy="47"/>
              <a:chOff x="624" y="3600"/>
              <a:chExt cx="1056" cy="106"/>
            </a:xfrm>
          </p:grpSpPr>
          <p:sp>
            <p:nvSpPr>
              <p:cNvPr id="77" name="Rectangle 109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8" name="Rectangle 109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5" name="Group 1100"/>
            <p:cNvGrpSpPr>
              <a:grpSpLocks/>
            </p:cNvGrpSpPr>
            <p:nvPr userDrawn="1"/>
          </p:nvGrpSpPr>
          <p:grpSpPr bwMode="auto">
            <a:xfrm>
              <a:off x="2880" y="3840"/>
              <a:ext cx="624" cy="47"/>
              <a:chOff x="624" y="3706"/>
              <a:chExt cx="1056" cy="106"/>
            </a:xfrm>
          </p:grpSpPr>
          <p:sp>
            <p:nvSpPr>
              <p:cNvPr id="75" name="Rectangle 110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6" name="Rectangle 110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6" name="Group 1103"/>
            <p:cNvGrpSpPr>
              <a:grpSpLocks/>
            </p:cNvGrpSpPr>
            <p:nvPr userDrawn="1"/>
          </p:nvGrpSpPr>
          <p:grpSpPr bwMode="auto">
            <a:xfrm>
              <a:off x="3552" y="3840"/>
              <a:ext cx="624" cy="47"/>
              <a:chOff x="624" y="3600"/>
              <a:chExt cx="1056" cy="106"/>
            </a:xfrm>
          </p:grpSpPr>
          <p:sp>
            <p:nvSpPr>
              <p:cNvPr id="73" name="Rectangle 110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4" name="Rectangle 110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7" name="Group 1106"/>
            <p:cNvGrpSpPr>
              <a:grpSpLocks/>
            </p:cNvGrpSpPr>
            <p:nvPr userDrawn="1"/>
          </p:nvGrpSpPr>
          <p:grpSpPr bwMode="auto">
            <a:xfrm>
              <a:off x="4224" y="3840"/>
              <a:ext cx="624" cy="47"/>
              <a:chOff x="624" y="3706"/>
              <a:chExt cx="1056" cy="106"/>
            </a:xfrm>
          </p:grpSpPr>
          <p:sp>
            <p:nvSpPr>
              <p:cNvPr id="71" name="Rectangle 110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2" name="Rectangle 110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68" name="Group 1109"/>
            <p:cNvGrpSpPr>
              <a:grpSpLocks/>
            </p:cNvGrpSpPr>
            <p:nvPr userDrawn="1"/>
          </p:nvGrpSpPr>
          <p:grpSpPr bwMode="auto">
            <a:xfrm>
              <a:off x="4896" y="3840"/>
              <a:ext cx="624" cy="47"/>
              <a:chOff x="624" y="3600"/>
              <a:chExt cx="1056" cy="106"/>
            </a:xfrm>
          </p:grpSpPr>
          <p:sp>
            <p:nvSpPr>
              <p:cNvPr id="69" name="Rectangle 111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70" name="Rectangle 111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85" name="Group 1112"/>
          <p:cNvGrpSpPr>
            <a:grpSpLocks/>
          </p:cNvGrpSpPr>
          <p:nvPr/>
        </p:nvGrpSpPr>
        <p:grpSpPr bwMode="auto">
          <a:xfrm>
            <a:off x="4267200" y="5334000"/>
            <a:ext cx="855663" cy="831850"/>
            <a:chOff x="3216" y="2448"/>
            <a:chExt cx="1979" cy="1729"/>
          </a:xfrm>
        </p:grpSpPr>
        <p:sp>
          <p:nvSpPr>
            <p:cNvPr id="86" name="Line 1113"/>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 name="Freeform 1114"/>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p>
          </p:txBody>
        </p:sp>
        <p:sp>
          <p:nvSpPr>
            <p:cNvPr id="88" name="Freeform 1115"/>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p>
          </p:txBody>
        </p:sp>
        <p:sp>
          <p:nvSpPr>
            <p:cNvPr id="89" name="Freeform 1116"/>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0" name="Freeform 1117"/>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1" name="Freeform 1118"/>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p>
          </p:txBody>
        </p:sp>
        <p:sp>
          <p:nvSpPr>
            <p:cNvPr id="92" name="Freeform 1119"/>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93" name="Freeform 1120"/>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p>
          </p:txBody>
        </p:sp>
        <p:grpSp>
          <p:nvGrpSpPr>
            <p:cNvPr id="94" name="Group 1121"/>
            <p:cNvGrpSpPr>
              <a:grpSpLocks/>
            </p:cNvGrpSpPr>
            <p:nvPr/>
          </p:nvGrpSpPr>
          <p:grpSpPr bwMode="auto">
            <a:xfrm>
              <a:off x="3892" y="2676"/>
              <a:ext cx="631" cy="472"/>
              <a:chOff x="3892" y="2676"/>
              <a:chExt cx="631" cy="472"/>
            </a:xfrm>
          </p:grpSpPr>
          <p:sp>
            <p:nvSpPr>
              <p:cNvPr id="126" name="Freeform 1122"/>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1123"/>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124"/>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125"/>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5" name="Group 1126"/>
            <p:cNvGrpSpPr>
              <a:grpSpLocks/>
            </p:cNvGrpSpPr>
            <p:nvPr/>
          </p:nvGrpSpPr>
          <p:grpSpPr bwMode="auto">
            <a:xfrm>
              <a:off x="4409" y="3428"/>
              <a:ext cx="631" cy="469"/>
              <a:chOff x="4409" y="3428"/>
              <a:chExt cx="631" cy="469"/>
            </a:xfrm>
          </p:grpSpPr>
          <p:sp>
            <p:nvSpPr>
              <p:cNvPr id="122" name="Freeform 1127"/>
              <p:cNvSpPr>
                <a:spLocks/>
              </p:cNvSpPr>
              <p:nvPr/>
            </p:nvSpPr>
            <p:spPr bwMode="auto">
              <a:xfrm>
                <a:off x="4765"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128"/>
              <p:cNvSpPr>
                <a:spLocks/>
              </p:cNvSpPr>
              <p:nvPr/>
            </p:nvSpPr>
            <p:spPr bwMode="auto">
              <a:xfrm>
                <a:off x="4409"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129"/>
              <p:cNvSpPr>
                <a:spLocks/>
              </p:cNvSpPr>
              <p:nvPr/>
            </p:nvSpPr>
            <p:spPr bwMode="auto">
              <a:xfrm>
                <a:off x="4409"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130"/>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6" name="Group 1131"/>
            <p:cNvGrpSpPr>
              <a:grpSpLocks/>
            </p:cNvGrpSpPr>
            <p:nvPr/>
          </p:nvGrpSpPr>
          <p:grpSpPr bwMode="auto">
            <a:xfrm>
              <a:off x="3367" y="3431"/>
              <a:ext cx="631" cy="469"/>
              <a:chOff x="3367" y="3431"/>
              <a:chExt cx="631" cy="469"/>
            </a:xfrm>
          </p:grpSpPr>
          <p:sp>
            <p:nvSpPr>
              <p:cNvPr id="118" name="Freeform 1132"/>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133"/>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1134"/>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135"/>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7" name="Freeform 1136"/>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98" name="Freeform 1137"/>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99" name="Line 1138"/>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139"/>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140"/>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141"/>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Freeform 1142"/>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p>
          </p:txBody>
        </p:sp>
        <p:sp>
          <p:nvSpPr>
            <p:cNvPr id="104" name="Freeform 1143"/>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p>
          </p:txBody>
        </p:sp>
        <p:sp>
          <p:nvSpPr>
            <p:cNvPr id="105" name="Line 1144"/>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Freeform 1145"/>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 name="Freeform 1146"/>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p>
          </p:txBody>
        </p:sp>
        <p:sp>
          <p:nvSpPr>
            <p:cNvPr id="108" name="Line 1147"/>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148"/>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149"/>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150"/>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151"/>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152"/>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153"/>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Freeform 1154"/>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1155"/>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p>
          </p:txBody>
        </p:sp>
        <p:sp>
          <p:nvSpPr>
            <p:cNvPr id="117" name="Line 1156"/>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30" name="Group 1157"/>
          <p:cNvGrpSpPr>
            <a:grpSpLocks/>
          </p:cNvGrpSpPr>
          <p:nvPr userDrawn="1"/>
        </p:nvGrpSpPr>
        <p:grpSpPr bwMode="auto">
          <a:xfrm>
            <a:off x="533400" y="1905000"/>
            <a:ext cx="8077200" cy="1676400"/>
            <a:chOff x="336" y="1200"/>
            <a:chExt cx="5088" cy="1056"/>
          </a:xfrm>
        </p:grpSpPr>
        <p:sp>
          <p:nvSpPr>
            <p:cNvPr id="131" name="Rectangle 1158"/>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2" name="Rectangle 1159"/>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3" name="Rectangle 1160"/>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4" name="Rectangle 1161"/>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35" name="Rectangle 1162"/>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6" name="Group 1163"/>
          <p:cNvGrpSpPr>
            <a:grpSpLocks/>
          </p:cNvGrpSpPr>
          <p:nvPr userDrawn="1"/>
        </p:nvGrpSpPr>
        <p:grpSpPr bwMode="auto">
          <a:xfrm>
            <a:off x="304800" y="6783388"/>
            <a:ext cx="8458200" cy="74612"/>
            <a:chOff x="192" y="3840"/>
            <a:chExt cx="5328" cy="47"/>
          </a:xfrm>
        </p:grpSpPr>
        <p:grpSp>
          <p:nvGrpSpPr>
            <p:cNvPr id="137" name="Group 1164"/>
            <p:cNvGrpSpPr>
              <a:grpSpLocks/>
            </p:cNvGrpSpPr>
            <p:nvPr userDrawn="1"/>
          </p:nvGrpSpPr>
          <p:grpSpPr bwMode="auto">
            <a:xfrm>
              <a:off x="192" y="3840"/>
              <a:ext cx="624" cy="47"/>
              <a:chOff x="624" y="3706"/>
              <a:chExt cx="1056" cy="106"/>
            </a:xfrm>
          </p:grpSpPr>
          <p:sp>
            <p:nvSpPr>
              <p:cNvPr id="159" name="Rectangle 116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60" name="Rectangle 116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8" name="Group 1167"/>
            <p:cNvGrpSpPr>
              <a:grpSpLocks/>
            </p:cNvGrpSpPr>
            <p:nvPr userDrawn="1"/>
          </p:nvGrpSpPr>
          <p:grpSpPr bwMode="auto">
            <a:xfrm>
              <a:off x="864" y="3840"/>
              <a:ext cx="624" cy="47"/>
              <a:chOff x="624" y="3600"/>
              <a:chExt cx="1056" cy="106"/>
            </a:xfrm>
          </p:grpSpPr>
          <p:sp>
            <p:nvSpPr>
              <p:cNvPr id="157" name="Rectangle 116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8" name="Rectangle 116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39" name="Group 1170"/>
            <p:cNvGrpSpPr>
              <a:grpSpLocks/>
            </p:cNvGrpSpPr>
            <p:nvPr userDrawn="1"/>
          </p:nvGrpSpPr>
          <p:grpSpPr bwMode="auto">
            <a:xfrm>
              <a:off x="1536" y="3840"/>
              <a:ext cx="624" cy="47"/>
              <a:chOff x="624" y="3706"/>
              <a:chExt cx="1056" cy="106"/>
            </a:xfrm>
          </p:grpSpPr>
          <p:sp>
            <p:nvSpPr>
              <p:cNvPr id="155" name="Rectangle 117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6" name="Rectangle 117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0" name="Group 1173"/>
            <p:cNvGrpSpPr>
              <a:grpSpLocks/>
            </p:cNvGrpSpPr>
            <p:nvPr userDrawn="1"/>
          </p:nvGrpSpPr>
          <p:grpSpPr bwMode="auto">
            <a:xfrm>
              <a:off x="2208" y="3840"/>
              <a:ext cx="624" cy="47"/>
              <a:chOff x="624" y="3600"/>
              <a:chExt cx="1056" cy="106"/>
            </a:xfrm>
          </p:grpSpPr>
          <p:sp>
            <p:nvSpPr>
              <p:cNvPr id="153" name="Rectangle 117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4" name="Rectangle 117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1" name="Group 1176"/>
            <p:cNvGrpSpPr>
              <a:grpSpLocks/>
            </p:cNvGrpSpPr>
            <p:nvPr userDrawn="1"/>
          </p:nvGrpSpPr>
          <p:grpSpPr bwMode="auto">
            <a:xfrm>
              <a:off x="2880" y="3840"/>
              <a:ext cx="624" cy="47"/>
              <a:chOff x="624" y="3706"/>
              <a:chExt cx="1056" cy="106"/>
            </a:xfrm>
          </p:grpSpPr>
          <p:sp>
            <p:nvSpPr>
              <p:cNvPr id="151" name="Rectangle 117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2" name="Rectangle 117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2" name="Group 1179"/>
            <p:cNvGrpSpPr>
              <a:grpSpLocks/>
            </p:cNvGrpSpPr>
            <p:nvPr userDrawn="1"/>
          </p:nvGrpSpPr>
          <p:grpSpPr bwMode="auto">
            <a:xfrm>
              <a:off x="3552" y="3840"/>
              <a:ext cx="624" cy="47"/>
              <a:chOff x="624" y="3600"/>
              <a:chExt cx="1056" cy="106"/>
            </a:xfrm>
          </p:grpSpPr>
          <p:sp>
            <p:nvSpPr>
              <p:cNvPr id="149" name="Rectangle 118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50" name="Rectangle 118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3" name="Group 1182"/>
            <p:cNvGrpSpPr>
              <a:grpSpLocks/>
            </p:cNvGrpSpPr>
            <p:nvPr userDrawn="1"/>
          </p:nvGrpSpPr>
          <p:grpSpPr bwMode="auto">
            <a:xfrm>
              <a:off x="4224" y="3840"/>
              <a:ext cx="624" cy="47"/>
              <a:chOff x="624" y="3706"/>
              <a:chExt cx="1056" cy="106"/>
            </a:xfrm>
          </p:grpSpPr>
          <p:sp>
            <p:nvSpPr>
              <p:cNvPr id="147" name="Rectangle 118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8" name="Rectangle 118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44" name="Group 1185"/>
            <p:cNvGrpSpPr>
              <a:grpSpLocks/>
            </p:cNvGrpSpPr>
            <p:nvPr userDrawn="1"/>
          </p:nvGrpSpPr>
          <p:grpSpPr bwMode="auto">
            <a:xfrm>
              <a:off x="4896" y="3840"/>
              <a:ext cx="624" cy="47"/>
              <a:chOff x="624" y="3600"/>
              <a:chExt cx="1056" cy="106"/>
            </a:xfrm>
          </p:grpSpPr>
          <p:sp>
            <p:nvSpPr>
              <p:cNvPr id="145" name="Rectangle 118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6" name="Rectangle 118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61" name="Group 1188"/>
          <p:cNvGrpSpPr>
            <a:grpSpLocks/>
          </p:cNvGrpSpPr>
          <p:nvPr userDrawn="1"/>
        </p:nvGrpSpPr>
        <p:grpSpPr bwMode="auto">
          <a:xfrm>
            <a:off x="304800" y="77788"/>
            <a:ext cx="8458200" cy="74612"/>
            <a:chOff x="192" y="3840"/>
            <a:chExt cx="5328" cy="47"/>
          </a:xfrm>
        </p:grpSpPr>
        <p:grpSp>
          <p:nvGrpSpPr>
            <p:cNvPr id="162" name="Group 1189"/>
            <p:cNvGrpSpPr>
              <a:grpSpLocks/>
            </p:cNvGrpSpPr>
            <p:nvPr userDrawn="1"/>
          </p:nvGrpSpPr>
          <p:grpSpPr bwMode="auto">
            <a:xfrm>
              <a:off x="192" y="3840"/>
              <a:ext cx="624" cy="47"/>
              <a:chOff x="624" y="3706"/>
              <a:chExt cx="1056" cy="106"/>
            </a:xfrm>
          </p:grpSpPr>
          <p:sp>
            <p:nvSpPr>
              <p:cNvPr id="184" name="Rectangle 119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5" name="Rectangle 119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3" name="Group 1192"/>
            <p:cNvGrpSpPr>
              <a:grpSpLocks/>
            </p:cNvGrpSpPr>
            <p:nvPr userDrawn="1"/>
          </p:nvGrpSpPr>
          <p:grpSpPr bwMode="auto">
            <a:xfrm>
              <a:off x="864" y="3840"/>
              <a:ext cx="624" cy="47"/>
              <a:chOff x="624" y="3600"/>
              <a:chExt cx="1056" cy="106"/>
            </a:xfrm>
          </p:grpSpPr>
          <p:sp>
            <p:nvSpPr>
              <p:cNvPr id="182" name="Rectangle 119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3" name="Rectangle 119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4" name="Group 1195"/>
            <p:cNvGrpSpPr>
              <a:grpSpLocks/>
            </p:cNvGrpSpPr>
            <p:nvPr userDrawn="1"/>
          </p:nvGrpSpPr>
          <p:grpSpPr bwMode="auto">
            <a:xfrm>
              <a:off x="1536" y="3840"/>
              <a:ext cx="624" cy="47"/>
              <a:chOff x="624" y="3706"/>
              <a:chExt cx="1056" cy="106"/>
            </a:xfrm>
          </p:grpSpPr>
          <p:sp>
            <p:nvSpPr>
              <p:cNvPr id="180" name="Rectangle 119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81" name="Rectangle 119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5" name="Group 1198"/>
            <p:cNvGrpSpPr>
              <a:grpSpLocks/>
            </p:cNvGrpSpPr>
            <p:nvPr userDrawn="1"/>
          </p:nvGrpSpPr>
          <p:grpSpPr bwMode="auto">
            <a:xfrm>
              <a:off x="2208" y="3840"/>
              <a:ext cx="624" cy="47"/>
              <a:chOff x="624" y="3600"/>
              <a:chExt cx="1056" cy="106"/>
            </a:xfrm>
          </p:grpSpPr>
          <p:sp>
            <p:nvSpPr>
              <p:cNvPr id="178" name="Rectangle 119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9" name="Rectangle 120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6" name="Group 1201"/>
            <p:cNvGrpSpPr>
              <a:grpSpLocks/>
            </p:cNvGrpSpPr>
            <p:nvPr userDrawn="1"/>
          </p:nvGrpSpPr>
          <p:grpSpPr bwMode="auto">
            <a:xfrm>
              <a:off x="2880" y="3840"/>
              <a:ext cx="624" cy="47"/>
              <a:chOff x="624" y="3706"/>
              <a:chExt cx="1056" cy="106"/>
            </a:xfrm>
          </p:grpSpPr>
          <p:sp>
            <p:nvSpPr>
              <p:cNvPr id="176" name="Rectangle 120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7" name="Rectangle 120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7" name="Group 1204"/>
            <p:cNvGrpSpPr>
              <a:grpSpLocks/>
            </p:cNvGrpSpPr>
            <p:nvPr userDrawn="1"/>
          </p:nvGrpSpPr>
          <p:grpSpPr bwMode="auto">
            <a:xfrm>
              <a:off x="3552" y="3840"/>
              <a:ext cx="624" cy="47"/>
              <a:chOff x="624" y="3600"/>
              <a:chExt cx="1056" cy="106"/>
            </a:xfrm>
          </p:grpSpPr>
          <p:sp>
            <p:nvSpPr>
              <p:cNvPr id="174" name="Rectangle 120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5" name="Rectangle 120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8" name="Group 1207"/>
            <p:cNvGrpSpPr>
              <a:grpSpLocks/>
            </p:cNvGrpSpPr>
            <p:nvPr userDrawn="1"/>
          </p:nvGrpSpPr>
          <p:grpSpPr bwMode="auto">
            <a:xfrm>
              <a:off x="4224" y="3840"/>
              <a:ext cx="624" cy="47"/>
              <a:chOff x="624" y="3706"/>
              <a:chExt cx="1056" cy="106"/>
            </a:xfrm>
          </p:grpSpPr>
          <p:sp>
            <p:nvSpPr>
              <p:cNvPr id="172" name="Rectangle 120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3" name="Rectangle 120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69" name="Group 1210"/>
            <p:cNvGrpSpPr>
              <a:grpSpLocks/>
            </p:cNvGrpSpPr>
            <p:nvPr userDrawn="1"/>
          </p:nvGrpSpPr>
          <p:grpSpPr bwMode="auto">
            <a:xfrm>
              <a:off x="4896" y="3840"/>
              <a:ext cx="624" cy="47"/>
              <a:chOff x="624" y="3600"/>
              <a:chExt cx="1056" cy="106"/>
            </a:xfrm>
          </p:grpSpPr>
          <p:sp>
            <p:nvSpPr>
              <p:cNvPr id="170" name="Rectangle 121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71" name="Rectangle 121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grpSp>
        <p:nvGrpSpPr>
          <p:cNvPr id="186" name="Group 1213"/>
          <p:cNvGrpSpPr>
            <a:grpSpLocks/>
          </p:cNvGrpSpPr>
          <p:nvPr userDrawn="1"/>
        </p:nvGrpSpPr>
        <p:grpSpPr bwMode="auto">
          <a:xfrm>
            <a:off x="304800" y="152400"/>
            <a:ext cx="8458200" cy="74613"/>
            <a:chOff x="192" y="3840"/>
            <a:chExt cx="5328" cy="47"/>
          </a:xfrm>
        </p:grpSpPr>
        <p:grpSp>
          <p:nvGrpSpPr>
            <p:cNvPr id="187" name="Group 1214"/>
            <p:cNvGrpSpPr>
              <a:grpSpLocks/>
            </p:cNvGrpSpPr>
            <p:nvPr userDrawn="1"/>
          </p:nvGrpSpPr>
          <p:grpSpPr bwMode="auto">
            <a:xfrm>
              <a:off x="192" y="3840"/>
              <a:ext cx="624" cy="47"/>
              <a:chOff x="624" y="3706"/>
              <a:chExt cx="1056" cy="106"/>
            </a:xfrm>
          </p:grpSpPr>
          <p:sp>
            <p:nvSpPr>
              <p:cNvPr id="209" name="Rectangle 121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10" name="Rectangle 121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8" name="Group 1217"/>
            <p:cNvGrpSpPr>
              <a:grpSpLocks/>
            </p:cNvGrpSpPr>
            <p:nvPr userDrawn="1"/>
          </p:nvGrpSpPr>
          <p:grpSpPr bwMode="auto">
            <a:xfrm>
              <a:off x="864" y="3840"/>
              <a:ext cx="624" cy="47"/>
              <a:chOff x="624" y="3600"/>
              <a:chExt cx="1056" cy="106"/>
            </a:xfrm>
          </p:grpSpPr>
          <p:sp>
            <p:nvSpPr>
              <p:cNvPr id="207" name="Rectangle 121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8" name="Rectangle 121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89" name="Group 1220"/>
            <p:cNvGrpSpPr>
              <a:grpSpLocks/>
            </p:cNvGrpSpPr>
            <p:nvPr userDrawn="1"/>
          </p:nvGrpSpPr>
          <p:grpSpPr bwMode="auto">
            <a:xfrm>
              <a:off x="1536" y="3840"/>
              <a:ext cx="624" cy="47"/>
              <a:chOff x="624" y="3706"/>
              <a:chExt cx="1056" cy="106"/>
            </a:xfrm>
          </p:grpSpPr>
          <p:sp>
            <p:nvSpPr>
              <p:cNvPr id="205" name="Rectangle 122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6" name="Rectangle 122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0" name="Group 1223"/>
            <p:cNvGrpSpPr>
              <a:grpSpLocks/>
            </p:cNvGrpSpPr>
            <p:nvPr userDrawn="1"/>
          </p:nvGrpSpPr>
          <p:grpSpPr bwMode="auto">
            <a:xfrm>
              <a:off x="2208" y="3840"/>
              <a:ext cx="624" cy="47"/>
              <a:chOff x="624" y="3600"/>
              <a:chExt cx="1056" cy="106"/>
            </a:xfrm>
          </p:grpSpPr>
          <p:sp>
            <p:nvSpPr>
              <p:cNvPr id="203" name="Rectangle 122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4" name="Rectangle 122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1" name="Group 1226"/>
            <p:cNvGrpSpPr>
              <a:grpSpLocks/>
            </p:cNvGrpSpPr>
            <p:nvPr userDrawn="1"/>
          </p:nvGrpSpPr>
          <p:grpSpPr bwMode="auto">
            <a:xfrm>
              <a:off x="2880" y="3840"/>
              <a:ext cx="624" cy="47"/>
              <a:chOff x="624" y="3706"/>
              <a:chExt cx="1056" cy="106"/>
            </a:xfrm>
          </p:grpSpPr>
          <p:sp>
            <p:nvSpPr>
              <p:cNvPr id="201" name="Rectangle 122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2" name="Rectangle 122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2" name="Group 1229"/>
            <p:cNvGrpSpPr>
              <a:grpSpLocks/>
            </p:cNvGrpSpPr>
            <p:nvPr userDrawn="1"/>
          </p:nvGrpSpPr>
          <p:grpSpPr bwMode="auto">
            <a:xfrm>
              <a:off x="3552" y="3840"/>
              <a:ext cx="624" cy="47"/>
              <a:chOff x="624" y="3600"/>
              <a:chExt cx="1056" cy="106"/>
            </a:xfrm>
          </p:grpSpPr>
          <p:sp>
            <p:nvSpPr>
              <p:cNvPr id="199" name="Rectangle 123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200" name="Rectangle 123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3" name="Group 1232"/>
            <p:cNvGrpSpPr>
              <a:grpSpLocks/>
            </p:cNvGrpSpPr>
            <p:nvPr userDrawn="1"/>
          </p:nvGrpSpPr>
          <p:grpSpPr bwMode="auto">
            <a:xfrm>
              <a:off x="4224" y="3840"/>
              <a:ext cx="624" cy="47"/>
              <a:chOff x="624" y="3706"/>
              <a:chExt cx="1056" cy="106"/>
            </a:xfrm>
          </p:grpSpPr>
          <p:sp>
            <p:nvSpPr>
              <p:cNvPr id="197" name="Rectangle 1233"/>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8" name="Rectangle 1234"/>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nvGrpSpPr>
            <p:cNvPr id="194" name="Group 1235"/>
            <p:cNvGrpSpPr>
              <a:grpSpLocks/>
            </p:cNvGrpSpPr>
            <p:nvPr userDrawn="1"/>
          </p:nvGrpSpPr>
          <p:grpSpPr bwMode="auto">
            <a:xfrm>
              <a:off x="4896" y="3840"/>
              <a:ext cx="624" cy="47"/>
              <a:chOff x="624" y="3600"/>
              <a:chExt cx="1056" cy="106"/>
            </a:xfrm>
          </p:grpSpPr>
          <p:sp>
            <p:nvSpPr>
              <p:cNvPr id="195" name="Rectangle 1236"/>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96" name="Rectangle 1237"/>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grpSp>
      </p:grpSp>
      <p:sp>
        <p:nvSpPr>
          <p:cNvPr id="39969" name="Rectangle 1057"/>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39970" name="Rectangle 1058"/>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11" name="Rectangle 1059"/>
          <p:cNvSpPr>
            <a:spLocks noGrp="1" noChangeArrowheads="1"/>
          </p:cNvSpPr>
          <p:nvPr>
            <p:ph type="dt" sz="half" idx="10"/>
          </p:nvPr>
        </p:nvSpPr>
        <p:spPr/>
        <p:txBody>
          <a:bodyPr/>
          <a:lstStyle>
            <a:lvl1pPr>
              <a:defRPr/>
            </a:lvl1pPr>
          </a:lstStyle>
          <a:p>
            <a:pPr>
              <a:defRPr/>
            </a:pPr>
            <a:r>
              <a:rPr lang="en-US"/>
              <a:t>1-18-06</a:t>
            </a:r>
          </a:p>
        </p:txBody>
      </p:sp>
      <p:sp>
        <p:nvSpPr>
          <p:cNvPr id="212" name="Rectangle 1060"/>
          <p:cNvSpPr>
            <a:spLocks noGrp="1" noChangeArrowheads="1"/>
          </p:cNvSpPr>
          <p:nvPr>
            <p:ph type="ftr" sz="quarter" idx="11"/>
          </p:nvPr>
        </p:nvSpPr>
        <p:spPr/>
        <p:txBody>
          <a:bodyPr/>
          <a:lstStyle>
            <a:lvl1pPr>
              <a:defRPr/>
            </a:lvl1pPr>
          </a:lstStyle>
          <a:p>
            <a:pPr>
              <a:defRPr/>
            </a:pPr>
            <a:r>
              <a:rPr lang="en-US"/>
              <a:t>Architecture and Evaluation of an Unplanned 802.11b Mesh Network</a:t>
            </a:r>
          </a:p>
        </p:txBody>
      </p:sp>
      <p:sp>
        <p:nvSpPr>
          <p:cNvPr id="213" name="Rectangle 1061"/>
          <p:cNvSpPr>
            <a:spLocks noGrp="1" noChangeArrowheads="1"/>
          </p:cNvSpPr>
          <p:nvPr>
            <p:ph type="sldNum" sz="quarter" idx="12"/>
          </p:nvPr>
        </p:nvSpPr>
        <p:spPr/>
        <p:txBody>
          <a:bodyPr/>
          <a:lstStyle>
            <a:lvl1pPr>
              <a:defRPr/>
            </a:lvl1pPr>
          </a:lstStyle>
          <a:p>
            <a:fld id="{9BD5D9AC-A9EB-A641-9912-CB2B8555D7E8}" type="slidenum">
              <a:rPr lang="en-US" altLang="en-US"/>
              <a:pPr/>
              <a:t>‹#›</a:t>
            </a:fld>
            <a:endParaRPr lang="en-US" altLang="en-US"/>
          </a:p>
        </p:txBody>
      </p:sp>
    </p:spTree>
    <p:extLst>
      <p:ext uri="{BB962C8B-B14F-4D97-AF65-F5344CB8AC3E}">
        <p14:creationId xmlns:p14="http://schemas.microsoft.com/office/powerpoint/2010/main" val="1502684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5"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6" name="Rectangle 89"/>
          <p:cNvSpPr>
            <a:spLocks noGrp="1" noChangeArrowheads="1"/>
          </p:cNvSpPr>
          <p:nvPr>
            <p:ph type="sldNum" sz="quarter" idx="12"/>
          </p:nvPr>
        </p:nvSpPr>
        <p:spPr>
          <a:ln/>
        </p:spPr>
        <p:txBody>
          <a:bodyPr/>
          <a:lstStyle>
            <a:lvl1pPr>
              <a:defRPr/>
            </a:lvl1pPr>
          </a:lstStyle>
          <a:p>
            <a:fld id="{B81F3088-23F9-ED42-A74B-8D0A9757B13F}" type="slidenum">
              <a:rPr lang="en-US" altLang="en-US"/>
              <a:pPr/>
              <a:t>‹#›</a:t>
            </a:fld>
            <a:endParaRPr lang="en-US" altLang="en-US"/>
          </a:p>
        </p:txBody>
      </p:sp>
    </p:spTree>
    <p:extLst>
      <p:ext uri="{BB962C8B-B14F-4D97-AF65-F5344CB8AC3E}">
        <p14:creationId xmlns:p14="http://schemas.microsoft.com/office/powerpoint/2010/main" val="208402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381000"/>
            <a:ext cx="21145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381000"/>
            <a:ext cx="61912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5"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6" name="Rectangle 89"/>
          <p:cNvSpPr>
            <a:spLocks noGrp="1" noChangeArrowheads="1"/>
          </p:cNvSpPr>
          <p:nvPr>
            <p:ph type="sldNum" sz="quarter" idx="12"/>
          </p:nvPr>
        </p:nvSpPr>
        <p:spPr>
          <a:ln/>
        </p:spPr>
        <p:txBody>
          <a:bodyPr/>
          <a:lstStyle>
            <a:lvl1pPr>
              <a:defRPr/>
            </a:lvl1pPr>
          </a:lstStyle>
          <a:p>
            <a:fld id="{726280B6-D03D-3945-B309-87812F9F09D1}" type="slidenum">
              <a:rPr lang="en-US" altLang="en-US"/>
              <a:pPr/>
              <a:t>‹#›</a:t>
            </a:fld>
            <a:endParaRPr lang="en-US" altLang="en-US"/>
          </a:p>
        </p:txBody>
      </p:sp>
    </p:spTree>
    <p:extLst>
      <p:ext uri="{BB962C8B-B14F-4D97-AF65-F5344CB8AC3E}">
        <p14:creationId xmlns:p14="http://schemas.microsoft.com/office/powerpoint/2010/main" val="71274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4582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19200"/>
            <a:ext cx="41529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10100" y="1219200"/>
            <a:ext cx="4152900" cy="4876800"/>
          </a:xfrm>
        </p:spPr>
        <p:txBody>
          <a:bodyPr>
            <a:normAutofit/>
          </a:bodyPr>
          <a:lstStyle/>
          <a:p>
            <a:pPr lvl="0"/>
            <a:endParaRPr lang="en-US" noProof="0" smtClean="0"/>
          </a:p>
        </p:txBody>
      </p:sp>
      <p:sp>
        <p:nvSpPr>
          <p:cNvPr id="5"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6"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7" name="Rectangle 89"/>
          <p:cNvSpPr>
            <a:spLocks noGrp="1" noChangeArrowheads="1"/>
          </p:cNvSpPr>
          <p:nvPr>
            <p:ph type="sldNum" sz="quarter" idx="12"/>
          </p:nvPr>
        </p:nvSpPr>
        <p:spPr>
          <a:ln/>
        </p:spPr>
        <p:txBody>
          <a:bodyPr/>
          <a:lstStyle>
            <a:lvl1pPr>
              <a:defRPr/>
            </a:lvl1pPr>
          </a:lstStyle>
          <a:p>
            <a:fld id="{9CE44DA4-5E8F-7D49-BB65-EE544CADBFB0}" type="slidenum">
              <a:rPr lang="en-US" altLang="en-US"/>
              <a:pPr/>
              <a:t>‹#›</a:t>
            </a:fld>
            <a:endParaRPr lang="en-US" altLang="en-US"/>
          </a:p>
        </p:txBody>
      </p:sp>
    </p:spTree>
    <p:extLst>
      <p:ext uri="{BB962C8B-B14F-4D97-AF65-F5344CB8AC3E}">
        <p14:creationId xmlns:p14="http://schemas.microsoft.com/office/powerpoint/2010/main" val="50798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3124200" y="6248400"/>
            <a:ext cx="2895600" cy="457200"/>
          </a:xfrm>
        </p:spPr>
        <p:txBody>
          <a:bodyPr/>
          <a:lstStyle>
            <a:lvl1pPr>
              <a:defRPr/>
            </a:lvl1pPr>
          </a:lstStyle>
          <a:p>
            <a:pPr>
              <a:defRPr/>
            </a:pPr>
            <a:r>
              <a:rPr lang="en-US" altLang="zh-CN"/>
              <a:t>Architecture and Evaluation of an Unplanned 802.11b Mesh Network</a:t>
            </a:r>
          </a:p>
        </p:txBody>
      </p:sp>
      <p:sp>
        <p:nvSpPr>
          <p:cNvPr id="6" name="Slide Number Placeholder 5"/>
          <p:cNvSpPr>
            <a:spLocks noGrp="1"/>
          </p:cNvSpPr>
          <p:nvPr>
            <p:ph type="sldNum" sz="quarter" idx="11"/>
          </p:nvPr>
        </p:nvSpPr>
        <p:spPr>
          <a:xfrm>
            <a:off x="6553200" y="6248400"/>
            <a:ext cx="2133600" cy="457200"/>
          </a:xfrm>
        </p:spPr>
        <p:txBody>
          <a:bodyPr/>
          <a:lstStyle>
            <a:lvl1pPr>
              <a:defRPr>
                <a:ea typeface="宋体" charset="-122"/>
              </a:defRPr>
            </a:lvl1pPr>
          </a:lstStyle>
          <a:p>
            <a:fld id="{2045D967-1766-ED47-AF93-4DD399D3AA77}" type="slidenum">
              <a:rPr lang="zh-CN" altLang="en-US"/>
              <a:pPr/>
              <a:t>‹#›</a:t>
            </a:fld>
            <a:endParaRPr lang="en-US" altLang="zh-CN"/>
          </a:p>
        </p:txBody>
      </p:sp>
      <p:sp>
        <p:nvSpPr>
          <p:cNvPr id="7" name="Date Placeholder 6"/>
          <p:cNvSpPr>
            <a:spLocks noGrp="1"/>
          </p:cNvSpPr>
          <p:nvPr>
            <p:ph type="dt" sz="half" idx="12"/>
          </p:nvPr>
        </p:nvSpPr>
        <p:spPr>
          <a:xfrm>
            <a:off x="457200" y="6245225"/>
            <a:ext cx="2133600" cy="476250"/>
          </a:xfrm>
        </p:spPr>
        <p:txBody>
          <a:bodyPr/>
          <a:lstStyle>
            <a:lvl1pPr>
              <a:defRPr/>
            </a:lvl1pPr>
          </a:lstStyle>
          <a:p>
            <a:pPr>
              <a:defRPr/>
            </a:pPr>
            <a:r>
              <a:rPr lang="en-US" altLang="zh-CN"/>
              <a:t>1-18-06</a:t>
            </a:r>
          </a:p>
        </p:txBody>
      </p:sp>
    </p:spTree>
    <p:extLst>
      <p:ext uri="{BB962C8B-B14F-4D97-AF65-F5344CB8AC3E}">
        <p14:creationId xmlns:p14="http://schemas.microsoft.com/office/powerpoint/2010/main" val="121327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24000"/>
            <a:ext cx="4160838"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70438" y="1524000"/>
            <a:ext cx="4162425" cy="4724400"/>
          </a:xfrm>
        </p:spPr>
        <p:txBody>
          <a:bodyPr>
            <a:normAutofit/>
          </a:bodyPr>
          <a:lstStyle/>
          <a:p>
            <a:pPr lvl="0"/>
            <a:endParaRPr lang="en-US" noProof="0" smtClean="0"/>
          </a:p>
        </p:txBody>
      </p:sp>
      <p:sp>
        <p:nvSpPr>
          <p:cNvPr id="5" name="Date Placeholder 4"/>
          <p:cNvSpPr>
            <a:spLocks noGrp="1"/>
          </p:cNvSpPr>
          <p:nvPr>
            <p:ph type="dt" sz="half" idx="10"/>
          </p:nvPr>
        </p:nvSpPr>
        <p:spPr>
          <a:xfrm>
            <a:off x="809625" y="6373813"/>
            <a:ext cx="1905000" cy="457200"/>
          </a:xfrm>
        </p:spPr>
        <p:txBody>
          <a:bodyPr/>
          <a:lstStyle>
            <a:lvl1pPr>
              <a:defRPr/>
            </a:lvl1pPr>
          </a:lstStyle>
          <a:p>
            <a:pPr>
              <a:defRPr/>
            </a:pPr>
            <a:r>
              <a:rPr lang="en-US"/>
              <a:t>1-18-06</a:t>
            </a:r>
          </a:p>
        </p:txBody>
      </p:sp>
      <p:sp>
        <p:nvSpPr>
          <p:cNvPr id="6" name="Footer Placeholder 5"/>
          <p:cNvSpPr>
            <a:spLocks noGrp="1"/>
          </p:cNvSpPr>
          <p:nvPr>
            <p:ph type="ftr" sz="quarter" idx="11"/>
          </p:nvPr>
        </p:nvSpPr>
        <p:spPr>
          <a:xfrm>
            <a:off x="3132138" y="6376988"/>
            <a:ext cx="3086100" cy="457200"/>
          </a:xfrm>
        </p:spPr>
        <p:txBody>
          <a:bodyPr/>
          <a:lstStyle>
            <a:lvl1pPr>
              <a:defRPr/>
            </a:lvl1pPr>
          </a:lstStyle>
          <a:p>
            <a:pPr>
              <a:defRPr/>
            </a:pPr>
            <a:r>
              <a:rPr lang="en-US"/>
              <a:t>Architecture and Evaluation of an Unplanned 802.11b Mesh Network</a:t>
            </a:r>
          </a:p>
        </p:txBody>
      </p:sp>
      <p:sp>
        <p:nvSpPr>
          <p:cNvPr id="7" name="Slide Number Placeholder 6"/>
          <p:cNvSpPr>
            <a:spLocks noGrp="1"/>
          </p:cNvSpPr>
          <p:nvPr>
            <p:ph type="sldNum" sz="quarter" idx="12"/>
          </p:nvPr>
        </p:nvSpPr>
        <p:spPr>
          <a:xfrm>
            <a:off x="6589713" y="6376988"/>
            <a:ext cx="2193925" cy="457200"/>
          </a:xfrm>
        </p:spPr>
        <p:txBody>
          <a:bodyPr/>
          <a:lstStyle>
            <a:lvl1pPr>
              <a:defRPr/>
            </a:lvl1pPr>
          </a:lstStyle>
          <a:p>
            <a:fld id="{B8C3D68E-E83C-8841-8925-6883AAA0C6BF}" type="slidenum">
              <a:rPr lang="en-US" altLang="en-US"/>
              <a:pPr/>
              <a:t>‹#›</a:t>
            </a:fld>
            <a:endParaRPr lang="en-US" altLang="en-US"/>
          </a:p>
        </p:txBody>
      </p:sp>
    </p:spTree>
    <p:extLst>
      <p:ext uri="{BB962C8B-B14F-4D97-AF65-F5344CB8AC3E}">
        <p14:creationId xmlns:p14="http://schemas.microsoft.com/office/powerpoint/2010/main" val="1143108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lstStyle>
            <a:lvl1pPr>
              <a:defRPr baseline="0">
                <a:solidFill>
                  <a:schemeClr val="tx2"/>
                </a:solidFill>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914400" y="1600200"/>
            <a:ext cx="7779544" cy="4525963"/>
          </a:xfrm>
        </p:spPr>
        <p:txBody>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Narrow" charset="0"/>
                <a:ea typeface="ＭＳ Ｐゴシック" charset="-128"/>
              </a:defRPr>
            </a:lvl1pPr>
          </a:lstStyle>
          <a:p>
            <a:fld id="{97E2757D-1D9C-C94A-895A-CA4B24364573}" type="datetime1">
              <a:rPr lang="en-US" altLang="en-US"/>
              <a:pPr/>
              <a:t>4/9/17</a:t>
            </a:fld>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9F2DF45-C11B-714C-A9CA-45DD9545CFD7}" type="slidenum">
              <a:rPr lang="en-US" altLang="en-US"/>
              <a:pPr/>
              <a:t>‹#›</a:t>
            </a:fld>
            <a:endParaRPr lang="en-US" altLang="en-US"/>
          </a:p>
        </p:txBody>
      </p:sp>
    </p:spTree>
    <p:extLst>
      <p:ext uri="{BB962C8B-B14F-4D97-AF65-F5344CB8AC3E}">
        <p14:creationId xmlns:p14="http://schemas.microsoft.com/office/powerpoint/2010/main" val="83235758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5" name="Rectangle 8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89"/>
          <p:cNvSpPr>
            <a:spLocks noGrp="1" noChangeArrowheads="1"/>
          </p:cNvSpPr>
          <p:nvPr>
            <p:ph type="sldNum" sz="quarter" idx="12"/>
          </p:nvPr>
        </p:nvSpPr>
        <p:spPr>
          <a:ln/>
        </p:spPr>
        <p:txBody>
          <a:bodyPr/>
          <a:lstStyle>
            <a:lvl1pPr>
              <a:defRPr/>
            </a:lvl1pPr>
          </a:lstStyle>
          <a:p>
            <a:fld id="{9FCED452-C7A6-964C-A208-79F3327725B2}" type="slidenum">
              <a:rPr lang="en-US" altLang="en-US"/>
              <a:pPr/>
              <a:t>‹#›</a:t>
            </a:fld>
            <a:endParaRPr lang="en-US" altLang="en-US"/>
          </a:p>
        </p:txBody>
      </p:sp>
    </p:spTree>
    <p:extLst>
      <p:ext uri="{BB962C8B-B14F-4D97-AF65-F5344CB8AC3E}">
        <p14:creationId xmlns:p14="http://schemas.microsoft.com/office/powerpoint/2010/main" val="3739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5"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6" name="Rectangle 89"/>
          <p:cNvSpPr>
            <a:spLocks noGrp="1" noChangeArrowheads="1"/>
          </p:cNvSpPr>
          <p:nvPr>
            <p:ph type="sldNum" sz="quarter" idx="12"/>
          </p:nvPr>
        </p:nvSpPr>
        <p:spPr>
          <a:ln/>
        </p:spPr>
        <p:txBody>
          <a:bodyPr/>
          <a:lstStyle>
            <a:lvl1pPr>
              <a:defRPr/>
            </a:lvl1pPr>
          </a:lstStyle>
          <a:p>
            <a:fld id="{F4D6DF1B-9A70-3E49-AD69-C5D9C9B506B1}" type="slidenum">
              <a:rPr lang="en-US" altLang="en-US"/>
              <a:pPr/>
              <a:t>‹#›</a:t>
            </a:fld>
            <a:endParaRPr lang="en-US" altLang="en-US"/>
          </a:p>
        </p:txBody>
      </p:sp>
    </p:spTree>
    <p:extLst>
      <p:ext uri="{BB962C8B-B14F-4D97-AF65-F5344CB8AC3E}">
        <p14:creationId xmlns:p14="http://schemas.microsoft.com/office/powerpoint/2010/main" val="1485196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1529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6"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7" name="Rectangle 89"/>
          <p:cNvSpPr>
            <a:spLocks noGrp="1" noChangeArrowheads="1"/>
          </p:cNvSpPr>
          <p:nvPr>
            <p:ph type="sldNum" sz="quarter" idx="12"/>
          </p:nvPr>
        </p:nvSpPr>
        <p:spPr>
          <a:ln/>
        </p:spPr>
        <p:txBody>
          <a:bodyPr/>
          <a:lstStyle>
            <a:lvl1pPr>
              <a:defRPr/>
            </a:lvl1pPr>
          </a:lstStyle>
          <a:p>
            <a:fld id="{4F8BDCB8-177D-DD44-96B7-DC74D20C17DE}" type="slidenum">
              <a:rPr lang="en-US" altLang="en-US"/>
              <a:pPr/>
              <a:t>‹#›</a:t>
            </a:fld>
            <a:endParaRPr lang="en-US" altLang="en-US"/>
          </a:p>
        </p:txBody>
      </p:sp>
    </p:spTree>
    <p:extLst>
      <p:ext uri="{BB962C8B-B14F-4D97-AF65-F5344CB8AC3E}">
        <p14:creationId xmlns:p14="http://schemas.microsoft.com/office/powerpoint/2010/main" val="149358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8"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9" name="Rectangle 89"/>
          <p:cNvSpPr>
            <a:spLocks noGrp="1" noChangeArrowheads="1"/>
          </p:cNvSpPr>
          <p:nvPr>
            <p:ph type="sldNum" sz="quarter" idx="12"/>
          </p:nvPr>
        </p:nvSpPr>
        <p:spPr>
          <a:ln/>
        </p:spPr>
        <p:txBody>
          <a:bodyPr/>
          <a:lstStyle>
            <a:lvl1pPr>
              <a:defRPr/>
            </a:lvl1pPr>
          </a:lstStyle>
          <a:p>
            <a:fld id="{8EC0C731-50D3-FD4D-B088-3EA991AF6FD8}" type="slidenum">
              <a:rPr lang="en-US" altLang="en-US"/>
              <a:pPr/>
              <a:t>‹#›</a:t>
            </a:fld>
            <a:endParaRPr lang="en-US" altLang="en-US"/>
          </a:p>
        </p:txBody>
      </p:sp>
    </p:spTree>
    <p:extLst>
      <p:ext uri="{BB962C8B-B14F-4D97-AF65-F5344CB8AC3E}">
        <p14:creationId xmlns:p14="http://schemas.microsoft.com/office/powerpoint/2010/main" val="71931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4"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5" name="Rectangle 89"/>
          <p:cNvSpPr>
            <a:spLocks noGrp="1" noChangeArrowheads="1"/>
          </p:cNvSpPr>
          <p:nvPr>
            <p:ph type="sldNum" sz="quarter" idx="12"/>
          </p:nvPr>
        </p:nvSpPr>
        <p:spPr>
          <a:ln/>
        </p:spPr>
        <p:txBody>
          <a:bodyPr/>
          <a:lstStyle>
            <a:lvl1pPr>
              <a:defRPr/>
            </a:lvl1pPr>
          </a:lstStyle>
          <a:p>
            <a:fld id="{7402E702-63E3-F74D-A3C9-0213F503D7D4}" type="slidenum">
              <a:rPr lang="en-US" altLang="en-US"/>
              <a:pPr/>
              <a:t>‹#›</a:t>
            </a:fld>
            <a:endParaRPr lang="en-US" altLang="en-US"/>
          </a:p>
        </p:txBody>
      </p:sp>
    </p:spTree>
    <p:extLst>
      <p:ext uri="{BB962C8B-B14F-4D97-AF65-F5344CB8AC3E}">
        <p14:creationId xmlns:p14="http://schemas.microsoft.com/office/powerpoint/2010/main" val="1361806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3"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4" name="Rectangle 89"/>
          <p:cNvSpPr>
            <a:spLocks noGrp="1" noChangeArrowheads="1"/>
          </p:cNvSpPr>
          <p:nvPr>
            <p:ph type="sldNum" sz="quarter" idx="12"/>
          </p:nvPr>
        </p:nvSpPr>
        <p:spPr>
          <a:ln/>
        </p:spPr>
        <p:txBody>
          <a:bodyPr/>
          <a:lstStyle>
            <a:lvl1pPr>
              <a:defRPr/>
            </a:lvl1pPr>
          </a:lstStyle>
          <a:p>
            <a:fld id="{79FB18FB-84DC-F047-BA37-9EB4A8C92B11}" type="slidenum">
              <a:rPr lang="en-US" altLang="en-US"/>
              <a:pPr/>
              <a:t>‹#›</a:t>
            </a:fld>
            <a:endParaRPr lang="en-US" altLang="en-US"/>
          </a:p>
        </p:txBody>
      </p:sp>
    </p:spTree>
    <p:extLst>
      <p:ext uri="{BB962C8B-B14F-4D97-AF65-F5344CB8AC3E}">
        <p14:creationId xmlns:p14="http://schemas.microsoft.com/office/powerpoint/2010/main" val="597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6"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7" name="Rectangle 89"/>
          <p:cNvSpPr>
            <a:spLocks noGrp="1" noChangeArrowheads="1"/>
          </p:cNvSpPr>
          <p:nvPr>
            <p:ph type="sldNum" sz="quarter" idx="12"/>
          </p:nvPr>
        </p:nvSpPr>
        <p:spPr>
          <a:ln/>
        </p:spPr>
        <p:txBody>
          <a:bodyPr/>
          <a:lstStyle>
            <a:lvl1pPr>
              <a:defRPr/>
            </a:lvl1pPr>
          </a:lstStyle>
          <a:p>
            <a:fld id="{220E4D71-64B9-0140-B0E4-F13181CE6AD4}" type="slidenum">
              <a:rPr lang="en-US" altLang="en-US"/>
              <a:pPr/>
              <a:t>‹#›</a:t>
            </a:fld>
            <a:endParaRPr lang="en-US" altLang="en-US"/>
          </a:p>
        </p:txBody>
      </p:sp>
    </p:spTree>
    <p:extLst>
      <p:ext uri="{BB962C8B-B14F-4D97-AF65-F5344CB8AC3E}">
        <p14:creationId xmlns:p14="http://schemas.microsoft.com/office/powerpoint/2010/main" val="165757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7"/>
          <p:cNvSpPr>
            <a:spLocks noGrp="1" noChangeArrowheads="1"/>
          </p:cNvSpPr>
          <p:nvPr>
            <p:ph type="dt" sz="half" idx="10"/>
          </p:nvPr>
        </p:nvSpPr>
        <p:spPr>
          <a:ln/>
        </p:spPr>
        <p:txBody>
          <a:bodyPr/>
          <a:lstStyle>
            <a:lvl1pPr>
              <a:defRPr/>
            </a:lvl1pPr>
          </a:lstStyle>
          <a:p>
            <a:pPr>
              <a:defRPr/>
            </a:pPr>
            <a:r>
              <a:rPr lang="en-US"/>
              <a:t>1-18-06</a:t>
            </a:r>
          </a:p>
        </p:txBody>
      </p:sp>
      <p:sp>
        <p:nvSpPr>
          <p:cNvPr id="6" name="Rectangle 88"/>
          <p:cNvSpPr>
            <a:spLocks noGrp="1" noChangeArrowheads="1"/>
          </p:cNvSpPr>
          <p:nvPr>
            <p:ph type="ftr" sz="quarter" idx="11"/>
          </p:nvPr>
        </p:nvSpPr>
        <p:spPr>
          <a:ln/>
        </p:spPr>
        <p:txBody>
          <a:bodyPr/>
          <a:lstStyle>
            <a:lvl1pPr>
              <a:defRPr/>
            </a:lvl1pPr>
          </a:lstStyle>
          <a:p>
            <a:pPr>
              <a:defRPr/>
            </a:pPr>
            <a:r>
              <a:rPr lang="en-US"/>
              <a:t>Architecture and Evaluation of an Unplanned 802.11b Mesh Network</a:t>
            </a:r>
          </a:p>
        </p:txBody>
      </p:sp>
      <p:sp>
        <p:nvSpPr>
          <p:cNvPr id="7" name="Rectangle 89"/>
          <p:cNvSpPr>
            <a:spLocks noGrp="1" noChangeArrowheads="1"/>
          </p:cNvSpPr>
          <p:nvPr>
            <p:ph type="sldNum" sz="quarter" idx="12"/>
          </p:nvPr>
        </p:nvSpPr>
        <p:spPr>
          <a:ln/>
        </p:spPr>
        <p:txBody>
          <a:bodyPr/>
          <a:lstStyle>
            <a:lvl1pPr>
              <a:defRPr/>
            </a:lvl1pPr>
          </a:lstStyle>
          <a:p>
            <a:fld id="{D0B7C14C-8421-3C42-AFD3-2C5ED82CB8C8}" type="slidenum">
              <a:rPr lang="en-US" altLang="en-US"/>
              <a:pPr/>
              <a:t>‹#›</a:t>
            </a:fld>
            <a:endParaRPr lang="en-US" altLang="en-US"/>
          </a:p>
        </p:txBody>
      </p:sp>
    </p:spTree>
    <p:extLst>
      <p:ext uri="{BB962C8B-B14F-4D97-AF65-F5344CB8AC3E}">
        <p14:creationId xmlns:p14="http://schemas.microsoft.com/office/powerpoint/2010/main" val="1748316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04800" y="6783388"/>
            <a:ext cx="8458200" cy="74612"/>
            <a:chOff x="192" y="3840"/>
            <a:chExt cx="5328" cy="47"/>
          </a:xfrm>
        </p:grpSpPr>
        <p:grpSp>
          <p:nvGrpSpPr>
            <p:cNvPr id="1192" name="Group 3"/>
            <p:cNvGrpSpPr>
              <a:grpSpLocks/>
            </p:cNvGrpSpPr>
            <p:nvPr userDrawn="1"/>
          </p:nvGrpSpPr>
          <p:grpSpPr bwMode="auto">
            <a:xfrm>
              <a:off x="192" y="3840"/>
              <a:ext cx="624" cy="47"/>
              <a:chOff x="624" y="3706"/>
              <a:chExt cx="1056" cy="106"/>
            </a:xfrm>
          </p:grpSpPr>
          <p:sp>
            <p:nvSpPr>
              <p:cNvPr id="1214" name="Rectangle 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15" name="Rectangle 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3" name="Group 6"/>
            <p:cNvGrpSpPr>
              <a:grpSpLocks/>
            </p:cNvGrpSpPr>
            <p:nvPr userDrawn="1"/>
          </p:nvGrpSpPr>
          <p:grpSpPr bwMode="auto">
            <a:xfrm>
              <a:off x="864" y="3840"/>
              <a:ext cx="624" cy="47"/>
              <a:chOff x="624" y="3600"/>
              <a:chExt cx="1056" cy="106"/>
            </a:xfrm>
          </p:grpSpPr>
          <p:sp>
            <p:nvSpPr>
              <p:cNvPr id="1212" name="Rectangle 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13" name="Rectangle 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4" name="Group 9"/>
            <p:cNvGrpSpPr>
              <a:grpSpLocks/>
            </p:cNvGrpSpPr>
            <p:nvPr userDrawn="1"/>
          </p:nvGrpSpPr>
          <p:grpSpPr bwMode="auto">
            <a:xfrm>
              <a:off x="1536" y="3840"/>
              <a:ext cx="624" cy="47"/>
              <a:chOff x="624" y="3706"/>
              <a:chExt cx="1056" cy="106"/>
            </a:xfrm>
          </p:grpSpPr>
          <p:sp>
            <p:nvSpPr>
              <p:cNvPr id="1210" name="Rectangle 1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11" name="Rectangle 1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5" name="Group 12"/>
            <p:cNvGrpSpPr>
              <a:grpSpLocks/>
            </p:cNvGrpSpPr>
            <p:nvPr userDrawn="1"/>
          </p:nvGrpSpPr>
          <p:grpSpPr bwMode="auto">
            <a:xfrm>
              <a:off x="2208" y="3840"/>
              <a:ext cx="624" cy="47"/>
              <a:chOff x="624" y="3600"/>
              <a:chExt cx="1056" cy="106"/>
            </a:xfrm>
          </p:grpSpPr>
          <p:sp>
            <p:nvSpPr>
              <p:cNvPr id="1208" name="Rectangle 1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09" name="Rectangle 1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6" name="Group 15"/>
            <p:cNvGrpSpPr>
              <a:grpSpLocks/>
            </p:cNvGrpSpPr>
            <p:nvPr userDrawn="1"/>
          </p:nvGrpSpPr>
          <p:grpSpPr bwMode="auto">
            <a:xfrm>
              <a:off x="2880" y="3840"/>
              <a:ext cx="624" cy="47"/>
              <a:chOff x="624" y="3706"/>
              <a:chExt cx="1056" cy="106"/>
            </a:xfrm>
          </p:grpSpPr>
          <p:sp>
            <p:nvSpPr>
              <p:cNvPr id="1206"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07"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7" name="Group 18"/>
            <p:cNvGrpSpPr>
              <a:grpSpLocks/>
            </p:cNvGrpSpPr>
            <p:nvPr userDrawn="1"/>
          </p:nvGrpSpPr>
          <p:grpSpPr bwMode="auto">
            <a:xfrm>
              <a:off x="3552" y="3840"/>
              <a:ext cx="624" cy="47"/>
              <a:chOff x="624" y="3600"/>
              <a:chExt cx="1056" cy="106"/>
            </a:xfrm>
          </p:grpSpPr>
          <p:sp>
            <p:nvSpPr>
              <p:cNvPr id="1204" name="Rectangle 1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05" name="Rectangle 2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8" name="Group 21"/>
            <p:cNvGrpSpPr>
              <a:grpSpLocks/>
            </p:cNvGrpSpPr>
            <p:nvPr userDrawn="1"/>
          </p:nvGrpSpPr>
          <p:grpSpPr bwMode="auto">
            <a:xfrm>
              <a:off x="4224" y="3840"/>
              <a:ext cx="624" cy="47"/>
              <a:chOff x="624" y="3706"/>
              <a:chExt cx="1056" cy="106"/>
            </a:xfrm>
          </p:grpSpPr>
          <p:sp>
            <p:nvSpPr>
              <p:cNvPr id="1202" name="Rectangle 2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03" name="Rectangle 2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99" name="Group 24"/>
            <p:cNvGrpSpPr>
              <a:grpSpLocks/>
            </p:cNvGrpSpPr>
            <p:nvPr userDrawn="1"/>
          </p:nvGrpSpPr>
          <p:grpSpPr bwMode="auto">
            <a:xfrm>
              <a:off x="4896" y="3840"/>
              <a:ext cx="624" cy="47"/>
              <a:chOff x="624" y="3600"/>
              <a:chExt cx="1056" cy="106"/>
            </a:xfrm>
          </p:grpSpPr>
          <p:sp>
            <p:nvSpPr>
              <p:cNvPr id="1200" name="Rectangle 2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201" name="Rectangle 2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sp>
        <p:nvSpPr>
          <p:cNvPr id="1027" name="Rectangle 27"/>
          <p:cNvSpPr>
            <a:spLocks noGrp="1" noChangeArrowheads="1"/>
          </p:cNvSpPr>
          <p:nvPr>
            <p:ph type="title"/>
          </p:nvPr>
        </p:nvSpPr>
        <p:spPr bwMode="auto">
          <a:xfrm>
            <a:off x="304800" y="381000"/>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p>
            <a:pPr lvl="0"/>
            <a:r>
              <a:rPr lang="en-US" altLang="en-US" dirty="0"/>
              <a:t>Click to edit Master title style</a:t>
            </a:r>
          </a:p>
        </p:txBody>
      </p:sp>
      <p:sp>
        <p:nvSpPr>
          <p:cNvPr id="1028" name="Rectangle 28"/>
          <p:cNvSpPr>
            <a:spLocks noGrp="1" noChangeArrowheads="1"/>
          </p:cNvSpPr>
          <p:nvPr>
            <p:ph type="body" idx="1"/>
          </p:nvPr>
        </p:nvSpPr>
        <p:spPr bwMode="auto">
          <a:xfrm>
            <a:off x="304800" y="12192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9" name="Group 29"/>
          <p:cNvGrpSpPr>
            <a:grpSpLocks/>
          </p:cNvGrpSpPr>
          <p:nvPr/>
        </p:nvGrpSpPr>
        <p:grpSpPr bwMode="auto">
          <a:xfrm>
            <a:off x="304800" y="1066800"/>
            <a:ext cx="8458200" cy="150813"/>
            <a:chOff x="192" y="672"/>
            <a:chExt cx="5328" cy="95"/>
          </a:xfrm>
        </p:grpSpPr>
        <p:sp>
          <p:nvSpPr>
            <p:cNvPr id="1160" name="Rectangle 30"/>
            <p:cNvSpPr>
              <a:spLocks noChangeArrowheads="1"/>
            </p:cNvSpPr>
            <p:nvPr userDrawn="1"/>
          </p:nvSpPr>
          <p:spPr bwMode="ltGray">
            <a:xfrm>
              <a:off x="504"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1" name="Rectangle 31"/>
            <p:cNvSpPr>
              <a:spLocks noChangeArrowheads="1"/>
            </p:cNvSpPr>
            <p:nvPr userDrawn="1"/>
          </p:nvSpPr>
          <p:spPr bwMode="ltGray">
            <a:xfrm>
              <a:off x="192"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2" name="Rectangle 32"/>
            <p:cNvSpPr>
              <a:spLocks noChangeArrowheads="1"/>
            </p:cNvSpPr>
            <p:nvPr userDrawn="1"/>
          </p:nvSpPr>
          <p:spPr bwMode="ltGray">
            <a:xfrm>
              <a:off x="1176"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3" name="Rectangle 33"/>
            <p:cNvSpPr>
              <a:spLocks noChangeArrowheads="1"/>
            </p:cNvSpPr>
            <p:nvPr userDrawn="1"/>
          </p:nvSpPr>
          <p:spPr bwMode="ltGray">
            <a:xfrm>
              <a:off x="864"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4" name="Rectangle 34"/>
            <p:cNvSpPr>
              <a:spLocks noChangeArrowheads="1"/>
            </p:cNvSpPr>
            <p:nvPr userDrawn="1"/>
          </p:nvSpPr>
          <p:spPr bwMode="ltGray">
            <a:xfrm>
              <a:off x="1848"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5" name="Rectangle 35"/>
            <p:cNvSpPr>
              <a:spLocks noChangeArrowheads="1"/>
            </p:cNvSpPr>
            <p:nvPr userDrawn="1"/>
          </p:nvSpPr>
          <p:spPr bwMode="ltGray">
            <a:xfrm>
              <a:off x="1536"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6" name="Rectangle 36"/>
            <p:cNvSpPr>
              <a:spLocks noChangeArrowheads="1"/>
            </p:cNvSpPr>
            <p:nvPr userDrawn="1"/>
          </p:nvSpPr>
          <p:spPr bwMode="ltGray">
            <a:xfrm>
              <a:off x="2520"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7" name="Rectangle 37"/>
            <p:cNvSpPr>
              <a:spLocks noChangeArrowheads="1"/>
            </p:cNvSpPr>
            <p:nvPr userDrawn="1"/>
          </p:nvSpPr>
          <p:spPr bwMode="ltGray">
            <a:xfrm>
              <a:off x="2208"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8" name="Rectangle 38"/>
            <p:cNvSpPr>
              <a:spLocks noChangeArrowheads="1"/>
            </p:cNvSpPr>
            <p:nvPr userDrawn="1"/>
          </p:nvSpPr>
          <p:spPr bwMode="ltGray">
            <a:xfrm>
              <a:off x="3192"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69" name="Rectangle 39"/>
            <p:cNvSpPr>
              <a:spLocks noChangeArrowheads="1"/>
            </p:cNvSpPr>
            <p:nvPr userDrawn="1"/>
          </p:nvSpPr>
          <p:spPr bwMode="ltGray">
            <a:xfrm>
              <a:off x="2880"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0" name="Rectangle 40"/>
            <p:cNvSpPr>
              <a:spLocks noChangeArrowheads="1"/>
            </p:cNvSpPr>
            <p:nvPr userDrawn="1"/>
          </p:nvSpPr>
          <p:spPr bwMode="ltGray">
            <a:xfrm>
              <a:off x="3864"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1" name="Rectangle 41"/>
            <p:cNvSpPr>
              <a:spLocks noChangeArrowheads="1"/>
            </p:cNvSpPr>
            <p:nvPr userDrawn="1"/>
          </p:nvSpPr>
          <p:spPr bwMode="ltGray">
            <a:xfrm>
              <a:off x="3552"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2" name="Rectangle 42"/>
            <p:cNvSpPr>
              <a:spLocks noChangeArrowheads="1"/>
            </p:cNvSpPr>
            <p:nvPr userDrawn="1"/>
          </p:nvSpPr>
          <p:spPr bwMode="ltGray">
            <a:xfrm>
              <a:off x="4536" y="672"/>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3" name="Rectangle 43"/>
            <p:cNvSpPr>
              <a:spLocks noChangeArrowheads="1"/>
            </p:cNvSpPr>
            <p:nvPr userDrawn="1"/>
          </p:nvSpPr>
          <p:spPr bwMode="ltGray">
            <a:xfrm>
              <a:off x="4224" y="672"/>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4" name="Rectangle 44"/>
            <p:cNvSpPr>
              <a:spLocks noChangeArrowheads="1"/>
            </p:cNvSpPr>
            <p:nvPr userDrawn="1"/>
          </p:nvSpPr>
          <p:spPr bwMode="ltGray">
            <a:xfrm>
              <a:off x="5208" y="672"/>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5" name="Rectangle 45"/>
            <p:cNvSpPr>
              <a:spLocks noChangeArrowheads="1"/>
            </p:cNvSpPr>
            <p:nvPr userDrawn="1"/>
          </p:nvSpPr>
          <p:spPr bwMode="ltGray">
            <a:xfrm>
              <a:off x="4896" y="672"/>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6" name="Rectangle 46"/>
            <p:cNvSpPr>
              <a:spLocks noChangeArrowheads="1"/>
            </p:cNvSpPr>
            <p:nvPr userDrawn="1"/>
          </p:nvSpPr>
          <p:spPr bwMode="ltGray">
            <a:xfrm>
              <a:off x="504"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7" name="Rectangle 47"/>
            <p:cNvSpPr>
              <a:spLocks noChangeArrowheads="1"/>
            </p:cNvSpPr>
            <p:nvPr userDrawn="1"/>
          </p:nvSpPr>
          <p:spPr bwMode="ltGray">
            <a:xfrm>
              <a:off x="192"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8" name="Rectangle 48"/>
            <p:cNvSpPr>
              <a:spLocks noChangeArrowheads="1"/>
            </p:cNvSpPr>
            <p:nvPr userDrawn="1"/>
          </p:nvSpPr>
          <p:spPr bwMode="ltGray">
            <a:xfrm>
              <a:off x="1176"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79" name="Rectangle 49"/>
            <p:cNvSpPr>
              <a:spLocks noChangeArrowheads="1"/>
            </p:cNvSpPr>
            <p:nvPr userDrawn="1"/>
          </p:nvSpPr>
          <p:spPr bwMode="ltGray">
            <a:xfrm>
              <a:off x="864"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0" name="Rectangle 50"/>
            <p:cNvSpPr>
              <a:spLocks noChangeArrowheads="1"/>
            </p:cNvSpPr>
            <p:nvPr userDrawn="1"/>
          </p:nvSpPr>
          <p:spPr bwMode="ltGray">
            <a:xfrm>
              <a:off x="1848"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1" name="Rectangle 51"/>
            <p:cNvSpPr>
              <a:spLocks noChangeArrowheads="1"/>
            </p:cNvSpPr>
            <p:nvPr userDrawn="1"/>
          </p:nvSpPr>
          <p:spPr bwMode="ltGray">
            <a:xfrm>
              <a:off x="1536"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2" name="Rectangle 52"/>
            <p:cNvSpPr>
              <a:spLocks noChangeArrowheads="1"/>
            </p:cNvSpPr>
            <p:nvPr userDrawn="1"/>
          </p:nvSpPr>
          <p:spPr bwMode="ltGray">
            <a:xfrm>
              <a:off x="2520"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3" name="Rectangle 53"/>
            <p:cNvSpPr>
              <a:spLocks noChangeArrowheads="1"/>
            </p:cNvSpPr>
            <p:nvPr userDrawn="1"/>
          </p:nvSpPr>
          <p:spPr bwMode="ltGray">
            <a:xfrm>
              <a:off x="2208"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4" name="Rectangle 54"/>
            <p:cNvSpPr>
              <a:spLocks noChangeArrowheads="1"/>
            </p:cNvSpPr>
            <p:nvPr userDrawn="1"/>
          </p:nvSpPr>
          <p:spPr bwMode="ltGray">
            <a:xfrm>
              <a:off x="3192"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5" name="Rectangle 55"/>
            <p:cNvSpPr>
              <a:spLocks noChangeArrowheads="1"/>
            </p:cNvSpPr>
            <p:nvPr userDrawn="1"/>
          </p:nvSpPr>
          <p:spPr bwMode="ltGray">
            <a:xfrm>
              <a:off x="2880"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6" name="Rectangle 56"/>
            <p:cNvSpPr>
              <a:spLocks noChangeArrowheads="1"/>
            </p:cNvSpPr>
            <p:nvPr userDrawn="1"/>
          </p:nvSpPr>
          <p:spPr bwMode="ltGray">
            <a:xfrm>
              <a:off x="3864"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7" name="Rectangle 57"/>
            <p:cNvSpPr>
              <a:spLocks noChangeArrowheads="1"/>
            </p:cNvSpPr>
            <p:nvPr userDrawn="1"/>
          </p:nvSpPr>
          <p:spPr bwMode="ltGray">
            <a:xfrm>
              <a:off x="3552"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8" name="Rectangle 58"/>
            <p:cNvSpPr>
              <a:spLocks noChangeArrowheads="1"/>
            </p:cNvSpPr>
            <p:nvPr userDrawn="1"/>
          </p:nvSpPr>
          <p:spPr bwMode="ltGray">
            <a:xfrm>
              <a:off x="4536" y="720"/>
              <a:ext cx="312" cy="47"/>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89" name="Rectangle 59"/>
            <p:cNvSpPr>
              <a:spLocks noChangeArrowheads="1"/>
            </p:cNvSpPr>
            <p:nvPr userDrawn="1"/>
          </p:nvSpPr>
          <p:spPr bwMode="ltGray">
            <a:xfrm>
              <a:off x="4224" y="720"/>
              <a:ext cx="312" cy="4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90" name="Rectangle 60"/>
            <p:cNvSpPr>
              <a:spLocks noChangeArrowheads="1"/>
            </p:cNvSpPr>
            <p:nvPr userDrawn="1"/>
          </p:nvSpPr>
          <p:spPr bwMode="ltGray">
            <a:xfrm>
              <a:off x="5208" y="720"/>
              <a:ext cx="312" cy="4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91" name="Rectangle 61"/>
            <p:cNvSpPr>
              <a:spLocks noChangeArrowheads="1"/>
            </p:cNvSpPr>
            <p:nvPr userDrawn="1"/>
          </p:nvSpPr>
          <p:spPr bwMode="ltGray">
            <a:xfrm>
              <a:off x="4896" y="720"/>
              <a:ext cx="312" cy="4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30" name="Group 62"/>
          <p:cNvGrpSpPr>
            <a:grpSpLocks/>
          </p:cNvGrpSpPr>
          <p:nvPr/>
        </p:nvGrpSpPr>
        <p:grpSpPr bwMode="auto">
          <a:xfrm>
            <a:off x="304800" y="6783388"/>
            <a:ext cx="8458200" cy="74612"/>
            <a:chOff x="192" y="3840"/>
            <a:chExt cx="5328" cy="47"/>
          </a:xfrm>
        </p:grpSpPr>
        <p:grpSp>
          <p:nvGrpSpPr>
            <p:cNvPr id="1136" name="Group 63"/>
            <p:cNvGrpSpPr>
              <a:grpSpLocks/>
            </p:cNvGrpSpPr>
            <p:nvPr userDrawn="1"/>
          </p:nvGrpSpPr>
          <p:grpSpPr bwMode="auto">
            <a:xfrm>
              <a:off x="192" y="3840"/>
              <a:ext cx="624" cy="47"/>
              <a:chOff x="624" y="3706"/>
              <a:chExt cx="1056" cy="106"/>
            </a:xfrm>
          </p:grpSpPr>
          <p:sp>
            <p:nvSpPr>
              <p:cNvPr id="1158" name="Rectangle 6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59" name="Rectangle 6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37" name="Group 66"/>
            <p:cNvGrpSpPr>
              <a:grpSpLocks/>
            </p:cNvGrpSpPr>
            <p:nvPr userDrawn="1"/>
          </p:nvGrpSpPr>
          <p:grpSpPr bwMode="auto">
            <a:xfrm>
              <a:off x="864" y="3840"/>
              <a:ext cx="624" cy="47"/>
              <a:chOff x="624" y="3600"/>
              <a:chExt cx="1056" cy="106"/>
            </a:xfrm>
          </p:grpSpPr>
          <p:sp>
            <p:nvSpPr>
              <p:cNvPr id="1156" name="Rectangle 6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57" name="Rectangle 6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38" name="Group 69"/>
            <p:cNvGrpSpPr>
              <a:grpSpLocks/>
            </p:cNvGrpSpPr>
            <p:nvPr userDrawn="1"/>
          </p:nvGrpSpPr>
          <p:grpSpPr bwMode="auto">
            <a:xfrm>
              <a:off x="1536" y="3840"/>
              <a:ext cx="624" cy="47"/>
              <a:chOff x="624" y="3706"/>
              <a:chExt cx="1056" cy="106"/>
            </a:xfrm>
          </p:grpSpPr>
          <p:sp>
            <p:nvSpPr>
              <p:cNvPr id="1154" name="Rectangle 70"/>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55" name="Rectangle 71"/>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39" name="Group 72"/>
            <p:cNvGrpSpPr>
              <a:grpSpLocks/>
            </p:cNvGrpSpPr>
            <p:nvPr userDrawn="1"/>
          </p:nvGrpSpPr>
          <p:grpSpPr bwMode="auto">
            <a:xfrm>
              <a:off x="2208" y="3840"/>
              <a:ext cx="624" cy="47"/>
              <a:chOff x="624" y="3600"/>
              <a:chExt cx="1056" cy="106"/>
            </a:xfrm>
          </p:grpSpPr>
          <p:sp>
            <p:nvSpPr>
              <p:cNvPr id="1152" name="Rectangle 73"/>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53" name="Rectangle 74"/>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40" name="Group 75"/>
            <p:cNvGrpSpPr>
              <a:grpSpLocks/>
            </p:cNvGrpSpPr>
            <p:nvPr userDrawn="1"/>
          </p:nvGrpSpPr>
          <p:grpSpPr bwMode="auto">
            <a:xfrm>
              <a:off x="2880" y="3840"/>
              <a:ext cx="624" cy="47"/>
              <a:chOff x="624" y="3706"/>
              <a:chExt cx="1056" cy="106"/>
            </a:xfrm>
          </p:grpSpPr>
          <p:sp>
            <p:nvSpPr>
              <p:cNvPr id="1150" name="Rectangle 7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51" name="Rectangle 7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41" name="Group 78"/>
            <p:cNvGrpSpPr>
              <a:grpSpLocks/>
            </p:cNvGrpSpPr>
            <p:nvPr userDrawn="1"/>
          </p:nvGrpSpPr>
          <p:grpSpPr bwMode="auto">
            <a:xfrm>
              <a:off x="3552" y="3840"/>
              <a:ext cx="624" cy="47"/>
              <a:chOff x="624" y="3600"/>
              <a:chExt cx="1056" cy="106"/>
            </a:xfrm>
          </p:grpSpPr>
          <p:sp>
            <p:nvSpPr>
              <p:cNvPr id="1148" name="Rectangle 7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49" name="Rectangle 8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42" name="Group 81"/>
            <p:cNvGrpSpPr>
              <a:grpSpLocks/>
            </p:cNvGrpSpPr>
            <p:nvPr userDrawn="1"/>
          </p:nvGrpSpPr>
          <p:grpSpPr bwMode="auto">
            <a:xfrm>
              <a:off x="4224" y="3840"/>
              <a:ext cx="624" cy="47"/>
              <a:chOff x="624" y="3706"/>
              <a:chExt cx="1056" cy="106"/>
            </a:xfrm>
          </p:grpSpPr>
          <p:sp>
            <p:nvSpPr>
              <p:cNvPr id="1146" name="Rectangle 8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47" name="Rectangle 8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143" name="Group 84"/>
            <p:cNvGrpSpPr>
              <a:grpSpLocks/>
            </p:cNvGrpSpPr>
            <p:nvPr userDrawn="1"/>
          </p:nvGrpSpPr>
          <p:grpSpPr bwMode="auto">
            <a:xfrm>
              <a:off x="4896" y="3840"/>
              <a:ext cx="624" cy="47"/>
              <a:chOff x="624" y="3600"/>
              <a:chExt cx="1056" cy="106"/>
            </a:xfrm>
          </p:grpSpPr>
          <p:sp>
            <p:nvSpPr>
              <p:cNvPr id="1144" name="Rectangle 8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145" name="Rectangle 8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sp>
        <p:nvSpPr>
          <p:cNvPr id="38999" name="Rectangle 87"/>
          <p:cNvSpPr>
            <a:spLocks noGrp="1" noChangeArrowheads="1"/>
          </p:cNvSpPr>
          <p:nvPr>
            <p:ph type="dt" sz="half" idx="2"/>
          </p:nvPr>
        </p:nvSpPr>
        <p:spPr bwMode="auto">
          <a:xfrm>
            <a:off x="38100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2"/>
                </a:solidFill>
                <a:latin typeface="Calibri" charset="0"/>
                <a:ea typeface="Calibri" charset="0"/>
                <a:cs typeface="Calibri" charset="0"/>
              </a:defRPr>
            </a:lvl1pPr>
          </a:lstStyle>
          <a:p>
            <a:pPr>
              <a:defRPr/>
            </a:pPr>
            <a:r>
              <a:rPr lang="en-US" smtClean="0"/>
              <a:t>1-18-06</a:t>
            </a:r>
            <a:endParaRPr lang="en-US"/>
          </a:p>
        </p:txBody>
      </p:sp>
      <p:sp>
        <p:nvSpPr>
          <p:cNvPr id="39000" name="Rectangle 88"/>
          <p:cNvSpPr>
            <a:spLocks noGrp="1" noChangeArrowheads="1"/>
          </p:cNvSpPr>
          <p:nvPr>
            <p:ph type="ftr" sz="quarter" idx="3"/>
          </p:nvPr>
        </p:nvSpPr>
        <p:spPr bwMode="auto">
          <a:xfrm>
            <a:off x="228600" y="63246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2"/>
                </a:solidFill>
                <a:latin typeface="Calibri" charset="0"/>
                <a:ea typeface="Calibri" charset="0"/>
                <a:cs typeface="Calibri" charset="0"/>
              </a:defRPr>
            </a:lvl1pPr>
          </a:lstStyle>
          <a:p>
            <a:pPr>
              <a:defRPr/>
            </a:pPr>
            <a:r>
              <a:rPr lang="en-US" smtClean="0"/>
              <a:t>Architecture and Evaluation of an Unplanned 802.11b Mesh Network</a:t>
            </a:r>
            <a:endParaRPr lang="en-US"/>
          </a:p>
        </p:txBody>
      </p:sp>
      <p:sp>
        <p:nvSpPr>
          <p:cNvPr id="39001" name="Rectangle 89"/>
          <p:cNvSpPr>
            <a:spLocks noGrp="1" noChangeArrowheads="1"/>
          </p:cNvSpPr>
          <p:nvPr>
            <p:ph type="sldNum" sz="quarter" idx="4"/>
          </p:nvPr>
        </p:nvSpPr>
        <p:spPr bwMode="auto">
          <a:xfrm>
            <a:off x="7162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2"/>
                </a:solidFill>
                <a:latin typeface="Calibri" charset="0"/>
                <a:ea typeface="Calibri" charset="0"/>
                <a:cs typeface="Calibri" charset="0"/>
              </a:defRPr>
            </a:lvl1pPr>
          </a:lstStyle>
          <a:p>
            <a:fld id="{6B6D5C6D-E01A-F248-9C1F-97446447603F}" type="slidenum">
              <a:rPr lang="en-US" altLang="en-US" smtClean="0"/>
              <a:pPr/>
              <a:t>‹#›</a:t>
            </a:fld>
            <a:endParaRPr lang="en-US" altLang="en-US"/>
          </a:p>
        </p:txBody>
      </p:sp>
      <p:grpSp>
        <p:nvGrpSpPr>
          <p:cNvPr id="1034" name="Group 90"/>
          <p:cNvGrpSpPr>
            <a:grpSpLocks/>
          </p:cNvGrpSpPr>
          <p:nvPr/>
        </p:nvGrpSpPr>
        <p:grpSpPr bwMode="auto">
          <a:xfrm>
            <a:off x="8135938" y="152400"/>
            <a:ext cx="855662" cy="831850"/>
            <a:chOff x="3216" y="2448"/>
            <a:chExt cx="1979" cy="1729"/>
          </a:xfrm>
        </p:grpSpPr>
        <p:sp>
          <p:nvSpPr>
            <p:cNvPr id="1092" name="Line 91"/>
            <p:cNvSpPr>
              <a:spLocks noChangeShapeType="1"/>
            </p:cNvSpPr>
            <p:nvPr/>
          </p:nvSpPr>
          <p:spPr bwMode="auto">
            <a:xfrm flipV="1">
              <a:off x="3888" y="3359"/>
              <a:ext cx="143" cy="1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charset="0"/>
                <a:ea typeface="Calibri" charset="0"/>
                <a:cs typeface="Calibri" charset="0"/>
              </a:endParaRPr>
            </a:p>
          </p:txBody>
        </p:sp>
        <p:sp>
          <p:nvSpPr>
            <p:cNvPr id="1093" name="Freeform 92"/>
            <p:cNvSpPr>
              <a:spLocks/>
            </p:cNvSpPr>
            <p:nvPr/>
          </p:nvSpPr>
          <p:spPr bwMode="auto">
            <a:xfrm>
              <a:off x="3289" y="4065"/>
              <a:ext cx="114"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rgbClr val="FF0066">
                <a:alpha val="50195"/>
              </a:srgbClr>
            </a:solidFill>
            <a:ln w="7938">
              <a:solidFill>
                <a:schemeClr val="tx1"/>
              </a:solidFill>
              <a:prstDash val="solid"/>
              <a:round/>
              <a:headEnd/>
              <a:tailEnd/>
            </a:ln>
          </p:spPr>
          <p:txBody>
            <a:bodyPr/>
            <a:lstStyle/>
            <a:p>
              <a:endParaRPr lang="en-US">
                <a:latin typeface="Calibri" charset="0"/>
                <a:ea typeface="Calibri" charset="0"/>
                <a:cs typeface="Calibri" charset="0"/>
              </a:endParaRPr>
            </a:p>
          </p:txBody>
        </p:sp>
        <p:sp>
          <p:nvSpPr>
            <p:cNvPr id="1094" name="Freeform 93"/>
            <p:cNvSpPr>
              <a:spLocks/>
            </p:cNvSpPr>
            <p:nvPr/>
          </p:nvSpPr>
          <p:spPr bwMode="auto">
            <a:xfrm>
              <a:off x="3947" y="4065"/>
              <a:ext cx="117" cy="112"/>
            </a:xfrm>
            <a:custGeom>
              <a:avLst/>
              <a:gdLst>
                <a:gd name="T0" fmla="*/ 112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2" y="112"/>
                  </a:moveTo>
                  <a:lnTo>
                    <a:pt x="115" y="0"/>
                  </a:lnTo>
                  <a:lnTo>
                    <a:pt x="0" y="0"/>
                  </a:lnTo>
                  <a:lnTo>
                    <a:pt x="0" y="112"/>
                  </a:lnTo>
                  <a:lnTo>
                    <a:pt x="115" y="112"/>
                  </a:lnTo>
                </a:path>
              </a:pathLst>
            </a:custGeom>
            <a:solidFill>
              <a:schemeClr val="accent1">
                <a:alpha val="50195"/>
              </a:schemeClr>
            </a:solidFill>
            <a:ln w="7938">
              <a:solidFill>
                <a:schemeClr val="tx1"/>
              </a:solidFill>
              <a:prstDash val="solid"/>
              <a:round/>
              <a:headEnd/>
              <a:tailEnd/>
            </a:ln>
          </p:spPr>
          <p:txBody>
            <a:bodyPr/>
            <a:lstStyle/>
            <a:p>
              <a:endParaRPr lang="en-US">
                <a:latin typeface="Calibri" charset="0"/>
                <a:ea typeface="Calibri" charset="0"/>
                <a:cs typeface="Calibri" charset="0"/>
              </a:endParaRPr>
            </a:p>
          </p:txBody>
        </p:sp>
        <p:sp>
          <p:nvSpPr>
            <p:cNvPr id="1095" name="Freeform 94"/>
            <p:cNvSpPr>
              <a:spLocks/>
            </p:cNvSpPr>
            <p:nvPr/>
          </p:nvSpPr>
          <p:spPr bwMode="auto">
            <a:xfrm>
              <a:off x="4152" y="2448"/>
              <a:ext cx="110"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096" name="Freeform 95"/>
            <p:cNvSpPr>
              <a:spLocks/>
            </p:cNvSpPr>
            <p:nvPr/>
          </p:nvSpPr>
          <p:spPr bwMode="auto">
            <a:xfrm>
              <a:off x="3605" y="2755"/>
              <a:ext cx="114" cy="112"/>
            </a:xfrm>
            <a:custGeom>
              <a:avLst/>
              <a:gdLst>
                <a:gd name="T0" fmla="*/ 112 w 114"/>
                <a:gd name="T1" fmla="*/ 112 h 112"/>
                <a:gd name="T2" fmla="*/ 114 w 114"/>
                <a:gd name="T3" fmla="*/ 0 h 112"/>
                <a:gd name="T4" fmla="*/ 0 w 114"/>
                <a:gd name="T5" fmla="*/ 0 h 112"/>
                <a:gd name="T6" fmla="*/ 0 w 114"/>
                <a:gd name="T7" fmla="*/ 112 h 112"/>
                <a:gd name="T8" fmla="*/ 114 w 114"/>
                <a:gd name="T9" fmla="*/ 112 h 112"/>
                <a:gd name="T10" fmla="*/ 114 w 114"/>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2">
                  <a:moveTo>
                    <a:pt x="112" y="112"/>
                  </a:moveTo>
                  <a:lnTo>
                    <a:pt x="114" y="0"/>
                  </a:lnTo>
                  <a:lnTo>
                    <a:pt x="0" y="0"/>
                  </a:lnTo>
                  <a:lnTo>
                    <a:pt x="0" y="112"/>
                  </a:lnTo>
                  <a:lnTo>
                    <a:pt x="114" y="112"/>
                  </a:lnTo>
                </a:path>
              </a:pathLst>
            </a:custGeom>
            <a:solidFill>
              <a:schemeClr val="accent2">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097" name="Freeform 96"/>
            <p:cNvSpPr>
              <a:spLocks/>
            </p:cNvSpPr>
            <p:nvPr/>
          </p:nvSpPr>
          <p:spPr bwMode="auto">
            <a:xfrm>
              <a:off x="4703" y="2752"/>
              <a:ext cx="114" cy="115"/>
            </a:xfrm>
            <a:custGeom>
              <a:avLst/>
              <a:gdLst>
                <a:gd name="T0" fmla="*/ 0 w 114"/>
                <a:gd name="T1" fmla="*/ 112 h 115"/>
                <a:gd name="T2" fmla="*/ 114 w 114"/>
                <a:gd name="T3" fmla="*/ 115 h 115"/>
                <a:gd name="T4" fmla="*/ 114 w 114"/>
                <a:gd name="T5" fmla="*/ 0 h 115"/>
                <a:gd name="T6" fmla="*/ 2 w 114"/>
                <a:gd name="T7" fmla="*/ 0 h 115"/>
                <a:gd name="T8" fmla="*/ 2 w 114"/>
                <a:gd name="T9" fmla="*/ 115 h 115"/>
                <a:gd name="T10" fmla="*/ 2 w 114"/>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4" h="115">
                  <a:moveTo>
                    <a:pt x="0" y="112"/>
                  </a:moveTo>
                  <a:lnTo>
                    <a:pt x="114" y="115"/>
                  </a:lnTo>
                  <a:lnTo>
                    <a:pt x="114" y="0"/>
                  </a:lnTo>
                  <a:lnTo>
                    <a:pt x="2" y="0"/>
                  </a:lnTo>
                  <a:lnTo>
                    <a:pt x="2" y="115"/>
                  </a:lnTo>
                </a:path>
              </a:pathLst>
            </a:custGeom>
            <a:solidFill>
              <a:srgbClr val="996633">
                <a:alpha val="50195"/>
              </a:srgb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098" name="Freeform 97"/>
            <p:cNvSpPr>
              <a:spLocks/>
            </p:cNvSpPr>
            <p:nvPr/>
          </p:nvSpPr>
          <p:spPr bwMode="auto">
            <a:xfrm>
              <a:off x="5081" y="3332"/>
              <a:ext cx="114" cy="115"/>
            </a:xfrm>
            <a:custGeom>
              <a:avLst/>
              <a:gdLst>
                <a:gd name="T0" fmla="*/ 0 w 112"/>
                <a:gd name="T1" fmla="*/ 112 h 114"/>
                <a:gd name="T2" fmla="*/ 112 w 112"/>
                <a:gd name="T3" fmla="*/ 114 h 114"/>
                <a:gd name="T4" fmla="*/ 112 w 112"/>
                <a:gd name="T5" fmla="*/ 0 h 114"/>
                <a:gd name="T6" fmla="*/ 0 w 112"/>
                <a:gd name="T7" fmla="*/ 0 h 114"/>
                <a:gd name="T8" fmla="*/ 0 w 112"/>
                <a:gd name="T9" fmla="*/ 114 h 114"/>
                <a:gd name="T10" fmla="*/ 0 w 112"/>
                <a:gd name="T11" fmla="*/ 114 h 1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4">
                  <a:moveTo>
                    <a:pt x="0" y="112"/>
                  </a:moveTo>
                  <a:lnTo>
                    <a:pt x="112" y="114"/>
                  </a:lnTo>
                  <a:lnTo>
                    <a:pt x="112" y="0"/>
                  </a:lnTo>
                  <a:lnTo>
                    <a:pt x="0" y="0"/>
                  </a:lnTo>
                  <a:lnTo>
                    <a:pt x="0" y="114"/>
                  </a:lnTo>
                </a:path>
              </a:pathLst>
            </a:custGeom>
            <a:solidFill>
              <a:srgbClr val="FF0066">
                <a:alpha val="50195"/>
              </a:srgb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099" name="Freeform 98"/>
            <p:cNvSpPr>
              <a:spLocks/>
            </p:cNvSpPr>
            <p:nvPr/>
          </p:nvSpPr>
          <p:spPr bwMode="auto">
            <a:xfrm>
              <a:off x="3216" y="3336"/>
              <a:ext cx="114" cy="112"/>
            </a:xfrm>
            <a:custGeom>
              <a:avLst/>
              <a:gdLst>
                <a:gd name="T0" fmla="*/ 115 w 115"/>
                <a:gd name="T1" fmla="*/ 112 h 112"/>
                <a:gd name="T2" fmla="*/ 115 w 115"/>
                <a:gd name="T3" fmla="*/ 0 h 112"/>
                <a:gd name="T4" fmla="*/ 0 w 115"/>
                <a:gd name="T5" fmla="*/ 0 h 112"/>
                <a:gd name="T6" fmla="*/ 0 w 115"/>
                <a:gd name="T7" fmla="*/ 112 h 112"/>
                <a:gd name="T8" fmla="*/ 115 w 115"/>
                <a:gd name="T9" fmla="*/ 112 h 112"/>
                <a:gd name="T10" fmla="*/ 115 w 115"/>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2">
                  <a:moveTo>
                    <a:pt x="115" y="112"/>
                  </a:moveTo>
                  <a:lnTo>
                    <a:pt x="115" y="0"/>
                  </a:lnTo>
                  <a:lnTo>
                    <a:pt x="0" y="0"/>
                  </a:lnTo>
                  <a:lnTo>
                    <a:pt x="0" y="112"/>
                  </a:lnTo>
                  <a:lnTo>
                    <a:pt x="115" y="112"/>
                  </a:lnTo>
                </a:path>
              </a:pathLst>
            </a:custGeom>
            <a:solidFill>
              <a:srgbClr val="996633">
                <a:alpha val="50195"/>
              </a:srgb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grpSp>
          <p:nvGrpSpPr>
            <p:cNvPr id="1100" name="Group 99"/>
            <p:cNvGrpSpPr>
              <a:grpSpLocks/>
            </p:cNvGrpSpPr>
            <p:nvPr/>
          </p:nvGrpSpPr>
          <p:grpSpPr bwMode="auto">
            <a:xfrm>
              <a:off x="3891" y="2677"/>
              <a:ext cx="632" cy="470"/>
              <a:chOff x="3891" y="2677"/>
              <a:chExt cx="632" cy="470"/>
            </a:xfrm>
          </p:grpSpPr>
          <p:sp>
            <p:nvSpPr>
              <p:cNvPr id="1132" name="Freeform 100"/>
              <p:cNvSpPr>
                <a:spLocks/>
              </p:cNvSpPr>
              <p:nvPr/>
            </p:nvSpPr>
            <p:spPr bwMode="auto">
              <a:xfrm>
                <a:off x="4248" y="2686"/>
                <a:ext cx="275" cy="228"/>
              </a:xfrm>
              <a:custGeom>
                <a:avLst/>
                <a:gdLst>
                  <a:gd name="T0" fmla="*/ 0 w 277"/>
                  <a:gd name="T1" fmla="*/ 23 h 228"/>
                  <a:gd name="T2" fmla="*/ 5 w 277"/>
                  <a:gd name="T3" fmla="*/ 23 h 228"/>
                  <a:gd name="T4" fmla="*/ 10 w 277"/>
                  <a:gd name="T5" fmla="*/ 19 h 228"/>
                  <a:gd name="T6" fmla="*/ 17 w 277"/>
                  <a:gd name="T7" fmla="*/ 14 h 228"/>
                  <a:gd name="T8" fmla="*/ 26 w 277"/>
                  <a:gd name="T9" fmla="*/ 9 h 228"/>
                  <a:gd name="T10" fmla="*/ 36 w 277"/>
                  <a:gd name="T11" fmla="*/ 4 h 228"/>
                  <a:gd name="T12" fmla="*/ 50 w 277"/>
                  <a:gd name="T13" fmla="*/ 2 h 228"/>
                  <a:gd name="T14" fmla="*/ 65 w 277"/>
                  <a:gd name="T15" fmla="*/ 0 h 228"/>
                  <a:gd name="T16" fmla="*/ 79 w 277"/>
                  <a:gd name="T17" fmla="*/ 0 h 228"/>
                  <a:gd name="T18" fmla="*/ 96 w 277"/>
                  <a:gd name="T19" fmla="*/ 4 h 228"/>
                  <a:gd name="T20" fmla="*/ 110 w 277"/>
                  <a:gd name="T21" fmla="*/ 11 h 228"/>
                  <a:gd name="T22" fmla="*/ 124 w 277"/>
                  <a:gd name="T23" fmla="*/ 23 h 228"/>
                  <a:gd name="T24" fmla="*/ 134 w 277"/>
                  <a:gd name="T25" fmla="*/ 33 h 228"/>
                  <a:gd name="T26" fmla="*/ 143 w 277"/>
                  <a:gd name="T27" fmla="*/ 42 h 228"/>
                  <a:gd name="T28" fmla="*/ 148 w 277"/>
                  <a:gd name="T29" fmla="*/ 52 h 228"/>
                  <a:gd name="T30" fmla="*/ 150 w 277"/>
                  <a:gd name="T31" fmla="*/ 59 h 228"/>
                  <a:gd name="T32" fmla="*/ 153 w 277"/>
                  <a:gd name="T33" fmla="*/ 66 h 228"/>
                  <a:gd name="T34" fmla="*/ 153 w 277"/>
                  <a:gd name="T35" fmla="*/ 73 h 228"/>
                  <a:gd name="T36" fmla="*/ 153 w 277"/>
                  <a:gd name="T37" fmla="*/ 78 h 228"/>
                  <a:gd name="T38" fmla="*/ 153 w 277"/>
                  <a:gd name="T39" fmla="*/ 81 h 228"/>
                  <a:gd name="T40" fmla="*/ 153 w 277"/>
                  <a:gd name="T41" fmla="*/ 81 h 228"/>
                  <a:gd name="T42" fmla="*/ 153 w 277"/>
                  <a:gd name="T43" fmla="*/ 81 h 228"/>
                  <a:gd name="T44" fmla="*/ 155 w 277"/>
                  <a:gd name="T45" fmla="*/ 78 h 228"/>
                  <a:gd name="T46" fmla="*/ 160 w 277"/>
                  <a:gd name="T47" fmla="*/ 76 h 228"/>
                  <a:gd name="T48" fmla="*/ 167 w 277"/>
                  <a:gd name="T49" fmla="*/ 73 h 228"/>
                  <a:gd name="T50" fmla="*/ 174 w 277"/>
                  <a:gd name="T51" fmla="*/ 71 h 228"/>
                  <a:gd name="T52" fmla="*/ 181 w 277"/>
                  <a:gd name="T53" fmla="*/ 69 h 228"/>
                  <a:gd name="T54" fmla="*/ 191 w 277"/>
                  <a:gd name="T55" fmla="*/ 69 h 228"/>
                  <a:gd name="T56" fmla="*/ 200 w 277"/>
                  <a:gd name="T57" fmla="*/ 71 h 228"/>
                  <a:gd name="T58" fmla="*/ 210 w 277"/>
                  <a:gd name="T59" fmla="*/ 73 h 228"/>
                  <a:gd name="T60" fmla="*/ 219 w 277"/>
                  <a:gd name="T61" fmla="*/ 81 h 228"/>
                  <a:gd name="T62" fmla="*/ 229 w 277"/>
                  <a:gd name="T63" fmla="*/ 90 h 228"/>
                  <a:gd name="T64" fmla="*/ 234 w 277"/>
                  <a:gd name="T65" fmla="*/ 97 h 228"/>
                  <a:gd name="T66" fmla="*/ 236 w 277"/>
                  <a:gd name="T67" fmla="*/ 107 h 228"/>
                  <a:gd name="T68" fmla="*/ 239 w 277"/>
                  <a:gd name="T69" fmla="*/ 116 h 228"/>
                  <a:gd name="T70" fmla="*/ 239 w 277"/>
                  <a:gd name="T71" fmla="*/ 124 h 228"/>
                  <a:gd name="T72" fmla="*/ 236 w 277"/>
                  <a:gd name="T73" fmla="*/ 131 h 228"/>
                  <a:gd name="T74" fmla="*/ 236 w 277"/>
                  <a:gd name="T75" fmla="*/ 138 h 228"/>
                  <a:gd name="T76" fmla="*/ 234 w 277"/>
                  <a:gd name="T77" fmla="*/ 143 h 228"/>
                  <a:gd name="T78" fmla="*/ 234 w 277"/>
                  <a:gd name="T79" fmla="*/ 145 h 228"/>
                  <a:gd name="T80" fmla="*/ 231 w 277"/>
                  <a:gd name="T81" fmla="*/ 145 h 228"/>
                  <a:gd name="T82" fmla="*/ 234 w 277"/>
                  <a:gd name="T83" fmla="*/ 147 h 228"/>
                  <a:gd name="T84" fmla="*/ 236 w 277"/>
                  <a:gd name="T85" fmla="*/ 147 h 228"/>
                  <a:gd name="T86" fmla="*/ 241 w 277"/>
                  <a:gd name="T87" fmla="*/ 152 h 228"/>
                  <a:gd name="T88" fmla="*/ 248 w 277"/>
                  <a:gd name="T89" fmla="*/ 157 h 228"/>
                  <a:gd name="T90" fmla="*/ 253 w 277"/>
                  <a:gd name="T91" fmla="*/ 164 h 228"/>
                  <a:gd name="T92" fmla="*/ 260 w 277"/>
                  <a:gd name="T93" fmla="*/ 174 h 228"/>
                  <a:gd name="T94" fmla="*/ 267 w 277"/>
                  <a:gd name="T95" fmla="*/ 183 h 228"/>
                  <a:gd name="T96" fmla="*/ 272 w 277"/>
                  <a:gd name="T97" fmla="*/ 195 h 228"/>
                  <a:gd name="T98" fmla="*/ 274 w 277"/>
                  <a:gd name="T99" fmla="*/ 212 h 228"/>
                  <a:gd name="T100" fmla="*/ 277 w 277"/>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7" h="228">
                    <a:moveTo>
                      <a:pt x="0" y="23"/>
                    </a:moveTo>
                    <a:lnTo>
                      <a:pt x="5" y="23"/>
                    </a:lnTo>
                    <a:lnTo>
                      <a:pt x="10" y="19"/>
                    </a:lnTo>
                    <a:lnTo>
                      <a:pt x="17" y="14"/>
                    </a:lnTo>
                    <a:lnTo>
                      <a:pt x="26" y="9"/>
                    </a:lnTo>
                    <a:lnTo>
                      <a:pt x="36" y="4"/>
                    </a:lnTo>
                    <a:lnTo>
                      <a:pt x="50" y="2"/>
                    </a:lnTo>
                    <a:lnTo>
                      <a:pt x="65" y="0"/>
                    </a:lnTo>
                    <a:lnTo>
                      <a:pt x="79" y="0"/>
                    </a:lnTo>
                    <a:lnTo>
                      <a:pt x="96" y="4"/>
                    </a:lnTo>
                    <a:lnTo>
                      <a:pt x="110" y="11"/>
                    </a:lnTo>
                    <a:lnTo>
                      <a:pt x="124" y="23"/>
                    </a:lnTo>
                    <a:lnTo>
                      <a:pt x="134" y="33"/>
                    </a:lnTo>
                    <a:lnTo>
                      <a:pt x="143" y="42"/>
                    </a:lnTo>
                    <a:lnTo>
                      <a:pt x="148" y="52"/>
                    </a:lnTo>
                    <a:lnTo>
                      <a:pt x="150" y="59"/>
                    </a:lnTo>
                    <a:lnTo>
                      <a:pt x="153" y="66"/>
                    </a:lnTo>
                    <a:lnTo>
                      <a:pt x="153" y="73"/>
                    </a:lnTo>
                    <a:lnTo>
                      <a:pt x="153" y="78"/>
                    </a:lnTo>
                    <a:lnTo>
                      <a:pt x="153" y="81"/>
                    </a:lnTo>
                    <a:lnTo>
                      <a:pt x="155" y="78"/>
                    </a:lnTo>
                    <a:lnTo>
                      <a:pt x="160" y="76"/>
                    </a:lnTo>
                    <a:lnTo>
                      <a:pt x="167" y="73"/>
                    </a:lnTo>
                    <a:lnTo>
                      <a:pt x="174" y="71"/>
                    </a:lnTo>
                    <a:lnTo>
                      <a:pt x="181" y="69"/>
                    </a:lnTo>
                    <a:lnTo>
                      <a:pt x="191" y="69"/>
                    </a:lnTo>
                    <a:lnTo>
                      <a:pt x="200" y="71"/>
                    </a:lnTo>
                    <a:lnTo>
                      <a:pt x="210" y="73"/>
                    </a:lnTo>
                    <a:lnTo>
                      <a:pt x="219" y="81"/>
                    </a:lnTo>
                    <a:lnTo>
                      <a:pt x="229" y="90"/>
                    </a:lnTo>
                    <a:lnTo>
                      <a:pt x="234" y="97"/>
                    </a:lnTo>
                    <a:lnTo>
                      <a:pt x="236" y="107"/>
                    </a:lnTo>
                    <a:lnTo>
                      <a:pt x="239" y="116"/>
                    </a:lnTo>
                    <a:lnTo>
                      <a:pt x="239" y="124"/>
                    </a:lnTo>
                    <a:lnTo>
                      <a:pt x="236" y="131"/>
                    </a:lnTo>
                    <a:lnTo>
                      <a:pt x="236" y="138"/>
                    </a:lnTo>
                    <a:lnTo>
                      <a:pt x="234" y="143"/>
                    </a:lnTo>
                    <a:lnTo>
                      <a:pt x="234" y="145"/>
                    </a:lnTo>
                    <a:lnTo>
                      <a:pt x="231" y="145"/>
                    </a:lnTo>
                    <a:lnTo>
                      <a:pt x="234" y="147"/>
                    </a:lnTo>
                    <a:lnTo>
                      <a:pt x="236" y="147"/>
                    </a:lnTo>
                    <a:lnTo>
                      <a:pt x="241" y="152"/>
                    </a:lnTo>
                    <a:lnTo>
                      <a:pt x="248" y="157"/>
                    </a:lnTo>
                    <a:lnTo>
                      <a:pt x="253" y="164"/>
                    </a:lnTo>
                    <a:lnTo>
                      <a:pt x="260" y="174"/>
                    </a:lnTo>
                    <a:lnTo>
                      <a:pt x="267" y="183"/>
                    </a:lnTo>
                    <a:lnTo>
                      <a:pt x="272" y="195"/>
                    </a:lnTo>
                    <a:lnTo>
                      <a:pt x="274" y="212"/>
                    </a:lnTo>
                    <a:lnTo>
                      <a:pt x="277"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33" name="Freeform 101"/>
              <p:cNvSpPr>
                <a:spLocks/>
              </p:cNvSpPr>
              <p:nvPr/>
            </p:nvSpPr>
            <p:spPr bwMode="auto">
              <a:xfrm>
                <a:off x="3892" y="2676"/>
                <a:ext cx="356" cy="238"/>
              </a:xfrm>
              <a:custGeom>
                <a:avLst/>
                <a:gdLst>
                  <a:gd name="T0" fmla="*/ 2 w 358"/>
                  <a:gd name="T1" fmla="*/ 219 h 236"/>
                  <a:gd name="T2" fmla="*/ 9 w 358"/>
                  <a:gd name="T3" fmla="*/ 193 h 236"/>
                  <a:gd name="T4" fmla="*/ 21 w 358"/>
                  <a:gd name="T5" fmla="*/ 174 h 236"/>
                  <a:gd name="T6" fmla="*/ 33 w 358"/>
                  <a:gd name="T7" fmla="*/ 162 h 236"/>
                  <a:gd name="T8" fmla="*/ 43 w 358"/>
                  <a:gd name="T9" fmla="*/ 155 h 236"/>
                  <a:gd name="T10" fmla="*/ 43 w 358"/>
                  <a:gd name="T11" fmla="*/ 155 h 236"/>
                  <a:gd name="T12" fmla="*/ 40 w 358"/>
                  <a:gd name="T13" fmla="*/ 145 h 236"/>
                  <a:gd name="T14" fmla="*/ 38 w 358"/>
                  <a:gd name="T15" fmla="*/ 134 h 236"/>
                  <a:gd name="T16" fmla="*/ 38 w 358"/>
                  <a:gd name="T17" fmla="*/ 117 h 236"/>
                  <a:gd name="T18" fmla="*/ 48 w 358"/>
                  <a:gd name="T19" fmla="*/ 98 h 236"/>
                  <a:gd name="T20" fmla="*/ 67 w 358"/>
                  <a:gd name="T21" fmla="*/ 83 h 236"/>
                  <a:gd name="T22" fmla="*/ 83 w 358"/>
                  <a:gd name="T23" fmla="*/ 79 h 236"/>
                  <a:gd name="T24" fmla="*/ 102 w 358"/>
                  <a:gd name="T25" fmla="*/ 81 h 236"/>
                  <a:gd name="T26" fmla="*/ 114 w 358"/>
                  <a:gd name="T27" fmla="*/ 86 h 236"/>
                  <a:gd name="T28" fmla="*/ 121 w 358"/>
                  <a:gd name="T29" fmla="*/ 91 h 236"/>
                  <a:gd name="T30" fmla="*/ 124 w 358"/>
                  <a:gd name="T31" fmla="*/ 88 h 236"/>
                  <a:gd name="T32" fmla="*/ 121 w 358"/>
                  <a:gd name="T33" fmla="*/ 81 h 236"/>
                  <a:gd name="T34" fmla="*/ 124 w 358"/>
                  <a:gd name="T35" fmla="*/ 69 h 236"/>
                  <a:gd name="T36" fmla="*/ 133 w 358"/>
                  <a:gd name="T37" fmla="*/ 52 h 236"/>
                  <a:gd name="T38" fmla="*/ 152 w 358"/>
                  <a:gd name="T39" fmla="*/ 31 h 236"/>
                  <a:gd name="T40" fmla="*/ 181 w 358"/>
                  <a:gd name="T41" fmla="*/ 14 h 236"/>
                  <a:gd name="T42" fmla="*/ 212 w 358"/>
                  <a:gd name="T43" fmla="*/ 10 h 236"/>
                  <a:gd name="T44" fmla="*/ 238 w 358"/>
                  <a:gd name="T45" fmla="*/ 14 h 236"/>
                  <a:gd name="T46" fmla="*/ 260 w 358"/>
                  <a:gd name="T47" fmla="*/ 24 h 236"/>
                  <a:gd name="T48" fmla="*/ 272 w 358"/>
                  <a:gd name="T49" fmla="*/ 31 h 236"/>
                  <a:gd name="T50" fmla="*/ 274 w 358"/>
                  <a:gd name="T51" fmla="*/ 31 h 236"/>
                  <a:gd name="T52" fmla="*/ 274 w 358"/>
                  <a:gd name="T53" fmla="*/ 26 h 236"/>
                  <a:gd name="T54" fmla="*/ 279 w 358"/>
                  <a:gd name="T55" fmla="*/ 17 h 236"/>
                  <a:gd name="T56" fmla="*/ 288 w 358"/>
                  <a:gd name="T57" fmla="*/ 7 h 236"/>
                  <a:gd name="T58" fmla="*/ 305 w 358"/>
                  <a:gd name="T59" fmla="*/ 2 h 236"/>
                  <a:gd name="T60" fmla="*/ 327 w 358"/>
                  <a:gd name="T61" fmla="*/ 2 h 236"/>
                  <a:gd name="T62" fmla="*/ 343 w 358"/>
                  <a:gd name="T63" fmla="*/ 7 h 236"/>
                  <a:gd name="T64" fmla="*/ 350 w 358"/>
                  <a:gd name="T65" fmla="*/ 17 h 236"/>
                  <a:gd name="T66" fmla="*/ 355 w 358"/>
                  <a:gd name="T67" fmla="*/ 26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2" y="219"/>
                    </a:lnTo>
                    <a:lnTo>
                      <a:pt x="5" y="205"/>
                    </a:lnTo>
                    <a:lnTo>
                      <a:pt x="9" y="193"/>
                    </a:lnTo>
                    <a:lnTo>
                      <a:pt x="14" y="181"/>
                    </a:lnTo>
                    <a:lnTo>
                      <a:pt x="21" y="174"/>
                    </a:lnTo>
                    <a:lnTo>
                      <a:pt x="29" y="167"/>
                    </a:lnTo>
                    <a:lnTo>
                      <a:pt x="33" y="162"/>
                    </a:lnTo>
                    <a:lnTo>
                      <a:pt x="38" y="157"/>
                    </a:lnTo>
                    <a:lnTo>
                      <a:pt x="43" y="155"/>
                    </a:lnTo>
                    <a:lnTo>
                      <a:pt x="40" y="150"/>
                    </a:lnTo>
                    <a:lnTo>
                      <a:pt x="40" y="145"/>
                    </a:lnTo>
                    <a:lnTo>
                      <a:pt x="38" y="141"/>
                    </a:lnTo>
                    <a:lnTo>
                      <a:pt x="38" y="134"/>
                    </a:lnTo>
                    <a:lnTo>
                      <a:pt x="38" y="124"/>
                    </a:lnTo>
                    <a:lnTo>
                      <a:pt x="38" y="117"/>
                    </a:lnTo>
                    <a:lnTo>
                      <a:pt x="43" y="107"/>
                    </a:lnTo>
                    <a:lnTo>
                      <a:pt x="48" y="98"/>
                    </a:lnTo>
                    <a:lnTo>
                      <a:pt x="55" y="91"/>
                    </a:lnTo>
                    <a:lnTo>
                      <a:pt x="67" y="83"/>
                    </a:lnTo>
                    <a:lnTo>
                      <a:pt x="76" y="81"/>
                    </a:lnTo>
                    <a:lnTo>
                      <a:pt x="83" y="79"/>
                    </a:lnTo>
                    <a:lnTo>
                      <a:pt x="93" y="79"/>
                    </a:lnTo>
                    <a:lnTo>
                      <a:pt x="102" y="81"/>
                    </a:lnTo>
                    <a:lnTo>
                      <a:pt x="110" y="83"/>
                    </a:lnTo>
                    <a:lnTo>
                      <a:pt x="114" y="86"/>
                    </a:lnTo>
                    <a:lnTo>
                      <a:pt x="119" y="88"/>
                    </a:lnTo>
                    <a:lnTo>
                      <a:pt x="121" y="91"/>
                    </a:lnTo>
                    <a:lnTo>
                      <a:pt x="124" y="91"/>
                    </a:lnTo>
                    <a:lnTo>
                      <a:pt x="124" y="88"/>
                    </a:lnTo>
                    <a:lnTo>
                      <a:pt x="121" y="86"/>
                    </a:lnTo>
                    <a:lnTo>
                      <a:pt x="121" y="81"/>
                    </a:lnTo>
                    <a:lnTo>
                      <a:pt x="124" y="76"/>
                    </a:lnTo>
                    <a:lnTo>
                      <a:pt x="124" y="69"/>
                    </a:lnTo>
                    <a:lnTo>
                      <a:pt x="129" y="60"/>
                    </a:lnTo>
                    <a:lnTo>
                      <a:pt x="133" y="52"/>
                    </a:lnTo>
                    <a:lnTo>
                      <a:pt x="141" y="43"/>
                    </a:lnTo>
                    <a:lnTo>
                      <a:pt x="152" y="31"/>
                    </a:lnTo>
                    <a:lnTo>
                      <a:pt x="164" y="21"/>
                    </a:lnTo>
                    <a:lnTo>
                      <a:pt x="181" y="14"/>
                    </a:lnTo>
                    <a:lnTo>
                      <a:pt x="195" y="10"/>
                    </a:lnTo>
                    <a:lnTo>
                      <a:pt x="212" y="10"/>
                    </a:lnTo>
                    <a:lnTo>
                      <a:pt x="226" y="10"/>
                    </a:lnTo>
                    <a:lnTo>
                      <a:pt x="238" y="14"/>
                    </a:lnTo>
                    <a:lnTo>
                      <a:pt x="250" y="19"/>
                    </a:lnTo>
                    <a:lnTo>
                      <a:pt x="260" y="24"/>
                    </a:lnTo>
                    <a:lnTo>
                      <a:pt x="267" y="29"/>
                    </a:lnTo>
                    <a:lnTo>
                      <a:pt x="272" y="31"/>
                    </a:lnTo>
                    <a:lnTo>
                      <a:pt x="274" y="33"/>
                    </a:lnTo>
                    <a:lnTo>
                      <a:pt x="274" y="31"/>
                    </a:lnTo>
                    <a:lnTo>
                      <a:pt x="274" y="29"/>
                    </a:lnTo>
                    <a:lnTo>
                      <a:pt x="274" y="26"/>
                    </a:lnTo>
                    <a:lnTo>
                      <a:pt x="276" y="21"/>
                    </a:lnTo>
                    <a:lnTo>
                      <a:pt x="279" y="17"/>
                    </a:lnTo>
                    <a:lnTo>
                      <a:pt x="284" y="12"/>
                    </a:lnTo>
                    <a:lnTo>
                      <a:pt x="288" y="7"/>
                    </a:lnTo>
                    <a:lnTo>
                      <a:pt x="296" y="5"/>
                    </a:lnTo>
                    <a:lnTo>
                      <a:pt x="305" y="2"/>
                    </a:lnTo>
                    <a:lnTo>
                      <a:pt x="315" y="0"/>
                    </a:lnTo>
                    <a:lnTo>
                      <a:pt x="327" y="2"/>
                    </a:lnTo>
                    <a:lnTo>
                      <a:pt x="336" y="5"/>
                    </a:lnTo>
                    <a:lnTo>
                      <a:pt x="343" y="7"/>
                    </a:lnTo>
                    <a:lnTo>
                      <a:pt x="348" y="12"/>
                    </a:lnTo>
                    <a:lnTo>
                      <a:pt x="350" y="17"/>
                    </a:lnTo>
                    <a:lnTo>
                      <a:pt x="355" y="21"/>
                    </a:lnTo>
                    <a:lnTo>
                      <a:pt x="355" y="26"/>
                    </a:lnTo>
                    <a:lnTo>
                      <a:pt x="358" y="29"/>
                    </a:lnTo>
                    <a:lnTo>
                      <a:pt x="358" y="31"/>
                    </a:lnTo>
                    <a:lnTo>
                      <a:pt x="358"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34" name="Freeform 102"/>
              <p:cNvSpPr>
                <a:spLocks/>
              </p:cNvSpPr>
              <p:nvPr/>
            </p:nvSpPr>
            <p:spPr bwMode="auto">
              <a:xfrm>
                <a:off x="3892" y="2910"/>
                <a:ext cx="272" cy="231"/>
              </a:xfrm>
              <a:custGeom>
                <a:avLst/>
                <a:gdLst>
                  <a:gd name="T0" fmla="*/ 272 w 272"/>
                  <a:gd name="T1" fmla="*/ 202 h 229"/>
                  <a:gd name="T2" fmla="*/ 272 w 272"/>
                  <a:gd name="T3" fmla="*/ 205 h 229"/>
                  <a:gd name="T4" fmla="*/ 267 w 272"/>
                  <a:gd name="T5" fmla="*/ 207 h 229"/>
                  <a:gd name="T6" fmla="*/ 260 w 272"/>
                  <a:gd name="T7" fmla="*/ 212 h 229"/>
                  <a:gd name="T8" fmla="*/ 250 w 272"/>
                  <a:gd name="T9" fmla="*/ 217 h 229"/>
                  <a:gd name="T10" fmla="*/ 238 w 272"/>
                  <a:gd name="T11" fmla="*/ 221 h 229"/>
                  <a:gd name="T12" fmla="*/ 226 w 272"/>
                  <a:gd name="T13" fmla="*/ 226 h 229"/>
                  <a:gd name="T14" fmla="*/ 212 w 272"/>
                  <a:gd name="T15" fmla="*/ 229 h 229"/>
                  <a:gd name="T16" fmla="*/ 195 w 272"/>
                  <a:gd name="T17" fmla="*/ 226 h 229"/>
                  <a:gd name="T18" fmla="*/ 181 w 272"/>
                  <a:gd name="T19" fmla="*/ 224 h 229"/>
                  <a:gd name="T20" fmla="*/ 164 w 272"/>
                  <a:gd name="T21" fmla="*/ 214 h 229"/>
                  <a:gd name="T22" fmla="*/ 152 w 272"/>
                  <a:gd name="T23" fmla="*/ 205 h 229"/>
                  <a:gd name="T24" fmla="*/ 141 w 272"/>
                  <a:gd name="T25" fmla="*/ 195 h 229"/>
                  <a:gd name="T26" fmla="*/ 133 w 272"/>
                  <a:gd name="T27" fmla="*/ 186 h 229"/>
                  <a:gd name="T28" fmla="*/ 129 w 272"/>
                  <a:gd name="T29" fmla="*/ 176 h 229"/>
                  <a:gd name="T30" fmla="*/ 124 w 272"/>
                  <a:gd name="T31" fmla="*/ 167 h 229"/>
                  <a:gd name="T32" fmla="*/ 124 w 272"/>
                  <a:gd name="T33" fmla="*/ 159 h 229"/>
                  <a:gd name="T34" fmla="*/ 121 w 272"/>
                  <a:gd name="T35" fmla="*/ 155 h 229"/>
                  <a:gd name="T36" fmla="*/ 121 w 272"/>
                  <a:gd name="T37" fmla="*/ 150 h 229"/>
                  <a:gd name="T38" fmla="*/ 124 w 272"/>
                  <a:gd name="T39" fmla="*/ 148 h 229"/>
                  <a:gd name="T40" fmla="*/ 124 w 272"/>
                  <a:gd name="T41" fmla="*/ 145 h 229"/>
                  <a:gd name="T42" fmla="*/ 121 w 272"/>
                  <a:gd name="T43" fmla="*/ 148 h 229"/>
                  <a:gd name="T44" fmla="*/ 119 w 272"/>
                  <a:gd name="T45" fmla="*/ 150 h 229"/>
                  <a:gd name="T46" fmla="*/ 114 w 272"/>
                  <a:gd name="T47" fmla="*/ 152 h 229"/>
                  <a:gd name="T48" fmla="*/ 110 w 272"/>
                  <a:gd name="T49" fmla="*/ 155 h 229"/>
                  <a:gd name="T50" fmla="*/ 102 w 272"/>
                  <a:gd name="T51" fmla="*/ 157 h 229"/>
                  <a:gd name="T52" fmla="*/ 93 w 272"/>
                  <a:gd name="T53" fmla="*/ 157 h 229"/>
                  <a:gd name="T54" fmla="*/ 83 w 272"/>
                  <a:gd name="T55" fmla="*/ 157 h 229"/>
                  <a:gd name="T56" fmla="*/ 76 w 272"/>
                  <a:gd name="T57" fmla="*/ 157 h 229"/>
                  <a:gd name="T58" fmla="*/ 67 w 272"/>
                  <a:gd name="T59" fmla="*/ 152 h 229"/>
                  <a:gd name="T60" fmla="*/ 55 w 272"/>
                  <a:gd name="T61" fmla="*/ 145 h 229"/>
                  <a:gd name="T62" fmla="*/ 48 w 272"/>
                  <a:gd name="T63" fmla="*/ 138 h 229"/>
                  <a:gd name="T64" fmla="*/ 43 w 272"/>
                  <a:gd name="T65" fmla="*/ 128 h 229"/>
                  <a:gd name="T66" fmla="*/ 38 w 272"/>
                  <a:gd name="T67" fmla="*/ 121 h 229"/>
                  <a:gd name="T68" fmla="*/ 38 w 272"/>
                  <a:gd name="T69" fmla="*/ 112 h 229"/>
                  <a:gd name="T70" fmla="*/ 38 w 272"/>
                  <a:gd name="T71" fmla="*/ 105 h 229"/>
                  <a:gd name="T72" fmla="*/ 38 w 272"/>
                  <a:gd name="T73" fmla="*/ 97 h 229"/>
                  <a:gd name="T74" fmla="*/ 40 w 272"/>
                  <a:gd name="T75" fmla="*/ 90 h 229"/>
                  <a:gd name="T76" fmla="*/ 40 w 272"/>
                  <a:gd name="T77" fmla="*/ 86 h 229"/>
                  <a:gd name="T78" fmla="*/ 43 w 272"/>
                  <a:gd name="T79" fmla="*/ 83 h 229"/>
                  <a:gd name="T80" fmla="*/ 43 w 272"/>
                  <a:gd name="T81" fmla="*/ 81 h 229"/>
                  <a:gd name="T82" fmla="*/ 43 w 272"/>
                  <a:gd name="T83" fmla="*/ 81 h 229"/>
                  <a:gd name="T84" fmla="*/ 38 w 272"/>
                  <a:gd name="T85" fmla="*/ 78 h 229"/>
                  <a:gd name="T86" fmla="*/ 33 w 272"/>
                  <a:gd name="T87" fmla="*/ 76 h 229"/>
                  <a:gd name="T88" fmla="*/ 29 w 272"/>
                  <a:gd name="T89" fmla="*/ 71 h 229"/>
                  <a:gd name="T90" fmla="*/ 21 w 272"/>
                  <a:gd name="T91" fmla="*/ 64 h 229"/>
                  <a:gd name="T92" fmla="*/ 14 w 272"/>
                  <a:gd name="T93" fmla="*/ 55 h 229"/>
                  <a:gd name="T94" fmla="*/ 9 w 272"/>
                  <a:gd name="T95" fmla="*/ 45 h 229"/>
                  <a:gd name="T96" fmla="*/ 5 w 272"/>
                  <a:gd name="T97" fmla="*/ 31 h 229"/>
                  <a:gd name="T98" fmla="*/ 2 w 272"/>
                  <a:gd name="T99" fmla="*/ 16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2"/>
                    </a:moveTo>
                    <a:lnTo>
                      <a:pt x="272" y="205"/>
                    </a:lnTo>
                    <a:lnTo>
                      <a:pt x="267" y="207"/>
                    </a:lnTo>
                    <a:lnTo>
                      <a:pt x="260" y="212"/>
                    </a:lnTo>
                    <a:lnTo>
                      <a:pt x="250" y="217"/>
                    </a:lnTo>
                    <a:lnTo>
                      <a:pt x="238" y="221"/>
                    </a:lnTo>
                    <a:lnTo>
                      <a:pt x="226" y="226"/>
                    </a:lnTo>
                    <a:lnTo>
                      <a:pt x="212" y="229"/>
                    </a:lnTo>
                    <a:lnTo>
                      <a:pt x="195" y="226"/>
                    </a:lnTo>
                    <a:lnTo>
                      <a:pt x="181" y="224"/>
                    </a:lnTo>
                    <a:lnTo>
                      <a:pt x="164" y="214"/>
                    </a:lnTo>
                    <a:lnTo>
                      <a:pt x="152" y="205"/>
                    </a:lnTo>
                    <a:lnTo>
                      <a:pt x="141" y="195"/>
                    </a:lnTo>
                    <a:lnTo>
                      <a:pt x="133" y="186"/>
                    </a:lnTo>
                    <a:lnTo>
                      <a:pt x="129" y="176"/>
                    </a:lnTo>
                    <a:lnTo>
                      <a:pt x="124" y="167"/>
                    </a:lnTo>
                    <a:lnTo>
                      <a:pt x="124" y="159"/>
                    </a:lnTo>
                    <a:lnTo>
                      <a:pt x="121" y="155"/>
                    </a:lnTo>
                    <a:lnTo>
                      <a:pt x="121" y="150"/>
                    </a:lnTo>
                    <a:lnTo>
                      <a:pt x="124" y="148"/>
                    </a:lnTo>
                    <a:lnTo>
                      <a:pt x="124" y="145"/>
                    </a:lnTo>
                    <a:lnTo>
                      <a:pt x="121" y="148"/>
                    </a:lnTo>
                    <a:lnTo>
                      <a:pt x="119" y="150"/>
                    </a:lnTo>
                    <a:lnTo>
                      <a:pt x="114" y="152"/>
                    </a:lnTo>
                    <a:lnTo>
                      <a:pt x="110" y="155"/>
                    </a:lnTo>
                    <a:lnTo>
                      <a:pt x="102" y="157"/>
                    </a:lnTo>
                    <a:lnTo>
                      <a:pt x="93" y="157"/>
                    </a:lnTo>
                    <a:lnTo>
                      <a:pt x="83" y="157"/>
                    </a:lnTo>
                    <a:lnTo>
                      <a:pt x="76" y="157"/>
                    </a:lnTo>
                    <a:lnTo>
                      <a:pt x="67" y="152"/>
                    </a:lnTo>
                    <a:lnTo>
                      <a:pt x="55" y="145"/>
                    </a:lnTo>
                    <a:lnTo>
                      <a:pt x="48" y="138"/>
                    </a:lnTo>
                    <a:lnTo>
                      <a:pt x="43" y="128"/>
                    </a:lnTo>
                    <a:lnTo>
                      <a:pt x="38" y="121"/>
                    </a:lnTo>
                    <a:lnTo>
                      <a:pt x="38" y="112"/>
                    </a:lnTo>
                    <a:lnTo>
                      <a:pt x="38" y="105"/>
                    </a:lnTo>
                    <a:lnTo>
                      <a:pt x="38" y="97"/>
                    </a:lnTo>
                    <a:lnTo>
                      <a:pt x="40" y="90"/>
                    </a:lnTo>
                    <a:lnTo>
                      <a:pt x="40" y="86"/>
                    </a:lnTo>
                    <a:lnTo>
                      <a:pt x="43" y="83"/>
                    </a:lnTo>
                    <a:lnTo>
                      <a:pt x="43" y="81"/>
                    </a:lnTo>
                    <a:lnTo>
                      <a:pt x="38" y="78"/>
                    </a:lnTo>
                    <a:lnTo>
                      <a:pt x="33" y="76"/>
                    </a:lnTo>
                    <a:lnTo>
                      <a:pt x="29" y="71"/>
                    </a:lnTo>
                    <a:lnTo>
                      <a:pt x="21" y="64"/>
                    </a:lnTo>
                    <a:lnTo>
                      <a:pt x="14" y="55"/>
                    </a:lnTo>
                    <a:lnTo>
                      <a:pt x="9" y="45"/>
                    </a:lnTo>
                    <a:lnTo>
                      <a:pt x="5" y="31"/>
                    </a:lnTo>
                    <a:lnTo>
                      <a:pt x="2" y="16"/>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35" name="Freeform 103"/>
              <p:cNvSpPr>
                <a:spLocks/>
              </p:cNvSpPr>
              <p:nvPr/>
            </p:nvSpPr>
            <p:spPr bwMode="auto">
              <a:xfrm>
                <a:off x="4167" y="2910"/>
                <a:ext cx="352" cy="238"/>
              </a:xfrm>
              <a:custGeom>
                <a:avLst/>
                <a:gdLst>
                  <a:gd name="T0" fmla="*/ 355 w 355"/>
                  <a:gd name="T1" fmla="*/ 16 h 236"/>
                  <a:gd name="T2" fmla="*/ 348 w 355"/>
                  <a:gd name="T3" fmla="*/ 45 h 236"/>
                  <a:gd name="T4" fmla="*/ 334 w 355"/>
                  <a:gd name="T5" fmla="*/ 64 h 236"/>
                  <a:gd name="T6" fmla="*/ 322 w 355"/>
                  <a:gd name="T7" fmla="*/ 76 h 236"/>
                  <a:gd name="T8" fmla="*/ 315 w 355"/>
                  <a:gd name="T9" fmla="*/ 81 h 236"/>
                  <a:gd name="T10" fmla="*/ 315 w 355"/>
                  <a:gd name="T11" fmla="*/ 83 h 236"/>
                  <a:gd name="T12" fmla="*/ 317 w 355"/>
                  <a:gd name="T13" fmla="*/ 90 h 236"/>
                  <a:gd name="T14" fmla="*/ 320 w 355"/>
                  <a:gd name="T15" fmla="*/ 105 h 236"/>
                  <a:gd name="T16" fmla="*/ 317 w 355"/>
                  <a:gd name="T17" fmla="*/ 121 h 236"/>
                  <a:gd name="T18" fmla="*/ 310 w 355"/>
                  <a:gd name="T19" fmla="*/ 138 h 236"/>
                  <a:gd name="T20" fmla="*/ 291 w 355"/>
                  <a:gd name="T21" fmla="*/ 152 h 236"/>
                  <a:gd name="T22" fmla="*/ 272 w 355"/>
                  <a:gd name="T23" fmla="*/ 159 h 236"/>
                  <a:gd name="T24" fmla="*/ 255 w 355"/>
                  <a:gd name="T25" fmla="*/ 157 h 236"/>
                  <a:gd name="T26" fmla="*/ 241 w 355"/>
                  <a:gd name="T27" fmla="*/ 152 h 236"/>
                  <a:gd name="T28" fmla="*/ 234 w 355"/>
                  <a:gd name="T29" fmla="*/ 148 h 236"/>
                  <a:gd name="T30" fmla="*/ 234 w 355"/>
                  <a:gd name="T31" fmla="*/ 148 h 236"/>
                  <a:gd name="T32" fmla="*/ 234 w 355"/>
                  <a:gd name="T33" fmla="*/ 155 h 236"/>
                  <a:gd name="T34" fmla="*/ 231 w 355"/>
                  <a:gd name="T35" fmla="*/ 169 h 236"/>
                  <a:gd name="T36" fmla="*/ 224 w 355"/>
                  <a:gd name="T37" fmla="*/ 186 h 236"/>
                  <a:gd name="T38" fmla="*/ 205 w 355"/>
                  <a:gd name="T39" fmla="*/ 205 h 236"/>
                  <a:gd name="T40" fmla="*/ 177 w 355"/>
                  <a:gd name="T41" fmla="*/ 224 h 236"/>
                  <a:gd name="T42" fmla="*/ 146 w 355"/>
                  <a:gd name="T43" fmla="*/ 229 h 236"/>
                  <a:gd name="T44" fmla="*/ 117 w 355"/>
                  <a:gd name="T45" fmla="*/ 224 h 236"/>
                  <a:gd name="T46" fmla="*/ 98 w 355"/>
                  <a:gd name="T47" fmla="*/ 214 h 236"/>
                  <a:gd name="T48" fmla="*/ 86 w 355"/>
                  <a:gd name="T49" fmla="*/ 205 h 236"/>
                  <a:gd name="T50" fmla="*/ 84 w 355"/>
                  <a:gd name="T51" fmla="*/ 205 h 236"/>
                  <a:gd name="T52" fmla="*/ 81 w 355"/>
                  <a:gd name="T53" fmla="*/ 212 h 236"/>
                  <a:gd name="T54" fmla="*/ 76 w 355"/>
                  <a:gd name="T55" fmla="*/ 219 h 236"/>
                  <a:gd name="T56" fmla="*/ 69 w 355"/>
                  <a:gd name="T57" fmla="*/ 229 h 236"/>
                  <a:gd name="T58" fmla="*/ 53 w 355"/>
                  <a:gd name="T59" fmla="*/ 236 h 236"/>
                  <a:gd name="T60" fmla="*/ 31 w 355"/>
                  <a:gd name="T61" fmla="*/ 236 h 236"/>
                  <a:gd name="T62" fmla="*/ 14 w 355"/>
                  <a:gd name="T63" fmla="*/ 229 h 236"/>
                  <a:gd name="T64" fmla="*/ 5 w 355"/>
                  <a:gd name="T65" fmla="*/ 219 h 236"/>
                  <a:gd name="T66" fmla="*/ 0 w 355"/>
                  <a:gd name="T67" fmla="*/ 212 h 236"/>
                  <a:gd name="T68" fmla="*/ 0 w 355"/>
                  <a:gd name="T69" fmla="*/ 205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6">
                    <a:moveTo>
                      <a:pt x="355" y="0"/>
                    </a:moveTo>
                    <a:lnTo>
                      <a:pt x="355" y="16"/>
                    </a:lnTo>
                    <a:lnTo>
                      <a:pt x="353" y="33"/>
                    </a:lnTo>
                    <a:lnTo>
                      <a:pt x="348" y="45"/>
                    </a:lnTo>
                    <a:lnTo>
                      <a:pt x="341" y="55"/>
                    </a:lnTo>
                    <a:lnTo>
                      <a:pt x="334" y="64"/>
                    </a:lnTo>
                    <a:lnTo>
                      <a:pt x="329" y="71"/>
                    </a:lnTo>
                    <a:lnTo>
                      <a:pt x="322" y="76"/>
                    </a:lnTo>
                    <a:lnTo>
                      <a:pt x="317" y="78"/>
                    </a:lnTo>
                    <a:lnTo>
                      <a:pt x="315" y="81"/>
                    </a:lnTo>
                    <a:lnTo>
                      <a:pt x="312" y="83"/>
                    </a:lnTo>
                    <a:lnTo>
                      <a:pt x="315" y="83"/>
                    </a:lnTo>
                    <a:lnTo>
                      <a:pt x="315" y="86"/>
                    </a:lnTo>
                    <a:lnTo>
                      <a:pt x="317" y="90"/>
                    </a:lnTo>
                    <a:lnTo>
                      <a:pt x="317" y="97"/>
                    </a:lnTo>
                    <a:lnTo>
                      <a:pt x="320" y="105"/>
                    </a:lnTo>
                    <a:lnTo>
                      <a:pt x="320" y="112"/>
                    </a:lnTo>
                    <a:lnTo>
                      <a:pt x="317" y="121"/>
                    </a:lnTo>
                    <a:lnTo>
                      <a:pt x="315" y="131"/>
                    </a:lnTo>
                    <a:lnTo>
                      <a:pt x="310" y="138"/>
                    </a:lnTo>
                    <a:lnTo>
                      <a:pt x="300" y="148"/>
                    </a:lnTo>
                    <a:lnTo>
                      <a:pt x="291" y="152"/>
                    </a:lnTo>
                    <a:lnTo>
                      <a:pt x="281" y="157"/>
                    </a:lnTo>
                    <a:lnTo>
                      <a:pt x="272" y="159"/>
                    </a:lnTo>
                    <a:lnTo>
                      <a:pt x="262" y="159"/>
                    </a:lnTo>
                    <a:lnTo>
                      <a:pt x="255" y="157"/>
                    </a:lnTo>
                    <a:lnTo>
                      <a:pt x="248" y="155"/>
                    </a:lnTo>
                    <a:lnTo>
                      <a:pt x="241" y="152"/>
                    </a:lnTo>
                    <a:lnTo>
                      <a:pt x="236" y="150"/>
                    </a:lnTo>
                    <a:lnTo>
                      <a:pt x="234" y="148"/>
                    </a:lnTo>
                    <a:lnTo>
                      <a:pt x="234" y="150"/>
                    </a:lnTo>
                    <a:lnTo>
                      <a:pt x="234" y="155"/>
                    </a:lnTo>
                    <a:lnTo>
                      <a:pt x="234" y="162"/>
                    </a:lnTo>
                    <a:lnTo>
                      <a:pt x="231" y="169"/>
                    </a:lnTo>
                    <a:lnTo>
                      <a:pt x="229" y="176"/>
                    </a:lnTo>
                    <a:lnTo>
                      <a:pt x="224" y="186"/>
                    </a:lnTo>
                    <a:lnTo>
                      <a:pt x="215" y="195"/>
                    </a:lnTo>
                    <a:lnTo>
                      <a:pt x="205" y="205"/>
                    </a:lnTo>
                    <a:lnTo>
                      <a:pt x="191" y="217"/>
                    </a:lnTo>
                    <a:lnTo>
                      <a:pt x="177" y="224"/>
                    </a:lnTo>
                    <a:lnTo>
                      <a:pt x="160" y="229"/>
                    </a:lnTo>
                    <a:lnTo>
                      <a:pt x="146" y="229"/>
                    </a:lnTo>
                    <a:lnTo>
                      <a:pt x="131" y="226"/>
                    </a:lnTo>
                    <a:lnTo>
                      <a:pt x="117" y="224"/>
                    </a:lnTo>
                    <a:lnTo>
                      <a:pt x="107" y="219"/>
                    </a:lnTo>
                    <a:lnTo>
                      <a:pt x="98" y="214"/>
                    </a:lnTo>
                    <a:lnTo>
                      <a:pt x="91" y="209"/>
                    </a:lnTo>
                    <a:lnTo>
                      <a:pt x="86" y="205"/>
                    </a:lnTo>
                    <a:lnTo>
                      <a:pt x="84" y="205"/>
                    </a:lnTo>
                    <a:lnTo>
                      <a:pt x="84" y="207"/>
                    </a:lnTo>
                    <a:lnTo>
                      <a:pt x="81" y="212"/>
                    </a:lnTo>
                    <a:lnTo>
                      <a:pt x="81" y="214"/>
                    </a:lnTo>
                    <a:lnTo>
                      <a:pt x="76" y="219"/>
                    </a:lnTo>
                    <a:lnTo>
                      <a:pt x="74" y="224"/>
                    </a:lnTo>
                    <a:lnTo>
                      <a:pt x="69" y="229"/>
                    </a:lnTo>
                    <a:lnTo>
                      <a:pt x="62" y="233"/>
                    </a:lnTo>
                    <a:lnTo>
                      <a:pt x="53" y="236"/>
                    </a:lnTo>
                    <a:lnTo>
                      <a:pt x="41" y="236"/>
                    </a:lnTo>
                    <a:lnTo>
                      <a:pt x="31" y="236"/>
                    </a:lnTo>
                    <a:lnTo>
                      <a:pt x="22" y="233"/>
                    </a:lnTo>
                    <a:lnTo>
                      <a:pt x="14" y="229"/>
                    </a:lnTo>
                    <a:lnTo>
                      <a:pt x="10" y="224"/>
                    </a:lnTo>
                    <a:lnTo>
                      <a:pt x="5" y="219"/>
                    </a:lnTo>
                    <a:lnTo>
                      <a:pt x="2" y="214"/>
                    </a:lnTo>
                    <a:lnTo>
                      <a:pt x="0" y="212"/>
                    </a:lnTo>
                    <a:lnTo>
                      <a:pt x="0" y="207"/>
                    </a:lnTo>
                    <a:lnTo>
                      <a:pt x="0" y="205"/>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grpSp>
        <p:grpSp>
          <p:nvGrpSpPr>
            <p:cNvPr id="1101" name="Group 104"/>
            <p:cNvGrpSpPr>
              <a:grpSpLocks/>
            </p:cNvGrpSpPr>
            <p:nvPr/>
          </p:nvGrpSpPr>
          <p:grpSpPr bwMode="auto">
            <a:xfrm>
              <a:off x="4411" y="3428"/>
              <a:ext cx="631" cy="470"/>
              <a:chOff x="4411" y="3428"/>
              <a:chExt cx="631" cy="470"/>
            </a:xfrm>
          </p:grpSpPr>
          <p:sp>
            <p:nvSpPr>
              <p:cNvPr id="1128" name="Freeform 105"/>
              <p:cNvSpPr>
                <a:spLocks/>
              </p:cNvSpPr>
              <p:nvPr/>
            </p:nvSpPr>
            <p:spPr bwMode="auto">
              <a:xfrm>
                <a:off x="4762" y="3438"/>
                <a:ext cx="275" cy="228"/>
              </a:xfrm>
              <a:custGeom>
                <a:avLst/>
                <a:gdLst>
                  <a:gd name="T0" fmla="*/ 0 w 274"/>
                  <a:gd name="T1" fmla="*/ 23 h 228"/>
                  <a:gd name="T2" fmla="*/ 3 w 274"/>
                  <a:gd name="T3" fmla="*/ 21 h 228"/>
                  <a:gd name="T4" fmla="*/ 7 w 274"/>
                  <a:gd name="T5" fmla="*/ 19 h 228"/>
                  <a:gd name="T6" fmla="*/ 15 w 274"/>
                  <a:gd name="T7" fmla="*/ 14 h 228"/>
                  <a:gd name="T8" fmla="*/ 24 w 274"/>
                  <a:gd name="T9" fmla="*/ 9 h 228"/>
                  <a:gd name="T10" fmla="*/ 36 w 274"/>
                  <a:gd name="T11" fmla="*/ 4 h 228"/>
                  <a:gd name="T12" fmla="*/ 48 w 274"/>
                  <a:gd name="T13" fmla="*/ 0 h 228"/>
                  <a:gd name="T14" fmla="*/ 62 w 274"/>
                  <a:gd name="T15" fmla="*/ 0 h 228"/>
                  <a:gd name="T16" fmla="*/ 77 w 274"/>
                  <a:gd name="T17" fmla="*/ 0 h 228"/>
                  <a:gd name="T18" fmla="*/ 93 w 274"/>
                  <a:gd name="T19" fmla="*/ 4 h 228"/>
                  <a:gd name="T20" fmla="*/ 108 w 274"/>
                  <a:gd name="T21" fmla="*/ 12 h 228"/>
                  <a:gd name="T22" fmla="*/ 122 w 274"/>
                  <a:gd name="T23" fmla="*/ 21 h 228"/>
                  <a:gd name="T24" fmla="*/ 134 w 274"/>
                  <a:gd name="T25" fmla="*/ 33 h 228"/>
                  <a:gd name="T26" fmla="*/ 141 w 274"/>
                  <a:gd name="T27" fmla="*/ 43 h 228"/>
                  <a:gd name="T28" fmla="*/ 146 w 274"/>
                  <a:gd name="T29" fmla="*/ 52 h 228"/>
                  <a:gd name="T30" fmla="*/ 148 w 274"/>
                  <a:gd name="T31" fmla="*/ 59 h 228"/>
                  <a:gd name="T32" fmla="*/ 151 w 274"/>
                  <a:gd name="T33" fmla="*/ 66 h 228"/>
                  <a:gd name="T34" fmla="*/ 151 w 274"/>
                  <a:gd name="T35" fmla="*/ 71 h 228"/>
                  <a:gd name="T36" fmla="*/ 151 w 274"/>
                  <a:gd name="T37" fmla="*/ 76 h 228"/>
                  <a:gd name="T38" fmla="*/ 151 w 274"/>
                  <a:gd name="T39" fmla="*/ 78 h 228"/>
                  <a:gd name="T40" fmla="*/ 151 w 274"/>
                  <a:gd name="T41" fmla="*/ 81 h 228"/>
                  <a:gd name="T42" fmla="*/ 151 w 274"/>
                  <a:gd name="T43" fmla="*/ 81 h 228"/>
                  <a:gd name="T44" fmla="*/ 155 w 274"/>
                  <a:gd name="T45" fmla="*/ 78 h 228"/>
                  <a:gd name="T46" fmla="*/ 160 w 274"/>
                  <a:gd name="T47" fmla="*/ 76 h 228"/>
                  <a:gd name="T48" fmla="*/ 165 w 274"/>
                  <a:gd name="T49" fmla="*/ 74 h 228"/>
                  <a:gd name="T50" fmla="*/ 172 w 274"/>
                  <a:gd name="T51" fmla="*/ 71 h 228"/>
                  <a:gd name="T52" fmla="*/ 182 w 274"/>
                  <a:gd name="T53" fmla="*/ 69 h 228"/>
                  <a:gd name="T54" fmla="*/ 189 w 274"/>
                  <a:gd name="T55" fmla="*/ 69 h 228"/>
                  <a:gd name="T56" fmla="*/ 198 w 274"/>
                  <a:gd name="T57" fmla="*/ 71 h 228"/>
                  <a:gd name="T58" fmla="*/ 208 w 274"/>
                  <a:gd name="T59" fmla="*/ 74 h 228"/>
                  <a:gd name="T60" fmla="*/ 217 w 274"/>
                  <a:gd name="T61" fmla="*/ 81 h 228"/>
                  <a:gd name="T62" fmla="*/ 227 w 274"/>
                  <a:gd name="T63" fmla="*/ 88 h 228"/>
                  <a:gd name="T64" fmla="*/ 232 w 274"/>
                  <a:gd name="T65" fmla="*/ 97 h 228"/>
                  <a:gd name="T66" fmla="*/ 234 w 274"/>
                  <a:gd name="T67" fmla="*/ 107 h 228"/>
                  <a:gd name="T68" fmla="*/ 236 w 274"/>
                  <a:gd name="T69" fmla="*/ 114 h 228"/>
                  <a:gd name="T70" fmla="*/ 236 w 274"/>
                  <a:gd name="T71" fmla="*/ 124 h 228"/>
                  <a:gd name="T72" fmla="*/ 236 w 274"/>
                  <a:gd name="T73" fmla="*/ 131 h 228"/>
                  <a:gd name="T74" fmla="*/ 234 w 274"/>
                  <a:gd name="T75" fmla="*/ 135 h 228"/>
                  <a:gd name="T76" fmla="*/ 232 w 274"/>
                  <a:gd name="T77" fmla="*/ 140 h 228"/>
                  <a:gd name="T78" fmla="*/ 232 w 274"/>
                  <a:gd name="T79" fmla="*/ 145 h 228"/>
                  <a:gd name="T80" fmla="*/ 232 w 274"/>
                  <a:gd name="T81" fmla="*/ 145 h 228"/>
                  <a:gd name="T82" fmla="*/ 232 w 274"/>
                  <a:gd name="T83" fmla="*/ 145 h 228"/>
                  <a:gd name="T84" fmla="*/ 236 w 274"/>
                  <a:gd name="T85" fmla="*/ 147 h 228"/>
                  <a:gd name="T86" fmla="*/ 241 w 274"/>
                  <a:gd name="T87" fmla="*/ 152 h 228"/>
                  <a:gd name="T88" fmla="*/ 246 w 274"/>
                  <a:gd name="T89" fmla="*/ 157 h 228"/>
                  <a:gd name="T90" fmla="*/ 253 w 274"/>
                  <a:gd name="T91" fmla="*/ 164 h 228"/>
                  <a:gd name="T92" fmla="*/ 258 w 274"/>
                  <a:gd name="T93" fmla="*/ 171 h 228"/>
                  <a:gd name="T94" fmla="*/ 265 w 274"/>
                  <a:gd name="T95" fmla="*/ 183 h 228"/>
                  <a:gd name="T96" fmla="*/ 270 w 274"/>
                  <a:gd name="T97" fmla="*/ 195 h 228"/>
                  <a:gd name="T98" fmla="*/ 272 w 274"/>
                  <a:gd name="T99" fmla="*/ 209 h 228"/>
                  <a:gd name="T100" fmla="*/ 274 w 274"/>
                  <a:gd name="T101" fmla="*/ 228 h 2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8">
                    <a:moveTo>
                      <a:pt x="0" y="23"/>
                    </a:moveTo>
                    <a:lnTo>
                      <a:pt x="3" y="21"/>
                    </a:lnTo>
                    <a:lnTo>
                      <a:pt x="7" y="19"/>
                    </a:lnTo>
                    <a:lnTo>
                      <a:pt x="15" y="14"/>
                    </a:lnTo>
                    <a:lnTo>
                      <a:pt x="24" y="9"/>
                    </a:lnTo>
                    <a:lnTo>
                      <a:pt x="36" y="4"/>
                    </a:lnTo>
                    <a:lnTo>
                      <a:pt x="48" y="0"/>
                    </a:lnTo>
                    <a:lnTo>
                      <a:pt x="62" y="0"/>
                    </a:lnTo>
                    <a:lnTo>
                      <a:pt x="77" y="0"/>
                    </a:lnTo>
                    <a:lnTo>
                      <a:pt x="93" y="4"/>
                    </a:lnTo>
                    <a:lnTo>
                      <a:pt x="108" y="12"/>
                    </a:lnTo>
                    <a:lnTo>
                      <a:pt x="122" y="21"/>
                    </a:lnTo>
                    <a:lnTo>
                      <a:pt x="134" y="33"/>
                    </a:lnTo>
                    <a:lnTo>
                      <a:pt x="141" y="43"/>
                    </a:lnTo>
                    <a:lnTo>
                      <a:pt x="146" y="52"/>
                    </a:lnTo>
                    <a:lnTo>
                      <a:pt x="148" y="59"/>
                    </a:lnTo>
                    <a:lnTo>
                      <a:pt x="151" y="66"/>
                    </a:lnTo>
                    <a:lnTo>
                      <a:pt x="151" y="71"/>
                    </a:lnTo>
                    <a:lnTo>
                      <a:pt x="151" y="76"/>
                    </a:lnTo>
                    <a:lnTo>
                      <a:pt x="151" y="78"/>
                    </a:lnTo>
                    <a:lnTo>
                      <a:pt x="151" y="81"/>
                    </a:lnTo>
                    <a:lnTo>
                      <a:pt x="155" y="78"/>
                    </a:lnTo>
                    <a:lnTo>
                      <a:pt x="160" y="76"/>
                    </a:lnTo>
                    <a:lnTo>
                      <a:pt x="165" y="74"/>
                    </a:lnTo>
                    <a:lnTo>
                      <a:pt x="172" y="71"/>
                    </a:lnTo>
                    <a:lnTo>
                      <a:pt x="182" y="69"/>
                    </a:lnTo>
                    <a:lnTo>
                      <a:pt x="189" y="69"/>
                    </a:lnTo>
                    <a:lnTo>
                      <a:pt x="198" y="71"/>
                    </a:lnTo>
                    <a:lnTo>
                      <a:pt x="208" y="74"/>
                    </a:lnTo>
                    <a:lnTo>
                      <a:pt x="217" y="81"/>
                    </a:lnTo>
                    <a:lnTo>
                      <a:pt x="227" y="88"/>
                    </a:lnTo>
                    <a:lnTo>
                      <a:pt x="232" y="97"/>
                    </a:lnTo>
                    <a:lnTo>
                      <a:pt x="234" y="107"/>
                    </a:lnTo>
                    <a:lnTo>
                      <a:pt x="236" y="114"/>
                    </a:lnTo>
                    <a:lnTo>
                      <a:pt x="236" y="124"/>
                    </a:lnTo>
                    <a:lnTo>
                      <a:pt x="236" y="131"/>
                    </a:lnTo>
                    <a:lnTo>
                      <a:pt x="234" y="135"/>
                    </a:lnTo>
                    <a:lnTo>
                      <a:pt x="232" y="140"/>
                    </a:lnTo>
                    <a:lnTo>
                      <a:pt x="232" y="145"/>
                    </a:lnTo>
                    <a:lnTo>
                      <a:pt x="236" y="147"/>
                    </a:lnTo>
                    <a:lnTo>
                      <a:pt x="241" y="152"/>
                    </a:lnTo>
                    <a:lnTo>
                      <a:pt x="246" y="157"/>
                    </a:lnTo>
                    <a:lnTo>
                      <a:pt x="253" y="164"/>
                    </a:lnTo>
                    <a:lnTo>
                      <a:pt x="258" y="171"/>
                    </a:lnTo>
                    <a:lnTo>
                      <a:pt x="265" y="183"/>
                    </a:lnTo>
                    <a:lnTo>
                      <a:pt x="270" y="195"/>
                    </a:lnTo>
                    <a:lnTo>
                      <a:pt x="272" y="209"/>
                    </a:lnTo>
                    <a:lnTo>
                      <a:pt x="274" y="22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29" name="Freeform 106"/>
              <p:cNvSpPr>
                <a:spLocks/>
              </p:cNvSpPr>
              <p:nvPr/>
            </p:nvSpPr>
            <p:spPr bwMode="auto">
              <a:xfrm>
                <a:off x="4406" y="3428"/>
                <a:ext cx="356" cy="234"/>
              </a:xfrm>
              <a:custGeom>
                <a:avLst/>
                <a:gdLst>
                  <a:gd name="T0" fmla="*/ 2 w 357"/>
                  <a:gd name="T1" fmla="*/ 219 h 236"/>
                  <a:gd name="T2" fmla="*/ 9 w 357"/>
                  <a:gd name="T3" fmla="*/ 191 h 236"/>
                  <a:gd name="T4" fmla="*/ 21 w 357"/>
                  <a:gd name="T5" fmla="*/ 172 h 236"/>
                  <a:gd name="T6" fmla="*/ 33 w 357"/>
                  <a:gd name="T7" fmla="*/ 160 h 236"/>
                  <a:gd name="T8" fmla="*/ 43 w 357"/>
                  <a:gd name="T9" fmla="*/ 155 h 236"/>
                  <a:gd name="T10" fmla="*/ 43 w 357"/>
                  <a:gd name="T11" fmla="*/ 153 h 236"/>
                  <a:gd name="T12" fmla="*/ 40 w 357"/>
                  <a:gd name="T13" fmla="*/ 145 h 236"/>
                  <a:gd name="T14" fmla="*/ 38 w 357"/>
                  <a:gd name="T15" fmla="*/ 131 h 236"/>
                  <a:gd name="T16" fmla="*/ 40 w 357"/>
                  <a:gd name="T17" fmla="*/ 114 h 236"/>
                  <a:gd name="T18" fmla="*/ 47 w 357"/>
                  <a:gd name="T19" fmla="*/ 98 h 236"/>
                  <a:gd name="T20" fmla="*/ 66 w 357"/>
                  <a:gd name="T21" fmla="*/ 84 h 236"/>
                  <a:gd name="T22" fmla="*/ 85 w 357"/>
                  <a:gd name="T23" fmla="*/ 79 h 236"/>
                  <a:gd name="T24" fmla="*/ 102 w 357"/>
                  <a:gd name="T25" fmla="*/ 79 h 236"/>
                  <a:gd name="T26" fmla="*/ 114 w 357"/>
                  <a:gd name="T27" fmla="*/ 84 h 236"/>
                  <a:gd name="T28" fmla="*/ 124 w 357"/>
                  <a:gd name="T29" fmla="*/ 88 h 236"/>
                  <a:gd name="T30" fmla="*/ 124 w 357"/>
                  <a:gd name="T31" fmla="*/ 88 h 236"/>
                  <a:gd name="T32" fmla="*/ 124 w 357"/>
                  <a:gd name="T33" fmla="*/ 81 h 236"/>
                  <a:gd name="T34" fmla="*/ 126 w 357"/>
                  <a:gd name="T35" fmla="*/ 69 h 236"/>
                  <a:gd name="T36" fmla="*/ 133 w 357"/>
                  <a:gd name="T37" fmla="*/ 50 h 236"/>
                  <a:gd name="T38" fmla="*/ 152 w 357"/>
                  <a:gd name="T39" fmla="*/ 31 h 236"/>
                  <a:gd name="T40" fmla="*/ 181 w 357"/>
                  <a:gd name="T41" fmla="*/ 12 h 236"/>
                  <a:gd name="T42" fmla="*/ 212 w 357"/>
                  <a:gd name="T43" fmla="*/ 7 h 236"/>
                  <a:gd name="T44" fmla="*/ 238 w 357"/>
                  <a:gd name="T45" fmla="*/ 14 h 236"/>
                  <a:gd name="T46" fmla="*/ 260 w 357"/>
                  <a:gd name="T47" fmla="*/ 24 h 236"/>
                  <a:gd name="T48" fmla="*/ 271 w 357"/>
                  <a:gd name="T49" fmla="*/ 31 h 236"/>
                  <a:gd name="T50" fmla="*/ 274 w 357"/>
                  <a:gd name="T51" fmla="*/ 31 h 236"/>
                  <a:gd name="T52" fmla="*/ 274 w 357"/>
                  <a:gd name="T53" fmla="*/ 26 h 236"/>
                  <a:gd name="T54" fmla="*/ 279 w 357"/>
                  <a:gd name="T55" fmla="*/ 17 h 236"/>
                  <a:gd name="T56" fmla="*/ 288 w 357"/>
                  <a:gd name="T57" fmla="*/ 7 h 236"/>
                  <a:gd name="T58" fmla="*/ 305 w 357"/>
                  <a:gd name="T59" fmla="*/ 2 h 236"/>
                  <a:gd name="T60" fmla="*/ 326 w 357"/>
                  <a:gd name="T61" fmla="*/ 2 h 236"/>
                  <a:gd name="T62" fmla="*/ 343 w 357"/>
                  <a:gd name="T63" fmla="*/ 7 h 236"/>
                  <a:gd name="T64" fmla="*/ 353 w 357"/>
                  <a:gd name="T65" fmla="*/ 17 h 236"/>
                  <a:gd name="T66" fmla="*/ 357 w 357"/>
                  <a:gd name="T67" fmla="*/ 26 h 236"/>
                  <a:gd name="T68" fmla="*/ 357 w 357"/>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7" h="236">
                    <a:moveTo>
                      <a:pt x="0" y="236"/>
                    </a:moveTo>
                    <a:lnTo>
                      <a:pt x="2" y="219"/>
                    </a:lnTo>
                    <a:lnTo>
                      <a:pt x="4" y="205"/>
                    </a:lnTo>
                    <a:lnTo>
                      <a:pt x="9" y="191"/>
                    </a:lnTo>
                    <a:lnTo>
                      <a:pt x="16" y="181"/>
                    </a:lnTo>
                    <a:lnTo>
                      <a:pt x="21" y="172"/>
                    </a:lnTo>
                    <a:lnTo>
                      <a:pt x="28" y="165"/>
                    </a:lnTo>
                    <a:lnTo>
                      <a:pt x="33" y="160"/>
                    </a:lnTo>
                    <a:lnTo>
                      <a:pt x="38" y="157"/>
                    </a:lnTo>
                    <a:lnTo>
                      <a:pt x="43" y="155"/>
                    </a:lnTo>
                    <a:lnTo>
                      <a:pt x="43" y="153"/>
                    </a:lnTo>
                    <a:lnTo>
                      <a:pt x="43" y="150"/>
                    </a:lnTo>
                    <a:lnTo>
                      <a:pt x="40" y="145"/>
                    </a:lnTo>
                    <a:lnTo>
                      <a:pt x="38" y="138"/>
                    </a:lnTo>
                    <a:lnTo>
                      <a:pt x="38" y="131"/>
                    </a:lnTo>
                    <a:lnTo>
                      <a:pt x="38" y="124"/>
                    </a:lnTo>
                    <a:lnTo>
                      <a:pt x="40" y="114"/>
                    </a:lnTo>
                    <a:lnTo>
                      <a:pt x="43" y="107"/>
                    </a:lnTo>
                    <a:lnTo>
                      <a:pt x="47" y="98"/>
                    </a:lnTo>
                    <a:lnTo>
                      <a:pt x="57" y="91"/>
                    </a:lnTo>
                    <a:lnTo>
                      <a:pt x="66" y="84"/>
                    </a:lnTo>
                    <a:lnTo>
                      <a:pt x="76" y="79"/>
                    </a:lnTo>
                    <a:lnTo>
                      <a:pt x="85" y="79"/>
                    </a:lnTo>
                    <a:lnTo>
                      <a:pt x="93" y="79"/>
                    </a:lnTo>
                    <a:lnTo>
                      <a:pt x="102" y="79"/>
                    </a:lnTo>
                    <a:lnTo>
                      <a:pt x="109" y="81"/>
                    </a:lnTo>
                    <a:lnTo>
                      <a:pt x="114" y="84"/>
                    </a:lnTo>
                    <a:lnTo>
                      <a:pt x="119" y="86"/>
                    </a:lnTo>
                    <a:lnTo>
                      <a:pt x="124" y="88"/>
                    </a:lnTo>
                    <a:lnTo>
                      <a:pt x="124" y="91"/>
                    </a:lnTo>
                    <a:lnTo>
                      <a:pt x="124" y="88"/>
                    </a:lnTo>
                    <a:lnTo>
                      <a:pt x="124" y="86"/>
                    </a:lnTo>
                    <a:lnTo>
                      <a:pt x="124" y="81"/>
                    </a:lnTo>
                    <a:lnTo>
                      <a:pt x="124" y="76"/>
                    </a:lnTo>
                    <a:lnTo>
                      <a:pt x="126" y="69"/>
                    </a:lnTo>
                    <a:lnTo>
                      <a:pt x="128" y="60"/>
                    </a:lnTo>
                    <a:lnTo>
                      <a:pt x="133" y="50"/>
                    </a:lnTo>
                    <a:lnTo>
                      <a:pt x="140" y="41"/>
                    </a:lnTo>
                    <a:lnTo>
                      <a:pt x="152" y="31"/>
                    </a:lnTo>
                    <a:lnTo>
                      <a:pt x="167" y="22"/>
                    </a:lnTo>
                    <a:lnTo>
                      <a:pt x="181" y="12"/>
                    </a:lnTo>
                    <a:lnTo>
                      <a:pt x="198" y="10"/>
                    </a:lnTo>
                    <a:lnTo>
                      <a:pt x="212" y="7"/>
                    </a:lnTo>
                    <a:lnTo>
                      <a:pt x="226" y="10"/>
                    </a:lnTo>
                    <a:lnTo>
                      <a:pt x="238" y="14"/>
                    </a:lnTo>
                    <a:lnTo>
                      <a:pt x="250" y="19"/>
                    </a:lnTo>
                    <a:lnTo>
                      <a:pt x="260" y="24"/>
                    </a:lnTo>
                    <a:lnTo>
                      <a:pt x="267" y="29"/>
                    </a:lnTo>
                    <a:lnTo>
                      <a:pt x="271" y="31"/>
                    </a:lnTo>
                    <a:lnTo>
                      <a:pt x="274" y="33"/>
                    </a:lnTo>
                    <a:lnTo>
                      <a:pt x="274" y="31"/>
                    </a:lnTo>
                    <a:lnTo>
                      <a:pt x="274" y="29"/>
                    </a:lnTo>
                    <a:lnTo>
                      <a:pt x="274" y="26"/>
                    </a:lnTo>
                    <a:lnTo>
                      <a:pt x="276" y="22"/>
                    </a:lnTo>
                    <a:lnTo>
                      <a:pt x="279" y="17"/>
                    </a:lnTo>
                    <a:lnTo>
                      <a:pt x="283" y="12"/>
                    </a:lnTo>
                    <a:lnTo>
                      <a:pt x="288" y="7"/>
                    </a:lnTo>
                    <a:lnTo>
                      <a:pt x="295" y="5"/>
                    </a:lnTo>
                    <a:lnTo>
                      <a:pt x="305" y="2"/>
                    </a:lnTo>
                    <a:lnTo>
                      <a:pt x="317" y="0"/>
                    </a:lnTo>
                    <a:lnTo>
                      <a:pt x="326" y="2"/>
                    </a:lnTo>
                    <a:lnTo>
                      <a:pt x="336" y="5"/>
                    </a:lnTo>
                    <a:lnTo>
                      <a:pt x="343" y="7"/>
                    </a:lnTo>
                    <a:lnTo>
                      <a:pt x="348" y="12"/>
                    </a:lnTo>
                    <a:lnTo>
                      <a:pt x="353" y="17"/>
                    </a:lnTo>
                    <a:lnTo>
                      <a:pt x="355" y="22"/>
                    </a:lnTo>
                    <a:lnTo>
                      <a:pt x="357" y="26"/>
                    </a:lnTo>
                    <a:lnTo>
                      <a:pt x="357" y="29"/>
                    </a:lnTo>
                    <a:lnTo>
                      <a:pt x="357" y="31"/>
                    </a:lnTo>
                    <a:lnTo>
                      <a:pt x="357" y="33"/>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30" name="Freeform 107"/>
              <p:cNvSpPr>
                <a:spLocks/>
              </p:cNvSpPr>
              <p:nvPr/>
            </p:nvSpPr>
            <p:spPr bwMode="auto">
              <a:xfrm>
                <a:off x="4406" y="3659"/>
                <a:ext cx="275" cy="228"/>
              </a:xfrm>
              <a:custGeom>
                <a:avLst/>
                <a:gdLst>
                  <a:gd name="T0" fmla="*/ 274 w 274"/>
                  <a:gd name="T1" fmla="*/ 205 h 229"/>
                  <a:gd name="T2" fmla="*/ 271 w 274"/>
                  <a:gd name="T3" fmla="*/ 208 h 229"/>
                  <a:gd name="T4" fmla="*/ 267 w 274"/>
                  <a:gd name="T5" fmla="*/ 210 h 229"/>
                  <a:gd name="T6" fmla="*/ 260 w 274"/>
                  <a:gd name="T7" fmla="*/ 215 h 229"/>
                  <a:gd name="T8" fmla="*/ 250 w 274"/>
                  <a:gd name="T9" fmla="*/ 220 h 229"/>
                  <a:gd name="T10" fmla="*/ 238 w 274"/>
                  <a:gd name="T11" fmla="*/ 224 h 229"/>
                  <a:gd name="T12" fmla="*/ 226 w 274"/>
                  <a:gd name="T13" fmla="*/ 229 h 229"/>
                  <a:gd name="T14" fmla="*/ 212 w 274"/>
                  <a:gd name="T15" fmla="*/ 229 h 229"/>
                  <a:gd name="T16" fmla="*/ 198 w 274"/>
                  <a:gd name="T17" fmla="*/ 229 h 229"/>
                  <a:gd name="T18" fmla="*/ 181 w 274"/>
                  <a:gd name="T19" fmla="*/ 224 h 229"/>
                  <a:gd name="T20" fmla="*/ 167 w 274"/>
                  <a:gd name="T21" fmla="*/ 217 h 229"/>
                  <a:gd name="T22" fmla="*/ 152 w 274"/>
                  <a:gd name="T23" fmla="*/ 208 h 229"/>
                  <a:gd name="T24" fmla="*/ 140 w 274"/>
                  <a:gd name="T25" fmla="*/ 196 h 229"/>
                  <a:gd name="T26" fmla="*/ 133 w 274"/>
                  <a:gd name="T27" fmla="*/ 186 h 229"/>
                  <a:gd name="T28" fmla="*/ 128 w 274"/>
                  <a:gd name="T29" fmla="*/ 179 h 229"/>
                  <a:gd name="T30" fmla="*/ 126 w 274"/>
                  <a:gd name="T31" fmla="*/ 170 h 229"/>
                  <a:gd name="T32" fmla="*/ 124 w 274"/>
                  <a:gd name="T33" fmla="*/ 162 h 229"/>
                  <a:gd name="T34" fmla="*/ 124 w 274"/>
                  <a:gd name="T35" fmla="*/ 158 h 229"/>
                  <a:gd name="T36" fmla="*/ 124 w 274"/>
                  <a:gd name="T37" fmla="*/ 153 h 229"/>
                  <a:gd name="T38" fmla="*/ 124 w 274"/>
                  <a:gd name="T39" fmla="*/ 151 h 229"/>
                  <a:gd name="T40" fmla="*/ 124 w 274"/>
                  <a:gd name="T41" fmla="*/ 148 h 229"/>
                  <a:gd name="T42" fmla="*/ 124 w 274"/>
                  <a:gd name="T43" fmla="*/ 148 h 229"/>
                  <a:gd name="T44" fmla="*/ 119 w 274"/>
                  <a:gd name="T45" fmla="*/ 151 h 229"/>
                  <a:gd name="T46" fmla="*/ 114 w 274"/>
                  <a:gd name="T47" fmla="*/ 153 h 229"/>
                  <a:gd name="T48" fmla="*/ 109 w 274"/>
                  <a:gd name="T49" fmla="*/ 155 h 229"/>
                  <a:gd name="T50" fmla="*/ 102 w 274"/>
                  <a:gd name="T51" fmla="*/ 158 h 229"/>
                  <a:gd name="T52" fmla="*/ 93 w 274"/>
                  <a:gd name="T53" fmla="*/ 160 h 229"/>
                  <a:gd name="T54" fmla="*/ 85 w 274"/>
                  <a:gd name="T55" fmla="*/ 160 h 229"/>
                  <a:gd name="T56" fmla="*/ 76 w 274"/>
                  <a:gd name="T57" fmla="*/ 158 h 229"/>
                  <a:gd name="T58" fmla="*/ 66 w 274"/>
                  <a:gd name="T59" fmla="*/ 155 h 229"/>
                  <a:gd name="T60" fmla="*/ 57 w 274"/>
                  <a:gd name="T61" fmla="*/ 148 h 229"/>
                  <a:gd name="T62" fmla="*/ 47 w 274"/>
                  <a:gd name="T63" fmla="*/ 141 h 229"/>
                  <a:gd name="T64" fmla="*/ 43 w 274"/>
                  <a:gd name="T65" fmla="*/ 131 h 229"/>
                  <a:gd name="T66" fmla="*/ 40 w 274"/>
                  <a:gd name="T67" fmla="*/ 122 h 229"/>
                  <a:gd name="T68" fmla="*/ 38 w 274"/>
                  <a:gd name="T69" fmla="*/ 115 h 229"/>
                  <a:gd name="T70" fmla="*/ 38 w 274"/>
                  <a:gd name="T71" fmla="*/ 105 h 229"/>
                  <a:gd name="T72" fmla="*/ 38 w 274"/>
                  <a:gd name="T73" fmla="*/ 98 h 229"/>
                  <a:gd name="T74" fmla="*/ 40 w 274"/>
                  <a:gd name="T75" fmla="*/ 93 h 229"/>
                  <a:gd name="T76" fmla="*/ 43 w 274"/>
                  <a:gd name="T77" fmla="*/ 89 h 229"/>
                  <a:gd name="T78" fmla="*/ 43 w 274"/>
                  <a:gd name="T79" fmla="*/ 84 h 229"/>
                  <a:gd name="T80" fmla="*/ 43 w 274"/>
                  <a:gd name="T81" fmla="*/ 84 h 229"/>
                  <a:gd name="T82" fmla="*/ 43 w 274"/>
                  <a:gd name="T83" fmla="*/ 84 h 229"/>
                  <a:gd name="T84" fmla="*/ 38 w 274"/>
                  <a:gd name="T85" fmla="*/ 81 h 229"/>
                  <a:gd name="T86" fmla="*/ 33 w 274"/>
                  <a:gd name="T87" fmla="*/ 77 h 229"/>
                  <a:gd name="T88" fmla="*/ 28 w 274"/>
                  <a:gd name="T89" fmla="*/ 72 h 229"/>
                  <a:gd name="T90" fmla="*/ 21 w 274"/>
                  <a:gd name="T91" fmla="*/ 65 h 229"/>
                  <a:gd name="T92" fmla="*/ 16 w 274"/>
                  <a:gd name="T93" fmla="*/ 58 h 229"/>
                  <a:gd name="T94" fmla="*/ 9 w 274"/>
                  <a:gd name="T95" fmla="*/ 46 h 229"/>
                  <a:gd name="T96" fmla="*/ 4 w 274"/>
                  <a:gd name="T97" fmla="*/ 34 h 229"/>
                  <a:gd name="T98" fmla="*/ 2 w 274"/>
                  <a:gd name="T99" fmla="*/ 19 h 229"/>
                  <a:gd name="T100" fmla="*/ 0 w 274"/>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4" h="229">
                    <a:moveTo>
                      <a:pt x="274" y="205"/>
                    </a:moveTo>
                    <a:lnTo>
                      <a:pt x="271" y="208"/>
                    </a:lnTo>
                    <a:lnTo>
                      <a:pt x="267" y="210"/>
                    </a:lnTo>
                    <a:lnTo>
                      <a:pt x="260" y="215"/>
                    </a:lnTo>
                    <a:lnTo>
                      <a:pt x="250" y="220"/>
                    </a:lnTo>
                    <a:lnTo>
                      <a:pt x="238" y="224"/>
                    </a:lnTo>
                    <a:lnTo>
                      <a:pt x="226" y="229"/>
                    </a:lnTo>
                    <a:lnTo>
                      <a:pt x="212" y="229"/>
                    </a:lnTo>
                    <a:lnTo>
                      <a:pt x="198" y="229"/>
                    </a:lnTo>
                    <a:lnTo>
                      <a:pt x="181" y="224"/>
                    </a:lnTo>
                    <a:lnTo>
                      <a:pt x="167" y="217"/>
                    </a:lnTo>
                    <a:lnTo>
                      <a:pt x="152" y="208"/>
                    </a:lnTo>
                    <a:lnTo>
                      <a:pt x="140" y="196"/>
                    </a:lnTo>
                    <a:lnTo>
                      <a:pt x="133" y="186"/>
                    </a:lnTo>
                    <a:lnTo>
                      <a:pt x="128" y="179"/>
                    </a:lnTo>
                    <a:lnTo>
                      <a:pt x="126" y="170"/>
                    </a:lnTo>
                    <a:lnTo>
                      <a:pt x="124" y="162"/>
                    </a:lnTo>
                    <a:lnTo>
                      <a:pt x="124" y="158"/>
                    </a:lnTo>
                    <a:lnTo>
                      <a:pt x="124" y="153"/>
                    </a:lnTo>
                    <a:lnTo>
                      <a:pt x="124" y="151"/>
                    </a:lnTo>
                    <a:lnTo>
                      <a:pt x="124" y="148"/>
                    </a:lnTo>
                    <a:lnTo>
                      <a:pt x="119" y="151"/>
                    </a:lnTo>
                    <a:lnTo>
                      <a:pt x="114" y="153"/>
                    </a:lnTo>
                    <a:lnTo>
                      <a:pt x="109" y="155"/>
                    </a:lnTo>
                    <a:lnTo>
                      <a:pt x="102" y="158"/>
                    </a:lnTo>
                    <a:lnTo>
                      <a:pt x="93" y="160"/>
                    </a:lnTo>
                    <a:lnTo>
                      <a:pt x="85" y="160"/>
                    </a:lnTo>
                    <a:lnTo>
                      <a:pt x="76" y="158"/>
                    </a:lnTo>
                    <a:lnTo>
                      <a:pt x="66" y="155"/>
                    </a:lnTo>
                    <a:lnTo>
                      <a:pt x="57" y="148"/>
                    </a:lnTo>
                    <a:lnTo>
                      <a:pt x="47" y="141"/>
                    </a:lnTo>
                    <a:lnTo>
                      <a:pt x="43" y="131"/>
                    </a:lnTo>
                    <a:lnTo>
                      <a:pt x="40" y="122"/>
                    </a:lnTo>
                    <a:lnTo>
                      <a:pt x="38" y="115"/>
                    </a:lnTo>
                    <a:lnTo>
                      <a:pt x="38" y="105"/>
                    </a:lnTo>
                    <a:lnTo>
                      <a:pt x="38" y="98"/>
                    </a:lnTo>
                    <a:lnTo>
                      <a:pt x="40" y="93"/>
                    </a:lnTo>
                    <a:lnTo>
                      <a:pt x="43" y="89"/>
                    </a:lnTo>
                    <a:lnTo>
                      <a:pt x="43" y="84"/>
                    </a:lnTo>
                    <a:lnTo>
                      <a:pt x="38" y="81"/>
                    </a:lnTo>
                    <a:lnTo>
                      <a:pt x="33" y="77"/>
                    </a:lnTo>
                    <a:lnTo>
                      <a:pt x="28" y="72"/>
                    </a:lnTo>
                    <a:lnTo>
                      <a:pt x="21" y="65"/>
                    </a:lnTo>
                    <a:lnTo>
                      <a:pt x="16" y="58"/>
                    </a:lnTo>
                    <a:lnTo>
                      <a:pt x="9" y="46"/>
                    </a:lnTo>
                    <a:lnTo>
                      <a:pt x="4" y="34"/>
                    </a:lnTo>
                    <a:lnTo>
                      <a:pt x="2" y="19"/>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31" name="Freeform 108"/>
              <p:cNvSpPr>
                <a:spLocks/>
              </p:cNvSpPr>
              <p:nvPr/>
            </p:nvSpPr>
            <p:spPr bwMode="auto">
              <a:xfrm>
                <a:off x="4685" y="3659"/>
                <a:ext cx="352" cy="238"/>
              </a:xfrm>
              <a:custGeom>
                <a:avLst/>
                <a:gdLst>
                  <a:gd name="T0" fmla="*/ 355 w 355"/>
                  <a:gd name="T1" fmla="*/ 19 h 239"/>
                  <a:gd name="T2" fmla="*/ 348 w 355"/>
                  <a:gd name="T3" fmla="*/ 48 h 239"/>
                  <a:gd name="T4" fmla="*/ 336 w 355"/>
                  <a:gd name="T5" fmla="*/ 67 h 239"/>
                  <a:gd name="T6" fmla="*/ 324 w 355"/>
                  <a:gd name="T7" fmla="*/ 79 h 239"/>
                  <a:gd name="T8" fmla="*/ 315 w 355"/>
                  <a:gd name="T9" fmla="*/ 84 h 239"/>
                  <a:gd name="T10" fmla="*/ 315 w 355"/>
                  <a:gd name="T11" fmla="*/ 86 h 239"/>
                  <a:gd name="T12" fmla="*/ 317 w 355"/>
                  <a:gd name="T13" fmla="*/ 93 h 239"/>
                  <a:gd name="T14" fmla="*/ 319 w 355"/>
                  <a:gd name="T15" fmla="*/ 108 h 239"/>
                  <a:gd name="T16" fmla="*/ 317 w 355"/>
                  <a:gd name="T17" fmla="*/ 124 h 239"/>
                  <a:gd name="T18" fmla="*/ 310 w 355"/>
                  <a:gd name="T19" fmla="*/ 141 h 239"/>
                  <a:gd name="T20" fmla="*/ 291 w 355"/>
                  <a:gd name="T21" fmla="*/ 155 h 239"/>
                  <a:gd name="T22" fmla="*/ 272 w 355"/>
                  <a:gd name="T23" fmla="*/ 160 h 239"/>
                  <a:gd name="T24" fmla="*/ 255 w 355"/>
                  <a:gd name="T25" fmla="*/ 160 h 239"/>
                  <a:gd name="T26" fmla="*/ 243 w 355"/>
                  <a:gd name="T27" fmla="*/ 155 h 239"/>
                  <a:gd name="T28" fmla="*/ 234 w 355"/>
                  <a:gd name="T29" fmla="*/ 151 h 239"/>
                  <a:gd name="T30" fmla="*/ 234 w 355"/>
                  <a:gd name="T31" fmla="*/ 151 h 239"/>
                  <a:gd name="T32" fmla="*/ 234 w 355"/>
                  <a:gd name="T33" fmla="*/ 158 h 239"/>
                  <a:gd name="T34" fmla="*/ 231 w 355"/>
                  <a:gd name="T35" fmla="*/ 170 h 239"/>
                  <a:gd name="T36" fmla="*/ 224 w 355"/>
                  <a:gd name="T37" fmla="*/ 189 h 239"/>
                  <a:gd name="T38" fmla="*/ 205 w 355"/>
                  <a:gd name="T39" fmla="*/ 208 h 239"/>
                  <a:gd name="T40" fmla="*/ 176 w 355"/>
                  <a:gd name="T41" fmla="*/ 227 h 239"/>
                  <a:gd name="T42" fmla="*/ 145 w 355"/>
                  <a:gd name="T43" fmla="*/ 232 h 239"/>
                  <a:gd name="T44" fmla="*/ 119 w 355"/>
                  <a:gd name="T45" fmla="*/ 224 h 239"/>
                  <a:gd name="T46" fmla="*/ 98 w 355"/>
                  <a:gd name="T47" fmla="*/ 215 h 239"/>
                  <a:gd name="T48" fmla="*/ 86 w 355"/>
                  <a:gd name="T49" fmla="*/ 208 h 239"/>
                  <a:gd name="T50" fmla="*/ 83 w 355"/>
                  <a:gd name="T51" fmla="*/ 208 h 239"/>
                  <a:gd name="T52" fmla="*/ 83 w 355"/>
                  <a:gd name="T53" fmla="*/ 213 h 239"/>
                  <a:gd name="T54" fmla="*/ 79 w 355"/>
                  <a:gd name="T55" fmla="*/ 222 h 239"/>
                  <a:gd name="T56" fmla="*/ 69 w 355"/>
                  <a:gd name="T57" fmla="*/ 232 h 239"/>
                  <a:gd name="T58" fmla="*/ 52 w 355"/>
                  <a:gd name="T59" fmla="*/ 236 h 239"/>
                  <a:gd name="T60" fmla="*/ 31 w 355"/>
                  <a:gd name="T61" fmla="*/ 236 h 239"/>
                  <a:gd name="T62" fmla="*/ 14 w 355"/>
                  <a:gd name="T63" fmla="*/ 232 h 239"/>
                  <a:gd name="T64" fmla="*/ 5 w 355"/>
                  <a:gd name="T65" fmla="*/ 222 h 239"/>
                  <a:gd name="T66" fmla="*/ 0 w 355"/>
                  <a:gd name="T67" fmla="*/ 213 h 239"/>
                  <a:gd name="T68" fmla="*/ 0 w 355"/>
                  <a:gd name="T69" fmla="*/ 208 h 2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5" h="239">
                    <a:moveTo>
                      <a:pt x="355" y="0"/>
                    </a:moveTo>
                    <a:lnTo>
                      <a:pt x="355" y="19"/>
                    </a:lnTo>
                    <a:lnTo>
                      <a:pt x="353" y="34"/>
                    </a:lnTo>
                    <a:lnTo>
                      <a:pt x="348" y="48"/>
                    </a:lnTo>
                    <a:lnTo>
                      <a:pt x="341" y="58"/>
                    </a:lnTo>
                    <a:lnTo>
                      <a:pt x="336" y="67"/>
                    </a:lnTo>
                    <a:lnTo>
                      <a:pt x="329" y="74"/>
                    </a:lnTo>
                    <a:lnTo>
                      <a:pt x="324" y="79"/>
                    </a:lnTo>
                    <a:lnTo>
                      <a:pt x="319" y="81"/>
                    </a:lnTo>
                    <a:lnTo>
                      <a:pt x="315" y="84"/>
                    </a:lnTo>
                    <a:lnTo>
                      <a:pt x="315" y="86"/>
                    </a:lnTo>
                    <a:lnTo>
                      <a:pt x="315" y="89"/>
                    </a:lnTo>
                    <a:lnTo>
                      <a:pt x="317" y="93"/>
                    </a:lnTo>
                    <a:lnTo>
                      <a:pt x="319" y="100"/>
                    </a:lnTo>
                    <a:lnTo>
                      <a:pt x="319" y="108"/>
                    </a:lnTo>
                    <a:lnTo>
                      <a:pt x="319" y="115"/>
                    </a:lnTo>
                    <a:lnTo>
                      <a:pt x="317" y="124"/>
                    </a:lnTo>
                    <a:lnTo>
                      <a:pt x="315" y="131"/>
                    </a:lnTo>
                    <a:lnTo>
                      <a:pt x="310" y="141"/>
                    </a:lnTo>
                    <a:lnTo>
                      <a:pt x="300" y="151"/>
                    </a:lnTo>
                    <a:lnTo>
                      <a:pt x="291" y="155"/>
                    </a:lnTo>
                    <a:lnTo>
                      <a:pt x="281" y="160"/>
                    </a:lnTo>
                    <a:lnTo>
                      <a:pt x="272" y="160"/>
                    </a:lnTo>
                    <a:lnTo>
                      <a:pt x="265" y="160"/>
                    </a:lnTo>
                    <a:lnTo>
                      <a:pt x="255" y="160"/>
                    </a:lnTo>
                    <a:lnTo>
                      <a:pt x="248" y="158"/>
                    </a:lnTo>
                    <a:lnTo>
                      <a:pt x="243" y="155"/>
                    </a:lnTo>
                    <a:lnTo>
                      <a:pt x="238" y="153"/>
                    </a:lnTo>
                    <a:lnTo>
                      <a:pt x="234" y="151"/>
                    </a:lnTo>
                    <a:lnTo>
                      <a:pt x="234" y="153"/>
                    </a:lnTo>
                    <a:lnTo>
                      <a:pt x="234" y="158"/>
                    </a:lnTo>
                    <a:lnTo>
                      <a:pt x="234" y="162"/>
                    </a:lnTo>
                    <a:lnTo>
                      <a:pt x="231" y="170"/>
                    </a:lnTo>
                    <a:lnTo>
                      <a:pt x="229" y="179"/>
                    </a:lnTo>
                    <a:lnTo>
                      <a:pt x="224" y="189"/>
                    </a:lnTo>
                    <a:lnTo>
                      <a:pt x="217" y="198"/>
                    </a:lnTo>
                    <a:lnTo>
                      <a:pt x="205" y="208"/>
                    </a:lnTo>
                    <a:lnTo>
                      <a:pt x="191" y="217"/>
                    </a:lnTo>
                    <a:lnTo>
                      <a:pt x="176" y="227"/>
                    </a:lnTo>
                    <a:lnTo>
                      <a:pt x="160" y="229"/>
                    </a:lnTo>
                    <a:lnTo>
                      <a:pt x="145" y="232"/>
                    </a:lnTo>
                    <a:lnTo>
                      <a:pt x="131" y="229"/>
                    </a:lnTo>
                    <a:lnTo>
                      <a:pt x="119" y="224"/>
                    </a:lnTo>
                    <a:lnTo>
                      <a:pt x="107" y="220"/>
                    </a:lnTo>
                    <a:lnTo>
                      <a:pt x="98" y="215"/>
                    </a:lnTo>
                    <a:lnTo>
                      <a:pt x="90" y="210"/>
                    </a:lnTo>
                    <a:lnTo>
                      <a:pt x="86" y="208"/>
                    </a:lnTo>
                    <a:lnTo>
                      <a:pt x="83" y="208"/>
                    </a:lnTo>
                    <a:lnTo>
                      <a:pt x="83" y="210"/>
                    </a:lnTo>
                    <a:lnTo>
                      <a:pt x="83" y="213"/>
                    </a:lnTo>
                    <a:lnTo>
                      <a:pt x="81" y="217"/>
                    </a:lnTo>
                    <a:lnTo>
                      <a:pt x="79" y="222"/>
                    </a:lnTo>
                    <a:lnTo>
                      <a:pt x="74" y="227"/>
                    </a:lnTo>
                    <a:lnTo>
                      <a:pt x="69" y="232"/>
                    </a:lnTo>
                    <a:lnTo>
                      <a:pt x="62" y="234"/>
                    </a:lnTo>
                    <a:lnTo>
                      <a:pt x="52" y="236"/>
                    </a:lnTo>
                    <a:lnTo>
                      <a:pt x="43" y="239"/>
                    </a:lnTo>
                    <a:lnTo>
                      <a:pt x="31" y="236"/>
                    </a:lnTo>
                    <a:lnTo>
                      <a:pt x="21" y="234"/>
                    </a:lnTo>
                    <a:lnTo>
                      <a:pt x="14" y="232"/>
                    </a:lnTo>
                    <a:lnTo>
                      <a:pt x="9" y="227"/>
                    </a:lnTo>
                    <a:lnTo>
                      <a:pt x="5" y="222"/>
                    </a:lnTo>
                    <a:lnTo>
                      <a:pt x="2" y="217"/>
                    </a:lnTo>
                    <a:lnTo>
                      <a:pt x="0" y="213"/>
                    </a:lnTo>
                    <a:lnTo>
                      <a:pt x="0" y="210"/>
                    </a:lnTo>
                    <a:lnTo>
                      <a:pt x="0" y="208"/>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grpSp>
        <p:grpSp>
          <p:nvGrpSpPr>
            <p:cNvPr id="1102" name="Group 109"/>
            <p:cNvGrpSpPr>
              <a:grpSpLocks/>
            </p:cNvGrpSpPr>
            <p:nvPr/>
          </p:nvGrpSpPr>
          <p:grpSpPr bwMode="auto">
            <a:xfrm>
              <a:off x="3366" y="3430"/>
              <a:ext cx="632" cy="470"/>
              <a:chOff x="3366" y="3430"/>
              <a:chExt cx="632" cy="470"/>
            </a:xfrm>
          </p:grpSpPr>
          <p:sp>
            <p:nvSpPr>
              <p:cNvPr id="1124" name="Freeform 110"/>
              <p:cNvSpPr>
                <a:spLocks/>
              </p:cNvSpPr>
              <p:nvPr/>
            </p:nvSpPr>
            <p:spPr bwMode="auto">
              <a:xfrm>
                <a:off x="3723" y="3441"/>
                <a:ext cx="275" cy="228"/>
              </a:xfrm>
              <a:custGeom>
                <a:avLst/>
                <a:gdLst>
                  <a:gd name="T0" fmla="*/ 0 w 276"/>
                  <a:gd name="T1" fmla="*/ 24 h 229"/>
                  <a:gd name="T2" fmla="*/ 4 w 276"/>
                  <a:gd name="T3" fmla="*/ 24 h 229"/>
                  <a:gd name="T4" fmla="*/ 7 w 276"/>
                  <a:gd name="T5" fmla="*/ 19 h 229"/>
                  <a:gd name="T6" fmla="*/ 16 w 276"/>
                  <a:gd name="T7" fmla="*/ 14 h 229"/>
                  <a:gd name="T8" fmla="*/ 26 w 276"/>
                  <a:gd name="T9" fmla="*/ 10 h 229"/>
                  <a:gd name="T10" fmla="*/ 35 w 276"/>
                  <a:gd name="T11" fmla="*/ 5 h 229"/>
                  <a:gd name="T12" fmla="*/ 50 w 276"/>
                  <a:gd name="T13" fmla="*/ 2 h 229"/>
                  <a:gd name="T14" fmla="*/ 64 w 276"/>
                  <a:gd name="T15" fmla="*/ 0 h 229"/>
                  <a:gd name="T16" fmla="*/ 78 w 276"/>
                  <a:gd name="T17" fmla="*/ 0 h 229"/>
                  <a:gd name="T18" fmla="*/ 95 w 276"/>
                  <a:gd name="T19" fmla="*/ 5 h 229"/>
                  <a:gd name="T20" fmla="*/ 109 w 276"/>
                  <a:gd name="T21" fmla="*/ 12 h 229"/>
                  <a:gd name="T22" fmla="*/ 124 w 276"/>
                  <a:gd name="T23" fmla="*/ 24 h 229"/>
                  <a:gd name="T24" fmla="*/ 133 w 276"/>
                  <a:gd name="T25" fmla="*/ 33 h 229"/>
                  <a:gd name="T26" fmla="*/ 143 w 276"/>
                  <a:gd name="T27" fmla="*/ 43 h 229"/>
                  <a:gd name="T28" fmla="*/ 147 w 276"/>
                  <a:gd name="T29" fmla="*/ 52 h 229"/>
                  <a:gd name="T30" fmla="*/ 150 w 276"/>
                  <a:gd name="T31" fmla="*/ 60 h 229"/>
                  <a:gd name="T32" fmla="*/ 152 w 276"/>
                  <a:gd name="T33" fmla="*/ 67 h 229"/>
                  <a:gd name="T34" fmla="*/ 152 w 276"/>
                  <a:gd name="T35" fmla="*/ 74 h 229"/>
                  <a:gd name="T36" fmla="*/ 152 w 276"/>
                  <a:gd name="T37" fmla="*/ 79 h 229"/>
                  <a:gd name="T38" fmla="*/ 152 w 276"/>
                  <a:gd name="T39" fmla="*/ 81 h 229"/>
                  <a:gd name="T40" fmla="*/ 152 w 276"/>
                  <a:gd name="T41" fmla="*/ 81 h 229"/>
                  <a:gd name="T42" fmla="*/ 152 w 276"/>
                  <a:gd name="T43" fmla="*/ 81 h 229"/>
                  <a:gd name="T44" fmla="*/ 155 w 276"/>
                  <a:gd name="T45" fmla="*/ 79 h 229"/>
                  <a:gd name="T46" fmla="*/ 159 w 276"/>
                  <a:gd name="T47" fmla="*/ 76 h 229"/>
                  <a:gd name="T48" fmla="*/ 167 w 276"/>
                  <a:gd name="T49" fmla="*/ 74 h 229"/>
                  <a:gd name="T50" fmla="*/ 174 w 276"/>
                  <a:gd name="T51" fmla="*/ 72 h 229"/>
                  <a:gd name="T52" fmla="*/ 181 w 276"/>
                  <a:gd name="T53" fmla="*/ 69 h 229"/>
                  <a:gd name="T54" fmla="*/ 190 w 276"/>
                  <a:gd name="T55" fmla="*/ 69 h 229"/>
                  <a:gd name="T56" fmla="*/ 200 w 276"/>
                  <a:gd name="T57" fmla="*/ 72 h 229"/>
                  <a:gd name="T58" fmla="*/ 209 w 276"/>
                  <a:gd name="T59" fmla="*/ 74 h 229"/>
                  <a:gd name="T60" fmla="*/ 219 w 276"/>
                  <a:gd name="T61" fmla="*/ 81 h 229"/>
                  <a:gd name="T62" fmla="*/ 229 w 276"/>
                  <a:gd name="T63" fmla="*/ 91 h 229"/>
                  <a:gd name="T64" fmla="*/ 233 w 276"/>
                  <a:gd name="T65" fmla="*/ 98 h 229"/>
                  <a:gd name="T66" fmla="*/ 236 w 276"/>
                  <a:gd name="T67" fmla="*/ 107 h 229"/>
                  <a:gd name="T68" fmla="*/ 238 w 276"/>
                  <a:gd name="T69" fmla="*/ 117 h 229"/>
                  <a:gd name="T70" fmla="*/ 238 w 276"/>
                  <a:gd name="T71" fmla="*/ 124 h 229"/>
                  <a:gd name="T72" fmla="*/ 236 w 276"/>
                  <a:gd name="T73" fmla="*/ 131 h 229"/>
                  <a:gd name="T74" fmla="*/ 236 w 276"/>
                  <a:gd name="T75" fmla="*/ 138 h 229"/>
                  <a:gd name="T76" fmla="*/ 233 w 276"/>
                  <a:gd name="T77" fmla="*/ 143 h 229"/>
                  <a:gd name="T78" fmla="*/ 233 w 276"/>
                  <a:gd name="T79" fmla="*/ 145 h 229"/>
                  <a:gd name="T80" fmla="*/ 231 w 276"/>
                  <a:gd name="T81" fmla="*/ 145 h 229"/>
                  <a:gd name="T82" fmla="*/ 233 w 276"/>
                  <a:gd name="T83" fmla="*/ 148 h 229"/>
                  <a:gd name="T84" fmla="*/ 236 w 276"/>
                  <a:gd name="T85" fmla="*/ 148 h 229"/>
                  <a:gd name="T86" fmla="*/ 240 w 276"/>
                  <a:gd name="T87" fmla="*/ 153 h 229"/>
                  <a:gd name="T88" fmla="*/ 248 w 276"/>
                  <a:gd name="T89" fmla="*/ 157 h 229"/>
                  <a:gd name="T90" fmla="*/ 252 w 276"/>
                  <a:gd name="T91" fmla="*/ 164 h 229"/>
                  <a:gd name="T92" fmla="*/ 259 w 276"/>
                  <a:gd name="T93" fmla="*/ 174 h 229"/>
                  <a:gd name="T94" fmla="*/ 267 w 276"/>
                  <a:gd name="T95" fmla="*/ 184 h 229"/>
                  <a:gd name="T96" fmla="*/ 271 w 276"/>
                  <a:gd name="T97" fmla="*/ 195 h 229"/>
                  <a:gd name="T98" fmla="*/ 274 w 276"/>
                  <a:gd name="T99" fmla="*/ 212 h 229"/>
                  <a:gd name="T100" fmla="*/ 276 w 276"/>
                  <a:gd name="T101" fmla="*/ 229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229">
                    <a:moveTo>
                      <a:pt x="0" y="24"/>
                    </a:moveTo>
                    <a:lnTo>
                      <a:pt x="4" y="24"/>
                    </a:lnTo>
                    <a:lnTo>
                      <a:pt x="7" y="19"/>
                    </a:lnTo>
                    <a:lnTo>
                      <a:pt x="16" y="14"/>
                    </a:lnTo>
                    <a:lnTo>
                      <a:pt x="26" y="10"/>
                    </a:lnTo>
                    <a:lnTo>
                      <a:pt x="35" y="5"/>
                    </a:lnTo>
                    <a:lnTo>
                      <a:pt x="50" y="2"/>
                    </a:lnTo>
                    <a:lnTo>
                      <a:pt x="64" y="0"/>
                    </a:lnTo>
                    <a:lnTo>
                      <a:pt x="78" y="0"/>
                    </a:lnTo>
                    <a:lnTo>
                      <a:pt x="95" y="5"/>
                    </a:lnTo>
                    <a:lnTo>
                      <a:pt x="109" y="12"/>
                    </a:lnTo>
                    <a:lnTo>
                      <a:pt x="124" y="24"/>
                    </a:lnTo>
                    <a:lnTo>
                      <a:pt x="133" y="33"/>
                    </a:lnTo>
                    <a:lnTo>
                      <a:pt x="143" y="43"/>
                    </a:lnTo>
                    <a:lnTo>
                      <a:pt x="147" y="52"/>
                    </a:lnTo>
                    <a:lnTo>
                      <a:pt x="150" y="60"/>
                    </a:lnTo>
                    <a:lnTo>
                      <a:pt x="152" y="67"/>
                    </a:lnTo>
                    <a:lnTo>
                      <a:pt x="152" y="74"/>
                    </a:lnTo>
                    <a:lnTo>
                      <a:pt x="152" y="79"/>
                    </a:lnTo>
                    <a:lnTo>
                      <a:pt x="152" y="81"/>
                    </a:lnTo>
                    <a:lnTo>
                      <a:pt x="155" y="79"/>
                    </a:lnTo>
                    <a:lnTo>
                      <a:pt x="159" y="76"/>
                    </a:lnTo>
                    <a:lnTo>
                      <a:pt x="167" y="74"/>
                    </a:lnTo>
                    <a:lnTo>
                      <a:pt x="174" y="72"/>
                    </a:lnTo>
                    <a:lnTo>
                      <a:pt x="181" y="69"/>
                    </a:lnTo>
                    <a:lnTo>
                      <a:pt x="190" y="69"/>
                    </a:lnTo>
                    <a:lnTo>
                      <a:pt x="200" y="72"/>
                    </a:lnTo>
                    <a:lnTo>
                      <a:pt x="209" y="74"/>
                    </a:lnTo>
                    <a:lnTo>
                      <a:pt x="219" y="81"/>
                    </a:lnTo>
                    <a:lnTo>
                      <a:pt x="229" y="91"/>
                    </a:lnTo>
                    <a:lnTo>
                      <a:pt x="233" y="98"/>
                    </a:lnTo>
                    <a:lnTo>
                      <a:pt x="236" y="107"/>
                    </a:lnTo>
                    <a:lnTo>
                      <a:pt x="238" y="117"/>
                    </a:lnTo>
                    <a:lnTo>
                      <a:pt x="238" y="124"/>
                    </a:lnTo>
                    <a:lnTo>
                      <a:pt x="236" y="131"/>
                    </a:lnTo>
                    <a:lnTo>
                      <a:pt x="236" y="138"/>
                    </a:lnTo>
                    <a:lnTo>
                      <a:pt x="233" y="143"/>
                    </a:lnTo>
                    <a:lnTo>
                      <a:pt x="233" y="145"/>
                    </a:lnTo>
                    <a:lnTo>
                      <a:pt x="231" y="145"/>
                    </a:lnTo>
                    <a:lnTo>
                      <a:pt x="233" y="148"/>
                    </a:lnTo>
                    <a:lnTo>
                      <a:pt x="236" y="148"/>
                    </a:lnTo>
                    <a:lnTo>
                      <a:pt x="240" y="153"/>
                    </a:lnTo>
                    <a:lnTo>
                      <a:pt x="248" y="157"/>
                    </a:lnTo>
                    <a:lnTo>
                      <a:pt x="252" y="164"/>
                    </a:lnTo>
                    <a:lnTo>
                      <a:pt x="259" y="174"/>
                    </a:lnTo>
                    <a:lnTo>
                      <a:pt x="267" y="184"/>
                    </a:lnTo>
                    <a:lnTo>
                      <a:pt x="271" y="195"/>
                    </a:lnTo>
                    <a:lnTo>
                      <a:pt x="274" y="212"/>
                    </a:lnTo>
                    <a:lnTo>
                      <a:pt x="276" y="229"/>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25" name="Freeform 111"/>
              <p:cNvSpPr>
                <a:spLocks/>
              </p:cNvSpPr>
              <p:nvPr/>
            </p:nvSpPr>
            <p:spPr bwMode="auto">
              <a:xfrm>
                <a:off x="3367" y="3431"/>
                <a:ext cx="356" cy="234"/>
              </a:xfrm>
              <a:custGeom>
                <a:avLst/>
                <a:gdLst>
                  <a:gd name="T0" fmla="*/ 3 w 358"/>
                  <a:gd name="T1" fmla="*/ 220 h 236"/>
                  <a:gd name="T2" fmla="*/ 10 w 358"/>
                  <a:gd name="T3" fmla="*/ 194 h 236"/>
                  <a:gd name="T4" fmla="*/ 22 w 358"/>
                  <a:gd name="T5" fmla="*/ 174 h 236"/>
                  <a:gd name="T6" fmla="*/ 34 w 358"/>
                  <a:gd name="T7" fmla="*/ 163 h 236"/>
                  <a:gd name="T8" fmla="*/ 43 w 358"/>
                  <a:gd name="T9" fmla="*/ 155 h 236"/>
                  <a:gd name="T10" fmla="*/ 43 w 358"/>
                  <a:gd name="T11" fmla="*/ 155 h 236"/>
                  <a:gd name="T12" fmla="*/ 41 w 358"/>
                  <a:gd name="T13" fmla="*/ 146 h 236"/>
                  <a:gd name="T14" fmla="*/ 39 w 358"/>
                  <a:gd name="T15" fmla="*/ 134 h 236"/>
                  <a:gd name="T16" fmla="*/ 39 w 358"/>
                  <a:gd name="T17" fmla="*/ 117 h 236"/>
                  <a:gd name="T18" fmla="*/ 48 w 358"/>
                  <a:gd name="T19" fmla="*/ 98 h 236"/>
                  <a:gd name="T20" fmla="*/ 65 w 358"/>
                  <a:gd name="T21" fmla="*/ 84 h 236"/>
                  <a:gd name="T22" fmla="*/ 84 w 358"/>
                  <a:gd name="T23" fmla="*/ 79 h 236"/>
                  <a:gd name="T24" fmla="*/ 103 w 358"/>
                  <a:gd name="T25" fmla="*/ 82 h 236"/>
                  <a:gd name="T26" fmla="*/ 115 w 358"/>
                  <a:gd name="T27" fmla="*/ 86 h 236"/>
                  <a:gd name="T28" fmla="*/ 122 w 358"/>
                  <a:gd name="T29" fmla="*/ 91 h 236"/>
                  <a:gd name="T30" fmla="*/ 124 w 358"/>
                  <a:gd name="T31" fmla="*/ 89 h 236"/>
                  <a:gd name="T32" fmla="*/ 122 w 358"/>
                  <a:gd name="T33" fmla="*/ 82 h 236"/>
                  <a:gd name="T34" fmla="*/ 124 w 358"/>
                  <a:gd name="T35" fmla="*/ 70 h 236"/>
                  <a:gd name="T36" fmla="*/ 134 w 358"/>
                  <a:gd name="T37" fmla="*/ 53 h 236"/>
                  <a:gd name="T38" fmla="*/ 153 w 358"/>
                  <a:gd name="T39" fmla="*/ 31 h 236"/>
                  <a:gd name="T40" fmla="*/ 182 w 358"/>
                  <a:gd name="T41" fmla="*/ 15 h 236"/>
                  <a:gd name="T42" fmla="*/ 213 w 358"/>
                  <a:gd name="T43" fmla="*/ 10 h 236"/>
                  <a:gd name="T44" fmla="*/ 239 w 358"/>
                  <a:gd name="T45" fmla="*/ 15 h 236"/>
                  <a:gd name="T46" fmla="*/ 260 w 358"/>
                  <a:gd name="T47" fmla="*/ 24 h 236"/>
                  <a:gd name="T48" fmla="*/ 272 w 358"/>
                  <a:gd name="T49" fmla="*/ 31 h 236"/>
                  <a:gd name="T50" fmla="*/ 275 w 358"/>
                  <a:gd name="T51" fmla="*/ 31 h 236"/>
                  <a:gd name="T52" fmla="*/ 275 w 358"/>
                  <a:gd name="T53" fmla="*/ 27 h 236"/>
                  <a:gd name="T54" fmla="*/ 279 w 358"/>
                  <a:gd name="T55" fmla="*/ 17 h 236"/>
                  <a:gd name="T56" fmla="*/ 289 w 358"/>
                  <a:gd name="T57" fmla="*/ 8 h 236"/>
                  <a:gd name="T58" fmla="*/ 306 w 358"/>
                  <a:gd name="T59" fmla="*/ 3 h 236"/>
                  <a:gd name="T60" fmla="*/ 327 w 358"/>
                  <a:gd name="T61" fmla="*/ 3 h 236"/>
                  <a:gd name="T62" fmla="*/ 344 w 358"/>
                  <a:gd name="T63" fmla="*/ 8 h 236"/>
                  <a:gd name="T64" fmla="*/ 351 w 358"/>
                  <a:gd name="T65" fmla="*/ 17 h 236"/>
                  <a:gd name="T66" fmla="*/ 356 w 358"/>
                  <a:gd name="T67" fmla="*/ 27 h 236"/>
                  <a:gd name="T68" fmla="*/ 358 w 358"/>
                  <a:gd name="T69" fmla="*/ 31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8" h="236">
                    <a:moveTo>
                      <a:pt x="0" y="236"/>
                    </a:moveTo>
                    <a:lnTo>
                      <a:pt x="3" y="220"/>
                    </a:lnTo>
                    <a:lnTo>
                      <a:pt x="5" y="205"/>
                    </a:lnTo>
                    <a:lnTo>
                      <a:pt x="10" y="194"/>
                    </a:lnTo>
                    <a:lnTo>
                      <a:pt x="15" y="182"/>
                    </a:lnTo>
                    <a:lnTo>
                      <a:pt x="22" y="174"/>
                    </a:lnTo>
                    <a:lnTo>
                      <a:pt x="29" y="167"/>
                    </a:lnTo>
                    <a:lnTo>
                      <a:pt x="34" y="163"/>
                    </a:lnTo>
                    <a:lnTo>
                      <a:pt x="39" y="158"/>
                    </a:lnTo>
                    <a:lnTo>
                      <a:pt x="43" y="155"/>
                    </a:lnTo>
                    <a:lnTo>
                      <a:pt x="41" y="151"/>
                    </a:lnTo>
                    <a:lnTo>
                      <a:pt x="41" y="146"/>
                    </a:lnTo>
                    <a:lnTo>
                      <a:pt x="39" y="141"/>
                    </a:lnTo>
                    <a:lnTo>
                      <a:pt x="39" y="134"/>
                    </a:lnTo>
                    <a:lnTo>
                      <a:pt x="39" y="124"/>
                    </a:lnTo>
                    <a:lnTo>
                      <a:pt x="39" y="117"/>
                    </a:lnTo>
                    <a:lnTo>
                      <a:pt x="43" y="108"/>
                    </a:lnTo>
                    <a:lnTo>
                      <a:pt x="48" y="98"/>
                    </a:lnTo>
                    <a:lnTo>
                      <a:pt x="55" y="91"/>
                    </a:lnTo>
                    <a:lnTo>
                      <a:pt x="65" y="84"/>
                    </a:lnTo>
                    <a:lnTo>
                      <a:pt x="77" y="82"/>
                    </a:lnTo>
                    <a:lnTo>
                      <a:pt x="84" y="79"/>
                    </a:lnTo>
                    <a:lnTo>
                      <a:pt x="93" y="79"/>
                    </a:lnTo>
                    <a:lnTo>
                      <a:pt x="103" y="82"/>
                    </a:lnTo>
                    <a:lnTo>
                      <a:pt x="110" y="84"/>
                    </a:lnTo>
                    <a:lnTo>
                      <a:pt x="115" y="86"/>
                    </a:lnTo>
                    <a:lnTo>
                      <a:pt x="120" y="89"/>
                    </a:lnTo>
                    <a:lnTo>
                      <a:pt x="122" y="91"/>
                    </a:lnTo>
                    <a:lnTo>
                      <a:pt x="124" y="91"/>
                    </a:lnTo>
                    <a:lnTo>
                      <a:pt x="124" y="89"/>
                    </a:lnTo>
                    <a:lnTo>
                      <a:pt x="122" y="86"/>
                    </a:lnTo>
                    <a:lnTo>
                      <a:pt x="122" y="82"/>
                    </a:lnTo>
                    <a:lnTo>
                      <a:pt x="124" y="77"/>
                    </a:lnTo>
                    <a:lnTo>
                      <a:pt x="124" y="70"/>
                    </a:lnTo>
                    <a:lnTo>
                      <a:pt x="129" y="60"/>
                    </a:lnTo>
                    <a:lnTo>
                      <a:pt x="134" y="53"/>
                    </a:lnTo>
                    <a:lnTo>
                      <a:pt x="141" y="43"/>
                    </a:lnTo>
                    <a:lnTo>
                      <a:pt x="153" y="31"/>
                    </a:lnTo>
                    <a:lnTo>
                      <a:pt x="165" y="22"/>
                    </a:lnTo>
                    <a:lnTo>
                      <a:pt x="182" y="15"/>
                    </a:lnTo>
                    <a:lnTo>
                      <a:pt x="196" y="10"/>
                    </a:lnTo>
                    <a:lnTo>
                      <a:pt x="213" y="10"/>
                    </a:lnTo>
                    <a:lnTo>
                      <a:pt x="227" y="10"/>
                    </a:lnTo>
                    <a:lnTo>
                      <a:pt x="239" y="15"/>
                    </a:lnTo>
                    <a:lnTo>
                      <a:pt x="251" y="20"/>
                    </a:lnTo>
                    <a:lnTo>
                      <a:pt x="260" y="24"/>
                    </a:lnTo>
                    <a:lnTo>
                      <a:pt x="267" y="29"/>
                    </a:lnTo>
                    <a:lnTo>
                      <a:pt x="272" y="31"/>
                    </a:lnTo>
                    <a:lnTo>
                      <a:pt x="275" y="34"/>
                    </a:lnTo>
                    <a:lnTo>
                      <a:pt x="275" y="31"/>
                    </a:lnTo>
                    <a:lnTo>
                      <a:pt x="275" y="29"/>
                    </a:lnTo>
                    <a:lnTo>
                      <a:pt x="275" y="27"/>
                    </a:lnTo>
                    <a:lnTo>
                      <a:pt x="277" y="22"/>
                    </a:lnTo>
                    <a:lnTo>
                      <a:pt x="279" y="17"/>
                    </a:lnTo>
                    <a:lnTo>
                      <a:pt x="284" y="12"/>
                    </a:lnTo>
                    <a:lnTo>
                      <a:pt x="289" y="8"/>
                    </a:lnTo>
                    <a:lnTo>
                      <a:pt x="296" y="5"/>
                    </a:lnTo>
                    <a:lnTo>
                      <a:pt x="306" y="3"/>
                    </a:lnTo>
                    <a:lnTo>
                      <a:pt x="315" y="0"/>
                    </a:lnTo>
                    <a:lnTo>
                      <a:pt x="327" y="3"/>
                    </a:lnTo>
                    <a:lnTo>
                      <a:pt x="337" y="5"/>
                    </a:lnTo>
                    <a:lnTo>
                      <a:pt x="344" y="8"/>
                    </a:lnTo>
                    <a:lnTo>
                      <a:pt x="348" y="12"/>
                    </a:lnTo>
                    <a:lnTo>
                      <a:pt x="351" y="17"/>
                    </a:lnTo>
                    <a:lnTo>
                      <a:pt x="356" y="22"/>
                    </a:lnTo>
                    <a:lnTo>
                      <a:pt x="356" y="27"/>
                    </a:lnTo>
                    <a:lnTo>
                      <a:pt x="358" y="29"/>
                    </a:lnTo>
                    <a:lnTo>
                      <a:pt x="358" y="31"/>
                    </a:lnTo>
                    <a:lnTo>
                      <a:pt x="358" y="34"/>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26" name="Freeform 112"/>
              <p:cNvSpPr>
                <a:spLocks/>
              </p:cNvSpPr>
              <p:nvPr/>
            </p:nvSpPr>
            <p:spPr bwMode="auto">
              <a:xfrm>
                <a:off x="3367" y="3666"/>
                <a:ext cx="272" cy="228"/>
              </a:xfrm>
              <a:custGeom>
                <a:avLst/>
                <a:gdLst>
                  <a:gd name="T0" fmla="*/ 272 w 272"/>
                  <a:gd name="T1" fmla="*/ 203 h 229"/>
                  <a:gd name="T2" fmla="*/ 272 w 272"/>
                  <a:gd name="T3" fmla="*/ 205 h 229"/>
                  <a:gd name="T4" fmla="*/ 267 w 272"/>
                  <a:gd name="T5" fmla="*/ 208 h 229"/>
                  <a:gd name="T6" fmla="*/ 260 w 272"/>
                  <a:gd name="T7" fmla="*/ 212 h 229"/>
                  <a:gd name="T8" fmla="*/ 251 w 272"/>
                  <a:gd name="T9" fmla="*/ 217 h 229"/>
                  <a:gd name="T10" fmla="*/ 239 w 272"/>
                  <a:gd name="T11" fmla="*/ 222 h 229"/>
                  <a:gd name="T12" fmla="*/ 227 w 272"/>
                  <a:gd name="T13" fmla="*/ 227 h 229"/>
                  <a:gd name="T14" fmla="*/ 213 w 272"/>
                  <a:gd name="T15" fmla="*/ 229 h 229"/>
                  <a:gd name="T16" fmla="*/ 196 w 272"/>
                  <a:gd name="T17" fmla="*/ 227 h 229"/>
                  <a:gd name="T18" fmla="*/ 182 w 272"/>
                  <a:gd name="T19" fmla="*/ 224 h 229"/>
                  <a:gd name="T20" fmla="*/ 165 w 272"/>
                  <a:gd name="T21" fmla="*/ 215 h 229"/>
                  <a:gd name="T22" fmla="*/ 153 w 272"/>
                  <a:gd name="T23" fmla="*/ 205 h 229"/>
                  <a:gd name="T24" fmla="*/ 141 w 272"/>
                  <a:gd name="T25" fmla="*/ 196 h 229"/>
                  <a:gd name="T26" fmla="*/ 134 w 272"/>
                  <a:gd name="T27" fmla="*/ 186 h 229"/>
                  <a:gd name="T28" fmla="*/ 129 w 272"/>
                  <a:gd name="T29" fmla="*/ 177 h 229"/>
                  <a:gd name="T30" fmla="*/ 124 w 272"/>
                  <a:gd name="T31" fmla="*/ 167 h 229"/>
                  <a:gd name="T32" fmla="*/ 124 w 272"/>
                  <a:gd name="T33" fmla="*/ 160 h 229"/>
                  <a:gd name="T34" fmla="*/ 122 w 272"/>
                  <a:gd name="T35" fmla="*/ 155 h 229"/>
                  <a:gd name="T36" fmla="*/ 122 w 272"/>
                  <a:gd name="T37" fmla="*/ 150 h 229"/>
                  <a:gd name="T38" fmla="*/ 124 w 272"/>
                  <a:gd name="T39" fmla="*/ 148 h 229"/>
                  <a:gd name="T40" fmla="*/ 124 w 272"/>
                  <a:gd name="T41" fmla="*/ 146 h 229"/>
                  <a:gd name="T42" fmla="*/ 122 w 272"/>
                  <a:gd name="T43" fmla="*/ 148 h 229"/>
                  <a:gd name="T44" fmla="*/ 120 w 272"/>
                  <a:gd name="T45" fmla="*/ 150 h 229"/>
                  <a:gd name="T46" fmla="*/ 115 w 272"/>
                  <a:gd name="T47" fmla="*/ 153 h 229"/>
                  <a:gd name="T48" fmla="*/ 110 w 272"/>
                  <a:gd name="T49" fmla="*/ 155 h 229"/>
                  <a:gd name="T50" fmla="*/ 103 w 272"/>
                  <a:gd name="T51" fmla="*/ 157 h 229"/>
                  <a:gd name="T52" fmla="*/ 93 w 272"/>
                  <a:gd name="T53" fmla="*/ 157 h 229"/>
                  <a:gd name="T54" fmla="*/ 84 w 272"/>
                  <a:gd name="T55" fmla="*/ 157 h 229"/>
                  <a:gd name="T56" fmla="*/ 77 w 272"/>
                  <a:gd name="T57" fmla="*/ 157 h 229"/>
                  <a:gd name="T58" fmla="*/ 65 w 272"/>
                  <a:gd name="T59" fmla="*/ 153 h 229"/>
                  <a:gd name="T60" fmla="*/ 55 w 272"/>
                  <a:gd name="T61" fmla="*/ 146 h 229"/>
                  <a:gd name="T62" fmla="*/ 48 w 272"/>
                  <a:gd name="T63" fmla="*/ 138 h 229"/>
                  <a:gd name="T64" fmla="*/ 43 w 272"/>
                  <a:gd name="T65" fmla="*/ 129 h 229"/>
                  <a:gd name="T66" fmla="*/ 39 w 272"/>
                  <a:gd name="T67" fmla="*/ 122 h 229"/>
                  <a:gd name="T68" fmla="*/ 39 w 272"/>
                  <a:gd name="T69" fmla="*/ 112 h 229"/>
                  <a:gd name="T70" fmla="*/ 39 w 272"/>
                  <a:gd name="T71" fmla="*/ 105 h 229"/>
                  <a:gd name="T72" fmla="*/ 39 w 272"/>
                  <a:gd name="T73" fmla="*/ 98 h 229"/>
                  <a:gd name="T74" fmla="*/ 41 w 272"/>
                  <a:gd name="T75" fmla="*/ 91 h 229"/>
                  <a:gd name="T76" fmla="*/ 41 w 272"/>
                  <a:gd name="T77" fmla="*/ 86 h 229"/>
                  <a:gd name="T78" fmla="*/ 43 w 272"/>
                  <a:gd name="T79" fmla="*/ 84 h 229"/>
                  <a:gd name="T80" fmla="*/ 43 w 272"/>
                  <a:gd name="T81" fmla="*/ 81 h 229"/>
                  <a:gd name="T82" fmla="*/ 43 w 272"/>
                  <a:gd name="T83" fmla="*/ 81 h 229"/>
                  <a:gd name="T84" fmla="*/ 39 w 272"/>
                  <a:gd name="T85" fmla="*/ 79 h 229"/>
                  <a:gd name="T86" fmla="*/ 34 w 272"/>
                  <a:gd name="T87" fmla="*/ 76 h 229"/>
                  <a:gd name="T88" fmla="*/ 29 w 272"/>
                  <a:gd name="T89" fmla="*/ 72 h 229"/>
                  <a:gd name="T90" fmla="*/ 22 w 272"/>
                  <a:gd name="T91" fmla="*/ 64 h 229"/>
                  <a:gd name="T92" fmla="*/ 15 w 272"/>
                  <a:gd name="T93" fmla="*/ 55 h 229"/>
                  <a:gd name="T94" fmla="*/ 10 w 272"/>
                  <a:gd name="T95" fmla="*/ 45 h 229"/>
                  <a:gd name="T96" fmla="*/ 5 w 272"/>
                  <a:gd name="T97" fmla="*/ 31 h 229"/>
                  <a:gd name="T98" fmla="*/ 3 w 272"/>
                  <a:gd name="T99" fmla="*/ 17 h 229"/>
                  <a:gd name="T100" fmla="*/ 0 w 272"/>
                  <a:gd name="T101" fmla="*/ 0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2" h="229">
                    <a:moveTo>
                      <a:pt x="272" y="203"/>
                    </a:moveTo>
                    <a:lnTo>
                      <a:pt x="272" y="205"/>
                    </a:lnTo>
                    <a:lnTo>
                      <a:pt x="267" y="208"/>
                    </a:lnTo>
                    <a:lnTo>
                      <a:pt x="260" y="212"/>
                    </a:lnTo>
                    <a:lnTo>
                      <a:pt x="251" y="217"/>
                    </a:lnTo>
                    <a:lnTo>
                      <a:pt x="239" y="222"/>
                    </a:lnTo>
                    <a:lnTo>
                      <a:pt x="227" y="227"/>
                    </a:lnTo>
                    <a:lnTo>
                      <a:pt x="213" y="229"/>
                    </a:lnTo>
                    <a:lnTo>
                      <a:pt x="196" y="227"/>
                    </a:lnTo>
                    <a:lnTo>
                      <a:pt x="182" y="224"/>
                    </a:lnTo>
                    <a:lnTo>
                      <a:pt x="165" y="215"/>
                    </a:lnTo>
                    <a:lnTo>
                      <a:pt x="153" y="205"/>
                    </a:lnTo>
                    <a:lnTo>
                      <a:pt x="141" y="196"/>
                    </a:lnTo>
                    <a:lnTo>
                      <a:pt x="134" y="186"/>
                    </a:lnTo>
                    <a:lnTo>
                      <a:pt x="129" y="177"/>
                    </a:lnTo>
                    <a:lnTo>
                      <a:pt x="124" y="167"/>
                    </a:lnTo>
                    <a:lnTo>
                      <a:pt x="124" y="160"/>
                    </a:lnTo>
                    <a:lnTo>
                      <a:pt x="122" y="155"/>
                    </a:lnTo>
                    <a:lnTo>
                      <a:pt x="122" y="150"/>
                    </a:lnTo>
                    <a:lnTo>
                      <a:pt x="124" y="148"/>
                    </a:lnTo>
                    <a:lnTo>
                      <a:pt x="124" y="146"/>
                    </a:lnTo>
                    <a:lnTo>
                      <a:pt x="122" y="148"/>
                    </a:lnTo>
                    <a:lnTo>
                      <a:pt x="120" y="150"/>
                    </a:lnTo>
                    <a:lnTo>
                      <a:pt x="115" y="153"/>
                    </a:lnTo>
                    <a:lnTo>
                      <a:pt x="110" y="155"/>
                    </a:lnTo>
                    <a:lnTo>
                      <a:pt x="103" y="157"/>
                    </a:lnTo>
                    <a:lnTo>
                      <a:pt x="93" y="157"/>
                    </a:lnTo>
                    <a:lnTo>
                      <a:pt x="84" y="157"/>
                    </a:lnTo>
                    <a:lnTo>
                      <a:pt x="77" y="157"/>
                    </a:lnTo>
                    <a:lnTo>
                      <a:pt x="65" y="153"/>
                    </a:lnTo>
                    <a:lnTo>
                      <a:pt x="55" y="146"/>
                    </a:lnTo>
                    <a:lnTo>
                      <a:pt x="48" y="138"/>
                    </a:lnTo>
                    <a:lnTo>
                      <a:pt x="43" y="129"/>
                    </a:lnTo>
                    <a:lnTo>
                      <a:pt x="39" y="122"/>
                    </a:lnTo>
                    <a:lnTo>
                      <a:pt x="39" y="112"/>
                    </a:lnTo>
                    <a:lnTo>
                      <a:pt x="39" y="105"/>
                    </a:lnTo>
                    <a:lnTo>
                      <a:pt x="39" y="98"/>
                    </a:lnTo>
                    <a:lnTo>
                      <a:pt x="41" y="91"/>
                    </a:lnTo>
                    <a:lnTo>
                      <a:pt x="41" y="86"/>
                    </a:lnTo>
                    <a:lnTo>
                      <a:pt x="43" y="84"/>
                    </a:lnTo>
                    <a:lnTo>
                      <a:pt x="43" y="81"/>
                    </a:lnTo>
                    <a:lnTo>
                      <a:pt x="39" y="79"/>
                    </a:lnTo>
                    <a:lnTo>
                      <a:pt x="34" y="76"/>
                    </a:lnTo>
                    <a:lnTo>
                      <a:pt x="29" y="72"/>
                    </a:lnTo>
                    <a:lnTo>
                      <a:pt x="22" y="64"/>
                    </a:lnTo>
                    <a:lnTo>
                      <a:pt x="15" y="55"/>
                    </a:lnTo>
                    <a:lnTo>
                      <a:pt x="10" y="45"/>
                    </a:lnTo>
                    <a:lnTo>
                      <a:pt x="5" y="31"/>
                    </a:lnTo>
                    <a:lnTo>
                      <a:pt x="3" y="17"/>
                    </a:lnTo>
                    <a:lnTo>
                      <a:pt x="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sp>
            <p:nvSpPr>
              <p:cNvPr id="1127" name="Freeform 113"/>
              <p:cNvSpPr>
                <a:spLocks/>
              </p:cNvSpPr>
              <p:nvPr/>
            </p:nvSpPr>
            <p:spPr bwMode="auto">
              <a:xfrm>
                <a:off x="3638" y="3666"/>
                <a:ext cx="360" cy="234"/>
              </a:xfrm>
              <a:custGeom>
                <a:avLst/>
                <a:gdLst>
                  <a:gd name="T0" fmla="*/ 3 w 360"/>
                  <a:gd name="T1" fmla="*/ 205 h 236"/>
                  <a:gd name="T2" fmla="*/ 3 w 360"/>
                  <a:gd name="T3" fmla="*/ 212 h 236"/>
                  <a:gd name="T4" fmla="*/ 7 w 360"/>
                  <a:gd name="T5" fmla="*/ 219 h 236"/>
                  <a:gd name="T6" fmla="*/ 17 w 360"/>
                  <a:gd name="T7" fmla="*/ 229 h 236"/>
                  <a:gd name="T8" fmla="*/ 34 w 360"/>
                  <a:gd name="T9" fmla="*/ 236 h 236"/>
                  <a:gd name="T10" fmla="*/ 55 w 360"/>
                  <a:gd name="T11" fmla="*/ 236 h 236"/>
                  <a:gd name="T12" fmla="*/ 72 w 360"/>
                  <a:gd name="T13" fmla="*/ 229 h 236"/>
                  <a:gd name="T14" fmla="*/ 79 w 360"/>
                  <a:gd name="T15" fmla="*/ 219 h 236"/>
                  <a:gd name="T16" fmla="*/ 84 w 360"/>
                  <a:gd name="T17" fmla="*/ 212 h 236"/>
                  <a:gd name="T18" fmla="*/ 86 w 360"/>
                  <a:gd name="T19" fmla="*/ 205 h 236"/>
                  <a:gd name="T20" fmla="*/ 88 w 360"/>
                  <a:gd name="T21" fmla="*/ 205 h 236"/>
                  <a:gd name="T22" fmla="*/ 100 w 360"/>
                  <a:gd name="T23" fmla="*/ 215 h 236"/>
                  <a:gd name="T24" fmla="*/ 119 w 360"/>
                  <a:gd name="T25" fmla="*/ 224 h 236"/>
                  <a:gd name="T26" fmla="*/ 148 w 360"/>
                  <a:gd name="T27" fmla="*/ 229 h 236"/>
                  <a:gd name="T28" fmla="*/ 179 w 360"/>
                  <a:gd name="T29" fmla="*/ 224 h 236"/>
                  <a:gd name="T30" fmla="*/ 208 w 360"/>
                  <a:gd name="T31" fmla="*/ 205 h 236"/>
                  <a:gd name="T32" fmla="*/ 227 w 360"/>
                  <a:gd name="T33" fmla="*/ 186 h 236"/>
                  <a:gd name="T34" fmla="*/ 234 w 360"/>
                  <a:gd name="T35" fmla="*/ 169 h 236"/>
                  <a:gd name="T36" fmla="*/ 236 w 360"/>
                  <a:gd name="T37" fmla="*/ 155 h 236"/>
                  <a:gd name="T38" fmla="*/ 236 w 360"/>
                  <a:gd name="T39" fmla="*/ 148 h 236"/>
                  <a:gd name="T40" fmla="*/ 236 w 360"/>
                  <a:gd name="T41" fmla="*/ 148 h 236"/>
                  <a:gd name="T42" fmla="*/ 243 w 360"/>
                  <a:gd name="T43" fmla="*/ 153 h 236"/>
                  <a:gd name="T44" fmla="*/ 258 w 360"/>
                  <a:gd name="T45" fmla="*/ 157 h 236"/>
                  <a:gd name="T46" fmla="*/ 274 w 360"/>
                  <a:gd name="T47" fmla="*/ 160 h 236"/>
                  <a:gd name="T48" fmla="*/ 293 w 360"/>
                  <a:gd name="T49" fmla="*/ 153 h 236"/>
                  <a:gd name="T50" fmla="*/ 313 w 360"/>
                  <a:gd name="T51" fmla="*/ 138 h 236"/>
                  <a:gd name="T52" fmla="*/ 320 w 360"/>
                  <a:gd name="T53" fmla="*/ 122 h 236"/>
                  <a:gd name="T54" fmla="*/ 322 w 360"/>
                  <a:gd name="T55" fmla="*/ 105 h 236"/>
                  <a:gd name="T56" fmla="*/ 320 w 360"/>
                  <a:gd name="T57" fmla="*/ 91 h 236"/>
                  <a:gd name="T58" fmla="*/ 317 w 360"/>
                  <a:gd name="T59" fmla="*/ 84 h 236"/>
                  <a:gd name="T60" fmla="*/ 317 w 360"/>
                  <a:gd name="T61" fmla="*/ 81 h 236"/>
                  <a:gd name="T62" fmla="*/ 324 w 360"/>
                  <a:gd name="T63" fmla="*/ 76 h 236"/>
                  <a:gd name="T64" fmla="*/ 336 w 360"/>
                  <a:gd name="T65" fmla="*/ 64 h 236"/>
                  <a:gd name="T66" fmla="*/ 351 w 360"/>
                  <a:gd name="T67" fmla="*/ 45 h 236"/>
                  <a:gd name="T68" fmla="*/ 358 w 360"/>
                  <a:gd name="T69" fmla="*/ 1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60" h="236">
                    <a:moveTo>
                      <a:pt x="0" y="203"/>
                    </a:moveTo>
                    <a:lnTo>
                      <a:pt x="3" y="205"/>
                    </a:lnTo>
                    <a:lnTo>
                      <a:pt x="3" y="208"/>
                    </a:lnTo>
                    <a:lnTo>
                      <a:pt x="3" y="212"/>
                    </a:lnTo>
                    <a:lnTo>
                      <a:pt x="5" y="215"/>
                    </a:lnTo>
                    <a:lnTo>
                      <a:pt x="7" y="219"/>
                    </a:lnTo>
                    <a:lnTo>
                      <a:pt x="12" y="224"/>
                    </a:lnTo>
                    <a:lnTo>
                      <a:pt x="17" y="229"/>
                    </a:lnTo>
                    <a:lnTo>
                      <a:pt x="24" y="234"/>
                    </a:lnTo>
                    <a:lnTo>
                      <a:pt x="34" y="236"/>
                    </a:lnTo>
                    <a:lnTo>
                      <a:pt x="43" y="236"/>
                    </a:lnTo>
                    <a:lnTo>
                      <a:pt x="55" y="236"/>
                    </a:lnTo>
                    <a:lnTo>
                      <a:pt x="65" y="234"/>
                    </a:lnTo>
                    <a:lnTo>
                      <a:pt x="72" y="229"/>
                    </a:lnTo>
                    <a:lnTo>
                      <a:pt x="76" y="224"/>
                    </a:lnTo>
                    <a:lnTo>
                      <a:pt x="79" y="219"/>
                    </a:lnTo>
                    <a:lnTo>
                      <a:pt x="84" y="215"/>
                    </a:lnTo>
                    <a:lnTo>
                      <a:pt x="84" y="212"/>
                    </a:lnTo>
                    <a:lnTo>
                      <a:pt x="86" y="208"/>
                    </a:lnTo>
                    <a:lnTo>
                      <a:pt x="86" y="205"/>
                    </a:lnTo>
                    <a:lnTo>
                      <a:pt x="88" y="205"/>
                    </a:lnTo>
                    <a:lnTo>
                      <a:pt x="91" y="210"/>
                    </a:lnTo>
                    <a:lnTo>
                      <a:pt x="100" y="215"/>
                    </a:lnTo>
                    <a:lnTo>
                      <a:pt x="110" y="219"/>
                    </a:lnTo>
                    <a:lnTo>
                      <a:pt x="119" y="224"/>
                    </a:lnTo>
                    <a:lnTo>
                      <a:pt x="134" y="227"/>
                    </a:lnTo>
                    <a:lnTo>
                      <a:pt x="148" y="229"/>
                    </a:lnTo>
                    <a:lnTo>
                      <a:pt x="162" y="229"/>
                    </a:lnTo>
                    <a:lnTo>
                      <a:pt x="179" y="224"/>
                    </a:lnTo>
                    <a:lnTo>
                      <a:pt x="193" y="217"/>
                    </a:lnTo>
                    <a:lnTo>
                      <a:pt x="208" y="205"/>
                    </a:lnTo>
                    <a:lnTo>
                      <a:pt x="217" y="196"/>
                    </a:lnTo>
                    <a:lnTo>
                      <a:pt x="227" y="186"/>
                    </a:lnTo>
                    <a:lnTo>
                      <a:pt x="231" y="177"/>
                    </a:lnTo>
                    <a:lnTo>
                      <a:pt x="234" y="169"/>
                    </a:lnTo>
                    <a:lnTo>
                      <a:pt x="236" y="162"/>
                    </a:lnTo>
                    <a:lnTo>
                      <a:pt x="236" y="155"/>
                    </a:lnTo>
                    <a:lnTo>
                      <a:pt x="236" y="150"/>
                    </a:lnTo>
                    <a:lnTo>
                      <a:pt x="236" y="148"/>
                    </a:lnTo>
                    <a:lnTo>
                      <a:pt x="239" y="150"/>
                    </a:lnTo>
                    <a:lnTo>
                      <a:pt x="243" y="153"/>
                    </a:lnTo>
                    <a:lnTo>
                      <a:pt x="251" y="155"/>
                    </a:lnTo>
                    <a:lnTo>
                      <a:pt x="258" y="157"/>
                    </a:lnTo>
                    <a:lnTo>
                      <a:pt x="265" y="160"/>
                    </a:lnTo>
                    <a:lnTo>
                      <a:pt x="274" y="160"/>
                    </a:lnTo>
                    <a:lnTo>
                      <a:pt x="284" y="157"/>
                    </a:lnTo>
                    <a:lnTo>
                      <a:pt x="293" y="153"/>
                    </a:lnTo>
                    <a:lnTo>
                      <a:pt x="303" y="148"/>
                    </a:lnTo>
                    <a:lnTo>
                      <a:pt x="313" y="138"/>
                    </a:lnTo>
                    <a:lnTo>
                      <a:pt x="317" y="131"/>
                    </a:lnTo>
                    <a:lnTo>
                      <a:pt x="320" y="122"/>
                    </a:lnTo>
                    <a:lnTo>
                      <a:pt x="322" y="112"/>
                    </a:lnTo>
                    <a:lnTo>
                      <a:pt x="322" y="105"/>
                    </a:lnTo>
                    <a:lnTo>
                      <a:pt x="320" y="98"/>
                    </a:lnTo>
                    <a:lnTo>
                      <a:pt x="320" y="91"/>
                    </a:lnTo>
                    <a:lnTo>
                      <a:pt x="317" y="86"/>
                    </a:lnTo>
                    <a:lnTo>
                      <a:pt x="317" y="84"/>
                    </a:lnTo>
                    <a:lnTo>
                      <a:pt x="315" y="84"/>
                    </a:lnTo>
                    <a:lnTo>
                      <a:pt x="317" y="81"/>
                    </a:lnTo>
                    <a:lnTo>
                      <a:pt x="320" y="79"/>
                    </a:lnTo>
                    <a:lnTo>
                      <a:pt x="324" y="76"/>
                    </a:lnTo>
                    <a:lnTo>
                      <a:pt x="332" y="72"/>
                    </a:lnTo>
                    <a:lnTo>
                      <a:pt x="336" y="64"/>
                    </a:lnTo>
                    <a:lnTo>
                      <a:pt x="343" y="55"/>
                    </a:lnTo>
                    <a:lnTo>
                      <a:pt x="351" y="45"/>
                    </a:lnTo>
                    <a:lnTo>
                      <a:pt x="355" y="33"/>
                    </a:lnTo>
                    <a:lnTo>
                      <a:pt x="358" y="17"/>
                    </a:lnTo>
                    <a:lnTo>
                      <a:pt x="360" y="0"/>
                    </a:lnTo>
                  </a:path>
                </a:pathLst>
              </a:custGeom>
              <a:noFill/>
              <a:ln w="12700" cmpd="sng">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alibri" charset="0"/>
                  <a:ea typeface="Calibri" charset="0"/>
                  <a:cs typeface="Calibri" charset="0"/>
                </a:endParaRPr>
              </a:p>
            </p:txBody>
          </p:sp>
        </p:grpSp>
        <p:sp>
          <p:nvSpPr>
            <p:cNvPr id="1103" name="Freeform 114"/>
            <p:cNvSpPr>
              <a:spLocks/>
            </p:cNvSpPr>
            <p:nvPr/>
          </p:nvSpPr>
          <p:spPr bwMode="auto">
            <a:xfrm>
              <a:off x="4347" y="4062"/>
              <a:ext cx="114" cy="115"/>
            </a:xfrm>
            <a:custGeom>
              <a:avLst/>
              <a:gdLst>
                <a:gd name="T0" fmla="*/ 112 w 115"/>
                <a:gd name="T1" fmla="*/ 112 h 115"/>
                <a:gd name="T2" fmla="*/ 115 w 115"/>
                <a:gd name="T3" fmla="*/ 0 h 115"/>
                <a:gd name="T4" fmla="*/ 0 w 115"/>
                <a:gd name="T5" fmla="*/ 0 h 115"/>
                <a:gd name="T6" fmla="*/ 0 w 115"/>
                <a:gd name="T7" fmla="*/ 115 h 115"/>
                <a:gd name="T8" fmla="*/ 115 w 115"/>
                <a:gd name="T9" fmla="*/ 115 h 115"/>
                <a:gd name="T10" fmla="*/ 115 w 115"/>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115">
                  <a:moveTo>
                    <a:pt x="112" y="112"/>
                  </a:moveTo>
                  <a:lnTo>
                    <a:pt x="115" y="0"/>
                  </a:lnTo>
                  <a:lnTo>
                    <a:pt x="0" y="0"/>
                  </a:lnTo>
                  <a:lnTo>
                    <a:pt x="0" y="115"/>
                  </a:lnTo>
                  <a:lnTo>
                    <a:pt x="115" y="115"/>
                  </a:lnTo>
                </a:path>
              </a:pathLst>
            </a:custGeom>
            <a:solidFill>
              <a:schemeClr val="accent2">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104" name="Freeform 115"/>
            <p:cNvSpPr>
              <a:spLocks/>
            </p:cNvSpPr>
            <p:nvPr/>
          </p:nvSpPr>
          <p:spPr bwMode="auto">
            <a:xfrm>
              <a:off x="4986" y="4062"/>
              <a:ext cx="110" cy="115"/>
            </a:xfrm>
            <a:custGeom>
              <a:avLst/>
              <a:gdLst>
                <a:gd name="T0" fmla="*/ 112 w 112"/>
                <a:gd name="T1" fmla="*/ 112 h 115"/>
                <a:gd name="T2" fmla="*/ 112 w 112"/>
                <a:gd name="T3" fmla="*/ 0 h 115"/>
                <a:gd name="T4" fmla="*/ 0 w 112"/>
                <a:gd name="T5" fmla="*/ 0 h 115"/>
                <a:gd name="T6" fmla="*/ 0 w 112"/>
                <a:gd name="T7" fmla="*/ 115 h 115"/>
                <a:gd name="T8" fmla="*/ 112 w 112"/>
                <a:gd name="T9" fmla="*/ 115 h 115"/>
                <a:gd name="T10" fmla="*/ 112 w 112"/>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5">
                  <a:moveTo>
                    <a:pt x="112" y="112"/>
                  </a:moveTo>
                  <a:lnTo>
                    <a:pt x="112" y="0"/>
                  </a:lnTo>
                  <a:lnTo>
                    <a:pt x="0" y="0"/>
                  </a:lnTo>
                  <a:lnTo>
                    <a:pt x="0" y="115"/>
                  </a:lnTo>
                  <a:lnTo>
                    <a:pt x="112" y="115"/>
                  </a:lnTo>
                </a:path>
              </a:pathLst>
            </a:custGeom>
            <a:solidFill>
              <a:schemeClr val="accent1">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105" name="Line 116"/>
            <p:cNvSpPr>
              <a:spLocks noChangeShapeType="1"/>
            </p:cNvSpPr>
            <p:nvPr/>
          </p:nvSpPr>
          <p:spPr bwMode="auto">
            <a:xfrm>
              <a:off x="4207" y="2557"/>
              <a:ext cx="0" cy="1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06" name="Line 117"/>
            <p:cNvSpPr>
              <a:spLocks noChangeShapeType="1"/>
            </p:cNvSpPr>
            <p:nvPr/>
          </p:nvSpPr>
          <p:spPr bwMode="auto">
            <a:xfrm flipH="1" flipV="1">
              <a:off x="3719" y="2814"/>
              <a:ext cx="173" cy="9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07" name="Line 118"/>
            <p:cNvSpPr>
              <a:spLocks noChangeShapeType="1"/>
            </p:cNvSpPr>
            <p:nvPr/>
          </p:nvSpPr>
          <p:spPr bwMode="auto">
            <a:xfrm flipV="1">
              <a:off x="4519" y="2811"/>
              <a:ext cx="184" cy="10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08" name="Line 119"/>
            <p:cNvSpPr>
              <a:spLocks noChangeShapeType="1"/>
            </p:cNvSpPr>
            <p:nvPr/>
          </p:nvSpPr>
          <p:spPr bwMode="auto">
            <a:xfrm flipH="1">
              <a:off x="3682" y="3049"/>
              <a:ext cx="253" cy="3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09" name="Freeform 120"/>
            <p:cNvSpPr>
              <a:spLocks/>
            </p:cNvSpPr>
            <p:nvPr/>
          </p:nvSpPr>
          <p:spPr bwMode="auto">
            <a:xfrm>
              <a:off x="3745" y="3200"/>
              <a:ext cx="114" cy="112"/>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113 w 113"/>
                <a:gd name="T13" fmla="*/ 112 h 1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3" h="115">
                  <a:moveTo>
                    <a:pt x="113" y="112"/>
                  </a:moveTo>
                  <a:lnTo>
                    <a:pt x="113" y="0"/>
                  </a:lnTo>
                  <a:lnTo>
                    <a:pt x="0" y="0"/>
                  </a:lnTo>
                  <a:lnTo>
                    <a:pt x="0" y="115"/>
                  </a:lnTo>
                  <a:lnTo>
                    <a:pt x="113" y="115"/>
                  </a:lnTo>
                  <a:lnTo>
                    <a:pt x="113" y="112"/>
                  </a:lnTo>
                  <a:close/>
                </a:path>
              </a:pathLst>
            </a:custGeom>
            <a:solidFill>
              <a:srgbClr val="FFFF66">
                <a:alpha val="50195"/>
              </a:srgbClr>
            </a:solidFill>
            <a:ln w="9525">
              <a:solidFill>
                <a:schemeClr val="tx1"/>
              </a:solidFill>
              <a:round/>
              <a:headEnd/>
              <a:tailEnd/>
            </a:ln>
          </p:spPr>
          <p:txBody>
            <a:bodyPr/>
            <a:lstStyle/>
            <a:p>
              <a:endParaRPr lang="en-US">
                <a:latin typeface="Calibri" charset="0"/>
                <a:ea typeface="Calibri" charset="0"/>
                <a:cs typeface="Calibri" charset="0"/>
              </a:endParaRPr>
            </a:p>
          </p:txBody>
        </p:sp>
        <p:sp>
          <p:nvSpPr>
            <p:cNvPr id="1110" name="Freeform 121"/>
            <p:cNvSpPr>
              <a:spLocks/>
            </p:cNvSpPr>
            <p:nvPr/>
          </p:nvSpPr>
          <p:spPr bwMode="auto">
            <a:xfrm>
              <a:off x="3983" y="3263"/>
              <a:ext cx="114" cy="115"/>
            </a:xfrm>
            <a:custGeom>
              <a:avLst/>
              <a:gdLst>
                <a:gd name="T0" fmla="*/ 113 w 113"/>
                <a:gd name="T1" fmla="*/ 112 h 115"/>
                <a:gd name="T2" fmla="*/ 113 w 113"/>
                <a:gd name="T3" fmla="*/ 0 h 115"/>
                <a:gd name="T4" fmla="*/ 0 w 113"/>
                <a:gd name="T5" fmla="*/ 0 h 115"/>
                <a:gd name="T6" fmla="*/ 0 w 113"/>
                <a:gd name="T7" fmla="*/ 115 h 115"/>
                <a:gd name="T8" fmla="*/ 113 w 113"/>
                <a:gd name="T9" fmla="*/ 115 h 115"/>
                <a:gd name="T10" fmla="*/ 113 w 113"/>
                <a:gd name="T11" fmla="*/ 115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3" h="115">
                  <a:moveTo>
                    <a:pt x="113" y="112"/>
                  </a:moveTo>
                  <a:lnTo>
                    <a:pt x="113" y="0"/>
                  </a:lnTo>
                  <a:lnTo>
                    <a:pt x="0" y="0"/>
                  </a:lnTo>
                  <a:lnTo>
                    <a:pt x="0" y="115"/>
                  </a:lnTo>
                  <a:lnTo>
                    <a:pt x="113" y="115"/>
                  </a:lnTo>
                </a:path>
              </a:pathLst>
            </a:custGeom>
            <a:solidFill>
              <a:srgbClr val="FF0066">
                <a:alpha val="50195"/>
              </a:srgb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111" name="Line 122"/>
            <p:cNvSpPr>
              <a:spLocks noChangeShapeType="1"/>
            </p:cNvSpPr>
            <p:nvPr/>
          </p:nvSpPr>
          <p:spPr bwMode="auto">
            <a:xfrm>
              <a:off x="4468" y="3055"/>
              <a:ext cx="261" cy="3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2" name="Freeform 123"/>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charset="0"/>
                <a:ea typeface="Calibri" charset="0"/>
                <a:cs typeface="Calibri" charset="0"/>
              </a:endParaRPr>
            </a:p>
          </p:txBody>
        </p:sp>
        <p:sp>
          <p:nvSpPr>
            <p:cNvPr id="1113" name="Freeform 124"/>
            <p:cNvSpPr>
              <a:spLocks/>
            </p:cNvSpPr>
            <p:nvPr/>
          </p:nvSpPr>
          <p:spPr bwMode="auto">
            <a:xfrm>
              <a:off x="4552" y="3204"/>
              <a:ext cx="114" cy="109"/>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1">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114" name="Line 125"/>
            <p:cNvSpPr>
              <a:spLocks noChangeShapeType="1"/>
            </p:cNvSpPr>
            <p:nvPr/>
          </p:nvSpPr>
          <p:spPr bwMode="auto">
            <a:xfrm flipH="1" flipV="1">
              <a:off x="3275" y="3448"/>
              <a:ext cx="140" cy="7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5" name="Line 126"/>
            <p:cNvSpPr>
              <a:spLocks noChangeShapeType="1"/>
            </p:cNvSpPr>
            <p:nvPr/>
          </p:nvSpPr>
          <p:spPr bwMode="auto">
            <a:xfrm flipV="1">
              <a:off x="4989" y="3448"/>
              <a:ext cx="147" cy="7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6" name="Line 127"/>
            <p:cNvSpPr>
              <a:spLocks noChangeShapeType="1"/>
            </p:cNvSpPr>
            <p:nvPr/>
          </p:nvSpPr>
          <p:spPr bwMode="auto">
            <a:xfrm flipH="1">
              <a:off x="3348" y="3877"/>
              <a:ext cx="180" cy="18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7" name="Line 128"/>
            <p:cNvSpPr>
              <a:spLocks noChangeShapeType="1"/>
            </p:cNvSpPr>
            <p:nvPr/>
          </p:nvSpPr>
          <p:spPr bwMode="auto">
            <a:xfrm>
              <a:off x="3822" y="3883"/>
              <a:ext cx="184"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8" name="Line 129"/>
            <p:cNvSpPr>
              <a:spLocks noChangeShapeType="1"/>
            </p:cNvSpPr>
            <p:nvPr/>
          </p:nvSpPr>
          <p:spPr bwMode="auto">
            <a:xfrm flipH="1">
              <a:off x="4406" y="3880"/>
              <a:ext cx="176" cy="18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19" name="Line 130"/>
            <p:cNvSpPr>
              <a:spLocks noChangeShapeType="1"/>
            </p:cNvSpPr>
            <p:nvPr/>
          </p:nvSpPr>
          <p:spPr bwMode="auto">
            <a:xfrm>
              <a:off x="4883" y="3873"/>
              <a:ext cx="158" cy="1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20" name="Line 131"/>
            <p:cNvSpPr>
              <a:spLocks noChangeShapeType="1"/>
            </p:cNvSpPr>
            <p:nvPr/>
          </p:nvSpPr>
          <p:spPr bwMode="auto">
            <a:xfrm>
              <a:off x="3994" y="3666"/>
              <a:ext cx="41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latin typeface="Calibri" charset="0"/>
                <a:ea typeface="Calibri" charset="0"/>
                <a:cs typeface="Calibri" charset="0"/>
              </a:endParaRPr>
            </a:p>
          </p:txBody>
        </p:sp>
        <p:sp>
          <p:nvSpPr>
            <p:cNvPr id="1121" name="Freeform 132"/>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alibri" charset="0"/>
                <a:ea typeface="Calibri" charset="0"/>
                <a:cs typeface="Calibri" charset="0"/>
              </a:endParaRPr>
            </a:p>
          </p:txBody>
        </p:sp>
        <p:sp>
          <p:nvSpPr>
            <p:cNvPr id="1122" name="Freeform 133"/>
            <p:cNvSpPr>
              <a:spLocks/>
            </p:cNvSpPr>
            <p:nvPr/>
          </p:nvSpPr>
          <p:spPr bwMode="auto">
            <a:xfrm>
              <a:off x="4160" y="3613"/>
              <a:ext cx="114" cy="112"/>
            </a:xfrm>
            <a:custGeom>
              <a:avLst/>
              <a:gdLst>
                <a:gd name="T0" fmla="*/ 112 w 112"/>
                <a:gd name="T1" fmla="*/ 112 h 112"/>
                <a:gd name="T2" fmla="*/ 112 w 112"/>
                <a:gd name="T3" fmla="*/ 0 h 112"/>
                <a:gd name="T4" fmla="*/ 0 w 112"/>
                <a:gd name="T5" fmla="*/ 0 h 112"/>
                <a:gd name="T6" fmla="*/ 0 w 112"/>
                <a:gd name="T7" fmla="*/ 112 h 112"/>
                <a:gd name="T8" fmla="*/ 112 w 112"/>
                <a:gd name="T9" fmla="*/ 112 h 112"/>
                <a:gd name="T10" fmla="*/ 112 w 112"/>
                <a:gd name="T11" fmla="*/ 112 h 1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112">
                  <a:moveTo>
                    <a:pt x="112" y="112"/>
                  </a:moveTo>
                  <a:lnTo>
                    <a:pt x="112" y="0"/>
                  </a:lnTo>
                  <a:lnTo>
                    <a:pt x="0" y="0"/>
                  </a:lnTo>
                  <a:lnTo>
                    <a:pt x="0" y="112"/>
                  </a:lnTo>
                  <a:lnTo>
                    <a:pt x="112" y="112"/>
                  </a:lnTo>
                </a:path>
              </a:pathLst>
            </a:custGeom>
            <a:solidFill>
              <a:schemeClr val="accent2">
                <a:alpha val="50195"/>
              </a:schemeClr>
            </a:solidFill>
            <a:ln w="7938">
              <a:solidFill>
                <a:srgbClr val="000000"/>
              </a:solidFill>
              <a:prstDash val="solid"/>
              <a:round/>
              <a:headEnd/>
              <a:tailEnd/>
            </a:ln>
          </p:spPr>
          <p:txBody>
            <a:bodyPr/>
            <a:lstStyle/>
            <a:p>
              <a:endParaRPr lang="en-US">
                <a:latin typeface="Calibri" charset="0"/>
                <a:ea typeface="Calibri" charset="0"/>
                <a:cs typeface="Calibri" charset="0"/>
              </a:endParaRPr>
            </a:p>
          </p:txBody>
        </p:sp>
        <p:sp>
          <p:nvSpPr>
            <p:cNvPr id="1123" name="Line 134"/>
            <p:cNvSpPr>
              <a:spLocks noChangeShapeType="1"/>
            </p:cNvSpPr>
            <p:nvPr/>
          </p:nvSpPr>
          <p:spPr bwMode="auto">
            <a:xfrm flipH="1" flipV="1">
              <a:off x="3983" y="3072"/>
              <a:ext cx="48" cy="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charset="0"/>
                <a:ea typeface="Calibri" charset="0"/>
                <a:cs typeface="Calibri" charset="0"/>
              </a:endParaRPr>
            </a:p>
          </p:txBody>
        </p:sp>
      </p:grpSp>
      <p:sp>
        <p:nvSpPr>
          <p:cNvPr id="1035" name="Rectangle 135"/>
          <p:cNvSpPr>
            <a:spLocks noChangeArrowheads="1"/>
          </p:cNvSpPr>
          <p:nvPr userDrawn="1"/>
        </p:nvSpPr>
        <p:spPr bwMode="ltGray">
          <a:xfrm>
            <a:off x="8001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36" name="Rectangle 136"/>
          <p:cNvSpPr>
            <a:spLocks noChangeArrowheads="1"/>
          </p:cNvSpPr>
          <p:nvPr userDrawn="1"/>
        </p:nvSpPr>
        <p:spPr bwMode="ltGray">
          <a:xfrm>
            <a:off x="3048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37" name="Rectangle 137"/>
          <p:cNvSpPr>
            <a:spLocks noChangeArrowheads="1"/>
          </p:cNvSpPr>
          <p:nvPr userDrawn="1"/>
        </p:nvSpPr>
        <p:spPr bwMode="ltGray">
          <a:xfrm>
            <a:off x="18669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38" name="Rectangle 138"/>
          <p:cNvSpPr>
            <a:spLocks noChangeArrowheads="1"/>
          </p:cNvSpPr>
          <p:nvPr userDrawn="1"/>
        </p:nvSpPr>
        <p:spPr bwMode="ltGray">
          <a:xfrm>
            <a:off x="13716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39" name="Rectangle 139"/>
          <p:cNvSpPr>
            <a:spLocks noChangeArrowheads="1"/>
          </p:cNvSpPr>
          <p:nvPr userDrawn="1"/>
        </p:nvSpPr>
        <p:spPr bwMode="ltGray">
          <a:xfrm>
            <a:off x="29337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0" name="Rectangle 140"/>
          <p:cNvSpPr>
            <a:spLocks noChangeArrowheads="1"/>
          </p:cNvSpPr>
          <p:nvPr userDrawn="1"/>
        </p:nvSpPr>
        <p:spPr bwMode="ltGray">
          <a:xfrm>
            <a:off x="24384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1" name="Rectangle 141"/>
          <p:cNvSpPr>
            <a:spLocks noChangeArrowheads="1"/>
          </p:cNvSpPr>
          <p:nvPr userDrawn="1"/>
        </p:nvSpPr>
        <p:spPr bwMode="ltGray">
          <a:xfrm>
            <a:off x="40005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2" name="Rectangle 142"/>
          <p:cNvSpPr>
            <a:spLocks noChangeArrowheads="1"/>
          </p:cNvSpPr>
          <p:nvPr userDrawn="1"/>
        </p:nvSpPr>
        <p:spPr bwMode="ltGray">
          <a:xfrm>
            <a:off x="35052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3" name="Rectangle 143"/>
          <p:cNvSpPr>
            <a:spLocks noChangeArrowheads="1"/>
          </p:cNvSpPr>
          <p:nvPr userDrawn="1"/>
        </p:nvSpPr>
        <p:spPr bwMode="ltGray">
          <a:xfrm>
            <a:off x="50673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4" name="Rectangle 144"/>
          <p:cNvSpPr>
            <a:spLocks noChangeArrowheads="1"/>
          </p:cNvSpPr>
          <p:nvPr userDrawn="1"/>
        </p:nvSpPr>
        <p:spPr bwMode="ltGray">
          <a:xfrm>
            <a:off x="45720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5" name="Rectangle 145"/>
          <p:cNvSpPr>
            <a:spLocks noChangeArrowheads="1"/>
          </p:cNvSpPr>
          <p:nvPr userDrawn="1"/>
        </p:nvSpPr>
        <p:spPr bwMode="ltGray">
          <a:xfrm>
            <a:off x="61341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6" name="Rectangle 146"/>
          <p:cNvSpPr>
            <a:spLocks noChangeArrowheads="1"/>
          </p:cNvSpPr>
          <p:nvPr userDrawn="1"/>
        </p:nvSpPr>
        <p:spPr bwMode="ltGray">
          <a:xfrm>
            <a:off x="56388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7" name="Rectangle 147"/>
          <p:cNvSpPr>
            <a:spLocks noChangeArrowheads="1"/>
          </p:cNvSpPr>
          <p:nvPr userDrawn="1"/>
        </p:nvSpPr>
        <p:spPr bwMode="ltGray">
          <a:xfrm>
            <a:off x="7200900" y="10668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8" name="Rectangle 148"/>
          <p:cNvSpPr>
            <a:spLocks noChangeArrowheads="1"/>
          </p:cNvSpPr>
          <p:nvPr userDrawn="1"/>
        </p:nvSpPr>
        <p:spPr bwMode="ltGray">
          <a:xfrm>
            <a:off x="6705600" y="10668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49" name="Rectangle 149"/>
          <p:cNvSpPr>
            <a:spLocks noChangeArrowheads="1"/>
          </p:cNvSpPr>
          <p:nvPr userDrawn="1"/>
        </p:nvSpPr>
        <p:spPr bwMode="ltGray">
          <a:xfrm>
            <a:off x="8267700" y="10668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0" name="Rectangle 150"/>
          <p:cNvSpPr>
            <a:spLocks noChangeArrowheads="1"/>
          </p:cNvSpPr>
          <p:nvPr userDrawn="1"/>
        </p:nvSpPr>
        <p:spPr bwMode="ltGray">
          <a:xfrm>
            <a:off x="7772400" y="10668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1" name="Rectangle 151"/>
          <p:cNvSpPr>
            <a:spLocks noChangeArrowheads="1"/>
          </p:cNvSpPr>
          <p:nvPr userDrawn="1"/>
        </p:nvSpPr>
        <p:spPr bwMode="ltGray">
          <a:xfrm>
            <a:off x="8001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2" name="Rectangle 152"/>
          <p:cNvSpPr>
            <a:spLocks noChangeArrowheads="1"/>
          </p:cNvSpPr>
          <p:nvPr userDrawn="1"/>
        </p:nvSpPr>
        <p:spPr bwMode="ltGray">
          <a:xfrm>
            <a:off x="3048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3" name="Rectangle 153"/>
          <p:cNvSpPr>
            <a:spLocks noChangeArrowheads="1"/>
          </p:cNvSpPr>
          <p:nvPr userDrawn="1"/>
        </p:nvSpPr>
        <p:spPr bwMode="ltGray">
          <a:xfrm>
            <a:off x="18669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4" name="Rectangle 154"/>
          <p:cNvSpPr>
            <a:spLocks noChangeArrowheads="1"/>
          </p:cNvSpPr>
          <p:nvPr userDrawn="1"/>
        </p:nvSpPr>
        <p:spPr bwMode="ltGray">
          <a:xfrm>
            <a:off x="13716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5" name="Rectangle 155"/>
          <p:cNvSpPr>
            <a:spLocks noChangeArrowheads="1"/>
          </p:cNvSpPr>
          <p:nvPr userDrawn="1"/>
        </p:nvSpPr>
        <p:spPr bwMode="ltGray">
          <a:xfrm>
            <a:off x="29337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6" name="Rectangle 156"/>
          <p:cNvSpPr>
            <a:spLocks noChangeArrowheads="1"/>
          </p:cNvSpPr>
          <p:nvPr userDrawn="1"/>
        </p:nvSpPr>
        <p:spPr bwMode="ltGray">
          <a:xfrm>
            <a:off x="24384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7" name="Rectangle 157"/>
          <p:cNvSpPr>
            <a:spLocks noChangeArrowheads="1"/>
          </p:cNvSpPr>
          <p:nvPr userDrawn="1"/>
        </p:nvSpPr>
        <p:spPr bwMode="ltGray">
          <a:xfrm>
            <a:off x="40005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8" name="Rectangle 158"/>
          <p:cNvSpPr>
            <a:spLocks noChangeArrowheads="1"/>
          </p:cNvSpPr>
          <p:nvPr userDrawn="1"/>
        </p:nvSpPr>
        <p:spPr bwMode="ltGray">
          <a:xfrm>
            <a:off x="35052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59" name="Rectangle 159"/>
          <p:cNvSpPr>
            <a:spLocks noChangeArrowheads="1"/>
          </p:cNvSpPr>
          <p:nvPr userDrawn="1"/>
        </p:nvSpPr>
        <p:spPr bwMode="ltGray">
          <a:xfrm>
            <a:off x="50673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0" name="Rectangle 160"/>
          <p:cNvSpPr>
            <a:spLocks noChangeArrowheads="1"/>
          </p:cNvSpPr>
          <p:nvPr userDrawn="1"/>
        </p:nvSpPr>
        <p:spPr bwMode="ltGray">
          <a:xfrm>
            <a:off x="45720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1" name="Rectangle 161"/>
          <p:cNvSpPr>
            <a:spLocks noChangeArrowheads="1"/>
          </p:cNvSpPr>
          <p:nvPr userDrawn="1"/>
        </p:nvSpPr>
        <p:spPr bwMode="ltGray">
          <a:xfrm>
            <a:off x="61341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2" name="Rectangle 162"/>
          <p:cNvSpPr>
            <a:spLocks noChangeArrowheads="1"/>
          </p:cNvSpPr>
          <p:nvPr userDrawn="1"/>
        </p:nvSpPr>
        <p:spPr bwMode="ltGray">
          <a:xfrm>
            <a:off x="56388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3" name="Rectangle 163"/>
          <p:cNvSpPr>
            <a:spLocks noChangeArrowheads="1"/>
          </p:cNvSpPr>
          <p:nvPr userDrawn="1"/>
        </p:nvSpPr>
        <p:spPr bwMode="ltGray">
          <a:xfrm>
            <a:off x="7200900" y="1143000"/>
            <a:ext cx="495300" cy="74613"/>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4" name="Rectangle 164"/>
          <p:cNvSpPr>
            <a:spLocks noChangeArrowheads="1"/>
          </p:cNvSpPr>
          <p:nvPr userDrawn="1"/>
        </p:nvSpPr>
        <p:spPr bwMode="ltGray">
          <a:xfrm>
            <a:off x="6705600" y="1143000"/>
            <a:ext cx="495300" cy="746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5" name="Rectangle 165"/>
          <p:cNvSpPr>
            <a:spLocks noChangeArrowheads="1"/>
          </p:cNvSpPr>
          <p:nvPr userDrawn="1"/>
        </p:nvSpPr>
        <p:spPr bwMode="ltGray">
          <a:xfrm>
            <a:off x="8267700" y="1143000"/>
            <a:ext cx="495300" cy="746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66" name="Rectangle 166"/>
          <p:cNvSpPr>
            <a:spLocks noChangeArrowheads="1"/>
          </p:cNvSpPr>
          <p:nvPr userDrawn="1"/>
        </p:nvSpPr>
        <p:spPr bwMode="ltGray">
          <a:xfrm>
            <a:off x="7772400" y="1143000"/>
            <a:ext cx="495300" cy="74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nvGrpSpPr>
          <p:cNvPr id="1067" name="Group 167"/>
          <p:cNvGrpSpPr>
            <a:grpSpLocks/>
          </p:cNvGrpSpPr>
          <p:nvPr userDrawn="1"/>
        </p:nvGrpSpPr>
        <p:grpSpPr bwMode="auto">
          <a:xfrm>
            <a:off x="304800" y="6783388"/>
            <a:ext cx="8458200" cy="74612"/>
            <a:chOff x="192" y="3840"/>
            <a:chExt cx="5328" cy="47"/>
          </a:xfrm>
        </p:grpSpPr>
        <p:grpSp>
          <p:nvGrpSpPr>
            <p:cNvPr id="1068" name="Group 168"/>
            <p:cNvGrpSpPr>
              <a:grpSpLocks/>
            </p:cNvGrpSpPr>
            <p:nvPr userDrawn="1"/>
          </p:nvGrpSpPr>
          <p:grpSpPr bwMode="auto">
            <a:xfrm>
              <a:off x="192" y="3840"/>
              <a:ext cx="624" cy="47"/>
              <a:chOff x="624" y="3706"/>
              <a:chExt cx="1056" cy="106"/>
            </a:xfrm>
          </p:grpSpPr>
          <p:sp>
            <p:nvSpPr>
              <p:cNvPr id="1090" name="Rectangle 169"/>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91" name="Rectangle 170"/>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69" name="Group 171"/>
            <p:cNvGrpSpPr>
              <a:grpSpLocks/>
            </p:cNvGrpSpPr>
            <p:nvPr userDrawn="1"/>
          </p:nvGrpSpPr>
          <p:grpSpPr bwMode="auto">
            <a:xfrm>
              <a:off x="864" y="3840"/>
              <a:ext cx="624" cy="47"/>
              <a:chOff x="624" y="3600"/>
              <a:chExt cx="1056" cy="106"/>
            </a:xfrm>
          </p:grpSpPr>
          <p:sp>
            <p:nvSpPr>
              <p:cNvPr id="1088" name="Rectangle 172"/>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89" name="Rectangle 173"/>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0" name="Group 174"/>
            <p:cNvGrpSpPr>
              <a:grpSpLocks/>
            </p:cNvGrpSpPr>
            <p:nvPr userDrawn="1"/>
          </p:nvGrpSpPr>
          <p:grpSpPr bwMode="auto">
            <a:xfrm>
              <a:off x="1536" y="3840"/>
              <a:ext cx="624" cy="47"/>
              <a:chOff x="624" y="3706"/>
              <a:chExt cx="1056" cy="106"/>
            </a:xfrm>
          </p:grpSpPr>
          <p:sp>
            <p:nvSpPr>
              <p:cNvPr id="1086" name="Rectangle 1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87" name="Rectangle 1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1" name="Group 177"/>
            <p:cNvGrpSpPr>
              <a:grpSpLocks/>
            </p:cNvGrpSpPr>
            <p:nvPr userDrawn="1"/>
          </p:nvGrpSpPr>
          <p:grpSpPr bwMode="auto">
            <a:xfrm>
              <a:off x="2208" y="3840"/>
              <a:ext cx="624" cy="47"/>
              <a:chOff x="624" y="3600"/>
              <a:chExt cx="1056" cy="106"/>
            </a:xfrm>
          </p:grpSpPr>
          <p:sp>
            <p:nvSpPr>
              <p:cNvPr id="1084" name="Rectangle 1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85" name="Rectangle 1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2" name="Group 180"/>
            <p:cNvGrpSpPr>
              <a:grpSpLocks/>
            </p:cNvGrpSpPr>
            <p:nvPr userDrawn="1"/>
          </p:nvGrpSpPr>
          <p:grpSpPr bwMode="auto">
            <a:xfrm>
              <a:off x="2880" y="3840"/>
              <a:ext cx="624" cy="47"/>
              <a:chOff x="624" y="3706"/>
              <a:chExt cx="1056" cy="106"/>
            </a:xfrm>
          </p:grpSpPr>
          <p:sp>
            <p:nvSpPr>
              <p:cNvPr id="1082" name="Rectangle 1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83" name="Rectangle 1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3" name="Group 183"/>
            <p:cNvGrpSpPr>
              <a:grpSpLocks/>
            </p:cNvGrpSpPr>
            <p:nvPr userDrawn="1"/>
          </p:nvGrpSpPr>
          <p:grpSpPr bwMode="auto">
            <a:xfrm>
              <a:off x="3552" y="3840"/>
              <a:ext cx="624" cy="47"/>
              <a:chOff x="624" y="3600"/>
              <a:chExt cx="1056" cy="106"/>
            </a:xfrm>
          </p:grpSpPr>
          <p:sp>
            <p:nvSpPr>
              <p:cNvPr id="1080" name="Rectangle 1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81" name="Rectangle 1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4" name="Group 186"/>
            <p:cNvGrpSpPr>
              <a:grpSpLocks/>
            </p:cNvGrpSpPr>
            <p:nvPr userDrawn="1"/>
          </p:nvGrpSpPr>
          <p:grpSpPr bwMode="auto">
            <a:xfrm>
              <a:off x="4224" y="3840"/>
              <a:ext cx="624" cy="47"/>
              <a:chOff x="624" y="3706"/>
              <a:chExt cx="1056" cy="106"/>
            </a:xfrm>
          </p:grpSpPr>
          <p:sp>
            <p:nvSpPr>
              <p:cNvPr id="1078" name="Rectangle 1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79" name="Rectangle 1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nvGrpSpPr>
            <p:cNvPr id="1075" name="Group 189"/>
            <p:cNvGrpSpPr>
              <a:grpSpLocks/>
            </p:cNvGrpSpPr>
            <p:nvPr userDrawn="1"/>
          </p:nvGrpSpPr>
          <p:grpSpPr bwMode="auto">
            <a:xfrm>
              <a:off x="4896" y="3840"/>
              <a:ext cx="624" cy="47"/>
              <a:chOff x="624" y="3600"/>
              <a:chExt cx="1056" cy="106"/>
            </a:xfrm>
          </p:grpSpPr>
          <p:sp>
            <p:nvSpPr>
              <p:cNvPr id="1076" name="Rectangle 1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sp>
            <p:nvSpPr>
              <p:cNvPr id="1077" name="Rectangle 1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latin typeface="Calibri" charset="0"/>
                  <a:ea typeface="Calibri" charset="0"/>
                  <a:cs typeface="Calibri" charset="0"/>
                </a:endParaRPr>
              </a:p>
            </p:txBody>
          </p:sp>
        </p:grpSp>
      </p:grpSp>
    </p:spTree>
  </p:cSld>
  <p:clrMap bg1="lt1" tx1="dk1" bg2="lt2" tx2="dk2" accent1="accent1" accent2="accent2" accent3="accent3" accent4="accent4" accent5="accent5" accent6="accent6" hlink="hlink" folHlink="folHlink"/>
  <p:sldLayoutIdLst>
    <p:sldLayoutId id="2147483787"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8" r:id="rId13"/>
    <p:sldLayoutId id="2147483789" r:id="rId14"/>
    <p:sldLayoutId id="2147483790" r:id="rId15"/>
  </p:sldLayoutIdLst>
  <p:hf hdr="0" ftr="0" dt="0"/>
  <p:txStyles>
    <p:titleStyle>
      <a:lvl1pPr algn="l" rtl="0" eaLnBrk="0" fontAlgn="base" hangingPunct="0">
        <a:spcBef>
          <a:spcPct val="0"/>
        </a:spcBef>
        <a:spcAft>
          <a:spcPct val="0"/>
        </a:spcAft>
        <a:defRPr sz="3600">
          <a:solidFill>
            <a:schemeClr val="tx2"/>
          </a:solidFill>
          <a:latin typeface="Calibri" charset="0"/>
          <a:ea typeface="Calibri" charset="0"/>
          <a:cs typeface="Calibri" charset="0"/>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lr>
          <a:srgbClr val="000000"/>
        </a:buClr>
        <a:buChar char="•"/>
        <a:defRPr sz="3200">
          <a:solidFill>
            <a:srgbClr val="000000"/>
          </a:solidFill>
          <a:latin typeface="Calibri" charset="0"/>
          <a:ea typeface="Calibri" charset="0"/>
          <a:cs typeface="Calibri" charset="0"/>
        </a:defRPr>
      </a:lvl1pPr>
      <a:lvl2pPr marL="742950" indent="-285750" algn="l" rtl="0" eaLnBrk="0" fontAlgn="base" hangingPunct="0">
        <a:spcBef>
          <a:spcPct val="20000"/>
        </a:spcBef>
        <a:spcAft>
          <a:spcPct val="0"/>
        </a:spcAft>
        <a:buClr>
          <a:srgbClr val="000000"/>
        </a:buClr>
        <a:buChar char="•"/>
        <a:defRPr sz="2800">
          <a:solidFill>
            <a:srgbClr val="000000"/>
          </a:solidFill>
          <a:latin typeface="Calibri" charset="0"/>
          <a:ea typeface="Calibri" charset="0"/>
          <a:cs typeface="Calibri" charset="0"/>
        </a:defRPr>
      </a:lvl2pPr>
      <a:lvl3pPr marL="1143000" indent="-228600" algn="l" rtl="0" eaLnBrk="0" fontAlgn="base" hangingPunct="0">
        <a:spcBef>
          <a:spcPct val="20000"/>
        </a:spcBef>
        <a:spcAft>
          <a:spcPct val="0"/>
        </a:spcAft>
        <a:buClr>
          <a:srgbClr val="000000"/>
        </a:buClr>
        <a:buChar char="•"/>
        <a:defRPr sz="2400">
          <a:solidFill>
            <a:srgbClr val="000000"/>
          </a:solidFill>
          <a:latin typeface="Calibri" charset="0"/>
          <a:ea typeface="Calibri" charset="0"/>
          <a:cs typeface="Calibri" charset="0"/>
        </a:defRPr>
      </a:lvl3pPr>
      <a:lvl4pPr marL="1600200" indent="-228600" algn="l" rtl="0" eaLnBrk="0" fontAlgn="base" hangingPunct="0">
        <a:spcBef>
          <a:spcPct val="20000"/>
        </a:spcBef>
        <a:spcAft>
          <a:spcPct val="0"/>
        </a:spcAft>
        <a:buClr>
          <a:srgbClr val="000000"/>
        </a:buClr>
        <a:buChar char="•"/>
        <a:defRPr sz="2000">
          <a:solidFill>
            <a:srgbClr val="000000"/>
          </a:solidFill>
          <a:latin typeface="Calibri" charset="0"/>
          <a:ea typeface="Calibri" charset="0"/>
          <a:cs typeface="Calibri" charset="0"/>
        </a:defRPr>
      </a:lvl4pPr>
      <a:lvl5pPr marL="2057400" indent="-228600" algn="l" rtl="0" eaLnBrk="0" fontAlgn="base" hangingPunct="0">
        <a:spcBef>
          <a:spcPct val="20000"/>
        </a:spcBef>
        <a:spcAft>
          <a:spcPct val="0"/>
        </a:spcAft>
        <a:buClr>
          <a:srgbClr val="000000"/>
        </a:buClr>
        <a:buChar char="•"/>
        <a:defRPr sz="2000">
          <a:solidFill>
            <a:srgbClr val="000000"/>
          </a:solidFill>
          <a:latin typeface="Calibri" charset="0"/>
          <a:ea typeface="Calibri" charset="0"/>
          <a:cs typeface="Calibri" charset="0"/>
        </a:defRPr>
      </a:lvl5pPr>
      <a:lvl6pPr marL="2514600" indent="-228600" algn="l" rtl="0" fontAlgn="base">
        <a:spcBef>
          <a:spcPct val="20000"/>
        </a:spcBef>
        <a:spcAft>
          <a:spcPct val="0"/>
        </a:spcAft>
        <a:buClr>
          <a:srgbClr val="000000"/>
        </a:buClr>
        <a:buChar char="•"/>
        <a:defRPr sz="2000">
          <a:solidFill>
            <a:srgbClr val="000000"/>
          </a:solidFill>
          <a:latin typeface="+mn-lt"/>
        </a:defRPr>
      </a:lvl6pPr>
      <a:lvl7pPr marL="2971800" indent="-228600" algn="l" rtl="0" fontAlgn="base">
        <a:spcBef>
          <a:spcPct val="20000"/>
        </a:spcBef>
        <a:spcAft>
          <a:spcPct val="0"/>
        </a:spcAft>
        <a:buClr>
          <a:srgbClr val="000000"/>
        </a:buClr>
        <a:buChar char="•"/>
        <a:defRPr sz="2000">
          <a:solidFill>
            <a:srgbClr val="000000"/>
          </a:solidFill>
          <a:latin typeface="+mn-lt"/>
        </a:defRPr>
      </a:lvl7pPr>
      <a:lvl8pPr marL="3429000" indent="-228600" algn="l" rtl="0" fontAlgn="base">
        <a:spcBef>
          <a:spcPct val="20000"/>
        </a:spcBef>
        <a:spcAft>
          <a:spcPct val="0"/>
        </a:spcAft>
        <a:buClr>
          <a:srgbClr val="000000"/>
        </a:buClr>
        <a:buChar char="•"/>
        <a:defRPr sz="2000">
          <a:solidFill>
            <a:srgbClr val="000000"/>
          </a:solidFill>
          <a:latin typeface="+mn-lt"/>
        </a:defRPr>
      </a:lvl8pPr>
      <a:lvl9pPr marL="3886200" indent="-228600" algn="l" rtl="0" fontAlgn="base">
        <a:spcBef>
          <a:spcPct val="20000"/>
        </a:spcBef>
        <a:spcAft>
          <a:spcPct val="0"/>
        </a:spcAft>
        <a:buClr>
          <a:srgbClr val="000000"/>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3.wmf"/><Relationship Id="rId5" Type="http://schemas.openxmlformats.org/officeDocument/2006/relationships/image" Target="../media/image14.png"/><Relationship Id="rId6" Type="http://schemas.openxmlformats.org/officeDocument/2006/relationships/chart" Target="../charts/chart1.xml"/><Relationship Id="rId1" Type="http://schemas.openxmlformats.org/officeDocument/2006/relationships/tags" Target="../tags/tag4.xml"/><Relationship Id="rId2"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png"/><Relationship Id="rId5" Type="http://schemas.openxmlformats.org/officeDocument/2006/relationships/image" Target="../media/image15.wmf"/><Relationship Id="rId1" Type="http://schemas.openxmlformats.org/officeDocument/2006/relationships/tags" Target="../tags/tag5.xml"/><Relationship Id="rId2"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tags" Target="../tags/tag6.xml"/><Relationship Id="rId2"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3.wmf"/><Relationship Id="rId5" Type="http://schemas.openxmlformats.org/officeDocument/2006/relationships/image" Target="../media/image18.png"/><Relationship Id="rId1" Type="http://schemas.openxmlformats.org/officeDocument/2006/relationships/tags" Target="../tags/tag7.x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4.png"/><Relationship Id="rId5" Type="http://schemas.openxmlformats.org/officeDocument/2006/relationships/image" Target="../media/image13.wmf"/><Relationship Id="rId1" Type="http://schemas.openxmlformats.org/officeDocument/2006/relationships/tags" Target="../tags/tag8.xml"/><Relationship Id="rId2"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3.wmf"/><Relationship Id="rId1" Type="http://schemas.openxmlformats.org/officeDocument/2006/relationships/tags" Target="../tags/tag9.x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4.png"/><Relationship Id="rId1" Type="http://schemas.openxmlformats.org/officeDocument/2006/relationships/tags" Target="../tags/tag10.xml"/><Relationship Id="rId2"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13.wmf"/><Relationship Id="rId5" Type="http://schemas.openxmlformats.org/officeDocument/2006/relationships/image" Target="../media/image14.png"/><Relationship Id="rId1" Type="http://schemas.openxmlformats.org/officeDocument/2006/relationships/tags" Target="../tags/tag11.xml"/><Relationship Id="rId2"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19.jpeg"/><Relationship Id="rId5" Type="http://schemas.openxmlformats.org/officeDocument/2006/relationships/image" Target="../media/image14.png"/><Relationship Id="rId1" Type="http://schemas.openxmlformats.org/officeDocument/2006/relationships/tags" Target="../tags/tag12.x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video" Target="../media/media1.m4v"/><Relationship Id="rId4" Type="http://schemas.openxmlformats.org/officeDocument/2006/relationships/slideLayout" Target="../slideLayouts/slideLayout2.xml"/><Relationship Id="rId5" Type="http://schemas.openxmlformats.org/officeDocument/2006/relationships/notesSlide" Target="../notesSlides/notesSlide15.xml"/><Relationship Id="rId6" Type="http://schemas.openxmlformats.org/officeDocument/2006/relationships/image" Target="../media/image20.png"/><Relationship Id="rId1" Type="http://schemas.openxmlformats.org/officeDocument/2006/relationships/tags" Target="../tags/tag13.xml"/><Relationship Id="rId2" Type="http://schemas.microsoft.com/office/2007/relationships/media" Target="../media/media1.m4v"/></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4.emf"/><Relationship Id="rId5" Type="http://schemas.openxmlformats.org/officeDocument/2006/relationships/image" Target="../media/image25.jpeg"/><Relationship Id="rId6" Type="http://schemas.openxmlformats.org/officeDocument/2006/relationships/image" Target="../media/image26.png"/><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7.png"/><Relationship Id="rId5" Type="http://schemas.openxmlformats.org/officeDocument/2006/relationships/chart" Target="../charts/chart2.xml"/><Relationship Id="rId6" Type="http://schemas.openxmlformats.org/officeDocument/2006/relationships/image" Target="../media/image28.png"/><Relationship Id="rId1" Type="http://schemas.openxmlformats.org/officeDocument/2006/relationships/tags" Target="../tags/tag16.xml"/><Relationship Id="rId2"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7.png"/><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image" Target="../media/image26.png"/><Relationship Id="rId8" Type="http://schemas.openxmlformats.org/officeDocument/2006/relationships/image" Target="../media/image28.png"/><Relationship Id="rId1" Type="http://schemas.openxmlformats.org/officeDocument/2006/relationships/tags" Target="../tags/tag17.xml"/><Relationship Id="rId2"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4.emf"/><Relationship Id="rId5" Type="http://schemas.openxmlformats.org/officeDocument/2006/relationships/image" Target="../media/image26.png"/><Relationship Id="rId1" Type="http://schemas.openxmlformats.org/officeDocument/2006/relationships/tags" Target="../tags/tag18.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chart" Target="../charts/chart7.xml"/><Relationship Id="rId7" Type="http://schemas.openxmlformats.org/officeDocument/2006/relationships/chart" Target="../charts/chart8.xml"/><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chart" Target="../charts/chart9.xml"/><Relationship Id="rId5" Type="http://schemas.openxmlformats.org/officeDocument/2006/relationships/chart" Target="../charts/chart10.xml"/><Relationship Id="rId1" Type="http://schemas.openxmlformats.org/officeDocument/2006/relationships/tags" Target="../tags/tag20.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chart" Target="../charts/chart11.xml"/><Relationship Id="rId5" Type="http://schemas.openxmlformats.org/officeDocument/2006/relationships/chart" Target="../charts/chart12.xml"/><Relationship Id="rId1" Type="http://schemas.openxmlformats.org/officeDocument/2006/relationships/tags" Target="../tags/tag21.x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6.png"/><Relationship Id="rId1" Type="http://schemas.openxmlformats.org/officeDocument/2006/relationships/tags" Target="../tags/tag22.x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tags" Target="../tags/tag23.xml"/><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chart" Target="../charts/chart13.xml"/><Relationship Id="rId5" Type="http://schemas.openxmlformats.org/officeDocument/2006/relationships/chart" Target="../charts/chart14.xml"/><Relationship Id="rId1" Type="http://schemas.openxmlformats.org/officeDocument/2006/relationships/tags" Target="../tags/tag24.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chart" Target="../charts/char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7.xml"/><Relationship Id="rId5" Type="http://schemas.openxmlformats.org/officeDocument/2006/relationships/image" Target="../media/image30.png"/><Relationship Id="rId1" Type="http://schemas.microsoft.com/office/2007/relationships/media" Target="../media/media2.m4v"/><Relationship Id="rId2" Type="http://schemas.openxmlformats.org/officeDocument/2006/relationships/video" Target="../media/media2.m4v"/></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w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png"/><Relationship Id="rId8"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8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2.pn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oleObject" Target="../embeddings/oleObject1.bin"/><Relationship Id="rId5"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1" Type="http://schemas.openxmlformats.org/officeDocument/2006/relationships/tags" Target="../tags/tag2.xml"/><Relationship Id="rId2"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ctrTitle"/>
          </p:nvPr>
        </p:nvSpPr>
        <p:spPr/>
        <p:txBody>
          <a:bodyPr/>
          <a:lstStyle/>
          <a:p>
            <a:pPr algn="ctr" eaLnBrk="1" hangingPunct="1"/>
            <a:r>
              <a:rPr lang="en-US" altLang="en-US"/>
              <a:t>15-744: Computer Networking</a:t>
            </a:r>
          </a:p>
        </p:txBody>
      </p:sp>
      <p:sp>
        <p:nvSpPr>
          <p:cNvPr id="19458" name="Rectangle 3"/>
          <p:cNvSpPr>
            <a:spLocks noGrp="1" noChangeArrowheads="1"/>
          </p:cNvSpPr>
          <p:nvPr>
            <p:ph type="subTitle" idx="1"/>
          </p:nvPr>
        </p:nvSpPr>
        <p:spPr/>
        <p:txBody>
          <a:bodyPr/>
          <a:lstStyle/>
          <a:p>
            <a:pPr eaLnBrk="1" hangingPunct="1"/>
            <a:r>
              <a:rPr lang="en-US" altLang="en-US" dirty="0" smtClean="0"/>
              <a:t>L-23 Next Generation Wireless</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p:cNvSpPr>
          <p:nvPr>
            <p:ph type="title"/>
          </p:nvPr>
        </p:nvSpPr>
        <p:spPr/>
        <p:txBody>
          <a:bodyPr/>
          <a:lstStyle/>
          <a:p>
            <a:r>
              <a:rPr lang="en-US" altLang="en-US" sz="4300"/>
              <a:t>The Promise of White Spaces</a:t>
            </a:r>
            <a:endParaRPr lang="en-US" altLang="en-US" sz="4300">
              <a:solidFill>
                <a:schemeClr val="accent1"/>
              </a:solidFill>
            </a:endParaRPr>
          </a:p>
        </p:txBody>
      </p:sp>
      <p:sp>
        <p:nvSpPr>
          <p:cNvPr id="118786" name="Content Placeholder 59"/>
          <p:cNvSpPr>
            <a:spLocks noGrp="1"/>
          </p:cNvSpPr>
          <p:nvPr>
            <p:ph sz="half" idx="2"/>
          </p:nvPr>
        </p:nvSpPr>
        <p:spPr>
          <a:xfrm>
            <a:off x="914400" y="1600200"/>
            <a:ext cx="7780338" cy="4525963"/>
          </a:xfrm>
        </p:spPr>
        <p:txBody>
          <a:bodyPr/>
          <a:lstStyle/>
          <a:p>
            <a:endParaRPr lang="en-US" altLang="en-US">
              <a:latin typeface="Calibri" charset="0"/>
              <a:ea typeface="Calibri" charset="0"/>
              <a:cs typeface="Calibri" charset="0"/>
            </a:endParaRPr>
          </a:p>
        </p:txBody>
      </p:sp>
      <p:sp>
        <p:nvSpPr>
          <p:cNvPr id="118787" name="Slide Number Placeholder 7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8C0E159-CB51-BC42-8ADA-EF33F7F9D04A}" type="slidenum">
              <a:rPr lang="en-US" altLang="en-US" sz="1000">
                <a:solidFill>
                  <a:schemeClr val="tx2"/>
                </a:solidFill>
                <a:latin typeface="Calibri" charset="0"/>
                <a:ea typeface="Calibri" charset="0"/>
                <a:cs typeface="Calibri" charset="0"/>
              </a:rPr>
              <a:pPr eaLnBrk="1" hangingPunct="1"/>
              <a:t>10</a:t>
            </a:fld>
            <a:endParaRPr lang="en-US" altLang="en-US" sz="1000">
              <a:solidFill>
                <a:schemeClr val="tx2"/>
              </a:solidFill>
              <a:latin typeface="Calibri" charset="0"/>
              <a:ea typeface="Calibri" charset="0"/>
              <a:cs typeface="Calibri" charset="0"/>
            </a:endParaRPr>
          </a:p>
        </p:txBody>
      </p:sp>
      <p:sp>
        <p:nvSpPr>
          <p:cNvPr id="4" name="Rectangle 3"/>
          <p:cNvSpPr/>
          <p:nvPr/>
        </p:nvSpPr>
        <p:spPr>
          <a:xfrm>
            <a:off x="342900" y="2298700"/>
            <a:ext cx="8458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sp>
        <p:nvSpPr>
          <p:cNvPr id="8" name="Rectangle 7"/>
          <p:cNvSpPr/>
          <p:nvPr/>
        </p:nvSpPr>
        <p:spPr>
          <a:xfrm>
            <a:off x="7086600" y="2295525"/>
            <a:ext cx="74295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sp>
        <p:nvSpPr>
          <p:cNvPr id="118790" name="Rectangle 17"/>
          <p:cNvSpPr>
            <a:spLocks noChangeArrowheads="1"/>
          </p:cNvSpPr>
          <p:nvPr/>
        </p:nvSpPr>
        <p:spPr bwMode="auto">
          <a:xfrm>
            <a:off x="-228600" y="2668588"/>
            <a:ext cx="89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i="1">
                <a:latin typeface="Gill Sans MT" charset="0"/>
              </a:rPr>
              <a:t>0 </a:t>
            </a:r>
          </a:p>
          <a:p>
            <a:pPr algn="ctr" eaLnBrk="1" hangingPunct="1"/>
            <a:r>
              <a:rPr lang="en-US" altLang="en-US" sz="1800" i="1">
                <a:latin typeface="Gill Sans MT" charset="0"/>
              </a:rPr>
              <a:t>MHz</a:t>
            </a:r>
            <a:endParaRPr lang="en-US" altLang="en-US" sz="2800" i="1">
              <a:latin typeface="Gill Sans MT" charset="0"/>
            </a:endParaRPr>
          </a:p>
        </p:txBody>
      </p:sp>
      <p:grpSp>
        <p:nvGrpSpPr>
          <p:cNvPr id="118791" name="Group 50"/>
          <p:cNvGrpSpPr>
            <a:grpSpLocks/>
          </p:cNvGrpSpPr>
          <p:nvPr/>
        </p:nvGrpSpPr>
        <p:grpSpPr bwMode="auto">
          <a:xfrm>
            <a:off x="457200" y="2298700"/>
            <a:ext cx="2571750" cy="381000"/>
            <a:chOff x="457200" y="1600200"/>
            <a:chExt cx="2571750" cy="381000"/>
          </a:xfrm>
        </p:grpSpPr>
        <p:sp>
          <p:nvSpPr>
            <p:cNvPr id="9" name="Rectangle 8"/>
            <p:cNvSpPr/>
            <p:nvPr/>
          </p:nvSpPr>
          <p:spPr>
            <a:xfrm>
              <a:off x="457200" y="1600200"/>
              <a:ext cx="3048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sp>
          <p:nvSpPr>
            <p:cNvPr id="10" name="Rectangle 9"/>
            <p:cNvSpPr/>
            <p:nvPr/>
          </p:nvSpPr>
          <p:spPr>
            <a:xfrm>
              <a:off x="914400" y="1600200"/>
              <a:ext cx="4572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sp>
          <p:nvSpPr>
            <p:cNvPr id="48" name="Rectangle 47"/>
            <p:cNvSpPr/>
            <p:nvPr/>
          </p:nvSpPr>
          <p:spPr>
            <a:xfrm>
              <a:off x="1771650" y="1600200"/>
              <a:ext cx="12573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latin typeface="Calibri" charset="0"/>
                <a:ea typeface="Calibri" charset="0"/>
                <a:cs typeface="Calibri" charset="0"/>
              </a:endParaRPr>
            </a:p>
          </p:txBody>
        </p:sp>
      </p:grpSp>
      <p:sp>
        <p:nvSpPr>
          <p:cNvPr id="49" name="Rectangle 48"/>
          <p:cNvSpPr/>
          <p:nvPr/>
        </p:nvSpPr>
        <p:spPr>
          <a:xfrm>
            <a:off x="5029200" y="2295525"/>
            <a:ext cx="62865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sp>
        <p:nvSpPr>
          <p:cNvPr id="118793" name="Rectangle 49"/>
          <p:cNvSpPr>
            <a:spLocks noChangeArrowheads="1"/>
          </p:cNvSpPr>
          <p:nvPr/>
        </p:nvSpPr>
        <p:spPr bwMode="auto">
          <a:xfrm>
            <a:off x="8343900" y="2747675"/>
            <a:ext cx="971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i="1">
                <a:latin typeface="Calibri" charset="0"/>
                <a:ea typeface="Calibri" charset="0"/>
                <a:cs typeface="Calibri" charset="0"/>
              </a:rPr>
              <a:t>7000 </a:t>
            </a:r>
          </a:p>
          <a:p>
            <a:pPr algn="ctr" eaLnBrk="1" hangingPunct="1"/>
            <a:r>
              <a:rPr lang="en-US" altLang="en-US" sz="1600" i="1">
                <a:latin typeface="Calibri" charset="0"/>
                <a:ea typeface="Calibri" charset="0"/>
                <a:cs typeface="Calibri" charset="0"/>
              </a:rPr>
              <a:t>MHz</a:t>
            </a:r>
            <a:endParaRPr lang="en-US" altLang="en-US" i="1">
              <a:latin typeface="Calibri" charset="0"/>
              <a:ea typeface="Calibri" charset="0"/>
              <a:cs typeface="Calibri" charset="0"/>
            </a:endParaRPr>
          </a:p>
        </p:txBody>
      </p:sp>
      <p:grpSp>
        <p:nvGrpSpPr>
          <p:cNvPr id="118794" name="Group 67"/>
          <p:cNvGrpSpPr>
            <a:grpSpLocks/>
          </p:cNvGrpSpPr>
          <p:nvPr/>
        </p:nvGrpSpPr>
        <p:grpSpPr bwMode="auto">
          <a:xfrm>
            <a:off x="457200" y="1628775"/>
            <a:ext cx="1790700" cy="628650"/>
            <a:chOff x="457200" y="1628775"/>
            <a:chExt cx="1790700" cy="628650"/>
          </a:xfrm>
        </p:grpSpPr>
        <p:pic>
          <p:nvPicPr>
            <p:cNvPr id="118817" name="Picture 1" descr="C:\Users\t-rohanm\AppData\Local\Microsoft\Windows\Temporary Internet Files\Content.IE5\2JO25W5O\MPj0438784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28775"/>
              <a:ext cx="838199"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818" name="Group 62"/>
            <p:cNvGrpSpPr>
              <a:grpSpLocks/>
            </p:cNvGrpSpPr>
            <p:nvPr/>
          </p:nvGrpSpPr>
          <p:grpSpPr bwMode="auto">
            <a:xfrm>
              <a:off x="1028700" y="1872248"/>
              <a:ext cx="1219200" cy="338554"/>
              <a:chOff x="1543050" y="2175917"/>
              <a:chExt cx="1219200" cy="338554"/>
            </a:xfrm>
          </p:grpSpPr>
          <p:sp>
            <p:nvSpPr>
              <p:cNvPr id="118819" name="Rectangle 54"/>
              <p:cNvSpPr>
                <a:spLocks noChangeArrowheads="1"/>
              </p:cNvSpPr>
              <p:nvPr/>
            </p:nvSpPr>
            <p:spPr bwMode="auto">
              <a:xfrm>
                <a:off x="1543050" y="2175917"/>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a:latin typeface="Calibri" charset="0"/>
                    <a:ea typeface="Calibri" charset="0"/>
                    <a:cs typeface="Calibri" charset="0"/>
                  </a:rPr>
                  <a:t>TV</a:t>
                </a:r>
                <a:endParaRPr lang="en-US" altLang="en-US" sz="3200">
                  <a:latin typeface="Calibri" charset="0"/>
                  <a:ea typeface="Calibri" charset="0"/>
                  <a:cs typeface="Calibri" charset="0"/>
                </a:endParaRPr>
              </a:p>
            </p:txBody>
          </p:sp>
          <p:sp>
            <p:nvSpPr>
              <p:cNvPr id="56" name="Rectangle 55"/>
              <p:cNvSpPr/>
              <p:nvPr/>
            </p:nvSpPr>
            <p:spPr>
              <a:xfrm>
                <a:off x="1714500" y="2268994"/>
                <a:ext cx="171450" cy="171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grpSp>
      </p:grpSp>
      <p:grpSp>
        <p:nvGrpSpPr>
          <p:cNvPr id="7" name="Group 31"/>
          <p:cNvGrpSpPr>
            <a:grpSpLocks/>
          </p:cNvGrpSpPr>
          <p:nvPr/>
        </p:nvGrpSpPr>
        <p:grpSpPr bwMode="auto">
          <a:xfrm>
            <a:off x="5943600" y="1657350"/>
            <a:ext cx="2171700" cy="571500"/>
            <a:chOff x="4972050" y="1657350"/>
            <a:chExt cx="2171700" cy="571500"/>
          </a:xfrm>
        </p:grpSpPr>
        <p:pic>
          <p:nvPicPr>
            <p:cNvPr id="118813" name="Picture 7" descr="untitl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2050" y="1657350"/>
              <a:ext cx="49708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8814" name="Group 61"/>
            <p:cNvGrpSpPr>
              <a:grpSpLocks/>
            </p:cNvGrpSpPr>
            <p:nvPr/>
          </p:nvGrpSpPr>
          <p:grpSpPr bwMode="auto">
            <a:xfrm>
              <a:off x="5581650" y="1868279"/>
              <a:ext cx="1562100" cy="338554"/>
              <a:chOff x="7372350" y="3507641"/>
              <a:chExt cx="1562100" cy="338554"/>
            </a:xfrm>
          </p:grpSpPr>
          <p:sp>
            <p:nvSpPr>
              <p:cNvPr id="118815" name="Rectangle 11"/>
              <p:cNvSpPr>
                <a:spLocks noChangeArrowheads="1"/>
              </p:cNvSpPr>
              <p:nvPr/>
            </p:nvSpPr>
            <p:spPr bwMode="auto">
              <a:xfrm>
                <a:off x="7486650" y="3507641"/>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a:latin typeface="Calibri" charset="0"/>
                    <a:ea typeface="Calibri" charset="0"/>
                    <a:cs typeface="Calibri" charset="0"/>
                  </a:rPr>
                  <a:t>ISM (Wi-Fi)</a:t>
                </a:r>
                <a:endParaRPr lang="en-US" altLang="en-US" sz="3200">
                  <a:latin typeface="Calibri" charset="0"/>
                  <a:ea typeface="Calibri" charset="0"/>
                  <a:cs typeface="Calibri" charset="0"/>
                </a:endParaRPr>
              </a:p>
            </p:txBody>
          </p:sp>
          <p:sp>
            <p:nvSpPr>
              <p:cNvPr id="52" name="Rectangle 51"/>
              <p:cNvSpPr/>
              <p:nvPr/>
            </p:nvSpPr>
            <p:spPr>
              <a:xfrm>
                <a:off x="7372350" y="3599925"/>
                <a:ext cx="171450" cy="17303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grpSp>
      </p:grpSp>
      <p:sp>
        <p:nvSpPr>
          <p:cNvPr id="118796" name="Rectangle 43"/>
          <p:cNvSpPr>
            <a:spLocks noChangeArrowheads="1"/>
          </p:cNvSpPr>
          <p:nvPr/>
        </p:nvSpPr>
        <p:spPr bwMode="auto">
          <a:xfrm>
            <a:off x="2743200" y="2716798"/>
            <a:ext cx="514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700</a:t>
            </a:r>
            <a:endParaRPr lang="en-US" altLang="en-US" sz="2800">
              <a:latin typeface="Calibri" charset="0"/>
              <a:ea typeface="Calibri" charset="0"/>
              <a:cs typeface="Calibri" charset="0"/>
            </a:endParaRPr>
          </a:p>
        </p:txBody>
      </p:sp>
      <p:sp>
        <p:nvSpPr>
          <p:cNvPr id="118797" name="Rectangle 45"/>
          <p:cNvSpPr>
            <a:spLocks noChangeArrowheads="1"/>
          </p:cNvSpPr>
          <p:nvPr/>
        </p:nvSpPr>
        <p:spPr bwMode="auto">
          <a:xfrm>
            <a:off x="1543050" y="2716798"/>
            <a:ext cx="514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470</a:t>
            </a:r>
            <a:endParaRPr lang="en-US" altLang="en-US">
              <a:latin typeface="Calibri" charset="0"/>
              <a:ea typeface="Calibri" charset="0"/>
              <a:cs typeface="Calibri" charset="0"/>
            </a:endParaRPr>
          </a:p>
        </p:txBody>
      </p:sp>
      <p:sp>
        <p:nvSpPr>
          <p:cNvPr id="51" name="Rectangle 50"/>
          <p:cNvSpPr>
            <a:spLocks noChangeArrowheads="1"/>
          </p:cNvSpPr>
          <p:nvPr/>
        </p:nvSpPr>
        <p:spPr bwMode="auto">
          <a:xfrm>
            <a:off x="4743450" y="2701717"/>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2400</a:t>
            </a:r>
            <a:endParaRPr lang="en-US" altLang="en-US" sz="2800">
              <a:latin typeface="Calibri" charset="0"/>
              <a:ea typeface="Calibri" charset="0"/>
              <a:cs typeface="Calibri" charset="0"/>
            </a:endParaRPr>
          </a:p>
        </p:txBody>
      </p:sp>
      <p:sp>
        <p:nvSpPr>
          <p:cNvPr id="59" name="Rectangle 58"/>
          <p:cNvSpPr>
            <a:spLocks noChangeArrowheads="1"/>
          </p:cNvSpPr>
          <p:nvPr/>
        </p:nvSpPr>
        <p:spPr bwMode="auto">
          <a:xfrm>
            <a:off x="6800850" y="2701717"/>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5180</a:t>
            </a:r>
            <a:endParaRPr lang="en-US" altLang="en-US" sz="2800">
              <a:latin typeface="Calibri" charset="0"/>
              <a:ea typeface="Calibri" charset="0"/>
              <a:cs typeface="Calibri" charset="0"/>
            </a:endParaRPr>
          </a:p>
        </p:txBody>
      </p:sp>
      <p:sp>
        <p:nvSpPr>
          <p:cNvPr id="61" name="Rectangle 60"/>
          <p:cNvSpPr>
            <a:spLocks noChangeArrowheads="1"/>
          </p:cNvSpPr>
          <p:nvPr/>
        </p:nvSpPr>
        <p:spPr bwMode="auto">
          <a:xfrm>
            <a:off x="5372100" y="2701717"/>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2500</a:t>
            </a:r>
            <a:endParaRPr lang="en-US" altLang="en-US" sz="2800">
              <a:latin typeface="Calibri" charset="0"/>
              <a:ea typeface="Calibri" charset="0"/>
              <a:cs typeface="Calibri" charset="0"/>
            </a:endParaRPr>
          </a:p>
        </p:txBody>
      </p:sp>
      <p:sp>
        <p:nvSpPr>
          <p:cNvPr id="62" name="Rectangle 61"/>
          <p:cNvSpPr>
            <a:spLocks noChangeArrowheads="1"/>
          </p:cNvSpPr>
          <p:nvPr/>
        </p:nvSpPr>
        <p:spPr bwMode="auto">
          <a:xfrm>
            <a:off x="7600950" y="2701717"/>
            <a:ext cx="628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5300</a:t>
            </a:r>
            <a:endParaRPr lang="en-US" altLang="en-US" sz="2800">
              <a:latin typeface="Calibri" charset="0"/>
              <a:ea typeface="Calibri" charset="0"/>
              <a:cs typeface="Calibri" charset="0"/>
            </a:endParaRPr>
          </a:p>
        </p:txBody>
      </p:sp>
      <p:sp>
        <p:nvSpPr>
          <p:cNvPr id="118802" name="Rectangle 72"/>
          <p:cNvSpPr>
            <a:spLocks noChangeArrowheads="1"/>
          </p:cNvSpPr>
          <p:nvPr/>
        </p:nvSpPr>
        <p:spPr bwMode="auto">
          <a:xfrm>
            <a:off x="285750" y="2720767"/>
            <a:ext cx="666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54-90</a:t>
            </a:r>
            <a:endParaRPr lang="en-US" altLang="en-US">
              <a:latin typeface="Calibri" charset="0"/>
              <a:ea typeface="Calibri" charset="0"/>
              <a:cs typeface="Calibri" charset="0"/>
            </a:endParaRPr>
          </a:p>
        </p:txBody>
      </p:sp>
      <p:sp>
        <p:nvSpPr>
          <p:cNvPr id="118803" name="Rectangle 73"/>
          <p:cNvSpPr>
            <a:spLocks noChangeArrowheads="1"/>
          </p:cNvSpPr>
          <p:nvPr/>
        </p:nvSpPr>
        <p:spPr bwMode="auto">
          <a:xfrm>
            <a:off x="800100" y="2720767"/>
            <a:ext cx="9715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latin typeface="Calibri" charset="0"/>
                <a:ea typeface="Calibri" charset="0"/>
                <a:cs typeface="Calibri" charset="0"/>
              </a:rPr>
              <a:t>174-216</a:t>
            </a:r>
            <a:endParaRPr lang="en-US" altLang="en-US">
              <a:latin typeface="Calibri" charset="0"/>
              <a:ea typeface="Calibri" charset="0"/>
              <a:cs typeface="Calibri" charset="0"/>
            </a:endParaRPr>
          </a:p>
        </p:txBody>
      </p:sp>
      <p:grpSp>
        <p:nvGrpSpPr>
          <p:cNvPr id="118804" name="Group 83"/>
          <p:cNvGrpSpPr>
            <a:grpSpLocks/>
          </p:cNvGrpSpPr>
          <p:nvPr/>
        </p:nvGrpSpPr>
        <p:grpSpPr bwMode="auto">
          <a:xfrm>
            <a:off x="2000250" y="1733550"/>
            <a:ext cx="2343150" cy="571500"/>
            <a:chOff x="3086100" y="1657350"/>
            <a:chExt cx="2343150" cy="571500"/>
          </a:xfrm>
        </p:grpSpPr>
        <p:sp>
          <p:nvSpPr>
            <p:cNvPr id="118809" name="Rectangle 80"/>
            <p:cNvSpPr>
              <a:spLocks noChangeArrowheads="1"/>
            </p:cNvSpPr>
            <p:nvPr/>
          </p:nvSpPr>
          <p:spPr bwMode="auto">
            <a:xfrm>
              <a:off x="3829050" y="1776204"/>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a:latin typeface="Calibri" charset="0"/>
                  <a:ea typeface="Calibri" charset="0"/>
                  <a:cs typeface="Calibri" charset="0"/>
                </a:rPr>
                <a:t>Wireless Mic  </a:t>
              </a:r>
              <a:endParaRPr lang="en-US" altLang="en-US" sz="3200">
                <a:latin typeface="Calibri" charset="0"/>
                <a:ea typeface="Calibri" charset="0"/>
                <a:cs typeface="Calibri" charset="0"/>
              </a:endParaRPr>
            </a:p>
          </p:txBody>
        </p:sp>
        <p:grpSp>
          <p:nvGrpSpPr>
            <p:cNvPr id="118810" name="Group 82"/>
            <p:cNvGrpSpPr>
              <a:grpSpLocks/>
            </p:cNvGrpSpPr>
            <p:nvPr/>
          </p:nvGrpSpPr>
          <p:grpSpPr bwMode="auto">
            <a:xfrm>
              <a:off x="3086100" y="1657350"/>
              <a:ext cx="742950" cy="571500"/>
              <a:chOff x="3086100" y="1657350"/>
              <a:chExt cx="742950" cy="571500"/>
            </a:xfrm>
          </p:grpSpPr>
          <p:pic>
            <p:nvPicPr>
              <p:cNvPr id="118811" name="Picture 7" descr="C:\Users\t-rohanm\AppData\Local\Microsoft\Windows\Temporary Internet Files\Content.IE5\2Q0H0UOW\MCj0440388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100" y="16573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p:cNvSpPr/>
              <p:nvPr/>
            </p:nvSpPr>
            <p:spPr>
              <a:xfrm>
                <a:off x="3657600" y="1885950"/>
                <a:ext cx="171450" cy="171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latin typeface="Calibri" charset="0"/>
                  <a:ea typeface="Calibri" charset="0"/>
                  <a:cs typeface="Calibri" charset="0"/>
                </a:endParaRPr>
              </a:p>
            </p:txBody>
          </p:sp>
        </p:grpSp>
      </p:grpSp>
      <p:sp>
        <p:nvSpPr>
          <p:cNvPr id="79" name="Explosion 2 78"/>
          <p:cNvSpPr/>
          <p:nvPr/>
        </p:nvSpPr>
        <p:spPr>
          <a:xfrm>
            <a:off x="457200" y="3371850"/>
            <a:ext cx="4914900" cy="1828800"/>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Calibri" charset="0"/>
                <a:ea typeface="Calibri" charset="0"/>
                <a:cs typeface="Calibri" charset="0"/>
              </a:rPr>
              <a:t>More Spectrum</a:t>
            </a:r>
          </a:p>
        </p:txBody>
      </p:sp>
      <p:sp>
        <p:nvSpPr>
          <p:cNvPr id="83" name="Explosion 1 82"/>
          <p:cNvSpPr/>
          <p:nvPr/>
        </p:nvSpPr>
        <p:spPr>
          <a:xfrm>
            <a:off x="685800" y="5257800"/>
            <a:ext cx="3886200" cy="1600200"/>
          </a:xfrm>
          <a:prstGeom prst="irregularSeal1">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Calibri" charset="0"/>
                <a:ea typeface="Calibri" charset="0"/>
                <a:cs typeface="Calibri" charset="0"/>
              </a:rPr>
              <a:t>Longer Range</a:t>
            </a:r>
          </a:p>
        </p:txBody>
      </p:sp>
      <p:sp>
        <p:nvSpPr>
          <p:cNvPr id="40" name="TextBox 39"/>
          <p:cNvSpPr txBox="1">
            <a:spLocks noChangeArrowheads="1"/>
          </p:cNvSpPr>
          <p:nvPr/>
        </p:nvSpPr>
        <p:spPr bwMode="auto">
          <a:xfrm>
            <a:off x="2743200" y="3371850"/>
            <a:ext cx="2046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b="1">
                <a:latin typeface="Calibri" charset="0"/>
                <a:ea typeface="Calibri" charset="0"/>
                <a:cs typeface="Calibri" charset="0"/>
              </a:rPr>
              <a:t>Up to 3x of 802.11g</a:t>
            </a:r>
          </a:p>
        </p:txBody>
      </p:sp>
      <p:sp>
        <p:nvSpPr>
          <p:cNvPr id="42" name="TextBox 41"/>
          <p:cNvSpPr txBox="1">
            <a:spLocks noChangeArrowheads="1"/>
          </p:cNvSpPr>
          <p:nvPr/>
        </p:nvSpPr>
        <p:spPr bwMode="auto">
          <a:xfrm>
            <a:off x="3371850" y="6115050"/>
            <a:ext cx="3600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i="1">
                <a:solidFill>
                  <a:schemeClr val="tx2"/>
                </a:solidFill>
                <a:latin typeface="Calibri" charset="0"/>
                <a:ea typeface="Calibri" charset="0"/>
                <a:cs typeface="Calibri" charset="0"/>
              </a:rPr>
              <a:t>at least </a:t>
            </a:r>
            <a:r>
              <a:rPr lang="en-US" altLang="en-US" sz="2000" b="1">
                <a:solidFill>
                  <a:schemeClr val="tx2"/>
                </a:solidFill>
                <a:latin typeface="Calibri" charset="0"/>
                <a:ea typeface="Calibri" charset="0"/>
                <a:cs typeface="Calibri" charset="0"/>
              </a:rPr>
              <a:t>3 - 4x of Wi-Fi</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grpId="0" nodeType="withEffect">
                                  <p:stCondLst>
                                    <p:cond delay="0"/>
                                  </p:stCondLst>
                                  <p:childTnLst>
                                    <p:set>
                                      <p:cBhvr rctx="PPT">
                                        <p:cTn id="6" dur="indefinite"/>
                                        <p:tgtEl>
                                          <p:spTgt spid="8"/>
                                        </p:tgtEl>
                                        <p:attrNameLst>
                                          <p:attrName>style.opacity</p:attrName>
                                        </p:attrNameLst>
                                      </p:cBhvr>
                                      <p:to>
                                        <p:strVal val="0.2"/>
                                      </p:to>
                                    </p:set>
                                    <p:animEffect filter="image" prLst="opacity: 0.2">
                                      <p:cBhvr rctx="IE">
                                        <p:cTn id="7" dur="indefinite"/>
                                        <p:tgtEl>
                                          <p:spTgt spid="8"/>
                                        </p:tgtEl>
                                      </p:cBhvr>
                                    </p:animEffect>
                                  </p:childTnLst>
                                </p:cTn>
                              </p:par>
                              <p:par>
                                <p:cTn id="8" presetID="9" presetClass="emph" presetSubtype="0" grpId="0" nodeType="withEffect">
                                  <p:stCondLst>
                                    <p:cond delay="0"/>
                                  </p:stCondLst>
                                  <p:childTnLst>
                                    <p:set>
                                      <p:cBhvr rctx="PPT">
                                        <p:cTn id="9" dur="indefinite"/>
                                        <p:tgtEl>
                                          <p:spTgt spid="49"/>
                                        </p:tgtEl>
                                        <p:attrNameLst>
                                          <p:attrName>style.opacity</p:attrName>
                                        </p:attrNameLst>
                                      </p:cBhvr>
                                      <p:to>
                                        <p:strVal val="0.2"/>
                                      </p:to>
                                    </p:set>
                                    <p:animEffect filter="image" prLst="opacity: 0.2">
                                      <p:cBhvr rctx="IE">
                                        <p:cTn id="10" dur="indefinite"/>
                                        <p:tgtEl>
                                          <p:spTgt spid="49"/>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2"/>
                                      </p:to>
                                    </p:set>
                                    <p:animEffect filter="image" prLst="opacity: 0.2">
                                      <p:cBhvr rctx="IE">
                                        <p:cTn id="13" dur="indefinite"/>
                                        <p:tgtEl>
                                          <p:spTgt spid="7"/>
                                        </p:tgtEl>
                                      </p:cBhvr>
                                    </p:animEffect>
                                  </p:childTnLst>
                                </p:cTn>
                              </p:par>
                              <p:par>
                                <p:cTn id="14" presetID="9" presetClass="emph" presetSubtype="0" grpId="0" nodeType="withEffect">
                                  <p:stCondLst>
                                    <p:cond delay="0"/>
                                  </p:stCondLst>
                                  <p:childTnLst>
                                    <p:set>
                                      <p:cBhvr rctx="PPT">
                                        <p:cTn id="15" dur="indefinite"/>
                                        <p:tgtEl>
                                          <p:spTgt spid="51"/>
                                        </p:tgtEl>
                                        <p:attrNameLst>
                                          <p:attrName>style.opacity</p:attrName>
                                        </p:attrNameLst>
                                      </p:cBhvr>
                                      <p:to>
                                        <p:strVal val="0.2"/>
                                      </p:to>
                                    </p:set>
                                    <p:animEffect filter="image" prLst="opacity: 0.2">
                                      <p:cBhvr rctx="IE">
                                        <p:cTn id="16" dur="indefinite"/>
                                        <p:tgtEl>
                                          <p:spTgt spid="51"/>
                                        </p:tgtEl>
                                      </p:cBhvr>
                                    </p:animEffect>
                                  </p:childTnLst>
                                </p:cTn>
                              </p:par>
                              <p:par>
                                <p:cTn id="17" presetID="9" presetClass="emph" presetSubtype="0" grpId="0" nodeType="withEffect">
                                  <p:stCondLst>
                                    <p:cond delay="0"/>
                                  </p:stCondLst>
                                  <p:childTnLst>
                                    <p:set>
                                      <p:cBhvr rctx="PPT">
                                        <p:cTn id="18" dur="indefinite"/>
                                        <p:tgtEl>
                                          <p:spTgt spid="59"/>
                                        </p:tgtEl>
                                        <p:attrNameLst>
                                          <p:attrName>style.opacity</p:attrName>
                                        </p:attrNameLst>
                                      </p:cBhvr>
                                      <p:to>
                                        <p:strVal val="0.2"/>
                                      </p:to>
                                    </p:set>
                                    <p:animEffect filter="image" prLst="opacity: 0.2">
                                      <p:cBhvr rctx="IE">
                                        <p:cTn id="19" dur="indefinite"/>
                                        <p:tgtEl>
                                          <p:spTgt spid="59"/>
                                        </p:tgtEl>
                                      </p:cBhvr>
                                    </p:animEffect>
                                  </p:childTnLst>
                                </p:cTn>
                              </p:par>
                              <p:par>
                                <p:cTn id="20" presetID="9" presetClass="emph" presetSubtype="0" grpId="0" nodeType="withEffect">
                                  <p:stCondLst>
                                    <p:cond delay="0"/>
                                  </p:stCondLst>
                                  <p:childTnLst>
                                    <p:set>
                                      <p:cBhvr rctx="PPT">
                                        <p:cTn id="21" dur="indefinite"/>
                                        <p:tgtEl>
                                          <p:spTgt spid="61"/>
                                        </p:tgtEl>
                                        <p:attrNameLst>
                                          <p:attrName>style.opacity</p:attrName>
                                        </p:attrNameLst>
                                      </p:cBhvr>
                                      <p:to>
                                        <p:strVal val="0.2"/>
                                      </p:to>
                                    </p:set>
                                    <p:animEffect filter="image" prLst="opacity: 0.2">
                                      <p:cBhvr rctx="IE">
                                        <p:cTn id="22" dur="indefinite"/>
                                        <p:tgtEl>
                                          <p:spTgt spid="61"/>
                                        </p:tgtEl>
                                      </p:cBhvr>
                                    </p:animEffect>
                                  </p:childTnLst>
                                </p:cTn>
                              </p:par>
                              <p:par>
                                <p:cTn id="23" presetID="9" presetClass="emph" presetSubtype="0" grpId="0" nodeType="withEffect">
                                  <p:stCondLst>
                                    <p:cond delay="0"/>
                                  </p:stCondLst>
                                  <p:childTnLst>
                                    <p:set>
                                      <p:cBhvr rctx="PPT">
                                        <p:cTn id="24" dur="indefinite"/>
                                        <p:tgtEl>
                                          <p:spTgt spid="62"/>
                                        </p:tgtEl>
                                        <p:attrNameLst>
                                          <p:attrName>style.opacity</p:attrName>
                                        </p:attrNameLst>
                                      </p:cBhvr>
                                      <p:to>
                                        <p:strVal val="0.2"/>
                                      </p:to>
                                    </p:set>
                                    <p:animEffect filter="image" prLst="opacity: 0.2">
                                      <p:cBhvr rctx="IE">
                                        <p:cTn id="25" dur="indefinite"/>
                                        <p:tgtEl>
                                          <p:spTgt spid="6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9" grpId="0" animBg="1"/>
      <p:bldP spid="51" grpId="0"/>
      <p:bldP spid="59" grpId="0"/>
      <p:bldP spid="61" grpId="0"/>
      <p:bldP spid="62" grpId="0"/>
      <p:bldP spid="79" grpId="0" animBg="1"/>
      <p:bldP spid="83" grpId="0" animBg="1"/>
      <p:bldP spid="40" grpId="0"/>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altLang="en-US"/>
              <a:t>White Spaces Spectrum Availability</a:t>
            </a:r>
          </a:p>
        </p:txBody>
      </p:sp>
      <p:sp>
        <p:nvSpPr>
          <p:cNvPr id="120834" name="Content Placeholder 2"/>
          <p:cNvSpPr>
            <a:spLocks noGrp="1"/>
          </p:cNvSpPr>
          <p:nvPr>
            <p:ph sz="half" idx="2"/>
          </p:nvPr>
        </p:nvSpPr>
        <p:spPr>
          <a:xfrm>
            <a:off x="5791200" y="1219200"/>
            <a:ext cx="3352800" cy="3810000"/>
          </a:xfrm>
          <a:solidFill>
            <a:schemeClr val="bg2"/>
          </a:solidFill>
          <a:ln>
            <a:solidFill>
              <a:schemeClr val="tx1"/>
            </a:solidFill>
            <a:miter lim="800000"/>
            <a:headEnd/>
            <a:tailEnd/>
          </a:ln>
        </p:spPr>
        <p:txBody>
          <a:bodyPr/>
          <a:lstStyle/>
          <a:p>
            <a:pPr algn="ctr">
              <a:buFontTx/>
              <a:buNone/>
            </a:pPr>
            <a:r>
              <a:rPr lang="en-US" altLang="en-US" sz="1800" b="1" u="sng"/>
              <a:t>Differences from ISM(Wi-Fi)</a:t>
            </a:r>
          </a:p>
        </p:txBody>
      </p:sp>
      <p:sp>
        <p:nvSpPr>
          <p:cNvPr id="1208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6AC4C6A-7C4A-5841-9B55-61B47DD60227}" type="slidenum">
              <a:rPr lang="en-US" altLang="en-US" sz="1200">
                <a:solidFill>
                  <a:schemeClr val="tx2"/>
                </a:solidFill>
                <a:latin typeface="Arial Narrow" charset="0"/>
              </a:rPr>
              <a:pPr eaLnBrk="1" hangingPunct="1"/>
              <a:t>11</a:t>
            </a:fld>
            <a:endParaRPr lang="en-US" altLang="en-US" sz="1200">
              <a:solidFill>
                <a:schemeClr val="tx2"/>
              </a:solidFill>
              <a:latin typeface="Arial Narrow" charset="0"/>
            </a:endParaRPr>
          </a:p>
        </p:txBody>
      </p:sp>
      <p:pic>
        <p:nvPicPr>
          <p:cNvPr id="5" name="Picture 4" descr="C:\Users\t-rohanm\AppData\Local\Microsoft\Windows\Temporary Internet Files\Content.IE5\JHS5IGSZ\MCj0424192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3300" y="2735263"/>
            <a:ext cx="9715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1954226271169522330transmission_tower_ante_01_svg_h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 y="2457450"/>
            <a:ext cx="974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807075" y="2030413"/>
            <a:ext cx="1658938"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b="1">
                <a:solidFill>
                  <a:srgbClr val="FF0000"/>
                </a:solidFill>
              </a:rPr>
              <a:t>Fragmentation</a:t>
            </a:r>
          </a:p>
        </p:txBody>
      </p:sp>
      <p:grpSp>
        <p:nvGrpSpPr>
          <p:cNvPr id="2" name="Group 66"/>
          <p:cNvGrpSpPr>
            <a:grpSpLocks/>
          </p:cNvGrpSpPr>
          <p:nvPr/>
        </p:nvGrpSpPr>
        <p:grpSpPr bwMode="auto">
          <a:xfrm>
            <a:off x="6115050" y="2343150"/>
            <a:ext cx="2695575" cy="354013"/>
            <a:chOff x="6115050" y="2343150"/>
            <a:chExt cx="2694999" cy="353943"/>
          </a:xfrm>
        </p:grpSpPr>
        <p:grpSp>
          <p:nvGrpSpPr>
            <p:cNvPr id="120872" name="Group 20"/>
            <p:cNvGrpSpPr>
              <a:grpSpLocks/>
            </p:cNvGrpSpPr>
            <p:nvPr/>
          </p:nvGrpSpPr>
          <p:grpSpPr bwMode="auto">
            <a:xfrm>
              <a:off x="6115050" y="2343150"/>
              <a:ext cx="369027" cy="228601"/>
              <a:chOff x="6774723" y="3771899"/>
              <a:chExt cx="531768" cy="400051"/>
            </a:xfrm>
          </p:grpSpPr>
          <p:cxnSp>
            <p:nvCxnSpPr>
              <p:cNvPr id="16" name="Straight Arrow Connector 15"/>
              <p:cNvCxnSpPr/>
              <p:nvPr/>
            </p:nvCxnSpPr>
            <p:spPr>
              <a:xfrm>
                <a:off x="6774723" y="4171870"/>
                <a:ext cx="53289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597609" y="3971884"/>
                <a:ext cx="39997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0873" name="TextBox 21"/>
            <p:cNvSpPr txBox="1">
              <a:spLocks noChangeArrowheads="1"/>
            </p:cNvSpPr>
            <p:nvPr/>
          </p:nvSpPr>
          <p:spPr bwMode="auto">
            <a:xfrm>
              <a:off x="6463766" y="2343150"/>
              <a:ext cx="2346283" cy="3539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700" b="1">
                  <a:solidFill>
                    <a:schemeClr val="accent1"/>
                  </a:solidFill>
                </a:rPr>
                <a:t>Variable channel widths</a:t>
              </a:r>
            </a:p>
          </p:txBody>
        </p:sp>
      </p:grpSp>
      <p:sp>
        <p:nvSpPr>
          <p:cNvPr id="30" name="Rectangle 29"/>
          <p:cNvSpPr/>
          <p:nvPr/>
        </p:nvSpPr>
        <p:spPr>
          <a:xfrm>
            <a:off x="114300" y="3771900"/>
            <a:ext cx="1714500"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1" name="Rectangle 30"/>
          <p:cNvSpPr/>
          <p:nvPr/>
        </p:nvSpPr>
        <p:spPr>
          <a:xfrm>
            <a:off x="114300" y="3771900"/>
            <a:ext cx="342900" cy="865188"/>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2" name="Rectangle 31"/>
          <p:cNvSpPr/>
          <p:nvPr/>
        </p:nvSpPr>
        <p:spPr>
          <a:xfrm>
            <a:off x="4572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3" name="Rectangle 32"/>
          <p:cNvSpPr/>
          <p:nvPr/>
        </p:nvSpPr>
        <p:spPr>
          <a:xfrm>
            <a:off x="8001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4" name="Rectangle 33"/>
          <p:cNvSpPr/>
          <p:nvPr/>
        </p:nvSpPr>
        <p:spPr>
          <a:xfrm>
            <a:off x="11430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7" name="Rectangle 36"/>
          <p:cNvSpPr/>
          <p:nvPr/>
        </p:nvSpPr>
        <p:spPr>
          <a:xfrm>
            <a:off x="3143250" y="3763963"/>
            <a:ext cx="1714500" cy="865187"/>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8" name="Rectangle 37"/>
          <p:cNvSpPr/>
          <p:nvPr/>
        </p:nvSpPr>
        <p:spPr>
          <a:xfrm>
            <a:off x="3143250" y="3763963"/>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9" name="Rectangle 38"/>
          <p:cNvSpPr/>
          <p:nvPr/>
        </p:nvSpPr>
        <p:spPr>
          <a:xfrm>
            <a:off x="4522788" y="3763963"/>
            <a:ext cx="342900" cy="865187"/>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0" name="Rectangle 39"/>
          <p:cNvSpPr/>
          <p:nvPr/>
        </p:nvSpPr>
        <p:spPr>
          <a:xfrm>
            <a:off x="3486150"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1" name="Rectangle 40"/>
          <p:cNvSpPr/>
          <p:nvPr/>
        </p:nvSpPr>
        <p:spPr>
          <a:xfrm>
            <a:off x="3829050"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2" name="Rectangle 41"/>
          <p:cNvSpPr/>
          <p:nvPr/>
        </p:nvSpPr>
        <p:spPr>
          <a:xfrm>
            <a:off x="4171950" y="3763963"/>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3" name="Rectangle 42"/>
          <p:cNvSpPr/>
          <p:nvPr/>
        </p:nvSpPr>
        <p:spPr>
          <a:xfrm>
            <a:off x="4514850" y="3714750"/>
            <a:ext cx="3429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p:nvSpPr>
        <p:spPr>
          <a:xfrm>
            <a:off x="3486150" y="3714750"/>
            <a:ext cx="6858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457200" y="3714750"/>
            <a:ext cx="13716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77"/>
          <p:cNvGrpSpPr>
            <a:grpSpLocks/>
          </p:cNvGrpSpPr>
          <p:nvPr/>
        </p:nvGrpSpPr>
        <p:grpSpPr bwMode="auto">
          <a:xfrm>
            <a:off x="3168650" y="4002088"/>
            <a:ext cx="1671638" cy="465137"/>
            <a:chOff x="5829300" y="4000500"/>
            <a:chExt cx="1672555" cy="466130"/>
          </a:xfrm>
        </p:grpSpPr>
        <p:sp>
          <p:nvSpPr>
            <p:cNvPr id="120867" name="TextBox 55"/>
            <p:cNvSpPr txBox="1">
              <a:spLocks noChangeArrowheads="1"/>
            </p:cNvSpPr>
            <p:nvPr/>
          </p:nvSpPr>
          <p:spPr bwMode="auto">
            <a:xfrm>
              <a:off x="5829300" y="400050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0868" name="TextBox 56"/>
            <p:cNvSpPr txBox="1">
              <a:spLocks noChangeArrowheads="1"/>
            </p:cNvSpPr>
            <p:nvPr/>
          </p:nvSpPr>
          <p:spPr bwMode="auto">
            <a:xfrm>
              <a:off x="61722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0869" name="TextBox 57"/>
            <p:cNvSpPr txBox="1">
              <a:spLocks noChangeArrowheads="1"/>
            </p:cNvSpPr>
            <p:nvPr/>
          </p:nvSpPr>
          <p:spPr bwMode="auto">
            <a:xfrm>
              <a:off x="6540267"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0870" name="TextBox 58"/>
            <p:cNvSpPr txBox="1">
              <a:spLocks noChangeArrowheads="1"/>
            </p:cNvSpPr>
            <p:nvPr/>
          </p:nvSpPr>
          <p:spPr bwMode="auto">
            <a:xfrm>
              <a:off x="68580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0871" name="TextBox 59"/>
            <p:cNvSpPr txBox="1">
              <a:spLocks noChangeArrowheads="1"/>
            </p:cNvSpPr>
            <p:nvPr/>
          </p:nvSpPr>
          <p:spPr bwMode="auto">
            <a:xfrm>
              <a:off x="7216105"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7" name="Group 76"/>
          <p:cNvGrpSpPr>
            <a:grpSpLocks/>
          </p:cNvGrpSpPr>
          <p:nvPr/>
        </p:nvGrpSpPr>
        <p:grpSpPr bwMode="auto">
          <a:xfrm>
            <a:off x="122238" y="4017963"/>
            <a:ext cx="1673225" cy="465137"/>
            <a:chOff x="1314450" y="3991570"/>
            <a:chExt cx="1672555" cy="466130"/>
          </a:xfrm>
        </p:grpSpPr>
        <p:sp>
          <p:nvSpPr>
            <p:cNvPr id="120862" name="TextBox 49"/>
            <p:cNvSpPr txBox="1">
              <a:spLocks noChangeArrowheads="1"/>
            </p:cNvSpPr>
            <p:nvPr/>
          </p:nvSpPr>
          <p:spPr bwMode="auto">
            <a:xfrm>
              <a:off x="1314450" y="39915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0863" name="TextBox 50"/>
            <p:cNvSpPr txBox="1">
              <a:spLocks noChangeArrowheads="1"/>
            </p:cNvSpPr>
            <p:nvPr/>
          </p:nvSpPr>
          <p:spPr bwMode="auto">
            <a:xfrm>
              <a:off x="16573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0864" name="TextBox 51"/>
            <p:cNvSpPr txBox="1">
              <a:spLocks noChangeArrowheads="1"/>
            </p:cNvSpPr>
            <p:nvPr/>
          </p:nvSpPr>
          <p:spPr bwMode="auto">
            <a:xfrm>
              <a:off x="2025417"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0865" name="TextBox 52"/>
            <p:cNvSpPr txBox="1">
              <a:spLocks noChangeArrowheads="1"/>
            </p:cNvSpPr>
            <p:nvPr/>
          </p:nvSpPr>
          <p:spPr bwMode="auto">
            <a:xfrm>
              <a:off x="23431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0866" name="TextBox 53"/>
            <p:cNvSpPr txBox="1">
              <a:spLocks noChangeArrowheads="1"/>
            </p:cNvSpPr>
            <p:nvPr/>
          </p:nvSpPr>
          <p:spPr bwMode="auto">
            <a:xfrm>
              <a:off x="2701255"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sp>
        <p:nvSpPr>
          <p:cNvPr id="64" name="Rectangle 63"/>
          <p:cNvSpPr/>
          <p:nvPr/>
        </p:nvSpPr>
        <p:spPr>
          <a:xfrm>
            <a:off x="342900" y="5486400"/>
            <a:ext cx="35433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rgbClr val="FF0000"/>
                </a:solidFill>
              </a:rPr>
              <a:t>Each TV Channel is 6 MHz wide</a:t>
            </a:r>
          </a:p>
        </p:txBody>
      </p:sp>
      <p:sp>
        <p:nvSpPr>
          <p:cNvPr id="65" name="Rectangle 64"/>
          <p:cNvSpPr/>
          <p:nvPr/>
        </p:nvSpPr>
        <p:spPr>
          <a:xfrm>
            <a:off x="3714750" y="5486400"/>
            <a:ext cx="51435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rgbClr val="FF0000"/>
                </a:solidFill>
                <a:ea typeface="ＭＳ Ｐゴシック" charset="0"/>
                <a:cs typeface="ＭＳ Ｐゴシック" charset="0"/>
                <a:sym typeface="Symbol" charset="0"/>
              </a:rPr>
              <a:t>  Use multiple channels for more bandwidth</a:t>
            </a:r>
            <a:endParaRPr lang="en-US" sz="1600" b="1">
              <a:solidFill>
                <a:srgbClr val="FF0000"/>
              </a:solidFill>
              <a:ea typeface="ＭＳ Ｐゴシック" charset="0"/>
              <a:cs typeface="ＭＳ Ｐゴシック" charset="0"/>
            </a:endParaRPr>
          </a:p>
        </p:txBody>
      </p:sp>
      <p:sp>
        <p:nvSpPr>
          <p:cNvPr id="66" name="Rectangle 65"/>
          <p:cNvSpPr/>
          <p:nvPr/>
        </p:nvSpPr>
        <p:spPr>
          <a:xfrm>
            <a:off x="3028950" y="5486400"/>
            <a:ext cx="29718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a:solidFill>
                  <a:srgbClr val="FF0000"/>
                </a:solidFill>
                <a:ea typeface="ＭＳ Ｐゴシック" charset="0"/>
                <a:cs typeface="ＭＳ Ｐゴシック" charset="0"/>
                <a:sym typeface="Symbol" charset="0"/>
              </a:rPr>
              <a:t>Spectrum is Fragmented</a:t>
            </a:r>
            <a:endParaRPr lang="en-US" sz="1600" b="1">
              <a:solidFill>
                <a:srgbClr val="FF0000"/>
              </a:solidFill>
              <a:ea typeface="ＭＳ Ｐゴシック" charset="0"/>
              <a:cs typeface="ＭＳ Ｐゴシック" charset="0"/>
            </a:endParaRPr>
          </a:p>
        </p:txBody>
      </p:sp>
      <p:grpSp>
        <p:nvGrpSpPr>
          <p:cNvPr id="9" name="Group 70"/>
          <p:cNvGrpSpPr>
            <a:grpSpLocks/>
          </p:cNvGrpSpPr>
          <p:nvPr/>
        </p:nvGrpSpPr>
        <p:grpSpPr bwMode="auto">
          <a:xfrm>
            <a:off x="114300" y="1143000"/>
            <a:ext cx="5372100" cy="4286250"/>
            <a:chOff x="1828800" y="4800600"/>
            <a:chExt cx="6000750" cy="4572000"/>
          </a:xfrm>
        </p:grpSpPr>
        <p:sp>
          <p:nvSpPr>
            <p:cNvPr id="69" name="Rectangle 68"/>
            <p:cNvSpPr/>
            <p:nvPr/>
          </p:nvSpPr>
          <p:spPr>
            <a:xfrm>
              <a:off x="3029305" y="5200227"/>
              <a:ext cx="1370738" cy="3373120"/>
            </a:xfrm>
            <a:prstGeom prst="rect">
              <a:avLst/>
            </a:prstGeom>
            <a:solidFill>
              <a:srgbClr val="FFFF00"/>
            </a:solidFill>
            <a:ln w="317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8" name="Chart 67"/>
            <p:cNvGraphicFramePr/>
            <p:nvPr/>
          </p:nvGraphicFramePr>
          <p:xfrm>
            <a:off x="1828800" y="4800600"/>
            <a:ext cx="6000750" cy="4572000"/>
          </p:xfrm>
          <a:graphic>
            <a:graphicData uri="http://schemas.openxmlformats.org/drawingml/2006/chart">
              <c:chart xmlns:c="http://schemas.openxmlformats.org/drawingml/2006/chart" xmlns:r="http://schemas.openxmlformats.org/officeDocument/2006/relationships" r:id="rId6"/>
            </a:graphicData>
          </a:graphic>
        </p:graphicFrame>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mph" presetSubtype="0" nodeType="clickEffect">
                                  <p:stCondLst>
                                    <p:cond delay="0"/>
                                  </p:stCondLst>
                                  <p:childTnLst>
                                    <p:set>
                                      <p:cBhvr rctx="PPT">
                                        <p:cTn id="20" dur="indefinite"/>
                                        <p:tgtEl>
                                          <p:spTgt spid="5"/>
                                        </p:tgtEl>
                                        <p:attrNameLst>
                                          <p:attrName>style.opacity</p:attrName>
                                        </p:attrNameLst>
                                      </p:cBhvr>
                                      <p:to>
                                        <p:strVal val="0.04"/>
                                      </p:to>
                                    </p:set>
                                    <p:animEffect filter="image" prLst="opacity: 0.04">
                                      <p:cBhvr rctx="IE">
                                        <p:cTn id="21" dur="indefinite"/>
                                        <p:tgtEl>
                                          <p:spTgt spid="5"/>
                                        </p:tgtEl>
                                      </p:cBhvr>
                                    </p:animEffect>
                                  </p:childTnLst>
                                </p:cTn>
                              </p:par>
                              <p:par>
                                <p:cTn id="22" presetID="9" presetClass="emph" presetSubtype="0" nodeType="withEffect">
                                  <p:stCondLst>
                                    <p:cond delay="0"/>
                                  </p:stCondLst>
                                  <p:childTnLst>
                                    <p:set>
                                      <p:cBhvr rctx="PPT">
                                        <p:cTn id="23" dur="indefinite"/>
                                        <p:tgtEl>
                                          <p:spTgt spid="6"/>
                                        </p:tgtEl>
                                        <p:attrNameLst>
                                          <p:attrName>style.opacity</p:attrName>
                                        </p:attrNameLst>
                                      </p:cBhvr>
                                      <p:to>
                                        <p:strVal val="0.04"/>
                                      </p:to>
                                    </p:set>
                                    <p:animEffect filter="image" prLst="opacity: 0.04">
                                      <p:cBhvr rctx="IE">
                                        <p:cTn id="24" dur="indefinite"/>
                                        <p:tgtEl>
                                          <p:spTgt spid="6"/>
                                        </p:tgtEl>
                                      </p:cBhvr>
                                    </p:animEffect>
                                  </p:childTnLst>
                                </p:cTn>
                              </p:par>
                              <p:par>
                                <p:cTn id="25" presetID="9" presetClass="emph" presetSubtype="0" grpId="0" nodeType="withEffect">
                                  <p:stCondLst>
                                    <p:cond delay="0"/>
                                  </p:stCondLst>
                                  <p:childTnLst>
                                    <p:set>
                                      <p:cBhvr rctx="PPT">
                                        <p:cTn id="26" dur="indefinite"/>
                                        <p:tgtEl>
                                          <p:spTgt spid="30"/>
                                        </p:tgtEl>
                                        <p:attrNameLst>
                                          <p:attrName>style.opacity</p:attrName>
                                        </p:attrNameLst>
                                      </p:cBhvr>
                                      <p:to>
                                        <p:strVal val="0.04"/>
                                      </p:to>
                                    </p:set>
                                    <p:animEffect filter="image" prLst="opacity: 0.04">
                                      <p:cBhvr rctx="IE">
                                        <p:cTn id="27" dur="indefinite"/>
                                        <p:tgtEl>
                                          <p:spTgt spid="30"/>
                                        </p:tgtEl>
                                      </p:cBhvr>
                                    </p:animEffect>
                                  </p:childTnLst>
                                </p:cTn>
                              </p:par>
                              <p:par>
                                <p:cTn id="28" presetID="9" presetClass="emph" presetSubtype="0" grpId="0" nodeType="withEffect">
                                  <p:stCondLst>
                                    <p:cond delay="0"/>
                                  </p:stCondLst>
                                  <p:childTnLst>
                                    <p:set>
                                      <p:cBhvr rctx="PPT">
                                        <p:cTn id="29" dur="indefinite"/>
                                        <p:tgtEl>
                                          <p:spTgt spid="31"/>
                                        </p:tgtEl>
                                        <p:attrNameLst>
                                          <p:attrName>style.opacity</p:attrName>
                                        </p:attrNameLst>
                                      </p:cBhvr>
                                      <p:to>
                                        <p:strVal val="0.04"/>
                                      </p:to>
                                    </p:set>
                                    <p:animEffect filter="image" prLst="opacity: 0.04">
                                      <p:cBhvr rctx="IE">
                                        <p:cTn id="30" dur="indefinite"/>
                                        <p:tgtEl>
                                          <p:spTgt spid="31"/>
                                        </p:tgtEl>
                                      </p:cBhvr>
                                    </p:animEffect>
                                  </p:childTnLst>
                                </p:cTn>
                              </p:par>
                              <p:par>
                                <p:cTn id="31" presetID="9" presetClass="emph" presetSubtype="0" grpId="0" nodeType="withEffect">
                                  <p:stCondLst>
                                    <p:cond delay="0"/>
                                  </p:stCondLst>
                                  <p:childTnLst>
                                    <p:set>
                                      <p:cBhvr rctx="PPT">
                                        <p:cTn id="32" dur="indefinite"/>
                                        <p:tgtEl>
                                          <p:spTgt spid="32"/>
                                        </p:tgtEl>
                                        <p:attrNameLst>
                                          <p:attrName>style.opacity</p:attrName>
                                        </p:attrNameLst>
                                      </p:cBhvr>
                                      <p:to>
                                        <p:strVal val="0.04"/>
                                      </p:to>
                                    </p:set>
                                    <p:animEffect filter="image" prLst="opacity: 0.04">
                                      <p:cBhvr rctx="IE">
                                        <p:cTn id="33" dur="indefinite"/>
                                        <p:tgtEl>
                                          <p:spTgt spid="32"/>
                                        </p:tgtEl>
                                      </p:cBhvr>
                                    </p:animEffect>
                                  </p:childTnLst>
                                </p:cTn>
                              </p:par>
                              <p:par>
                                <p:cTn id="34" presetID="9" presetClass="emph" presetSubtype="0" grpId="0" nodeType="withEffect">
                                  <p:stCondLst>
                                    <p:cond delay="0"/>
                                  </p:stCondLst>
                                  <p:childTnLst>
                                    <p:set>
                                      <p:cBhvr rctx="PPT">
                                        <p:cTn id="35" dur="indefinite"/>
                                        <p:tgtEl>
                                          <p:spTgt spid="33"/>
                                        </p:tgtEl>
                                        <p:attrNameLst>
                                          <p:attrName>style.opacity</p:attrName>
                                        </p:attrNameLst>
                                      </p:cBhvr>
                                      <p:to>
                                        <p:strVal val="0.04"/>
                                      </p:to>
                                    </p:set>
                                    <p:animEffect filter="image" prLst="opacity: 0.04">
                                      <p:cBhvr rctx="IE">
                                        <p:cTn id="36" dur="indefinite"/>
                                        <p:tgtEl>
                                          <p:spTgt spid="33"/>
                                        </p:tgtEl>
                                      </p:cBhvr>
                                    </p:animEffect>
                                  </p:childTnLst>
                                </p:cTn>
                              </p:par>
                              <p:par>
                                <p:cTn id="37" presetID="9" presetClass="emph" presetSubtype="0" grpId="0" nodeType="withEffect">
                                  <p:stCondLst>
                                    <p:cond delay="0"/>
                                  </p:stCondLst>
                                  <p:childTnLst>
                                    <p:set>
                                      <p:cBhvr rctx="PPT">
                                        <p:cTn id="38" dur="indefinite"/>
                                        <p:tgtEl>
                                          <p:spTgt spid="34"/>
                                        </p:tgtEl>
                                        <p:attrNameLst>
                                          <p:attrName>style.opacity</p:attrName>
                                        </p:attrNameLst>
                                      </p:cBhvr>
                                      <p:to>
                                        <p:strVal val="0.04"/>
                                      </p:to>
                                    </p:set>
                                    <p:animEffect filter="image" prLst="opacity: 0.04">
                                      <p:cBhvr rctx="IE">
                                        <p:cTn id="39" dur="indefinite"/>
                                        <p:tgtEl>
                                          <p:spTgt spid="34"/>
                                        </p:tgtEl>
                                      </p:cBhvr>
                                    </p:animEffect>
                                  </p:childTnLst>
                                </p:cTn>
                              </p:par>
                              <p:par>
                                <p:cTn id="40" presetID="9" presetClass="emph" presetSubtype="0" grpId="0" nodeType="withEffect">
                                  <p:stCondLst>
                                    <p:cond delay="0"/>
                                  </p:stCondLst>
                                  <p:childTnLst>
                                    <p:set>
                                      <p:cBhvr rctx="PPT">
                                        <p:cTn id="41" dur="indefinite"/>
                                        <p:tgtEl>
                                          <p:spTgt spid="37"/>
                                        </p:tgtEl>
                                        <p:attrNameLst>
                                          <p:attrName>style.opacity</p:attrName>
                                        </p:attrNameLst>
                                      </p:cBhvr>
                                      <p:to>
                                        <p:strVal val="0.04"/>
                                      </p:to>
                                    </p:set>
                                    <p:animEffect filter="image" prLst="opacity: 0.04">
                                      <p:cBhvr rctx="IE">
                                        <p:cTn id="42" dur="indefinite"/>
                                        <p:tgtEl>
                                          <p:spTgt spid="37"/>
                                        </p:tgtEl>
                                      </p:cBhvr>
                                    </p:animEffect>
                                  </p:childTnLst>
                                </p:cTn>
                              </p:par>
                              <p:par>
                                <p:cTn id="43" presetID="9" presetClass="emph" presetSubtype="0" grpId="0" nodeType="withEffect">
                                  <p:stCondLst>
                                    <p:cond delay="0"/>
                                  </p:stCondLst>
                                  <p:childTnLst>
                                    <p:set>
                                      <p:cBhvr rctx="PPT">
                                        <p:cTn id="44" dur="indefinite"/>
                                        <p:tgtEl>
                                          <p:spTgt spid="38"/>
                                        </p:tgtEl>
                                        <p:attrNameLst>
                                          <p:attrName>style.opacity</p:attrName>
                                        </p:attrNameLst>
                                      </p:cBhvr>
                                      <p:to>
                                        <p:strVal val="0.04"/>
                                      </p:to>
                                    </p:set>
                                    <p:animEffect filter="image" prLst="opacity: 0.04">
                                      <p:cBhvr rctx="IE">
                                        <p:cTn id="45" dur="indefinite"/>
                                        <p:tgtEl>
                                          <p:spTgt spid="38"/>
                                        </p:tgtEl>
                                      </p:cBhvr>
                                    </p:animEffect>
                                  </p:childTnLst>
                                </p:cTn>
                              </p:par>
                              <p:par>
                                <p:cTn id="46" presetID="9" presetClass="emph" presetSubtype="0" grpId="0" nodeType="withEffect">
                                  <p:stCondLst>
                                    <p:cond delay="0"/>
                                  </p:stCondLst>
                                  <p:childTnLst>
                                    <p:set>
                                      <p:cBhvr rctx="PPT">
                                        <p:cTn id="47" dur="indefinite"/>
                                        <p:tgtEl>
                                          <p:spTgt spid="39"/>
                                        </p:tgtEl>
                                        <p:attrNameLst>
                                          <p:attrName>style.opacity</p:attrName>
                                        </p:attrNameLst>
                                      </p:cBhvr>
                                      <p:to>
                                        <p:strVal val="0.04"/>
                                      </p:to>
                                    </p:set>
                                    <p:animEffect filter="image" prLst="opacity: 0.04">
                                      <p:cBhvr rctx="IE">
                                        <p:cTn id="48" dur="indefinite"/>
                                        <p:tgtEl>
                                          <p:spTgt spid="39"/>
                                        </p:tgtEl>
                                      </p:cBhvr>
                                    </p:animEffect>
                                  </p:childTnLst>
                                </p:cTn>
                              </p:par>
                              <p:par>
                                <p:cTn id="49" presetID="9" presetClass="emph" presetSubtype="0" grpId="0" nodeType="withEffect">
                                  <p:stCondLst>
                                    <p:cond delay="0"/>
                                  </p:stCondLst>
                                  <p:childTnLst>
                                    <p:set>
                                      <p:cBhvr rctx="PPT">
                                        <p:cTn id="50" dur="indefinite"/>
                                        <p:tgtEl>
                                          <p:spTgt spid="40"/>
                                        </p:tgtEl>
                                        <p:attrNameLst>
                                          <p:attrName>style.opacity</p:attrName>
                                        </p:attrNameLst>
                                      </p:cBhvr>
                                      <p:to>
                                        <p:strVal val="0.04"/>
                                      </p:to>
                                    </p:set>
                                    <p:animEffect filter="image" prLst="opacity: 0.04">
                                      <p:cBhvr rctx="IE">
                                        <p:cTn id="51" dur="indefinite"/>
                                        <p:tgtEl>
                                          <p:spTgt spid="40"/>
                                        </p:tgtEl>
                                      </p:cBhvr>
                                    </p:animEffect>
                                  </p:childTnLst>
                                </p:cTn>
                              </p:par>
                              <p:par>
                                <p:cTn id="52" presetID="9" presetClass="emph" presetSubtype="0" grpId="0" nodeType="withEffect">
                                  <p:stCondLst>
                                    <p:cond delay="0"/>
                                  </p:stCondLst>
                                  <p:childTnLst>
                                    <p:set>
                                      <p:cBhvr rctx="PPT">
                                        <p:cTn id="53" dur="indefinite"/>
                                        <p:tgtEl>
                                          <p:spTgt spid="41"/>
                                        </p:tgtEl>
                                        <p:attrNameLst>
                                          <p:attrName>style.opacity</p:attrName>
                                        </p:attrNameLst>
                                      </p:cBhvr>
                                      <p:to>
                                        <p:strVal val="0.04"/>
                                      </p:to>
                                    </p:set>
                                    <p:animEffect filter="image" prLst="opacity: 0.04">
                                      <p:cBhvr rctx="IE">
                                        <p:cTn id="54" dur="indefinite"/>
                                        <p:tgtEl>
                                          <p:spTgt spid="41"/>
                                        </p:tgtEl>
                                      </p:cBhvr>
                                    </p:animEffect>
                                  </p:childTnLst>
                                </p:cTn>
                              </p:par>
                              <p:par>
                                <p:cTn id="55" presetID="9" presetClass="emph" presetSubtype="0" grpId="0" nodeType="withEffect">
                                  <p:stCondLst>
                                    <p:cond delay="0"/>
                                  </p:stCondLst>
                                  <p:childTnLst>
                                    <p:set>
                                      <p:cBhvr rctx="PPT">
                                        <p:cTn id="56" dur="indefinite"/>
                                        <p:tgtEl>
                                          <p:spTgt spid="42"/>
                                        </p:tgtEl>
                                        <p:attrNameLst>
                                          <p:attrName>style.opacity</p:attrName>
                                        </p:attrNameLst>
                                      </p:cBhvr>
                                      <p:to>
                                        <p:strVal val="0.04"/>
                                      </p:to>
                                    </p:set>
                                    <p:animEffect filter="image" prLst="opacity: 0.04">
                                      <p:cBhvr rctx="IE">
                                        <p:cTn id="57" dur="indefinite"/>
                                        <p:tgtEl>
                                          <p:spTgt spid="42"/>
                                        </p:tgtEl>
                                      </p:cBhvr>
                                    </p:animEffect>
                                  </p:childTnLst>
                                </p:cTn>
                              </p:par>
                              <p:par>
                                <p:cTn id="58" presetID="9" presetClass="emph" presetSubtype="0" grpId="1" nodeType="withEffect">
                                  <p:stCondLst>
                                    <p:cond delay="0"/>
                                  </p:stCondLst>
                                  <p:childTnLst>
                                    <p:set>
                                      <p:cBhvr rctx="PPT">
                                        <p:cTn id="59" dur="indefinite"/>
                                        <p:tgtEl>
                                          <p:spTgt spid="43"/>
                                        </p:tgtEl>
                                        <p:attrNameLst>
                                          <p:attrName>style.opacity</p:attrName>
                                        </p:attrNameLst>
                                      </p:cBhvr>
                                      <p:to>
                                        <p:strVal val="0.04"/>
                                      </p:to>
                                    </p:set>
                                    <p:animEffect filter="image" prLst="opacity: 0.04">
                                      <p:cBhvr rctx="IE">
                                        <p:cTn id="60" dur="indefinite"/>
                                        <p:tgtEl>
                                          <p:spTgt spid="43"/>
                                        </p:tgtEl>
                                      </p:cBhvr>
                                    </p:animEffect>
                                  </p:childTnLst>
                                </p:cTn>
                              </p:par>
                              <p:par>
                                <p:cTn id="61" presetID="9" presetClass="emph" presetSubtype="0" grpId="1" nodeType="withEffect">
                                  <p:stCondLst>
                                    <p:cond delay="0"/>
                                  </p:stCondLst>
                                  <p:childTnLst>
                                    <p:set>
                                      <p:cBhvr rctx="PPT">
                                        <p:cTn id="62" dur="indefinite"/>
                                        <p:tgtEl>
                                          <p:spTgt spid="61"/>
                                        </p:tgtEl>
                                        <p:attrNameLst>
                                          <p:attrName>style.opacity</p:attrName>
                                        </p:attrNameLst>
                                      </p:cBhvr>
                                      <p:to>
                                        <p:strVal val="0.04"/>
                                      </p:to>
                                    </p:set>
                                    <p:animEffect filter="image" prLst="opacity: 0.04">
                                      <p:cBhvr rctx="IE">
                                        <p:cTn id="63" dur="indefinite"/>
                                        <p:tgtEl>
                                          <p:spTgt spid="61"/>
                                        </p:tgtEl>
                                      </p:cBhvr>
                                    </p:animEffect>
                                  </p:childTnLst>
                                </p:cTn>
                              </p:par>
                              <p:par>
                                <p:cTn id="64" presetID="9" presetClass="emph" presetSubtype="0" grpId="1" nodeType="withEffect">
                                  <p:stCondLst>
                                    <p:cond delay="0"/>
                                  </p:stCondLst>
                                  <p:childTnLst>
                                    <p:set>
                                      <p:cBhvr rctx="PPT">
                                        <p:cTn id="65" dur="indefinite"/>
                                        <p:tgtEl>
                                          <p:spTgt spid="62"/>
                                        </p:tgtEl>
                                        <p:attrNameLst>
                                          <p:attrName>style.opacity</p:attrName>
                                        </p:attrNameLst>
                                      </p:cBhvr>
                                      <p:to>
                                        <p:strVal val="0.04"/>
                                      </p:to>
                                    </p:set>
                                    <p:animEffect filter="image" prLst="opacity: 0.04">
                                      <p:cBhvr rctx="IE">
                                        <p:cTn id="66" dur="indefinite"/>
                                        <p:tgtEl>
                                          <p:spTgt spid="62"/>
                                        </p:tgtEl>
                                      </p:cBhvr>
                                    </p:animEffect>
                                  </p:childTnLst>
                                </p:cTn>
                              </p:par>
                              <p:par>
                                <p:cTn id="67" presetID="9" presetClass="emph" presetSubtype="0" nodeType="withEffect">
                                  <p:stCondLst>
                                    <p:cond delay="0"/>
                                  </p:stCondLst>
                                  <p:childTnLst>
                                    <p:set>
                                      <p:cBhvr rctx="PPT">
                                        <p:cTn id="68" dur="indefinite"/>
                                        <p:tgtEl>
                                          <p:spTgt spid="4"/>
                                        </p:tgtEl>
                                        <p:attrNameLst>
                                          <p:attrName>style.opacity</p:attrName>
                                        </p:attrNameLst>
                                      </p:cBhvr>
                                      <p:to>
                                        <p:strVal val="0.04"/>
                                      </p:to>
                                    </p:set>
                                    <p:animEffect filter="image" prLst="opacity: 0.04">
                                      <p:cBhvr rctx="IE">
                                        <p:cTn id="69" dur="indefinite"/>
                                        <p:tgtEl>
                                          <p:spTgt spid="4"/>
                                        </p:tgtEl>
                                      </p:cBhvr>
                                    </p:animEffect>
                                  </p:childTnLst>
                                </p:cTn>
                              </p:par>
                              <p:par>
                                <p:cTn id="70" presetID="9" presetClass="emph" presetSubtype="0" nodeType="withEffect">
                                  <p:stCondLst>
                                    <p:cond delay="0"/>
                                  </p:stCondLst>
                                  <p:childTnLst>
                                    <p:set>
                                      <p:cBhvr rctx="PPT">
                                        <p:cTn id="71" dur="indefinite"/>
                                        <p:tgtEl>
                                          <p:spTgt spid="7"/>
                                        </p:tgtEl>
                                        <p:attrNameLst>
                                          <p:attrName>style.opacity</p:attrName>
                                        </p:attrNameLst>
                                      </p:cBhvr>
                                      <p:to>
                                        <p:strVal val="0.04"/>
                                      </p:to>
                                    </p:set>
                                    <p:animEffect filter="image" prLst="opacity: 0.04">
                                      <p:cBhvr rctx="IE">
                                        <p:cTn id="72" dur="indefinite"/>
                                        <p:tgtEl>
                                          <p:spTgt spid="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6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9"/>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childTnLst>
                                </p:cTn>
                              </p:par>
                              <p:par>
                                <p:cTn id="93" presetID="9" presetClass="emph" presetSubtype="0" grpId="1" nodeType="withEffect">
                                  <p:stCondLst>
                                    <p:cond delay="0"/>
                                  </p:stCondLst>
                                  <p:childTnLst>
                                    <p:set>
                                      <p:cBhvr rctx="PPT">
                                        <p:cTn id="94" dur="indefinite"/>
                                        <p:tgtEl>
                                          <p:spTgt spid="37"/>
                                        </p:tgtEl>
                                        <p:attrNameLst>
                                          <p:attrName>style.opacity</p:attrName>
                                        </p:attrNameLst>
                                      </p:cBhvr>
                                      <p:to>
                                        <p:strVal val="1"/>
                                      </p:to>
                                    </p:set>
                                    <p:animEffect filter="image" prLst="opacity: 1">
                                      <p:cBhvr rctx="IE">
                                        <p:cTn id="95" dur="indefinite"/>
                                        <p:tgtEl>
                                          <p:spTgt spid="37"/>
                                        </p:tgtEl>
                                      </p:cBhvr>
                                    </p:animEffect>
                                  </p:childTnLst>
                                </p:cTn>
                              </p:par>
                              <p:par>
                                <p:cTn id="96" presetID="9" presetClass="emph" presetSubtype="0" grpId="1" nodeType="withEffect">
                                  <p:stCondLst>
                                    <p:cond delay="0"/>
                                  </p:stCondLst>
                                  <p:childTnLst>
                                    <p:set>
                                      <p:cBhvr rctx="PPT">
                                        <p:cTn id="97" dur="indefinite"/>
                                        <p:tgtEl>
                                          <p:spTgt spid="38"/>
                                        </p:tgtEl>
                                        <p:attrNameLst>
                                          <p:attrName>style.opacity</p:attrName>
                                        </p:attrNameLst>
                                      </p:cBhvr>
                                      <p:to>
                                        <p:strVal val="1"/>
                                      </p:to>
                                    </p:set>
                                    <p:animEffect filter="image" prLst="opacity: 1">
                                      <p:cBhvr rctx="IE">
                                        <p:cTn id="98" dur="indefinite"/>
                                        <p:tgtEl>
                                          <p:spTgt spid="38"/>
                                        </p:tgtEl>
                                      </p:cBhvr>
                                    </p:animEffect>
                                  </p:childTnLst>
                                </p:cTn>
                              </p:par>
                              <p:par>
                                <p:cTn id="99" presetID="9" presetClass="emph" presetSubtype="0" grpId="1" nodeType="withEffect">
                                  <p:stCondLst>
                                    <p:cond delay="0"/>
                                  </p:stCondLst>
                                  <p:childTnLst>
                                    <p:set>
                                      <p:cBhvr rctx="PPT">
                                        <p:cTn id="100" dur="indefinite"/>
                                        <p:tgtEl>
                                          <p:spTgt spid="39"/>
                                        </p:tgtEl>
                                        <p:attrNameLst>
                                          <p:attrName>style.opacity</p:attrName>
                                        </p:attrNameLst>
                                      </p:cBhvr>
                                      <p:to>
                                        <p:strVal val="1"/>
                                      </p:to>
                                    </p:set>
                                    <p:animEffect filter="image" prLst="opacity: 1">
                                      <p:cBhvr rctx="IE">
                                        <p:cTn id="101" dur="indefinite"/>
                                        <p:tgtEl>
                                          <p:spTgt spid="39"/>
                                        </p:tgtEl>
                                      </p:cBhvr>
                                    </p:animEffect>
                                  </p:childTnLst>
                                </p:cTn>
                              </p:par>
                              <p:par>
                                <p:cTn id="102" presetID="9" presetClass="emph" presetSubtype="0" grpId="1" nodeType="withEffect">
                                  <p:stCondLst>
                                    <p:cond delay="0"/>
                                  </p:stCondLst>
                                  <p:childTnLst>
                                    <p:set>
                                      <p:cBhvr rctx="PPT">
                                        <p:cTn id="103" dur="indefinite"/>
                                        <p:tgtEl>
                                          <p:spTgt spid="40"/>
                                        </p:tgtEl>
                                        <p:attrNameLst>
                                          <p:attrName>style.opacity</p:attrName>
                                        </p:attrNameLst>
                                      </p:cBhvr>
                                      <p:to>
                                        <p:strVal val="1"/>
                                      </p:to>
                                    </p:set>
                                    <p:animEffect filter="image" prLst="opacity: 1">
                                      <p:cBhvr rctx="IE">
                                        <p:cTn id="104" dur="indefinite"/>
                                        <p:tgtEl>
                                          <p:spTgt spid="40"/>
                                        </p:tgtEl>
                                      </p:cBhvr>
                                    </p:animEffect>
                                  </p:childTnLst>
                                </p:cTn>
                              </p:par>
                              <p:par>
                                <p:cTn id="105" presetID="9" presetClass="emph" presetSubtype="0" grpId="1" nodeType="withEffect">
                                  <p:stCondLst>
                                    <p:cond delay="0"/>
                                  </p:stCondLst>
                                  <p:childTnLst>
                                    <p:set>
                                      <p:cBhvr rctx="PPT">
                                        <p:cTn id="106" dur="indefinite"/>
                                        <p:tgtEl>
                                          <p:spTgt spid="41"/>
                                        </p:tgtEl>
                                        <p:attrNameLst>
                                          <p:attrName>style.opacity</p:attrName>
                                        </p:attrNameLst>
                                      </p:cBhvr>
                                      <p:to>
                                        <p:strVal val="1"/>
                                      </p:to>
                                    </p:set>
                                    <p:animEffect filter="image" prLst="opacity: 1">
                                      <p:cBhvr rctx="IE">
                                        <p:cTn id="107" dur="indefinite"/>
                                        <p:tgtEl>
                                          <p:spTgt spid="41"/>
                                        </p:tgtEl>
                                      </p:cBhvr>
                                    </p:animEffect>
                                  </p:childTnLst>
                                </p:cTn>
                              </p:par>
                              <p:par>
                                <p:cTn id="108" presetID="9" presetClass="emph" presetSubtype="0" grpId="1" nodeType="withEffect">
                                  <p:stCondLst>
                                    <p:cond delay="0"/>
                                  </p:stCondLst>
                                  <p:childTnLst>
                                    <p:set>
                                      <p:cBhvr rctx="PPT">
                                        <p:cTn id="109" dur="indefinite"/>
                                        <p:tgtEl>
                                          <p:spTgt spid="42"/>
                                        </p:tgtEl>
                                        <p:attrNameLst>
                                          <p:attrName>style.opacity</p:attrName>
                                        </p:attrNameLst>
                                      </p:cBhvr>
                                      <p:to>
                                        <p:strVal val="1"/>
                                      </p:to>
                                    </p:set>
                                    <p:animEffect filter="image" prLst="opacity: 1">
                                      <p:cBhvr rctx="IE">
                                        <p:cTn id="110" dur="indefinite"/>
                                        <p:tgtEl>
                                          <p:spTgt spid="42"/>
                                        </p:tgtEl>
                                      </p:cBhvr>
                                    </p:animEffect>
                                  </p:childTnLst>
                                </p:cTn>
                              </p:par>
                              <p:par>
                                <p:cTn id="111" presetID="9" presetClass="emph" presetSubtype="0" grpId="2" nodeType="withEffect">
                                  <p:stCondLst>
                                    <p:cond delay="0"/>
                                  </p:stCondLst>
                                  <p:childTnLst>
                                    <p:set>
                                      <p:cBhvr rctx="PPT">
                                        <p:cTn id="112" dur="indefinite"/>
                                        <p:tgtEl>
                                          <p:spTgt spid="61"/>
                                        </p:tgtEl>
                                        <p:attrNameLst>
                                          <p:attrName>style.opacity</p:attrName>
                                        </p:attrNameLst>
                                      </p:cBhvr>
                                      <p:to>
                                        <p:strVal val="1"/>
                                      </p:to>
                                    </p:set>
                                    <p:animEffect filter="image" prLst="opacity: 1">
                                      <p:cBhvr rctx="IE">
                                        <p:cTn id="113" dur="indefinite"/>
                                        <p:tgtEl>
                                          <p:spTgt spid="61"/>
                                        </p:tgtEl>
                                      </p:cBhvr>
                                    </p:animEffect>
                                  </p:childTnLst>
                                </p:cTn>
                              </p:par>
                              <p:par>
                                <p:cTn id="114" presetID="9" presetClass="emph" presetSubtype="0" nodeType="withEffect">
                                  <p:stCondLst>
                                    <p:cond delay="0"/>
                                  </p:stCondLst>
                                  <p:childTnLst>
                                    <p:set>
                                      <p:cBhvr rctx="PPT">
                                        <p:cTn id="115" dur="indefinite"/>
                                        <p:tgtEl>
                                          <p:spTgt spid="4"/>
                                        </p:tgtEl>
                                        <p:attrNameLst>
                                          <p:attrName>style.opacity</p:attrName>
                                        </p:attrNameLst>
                                      </p:cBhvr>
                                      <p:to>
                                        <p:strVal val="1"/>
                                      </p:to>
                                    </p:set>
                                    <p:animEffect filter="image" prLst="opacity: 1">
                                      <p:cBhvr rctx="IE">
                                        <p:cTn id="116" dur="indefinite"/>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65"/>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1" grpId="0" animBg="1"/>
      <p:bldP spid="32" grpId="0" animBg="1"/>
      <p:bldP spid="33" grpId="0" animBg="1"/>
      <p:bldP spid="34" grpId="0"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61" grpId="0" animBg="1"/>
      <p:bldP spid="61" grpId="1" animBg="1"/>
      <p:bldP spid="61" grpId="2" animBg="1"/>
      <p:bldP spid="62" grpId="0" animBg="1"/>
      <p:bldP spid="62" grpId="1" animBg="1"/>
      <p:bldP spid="64" grpId="0" animBg="1"/>
      <p:bldP spid="64" grpId="1" animBg="1"/>
      <p:bldP spid="65" grpId="0" animBg="1"/>
      <p:bldP spid="65" grpId="1" animBg="1"/>
      <p:bldP spid="66" grpId="0" animBg="1"/>
      <p:bldP spid="6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66"/>
          <p:cNvSpPr/>
          <p:nvPr/>
        </p:nvSpPr>
        <p:spPr>
          <a:xfrm rot="16200000">
            <a:off x="2714625" y="2200275"/>
            <a:ext cx="2800350" cy="2971800"/>
          </a:xfrm>
          <a:custGeom>
            <a:avLst/>
            <a:gdLst>
              <a:gd name="connsiteX0" fmla="*/ 0 w 4095750"/>
              <a:gd name="connsiteY0" fmla="*/ 1604962 h 1624012"/>
              <a:gd name="connsiteX1" fmla="*/ 114300 w 4095750"/>
              <a:gd name="connsiteY1" fmla="*/ 928687 h 1624012"/>
              <a:gd name="connsiteX2" fmla="*/ 466725 w 4095750"/>
              <a:gd name="connsiteY2" fmla="*/ 414337 h 1624012"/>
              <a:gd name="connsiteX3" fmla="*/ 1438275 w 4095750"/>
              <a:gd name="connsiteY3" fmla="*/ 61912 h 1624012"/>
              <a:gd name="connsiteX4" fmla="*/ 2581275 w 4095750"/>
              <a:gd name="connsiteY4" fmla="*/ 42862 h 1624012"/>
              <a:gd name="connsiteX5" fmla="*/ 3448050 w 4095750"/>
              <a:gd name="connsiteY5" fmla="*/ 223837 h 1624012"/>
              <a:gd name="connsiteX6" fmla="*/ 3876675 w 4095750"/>
              <a:gd name="connsiteY6" fmla="*/ 728662 h 1624012"/>
              <a:gd name="connsiteX7" fmla="*/ 4057650 w 4095750"/>
              <a:gd name="connsiteY7" fmla="*/ 1252537 h 1624012"/>
              <a:gd name="connsiteX8" fmla="*/ 4095750 w 4095750"/>
              <a:gd name="connsiteY8" fmla="*/ 1624012 h 1624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750" h="1624012">
                <a:moveTo>
                  <a:pt x="0" y="1604962"/>
                </a:moveTo>
                <a:cubicBezTo>
                  <a:pt x="18256" y="1366043"/>
                  <a:pt x="36513" y="1127124"/>
                  <a:pt x="114300" y="928687"/>
                </a:cubicBezTo>
                <a:cubicBezTo>
                  <a:pt x="192087" y="730250"/>
                  <a:pt x="246063" y="558800"/>
                  <a:pt x="466725" y="414337"/>
                </a:cubicBezTo>
                <a:cubicBezTo>
                  <a:pt x="687388" y="269875"/>
                  <a:pt x="1085850" y="123824"/>
                  <a:pt x="1438275" y="61912"/>
                </a:cubicBezTo>
                <a:cubicBezTo>
                  <a:pt x="1790700" y="0"/>
                  <a:pt x="2246313" y="15875"/>
                  <a:pt x="2581275" y="42862"/>
                </a:cubicBezTo>
                <a:cubicBezTo>
                  <a:pt x="2916237" y="69849"/>
                  <a:pt x="3232150" y="109537"/>
                  <a:pt x="3448050" y="223837"/>
                </a:cubicBezTo>
                <a:cubicBezTo>
                  <a:pt x="3663950" y="338137"/>
                  <a:pt x="3775075" y="557212"/>
                  <a:pt x="3876675" y="728662"/>
                </a:cubicBezTo>
                <a:cubicBezTo>
                  <a:pt x="3978275" y="900112"/>
                  <a:pt x="4021137" y="1103312"/>
                  <a:pt x="4057650" y="1252537"/>
                </a:cubicBezTo>
                <a:cubicBezTo>
                  <a:pt x="4094163" y="1401762"/>
                  <a:pt x="4094956" y="1512887"/>
                  <a:pt x="4095750" y="1624012"/>
                </a:cubicBezTo>
              </a:path>
            </a:pathLst>
          </a:custGeom>
          <a:solidFill>
            <a:schemeClr val="tx1">
              <a:lumMod val="50000"/>
              <a:lumOff val="50000"/>
              <a:alpha val="25000"/>
            </a:schemeClr>
          </a:solidFill>
          <a:ln w="28575">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22882" name="Title 1"/>
          <p:cNvSpPr>
            <a:spLocks noGrp="1"/>
          </p:cNvSpPr>
          <p:nvPr>
            <p:ph type="title"/>
          </p:nvPr>
        </p:nvSpPr>
        <p:spPr/>
        <p:txBody>
          <a:bodyPr/>
          <a:lstStyle/>
          <a:p>
            <a:r>
              <a:rPr lang="en-US" altLang="en-US"/>
              <a:t>White Spaces Spectrum Availability</a:t>
            </a:r>
          </a:p>
        </p:txBody>
      </p:sp>
      <p:sp>
        <p:nvSpPr>
          <p:cNvPr id="122883" name="Content Placeholder 2"/>
          <p:cNvSpPr>
            <a:spLocks noGrp="1"/>
          </p:cNvSpPr>
          <p:nvPr>
            <p:ph sz="half" idx="2"/>
          </p:nvPr>
        </p:nvSpPr>
        <p:spPr>
          <a:xfrm>
            <a:off x="5715000" y="1600200"/>
            <a:ext cx="3429000" cy="4525963"/>
          </a:xfrm>
          <a:solidFill>
            <a:schemeClr val="bg2"/>
          </a:solidFill>
          <a:ln>
            <a:solidFill>
              <a:schemeClr val="tx1"/>
            </a:solidFill>
            <a:miter lim="800000"/>
            <a:headEnd/>
            <a:tailEnd/>
          </a:ln>
        </p:spPr>
        <p:txBody>
          <a:bodyPr/>
          <a:lstStyle/>
          <a:p>
            <a:pPr algn="ctr">
              <a:buFontTx/>
              <a:buNone/>
            </a:pPr>
            <a:r>
              <a:rPr lang="en-US" altLang="en-US" sz="1800" b="1" u="sng"/>
              <a:t>Differences from ISM(Wi-Fi)</a:t>
            </a:r>
          </a:p>
        </p:txBody>
      </p:sp>
      <p:sp>
        <p:nvSpPr>
          <p:cNvPr id="12288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C62BFE8-74AA-3242-9C79-1867321F7703}" type="slidenum">
              <a:rPr lang="en-US" altLang="en-US" sz="1200">
                <a:solidFill>
                  <a:schemeClr val="tx2"/>
                </a:solidFill>
                <a:latin typeface="Arial Narrow" charset="0"/>
              </a:rPr>
              <a:pPr eaLnBrk="1" hangingPunct="1"/>
              <a:t>12</a:t>
            </a:fld>
            <a:endParaRPr lang="en-US" altLang="en-US" sz="1200">
              <a:solidFill>
                <a:schemeClr val="tx2"/>
              </a:solidFill>
              <a:latin typeface="Arial Narrow" charset="0"/>
            </a:endParaRPr>
          </a:p>
        </p:txBody>
      </p:sp>
      <p:pic>
        <p:nvPicPr>
          <p:cNvPr id="122885" name="Picture 4" descr="C:\Users\t-rohanm\AppData\Local\Microsoft\Windows\Temporary Internet Files\Content.IE5\JHS5IGSZ\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914650"/>
            <a:ext cx="9715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descr="11954226271169522330transmission_tower_ante_01_svg_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57450"/>
            <a:ext cx="974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TextBox 7"/>
          <p:cNvSpPr txBox="1">
            <a:spLocks noChangeArrowheads="1"/>
          </p:cNvSpPr>
          <p:nvPr/>
        </p:nvSpPr>
        <p:spPr bwMode="auto">
          <a:xfrm>
            <a:off x="5807075" y="2030413"/>
            <a:ext cx="165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b="1">
                <a:solidFill>
                  <a:srgbClr val="FF0000"/>
                </a:solidFill>
              </a:rPr>
              <a:t>Fragmentation</a:t>
            </a:r>
          </a:p>
        </p:txBody>
      </p:sp>
      <p:grpSp>
        <p:nvGrpSpPr>
          <p:cNvPr id="122888" name="Group 66"/>
          <p:cNvGrpSpPr>
            <a:grpSpLocks/>
          </p:cNvGrpSpPr>
          <p:nvPr/>
        </p:nvGrpSpPr>
        <p:grpSpPr bwMode="auto">
          <a:xfrm>
            <a:off x="6115050" y="2343150"/>
            <a:ext cx="2695575" cy="354013"/>
            <a:chOff x="6115050" y="2343150"/>
            <a:chExt cx="2694999" cy="353943"/>
          </a:xfrm>
        </p:grpSpPr>
        <p:grpSp>
          <p:nvGrpSpPr>
            <p:cNvPr id="122926" name="Group 20"/>
            <p:cNvGrpSpPr>
              <a:grpSpLocks/>
            </p:cNvGrpSpPr>
            <p:nvPr/>
          </p:nvGrpSpPr>
          <p:grpSpPr bwMode="auto">
            <a:xfrm>
              <a:off x="6115050" y="2343150"/>
              <a:ext cx="369027" cy="228601"/>
              <a:chOff x="6774723" y="3771899"/>
              <a:chExt cx="531768" cy="400051"/>
            </a:xfrm>
          </p:grpSpPr>
          <p:cxnSp>
            <p:nvCxnSpPr>
              <p:cNvPr id="16" name="Straight Arrow Connector 15"/>
              <p:cNvCxnSpPr/>
              <p:nvPr/>
            </p:nvCxnSpPr>
            <p:spPr>
              <a:xfrm>
                <a:off x="6774723" y="4171870"/>
                <a:ext cx="532895"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597609" y="3971884"/>
                <a:ext cx="39997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927" name="TextBox 21"/>
            <p:cNvSpPr txBox="1">
              <a:spLocks noChangeArrowheads="1"/>
            </p:cNvSpPr>
            <p:nvPr/>
          </p:nvSpPr>
          <p:spPr bwMode="auto">
            <a:xfrm>
              <a:off x="6463766" y="2343150"/>
              <a:ext cx="234628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700" b="1">
                  <a:solidFill>
                    <a:schemeClr val="accent1"/>
                  </a:solidFill>
                </a:rPr>
                <a:t>Variable channel widths</a:t>
              </a:r>
            </a:p>
          </p:txBody>
        </p:sp>
      </p:grpSp>
      <p:sp>
        <p:nvSpPr>
          <p:cNvPr id="30" name="Rectangle 29"/>
          <p:cNvSpPr/>
          <p:nvPr/>
        </p:nvSpPr>
        <p:spPr>
          <a:xfrm>
            <a:off x="114300" y="3771900"/>
            <a:ext cx="1714500"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1" name="Rectangle 30"/>
          <p:cNvSpPr/>
          <p:nvPr/>
        </p:nvSpPr>
        <p:spPr>
          <a:xfrm>
            <a:off x="114300" y="3771900"/>
            <a:ext cx="342900" cy="865188"/>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2" name="Rectangle 31"/>
          <p:cNvSpPr/>
          <p:nvPr/>
        </p:nvSpPr>
        <p:spPr>
          <a:xfrm>
            <a:off x="4572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3" name="Rectangle 32"/>
          <p:cNvSpPr/>
          <p:nvPr/>
        </p:nvSpPr>
        <p:spPr>
          <a:xfrm>
            <a:off x="8001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4" name="Rectangle 33"/>
          <p:cNvSpPr/>
          <p:nvPr/>
        </p:nvSpPr>
        <p:spPr>
          <a:xfrm>
            <a:off x="11430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7" name="Rectangle 36"/>
          <p:cNvSpPr/>
          <p:nvPr/>
        </p:nvSpPr>
        <p:spPr>
          <a:xfrm>
            <a:off x="2906713" y="3763963"/>
            <a:ext cx="1714500" cy="865187"/>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8" name="Rectangle 37"/>
          <p:cNvSpPr/>
          <p:nvPr/>
        </p:nvSpPr>
        <p:spPr>
          <a:xfrm>
            <a:off x="2906713" y="3763963"/>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9" name="Rectangle 38"/>
          <p:cNvSpPr/>
          <p:nvPr/>
        </p:nvSpPr>
        <p:spPr>
          <a:xfrm>
            <a:off x="4286250" y="3763963"/>
            <a:ext cx="342900" cy="865187"/>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0" name="Rectangle 39"/>
          <p:cNvSpPr/>
          <p:nvPr/>
        </p:nvSpPr>
        <p:spPr>
          <a:xfrm>
            <a:off x="3249613"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1" name="Rectangle 40"/>
          <p:cNvSpPr/>
          <p:nvPr/>
        </p:nvSpPr>
        <p:spPr>
          <a:xfrm>
            <a:off x="3592513"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2" name="Rectangle 41"/>
          <p:cNvSpPr/>
          <p:nvPr/>
        </p:nvSpPr>
        <p:spPr>
          <a:xfrm>
            <a:off x="3935413" y="3763963"/>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2900" name="Group 76"/>
          <p:cNvGrpSpPr>
            <a:grpSpLocks/>
          </p:cNvGrpSpPr>
          <p:nvPr/>
        </p:nvGrpSpPr>
        <p:grpSpPr bwMode="auto">
          <a:xfrm>
            <a:off x="122238" y="4017963"/>
            <a:ext cx="1673225" cy="465137"/>
            <a:chOff x="1314450" y="3991570"/>
            <a:chExt cx="1672555" cy="466130"/>
          </a:xfrm>
        </p:grpSpPr>
        <p:sp>
          <p:nvSpPr>
            <p:cNvPr id="122921" name="TextBox 49"/>
            <p:cNvSpPr txBox="1">
              <a:spLocks noChangeArrowheads="1"/>
            </p:cNvSpPr>
            <p:nvPr/>
          </p:nvSpPr>
          <p:spPr bwMode="auto">
            <a:xfrm>
              <a:off x="1314450" y="39915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2922" name="TextBox 50"/>
            <p:cNvSpPr txBox="1">
              <a:spLocks noChangeArrowheads="1"/>
            </p:cNvSpPr>
            <p:nvPr/>
          </p:nvSpPr>
          <p:spPr bwMode="auto">
            <a:xfrm>
              <a:off x="16573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2923" name="TextBox 51"/>
            <p:cNvSpPr txBox="1">
              <a:spLocks noChangeArrowheads="1"/>
            </p:cNvSpPr>
            <p:nvPr/>
          </p:nvSpPr>
          <p:spPr bwMode="auto">
            <a:xfrm>
              <a:off x="2025417"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2924" name="TextBox 52"/>
            <p:cNvSpPr txBox="1">
              <a:spLocks noChangeArrowheads="1"/>
            </p:cNvSpPr>
            <p:nvPr/>
          </p:nvSpPr>
          <p:spPr bwMode="auto">
            <a:xfrm>
              <a:off x="23431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2925" name="TextBox 53"/>
            <p:cNvSpPr txBox="1">
              <a:spLocks noChangeArrowheads="1"/>
            </p:cNvSpPr>
            <p:nvPr/>
          </p:nvSpPr>
          <p:spPr bwMode="auto">
            <a:xfrm>
              <a:off x="2701255"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sp>
        <p:nvSpPr>
          <p:cNvPr id="64" name="Rectangle 63"/>
          <p:cNvSpPr/>
          <p:nvPr/>
        </p:nvSpPr>
        <p:spPr>
          <a:xfrm>
            <a:off x="342900" y="5486400"/>
            <a:ext cx="47434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FF0000"/>
                </a:solidFill>
              </a:rPr>
              <a:t>Location impacts spectrum availability</a:t>
            </a:r>
          </a:p>
        </p:txBody>
      </p:sp>
      <p:sp>
        <p:nvSpPr>
          <p:cNvPr id="65" name="Rectangle 64"/>
          <p:cNvSpPr/>
          <p:nvPr/>
        </p:nvSpPr>
        <p:spPr>
          <a:xfrm>
            <a:off x="4514850" y="5486400"/>
            <a:ext cx="43434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srgbClr val="FF0000"/>
                </a:solidFill>
                <a:ea typeface="ＭＳ Ｐゴシック" charset="0"/>
                <a:cs typeface="ＭＳ Ｐゴシック" charset="0"/>
                <a:sym typeface="Symbol" charset="0"/>
              </a:rPr>
              <a:t>  Spectrum exhibits spatial variation</a:t>
            </a:r>
            <a:endParaRPr lang="en-US" sz="1600" b="1">
              <a:solidFill>
                <a:srgbClr val="FF0000"/>
              </a:solidFill>
              <a:ea typeface="ＭＳ Ｐゴシック" charset="0"/>
              <a:cs typeface="ＭＳ Ｐゴシック" charset="0"/>
            </a:endParaRPr>
          </a:p>
        </p:txBody>
      </p:sp>
      <p:grpSp>
        <p:nvGrpSpPr>
          <p:cNvPr id="5" name="Group 62"/>
          <p:cNvGrpSpPr>
            <a:grpSpLocks/>
          </p:cNvGrpSpPr>
          <p:nvPr/>
        </p:nvGrpSpPr>
        <p:grpSpPr bwMode="auto">
          <a:xfrm>
            <a:off x="6115050" y="3175000"/>
            <a:ext cx="2786063" cy="619125"/>
            <a:chOff x="6187260" y="3130887"/>
            <a:chExt cx="2785290" cy="618699"/>
          </a:xfrm>
        </p:grpSpPr>
        <p:grpSp>
          <p:nvGrpSpPr>
            <p:cNvPr id="122917" name="Group 20"/>
            <p:cNvGrpSpPr>
              <a:grpSpLocks/>
            </p:cNvGrpSpPr>
            <p:nvPr/>
          </p:nvGrpSpPr>
          <p:grpSpPr bwMode="auto">
            <a:xfrm>
              <a:off x="6187260" y="3130887"/>
              <a:ext cx="369027" cy="228461"/>
              <a:chOff x="6774723" y="3771899"/>
              <a:chExt cx="531768" cy="400051"/>
            </a:xfrm>
          </p:grpSpPr>
          <p:cxnSp>
            <p:nvCxnSpPr>
              <p:cNvPr id="49" name="Straight Arrow Connector 48"/>
              <p:cNvCxnSpPr/>
              <p:nvPr/>
            </p:nvCxnSpPr>
            <p:spPr>
              <a:xfrm>
                <a:off x="6774723" y="4171919"/>
                <a:ext cx="532861"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6597583" y="3971909"/>
                <a:ext cx="40002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2918" name="TextBox 47"/>
            <p:cNvSpPr txBox="1">
              <a:spLocks noChangeArrowheads="1"/>
            </p:cNvSpPr>
            <p:nvPr/>
          </p:nvSpPr>
          <p:spPr bwMode="auto">
            <a:xfrm>
              <a:off x="6494948" y="3134033"/>
              <a:ext cx="2477602" cy="6155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700" b="1">
                  <a:solidFill>
                    <a:schemeClr val="accent1"/>
                  </a:solidFill>
                </a:rPr>
                <a:t>Cannot assume same </a:t>
              </a:r>
            </a:p>
            <a:p>
              <a:pPr eaLnBrk="1" hangingPunct="1"/>
              <a:r>
                <a:rPr lang="en-US" altLang="en-US" sz="1700" b="1">
                  <a:solidFill>
                    <a:schemeClr val="accent1"/>
                  </a:solidFill>
                </a:rPr>
                <a:t>channel  free everywhere</a:t>
              </a:r>
            </a:p>
          </p:txBody>
        </p:sp>
      </p:grpSp>
      <p:sp>
        <p:nvSpPr>
          <p:cNvPr id="70" name="Rectangle 69"/>
          <p:cNvSpPr/>
          <p:nvPr/>
        </p:nvSpPr>
        <p:spPr>
          <a:xfrm>
            <a:off x="3935413" y="3771900"/>
            <a:ext cx="342900" cy="857250"/>
          </a:xfrm>
          <a:prstGeom prst="rect">
            <a:avLst/>
          </a:prstGeom>
          <a:no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2905" name="Group 77"/>
          <p:cNvGrpSpPr>
            <a:grpSpLocks/>
          </p:cNvGrpSpPr>
          <p:nvPr/>
        </p:nvGrpSpPr>
        <p:grpSpPr bwMode="auto">
          <a:xfrm>
            <a:off x="2932113" y="4002088"/>
            <a:ext cx="1671637" cy="465137"/>
            <a:chOff x="5829300" y="4000500"/>
            <a:chExt cx="1672555" cy="466130"/>
          </a:xfrm>
        </p:grpSpPr>
        <p:sp>
          <p:nvSpPr>
            <p:cNvPr id="122912" name="TextBox 55"/>
            <p:cNvSpPr txBox="1">
              <a:spLocks noChangeArrowheads="1"/>
            </p:cNvSpPr>
            <p:nvPr/>
          </p:nvSpPr>
          <p:spPr bwMode="auto">
            <a:xfrm>
              <a:off x="5829300" y="400050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2913" name="TextBox 56"/>
            <p:cNvSpPr txBox="1">
              <a:spLocks noChangeArrowheads="1"/>
            </p:cNvSpPr>
            <p:nvPr/>
          </p:nvSpPr>
          <p:spPr bwMode="auto">
            <a:xfrm>
              <a:off x="61722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2914" name="TextBox 57"/>
            <p:cNvSpPr txBox="1">
              <a:spLocks noChangeArrowheads="1"/>
            </p:cNvSpPr>
            <p:nvPr/>
          </p:nvSpPr>
          <p:spPr bwMode="auto">
            <a:xfrm>
              <a:off x="6540267"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2915" name="TextBox 58"/>
            <p:cNvSpPr txBox="1">
              <a:spLocks noChangeArrowheads="1"/>
            </p:cNvSpPr>
            <p:nvPr/>
          </p:nvSpPr>
          <p:spPr bwMode="auto">
            <a:xfrm>
              <a:off x="68580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2916" name="TextBox 59"/>
            <p:cNvSpPr txBox="1">
              <a:spLocks noChangeArrowheads="1"/>
            </p:cNvSpPr>
            <p:nvPr/>
          </p:nvSpPr>
          <p:spPr bwMode="auto">
            <a:xfrm>
              <a:off x="7216105"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sp>
        <p:nvSpPr>
          <p:cNvPr id="72" name="Rectangle 71"/>
          <p:cNvSpPr/>
          <p:nvPr/>
        </p:nvSpPr>
        <p:spPr>
          <a:xfrm>
            <a:off x="1143000" y="3771900"/>
            <a:ext cx="342900" cy="857250"/>
          </a:xfrm>
          <a:prstGeom prst="rect">
            <a:avLst/>
          </a:prstGeom>
          <a:no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TextBox 45"/>
          <p:cNvSpPr txBox="1">
            <a:spLocks noChangeArrowheads="1"/>
          </p:cNvSpPr>
          <p:nvPr/>
        </p:nvSpPr>
        <p:spPr bwMode="auto">
          <a:xfrm>
            <a:off x="5791200" y="2830513"/>
            <a:ext cx="1905000" cy="3698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b="1">
                <a:solidFill>
                  <a:srgbClr val="FF0000"/>
                </a:solidFill>
              </a:rPr>
              <a:t>Spatial Variation</a:t>
            </a:r>
          </a:p>
        </p:txBody>
      </p:sp>
      <p:pic>
        <p:nvPicPr>
          <p:cNvPr id="122908" name="Picture 9" descr="C:\Users\t-rohanm\Pictures\Microsoft Clip Organizer\j0434177.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857500"/>
            <a:ext cx="66516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9" name="Freeform 15"/>
          <p:cNvSpPr>
            <a:spLocks/>
          </p:cNvSpPr>
          <p:nvPr/>
        </p:nvSpPr>
        <p:spPr bwMode="auto">
          <a:xfrm rot="3141123">
            <a:off x="4497388" y="2660650"/>
            <a:ext cx="457200" cy="180975"/>
          </a:xfrm>
          <a:custGeom>
            <a:avLst/>
            <a:gdLst>
              <a:gd name="T0" fmla="*/ 105674160 w 1140"/>
              <a:gd name="T1" fmla="*/ 23871772 h 588"/>
              <a:gd name="T2" fmla="*/ 183361263 w 1140"/>
              <a:gd name="T3" fmla="*/ 0 h 588"/>
              <a:gd name="T4" fmla="*/ 183361263 w 1140"/>
              <a:gd name="T5" fmla="*/ 3410209 h 588"/>
              <a:gd name="T6" fmla="*/ 78491615 w 1140"/>
              <a:gd name="T7" fmla="*/ 47743236 h 588"/>
              <a:gd name="T8" fmla="*/ 78491615 w 1140"/>
              <a:gd name="T9" fmla="*/ 31449946 h 588"/>
              <a:gd name="T10" fmla="*/ 0 w 1140"/>
              <a:gd name="T11" fmla="*/ 55700596 h 588"/>
              <a:gd name="T12" fmla="*/ 0 w 1140"/>
              <a:gd name="T13" fmla="*/ 52100794 h 588"/>
              <a:gd name="T14" fmla="*/ 105674160 w 1140"/>
              <a:gd name="T15" fmla="*/ 7104808 h 588"/>
              <a:gd name="T16" fmla="*/ 105674160 w 1140"/>
              <a:gd name="T17" fmla="*/ 23871772 h 588"/>
              <a:gd name="T18" fmla="*/ 105674160 w 1140"/>
              <a:gd name="T19" fmla="*/ 23871772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0"/>
              <a:gd name="T31" fmla="*/ 0 h 588"/>
              <a:gd name="T32" fmla="*/ 1140 w 1140"/>
              <a:gd name="T33" fmla="*/ 588 h 5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0" h="588">
                <a:moveTo>
                  <a:pt x="657" y="252"/>
                </a:moveTo>
                <a:lnTo>
                  <a:pt x="1140" y="0"/>
                </a:lnTo>
                <a:lnTo>
                  <a:pt x="1140" y="36"/>
                </a:lnTo>
                <a:lnTo>
                  <a:pt x="488" y="504"/>
                </a:lnTo>
                <a:lnTo>
                  <a:pt x="488" y="332"/>
                </a:lnTo>
                <a:lnTo>
                  <a:pt x="0" y="588"/>
                </a:lnTo>
                <a:lnTo>
                  <a:pt x="0" y="550"/>
                </a:lnTo>
                <a:lnTo>
                  <a:pt x="657" y="75"/>
                </a:lnTo>
                <a:lnTo>
                  <a:pt x="657" y="2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10" name="Freeform 15"/>
          <p:cNvSpPr>
            <a:spLocks/>
          </p:cNvSpPr>
          <p:nvPr/>
        </p:nvSpPr>
        <p:spPr bwMode="auto">
          <a:xfrm rot="-226047">
            <a:off x="4462463" y="3043238"/>
            <a:ext cx="457200" cy="180975"/>
          </a:xfrm>
          <a:custGeom>
            <a:avLst/>
            <a:gdLst>
              <a:gd name="T0" fmla="*/ 105674160 w 1140"/>
              <a:gd name="T1" fmla="*/ 23871772 h 588"/>
              <a:gd name="T2" fmla="*/ 183361263 w 1140"/>
              <a:gd name="T3" fmla="*/ 0 h 588"/>
              <a:gd name="T4" fmla="*/ 183361263 w 1140"/>
              <a:gd name="T5" fmla="*/ 3410209 h 588"/>
              <a:gd name="T6" fmla="*/ 78491615 w 1140"/>
              <a:gd name="T7" fmla="*/ 47743236 h 588"/>
              <a:gd name="T8" fmla="*/ 78491615 w 1140"/>
              <a:gd name="T9" fmla="*/ 31449946 h 588"/>
              <a:gd name="T10" fmla="*/ 0 w 1140"/>
              <a:gd name="T11" fmla="*/ 55700596 h 588"/>
              <a:gd name="T12" fmla="*/ 0 w 1140"/>
              <a:gd name="T13" fmla="*/ 52100794 h 588"/>
              <a:gd name="T14" fmla="*/ 105674160 w 1140"/>
              <a:gd name="T15" fmla="*/ 7104808 h 588"/>
              <a:gd name="T16" fmla="*/ 105674160 w 1140"/>
              <a:gd name="T17" fmla="*/ 23871772 h 588"/>
              <a:gd name="T18" fmla="*/ 105674160 w 1140"/>
              <a:gd name="T19" fmla="*/ 23871772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0"/>
              <a:gd name="T31" fmla="*/ 0 h 588"/>
              <a:gd name="T32" fmla="*/ 1140 w 1140"/>
              <a:gd name="T33" fmla="*/ 588 h 5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0" h="588">
                <a:moveTo>
                  <a:pt x="657" y="252"/>
                </a:moveTo>
                <a:lnTo>
                  <a:pt x="1140" y="0"/>
                </a:lnTo>
                <a:lnTo>
                  <a:pt x="1140" y="36"/>
                </a:lnTo>
                <a:lnTo>
                  <a:pt x="488" y="504"/>
                </a:lnTo>
                <a:lnTo>
                  <a:pt x="488" y="332"/>
                </a:lnTo>
                <a:lnTo>
                  <a:pt x="0" y="588"/>
                </a:lnTo>
                <a:lnTo>
                  <a:pt x="0" y="550"/>
                </a:lnTo>
                <a:lnTo>
                  <a:pt x="657" y="75"/>
                </a:lnTo>
                <a:lnTo>
                  <a:pt x="657" y="2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11" name="TextBox 67"/>
          <p:cNvSpPr txBox="1">
            <a:spLocks noChangeArrowheads="1"/>
          </p:cNvSpPr>
          <p:nvPr/>
        </p:nvSpPr>
        <p:spPr bwMode="auto">
          <a:xfrm>
            <a:off x="4800600" y="4400550"/>
            <a:ext cx="768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t>TV</a:t>
            </a:r>
          </a:p>
          <a:p>
            <a:pPr algn="ctr" eaLnBrk="1" hangingPunct="1"/>
            <a:r>
              <a:rPr lang="en-US" altLang="en-US" b="1"/>
              <a:t>Tower</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70" grpId="0" animBg="1"/>
      <p:bldP spid="72"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a:spLocks noGrp="1"/>
          </p:cNvSpPr>
          <p:nvPr>
            <p:ph type="title"/>
          </p:nvPr>
        </p:nvSpPr>
        <p:spPr/>
        <p:txBody>
          <a:bodyPr/>
          <a:lstStyle/>
          <a:p>
            <a:r>
              <a:rPr lang="en-US" altLang="en-US"/>
              <a:t>White Spaces Spectrum Availability</a:t>
            </a:r>
          </a:p>
        </p:txBody>
      </p:sp>
      <p:sp>
        <p:nvSpPr>
          <p:cNvPr id="123906" name="Content Placeholder 2"/>
          <p:cNvSpPr>
            <a:spLocks noGrp="1"/>
          </p:cNvSpPr>
          <p:nvPr>
            <p:ph sz="half" idx="2"/>
          </p:nvPr>
        </p:nvSpPr>
        <p:spPr>
          <a:xfrm>
            <a:off x="5715000" y="1600200"/>
            <a:ext cx="3429000" cy="4525963"/>
          </a:xfrm>
          <a:solidFill>
            <a:schemeClr val="bg2"/>
          </a:solidFill>
          <a:ln>
            <a:solidFill>
              <a:schemeClr val="tx1"/>
            </a:solidFill>
            <a:miter lim="800000"/>
            <a:headEnd/>
            <a:tailEnd/>
          </a:ln>
        </p:spPr>
        <p:txBody>
          <a:bodyPr/>
          <a:lstStyle/>
          <a:p>
            <a:pPr algn="ctr">
              <a:buFontTx/>
              <a:buNone/>
            </a:pPr>
            <a:r>
              <a:rPr lang="en-US" altLang="en-US" sz="1800" b="1" u="sng"/>
              <a:t>Differences from ISM(Wi-Fi)</a:t>
            </a:r>
          </a:p>
        </p:txBody>
      </p:sp>
      <p:sp>
        <p:nvSpPr>
          <p:cNvPr id="1239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B0DD105-9153-C341-AF54-E098D912920D}" type="slidenum">
              <a:rPr lang="en-US" altLang="en-US" sz="1200">
                <a:solidFill>
                  <a:schemeClr val="tx2"/>
                </a:solidFill>
                <a:latin typeface="Arial Narrow" charset="0"/>
              </a:rPr>
              <a:pPr eaLnBrk="1" hangingPunct="1"/>
              <a:t>13</a:t>
            </a:fld>
            <a:endParaRPr lang="en-US" altLang="en-US" sz="1200">
              <a:solidFill>
                <a:schemeClr val="tx2"/>
              </a:solidFill>
              <a:latin typeface="Arial Narrow" charset="0"/>
            </a:endParaRPr>
          </a:p>
        </p:txBody>
      </p:sp>
      <p:pic>
        <p:nvPicPr>
          <p:cNvPr id="123908" name="Picture 4" descr="C:\Users\t-rohanm\AppData\Local\Microsoft\Windows\Temporary Internet Files\Content.IE5\JHS5IGSZ\MCj0424192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2735263"/>
            <a:ext cx="9715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Picture 5" descr="11954226271169522330transmission_tower_ante_01_svg_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457450"/>
            <a:ext cx="9747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TextBox 7"/>
          <p:cNvSpPr txBox="1">
            <a:spLocks noChangeArrowheads="1"/>
          </p:cNvSpPr>
          <p:nvPr/>
        </p:nvSpPr>
        <p:spPr bwMode="auto">
          <a:xfrm>
            <a:off x="5807075" y="2030413"/>
            <a:ext cx="165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b="1">
                <a:solidFill>
                  <a:srgbClr val="FF0000"/>
                </a:solidFill>
              </a:rPr>
              <a:t>Fragmentation</a:t>
            </a:r>
          </a:p>
        </p:txBody>
      </p:sp>
      <p:grpSp>
        <p:nvGrpSpPr>
          <p:cNvPr id="123911" name="Group 66"/>
          <p:cNvGrpSpPr>
            <a:grpSpLocks/>
          </p:cNvGrpSpPr>
          <p:nvPr/>
        </p:nvGrpSpPr>
        <p:grpSpPr bwMode="auto">
          <a:xfrm>
            <a:off x="6115050" y="2343150"/>
            <a:ext cx="2803525" cy="369888"/>
            <a:chOff x="6115050" y="2343150"/>
            <a:chExt cx="2802786" cy="369332"/>
          </a:xfrm>
        </p:grpSpPr>
        <p:grpSp>
          <p:nvGrpSpPr>
            <p:cNvPr id="123971" name="Group 20"/>
            <p:cNvGrpSpPr>
              <a:grpSpLocks/>
            </p:cNvGrpSpPr>
            <p:nvPr/>
          </p:nvGrpSpPr>
          <p:grpSpPr bwMode="auto">
            <a:xfrm>
              <a:off x="6115050" y="2343150"/>
              <a:ext cx="369027" cy="228601"/>
              <a:chOff x="6774723" y="3771899"/>
              <a:chExt cx="531768" cy="400051"/>
            </a:xfrm>
          </p:grpSpPr>
          <p:cxnSp>
            <p:nvCxnSpPr>
              <p:cNvPr id="16" name="Straight Arrow Connector 15"/>
              <p:cNvCxnSpPr/>
              <p:nvPr/>
            </p:nvCxnSpPr>
            <p:spPr>
              <a:xfrm>
                <a:off x="6774723" y="4171347"/>
                <a:ext cx="532869"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597869" y="3971623"/>
                <a:ext cx="399448"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972" name="TextBox 21"/>
            <p:cNvSpPr txBox="1">
              <a:spLocks noChangeArrowheads="1"/>
            </p:cNvSpPr>
            <p:nvPr/>
          </p:nvSpPr>
          <p:spPr bwMode="auto">
            <a:xfrm>
              <a:off x="6355979" y="2343150"/>
              <a:ext cx="2561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b="1">
                  <a:solidFill>
                    <a:schemeClr val="accent1"/>
                  </a:solidFill>
                </a:rPr>
                <a:t>Variable channel widths</a:t>
              </a:r>
            </a:p>
          </p:txBody>
        </p:sp>
      </p:grpSp>
      <p:sp>
        <p:nvSpPr>
          <p:cNvPr id="30" name="Rectangle 29"/>
          <p:cNvSpPr/>
          <p:nvPr/>
        </p:nvSpPr>
        <p:spPr>
          <a:xfrm>
            <a:off x="114300" y="3771900"/>
            <a:ext cx="1714500"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1" name="Rectangle 30"/>
          <p:cNvSpPr/>
          <p:nvPr/>
        </p:nvSpPr>
        <p:spPr>
          <a:xfrm>
            <a:off x="114300" y="3771900"/>
            <a:ext cx="342900" cy="865188"/>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2" name="Rectangle 31"/>
          <p:cNvSpPr/>
          <p:nvPr/>
        </p:nvSpPr>
        <p:spPr>
          <a:xfrm>
            <a:off x="4572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3" name="Rectangle 32"/>
          <p:cNvSpPr/>
          <p:nvPr/>
        </p:nvSpPr>
        <p:spPr>
          <a:xfrm>
            <a:off x="8001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4" name="Rectangle 33"/>
          <p:cNvSpPr/>
          <p:nvPr/>
        </p:nvSpPr>
        <p:spPr>
          <a:xfrm>
            <a:off x="1143000" y="37719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7" name="Rectangle 36"/>
          <p:cNvSpPr/>
          <p:nvPr/>
        </p:nvSpPr>
        <p:spPr>
          <a:xfrm>
            <a:off x="3143250" y="3763963"/>
            <a:ext cx="1714500" cy="865187"/>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8" name="Rectangle 37"/>
          <p:cNvSpPr/>
          <p:nvPr/>
        </p:nvSpPr>
        <p:spPr>
          <a:xfrm>
            <a:off x="3143250" y="3763963"/>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9" name="Rectangle 38"/>
          <p:cNvSpPr/>
          <p:nvPr/>
        </p:nvSpPr>
        <p:spPr>
          <a:xfrm>
            <a:off x="4522788" y="3763963"/>
            <a:ext cx="342900" cy="865187"/>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0" name="Rectangle 39"/>
          <p:cNvSpPr/>
          <p:nvPr/>
        </p:nvSpPr>
        <p:spPr>
          <a:xfrm>
            <a:off x="3486150"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1" name="Rectangle 40"/>
          <p:cNvSpPr/>
          <p:nvPr/>
        </p:nvSpPr>
        <p:spPr>
          <a:xfrm>
            <a:off x="3829050" y="37639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2" name="Rectangle 41"/>
          <p:cNvSpPr/>
          <p:nvPr/>
        </p:nvSpPr>
        <p:spPr>
          <a:xfrm>
            <a:off x="4171950" y="3763963"/>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64" name="Rectangle 63"/>
          <p:cNvSpPr/>
          <p:nvPr/>
        </p:nvSpPr>
        <p:spPr>
          <a:xfrm>
            <a:off x="228600" y="5753100"/>
            <a:ext cx="47434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dirty="0">
                <a:solidFill>
                  <a:srgbClr val="FF0000"/>
                </a:solidFill>
              </a:rPr>
              <a:t>Incumbents appear/disappear over time</a:t>
            </a:r>
          </a:p>
        </p:txBody>
      </p:sp>
      <p:sp>
        <p:nvSpPr>
          <p:cNvPr id="65" name="Rectangle 64"/>
          <p:cNvSpPr/>
          <p:nvPr/>
        </p:nvSpPr>
        <p:spPr>
          <a:xfrm>
            <a:off x="4572000" y="5753100"/>
            <a:ext cx="44577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b="1">
                <a:solidFill>
                  <a:srgbClr val="FF0000"/>
                </a:solidFill>
                <a:ea typeface="ＭＳ Ｐゴシック" charset="0"/>
                <a:cs typeface="ＭＳ Ｐゴシック" charset="0"/>
                <a:sym typeface="Symbol" charset="0"/>
              </a:rPr>
              <a:t>  Must reconfigure after disconnection</a:t>
            </a:r>
            <a:endParaRPr lang="en-US" sz="1600" b="1">
              <a:solidFill>
                <a:srgbClr val="FF0000"/>
              </a:solidFill>
              <a:ea typeface="ＭＳ Ｐゴシック" charset="0"/>
              <a:cs typeface="ＭＳ Ｐゴシック" charset="0"/>
            </a:endParaRPr>
          </a:p>
        </p:txBody>
      </p:sp>
      <p:sp>
        <p:nvSpPr>
          <p:cNvPr id="123925" name="TextBox 45"/>
          <p:cNvSpPr txBox="1">
            <a:spLocks noChangeArrowheads="1"/>
          </p:cNvSpPr>
          <p:nvPr/>
        </p:nvSpPr>
        <p:spPr bwMode="auto">
          <a:xfrm>
            <a:off x="5843588" y="2887663"/>
            <a:ext cx="1863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b="1">
                <a:solidFill>
                  <a:srgbClr val="FF0000"/>
                </a:solidFill>
              </a:rPr>
              <a:t>Spatial Variation</a:t>
            </a:r>
          </a:p>
        </p:txBody>
      </p:sp>
      <p:grpSp>
        <p:nvGrpSpPr>
          <p:cNvPr id="123926" name="Group 62"/>
          <p:cNvGrpSpPr>
            <a:grpSpLocks/>
          </p:cNvGrpSpPr>
          <p:nvPr/>
        </p:nvGrpSpPr>
        <p:grpSpPr bwMode="auto">
          <a:xfrm>
            <a:off x="6115050" y="3143250"/>
            <a:ext cx="2786063" cy="615950"/>
            <a:chOff x="6187260" y="3099197"/>
            <a:chExt cx="2785290" cy="615553"/>
          </a:xfrm>
        </p:grpSpPr>
        <p:grpSp>
          <p:nvGrpSpPr>
            <p:cNvPr id="123967" name="Group 20"/>
            <p:cNvGrpSpPr>
              <a:grpSpLocks/>
            </p:cNvGrpSpPr>
            <p:nvPr/>
          </p:nvGrpSpPr>
          <p:grpSpPr bwMode="auto">
            <a:xfrm>
              <a:off x="6187260" y="3130887"/>
              <a:ext cx="369027" cy="228461"/>
              <a:chOff x="6774723" y="3771899"/>
              <a:chExt cx="531768" cy="400051"/>
            </a:xfrm>
          </p:grpSpPr>
          <p:cxnSp>
            <p:nvCxnSpPr>
              <p:cNvPr id="49" name="Straight Arrow Connector 48"/>
              <p:cNvCxnSpPr/>
              <p:nvPr/>
            </p:nvCxnSpPr>
            <p:spPr>
              <a:xfrm>
                <a:off x="6774723" y="4172006"/>
                <a:ext cx="532861"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6597574" y="3971987"/>
                <a:ext cx="400037"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968" name="TextBox 47"/>
            <p:cNvSpPr txBox="1">
              <a:spLocks noChangeArrowheads="1"/>
            </p:cNvSpPr>
            <p:nvPr/>
          </p:nvSpPr>
          <p:spPr bwMode="auto">
            <a:xfrm>
              <a:off x="6494948" y="3099197"/>
              <a:ext cx="247760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700" b="1">
                  <a:solidFill>
                    <a:schemeClr val="accent1"/>
                  </a:solidFill>
                </a:rPr>
                <a:t>Cannot assume same </a:t>
              </a:r>
            </a:p>
            <a:p>
              <a:pPr eaLnBrk="1" hangingPunct="1"/>
              <a:r>
                <a:rPr lang="en-US" altLang="en-US" sz="1700" b="1">
                  <a:solidFill>
                    <a:schemeClr val="accent1"/>
                  </a:solidFill>
                </a:rPr>
                <a:t>channel  free everywhere</a:t>
              </a:r>
            </a:p>
          </p:txBody>
        </p:sp>
      </p:grpSp>
      <p:sp>
        <p:nvSpPr>
          <p:cNvPr id="70" name="Rectangle 69"/>
          <p:cNvSpPr/>
          <p:nvPr/>
        </p:nvSpPr>
        <p:spPr>
          <a:xfrm>
            <a:off x="3486150" y="3771900"/>
            <a:ext cx="685800" cy="857250"/>
          </a:xfrm>
          <a:prstGeom prst="rect">
            <a:avLst/>
          </a:prstGeom>
          <a:noFill/>
          <a:ln w="63500">
            <a:solidFill>
              <a:srgbClr val="B4D7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457200" y="3771900"/>
            <a:ext cx="685800" cy="857250"/>
          </a:xfrm>
          <a:prstGeom prst="rect">
            <a:avLst/>
          </a:prstGeom>
          <a:noFill/>
          <a:ln w="63500">
            <a:solidFill>
              <a:srgbClr val="B4D7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67"/>
          <p:cNvGrpSpPr>
            <a:grpSpLocks/>
          </p:cNvGrpSpPr>
          <p:nvPr/>
        </p:nvGrpSpPr>
        <p:grpSpPr bwMode="auto">
          <a:xfrm>
            <a:off x="2571750" y="2686050"/>
            <a:ext cx="1085850" cy="1085850"/>
            <a:chOff x="2571750" y="2686050"/>
            <a:chExt cx="1085850" cy="1085850"/>
          </a:xfrm>
        </p:grpSpPr>
        <p:pic>
          <p:nvPicPr>
            <p:cNvPr id="123965" name="Picture 2" descr="C:\Users\t-rohanm\AppData\Local\Microsoft\Windows\Temporary Internet Files\Content.IE5\JHS5IGSZ\MCj0433836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2686050"/>
              <a:ext cx="8572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Shape 77"/>
            <p:cNvCxnSpPr/>
            <p:nvPr/>
          </p:nvCxnSpPr>
          <p:spPr>
            <a:xfrm rot="16200000" flipV="1">
              <a:off x="3171825" y="3286125"/>
              <a:ext cx="514350" cy="4572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7" name="Group 77"/>
          <p:cNvGrpSpPr>
            <a:grpSpLocks/>
          </p:cNvGrpSpPr>
          <p:nvPr/>
        </p:nvGrpSpPr>
        <p:grpSpPr bwMode="auto">
          <a:xfrm>
            <a:off x="800100" y="4629150"/>
            <a:ext cx="3028950" cy="400050"/>
            <a:chOff x="800100" y="4629150"/>
            <a:chExt cx="3028950" cy="400050"/>
          </a:xfrm>
        </p:grpSpPr>
        <p:cxnSp>
          <p:nvCxnSpPr>
            <p:cNvPr id="71" name="Straight Connector 70"/>
            <p:cNvCxnSpPr>
              <a:stCxn id="72" idx="2"/>
            </p:cNvCxnSpPr>
            <p:nvPr/>
          </p:nvCxnSpPr>
          <p:spPr>
            <a:xfrm rot="5400000">
              <a:off x="600075" y="4829175"/>
              <a:ext cx="4000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00100" y="5029200"/>
              <a:ext cx="30289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0" idx="2"/>
            </p:cNvCxnSpPr>
            <p:nvPr/>
          </p:nvCxnSpPr>
          <p:spPr>
            <a:xfrm rot="5400000">
              <a:off x="3629025" y="4829175"/>
              <a:ext cx="4000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pic>
        <p:nvPicPr>
          <p:cNvPr id="79" name="Picture 1" descr="C:\Users\t-rohanm\AppData\Local\Microsoft\Windows\Temporary Internet Files\Content.IE5\IJIUYABM\MCj0432537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550" y="474345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p:cNvSpPr/>
          <p:nvPr/>
        </p:nvSpPr>
        <p:spPr>
          <a:xfrm>
            <a:off x="3486150" y="3771900"/>
            <a:ext cx="342900" cy="857250"/>
          </a:xfrm>
          <a:prstGeom prst="rect">
            <a:avLst/>
          </a:prstGeom>
          <a:gradFill>
            <a:gsLst>
              <a:gs pos="0">
                <a:srgbClr val="FFF200"/>
              </a:gs>
              <a:gs pos="45000">
                <a:srgbClr val="FF7A00"/>
              </a:gs>
              <a:gs pos="70000">
                <a:srgbClr val="FF0300"/>
              </a:gs>
              <a:gs pos="100000">
                <a:srgbClr val="4D0808"/>
              </a:gs>
            </a:gsLst>
            <a:lin ang="5400000" scaled="0"/>
          </a:gradFill>
          <a:ln w="635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Rectangle 80"/>
          <p:cNvSpPr/>
          <p:nvPr/>
        </p:nvSpPr>
        <p:spPr>
          <a:xfrm>
            <a:off x="800100" y="3771900"/>
            <a:ext cx="342900" cy="857250"/>
          </a:xfrm>
          <a:prstGeom prst="rect">
            <a:avLst/>
          </a:prstGeom>
          <a:noFill/>
          <a:ln w="63500">
            <a:solidFill>
              <a:srgbClr val="B4D7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Rectangle 81"/>
          <p:cNvSpPr/>
          <p:nvPr/>
        </p:nvSpPr>
        <p:spPr>
          <a:xfrm>
            <a:off x="3829050" y="3771900"/>
            <a:ext cx="342900" cy="857250"/>
          </a:xfrm>
          <a:prstGeom prst="rect">
            <a:avLst/>
          </a:prstGeom>
          <a:noFill/>
          <a:ln w="63500">
            <a:solidFill>
              <a:srgbClr val="B4D7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3935" name="Group 76"/>
          <p:cNvGrpSpPr>
            <a:grpSpLocks/>
          </p:cNvGrpSpPr>
          <p:nvPr/>
        </p:nvGrpSpPr>
        <p:grpSpPr bwMode="auto">
          <a:xfrm>
            <a:off x="122238" y="4017963"/>
            <a:ext cx="1673225" cy="465137"/>
            <a:chOff x="1314450" y="3991570"/>
            <a:chExt cx="1672555" cy="466130"/>
          </a:xfrm>
        </p:grpSpPr>
        <p:sp>
          <p:nvSpPr>
            <p:cNvPr id="123957" name="TextBox 49"/>
            <p:cNvSpPr txBox="1">
              <a:spLocks noChangeArrowheads="1"/>
            </p:cNvSpPr>
            <p:nvPr/>
          </p:nvSpPr>
          <p:spPr bwMode="auto">
            <a:xfrm>
              <a:off x="1314450" y="39915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3958" name="TextBox 50"/>
            <p:cNvSpPr txBox="1">
              <a:spLocks noChangeArrowheads="1"/>
            </p:cNvSpPr>
            <p:nvPr/>
          </p:nvSpPr>
          <p:spPr bwMode="auto">
            <a:xfrm>
              <a:off x="16573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3959" name="TextBox 51"/>
            <p:cNvSpPr txBox="1">
              <a:spLocks noChangeArrowheads="1"/>
            </p:cNvSpPr>
            <p:nvPr/>
          </p:nvSpPr>
          <p:spPr bwMode="auto">
            <a:xfrm>
              <a:off x="2025417"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3960" name="TextBox 52"/>
            <p:cNvSpPr txBox="1">
              <a:spLocks noChangeArrowheads="1"/>
            </p:cNvSpPr>
            <p:nvPr/>
          </p:nvSpPr>
          <p:spPr bwMode="auto">
            <a:xfrm>
              <a:off x="23431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3961" name="TextBox 53"/>
            <p:cNvSpPr txBox="1">
              <a:spLocks noChangeArrowheads="1"/>
            </p:cNvSpPr>
            <p:nvPr/>
          </p:nvSpPr>
          <p:spPr bwMode="auto">
            <a:xfrm>
              <a:off x="2701255"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123936" name="Group 77"/>
          <p:cNvGrpSpPr>
            <a:grpSpLocks/>
          </p:cNvGrpSpPr>
          <p:nvPr/>
        </p:nvGrpSpPr>
        <p:grpSpPr bwMode="auto">
          <a:xfrm>
            <a:off x="3168650" y="4002088"/>
            <a:ext cx="1671638" cy="465137"/>
            <a:chOff x="5829300" y="4000500"/>
            <a:chExt cx="1672555" cy="466130"/>
          </a:xfrm>
        </p:grpSpPr>
        <p:sp>
          <p:nvSpPr>
            <p:cNvPr id="123952" name="TextBox 55"/>
            <p:cNvSpPr txBox="1">
              <a:spLocks noChangeArrowheads="1"/>
            </p:cNvSpPr>
            <p:nvPr/>
          </p:nvSpPr>
          <p:spPr bwMode="auto">
            <a:xfrm>
              <a:off x="5829300" y="400050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3953" name="TextBox 56"/>
            <p:cNvSpPr txBox="1">
              <a:spLocks noChangeArrowheads="1"/>
            </p:cNvSpPr>
            <p:nvPr/>
          </p:nvSpPr>
          <p:spPr bwMode="auto">
            <a:xfrm>
              <a:off x="61722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3954" name="TextBox 57"/>
            <p:cNvSpPr txBox="1">
              <a:spLocks noChangeArrowheads="1"/>
            </p:cNvSpPr>
            <p:nvPr/>
          </p:nvSpPr>
          <p:spPr bwMode="auto">
            <a:xfrm>
              <a:off x="6540267"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3955" name="TextBox 58"/>
            <p:cNvSpPr txBox="1">
              <a:spLocks noChangeArrowheads="1"/>
            </p:cNvSpPr>
            <p:nvPr/>
          </p:nvSpPr>
          <p:spPr bwMode="auto">
            <a:xfrm>
              <a:off x="68580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3956" name="TextBox 59"/>
            <p:cNvSpPr txBox="1">
              <a:spLocks noChangeArrowheads="1"/>
            </p:cNvSpPr>
            <p:nvPr/>
          </p:nvSpPr>
          <p:spPr bwMode="auto">
            <a:xfrm>
              <a:off x="7216105"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10" name="Group 82"/>
          <p:cNvGrpSpPr>
            <a:grpSpLocks/>
          </p:cNvGrpSpPr>
          <p:nvPr/>
        </p:nvGrpSpPr>
        <p:grpSpPr bwMode="auto">
          <a:xfrm>
            <a:off x="971550" y="4686300"/>
            <a:ext cx="3028950" cy="400050"/>
            <a:chOff x="800100" y="4629150"/>
            <a:chExt cx="3028950" cy="400050"/>
          </a:xfrm>
        </p:grpSpPr>
        <p:cxnSp>
          <p:nvCxnSpPr>
            <p:cNvPr id="84" name="Straight Connector 83"/>
            <p:cNvCxnSpPr/>
            <p:nvPr/>
          </p:nvCxnSpPr>
          <p:spPr>
            <a:xfrm rot="5400000">
              <a:off x="600075" y="4829175"/>
              <a:ext cx="4000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00100" y="5029200"/>
              <a:ext cx="30289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629025" y="4829175"/>
              <a:ext cx="40005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87" name="TextBox 86"/>
          <p:cNvSpPr txBox="1">
            <a:spLocks noChangeArrowheads="1"/>
          </p:cNvSpPr>
          <p:nvPr/>
        </p:nvSpPr>
        <p:spPr bwMode="auto">
          <a:xfrm>
            <a:off x="5837238" y="3873500"/>
            <a:ext cx="2122487"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b="1">
                <a:solidFill>
                  <a:srgbClr val="FF0000"/>
                </a:solidFill>
              </a:rPr>
              <a:t>Temporal Variation</a:t>
            </a:r>
          </a:p>
        </p:txBody>
      </p:sp>
      <p:grpSp>
        <p:nvGrpSpPr>
          <p:cNvPr id="11" name="Group 62"/>
          <p:cNvGrpSpPr>
            <a:grpSpLocks/>
          </p:cNvGrpSpPr>
          <p:nvPr/>
        </p:nvGrpSpPr>
        <p:grpSpPr bwMode="auto">
          <a:xfrm>
            <a:off x="6115050" y="4159250"/>
            <a:ext cx="2246313" cy="641350"/>
            <a:chOff x="6187260" y="3130887"/>
            <a:chExt cx="2246997" cy="641013"/>
          </a:xfrm>
        </p:grpSpPr>
        <p:grpSp>
          <p:nvGrpSpPr>
            <p:cNvPr id="123945" name="Group 20"/>
            <p:cNvGrpSpPr>
              <a:grpSpLocks/>
            </p:cNvGrpSpPr>
            <p:nvPr/>
          </p:nvGrpSpPr>
          <p:grpSpPr bwMode="auto">
            <a:xfrm>
              <a:off x="6187260" y="3130887"/>
              <a:ext cx="369027" cy="228461"/>
              <a:chOff x="6774723" y="3771899"/>
              <a:chExt cx="531768" cy="400051"/>
            </a:xfrm>
          </p:grpSpPr>
          <p:cxnSp>
            <p:nvCxnSpPr>
              <p:cNvPr id="91" name="Straight Arrow Connector 90"/>
              <p:cNvCxnSpPr/>
              <p:nvPr/>
            </p:nvCxnSpPr>
            <p:spPr>
              <a:xfrm>
                <a:off x="6774723" y="4171983"/>
                <a:ext cx="530882" cy="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6597564" y="3971941"/>
                <a:ext cx="4000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946" name="TextBox 89"/>
            <p:cNvSpPr txBox="1">
              <a:spLocks noChangeArrowheads="1"/>
            </p:cNvSpPr>
            <p:nvPr/>
          </p:nvSpPr>
          <p:spPr bwMode="auto">
            <a:xfrm>
              <a:off x="6547202" y="3156347"/>
              <a:ext cx="1887055" cy="6155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700" b="1">
                  <a:solidFill>
                    <a:schemeClr val="accent1"/>
                  </a:solidFill>
                </a:rPr>
                <a:t>Same Channel will </a:t>
              </a:r>
            </a:p>
            <a:p>
              <a:pPr eaLnBrk="1" hangingPunct="1"/>
              <a:r>
                <a:rPr lang="en-US" altLang="en-US" sz="1700" b="1">
                  <a:solidFill>
                    <a:schemeClr val="accent1"/>
                  </a:solidFill>
                </a:rPr>
                <a:t>not always be free</a:t>
              </a:r>
            </a:p>
          </p:txBody>
        </p:sp>
      </p:grpSp>
      <p:grpSp>
        <p:nvGrpSpPr>
          <p:cNvPr id="13" name="Group 92"/>
          <p:cNvGrpSpPr>
            <a:grpSpLocks/>
          </p:cNvGrpSpPr>
          <p:nvPr/>
        </p:nvGrpSpPr>
        <p:grpSpPr bwMode="auto">
          <a:xfrm>
            <a:off x="6115050" y="4400550"/>
            <a:ext cx="2724150" cy="1016000"/>
            <a:chOff x="6115050" y="4400550"/>
            <a:chExt cx="2585359" cy="1015603"/>
          </a:xfrm>
        </p:grpSpPr>
        <p:grpSp>
          <p:nvGrpSpPr>
            <p:cNvPr id="123941" name="Group 20"/>
            <p:cNvGrpSpPr>
              <a:grpSpLocks/>
            </p:cNvGrpSpPr>
            <p:nvPr/>
          </p:nvGrpSpPr>
          <p:grpSpPr bwMode="auto">
            <a:xfrm>
              <a:off x="6115050" y="4400550"/>
              <a:ext cx="369027" cy="685800"/>
              <a:chOff x="6774723" y="3771899"/>
              <a:chExt cx="531768" cy="400051"/>
            </a:xfrm>
          </p:grpSpPr>
          <p:cxnSp>
            <p:nvCxnSpPr>
              <p:cNvPr id="75" name="Straight Arrow Connector 74"/>
              <p:cNvCxnSpPr/>
              <p:nvPr/>
            </p:nvCxnSpPr>
            <p:spPr>
              <a:xfrm>
                <a:off x="6774723" y="4170868"/>
                <a:ext cx="531905" cy="9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596948" y="3971384"/>
                <a:ext cx="398969"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942" name="TextBox 72"/>
            <p:cNvSpPr txBox="1">
              <a:spLocks noChangeArrowheads="1"/>
            </p:cNvSpPr>
            <p:nvPr/>
          </p:nvSpPr>
          <p:spPr bwMode="auto">
            <a:xfrm>
              <a:off x="6474992" y="4800600"/>
              <a:ext cx="2225417" cy="6155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700" b="1" i="1">
                  <a:solidFill>
                    <a:schemeClr val="accent1"/>
                  </a:solidFill>
                </a:rPr>
                <a:t>Any</a:t>
              </a:r>
              <a:r>
                <a:rPr lang="en-US" altLang="en-US" sz="1700" b="1">
                  <a:solidFill>
                    <a:schemeClr val="accent1"/>
                  </a:solidFill>
                </a:rPr>
                <a:t> connection can be</a:t>
              </a:r>
            </a:p>
            <a:p>
              <a:pPr eaLnBrk="1" hangingPunct="1"/>
              <a:r>
                <a:rPr lang="en-US" altLang="en-US" sz="1700" b="1">
                  <a:solidFill>
                    <a:schemeClr val="accent1"/>
                  </a:solidFill>
                </a:rPr>
                <a:t>disrupted </a:t>
              </a:r>
              <a:r>
                <a:rPr lang="en-US" altLang="en-US" sz="1700" b="1" i="1">
                  <a:solidFill>
                    <a:schemeClr val="accent1"/>
                  </a:solidFill>
                </a:rPr>
                <a:t>any</a:t>
              </a:r>
              <a:r>
                <a:rPr lang="en-US" altLang="en-US" sz="1700" b="1">
                  <a:solidFill>
                    <a:schemeClr val="accent1"/>
                  </a:solidFill>
                </a:rPr>
                <a:t> time</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par>
                          <p:cTn id="23" fill="hold" nodeType="afterGroup">
                            <p:stCondLst>
                              <p:cond delay="0"/>
                            </p:stCondLst>
                            <p:childTnLst>
                              <p:par>
                                <p:cTn id="24" presetID="26" presetClass="emph" presetSubtype="0" repeatCount="indefinite" fill="hold" grpId="1" nodeType="afterEffect">
                                  <p:stCondLst>
                                    <p:cond delay="500"/>
                                  </p:stCondLst>
                                  <p:childTnLst>
                                    <p:animEffect transition="out" filter="fade">
                                      <p:cBhvr>
                                        <p:cTn id="25" dur="500" tmFilter="0, 0; .2, .5; .8, .5; 1, 0"/>
                                        <p:tgtEl>
                                          <p:spTgt spid="80"/>
                                        </p:tgtEl>
                                      </p:cBhvr>
                                    </p:animEffect>
                                    <p:animScale>
                                      <p:cBhvr>
                                        <p:cTn id="26" dur="250" autoRev="1" fill="hold"/>
                                        <p:tgtEl>
                                          <p:spTgt spid="80"/>
                                        </p:tgtEl>
                                      </p:cBhvr>
                                      <p:by x="105000" y="105000"/>
                                    </p:animScale>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6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64"/>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70" grpId="0" animBg="1"/>
      <p:bldP spid="72" grpId="0" animBg="1"/>
      <p:bldP spid="80" grpId="0" animBg="1"/>
      <p:bldP spid="80" grpId="1" animBg="1"/>
      <p:bldP spid="81" grpId="0" animBg="1"/>
      <p:bldP spid="82" grpId="0" animBg="1"/>
      <p:bldP spid="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p:cNvSpPr>
            <a:spLocks noGrp="1"/>
          </p:cNvSpPr>
          <p:nvPr>
            <p:ph type="title"/>
          </p:nvPr>
        </p:nvSpPr>
        <p:spPr/>
        <p:txBody>
          <a:bodyPr>
            <a:normAutofit fontScale="90000"/>
          </a:bodyPr>
          <a:lstStyle/>
          <a:p>
            <a:r>
              <a:rPr lang="en-US" altLang="en-US"/>
              <a:t>Channel Assignment in Wi-Fi</a:t>
            </a:r>
          </a:p>
        </p:txBody>
      </p:sp>
      <p:sp>
        <p:nvSpPr>
          <p:cNvPr id="124930" name="Slide Number Placeholder 5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8DA7815-A588-3549-AD36-580FE04B5626}" type="slidenum">
              <a:rPr lang="en-US" altLang="en-US" sz="1200">
                <a:solidFill>
                  <a:schemeClr val="tx2"/>
                </a:solidFill>
                <a:latin typeface="Arial Narrow" charset="0"/>
              </a:rPr>
              <a:pPr eaLnBrk="1" hangingPunct="1"/>
              <a:t>14</a:t>
            </a:fld>
            <a:endParaRPr lang="en-US" altLang="en-US" sz="1200">
              <a:solidFill>
                <a:schemeClr val="tx2"/>
              </a:solidFill>
              <a:latin typeface="Arial Narrow" charset="0"/>
            </a:endParaRPr>
          </a:p>
        </p:txBody>
      </p:sp>
      <p:sp>
        <p:nvSpPr>
          <p:cNvPr id="105" name="Rectangle 104"/>
          <p:cNvSpPr/>
          <p:nvPr/>
        </p:nvSpPr>
        <p:spPr>
          <a:xfrm>
            <a:off x="742950" y="5486400"/>
            <a:ext cx="29146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0000"/>
                </a:solidFill>
              </a:rPr>
              <a:t>Fixed Width Channels</a:t>
            </a:r>
          </a:p>
        </p:txBody>
      </p:sp>
      <p:pic>
        <p:nvPicPr>
          <p:cNvPr id="124932" name="Picture 4" descr="C:\Users\t-rohanm\AppData\Local\Microsoft\Windows\Temporary Internet Files\Content.IE5\JHS5IGSZ\MCj0424192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1563" y="2849563"/>
            <a:ext cx="9286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ectangle 93"/>
          <p:cNvSpPr/>
          <p:nvPr/>
        </p:nvSpPr>
        <p:spPr>
          <a:xfrm>
            <a:off x="5362575" y="3714750"/>
            <a:ext cx="1893888"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95" name="Rectangle 94"/>
          <p:cNvSpPr/>
          <p:nvPr/>
        </p:nvSpPr>
        <p:spPr>
          <a:xfrm>
            <a:off x="5354638" y="3714750"/>
            <a:ext cx="644525" cy="865188"/>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6" name="Rectangle 95"/>
          <p:cNvSpPr/>
          <p:nvPr/>
        </p:nvSpPr>
        <p:spPr>
          <a:xfrm>
            <a:off x="6627813" y="3714750"/>
            <a:ext cx="628650" cy="865188"/>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2" name="Rectangle 111"/>
          <p:cNvSpPr/>
          <p:nvPr/>
        </p:nvSpPr>
        <p:spPr>
          <a:xfrm>
            <a:off x="5999163" y="3714750"/>
            <a:ext cx="638175"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9" name="Rectangle 48"/>
          <p:cNvSpPr/>
          <p:nvPr/>
        </p:nvSpPr>
        <p:spPr>
          <a:xfrm>
            <a:off x="3657600" y="5486400"/>
            <a:ext cx="45148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FF0000"/>
                </a:solidFill>
                <a:ea typeface="ＭＳ Ｐゴシック" charset="0"/>
                <a:cs typeface="ＭＳ Ｐゴシック" charset="0"/>
                <a:sym typeface="Symbol" charset="0"/>
              </a:rPr>
              <a:t>  Optimize </a:t>
            </a:r>
            <a:r>
              <a:rPr lang="en-US" sz="2000" i="1">
                <a:solidFill>
                  <a:srgbClr val="FF0000"/>
                </a:solidFill>
                <a:ea typeface="ＭＳ Ｐゴシック" charset="0"/>
                <a:cs typeface="ＭＳ Ｐゴシック" charset="0"/>
                <a:sym typeface="Symbol" charset="0"/>
              </a:rPr>
              <a:t>which </a:t>
            </a:r>
            <a:r>
              <a:rPr lang="en-US" sz="2000">
                <a:solidFill>
                  <a:srgbClr val="FF0000"/>
                </a:solidFill>
                <a:ea typeface="ＭＳ Ｐゴシック" charset="0"/>
                <a:cs typeface="ＭＳ Ｐゴシック" charset="0"/>
                <a:sym typeface="Symbol" charset="0"/>
              </a:rPr>
              <a:t>channel to use</a:t>
            </a:r>
            <a:endParaRPr lang="en-US" sz="2000">
              <a:solidFill>
                <a:srgbClr val="FF0000"/>
              </a:solidFill>
              <a:ea typeface="ＭＳ Ｐゴシック" charset="0"/>
              <a:cs typeface="ＭＳ Ｐゴシック" charset="0"/>
            </a:endParaRPr>
          </a:p>
        </p:txBody>
      </p:sp>
      <p:pic>
        <p:nvPicPr>
          <p:cNvPr id="124938" name="Picture 2" descr="C:\Users\t-rohanm\AppData\Local\Microsoft\Windows\Temporary Internet Files\Content.IE5\GYQXHH43\MCj0432567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3363" y="234315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1876425" y="3714750"/>
            <a:ext cx="1893888"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7" name="Rectangle 36"/>
          <p:cNvSpPr/>
          <p:nvPr/>
        </p:nvSpPr>
        <p:spPr>
          <a:xfrm>
            <a:off x="1868488" y="3714750"/>
            <a:ext cx="644525" cy="865188"/>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8" name="Rectangle 37"/>
          <p:cNvSpPr/>
          <p:nvPr/>
        </p:nvSpPr>
        <p:spPr>
          <a:xfrm>
            <a:off x="3141663" y="3714750"/>
            <a:ext cx="628650" cy="865188"/>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2" name="Rectangle 41"/>
          <p:cNvSpPr/>
          <p:nvPr/>
        </p:nvSpPr>
        <p:spPr>
          <a:xfrm>
            <a:off x="2513013" y="3714750"/>
            <a:ext cx="638175"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9" name="Rectangle 38"/>
          <p:cNvSpPr/>
          <p:nvPr/>
        </p:nvSpPr>
        <p:spPr>
          <a:xfrm>
            <a:off x="188436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62781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a:xfrm>
            <a:off x="314166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599916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Rectangle 51"/>
          <p:cNvSpPr/>
          <p:nvPr/>
        </p:nvSpPr>
        <p:spPr>
          <a:xfrm>
            <a:off x="251301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4948" name="Group 42"/>
          <p:cNvGrpSpPr>
            <a:grpSpLocks/>
          </p:cNvGrpSpPr>
          <p:nvPr/>
        </p:nvGrpSpPr>
        <p:grpSpPr bwMode="auto">
          <a:xfrm>
            <a:off x="2055813" y="3938588"/>
            <a:ext cx="1747837" cy="466725"/>
            <a:chOff x="5200650" y="3938885"/>
            <a:chExt cx="1746484" cy="466130"/>
          </a:xfrm>
        </p:grpSpPr>
        <p:sp>
          <p:nvSpPr>
            <p:cNvPr id="124954" name="TextBox 43"/>
            <p:cNvSpPr txBox="1">
              <a:spLocks noChangeArrowheads="1"/>
            </p:cNvSpPr>
            <p:nvPr/>
          </p:nvSpPr>
          <p:spPr bwMode="auto">
            <a:xfrm>
              <a:off x="5200650" y="39433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4955" name="TextBox 44"/>
            <p:cNvSpPr txBox="1">
              <a:spLocks noChangeArrowheads="1"/>
            </p:cNvSpPr>
            <p:nvPr/>
          </p:nvSpPr>
          <p:spPr bwMode="auto">
            <a:xfrm>
              <a:off x="5829300" y="39433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6</a:t>
              </a:r>
            </a:p>
          </p:txBody>
        </p:sp>
        <p:sp>
          <p:nvSpPr>
            <p:cNvPr id="124956" name="TextBox 45"/>
            <p:cNvSpPr txBox="1">
              <a:spLocks noChangeArrowheads="1"/>
            </p:cNvSpPr>
            <p:nvPr/>
          </p:nvSpPr>
          <p:spPr bwMode="auto">
            <a:xfrm>
              <a:off x="6229350" y="3938885"/>
              <a:ext cx="71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11</a:t>
              </a:r>
            </a:p>
          </p:txBody>
        </p:sp>
      </p:grpSp>
      <p:sp>
        <p:nvSpPr>
          <p:cNvPr id="54" name="Rectangle 53"/>
          <p:cNvSpPr/>
          <p:nvPr/>
        </p:nvSpPr>
        <p:spPr>
          <a:xfrm>
            <a:off x="5370513" y="3657600"/>
            <a:ext cx="62865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4950" name="Group 34"/>
          <p:cNvGrpSpPr>
            <a:grpSpLocks/>
          </p:cNvGrpSpPr>
          <p:nvPr/>
        </p:nvGrpSpPr>
        <p:grpSpPr bwMode="auto">
          <a:xfrm>
            <a:off x="5541963" y="3938588"/>
            <a:ext cx="1747837" cy="466725"/>
            <a:chOff x="5200650" y="3938885"/>
            <a:chExt cx="1746484" cy="466130"/>
          </a:xfrm>
        </p:grpSpPr>
        <p:sp>
          <p:nvSpPr>
            <p:cNvPr id="124951" name="TextBox 91"/>
            <p:cNvSpPr txBox="1">
              <a:spLocks noChangeArrowheads="1"/>
            </p:cNvSpPr>
            <p:nvPr/>
          </p:nvSpPr>
          <p:spPr bwMode="auto">
            <a:xfrm>
              <a:off x="5200650" y="39433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4952" name="TextBox 96"/>
            <p:cNvSpPr txBox="1">
              <a:spLocks noChangeArrowheads="1"/>
            </p:cNvSpPr>
            <p:nvPr/>
          </p:nvSpPr>
          <p:spPr bwMode="auto">
            <a:xfrm>
              <a:off x="5829300" y="39433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6</a:t>
              </a:r>
            </a:p>
          </p:txBody>
        </p:sp>
        <p:sp>
          <p:nvSpPr>
            <p:cNvPr id="124953" name="TextBox 97"/>
            <p:cNvSpPr txBox="1">
              <a:spLocks noChangeArrowheads="1"/>
            </p:cNvSpPr>
            <p:nvPr/>
          </p:nvSpPr>
          <p:spPr bwMode="auto">
            <a:xfrm>
              <a:off x="6229350" y="3938885"/>
              <a:ext cx="71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11</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49" grpId="0" animBg="1"/>
      <p:bldP spid="39" grpId="0" animBg="1"/>
      <p:bldP spid="39" grpId="1" animBg="1"/>
      <p:bldP spid="48" grpId="0" animBg="1"/>
      <p:bldP spid="50" grpId="0" animBg="1"/>
      <p:bldP spid="51" grpId="0" animBg="1"/>
      <p:bldP spid="51" grpId="1" animBg="1"/>
      <p:bldP spid="52" grpId="0" animBg="1"/>
      <p:bldP spid="52" grpId="1" animBg="1"/>
      <p:bldP spid="54" grpId="0" animBg="1"/>
      <p:bldP spid="5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11954226271169522330transmission_tower_ante_01_svg_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4638" y="2343150"/>
            <a:ext cx="10731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le 1"/>
          <p:cNvSpPr>
            <a:spLocks noGrp="1"/>
          </p:cNvSpPr>
          <p:nvPr>
            <p:ph type="title"/>
          </p:nvPr>
        </p:nvSpPr>
        <p:spPr/>
        <p:txBody>
          <a:bodyPr/>
          <a:lstStyle/>
          <a:p>
            <a:r>
              <a:rPr lang="en-US" altLang="en-US" sz="3200"/>
              <a:t>Spectrum Assignment in WhiteFi</a:t>
            </a:r>
          </a:p>
        </p:txBody>
      </p:sp>
      <p:sp>
        <p:nvSpPr>
          <p:cNvPr id="126979" name="Slide Number Placeholder 5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4AFFF3A-9B40-D046-84FE-65C07C7DA866}" type="slidenum">
              <a:rPr lang="en-US" altLang="en-US" sz="1200">
                <a:solidFill>
                  <a:schemeClr val="tx2"/>
                </a:solidFill>
                <a:latin typeface="Arial Narrow" charset="0"/>
              </a:rPr>
              <a:pPr eaLnBrk="1" hangingPunct="1"/>
              <a:t>15</a:t>
            </a:fld>
            <a:endParaRPr lang="en-US" altLang="en-US" sz="1200">
              <a:solidFill>
                <a:schemeClr val="tx2"/>
              </a:solidFill>
              <a:latin typeface="Arial Narrow" charset="0"/>
            </a:endParaRPr>
          </a:p>
        </p:txBody>
      </p:sp>
      <p:pic>
        <p:nvPicPr>
          <p:cNvPr id="111" name="Picture 4" descr="C:\Users\t-rohanm\AppData\Local\Microsoft\Windows\Temporary Internet Files\Content.IE5\JHS5IGSZ\MCj04241920000[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849563"/>
            <a:ext cx="927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4"/>
          <p:cNvGrpSpPr>
            <a:grpSpLocks/>
          </p:cNvGrpSpPr>
          <p:nvPr/>
        </p:nvGrpSpPr>
        <p:grpSpPr bwMode="auto">
          <a:xfrm>
            <a:off x="5011738" y="3714750"/>
            <a:ext cx="1714500" cy="865188"/>
            <a:chOff x="514350" y="3657600"/>
            <a:chExt cx="1714500" cy="864656"/>
          </a:xfrm>
        </p:grpSpPr>
        <p:sp>
          <p:nvSpPr>
            <p:cNvPr id="94" name="Rectangle 93"/>
            <p:cNvSpPr/>
            <p:nvPr/>
          </p:nvSpPr>
          <p:spPr>
            <a:xfrm>
              <a:off x="514350" y="3657600"/>
              <a:ext cx="1714500" cy="864656"/>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95" name="Rectangle 94"/>
            <p:cNvSpPr/>
            <p:nvPr/>
          </p:nvSpPr>
          <p:spPr>
            <a:xfrm>
              <a:off x="514350" y="3657600"/>
              <a:ext cx="342900"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6" name="Rectangle 95"/>
            <p:cNvSpPr/>
            <p:nvPr/>
          </p:nvSpPr>
          <p:spPr>
            <a:xfrm>
              <a:off x="1885950" y="3657600"/>
              <a:ext cx="342900" cy="864656"/>
            </a:xfrm>
            <a:prstGeom prst="rect">
              <a:avLst/>
            </a:prstGeom>
            <a:no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2" name="Rectangle 111"/>
            <p:cNvSpPr/>
            <p:nvPr/>
          </p:nvSpPr>
          <p:spPr>
            <a:xfrm>
              <a:off x="857250" y="36576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3" name="Rectangle 112"/>
            <p:cNvSpPr/>
            <p:nvPr/>
          </p:nvSpPr>
          <p:spPr>
            <a:xfrm>
              <a:off x="1200150" y="36576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4" name="Rectangle 113"/>
            <p:cNvSpPr/>
            <p:nvPr/>
          </p:nvSpPr>
          <p:spPr>
            <a:xfrm>
              <a:off x="1543050" y="3657600"/>
              <a:ext cx="342900" cy="864656"/>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sp>
        <p:nvSpPr>
          <p:cNvPr id="146" name="Rectangle 145"/>
          <p:cNvSpPr/>
          <p:nvPr/>
        </p:nvSpPr>
        <p:spPr>
          <a:xfrm>
            <a:off x="5346700" y="3665538"/>
            <a:ext cx="3429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 name="Group 55"/>
          <p:cNvGrpSpPr>
            <a:grpSpLocks/>
          </p:cNvGrpSpPr>
          <p:nvPr/>
        </p:nvGrpSpPr>
        <p:grpSpPr bwMode="auto">
          <a:xfrm>
            <a:off x="1657350" y="3706813"/>
            <a:ext cx="1714500" cy="865187"/>
            <a:chOff x="1657350" y="2907244"/>
            <a:chExt cx="1714500" cy="864656"/>
          </a:xfrm>
        </p:grpSpPr>
        <p:sp>
          <p:nvSpPr>
            <p:cNvPr id="117" name="Rectangle 116"/>
            <p:cNvSpPr/>
            <p:nvPr/>
          </p:nvSpPr>
          <p:spPr>
            <a:xfrm>
              <a:off x="1657350" y="2907244"/>
              <a:ext cx="1714500" cy="864656"/>
            </a:xfrm>
            <a:prstGeom prst="rect">
              <a:avLst/>
            </a:prstGeom>
            <a:solidFill>
              <a:srgbClr val="FF0000"/>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118" name="Rectangle 117"/>
            <p:cNvSpPr/>
            <p:nvPr/>
          </p:nvSpPr>
          <p:spPr>
            <a:xfrm>
              <a:off x="1657350" y="2907244"/>
              <a:ext cx="342900"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0" name="Rectangle 119"/>
            <p:cNvSpPr/>
            <p:nvPr/>
          </p:nvSpPr>
          <p:spPr>
            <a:xfrm>
              <a:off x="20002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1" name="Rectangle 120"/>
            <p:cNvSpPr/>
            <p:nvPr/>
          </p:nvSpPr>
          <p:spPr>
            <a:xfrm>
              <a:off x="23431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2" name="Rectangle 121"/>
            <p:cNvSpPr/>
            <p:nvPr/>
          </p:nvSpPr>
          <p:spPr>
            <a:xfrm>
              <a:off x="26860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7015" name="Group 58"/>
            <p:cNvGrpSpPr>
              <a:grpSpLocks/>
            </p:cNvGrpSpPr>
            <p:nvPr/>
          </p:nvGrpSpPr>
          <p:grpSpPr bwMode="auto">
            <a:xfrm>
              <a:off x="1657350" y="3135844"/>
              <a:ext cx="1672555" cy="466130"/>
              <a:chOff x="628650" y="3877270"/>
              <a:chExt cx="1672555" cy="466130"/>
            </a:xfrm>
          </p:grpSpPr>
          <p:sp>
            <p:nvSpPr>
              <p:cNvPr id="127016" name="TextBox 122"/>
              <p:cNvSpPr txBox="1">
                <a:spLocks noChangeArrowheads="1"/>
              </p:cNvSpPr>
              <p:nvPr/>
            </p:nvSpPr>
            <p:spPr bwMode="auto">
              <a:xfrm>
                <a:off x="628650" y="38772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7017" name="TextBox 123"/>
              <p:cNvSpPr txBox="1">
                <a:spLocks noChangeArrowheads="1"/>
              </p:cNvSpPr>
              <p:nvPr/>
            </p:nvSpPr>
            <p:spPr bwMode="auto">
              <a:xfrm>
                <a:off x="9715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7018" name="TextBox 124"/>
              <p:cNvSpPr txBox="1">
                <a:spLocks noChangeArrowheads="1"/>
              </p:cNvSpPr>
              <p:nvPr/>
            </p:nvSpPr>
            <p:spPr bwMode="auto">
              <a:xfrm>
                <a:off x="1339617"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7019" name="TextBox 125"/>
              <p:cNvSpPr txBox="1">
                <a:spLocks noChangeArrowheads="1"/>
              </p:cNvSpPr>
              <p:nvPr/>
            </p:nvSpPr>
            <p:spPr bwMode="auto">
              <a:xfrm>
                <a:off x="16573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7020" name="TextBox 126"/>
              <p:cNvSpPr txBox="1">
                <a:spLocks noChangeArrowheads="1"/>
              </p:cNvSpPr>
              <p:nvPr/>
            </p:nvSpPr>
            <p:spPr bwMode="auto">
              <a:xfrm>
                <a:off x="2015455"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sp>
        <p:nvSpPr>
          <p:cNvPr id="89" name="Rectangle 88"/>
          <p:cNvSpPr/>
          <p:nvPr/>
        </p:nvSpPr>
        <p:spPr>
          <a:xfrm>
            <a:off x="5711825" y="3665538"/>
            <a:ext cx="3429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ctangle 53"/>
          <p:cNvSpPr/>
          <p:nvPr/>
        </p:nvSpPr>
        <p:spPr>
          <a:xfrm>
            <a:off x="5372100" y="3657600"/>
            <a:ext cx="7112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p:nvSpPr>
        <p:spPr>
          <a:xfrm>
            <a:off x="6400800" y="3657600"/>
            <a:ext cx="342900" cy="971550"/>
          </a:xfrm>
          <a:prstGeom prst="rect">
            <a:avLst/>
          </a:prstGeom>
          <a:solidFill>
            <a:schemeClr val="bg2"/>
          </a:solidFill>
          <a:ln w="635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Freeform 42"/>
          <p:cNvSpPr/>
          <p:nvPr/>
        </p:nvSpPr>
        <p:spPr>
          <a:xfrm>
            <a:off x="2914650" y="4286250"/>
            <a:ext cx="4057650" cy="1123950"/>
          </a:xfrm>
          <a:custGeom>
            <a:avLst/>
            <a:gdLst>
              <a:gd name="connsiteX0" fmla="*/ 3718559 w 4100285"/>
              <a:gd name="connsiteY0" fmla="*/ 0 h 1081315"/>
              <a:gd name="connsiteX1" fmla="*/ 3570514 w 4100285"/>
              <a:gd name="connsiteY1" fmla="*/ 923109 h 1081315"/>
              <a:gd name="connsiteX2" fmla="*/ 539931 w 4100285"/>
              <a:gd name="connsiteY2" fmla="*/ 949234 h 1081315"/>
              <a:gd name="connsiteX3" fmla="*/ 330925 w 4100285"/>
              <a:gd name="connsiteY3" fmla="*/ 130629 h 1081315"/>
            </a:gdLst>
            <a:ahLst/>
            <a:cxnLst>
              <a:cxn ang="0">
                <a:pos x="connsiteX0" y="connsiteY0"/>
              </a:cxn>
              <a:cxn ang="0">
                <a:pos x="connsiteX1" y="connsiteY1"/>
              </a:cxn>
              <a:cxn ang="0">
                <a:pos x="connsiteX2" y="connsiteY2"/>
              </a:cxn>
              <a:cxn ang="0">
                <a:pos x="connsiteX3" y="connsiteY3"/>
              </a:cxn>
            </a:cxnLst>
            <a:rect l="l" t="t" r="r" b="b"/>
            <a:pathLst>
              <a:path w="4100285" h="1081315">
                <a:moveTo>
                  <a:pt x="3718559" y="0"/>
                </a:moveTo>
                <a:cubicBezTo>
                  <a:pt x="3909422" y="382451"/>
                  <a:pt x="4100285" y="764903"/>
                  <a:pt x="3570514" y="923109"/>
                </a:cubicBezTo>
                <a:cubicBezTo>
                  <a:pt x="3040743" y="1081315"/>
                  <a:pt x="1079863" y="1081314"/>
                  <a:pt x="539931" y="949234"/>
                </a:cubicBezTo>
                <a:cubicBezTo>
                  <a:pt x="0" y="817154"/>
                  <a:pt x="165462" y="473891"/>
                  <a:pt x="330925" y="130629"/>
                </a:cubicBezTo>
              </a:path>
            </a:pathLst>
          </a:custGeom>
          <a:ln w="34925">
            <a:solidFill>
              <a:schemeClr val="tx1"/>
            </a:solidFill>
            <a:prstDash val="sysDot"/>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Rectangle 43"/>
          <p:cNvSpPr/>
          <p:nvPr/>
        </p:nvSpPr>
        <p:spPr>
          <a:xfrm>
            <a:off x="804863" y="5886450"/>
            <a:ext cx="25146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0000"/>
                </a:solidFill>
              </a:rPr>
              <a:t>Spatial Variation</a:t>
            </a:r>
          </a:p>
        </p:txBody>
      </p:sp>
      <p:sp>
        <p:nvSpPr>
          <p:cNvPr id="45" name="Rectangle 44"/>
          <p:cNvSpPr/>
          <p:nvPr/>
        </p:nvSpPr>
        <p:spPr>
          <a:xfrm>
            <a:off x="3148013" y="5886450"/>
            <a:ext cx="5138737"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FF0000"/>
                </a:solidFill>
                <a:ea typeface="ＭＳ Ｐゴシック" charset="0"/>
                <a:cs typeface="ＭＳ Ｐゴシック" charset="0"/>
                <a:sym typeface="Symbol" charset="0"/>
              </a:rPr>
              <a:t>  BS must use channel </a:t>
            </a:r>
            <a:r>
              <a:rPr lang="en-US" sz="2000" i="1">
                <a:solidFill>
                  <a:srgbClr val="FF0000"/>
                </a:solidFill>
                <a:ea typeface="ＭＳ Ｐゴシック" charset="0"/>
                <a:cs typeface="ＭＳ Ｐゴシック" charset="0"/>
                <a:sym typeface="Symbol" charset="0"/>
              </a:rPr>
              <a:t>iff </a:t>
            </a:r>
            <a:r>
              <a:rPr lang="en-US" sz="2000">
                <a:solidFill>
                  <a:srgbClr val="FF0000"/>
                </a:solidFill>
                <a:ea typeface="ＭＳ Ｐゴシック" charset="0"/>
                <a:cs typeface="ＭＳ Ｐゴシック" charset="0"/>
                <a:sym typeface="Symbol" charset="0"/>
              </a:rPr>
              <a:t>free at client</a:t>
            </a:r>
            <a:endParaRPr lang="en-US" sz="2000">
              <a:solidFill>
                <a:srgbClr val="FF0000"/>
              </a:solidFill>
              <a:ea typeface="ＭＳ Ｐゴシック" charset="0"/>
              <a:cs typeface="ＭＳ Ｐゴシック" charset="0"/>
            </a:endParaRPr>
          </a:p>
        </p:txBody>
      </p:sp>
      <p:sp>
        <p:nvSpPr>
          <p:cNvPr id="48" name="Rectangle 47"/>
          <p:cNvSpPr/>
          <p:nvPr/>
        </p:nvSpPr>
        <p:spPr>
          <a:xfrm>
            <a:off x="342900" y="5486400"/>
            <a:ext cx="21145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rgbClr val="FF0000"/>
                </a:solidFill>
              </a:rPr>
              <a:t>Fragmentation</a:t>
            </a:r>
          </a:p>
        </p:txBody>
      </p:sp>
      <p:sp>
        <p:nvSpPr>
          <p:cNvPr id="49" name="Rectangle 48"/>
          <p:cNvSpPr/>
          <p:nvPr/>
        </p:nvSpPr>
        <p:spPr>
          <a:xfrm>
            <a:off x="2303463" y="5486400"/>
            <a:ext cx="6326187"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FF0000"/>
                </a:solidFill>
                <a:ea typeface="ＭＳ Ｐゴシック" charset="0"/>
                <a:cs typeface="ＭＳ Ｐゴシック" charset="0"/>
                <a:sym typeface="Symbol" charset="0"/>
              </a:rPr>
              <a:t>  Optimize for </a:t>
            </a:r>
            <a:r>
              <a:rPr lang="en-US" sz="2000" i="1">
                <a:solidFill>
                  <a:srgbClr val="FF0000"/>
                </a:solidFill>
                <a:ea typeface="ＭＳ Ｐゴシック" charset="0"/>
                <a:cs typeface="ＭＳ Ｐゴシック" charset="0"/>
                <a:sym typeface="Symbol" charset="0"/>
              </a:rPr>
              <a:t>both</a:t>
            </a:r>
            <a:r>
              <a:rPr lang="en-US" sz="2000">
                <a:solidFill>
                  <a:srgbClr val="FF0000"/>
                </a:solidFill>
                <a:ea typeface="ＭＳ Ｐゴシック" charset="0"/>
                <a:cs typeface="ＭＳ Ｐゴシック" charset="0"/>
                <a:sym typeface="Symbol" charset="0"/>
              </a:rPr>
              <a:t>, </a:t>
            </a:r>
            <a:r>
              <a:rPr lang="en-US" sz="2000" b="1">
                <a:solidFill>
                  <a:srgbClr val="FF0000"/>
                </a:solidFill>
                <a:ea typeface="ＭＳ Ｐゴシック" charset="0"/>
                <a:cs typeface="ＭＳ Ｐゴシック" charset="0"/>
                <a:sym typeface="Symbol" charset="0"/>
              </a:rPr>
              <a:t>center channel </a:t>
            </a:r>
            <a:r>
              <a:rPr lang="en-US" sz="2000">
                <a:solidFill>
                  <a:srgbClr val="FF0000"/>
                </a:solidFill>
                <a:ea typeface="ＭＳ Ｐゴシック" charset="0"/>
                <a:cs typeface="ＭＳ Ｐゴシック" charset="0"/>
                <a:sym typeface="Symbol" charset="0"/>
              </a:rPr>
              <a:t>and </a:t>
            </a:r>
            <a:r>
              <a:rPr lang="en-US" sz="2000" b="1">
                <a:solidFill>
                  <a:srgbClr val="FF0000"/>
                </a:solidFill>
                <a:ea typeface="ＭＳ Ｐゴシック" charset="0"/>
                <a:cs typeface="ＭＳ Ｐゴシック" charset="0"/>
                <a:sym typeface="Symbol" charset="0"/>
              </a:rPr>
              <a:t>width</a:t>
            </a:r>
            <a:endParaRPr lang="en-US" sz="2000" b="1">
              <a:solidFill>
                <a:srgbClr val="FF0000"/>
              </a:solidFill>
              <a:ea typeface="ＭＳ Ｐゴシック" charset="0"/>
              <a:cs typeface="ＭＳ Ｐゴシック" charset="0"/>
            </a:endParaRPr>
          </a:p>
        </p:txBody>
      </p:sp>
      <p:sp>
        <p:nvSpPr>
          <p:cNvPr id="55" name="Rectangle 54"/>
          <p:cNvSpPr/>
          <p:nvPr/>
        </p:nvSpPr>
        <p:spPr>
          <a:xfrm>
            <a:off x="6400800" y="3657600"/>
            <a:ext cx="3429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60"/>
          <p:cNvGrpSpPr>
            <a:grpSpLocks/>
          </p:cNvGrpSpPr>
          <p:nvPr/>
        </p:nvGrpSpPr>
        <p:grpSpPr bwMode="auto">
          <a:xfrm>
            <a:off x="5054600" y="3943350"/>
            <a:ext cx="1671638" cy="466725"/>
            <a:chOff x="3331478" y="4171950"/>
            <a:chExt cx="1672555" cy="466130"/>
          </a:xfrm>
        </p:grpSpPr>
        <p:sp>
          <p:nvSpPr>
            <p:cNvPr id="127005" name="TextBox 91"/>
            <p:cNvSpPr txBox="1">
              <a:spLocks noChangeArrowheads="1"/>
            </p:cNvSpPr>
            <p:nvPr/>
          </p:nvSpPr>
          <p:spPr bwMode="auto">
            <a:xfrm>
              <a:off x="3331478" y="41719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7006" name="TextBox 96"/>
            <p:cNvSpPr txBox="1">
              <a:spLocks noChangeArrowheads="1"/>
            </p:cNvSpPr>
            <p:nvPr/>
          </p:nvSpPr>
          <p:spPr bwMode="auto">
            <a:xfrm>
              <a:off x="36743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7007" name="TextBox 97"/>
            <p:cNvSpPr txBox="1">
              <a:spLocks noChangeArrowheads="1"/>
            </p:cNvSpPr>
            <p:nvPr/>
          </p:nvSpPr>
          <p:spPr bwMode="auto">
            <a:xfrm>
              <a:off x="4042445"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7008" name="TextBox 98"/>
            <p:cNvSpPr txBox="1">
              <a:spLocks noChangeArrowheads="1"/>
            </p:cNvSpPr>
            <p:nvPr/>
          </p:nvSpPr>
          <p:spPr bwMode="auto">
            <a:xfrm>
              <a:off x="43601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7009" name="TextBox 99"/>
            <p:cNvSpPr txBox="1">
              <a:spLocks noChangeArrowheads="1"/>
            </p:cNvSpPr>
            <p:nvPr/>
          </p:nvSpPr>
          <p:spPr bwMode="auto">
            <a:xfrm>
              <a:off x="4718283"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7" name="Group 68"/>
          <p:cNvGrpSpPr>
            <a:grpSpLocks/>
          </p:cNvGrpSpPr>
          <p:nvPr/>
        </p:nvGrpSpPr>
        <p:grpSpPr bwMode="auto">
          <a:xfrm>
            <a:off x="1771650" y="2000250"/>
            <a:ext cx="5314950" cy="3600450"/>
            <a:chOff x="2457450" y="342900"/>
            <a:chExt cx="5314950" cy="3600450"/>
          </a:xfrm>
        </p:grpSpPr>
        <p:sp>
          <p:nvSpPr>
            <p:cNvPr id="51" name="Rectangle 50"/>
            <p:cNvSpPr/>
            <p:nvPr/>
          </p:nvSpPr>
          <p:spPr>
            <a:xfrm>
              <a:off x="2457450" y="342900"/>
              <a:ext cx="5314950" cy="36004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p:cNvSpPr/>
            <p:nvPr/>
          </p:nvSpPr>
          <p:spPr>
            <a:xfrm>
              <a:off x="2686050" y="422275"/>
              <a:ext cx="4876800" cy="481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rPr>
                <a:t>Spectrum Assignment Problem</a:t>
              </a:r>
            </a:p>
          </p:txBody>
        </p:sp>
        <p:sp>
          <p:nvSpPr>
            <p:cNvPr id="52" name="Rectangle 51"/>
            <p:cNvSpPr/>
            <p:nvPr/>
          </p:nvSpPr>
          <p:spPr>
            <a:xfrm>
              <a:off x="2649538" y="1143000"/>
              <a:ext cx="1751012" cy="4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Goal</a:t>
              </a:r>
            </a:p>
          </p:txBody>
        </p:sp>
        <p:sp>
          <p:nvSpPr>
            <p:cNvPr id="58" name="Rectangle 57"/>
            <p:cNvSpPr/>
            <p:nvPr/>
          </p:nvSpPr>
          <p:spPr>
            <a:xfrm>
              <a:off x="4400550" y="1143000"/>
              <a:ext cx="2962275" cy="4794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rPr>
                <a:t>Maximize Throughput</a:t>
              </a:r>
            </a:p>
          </p:txBody>
        </p:sp>
        <p:sp>
          <p:nvSpPr>
            <p:cNvPr id="60" name="Rectangle 59"/>
            <p:cNvSpPr/>
            <p:nvPr/>
          </p:nvSpPr>
          <p:spPr>
            <a:xfrm>
              <a:off x="2649538" y="1863725"/>
              <a:ext cx="1751012" cy="479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Include</a:t>
              </a:r>
            </a:p>
          </p:txBody>
        </p:sp>
        <p:sp>
          <p:nvSpPr>
            <p:cNvPr id="62" name="Rectangle 61"/>
            <p:cNvSpPr/>
            <p:nvPr/>
          </p:nvSpPr>
          <p:spPr>
            <a:xfrm>
              <a:off x="4400550" y="1863725"/>
              <a:ext cx="2962275" cy="4794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rPr>
                <a:t>Spectrum at clients</a:t>
              </a:r>
            </a:p>
          </p:txBody>
        </p:sp>
        <p:sp>
          <p:nvSpPr>
            <p:cNvPr id="63" name="Rectangle 62"/>
            <p:cNvSpPr/>
            <p:nvPr/>
          </p:nvSpPr>
          <p:spPr>
            <a:xfrm>
              <a:off x="2649538" y="2822575"/>
              <a:ext cx="1751012" cy="4810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Assign</a:t>
              </a:r>
            </a:p>
          </p:txBody>
        </p:sp>
        <p:sp>
          <p:nvSpPr>
            <p:cNvPr id="64" name="Rectangle 63"/>
            <p:cNvSpPr/>
            <p:nvPr/>
          </p:nvSpPr>
          <p:spPr>
            <a:xfrm>
              <a:off x="4400550" y="2506663"/>
              <a:ext cx="2962275" cy="7191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rPr>
                <a:t>Center Channel</a:t>
              </a:r>
            </a:p>
          </p:txBody>
        </p:sp>
        <p:sp>
          <p:nvSpPr>
            <p:cNvPr id="65" name="Rectangle 64"/>
            <p:cNvSpPr/>
            <p:nvPr/>
          </p:nvSpPr>
          <p:spPr>
            <a:xfrm>
              <a:off x="4400550" y="3222625"/>
              <a:ext cx="2962275" cy="5603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FF0000"/>
                  </a:solidFill>
                </a:rPr>
                <a:t>Width</a:t>
              </a:r>
            </a:p>
          </p:txBody>
        </p:sp>
        <p:sp>
          <p:nvSpPr>
            <p:cNvPr id="127004" name="TextBox 65"/>
            <p:cNvSpPr txBox="1">
              <a:spLocks noChangeArrowheads="1"/>
            </p:cNvSpPr>
            <p:nvPr/>
          </p:nvSpPr>
          <p:spPr bwMode="auto">
            <a:xfrm>
              <a:off x="5688770" y="2989770"/>
              <a:ext cx="374862" cy="439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t>&amp;</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mph" presetSubtype="0" nodeType="clickEffect">
                                  <p:stCondLst>
                                    <p:cond delay="0"/>
                                  </p:stCondLst>
                                  <p:childTnLst>
                                    <p:set>
                                      <p:cBhvr rctx="PPT">
                                        <p:cTn id="58" dur="indefinite"/>
                                        <p:tgtEl>
                                          <p:spTgt spid="67"/>
                                        </p:tgtEl>
                                        <p:attrNameLst>
                                          <p:attrName>style.opacity</p:attrName>
                                        </p:attrNameLst>
                                      </p:cBhvr>
                                      <p:to>
                                        <p:strVal val="0.1"/>
                                      </p:to>
                                    </p:set>
                                    <p:animEffect filter="image" prLst="opacity: 0.1">
                                      <p:cBhvr rctx="IE">
                                        <p:cTn id="59" dur="indefinite"/>
                                        <p:tgtEl>
                                          <p:spTgt spid="67"/>
                                        </p:tgtEl>
                                      </p:cBhvr>
                                    </p:animEffect>
                                  </p:childTnLst>
                                </p:cTn>
                              </p:par>
                              <p:par>
                                <p:cTn id="60" presetID="9" presetClass="emph" presetSubtype="0" nodeType="withEffect">
                                  <p:stCondLst>
                                    <p:cond delay="0"/>
                                  </p:stCondLst>
                                  <p:childTnLst>
                                    <p:set>
                                      <p:cBhvr rctx="PPT">
                                        <p:cTn id="61" dur="indefinite"/>
                                        <p:tgtEl>
                                          <p:spTgt spid="111"/>
                                        </p:tgtEl>
                                        <p:attrNameLst>
                                          <p:attrName>style.opacity</p:attrName>
                                        </p:attrNameLst>
                                      </p:cBhvr>
                                      <p:to>
                                        <p:strVal val="0.1"/>
                                      </p:to>
                                    </p:set>
                                    <p:animEffect filter="image" prLst="opacity: 0.1">
                                      <p:cBhvr rctx="IE">
                                        <p:cTn id="62" dur="indefinite"/>
                                        <p:tgtEl>
                                          <p:spTgt spid="111"/>
                                        </p:tgtEl>
                                      </p:cBhvr>
                                    </p:animEffect>
                                  </p:childTnLst>
                                </p:cTn>
                              </p:par>
                              <p:par>
                                <p:cTn id="63" presetID="9" presetClass="emph" presetSubtype="0" nodeType="withEffect">
                                  <p:stCondLst>
                                    <p:cond delay="0"/>
                                  </p:stCondLst>
                                  <p:childTnLst>
                                    <p:set>
                                      <p:cBhvr rctx="PPT">
                                        <p:cTn id="64" dur="indefinite"/>
                                        <p:tgtEl>
                                          <p:spTgt spid="3"/>
                                        </p:tgtEl>
                                        <p:attrNameLst>
                                          <p:attrName>style.opacity</p:attrName>
                                        </p:attrNameLst>
                                      </p:cBhvr>
                                      <p:to>
                                        <p:strVal val="0.1"/>
                                      </p:to>
                                    </p:set>
                                    <p:animEffect filter="image" prLst="opacity: 0.1">
                                      <p:cBhvr rctx="IE">
                                        <p:cTn id="65" dur="indefinite"/>
                                        <p:tgtEl>
                                          <p:spTgt spid="3"/>
                                        </p:tgtEl>
                                      </p:cBhvr>
                                    </p:animEffect>
                                  </p:childTnLst>
                                </p:cTn>
                              </p:par>
                              <p:par>
                                <p:cTn id="66" presetID="9" presetClass="emph" presetSubtype="0" grpId="1" nodeType="withEffect">
                                  <p:stCondLst>
                                    <p:cond delay="0"/>
                                  </p:stCondLst>
                                  <p:childTnLst>
                                    <p:set>
                                      <p:cBhvr rctx="PPT">
                                        <p:cTn id="67" dur="indefinite"/>
                                        <p:tgtEl>
                                          <p:spTgt spid="146"/>
                                        </p:tgtEl>
                                        <p:attrNameLst>
                                          <p:attrName>style.opacity</p:attrName>
                                        </p:attrNameLst>
                                      </p:cBhvr>
                                      <p:to>
                                        <p:strVal val="0.1"/>
                                      </p:to>
                                    </p:set>
                                    <p:animEffect filter="image" prLst="opacity: 0.1">
                                      <p:cBhvr rctx="IE">
                                        <p:cTn id="68" dur="indefinite"/>
                                        <p:tgtEl>
                                          <p:spTgt spid="146"/>
                                        </p:tgtEl>
                                      </p:cBhvr>
                                    </p:animEffect>
                                  </p:childTnLst>
                                </p:cTn>
                              </p:par>
                              <p:par>
                                <p:cTn id="69" presetID="9" presetClass="emph" presetSubtype="0" nodeType="withEffect">
                                  <p:stCondLst>
                                    <p:cond delay="0"/>
                                  </p:stCondLst>
                                  <p:childTnLst>
                                    <p:set>
                                      <p:cBhvr rctx="PPT">
                                        <p:cTn id="70" dur="indefinite"/>
                                        <p:tgtEl>
                                          <p:spTgt spid="4"/>
                                        </p:tgtEl>
                                        <p:attrNameLst>
                                          <p:attrName>style.opacity</p:attrName>
                                        </p:attrNameLst>
                                      </p:cBhvr>
                                      <p:to>
                                        <p:strVal val="0.1"/>
                                      </p:to>
                                    </p:set>
                                    <p:animEffect filter="image" prLst="opacity: 0.1">
                                      <p:cBhvr rctx="IE">
                                        <p:cTn id="71" dur="indefinite"/>
                                        <p:tgtEl>
                                          <p:spTgt spid="4"/>
                                        </p:tgtEl>
                                      </p:cBhvr>
                                    </p:animEffect>
                                  </p:childTnLst>
                                </p:cTn>
                              </p:par>
                              <p:par>
                                <p:cTn id="72" presetID="9" presetClass="emph" presetSubtype="0" grpId="2" nodeType="withEffect">
                                  <p:stCondLst>
                                    <p:cond delay="0"/>
                                  </p:stCondLst>
                                  <p:childTnLst>
                                    <p:set>
                                      <p:cBhvr rctx="PPT">
                                        <p:cTn id="73" dur="indefinite"/>
                                        <p:tgtEl>
                                          <p:spTgt spid="89"/>
                                        </p:tgtEl>
                                        <p:attrNameLst>
                                          <p:attrName>style.opacity</p:attrName>
                                        </p:attrNameLst>
                                      </p:cBhvr>
                                      <p:to>
                                        <p:strVal val="0.1"/>
                                      </p:to>
                                    </p:set>
                                    <p:animEffect filter="image" prLst="opacity: 0.1">
                                      <p:cBhvr rctx="IE">
                                        <p:cTn id="74" dur="indefinite"/>
                                        <p:tgtEl>
                                          <p:spTgt spid="89"/>
                                        </p:tgtEl>
                                      </p:cBhvr>
                                    </p:animEffect>
                                  </p:childTnLst>
                                </p:cTn>
                              </p:par>
                              <p:par>
                                <p:cTn id="75" presetID="9" presetClass="emph" presetSubtype="0" grpId="2" nodeType="withEffect">
                                  <p:stCondLst>
                                    <p:cond delay="0"/>
                                  </p:stCondLst>
                                  <p:childTnLst>
                                    <p:set>
                                      <p:cBhvr rctx="PPT">
                                        <p:cTn id="76" dur="indefinite"/>
                                        <p:tgtEl>
                                          <p:spTgt spid="54"/>
                                        </p:tgtEl>
                                        <p:attrNameLst>
                                          <p:attrName>style.opacity</p:attrName>
                                        </p:attrNameLst>
                                      </p:cBhvr>
                                      <p:to>
                                        <p:strVal val="0.1"/>
                                      </p:to>
                                    </p:set>
                                    <p:animEffect filter="image" prLst="opacity: 0.1">
                                      <p:cBhvr rctx="IE">
                                        <p:cTn id="77" dur="indefinite"/>
                                        <p:tgtEl>
                                          <p:spTgt spid="54"/>
                                        </p:tgtEl>
                                      </p:cBhvr>
                                    </p:animEffect>
                                  </p:childTnLst>
                                </p:cTn>
                              </p:par>
                              <p:par>
                                <p:cTn id="78" presetID="9" presetClass="emph" presetSubtype="0" grpId="1" nodeType="withEffect">
                                  <p:stCondLst>
                                    <p:cond delay="0"/>
                                  </p:stCondLst>
                                  <p:childTnLst>
                                    <p:set>
                                      <p:cBhvr rctx="PPT">
                                        <p:cTn id="79" dur="indefinite"/>
                                        <p:tgtEl>
                                          <p:spTgt spid="41"/>
                                        </p:tgtEl>
                                        <p:attrNameLst>
                                          <p:attrName>style.opacity</p:attrName>
                                        </p:attrNameLst>
                                      </p:cBhvr>
                                      <p:to>
                                        <p:strVal val="0.1"/>
                                      </p:to>
                                    </p:set>
                                    <p:animEffect filter="image" prLst="opacity: 0.1">
                                      <p:cBhvr rctx="IE">
                                        <p:cTn id="80" dur="indefinite"/>
                                        <p:tgtEl>
                                          <p:spTgt spid="41"/>
                                        </p:tgtEl>
                                      </p:cBhvr>
                                    </p:animEffect>
                                  </p:childTnLst>
                                </p:cTn>
                              </p:par>
                              <p:par>
                                <p:cTn id="81" presetID="9" presetClass="emph" presetSubtype="0" nodeType="withEffect">
                                  <p:stCondLst>
                                    <p:cond delay="0"/>
                                  </p:stCondLst>
                                  <p:childTnLst>
                                    <p:set>
                                      <p:cBhvr rctx="PPT">
                                        <p:cTn id="82" dur="indefinite"/>
                                        <p:tgtEl>
                                          <p:spTgt spid="6"/>
                                        </p:tgtEl>
                                        <p:attrNameLst>
                                          <p:attrName>style.opacity</p:attrName>
                                        </p:attrNameLst>
                                      </p:cBhvr>
                                      <p:to>
                                        <p:strVal val="0.1"/>
                                      </p:to>
                                    </p:set>
                                    <p:animEffect filter="image" prLst="opacity: 0.1">
                                      <p:cBhvr rctx="IE">
                                        <p:cTn id="83" dur="indefinite"/>
                                        <p:tgtEl>
                                          <p:spTgt spid="6"/>
                                        </p:tgtEl>
                                      </p:cBhvr>
                                    </p:animEffect>
                                  </p:childTnLst>
                                </p:cTn>
                              </p:par>
                              <p:par>
                                <p:cTn id="84" presetID="9" presetClass="emph" presetSubtype="0" nodeType="withEffect">
                                  <p:stCondLst>
                                    <p:cond delay="0"/>
                                  </p:stCondLst>
                                  <p:childTnLst>
                                    <p:set>
                                      <p:cBhvr rctx="PPT">
                                        <p:cTn id="85" dur="indefinite"/>
                                        <p:tgtEl>
                                          <p:spTgt spid="43"/>
                                        </p:tgtEl>
                                        <p:attrNameLst>
                                          <p:attrName>style.opacity</p:attrName>
                                        </p:attrNameLst>
                                      </p:cBhvr>
                                      <p:to>
                                        <p:strVal val="0.1"/>
                                      </p:to>
                                    </p:set>
                                    <p:animEffect filter="image" prLst="opacity: 0.1">
                                      <p:cBhvr rctx="IE">
                                        <p:cTn id="86" dur="indefinite"/>
                                        <p:tgtEl>
                                          <p:spTgt spid="43"/>
                                        </p:tgtEl>
                                      </p:cBhvr>
                                    </p:animEffect>
                                  </p:childTnLst>
                                </p:cTn>
                              </p:par>
                              <p:par>
                                <p:cTn id="87" presetID="9" presetClass="emph" presetSubtype="0" grpId="1" nodeType="withEffect">
                                  <p:stCondLst>
                                    <p:cond delay="0"/>
                                  </p:stCondLst>
                                  <p:childTnLst>
                                    <p:set>
                                      <p:cBhvr rctx="PPT">
                                        <p:cTn id="88" dur="indefinite"/>
                                        <p:tgtEl>
                                          <p:spTgt spid="44"/>
                                        </p:tgtEl>
                                        <p:attrNameLst>
                                          <p:attrName>style.opacity</p:attrName>
                                        </p:attrNameLst>
                                      </p:cBhvr>
                                      <p:to>
                                        <p:strVal val="0.1"/>
                                      </p:to>
                                    </p:set>
                                    <p:animEffect filter="image" prLst="opacity: 0.1">
                                      <p:cBhvr rctx="IE">
                                        <p:cTn id="89" dur="indefinite"/>
                                        <p:tgtEl>
                                          <p:spTgt spid="44"/>
                                        </p:tgtEl>
                                      </p:cBhvr>
                                    </p:animEffect>
                                  </p:childTnLst>
                                </p:cTn>
                              </p:par>
                              <p:par>
                                <p:cTn id="90" presetID="9" presetClass="emph" presetSubtype="0" grpId="1" nodeType="withEffect">
                                  <p:stCondLst>
                                    <p:cond delay="0"/>
                                  </p:stCondLst>
                                  <p:childTnLst>
                                    <p:set>
                                      <p:cBhvr rctx="PPT">
                                        <p:cTn id="91" dur="indefinite"/>
                                        <p:tgtEl>
                                          <p:spTgt spid="45"/>
                                        </p:tgtEl>
                                        <p:attrNameLst>
                                          <p:attrName>style.opacity</p:attrName>
                                        </p:attrNameLst>
                                      </p:cBhvr>
                                      <p:to>
                                        <p:strVal val="0.1"/>
                                      </p:to>
                                    </p:set>
                                    <p:animEffect filter="image" prLst="opacity: 0.1">
                                      <p:cBhvr rctx="IE">
                                        <p:cTn id="92" dur="indefinite"/>
                                        <p:tgtEl>
                                          <p:spTgt spid="45"/>
                                        </p:tgtEl>
                                      </p:cBhvr>
                                    </p:animEffect>
                                  </p:childTnLst>
                                </p:cTn>
                              </p:par>
                              <p:par>
                                <p:cTn id="93" presetID="9" presetClass="emph" presetSubtype="0" grpId="2" nodeType="withEffect">
                                  <p:stCondLst>
                                    <p:cond delay="0"/>
                                  </p:stCondLst>
                                  <p:childTnLst>
                                    <p:set>
                                      <p:cBhvr rctx="PPT">
                                        <p:cTn id="94" dur="indefinite"/>
                                        <p:tgtEl>
                                          <p:spTgt spid="48"/>
                                        </p:tgtEl>
                                        <p:attrNameLst>
                                          <p:attrName>style.opacity</p:attrName>
                                        </p:attrNameLst>
                                      </p:cBhvr>
                                      <p:to>
                                        <p:strVal val="0.1"/>
                                      </p:to>
                                    </p:set>
                                    <p:animEffect filter="image" prLst="opacity: 0.1">
                                      <p:cBhvr rctx="IE">
                                        <p:cTn id="95" dur="indefinite"/>
                                        <p:tgtEl>
                                          <p:spTgt spid="48"/>
                                        </p:tgtEl>
                                      </p:cBhvr>
                                    </p:animEffect>
                                  </p:childTnLst>
                                </p:cTn>
                              </p:par>
                              <p:par>
                                <p:cTn id="96" presetID="9" presetClass="emph" presetSubtype="0" grpId="2" nodeType="withEffect">
                                  <p:stCondLst>
                                    <p:cond delay="0"/>
                                  </p:stCondLst>
                                  <p:childTnLst>
                                    <p:set>
                                      <p:cBhvr rctx="PPT">
                                        <p:cTn id="97" dur="indefinite"/>
                                        <p:tgtEl>
                                          <p:spTgt spid="49"/>
                                        </p:tgtEl>
                                        <p:attrNameLst>
                                          <p:attrName>style.opacity</p:attrName>
                                        </p:attrNameLst>
                                      </p:cBhvr>
                                      <p:to>
                                        <p:strVal val="0.1"/>
                                      </p:to>
                                    </p:set>
                                    <p:animEffect filter="image" prLst="opacity: 0.1">
                                      <p:cBhvr rctx="IE">
                                        <p:cTn id="98" dur="indefinite"/>
                                        <p:tgtEl>
                                          <p:spTgt spid="49"/>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animBg="1"/>
      <p:bldP spid="146" grpId="1" animBg="1"/>
      <p:bldP spid="89" grpId="0" animBg="1"/>
      <p:bldP spid="89" grpId="1" animBg="1"/>
      <p:bldP spid="89" grpId="2" animBg="1"/>
      <p:bldP spid="54" grpId="0" animBg="1"/>
      <p:bldP spid="54" grpId="1" animBg="1"/>
      <p:bldP spid="54" grpId="2" animBg="1"/>
      <p:bldP spid="41" grpId="0" animBg="1"/>
      <p:bldP spid="41" grpId="1" animBg="1"/>
      <p:bldP spid="44" grpId="0" animBg="1"/>
      <p:bldP spid="44" grpId="1" animBg="1"/>
      <p:bldP spid="45" grpId="0" animBg="1"/>
      <p:bldP spid="45" grpId="1" animBg="1"/>
      <p:bldP spid="48" grpId="0" animBg="1"/>
      <p:bldP spid="48" grpId="1" animBg="1"/>
      <p:bldP spid="48" grpId="2" animBg="1"/>
      <p:bldP spid="49" grpId="0" animBg="1"/>
      <p:bldP spid="49" grpId="1" animBg="1"/>
      <p:bldP spid="49" grpId="2" animBg="1"/>
      <p:bldP spid="55" grpId="0" animBg="1"/>
      <p:bldP spid="5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p:cNvSpPr>
            <a:spLocks noGrp="1"/>
          </p:cNvSpPr>
          <p:nvPr>
            <p:ph type="title"/>
          </p:nvPr>
        </p:nvSpPr>
        <p:spPr/>
        <p:txBody>
          <a:bodyPr>
            <a:normAutofit fontScale="90000"/>
          </a:bodyPr>
          <a:lstStyle/>
          <a:p>
            <a:r>
              <a:rPr lang="en-US" altLang="en-US"/>
              <a:t>Accounting for Spatial Variation</a:t>
            </a:r>
          </a:p>
        </p:txBody>
      </p:sp>
      <p:sp>
        <p:nvSpPr>
          <p:cNvPr id="1290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B508294-A4A3-664D-B331-FE1FDC19A2A5}" type="slidenum">
              <a:rPr lang="en-US" altLang="en-US" sz="1200">
                <a:solidFill>
                  <a:schemeClr val="tx2"/>
                </a:solidFill>
                <a:latin typeface="Arial Narrow" charset="0"/>
              </a:rPr>
              <a:pPr eaLnBrk="1" hangingPunct="1"/>
              <a:t>16</a:t>
            </a:fld>
            <a:endParaRPr lang="en-US" altLang="en-US" sz="1200">
              <a:solidFill>
                <a:schemeClr val="tx2"/>
              </a:solidFill>
              <a:latin typeface="Arial Narrow" charset="0"/>
            </a:endParaRPr>
          </a:p>
        </p:txBody>
      </p:sp>
      <p:pic>
        <p:nvPicPr>
          <p:cNvPr id="5" name="Picture 4" descr="11954226271169522330transmission_tower_ante_01_svg_h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14500"/>
            <a:ext cx="10715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t-rohanm\AppData\Local\Microsoft\Windows\Temporary Internet Files\Content.IE5\JHS5IGSZ\MCj0424192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2220913"/>
            <a:ext cx="927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3771900" y="3086100"/>
            <a:ext cx="1714500" cy="865188"/>
            <a:chOff x="514350" y="3657600"/>
            <a:chExt cx="1714500" cy="864656"/>
          </a:xfrm>
        </p:grpSpPr>
        <p:sp>
          <p:nvSpPr>
            <p:cNvPr id="8" name="Rectangle 7"/>
            <p:cNvSpPr/>
            <p:nvPr/>
          </p:nvSpPr>
          <p:spPr>
            <a:xfrm>
              <a:off x="514350" y="3657600"/>
              <a:ext cx="1714500" cy="864656"/>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9" name="Rectangle 8"/>
            <p:cNvSpPr/>
            <p:nvPr/>
          </p:nvSpPr>
          <p:spPr>
            <a:xfrm>
              <a:off x="514350" y="3657600"/>
              <a:ext cx="342900"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 name="Rectangle 9"/>
            <p:cNvSpPr/>
            <p:nvPr/>
          </p:nvSpPr>
          <p:spPr>
            <a:xfrm>
              <a:off x="1885950" y="3657600"/>
              <a:ext cx="342900" cy="864656"/>
            </a:xfrm>
            <a:prstGeom prst="rect">
              <a:avLst/>
            </a:prstGeom>
            <a:no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 name="Rectangle 10"/>
            <p:cNvSpPr/>
            <p:nvPr/>
          </p:nvSpPr>
          <p:spPr>
            <a:xfrm>
              <a:off x="857250" y="36576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 name="Rectangle 11"/>
            <p:cNvSpPr/>
            <p:nvPr/>
          </p:nvSpPr>
          <p:spPr>
            <a:xfrm>
              <a:off x="1200150" y="36576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3" name="Rectangle 12"/>
            <p:cNvSpPr/>
            <p:nvPr/>
          </p:nvSpPr>
          <p:spPr>
            <a:xfrm>
              <a:off x="1543050" y="3657600"/>
              <a:ext cx="342900" cy="864656"/>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grpSp>
        <p:nvGrpSpPr>
          <p:cNvPr id="3" name="Group 14"/>
          <p:cNvGrpSpPr>
            <a:grpSpLocks/>
          </p:cNvGrpSpPr>
          <p:nvPr/>
        </p:nvGrpSpPr>
        <p:grpSpPr bwMode="auto">
          <a:xfrm>
            <a:off x="417513" y="3078163"/>
            <a:ext cx="1714500" cy="865187"/>
            <a:chOff x="1657350" y="2907244"/>
            <a:chExt cx="1714500" cy="864656"/>
          </a:xfrm>
        </p:grpSpPr>
        <p:sp>
          <p:nvSpPr>
            <p:cNvPr id="16" name="Rectangle 15"/>
            <p:cNvSpPr/>
            <p:nvPr/>
          </p:nvSpPr>
          <p:spPr>
            <a:xfrm>
              <a:off x="1657350" y="2907244"/>
              <a:ext cx="1714500" cy="864656"/>
            </a:xfrm>
            <a:prstGeom prst="rect">
              <a:avLst/>
            </a:prstGeom>
            <a:no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17" name="Rectangle 16"/>
            <p:cNvSpPr/>
            <p:nvPr/>
          </p:nvSpPr>
          <p:spPr>
            <a:xfrm>
              <a:off x="1657350" y="2907244"/>
              <a:ext cx="342900"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8" name="Rectangle 17"/>
            <p:cNvSpPr/>
            <p:nvPr/>
          </p:nvSpPr>
          <p:spPr>
            <a:xfrm>
              <a:off x="20002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9" name="Rectangle 18"/>
            <p:cNvSpPr/>
            <p:nvPr/>
          </p:nvSpPr>
          <p:spPr>
            <a:xfrm>
              <a:off x="23431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0" name="Rectangle 19"/>
            <p:cNvSpPr/>
            <p:nvPr/>
          </p:nvSpPr>
          <p:spPr>
            <a:xfrm>
              <a:off x="2686050" y="2907244"/>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9112" name="Group 58"/>
            <p:cNvGrpSpPr>
              <a:grpSpLocks/>
            </p:cNvGrpSpPr>
            <p:nvPr/>
          </p:nvGrpSpPr>
          <p:grpSpPr bwMode="auto">
            <a:xfrm>
              <a:off x="1657350" y="3135844"/>
              <a:ext cx="1672555" cy="466130"/>
              <a:chOff x="628650" y="3877270"/>
              <a:chExt cx="1672555" cy="466130"/>
            </a:xfrm>
          </p:grpSpPr>
          <p:sp>
            <p:nvSpPr>
              <p:cNvPr id="129113" name="TextBox 21"/>
              <p:cNvSpPr txBox="1">
                <a:spLocks noChangeArrowheads="1"/>
              </p:cNvSpPr>
              <p:nvPr/>
            </p:nvSpPr>
            <p:spPr bwMode="auto">
              <a:xfrm>
                <a:off x="628650" y="38772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114" name="TextBox 22"/>
              <p:cNvSpPr txBox="1">
                <a:spLocks noChangeArrowheads="1"/>
              </p:cNvSpPr>
              <p:nvPr/>
            </p:nvSpPr>
            <p:spPr bwMode="auto">
              <a:xfrm>
                <a:off x="9715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115" name="TextBox 23"/>
              <p:cNvSpPr txBox="1">
                <a:spLocks noChangeArrowheads="1"/>
              </p:cNvSpPr>
              <p:nvPr/>
            </p:nvSpPr>
            <p:spPr bwMode="auto">
              <a:xfrm>
                <a:off x="1339617"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116" name="TextBox 24"/>
              <p:cNvSpPr txBox="1">
                <a:spLocks noChangeArrowheads="1"/>
              </p:cNvSpPr>
              <p:nvPr/>
            </p:nvSpPr>
            <p:spPr bwMode="auto">
              <a:xfrm>
                <a:off x="16573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117" name="TextBox 25"/>
              <p:cNvSpPr txBox="1">
                <a:spLocks noChangeArrowheads="1"/>
              </p:cNvSpPr>
              <p:nvPr/>
            </p:nvSpPr>
            <p:spPr bwMode="auto">
              <a:xfrm>
                <a:off x="2015455"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grpSp>
        <p:nvGrpSpPr>
          <p:cNvPr id="7" name="Group 30"/>
          <p:cNvGrpSpPr>
            <a:grpSpLocks/>
          </p:cNvGrpSpPr>
          <p:nvPr/>
        </p:nvGrpSpPr>
        <p:grpSpPr bwMode="auto">
          <a:xfrm>
            <a:off x="3813175" y="3314700"/>
            <a:ext cx="1673225" cy="466725"/>
            <a:chOff x="3331478" y="4171950"/>
            <a:chExt cx="1672555" cy="466130"/>
          </a:xfrm>
        </p:grpSpPr>
        <p:sp>
          <p:nvSpPr>
            <p:cNvPr id="129102" name="TextBox 31"/>
            <p:cNvSpPr txBox="1">
              <a:spLocks noChangeArrowheads="1"/>
            </p:cNvSpPr>
            <p:nvPr/>
          </p:nvSpPr>
          <p:spPr bwMode="auto">
            <a:xfrm>
              <a:off x="3331478" y="41719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103" name="TextBox 32"/>
            <p:cNvSpPr txBox="1">
              <a:spLocks noChangeArrowheads="1"/>
            </p:cNvSpPr>
            <p:nvPr/>
          </p:nvSpPr>
          <p:spPr bwMode="auto">
            <a:xfrm>
              <a:off x="36743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104" name="TextBox 33"/>
            <p:cNvSpPr txBox="1">
              <a:spLocks noChangeArrowheads="1"/>
            </p:cNvSpPr>
            <p:nvPr/>
          </p:nvSpPr>
          <p:spPr bwMode="auto">
            <a:xfrm>
              <a:off x="4042445"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105" name="TextBox 34"/>
            <p:cNvSpPr txBox="1">
              <a:spLocks noChangeArrowheads="1"/>
            </p:cNvSpPr>
            <p:nvPr/>
          </p:nvSpPr>
          <p:spPr bwMode="auto">
            <a:xfrm>
              <a:off x="43601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106" name="TextBox 35"/>
            <p:cNvSpPr txBox="1">
              <a:spLocks noChangeArrowheads="1"/>
            </p:cNvSpPr>
            <p:nvPr/>
          </p:nvSpPr>
          <p:spPr bwMode="auto">
            <a:xfrm>
              <a:off x="4718283"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pic>
        <p:nvPicPr>
          <p:cNvPr id="92" name="Picture 4" descr="C:\Users\t-rohanm\AppData\Local\Microsoft\Windows\Temporary Internet Files\Content.IE5\JHS5IGSZ\MCj0424192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6650" y="2228850"/>
            <a:ext cx="927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05"/>
          <p:cNvGrpSpPr>
            <a:grpSpLocks/>
          </p:cNvGrpSpPr>
          <p:nvPr/>
        </p:nvGrpSpPr>
        <p:grpSpPr bwMode="auto">
          <a:xfrm>
            <a:off x="7143750" y="3086100"/>
            <a:ext cx="1714500" cy="865188"/>
            <a:chOff x="7143750" y="3086100"/>
            <a:chExt cx="1714500" cy="864656"/>
          </a:xfrm>
        </p:grpSpPr>
        <p:sp>
          <p:nvSpPr>
            <p:cNvPr id="105" name="Rectangle 104"/>
            <p:cNvSpPr/>
            <p:nvPr/>
          </p:nvSpPr>
          <p:spPr>
            <a:xfrm>
              <a:off x="8515350" y="3086100"/>
              <a:ext cx="342900" cy="864656"/>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4" name="Rectangle 93"/>
            <p:cNvSpPr/>
            <p:nvPr/>
          </p:nvSpPr>
          <p:spPr>
            <a:xfrm>
              <a:off x="7143750" y="3086100"/>
              <a:ext cx="1714500" cy="864656"/>
            </a:xfrm>
            <a:prstGeom prst="rect">
              <a:avLst/>
            </a:prstGeom>
            <a:no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95" name="Rectangle 94"/>
            <p:cNvSpPr/>
            <p:nvPr/>
          </p:nvSpPr>
          <p:spPr>
            <a:xfrm>
              <a:off x="7143750" y="3086100"/>
              <a:ext cx="342900" cy="864656"/>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6" name="Rectangle 95"/>
            <p:cNvSpPr/>
            <p:nvPr/>
          </p:nvSpPr>
          <p:spPr>
            <a:xfrm>
              <a:off x="7486650" y="30861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7" name="Rectangle 96"/>
            <p:cNvSpPr/>
            <p:nvPr/>
          </p:nvSpPr>
          <p:spPr>
            <a:xfrm>
              <a:off x="7829550" y="30861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8" name="Rectangle 97"/>
            <p:cNvSpPr/>
            <p:nvPr/>
          </p:nvSpPr>
          <p:spPr>
            <a:xfrm>
              <a:off x="8172450" y="3086100"/>
              <a:ext cx="342900"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9096" name="Group 58"/>
            <p:cNvGrpSpPr>
              <a:grpSpLocks/>
            </p:cNvGrpSpPr>
            <p:nvPr/>
          </p:nvGrpSpPr>
          <p:grpSpPr bwMode="auto">
            <a:xfrm>
              <a:off x="7143750" y="3314700"/>
              <a:ext cx="1672555" cy="466130"/>
              <a:chOff x="628650" y="3877270"/>
              <a:chExt cx="1672555" cy="466130"/>
            </a:xfrm>
          </p:grpSpPr>
          <p:sp>
            <p:nvSpPr>
              <p:cNvPr id="129097" name="TextBox 99"/>
              <p:cNvSpPr txBox="1">
                <a:spLocks noChangeArrowheads="1"/>
              </p:cNvSpPr>
              <p:nvPr/>
            </p:nvSpPr>
            <p:spPr bwMode="auto">
              <a:xfrm>
                <a:off x="628650" y="38772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098" name="TextBox 100"/>
              <p:cNvSpPr txBox="1">
                <a:spLocks noChangeArrowheads="1"/>
              </p:cNvSpPr>
              <p:nvPr/>
            </p:nvSpPr>
            <p:spPr bwMode="auto">
              <a:xfrm>
                <a:off x="9715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099" name="TextBox 101"/>
              <p:cNvSpPr txBox="1">
                <a:spLocks noChangeArrowheads="1"/>
              </p:cNvSpPr>
              <p:nvPr/>
            </p:nvSpPr>
            <p:spPr bwMode="auto">
              <a:xfrm>
                <a:off x="1339617"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100" name="TextBox 102"/>
              <p:cNvSpPr txBox="1">
                <a:spLocks noChangeArrowheads="1"/>
              </p:cNvSpPr>
              <p:nvPr/>
            </p:nvSpPr>
            <p:spPr bwMode="auto">
              <a:xfrm>
                <a:off x="16573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101" name="TextBox 103"/>
              <p:cNvSpPr txBox="1">
                <a:spLocks noChangeArrowheads="1"/>
              </p:cNvSpPr>
              <p:nvPr/>
            </p:nvSpPr>
            <p:spPr bwMode="auto">
              <a:xfrm>
                <a:off x="2015455"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grpSp>
        <p:nvGrpSpPr>
          <p:cNvPr id="21" name="Group 121"/>
          <p:cNvGrpSpPr>
            <a:grpSpLocks/>
          </p:cNvGrpSpPr>
          <p:nvPr/>
        </p:nvGrpSpPr>
        <p:grpSpPr bwMode="auto">
          <a:xfrm>
            <a:off x="114300" y="4514850"/>
            <a:ext cx="8858250" cy="1257300"/>
            <a:chOff x="114300" y="4514850"/>
            <a:chExt cx="8858250" cy="1257300"/>
          </a:xfrm>
        </p:grpSpPr>
        <p:sp>
          <p:nvSpPr>
            <p:cNvPr id="90" name="Rectangle 89"/>
            <p:cNvSpPr/>
            <p:nvPr/>
          </p:nvSpPr>
          <p:spPr>
            <a:xfrm>
              <a:off x="6858000" y="4514850"/>
              <a:ext cx="2114550" cy="12573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Rectangle 44"/>
            <p:cNvSpPr/>
            <p:nvPr/>
          </p:nvSpPr>
          <p:spPr>
            <a:xfrm>
              <a:off x="114300" y="4678363"/>
              <a:ext cx="1714500" cy="865187"/>
            </a:xfrm>
            <a:prstGeom prst="rect">
              <a:avLst/>
            </a:prstGeom>
            <a:solidFill>
              <a:srgbClr val="FF0000"/>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46" name="Rectangle 45"/>
            <p:cNvSpPr/>
            <p:nvPr/>
          </p:nvSpPr>
          <p:spPr>
            <a:xfrm>
              <a:off x="114300" y="4678363"/>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7" name="Rectangle 46"/>
            <p:cNvSpPr/>
            <p:nvPr/>
          </p:nvSpPr>
          <p:spPr>
            <a:xfrm>
              <a:off x="457200" y="46783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8" name="Rectangle 47"/>
            <p:cNvSpPr/>
            <p:nvPr/>
          </p:nvSpPr>
          <p:spPr>
            <a:xfrm>
              <a:off x="800100" y="46783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9" name="Rectangle 48"/>
            <p:cNvSpPr/>
            <p:nvPr/>
          </p:nvSpPr>
          <p:spPr>
            <a:xfrm>
              <a:off x="1143000" y="46783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29041" name="TextBox 61"/>
            <p:cNvSpPr txBox="1">
              <a:spLocks noChangeArrowheads="1"/>
            </p:cNvSpPr>
            <p:nvPr/>
          </p:nvSpPr>
          <p:spPr bwMode="auto">
            <a:xfrm>
              <a:off x="1821295" y="4800600"/>
              <a:ext cx="5790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4000" b="1">
                  <a:sym typeface="Symbol" charset="2"/>
                </a:rPr>
                <a:t></a:t>
              </a:r>
              <a:endParaRPr lang="en-US" altLang="en-US" sz="4000" b="1"/>
            </a:p>
          </p:txBody>
        </p:sp>
        <p:sp>
          <p:nvSpPr>
            <p:cNvPr id="129042" name="TextBox 62"/>
            <p:cNvSpPr txBox="1">
              <a:spLocks noChangeArrowheads="1"/>
            </p:cNvSpPr>
            <p:nvPr/>
          </p:nvSpPr>
          <p:spPr bwMode="auto">
            <a:xfrm>
              <a:off x="6400800" y="4743450"/>
              <a:ext cx="4138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3600" b="1">
                  <a:sym typeface="Symbol" charset="2"/>
                </a:rPr>
                <a:t>=</a:t>
              </a:r>
              <a:endParaRPr lang="en-US" altLang="en-US" sz="3600" b="1"/>
            </a:p>
          </p:txBody>
        </p:sp>
        <p:grpSp>
          <p:nvGrpSpPr>
            <p:cNvPr id="129043" name="Group 63"/>
            <p:cNvGrpSpPr>
              <a:grpSpLocks/>
            </p:cNvGrpSpPr>
            <p:nvPr/>
          </p:nvGrpSpPr>
          <p:grpSpPr bwMode="auto">
            <a:xfrm>
              <a:off x="2400300" y="4678894"/>
              <a:ext cx="1714500" cy="864656"/>
              <a:chOff x="514350" y="3657600"/>
              <a:chExt cx="1714500" cy="864656"/>
            </a:xfrm>
          </p:grpSpPr>
          <p:sp>
            <p:nvSpPr>
              <p:cNvPr id="65" name="Rectangle 64"/>
              <p:cNvSpPr/>
              <p:nvPr/>
            </p:nvSpPr>
            <p:spPr>
              <a:xfrm>
                <a:off x="514350" y="3657069"/>
                <a:ext cx="1714500" cy="865187"/>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66" name="Rectangle 65"/>
              <p:cNvSpPr/>
              <p:nvPr/>
            </p:nvSpPr>
            <p:spPr>
              <a:xfrm>
                <a:off x="514350" y="3657069"/>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67" name="Rectangle 66"/>
              <p:cNvSpPr/>
              <p:nvPr/>
            </p:nvSpPr>
            <p:spPr>
              <a:xfrm>
                <a:off x="1885950" y="3657069"/>
                <a:ext cx="342900" cy="865187"/>
              </a:xfrm>
              <a:prstGeom prst="rect">
                <a:avLst/>
              </a:prstGeom>
              <a:no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68" name="Rectangle 67"/>
              <p:cNvSpPr/>
              <p:nvPr/>
            </p:nvSpPr>
            <p:spPr>
              <a:xfrm>
                <a:off x="857250" y="3657069"/>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69" name="Rectangle 68"/>
              <p:cNvSpPr/>
              <p:nvPr/>
            </p:nvSpPr>
            <p:spPr>
              <a:xfrm>
                <a:off x="1200150" y="3657069"/>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70" name="Rectangle 69"/>
              <p:cNvSpPr/>
              <p:nvPr/>
            </p:nvSpPr>
            <p:spPr>
              <a:xfrm>
                <a:off x="1543050" y="3657069"/>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grpSp>
          <p:nvGrpSpPr>
            <p:cNvPr id="129044" name="Group 70"/>
            <p:cNvGrpSpPr>
              <a:grpSpLocks/>
            </p:cNvGrpSpPr>
            <p:nvPr/>
          </p:nvGrpSpPr>
          <p:grpSpPr bwMode="auto">
            <a:xfrm>
              <a:off x="2442245" y="4907494"/>
              <a:ext cx="1672555" cy="466130"/>
              <a:chOff x="3331478" y="4171950"/>
              <a:chExt cx="1672555" cy="466130"/>
            </a:xfrm>
          </p:grpSpPr>
          <p:sp>
            <p:nvSpPr>
              <p:cNvPr id="129079" name="TextBox 71"/>
              <p:cNvSpPr txBox="1">
                <a:spLocks noChangeArrowheads="1"/>
              </p:cNvSpPr>
              <p:nvPr/>
            </p:nvSpPr>
            <p:spPr bwMode="auto">
              <a:xfrm>
                <a:off x="3331478" y="41719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080" name="TextBox 72"/>
              <p:cNvSpPr txBox="1">
                <a:spLocks noChangeArrowheads="1"/>
              </p:cNvSpPr>
              <p:nvPr/>
            </p:nvSpPr>
            <p:spPr bwMode="auto">
              <a:xfrm>
                <a:off x="36743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081" name="TextBox 73"/>
              <p:cNvSpPr txBox="1">
                <a:spLocks noChangeArrowheads="1"/>
              </p:cNvSpPr>
              <p:nvPr/>
            </p:nvSpPr>
            <p:spPr bwMode="auto">
              <a:xfrm>
                <a:off x="4042445"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082" name="TextBox 74"/>
              <p:cNvSpPr txBox="1">
                <a:spLocks noChangeArrowheads="1"/>
              </p:cNvSpPr>
              <p:nvPr/>
            </p:nvSpPr>
            <p:spPr bwMode="auto">
              <a:xfrm>
                <a:off x="43601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083" name="TextBox 75"/>
              <p:cNvSpPr txBox="1">
                <a:spLocks noChangeArrowheads="1"/>
              </p:cNvSpPr>
              <p:nvPr/>
            </p:nvSpPr>
            <p:spPr bwMode="auto">
              <a:xfrm>
                <a:off x="4718283"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129045" name="Group 76"/>
            <p:cNvGrpSpPr>
              <a:grpSpLocks/>
            </p:cNvGrpSpPr>
            <p:nvPr/>
          </p:nvGrpSpPr>
          <p:grpSpPr bwMode="auto">
            <a:xfrm>
              <a:off x="7046868" y="4703718"/>
              <a:ext cx="1714500" cy="864656"/>
              <a:chOff x="514350" y="3657600"/>
              <a:chExt cx="1714500" cy="864656"/>
            </a:xfrm>
          </p:grpSpPr>
          <p:sp>
            <p:nvSpPr>
              <p:cNvPr id="78" name="Rectangle 77"/>
              <p:cNvSpPr/>
              <p:nvPr/>
            </p:nvSpPr>
            <p:spPr>
              <a:xfrm>
                <a:off x="514395" y="3657645"/>
                <a:ext cx="1714500" cy="865187"/>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79" name="Rectangle 78"/>
              <p:cNvSpPr/>
              <p:nvPr/>
            </p:nvSpPr>
            <p:spPr>
              <a:xfrm>
                <a:off x="514395" y="3657645"/>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80" name="Rectangle 79"/>
              <p:cNvSpPr/>
              <p:nvPr/>
            </p:nvSpPr>
            <p:spPr>
              <a:xfrm>
                <a:off x="1885995" y="3657645"/>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81" name="Rectangle 80"/>
              <p:cNvSpPr/>
              <p:nvPr/>
            </p:nvSpPr>
            <p:spPr>
              <a:xfrm>
                <a:off x="857295" y="3657645"/>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82" name="Rectangle 81"/>
              <p:cNvSpPr/>
              <p:nvPr/>
            </p:nvSpPr>
            <p:spPr>
              <a:xfrm>
                <a:off x="1200195" y="3657645"/>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83" name="Rectangle 82"/>
              <p:cNvSpPr/>
              <p:nvPr/>
            </p:nvSpPr>
            <p:spPr>
              <a:xfrm>
                <a:off x="1543095" y="3657645"/>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grpSp>
          <p:nvGrpSpPr>
            <p:cNvPr id="129046" name="Group 83"/>
            <p:cNvGrpSpPr>
              <a:grpSpLocks/>
            </p:cNvGrpSpPr>
            <p:nvPr/>
          </p:nvGrpSpPr>
          <p:grpSpPr bwMode="auto">
            <a:xfrm>
              <a:off x="7088813" y="4932318"/>
              <a:ext cx="1672555" cy="466130"/>
              <a:chOff x="3331478" y="4171950"/>
              <a:chExt cx="1672555" cy="466130"/>
            </a:xfrm>
          </p:grpSpPr>
          <p:sp>
            <p:nvSpPr>
              <p:cNvPr id="129068" name="TextBox 84"/>
              <p:cNvSpPr txBox="1">
                <a:spLocks noChangeArrowheads="1"/>
              </p:cNvSpPr>
              <p:nvPr/>
            </p:nvSpPr>
            <p:spPr bwMode="auto">
              <a:xfrm>
                <a:off x="3331478" y="41719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069" name="TextBox 85"/>
              <p:cNvSpPr txBox="1">
                <a:spLocks noChangeArrowheads="1"/>
              </p:cNvSpPr>
              <p:nvPr/>
            </p:nvSpPr>
            <p:spPr bwMode="auto">
              <a:xfrm>
                <a:off x="36743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070" name="TextBox 86"/>
              <p:cNvSpPr txBox="1">
                <a:spLocks noChangeArrowheads="1"/>
              </p:cNvSpPr>
              <p:nvPr/>
            </p:nvSpPr>
            <p:spPr bwMode="auto">
              <a:xfrm>
                <a:off x="4042445"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071" name="TextBox 87"/>
              <p:cNvSpPr txBox="1">
                <a:spLocks noChangeArrowheads="1"/>
              </p:cNvSpPr>
              <p:nvPr/>
            </p:nvSpPr>
            <p:spPr bwMode="auto">
              <a:xfrm>
                <a:off x="4360178"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072" name="TextBox 88"/>
              <p:cNvSpPr txBox="1">
                <a:spLocks noChangeArrowheads="1"/>
              </p:cNvSpPr>
              <p:nvPr/>
            </p:nvSpPr>
            <p:spPr bwMode="auto">
              <a:xfrm>
                <a:off x="4718283" y="41764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nvGrpSpPr>
            <p:cNvPr id="129047" name="Group 106"/>
            <p:cNvGrpSpPr>
              <a:grpSpLocks/>
            </p:cNvGrpSpPr>
            <p:nvPr/>
          </p:nvGrpSpPr>
          <p:grpSpPr bwMode="auto">
            <a:xfrm>
              <a:off x="4686300" y="4667250"/>
              <a:ext cx="1714500" cy="864656"/>
              <a:chOff x="7143750" y="3086100"/>
              <a:chExt cx="1714500" cy="864656"/>
            </a:xfrm>
          </p:grpSpPr>
          <p:sp>
            <p:nvSpPr>
              <p:cNvPr id="108" name="Rectangle 107"/>
              <p:cNvSpPr/>
              <p:nvPr/>
            </p:nvSpPr>
            <p:spPr>
              <a:xfrm>
                <a:off x="8515350" y="3086100"/>
                <a:ext cx="342900" cy="865188"/>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9" name="Rectangle 108"/>
              <p:cNvSpPr/>
              <p:nvPr/>
            </p:nvSpPr>
            <p:spPr>
              <a:xfrm>
                <a:off x="7143750" y="3086100"/>
                <a:ext cx="1714500" cy="865188"/>
              </a:xfrm>
              <a:prstGeom prst="rect">
                <a:avLst/>
              </a:prstGeom>
              <a:no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110" name="Rectangle 109"/>
              <p:cNvSpPr/>
              <p:nvPr/>
            </p:nvSpPr>
            <p:spPr>
              <a:xfrm>
                <a:off x="7143750" y="30861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1" name="Rectangle 110"/>
              <p:cNvSpPr/>
              <p:nvPr/>
            </p:nvSpPr>
            <p:spPr>
              <a:xfrm>
                <a:off x="7486650" y="30861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2" name="Rectangle 111"/>
              <p:cNvSpPr/>
              <p:nvPr/>
            </p:nvSpPr>
            <p:spPr>
              <a:xfrm>
                <a:off x="7829550" y="30861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3" name="Rectangle 112"/>
              <p:cNvSpPr/>
              <p:nvPr/>
            </p:nvSpPr>
            <p:spPr>
              <a:xfrm>
                <a:off x="8172450" y="30861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9062" name="Group 58"/>
              <p:cNvGrpSpPr>
                <a:grpSpLocks/>
              </p:cNvGrpSpPr>
              <p:nvPr/>
            </p:nvGrpSpPr>
            <p:grpSpPr bwMode="auto">
              <a:xfrm>
                <a:off x="7143750" y="3314700"/>
                <a:ext cx="1672555" cy="466130"/>
                <a:chOff x="628650" y="3877270"/>
                <a:chExt cx="1672555" cy="466130"/>
              </a:xfrm>
            </p:grpSpPr>
            <p:sp>
              <p:nvSpPr>
                <p:cNvPr id="129063" name="TextBox 114"/>
                <p:cNvSpPr txBox="1">
                  <a:spLocks noChangeArrowheads="1"/>
                </p:cNvSpPr>
                <p:nvPr/>
              </p:nvSpPr>
              <p:spPr bwMode="auto">
                <a:xfrm>
                  <a:off x="628650" y="38772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064" name="TextBox 115"/>
                <p:cNvSpPr txBox="1">
                  <a:spLocks noChangeArrowheads="1"/>
                </p:cNvSpPr>
                <p:nvPr/>
              </p:nvSpPr>
              <p:spPr bwMode="auto">
                <a:xfrm>
                  <a:off x="9715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065" name="TextBox 116"/>
                <p:cNvSpPr txBox="1">
                  <a:spLocks noChangeArrowheads="1"/>
                </p:cNvSpPr>
                <p:nvPr/>
              </p:nvSpPr>
              <p:spPr bwMode="auto">
                <a:xfrm>
                  <a:off x="1339617"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066" name="TextBox 117"/>
                <p:cNvSpPr txBox="1">
                  <a:spLocks noChangeArrowheads="1"/>
                </p:cNvSpPr>
                <p:nvPr/>
              </p:nvSpPr>
              <p:spPr bwMode="auto">
                <a:xfrm>
                  <a:off x="16573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067" name="TextBox 118"/>
                <p:cNvSpPr txBox="1">
                  <a:spLocks noChangeArrowheads="1"/>
                </p:cNvSpPr>
                <p:nvPr/>
              </p:nvSpPr>
              <p:spPr bwMode="auto">
                <a:xfrm>
                  <a:off x="2015455"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sp>
          <p:nvSpPr>
            <p:cNvPr id="129048" name="TextBox 119"/>
            <p:cNvSpPr txBox="1">
              <a:spLocks noChangeArrowheads="1"/>
            </p:cNvSpPr>
            <p:nvPr/>
          </p:nvSpPr>
          <p:spPr bwMode="auto">
            <a:xfrm>
              <a:off x="4095750" y="4743450"/>
              <a:ext cx="5790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4000" b="1">
                  <a:sym typeface="Symbol" charset="2"/>
                </a:rPr>
                <a:t></a:t>
              </a:r>
              <a:endParaRPr lang="en-US" altLang="en-US" sz="4000" b="1"/>
            </a:p>
          </p:txBody>
        </p:sp>
        <p:sp>
          <p:nvSpPr>
            <p:cNvPr id="121" name="Rectangle 120"/>
            <p:cNvSpPr/>
            <p:nvPr/>
          </p:nvSpPr>
          <p:spPr>
            <a:xfrm>
              <a:off x="1485900" y="4676775"/>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nvGrpSpPr>
            <p:cNvPr id="129050" name="Group 58"/>
            <p:cNvGrpSpPr>
              <a:grpSpLocks/>
            </p:cNvGrpSpPr>
            <p:nvPr/>
          </p:nvGrpSpPr>
          <p:grpSpPr bwMode="auto">
            <a:xfrm>
              <a:off x="114300" y="4907494"/>
              <a:ext cx="1672555" cy="466130"/>
              <a:chOff x="628650" y="3877270"/>
              <a:chExt cx="1672555" cy="466130"/>
            </a:xfrm>
          </p:grpSpPr>
          <p:sp>
            <p:nvSpPr>
              <p:cNvPr id="129051" name="TextBox 50"/>
              <p:cNvSpPr txBox="1">
                <a:spLocks noChangeArrowheads="1"/>
              </p:cNvSpPr>
              <p:nvPr/>
            </p:nvSpPr>
            <p:spPr bwMode="auto">
              <a:xfrm>
                <a:off x="628650" y="38772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29052" name="TextBox 51"/>
              <p:cNvSpPr txBox="1">
                <a:spLocks noChangeArrowheads="1"/>
              </p:cNvSpPr>
              <p:nvPr/>
            </p:nvSpPr>
            <p:spPr bwMode="auto">
              <a:xfrm>
                <a:off x="9715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29053" name="TextBox 52"/>
              <p:cNvSpPr txBox="1">
                <a:spLocks noChangeArrowheads="1"/>
              </p:cNvSpPr>
              <p:nvPr/>
            </p:nvSpPr>
            <p:spPr bwMode="auto">
              <a:xfrm>
                <a:off x="1339617"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29054" name="TextBox 53"/>
              <p:cNvSpPr txBox="1">
                <a:spLocks noChangeArrowheads="1"/>
              </p:cNvSpPr>
              <p:nvPr/>
            </p:nvSpPr>
            <p:spPr bwMode="auto">
              <a:xfrm>
                <a:off x="1657350"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29055" name="TextBox 54"/>
              <p:cNvSpPr txBox="1">
                <a:spLocks noChangeArrowheads="1"/>
              </p:cNvSpPr>
              <p:nvPr/>
            </p:nvSpPr>
            <p:spPr bwMode="auto">
              <a:xfrm>
                <a:off x="2015455" y="38817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2"/>
                                      </p:to>
                                    </p:set>
                                    <p:animEffect filter="image" prLst="opacity: 0.2">
                                      <p:cBhvr rctx="IE">
                                        <p:cTn id="7" dur="indefinite"/>
                                        <p:tgtEl>
                                          <p:spTgt spid="5"/>
                                        </p:tgtEl>
                                      </p:cBhvr>
                                    </p:animEffect>
                                  </p:childTnLst>
                                </p:cTn>
                              </p:par>
                              <p:par>
                                <p:cTn id="8" presetID="9" presetClass="emph" presetSubtype="0" nodeType="withEffect">
                                  <p:stCondLst>
                                    <p:cond delay="0"/>
                                  </p:stCondLst>
                                  <p:childTnLst>
                                    <p:set>
                                      <p:cBhvr rctx="PPT">
                                        <p:cTn id="9" dur="indefinite"/>
                                        <p:tgtEl>
                                          <p:spTgt spid="6"/>
                                        </p:tgtEl>
                                        <p:attrNameLst>
                                          <p:attrName>style.opacity</p:attrName>
                                        </p:attrNameLst>
                                      </p:cBhvr>
                                      <p:to>
                                        <p:strVal val="0.2"/>
                                      </p:to>
                                    </p:set>
                                    <p:animEffect filter="image" prLst="opacity: 0.2">
                                      <p:cBhvr rctx="IE">
                                        <p:cTn id="10" dur="indefinite"/>
                                        <p:tgtEl>
                                          <p:spTgt spid="6"/>
                                        </p:tgtEl>
                                      </p:cBhvr>
                                    </p:animEffect>
                                  </p:childTnLst>
                                </p:cTn>
                              </p:par>
                              <p:par>
                                <p:cTn id="11" presetID="9" presetClass="emph" presetSubtype="0" nodeType="withEffect">
                                  <p:stCondLst>
                                    <p:cond delay="0"/>
                                  </p:stCondLst>
                                  <p:childTnLst>
                                    <p:set>
                                      <p:cBhvr rctx="PPT">
                                        <p:cTn id="12" dur="indefinite"/>
                                        <p:tgtEl>
                                          <p:spTgt spid="2"/>
                                        </p:tgtEl>
                                        <p:attrNameLst>
                                          <p:attrName>style.opacity</p:attrName>
                                        </p:attrNameLst>
                                      </p:cBhvr>
                                      <p:to>
                                        <p:strVal val="0.2"/>
                                      </p:to>
                                    </p:set>
                                    <p:animEffect filter="image" prLst="opacity: 0.2">
                                      <p:cBhvr rctx="IE">
                                        <p:cTn id="13" dur="indefinite"/>
                                        <p:tgtEl>
                                          <p:spTgt spid="2"/>
                                        </p:tgtEl>
                                      </p:cBhvr>
                                    </p:animEffect>
                                  </p:childTnLst>
                                </p:cTn>
                              </p:par>
                              <p:par>
                                <p:cTn id="14" presetID="9" presetClass="emph" presetSubtype="0" nodeType="withEffect">
                                  <p:stCondLst>
                                    <p:cond delay="0"/>
                                  </p:stCondLst>
                                  <p:childTnLst>
                                    <p:set>
                                      <p:cBhvr rctx="PPT">
                                        <p:cTn id="15" dur="indefinite"/>
                                        <p:tgtEl>
                                          <p:spTgt spid="3"/>
                                        </p:tgtEl>
                                        <p:attrNameLst>
                                          <p:attrName>style.opacity</p:attrName>
                                        </p:attrNameLst>
                                      </p:cBhvr>
                                      <p:to>
                                        <p:strVal val="0.2"/>
                                      </p:to>
                                    </p:set>
                                    <p:animEffect filter="image" prLst="opacity: 0.2">
                                      <p:cBhvr rctx="IE">
                                        <p:cTn id="16" dur="indefinite"/>
                                        <p:tgtEl>
                                          <p:spTgt spid="3"/>
                                        </p:tgtEl>
                                      </p:cBhvr>
                                    </p:animEffect>
                                  </p:childTnLst>
                                </p:cTn>
                              </p:par>
                              <p:par>
                                <p:cTn id="17" presetID="9" presetClass="emph" presetSubtype="0" nodeType="withEffect">
                                  <p:stCondLst>
                                    <p:cond delay="0"/>
                                  </p:stCondLst>
                                  <p:childTnLst>
                                    <p:set>
                                      <p:cBhvr rctx="PPT">
                                        <p:cTn id="18" dur="indefinite"/>
                                        <p:tgtEl>
                                          <p:spTgt spid="7"/>
                                        </p:tgtEl>
                                        <p:attrNameLst>
                                          <p:attrName>style.opacity</p:attrName>
                                        </p:attrNameLst>
                                      </p:cBhvr>
                                      <p:to>
                                        <p:strVal val="0.2"/>
                                      </p:to>
                                    </p:set>
                                    <p:animEffect filter="image" prLst="opacity: 0.2">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92"/>
                                        </p:tgtEl>
                                        <p:attrNameLst>
                                          <p:attrName>style.opacity</p:attrName>
                                        </p:attrNameLst>
                                      </p:cBhvr>
                                      <p:to>
                                        <p:strVal val="0.2"/>
                                      </p:to>
                                    </p:set>
                                    <p:animEffect filter="image" prLst="opacity: 0.2">
                                      <p:cBhvr rctx="IE">
                                        <p:cTn id="22" dur="indefinite"/>
                                        <p:tgtEl>
                                          <p:spTgt spid="92"/>
                                        </p:tgtEl>
                                      </p:cBhvr>
                                    </p:animEffect>
                                  </p:childTnLst>
                                </p:cTn>
                              </p:par>
                              <p:par>
                                <p:cTn id="23" presetID="9" presetClass="emph" presetSubtype="0" nodeType="withEffect">
                                  <p:stCondLst>
                                    <p:cond delay="0"/>
                                  </p:stCondLst>
                                  <p:childTnLst>
                                    <p:set>
                                      <p:cBhvr rctx="PPT">
                                        <p:cTn id="24" dur="indefinite"/>
                                        <p:tgtEl>
                                          <p:spTgt spid="14"/>
                                        </p:tgtEl>
                                        <p:attrNameLst>
                                          <p:attrName>style.opacity</p:attrName>
                                        </p:attrNameLst>
                                      </p:cBhvr>
                                      <p:to>
                                        <p:strVal val="0.2"/>
                                      </p:to>
                                    </p:set>
                                    <p:animEffect filter="image" prLst="opacity: 0.2">
                                      <p:cBhvr rctx="IE">
                                        <p:cTn id="25" dur="indefinite"/>
                                        <p:tgtEl>
                                          <p:spTgt spid="14"/>
                                        </p:tgtEl>
                                      </p:cBhvr>
                                    </p:animEffec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normAutofit fontScale="90000"/>
          </a:bodyPr>
          <a:lstStyle/>
          <a:p>
            <a:r>
              <a:rPr lang="en-US" altLang="en-US"/>
              <a:t>Intuition</a:t>
            </a:r>
          </a:p>
        </p:txBody>
      </p:sp>
      <p:sp>
        <p:nvSpPr>
          <p:cNvPr id="130050" name="Slide Number Placeholder 6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4D1C563-2F89-1842-A86A-55B510791504}" type="slidenum">
              <a:rPr lang="en-US" altLang="en-US" sz="1200">
                <a:solidFill>
                  <a:schemeClr val="tx2"/>
                </a:solidFill>
                <a:latin typeface="Arial Narrow" charset="0"/>
              </a:rPr>
              <a:pPr eaLnBrk="1" hangingPunct="1"/>
              <a:t>17</a:t>
            </a:fld>
            <a:endParaRPr lang="en-US" altLang="en-US" sz="1200">
              <a:solidFill>
                <a:schemeClr val="tx2"/>
              </a:solidFill>
              <a:latin typeface="Arial Narrow" charset="0"/>
            </a:endParaRPr>
          </a:p>
        </p:txBody>
      </p:sp>
      <p:sp>
        <p:nvSpPr>
          <p:cNvPr id="94" name="Rectangle 93"/>
          <p:cNvSpPr/>
          <p:nvPr/>
        </p:nvSpPr>
        <p:spPr>
          <a:xfrm>
            <a:off x="4554538" y="3078163"/>
            <a:ext cx="1731962" cy="865187"/>
          </a:xfrm>
          <a:prstGeom prst="rect">
            <a:avLst/>
          </a:prstGeom>
          <a:solidFill>
            <a:srgbClr val="FF0000"/>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95" name="Rectangle 94"/>
          <p:cNvSpPr/>
          <p:nvPr/>
        </p:nvSpPr>
        <p:spPr>
          <a:xfrm>
            <a:off x="4554538" y="3078163"/>
            <a:ext cx="342900" cy="865187"/>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96" name="Rectangle 95"/>
          <p:cNvSpPr/>
          <p:nvPr/>
        </p:nvSpPr>
        <p:spPr>
          <a:xfrm>
            <a:off x="5935663" y="3078163"/>
            <a:ext cx="342900" cy="865187"/>
          </a:xfrm>
          <a:prstGeom prst="rect">
            <a:avLst/>
          </a:prstGeom>
          <a:no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2" name="Rectangle 111"/>
          <p:cNvSpPr/>
          <p:nvPr/>
        </p:nvSpPr>
        <p:spPr>
          <a:xfrm>
            <a:off x="4897438" y="30781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3" name="Rectangle 112"/>
          <p:cNvSpPr/>
          <p:nvPr/>
        </p:nvSpPr>
        <p:spPr>
          <a:xfrm>
            <a:off x="5240338" y="3078163"/>
            <a:ext cx="342900" cy="865187"/>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14" name="Rectangle 113"/>
          <p:cNvSpPr/>
          <p:nvPr/>
        </p:nvSpPr>
        <p:spPr>
          <a:xfrm>
            <a:off x="5583238" y="3078163"/>
            <a:ext cx="342900" cy="865187"/>
          </a:xfrm>
          <a:prstGeom prst="rect">
            <a:avLst/>
          </a:prstGeom>
          <a:solidFill>
            <a:srgbClr val="FF0000"/>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30057" name="TextBox 60"/>
          <p:cNvSpPr txBox="1">
            <a:spLocks noChangeArrowheads="1"/>
          </p:cNvSpPr>
          <p:nvPr/>
        </p:nvSpPr>
        <p:spPr bwMode="auto">
          <a:xfrm>
            <a:off x="5640388" y="2506663"/>
            <a:ext cx="493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BS</a:t>
            </a:r>
          </a:p>
        </p:txBody>
      </p:sp>
      <p:pic>
        <p:nvPicPr>
          <p:cNvPr id="130058" name="Picture 114" descr="11954226271169522330transmission_tower_ante_01_svg_h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2675" y="1657350"/>
            <a:ext cx="10715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p:cNvSpPr/>
          <p:nvPr/>
        </p:nvSpPr>
        <p:spPr>
          <a:xfrm>
            <a:off x="4914900" y="3086100"/>
            <a:ext cx="685800" cy="857250"/>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65"/>
          <p:cNvGrpSpPr>
            <a:grpSpLocks/>
          </p:cNvGrpSpPr>
          <p:nvPr/>
        </p:nvGrpSpPr>
        <p:grpSpPr bwMode="auto">
          <a:xfrm>
            <a:off x="571500" y="1828800"/>
            <a:ext cx="3257550" cy="800100"/>
            <a:chOff x="2571750" y="5086350"/>
            <a:chExt cx="3257550" cy="800160"/>
          </a:xfrm>
        </p:grpSpPr>
        <p:sp>
          <p:nvSpPr>
            <p:cNvPr id="130081" name="TextBox 154"/>
            <p:cNvSpPr txBox="1">
              <a:spLocks noChangeArrowheads="1"/>
            </p:cNvSpPr>
            <p:nvPr/>
          </p:nvSpPr>
          <p:spPr bwMode="auto">
            <a:xfrm>
              <a:off x="2571750" y="5486400"/>
              <a:ext cx="3257550" cy="40011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000000"/>
                  </a:solidFill>
                </a:rPr>
                <a:t>Use widest possible channel</a:t>
              </a:r>
              <a:endParaRPr lang="en-US" altLang="en-US" sz="1600" b="1">
                <a:solidFill>
                  <a:srgbClr val="000000"/>
                </a:solidFill>
              </a:endParaRPr>
            </a:p>
          </p:txBody>
        </p:sp>
        <p:sp>
          <p:nvSpPr>
            <p:cNvPr id="65" name="TextBox 64"/>
            <p:cNvSpPr txBox="1"/>
            <p:nvPr/>
          </p:nvSpPr>
          <p:spPr>
            <a:xfrm>
              <a:off x="2571750" y="5086350"/>
              <a:ext cx="1257300" cy="400080"/>
            </a:xfrm>
            <a:prstGeom prst="rect">
              <a:avLst/>
            </a:prstGeom>
            <a:solidFill>
              <a:schemeClr val="accent3">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smtClean="0">
                  <a:solidFill>
                    <a:srgbClr val="000000"/>
                  </a:solidFill>
                </a:rPr>
                <a:t>Intuition</a:t>
              </a:r>
              <a:endParaRPr lang="en-US" sz="1600" b="1" smtClean="0">
                <a:solidFill>
                  <a:srgbClr val="000000"/>
                </a:solidFill>
              </a:endParaRPr>
            </a:p>
          </p:txBody>
        </p:sp>
      </p:grpSp>
      <p:grpSp>
        <p:nvGrpSpPr>
          <p:cNvPr id="3" name="Group 71"/>
          <p:cNvGrpSpPr>
            <a:grpSpLocks/>
          </p:cNvGrpSpPr>
          <p:nvPr/>
        </p:nvGrpSpPr>
        <p:grpSpPr bwMode="auto">
          <a:xfrm>
            <a:off x="4943475" y="3257550"/>
            <a:ext cx="647700" cy="657225"/>
            <a:chOff x="5810242" y="4229100"/>
            <a:chExt cx="647708" cy="657228"/>
          </a:xfrm>
        </p:grpSpPr>
        <p:sp>
          <p:nvSpPr>
            <p:cNvPr id="68" name="Rectangle 67"/>
            <p:cNvSpPr/>
            <p:nvPr/>
          </p:nvSpPr>
          <p:spPr>
            <a:xfrm>
              <a:off x="5810242" y="4629152"/>
              <a:ext cx="304804" cy="25717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6115046" y="4229100"/>
              <a:ext cx="342904" cy="6572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0062" name="Group 62"/>
          <p:cNvGrpSpPr>
            <a:grpSpLocks/>
          </p:cNvGrpSpPr>
          <p:nvPr/>
        </p:nvGrpSpPr>
        <p:grpSpPr bwMode="auto">
          <a:xfrm>
            <a:off x="4578350" y="3306763"/>
            <a:ext cx="1673225" cy="469900"/>
            <a:chOff x="5207466" y="3306753"/>
            <a:chExt cx="1672555" cy="469612"/>
          </a:xfrm>
        </p:grpSpPr>
        <p:grpSp>
          <p:nvGrpSpPr>
            <p:cNvPr id="130073" name="Group 63"/>
            <p:cNvGrpSpPr>
              <a:grpSpLocks/>
            </p:cNvGrpSpPr>
            <p:nvPr/>
          </p:nvGrpSpPr>
          <p:grpSpPr bwMode="auto">
            <a:xfrm>
              <a:off x="5207466" y="3306753"/>
              <a:ext cx="1672555" cy="466130"/>
              <a:chOff x="3331478" y="3829050"/>
              <a:chExt cx="1672555" cy="466130"/>
            </a:xfrm>
          </p:grpSpPr>
          <p:sp>
            <p:nvSpPr>
              <p:cNvPr id="130075" name="TextBox 91"/>
              <p:cNvSpPr txBox="1">
                <a:spLocks noChangeArrowheads="1"/>
              </p:cNvSpPr>
              <p:nvPr/>
            </p:nvSpPr>
            <p:spPr bwMode="auto">
              <a:xfrm>
                <a:off x="3331478" y="382905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30076" name="TextBox 97"/>
              <p:cNvSpPr txBox="1">
                <a:spLocks noChangeArrowheads="1"/>
              </p:cNvSpPr>
              <p:nvPr/>
            </p:nvSpPr>
            <p:spPr bwMode="auto">
              <a:xfrm>
                <a:off x="4042445" y="38335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30077" name="TextBox 98"/>
              <p:cNvSpPr txBox="1">
                <a:spLocks noChangeArrowheads="1"/>
              </p:cNvSpPr>
              <p:nvPr/>
            </p:nvSpPr>
            <p:spPr bwMode="auto">
              <a:xfrm>
                <a:off x="4360178" y="38335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30078" name="TextBox 99"/>
              <p:cNvSpPr txBox="1">
                <a:spLocks noChangeArrowheads="1"/>
              </p:cNvSpPr>
              <p:nvPr/>
            </p:nvSpPr>
            <p:spPr bwMode="auto">
              <a:xfrm>
                <a:off x="4718283" y="383351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sp>
          <p:nvSpPr>
            <p:cNvPr id="130074" name="TextBox 61"/>
            <p:cNvSpPr txBox="1">
              <a:spLocks noChangeArrowheads="1"/>
            </p:cNvSpPr>
            <p:nvPr/>
          </p:nvSpPr>
          <p:spPr bwMode="auto">
            <a:xfrm>
              <a:off x="5543550" y="331470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grpSp>
      <p:grpSp>
        <p:nvGrpSpPr>
          <p:cNvPr id="6" name="Group 72"/>
          <p:cNvGrpSpPr>
            <a:grpSpLocks/>
          </p:cNvGrpSpPr>
          <p:nvPr/>
        </p:nvGrpSpPr>
        <p:grpSpPr bwMode="auto">
          <a:xfrm>
            <a:off x="571500" y="2743200"/>
            <a:ext cx="3429000" cy="800100"/>
            <a:chOff x="2571750" y="5086350"/>
            <a:chExt cx="3429000" cy="800160"/>
          </a:xfrm>
        </p:grpSpPr>
        <p:sp>
          <p:nvSpPr>
            <p:cNvPr id="130071" name="TextBox 73"/>
            <p:cNvSpPr txBox="1">
              <a:spLocks noChangeArrowheads="1"/>
            </p:cNvSpPr>
            <p:nvPr/>
          </p:nvSpPr>
          <p:spPr bwMode="auto">
            <a:xfrm>
              <a:off x="2571750" y="5486400"/>
              <a:ext cx="342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FF0000"/>
                  </a:solidFill>
                </a:rPr>
                <a:t>Limited by </a:t>
              </a:r>
              <a:r>
                <a:rPr lang="en-US" altLang="en-US" sz="2000" b="1" i="1">
                  <a:solidFill>
                    <a:srgbClr val="FF0000"/>
                  </a:solidFill>
                </a:rPr>
                <a:t>most</a:t>
              </a:r>
              <a:r>
                <a:rPr lang="en-US" altLang="en-US" sz="2000" b="1">
                  <a:solidFill>
                    <a:srgbClr val="FF0000"/>
                  </a:solidFill>
                </a:rPr>
                <a:t> busy channel</a:t>
              </a:r>
              <a:endParaRPr lang="en-US" altLang="en-US" sz="1600" b="1">
                <a:solidFill>
                  <a:srgbClr val="FF0000"/>
                </a:solidFill>
              </a:endParaRPr>
            </a:p>
          </p:txBody>
        </p:sp>
        <p:sp>
          <p:nvSpPr>
            <p:cNvPr id="130072" name="TextBox 74"/>
            <p:cNvSpPr txBox="1">
              <a:spLocks noChangeArrowheads="1"/>
            </p:cNvSpPr>
            <p:nvPr/>
          </p:nvSpPr>
          <p:spPr bwMode="auto">
            <a:xfrm>
              <a:off x="2571750" y="5086350"/>
              <a:ext cx="1257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FF0000"/>
                  </a:solidFill>
                </a:rPr>
                <a:t>But</a:t>
              </a:r>
              <a:endParaRPr lang="en-US" altLang="en-US" sz="1600" b="1">
                <a:solidFill>
                  <a:srgbClr val="FF0000"/>
                </a:solidFill>
              </a:endParaRPr>
            </a:p>
          </p:txBody>
        </p:sp>
      </p:grpSp>
      <p:cxnSp>
        <p:nvCxnSpPr>
          <p:cNvPr id="78" name="Straight Connector 77"/>
          <p:cNvCxnSpPr/>
          <p:nvPr/>
        </p:nvCxnSpPr>
        <p:spPr>
          <a:xfrm>
            <a:off x="4914900" y="3257550"/>
            <a:ext cx="685800" cy="0"/>
          </a:xfrm>
          <a:prstGeom prst="line">
            <a:avLst/>
          </a:prstGeom>
          <a:ln w="412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3886200" y="3257550"/>
            <a:ext cx="971550" cy="1588"/>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rot="5400000">
            <a:off x="1714501" y="3886200"/>
            <a:ext cx="685800" cy="3175"/>
          </a:xfrm>
          <a:prstGeom prst="straightConnector1">
            <a:avLst/>
          </a:prstGeom>
          <a:ln w="476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88"/>
          <p:cNvGrpSpPr>
            <a:grpSpLocks/>
          </p:cNvGrpSpPr>
          <p:nvPr/>
        </p:nvGrpSpPr>
        <p:grpSpPr bwMode="auto">
          <a:xfrm>
            <a:off x="571500" y="4343400"/>
            <a:ext cx="7029450" cy="1508125"/>
            <a:chOff x="2571750" y="5086345"/>
            <a:chExt cx="3542044" cy="1049061"/>
          </a:xfrm>
        </p:grpSpPr>
        <p:sp>
          <p:nvSpPr>
            <p:cNvPr id="130069" name="TextBox 89"/>
            <p:cNvSpPr txBox="1">
              <a:spLocks noChangeArrowheads="1"/>
            </p:cNvSpPr>
            <p:nvPr/>
          </p:nvSpPr>
          <p:spPr bwMode="auto">
            <a:xfrm>
              <a:off x="2571750" y="5486400"/>
              <a:ext cx="3429000" cy="23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1600" b="1">
                <a:solidFill>
                  <a:srgbClr val="000000"/>
                </a:solidFill>
              </a:endParaRPr>
            </a:p>
          </p:txBody>
        </p:sp>
        <p:sp>
          <p:nvSpPr>
            <p:cNvPr id="130070" name="TextBox 90"/>
            <p:cNvSpPr txBox="1">
              <a:spLocks noChangeArrowheads="1"/>
            </p:cNvSpPr>
            <p:nvPr/>
          </p:nvSpPr>
          <p:spPr bwMode="auto">
            <a:xfrm>
              <a:off x="2571750" y="5086345"/>
              <a:ext cx="3542044" cy="10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buFont typeface="Wingdings" charset="2"/>
                <a:buChar char="§"/>
              </a:pPr>
              <a:r>
                <a:rPr lang="en-US" altLang="en-US" sz="2000" b="1">
                  <a:solidFill>
                    <a:srgbClr val="000000"/>
                  </a:solidFill>
                </a:rPr>
                <a:t> </a:t>
              </a:r>
              <a:r>
                <a:rPr lang="en-US" altLang="en-US">
                  <a:solidFill>
                    <a:srgbClr val="000000"/>
                  </a:solidFill>
                </a:rPr>
                <a:t>Carrier Sense Across </a:t>
              </a:r>
              <a:r>
                <a:rPr lang="en-US" altLang="en-US" b="1">
                  <a:solidFill>
                    <a:srgbClr val="000000"/>
                  </a:solidFill>
                </a:rPr>
                <a:t>All</a:t>
              </a:r>
              <a:r>
                <a:rPr lang="en-US" altLang="en-US">
                  <a:solidFill>
                    <a:srgbClr val="000000"/>
                  </a:solidFill>
                </a:rPr>
                <a:t> Channels</a:t>
              </a:r>
            </a:p>
            <a:p>
              <a:pPr eaLnBrk="1" hangingPunct="1">
                <a:buFont typeface="Wingdings" charset="2"/>
                <a:buChar char="§"/>
              </a:pPr>
              <a:endParaRPr lang="en-US" altLang="en-US" b="1">
                <a:solidFill>
                  <a:srgbClr val="000000"/>
                </a:solidFill>
              </a:endParaRPr>
            </a:p>
            <a:p>
              <a:pPr eaLnBrk="1" hangingPunct="1">
                <a:buFont typeface="Wingdings" charset="2"/>
                <a:buChar char="§"/>
              </a:pPr>
              <a:r>
                <a:rPr lang="en-US" altLang="en-US" b="1">
                  <a:solidFill>
                    <a:srgbClr val="000000"/>
                  </a:solidFill>
                </a:rPr>
                <a:t> All </a:t>
              </a:r>
              <a:r>
                <a:rPr lang="en-US" altLang="en-US">
                  <a:solidFill>
                    <a:srgbClr val="000000"/>
                  </a:solidFill>
                </a:rPr>
                <a:t>channels must be free</a:t>
              </a:r>
            </a:p>
            <a:p>
              <a:pPr lvl="1" eaLnBrk="1" hangingPunct="1">
                <a:buFont typeface="Wingdings" charset="2"/>
                <a:buChar char="§"/>
              </a:pPr>
              <a:r>
                <a:rPr lang="el-GR" altLang="en-US" sz="2000">
                  <a:solidFill>
                    <a:srgbClr val="000000"/>
                  </a:solidFill>
                </a:rPr>
                <a:t>ρ</a:t>
              </a:r>
              <a:r>
                <a:rPr lang="en-US" altLang="en-US" sz="2000" b="1" baseline="-25000">
                  <a:solidFill>
                    <a:srgbClr val="000000"/>
                  </a:solidFill>
                </a:rPr>
                <a:t>BS</a:t>
              </a:r>
              <a:r>
                <a:rPr lang="en-US" altLang="en-US" sz="2000" i="1">
                  <a:solidFill>
                    <a:srgbClr val="000000"/>
                  </a:solidFill>
                </a:rPr>
                <a:t>(2 and 3 are free) = </a:t>
              </a:r>
              <a:r>
                <a:rPr lang="el-GR" altLang="en-US" sz="2000">
                  <a:solidFill>
                    <a:srgbClr val="000000"/>
                  </a:solidFill>
                </a:rPr>
                <a:t>ρ</a:t>
              </a:r>
              <a:r>
                <a:rPr lang="en-US" altLang="en-US" sz="2000" b="1" baseline="-25000">
                  <a:solidFill>
                    <a:srgbClr val="000000"/>
                  </a:solidFill>
                </a:rPr>
                <a:t>BS</a:t>
              </a:r>
              <a:r>
                <a:rPr lang="en-US" altLang="en-US" sz="2000" i="1">
                  <a:solidFill>
                    <a:srgbClr val="000000"/>
                  </a:solidFill>
                </a:rPr>
                <a:t>(2 is free) x </a:t>
              </a:r>
              <a:r>
                <a:rPr lang="el-GR" altLang="en-US" sz="2000">
                  <a:solidFill>
                    <a:srgbClr val="000000"/>
                  </a:solidFill>
                </a:rPr>
                <a:t>ρ</a:t>
              </a:r>
              <a:r>
                <a:rPr lang="en-US" altLang="en-US" sz="2000" b="1" baseline="-25000">
                  <a:solidFill>
                    <a:srgbClr val="000000"/>
                  </a:solidFill>
                </a:rPr>
                <a:t>BS</a:t>
              </a:r>
              <a:r>
                <a:rPr lang="en-US" altLang="en-US" sz="2000" i="1">
                  <a:solidFill>
                    <a:srgbClr val="000000"/>
                  </a:solidFill>
                </a:rPr>
                <a:t>(3 is free)</a:t>
              </a:r>
            </a:p>
          </p:txBody>
        </p:sp>
      </p:grpSp>
      <p:sp>
        <p:nvSpPr>
          <p:cNvPr id="36" name="TextBox 35"/>
          <p:cNvSpPr txBox="1">
            <a:spLocks noChangeArrowheads="1"/>
          </p:cNvSpPr>
          <p:nvPr/>
        </p:nvSpPr>
        <p:spPr bwMode="auto">
          <a:xfrm>
            <a:off x="2000250" y="5921375"/>
            <a:ext cx="5314950" cy="7080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b="1">
                <a:solidFill>
                  <a:srgbClr val="FF0000"/>
                </a:solidFill>
              </a:rPr>
              <a:t>Tradeoff between wider channel widths </a:t>
            </a:r>
          </a:p>
          <a:p>
            <a:pPr algn="ctr" eaLnBrk="1" hangingPunct="1"/>
            <a:r>
              <a:rPr lang="en-US" altLang="en-US" sz="2000" b="1">
                <a:solidFill>
                  <a:srgbClr val="FF0000"/>
                </a:solidFill>
              </a:rPr>
              <a:t>and opportunity to transmit on each channel</a:t>
            </a:r>
            <a:endParaRPr lang="en-US" altLang="en-US" sz="16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8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normAutofit fontScale="90000"/>
          </a:bodyPr>
          <a:lstStyle/>
          <a:p>
            <a:r>
              <a:rPr lang="en-US" altLang="en-US"/>
              <a:t>Discovering a Base Station</a:t>
            </a:r>
          </a:p>
        </p:txBody>
      </p:sp>
      <p:sp>
        <p:nvSpPr>
          <p:cNvPr id="132098" name="Slide Number Placeholder 4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310D22B-584D-6445-B8B4-F6F07A6B1C7D}" type="slidenum">
              <a:rPr lang="en-US" altLang="en-US" sz="1200">
                <a:solidFill>
                  <a:schemeClr val="tx2"/>
                </a:solidFill>
                <a:latin typeface="Arial Narrow" charset="0"/>
              </a:rPr>
              <a:pPr eaLnBrk="1" hangingPunct="1"/>
              <a:t>18</a:t>
            </a:fld>
            <a:endParaRPr lang="en-US" altLang="en-US" sz="1200">
              <a:solidFill>
                <a:schemeClr val="tx2"/>
              </a:solidFill>
              <a:latin typeface="Arial Narrow" charset="0"/>
            </a:endParaRPr>
          </a:p>
        </p:txBody>
      </p:sp>
      <p:pic>
        <p:nvPicPr>
          <p:cNvPr id="132099" name="Picture 4" descr="C:\Users\t-rohanm\AppData\Local\Microsoft\Windows\Temporary Internet Files\Content.IE5\JHS5IGSZ\MCj0424192000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7350" y="2343150"/>
            <a:ext cx="927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1314450" y="3200400"/>
            <a:ext cx="1714500" cy="865188"/>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37" name="Rectangle 36"/>
          <p:cNvSpPr/>
          <p:nvPr/>
        </p:nvSpPr>
        <p:spPr>
          <a:xfrm>
            <a:off x="1314450" y="3200400"/>
            <a:ext cx="342900" cy="865188"/>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8" name="Rectangle 37"/>
          <p:cNvSpPr/>
          <p:nvPr/>
        </p:nvSpPr>
        <p:spPr>
          <a:xfrm>
            <a:off x="1657350" y="32004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9" name="Rectangle 38"/>
          <p:cNvSpPr/>
          <p:nvPr/>
        </p:nvSpPr>
        <p:spPr>
          <a:xfrm>
            <a:off x="2000250" y="32004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0" name="Rectangle 39"/>
          <p:cNvSpPr/>
          <p:nvPr/>
        </p:nvSpPr>
        <p:spPr>
          <a:xfrm>
            <a:off x="2343150" y="3200400"/>
            <a:ext cx="342900" cy="865188"/>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35" name="Rectangle 34"/>
          <p:cNvSpPr/>
          <p:nvPr/>
        </p:nvSpPr>
        <p:spPr>
          <a:xfrm>
            <a:off x="1657350" y="3143250"/>
            <a:ext cx="3429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2106" name="Group 114"/>
          <p:cNvGrpSpPr>
            <a:grpSpLocks/>
          </p:cNvGrpSpPr>
          <p:nvPr/>
        </p:nvGrpSpPr>
        <p:grpSpPr bwMode="auto">
          <a:xfrm>
            <a:off x="5811838" y="3143250"/>
            <a:ext cx="1731962" cy="865188"/>
            <a:chOff x="514350" y="3657600"/>
            <a:chExt cx="1731278" cy="864656"/>
          </a:xfrm>
        </p:grpSpPr>
        <p:sp>
          <p:nvSpPr>
            <p:cNvPr id="55" name="Rectangle 54"/>
            <p:cNvSpPr/>
            <p:nvPr/>
          </p:nvSpPr>
          <p:spPr>
            <a:xfrm>
              <a:off x="514350" y="3657600"/>
              <a:ext cx="1713823" cy="864656"/>
            </a:xfrm>
            <a:prstGeom prst="rect">
              <a:avLst/>
            </a:prstGeom>
            <a:solidFill>
              <a:schemeClr val="bg1"/>
            </a:solidFill>
            <a:ln>
              <a:solidFill>
                <a:schemeClr val="tx1"/>
              </a:solidFill>
            </a:ln>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56" name="Rectangle 55"/>
            <p:cNvSpPr/>
            <p:nvPr/>
          </p:nvSpPr>
          <p:spPr>
            <a:xfrm>
              <a:off x="514350" y="3657600"/>
              <a:ext cx="342765"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57" name="Rectangle 56"/>
            <p:cNvSpPr/>
            <p:nvPr/>
          </p:nvSpPr>
          <p:spPr>
            <a:xfrm>
              <a:off x="1902863" y="3657600"/>
              <a:ext cx="342765" cy="864656"/>
            </a:xfrm>
            <a:prstGeom prst="rect">
              <a:avLst/>
            </a:prstGeom>
            <a:solidFill>
              <a:srgbClr val="FF0000"/>
            </a:solidFill>
            <a:ln>
              <a:solidFill>
                <a:schemeClr val="accent2"/>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58" name="Rectangle 57"/>
            <p:cNvSpPr/>
            <p:nvPr/>
          </p:nvSpPr>
          <p:spPr>
            <a:xfrm>
              <a:off x="857115" y="3657600"/>
              <a:ext cx="342765"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59" name="Rectangle 58"/>
            <p:cNvSpPr/>
            <p:nvPr/>
          </p:nvSpPr>
          <p:spPr>
            <a:xfrm>
              <a:off x="1199879" y="3657600"/>
              <a:ext cx="342765"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60" name="Rectangle 59"/>
            <p:cNvSpPr/>
            <p:nvPr/>
          </p:nvSpPr>
          <p:spPr>
            <a:xfrm>
              <a:off x="1542644" y="3657600"/>
              <a:ext cx="342765" cy="864656"/>
            </a:xfrm>
            <a:prstGeom prst="rect">
              <a:avLst/>
            </a:prstGeom>
            <a:solidFill>
              <a:schemeClr val="bg1"/>
            </a:solidFill>
            <a:ln>
              <a:solidFill>
                <a:schemeClr val="tx1"/>
              </a:solid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grpSp>
      <p:sp>
        <p:nvSpPr>
          <p:cNvPr id="54" name="Rectangle 53"/>
          <p:cNvSpPr/>
          <p:nvPr/>
        </p:nvSpPr>
        <p:spPr>
          <a:xfrm>
            <a:off x="6154738" y="3086100"/>
            <a:ext cx="1028700" cy="971550"/>
          </a:xfrm>
          <a:prstGeom prst="rect">
            <a:avLst/>
          </a:prstGeom>
          <a:solidFill>
            <a:schemeClr val="accent3">
              <a:lumMod val="20000"/>
              <a:lumOff val="80000"/>
            </a:schemeClr>
          </a:solidFill>
          <a:ln w="6350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2000250" y="3143250"/>
            <a:ext cx="3429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2343150" y="3143250"/>
            <a:ext cx="3429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2686050" y="3143250"/>
            <a:ext cx="3429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TextBox 75"/>
          <p:cNvSpPr txBox="1">
            <a:spLocks noChangeArrowheads="1"/>
          </p:cNvSpPr>
          <p:nvPr/>
        </p:nvSpPr>
        <p:spPr bwMode="auto">
          <a:xfrm>
            <a:off x="1085850" y="5029200"/>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3200">
                <a:solidFill>
                  <a:schemeClr val="tx2"/>
                </a:solidFill>
              </a:rPr>
              <a:t>Can we optimize this discovery time?</a:t>
            </a:r>
          </a:p>
        </p:txBody>
      </p:sp>
      <p:grpSp>
        <p:nvGrpSpPr>
          <p:cNvPr id="132112" name="Group 77"/>
          <p:cNvGrpSpPr>
            <a:grpSpLocks/>
          </p:cNvGrpSpPr>
          <p:nvPr/>
        </p:nvGrpSpPr>
        <p:grpSpPr bwMode="auto">
          <a:xfrm>
            <a:off x="5837238" y="3379788"/>
            <a:ext cx="1673225" cy="466725"/>
            <a:chOff x="5829300" y="4000500"/>
            <a:chExt cx="1672555" cy="466130"/>
          </a:xfrm>
        </p:grpSpPr>
        <p:sp>
          <p:nvSpPr>
            <p:cNvPr id="132130" name="TextBox 47"/>
            <p:cNvSpPr txBox="1">
              <a:spLocks noChangeArrowheads="1"/>
            </p:cNvSpPr>
            <p:nvPr/>
          </p:nvSpPr>
          <p:spPr bwMode="auto">
            <a:xfrm>
              <a:off x="5829300" y="400050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32131" name="TextBox 48"/>
            <p:cNvSpPr txBox="1">
              <a:spLocks noChangeArrowheads="1"/>
            </p:cNvSpPr>
            <p:nvPr/>
          </p:nvSpPr>
          <p:spPr bwMode="auto">
            <a:xfrm>
              <a:off x="61722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32132" name="TextBox 49"/>
            <p:cNvSpPr txBox="1">
              <a:spLocks noChangeArrowheads="1"/>
            </p:cNvSpPr>
            <p:nvPr/>
          </p:nvSpPr>
          <p:spPr bwMode="auto">
            <a:xfrm>
              <a:off x="6540267"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32133" name="TextBox 50"/>
            <p:cNvSpPr txBox="1">
              <a:spLocks noChangeArrowheads="1"/>
            </p:cNvSpPr>
            <p:nvPr/>
          </p:nvSpPr>
          <p:spPr bwMode="auto">
            <a:xfrm>
              <a:off x="6858000"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32134" name="TextBox 51"/>
            <p:cNvSpPr txBox="1">
              <a:spLocks noChangeArrowheads="1"/>
            </p:cNvSpPr>
            <p:nvPr/>
          </p:nvSpPr>
          <p:spPr bwMode="auto">
            <a:xfrm>
              <a:off x="7216105" y="400496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pic>
        <p:nvPicPr>
          <p:cNvPr id="132113" name="Picture 46" descr="11954226271169522330transmission_tower_ante_01_svg_h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7900" y="1543050"/>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60"/>
          <p:cNvSpPr txBox="1">
            <a:spLocks noChangeArrowheads="1"/>
          </p:cNvSpPr>
          <p:nvPr/>
        </p:nvSpPr>
        <p:spPr bwMode="auto">
          <a:xfrm>
            <a:off x="628650" y="4343400"/>
            <a:ext cx="3790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rgbClr val="FF0000"/>
                </a:solidFill>
              </a:rPr>
              <a:t>Discovery Time = </a:t>
            </a:r>
            <a:r>
              <a:rPr lang="en-US" altLang="en-US" b="1" i="1">
                <a:solidFill>
                  <a:srgbClr val="FF0000"/>
                </a:solidFill>
                <a:sym typeface="Symbol" charset="2"/>
              </a:rPr>
              <a:t>(B x W) </a:t>
            </a:r>
            <a:endParaRPr lang="en-US" altLang="en-US" b="1" i="1">
              <a:solidFill>
                <a:srgbClr val="FF0000"/>
              </a:solidFill>
            </a:endParaRPr>
          </a:p>
        </p:txBody>
      </p:sp>
      <p:sp>
        <p:nvSpPr>
          <p:cNvPr id="53" name="Rectangle 52"/>
          <p:cNvSpPr/>
          <p:nvPr/>
        </p:nvSpPr>
        <p:spPr>
          <a:xfrm>
            <a:off x="1657350" y="3143250"/>
            <a:ext cx="6858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p:nvSpPr>
        <p:spPr>
          <a:xfrm>
            <a:off x="2000250" y="3143250"/>
            <a:ext cx="6858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Rectangle 63"/>
          <p:cNvSpPr/>
          <p:nvPr/>
        </p:nvSpPr>
        <p:spPr>
          <a:xfrm>
            <a:off x="2343150" y="3143250"/>
            <a:ext cx="6858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Rectangle 64"/>
          <p:cNvSpPr/>
          <p:nvPr/>
        </p:nvSpPr>
        <p:spPr>
          <a:xfrm>
            <a:off x="1657350" y="3143250"/>
            <a:ext cx="1028700" cy="971550"/>
          </a:xfrm>
          <a:prstGeom prst="rect">
            <a:avLst/>
          </a:prstGeom>
          <a:solidFill>
            <a:schemeClr val="accent3">
              <a:lumMod val="20000"/>
              <a:lumOff val="80000"/>
            </a:schemeClr>
          </a:solidFill>
          <a:ln w="635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p:nvSpPr>
        <p:spPr>
          <a:xfrm>
            <a:off x="1657350" y="3143250"/>
            <a:ext cx="1028700" cy="971550"/>
          </a:xfrm>
          <a:prstGeom prst="rect">
            <a:avLst/>
          </a:prstGeom>
          <a:solidFill>
            <a:schemeClr val="accent3">
              <a:lumMod val="20000"/>
              <a:lumOff val="80000"/>
            </a:schemeClr>
          </a:solidFill>
          <a:ln w="63500">
            <a:solidFill>
              <a:srgbClr val="B4D735"/>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2120" name="Group 76"/>
          <p:cNvGrpSpPr>
            <a:grpSpLocks/>
          </p:cNvGrpSpPr>
          <p:nvPr/>
        </p:nvGrpSpPr>
        <p:grpSpPr bwMode="auto">
          <a:xfrm>
            <a:off x="1322388" y="3446463"/>
            <a:ext cx="1673225" cy="465137"/>
            <a:chOff x="1314450" y="3991570"/>
            <a:chExt cx="1672555" cy="466130"/>
          </a:xfrm>
        </p:grpSpPr>
        <p:sp>
          <p:nvSpPr>
            <p:cNvPr id="132125" name="TextBox 40"/>
            <p:cNvSpPr txBox="1">
              <a:spLocks noChangeArrowheads="1"/>
            </p:cNvSpPr>
            <p:nvPr/>
          </p:nvSpPr>
          <p:spPr bwMode="auto">
            <a:xfrm>
              <a:off x="1314450" y="3991570"/>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1</a:t>
              </a:r>
            </a:p>
          </p:txBody>
        </p:sp>
        <p:sp>
          <p:nvSpPr>
            <p:cNvPr id="132126" name="TextBox 41"/>
            <p:cNvSpPr txBox="1">
              <a:spLocks noChangeArrowheads="1"/>
            </p:cNvSpPr>
            <p:nvPr/>
          </p:nvSpPr>
          <p:spPr bwMode="auto">
            <a:xfrm>
              <a:off x="16573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2</a:t>
              </a:r>
            </a:p>
          </p:txBody>
        </p:sp>
        <p:sp>
          <p:nvSpPr>
            <p:cNvPr id="132127" name="TextBox 42"/>
            <p:cNvSpPr txBox="1">
              <a:spLocks noChangeArrowheads="1"/>
            </p:cNvSpPr>
            <p:nvPr/>
          </p:nvSpPr>
          <p:spPr bwMode="auto">
            <a:xfrm>
              <a:off x="2025417"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3</a:t>
              </a:r>
            </a:p>
          </p:txBody>
        </p:sp>
        <p:sp>
          <p:nvSpPr>
            <p:cNvPr id="132128" name="TextBox 43"/>
            <p:cNvSpPr txBox="1">
              <a:spLocks noChangeArrowheads="1"/>
            </p:cNvSpPr>
            <p:nvPr/>
          </p:nvSpPr>
          <p:spPr bwMode="auto">
            <a:xfrm>
              <a:off x="2343150"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4</a:t>
              </a:r>
            </a:p>
          </p:txBody>
        </p:sp>
        <p:sp>
          <p:nvSpPr>
            <p:cNvPr id="132129" name="TextBox 44"/>
            <p:cNvSpPr txBox="1">
              <a:spLocks noChangeArrowheads="1"/>
            </p:cNvSpPr>
            <p:nvPr/>
          </p:nvSpPr>
          <p:spPr bwMode="auto">
            <a:xfrm>
              <a:off x="2701255" y="3996035"/>
              <a:ext cx="285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t>5</a:t>
              </a:r>
            </a:p>
          </p:txBody>
        </p:sp>
      </p:grpSp>
      <p:sp>
        <p:nvSpPr>
          <p:cNvPr id="68" name="TextBox 67"/>
          <p:cNvSpPr txBox="1">
            <a:spLocks noChangeArrowheads="1"/>
          </p:cNvSpPr>
          <p:nvPr/>
        </p:nvSpPr>
        <p:spPr bwMode="auto">
          <a:xfrm>
            <a:off x="1600200" y="4972050"/>
            <a:ext cx="5829300" cy="10779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3200">
                <a:solidFill>
                  <a:srgbClr val="FF0000"/>
                </a:solidFill>
              </a:rPr>
              <a:t>How does the </a:t>
            </a:r>
            <a:r>
              <a:rPr lang="en-US" altLang="en-US" sz="3200" i="1">
                <a:solidFill>
                  <a:srgbClr val="FF0000"/>
                </a:solidFill>
              </a:rPr>
              <a:t>new</a:t>
            </a:r>
            <a:r>
              <a:rPr lang="en-US" altLang="en-US" sz="3200">
                <a:solidFill>
                  <a:srgbClr val="FF0000"/>
                </a:solidFill>
              </a:rPr>
              <a:t> client discover channels used by the BS? </a:t>
            </a:r>
          </a:p>
        </p:txBody>
      </p:sp>
      <p:sp>
        <p:nvSpPr>
          <p:cNvPr id="69" name="TextBox 68"/>
          <p:cNvSpPr txBox="1">
            <a:spLocks noChangeArrowheads="1"/>
          </p:cNvSpPr>
          <p:nvPr/>
        </p:nvSpPr>
        <p:spPr bwMode="auto">
          <a:xfrm>
            <a:off x="1485900" y="5029200"/>
            <a:ext cx="634365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800">
                <a:solidFill>
                  <a:srgbClr val="FF0000"/>
                </a:solidFill>
              </a:rPr>
              <a:t>BS and Clients must use </a:t>
            </a:r>
            <a:r>
              <a:rPr lang="en-US" altLang="en-US" sz="2800" i="1">
                <a:solidFill>
                  <a:srgbClr val="FF0000"/>
                </a:solidFill>
              </a:rPr>
              <a:t>same </a:t>
            </a:r>
            <a:r>
              <a:rPr lang="en-US" altLang="en-US" sz="2800">
                <a:solidFill>
                  <a:srgbClr val="FF0000"/>
                </a:solidFill>
              </a:rPr>
              <a:t>channels</a:t>
            </a:r>
          </a:p>
        </p:txBody>
      </p:sp>
      <p:sp>
        <p:nvSpPr>
          <p:cNvPr id="74" name="Rectangle 73"/>
          <p:cNvSpPr/>
          <p:nvPr/>
        </p:nvSpPr>
        <p:spPr>
          <a:xfrm>
            <a:off x="971550" y="5086350"/>
            <a:ext cx="291465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FF0000"/>
                </a:solidFill>
              </a:rPr>
              <a:t>Fragmentation</a:t>
            </a:r>
          </a:p>
        </p:txBody>
      </p:sp>
      <p:sp>
        <p:nvSpPr>
          <p:cNvPr id="77" name="Rectangle 76"/>
          <p:cNvSpPr/>
          <p:nvPr/>
        </p:nvSpPr>
        <p:spPr>
          <a:xfrm>
            <a:off x="2971800" y="5086350"/>
            <a:ext cx="5486400" cy="342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a:solidFill>
                  <a:srgbClr val="FF0000"/>
                </a:solidFill>
                <a:ea typeface="ＭＳ Ｐゴシック" charset="0"/>
                <a:cs typeface="ＭＳ Ｐゴシック" charset="0"/>
                <a:sym typeface="Symbol" charset="0"/>
              </a:rPr>
              <a:t>  Try different center channel and widths</a:t>
            </a:r>
            <a:endParaRPr lang="en-US" sz="2000">
              <a:solidFill>
                <a:srgbClr val="FF0000"/>
              </a:solidFill>
              <a:ea typeface="ＭＳ Ｐゴシック" charset="0"/>
              <a:cs typeface="ＭＳ Ｐゴシック"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8"/>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nodeType="afterGroup">
                            <p:stCondLst>
                              <p:cond delay="500"/>
                            </p:stCondLst>
                            <p:childTnLst>
                              <p:par>
                                <p:cTn id="29" presetID="10" presetClass="exit" presetSubtype="0" fill="hold" grpId="1" nodeType="after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childTnLst>
                          </p:cTn>
                        </p:par>
                        <p:par>
                          <p:cTn id="35" fill="hold" nodeType="afterGroup">
                            <p:stCondLst>
                              <p:cond delay="1000"/>
                            </p:stCondLst>
                            <p:childTnLst>
                              <p:par>
                                <p:cTn id="36" presetID="10" presetClass="exit" presetSubtype="0" fill="hold" grpId="1" nodeType="afterEffect">
                                  <p:stCondLst>
                                    <p:cond delay="0"/>
                                  </p:stCondLst>
                                  <p:childTnLst>
                                    <p:animEffect transition="out" filter="fade">
                                      <p:cBhvr>
                                        <p:cTn id="37" dur="500"/>
                                        <p:tgtEl>
                                          <p:spTgt spid="70"/>
                                        </p:tgtEl>
                                      </p:cBhvr>
                                    </p:animEffect>
                                    <p:set>
                                      <p:cBhvr>
                                        <p:cTn id="38" dur="1" fill="hold">
                                          <p:stCondLst>
                                            <p:cond delay="499"/>
                                          </p:stCondLst>
                                        </p:cTn>
                                        <p:tgtEl>
                                          <p:spTgt spid="70"/>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71"/>
                                        </p:tgtEl>
                                        <p:attrNameLst>
                                          <p:attrName>style.visibility</p:attrName>
                                        </p:attrNameLst>
                                      </p:cBhvr>
                                      <p:to>
                                        <p:strVal val="visible"/>
                                      </p:to>
                                    </p:set>
                                    <p:animEffect transition="in" filter="fade">
                                      <p:cBhvr>
                                        <p:cTn id="41" dur="500"/>
                                        <p:tgtEl>
                                          <p:spTgt spid="71"/>
                                        </p:tgtEl>
                                      </p:cBhvr>
                                    </p:animEffect>
                                  </p:childTnLst>
                                </p:cTn>
                              </p:par>
                            </p:childTnLst>
                          </p:cTn>
                        </p:par>
                        <p:par>
                          <p:cTn id="42" fill="hold" nodeType="afterGroup">
                            <p:stCondLst>
                              <p:cond delay="1500"/>
                            </p:stCondLst>
                            <p:childTnLst>
                              <p:par>
                                <p:cTn id="43" presetID="10" presetClass="exit" presetSubtype="0" fill="hold" grpId="1" nodeType="afterEffect">
                                  <p:stCondLst>
                                    <p:cond delay="0"/>
                                  </p:stCondLst>
                                  <p:childTnLst>
                                    <p:animEffect transition="out" filter="fade">
                                      <p:cBhvr>
                                        <p:cTn id="44" dur="500"/>
                                        <p:tgtEl>
                                          <p:spTgt spid="71"/>
                                        </p:tgtEl>
                                      </p:cBhvr>
                                    </p:animEffect>
                                    <p:set>
                                      <p:cBhvr>
                                        <p:cTn id="45" dur="1" fill="hold">
                                          <p:stCondLst>
                                            <p:cond delay="499"/>
                                          </p:stCondLst>
                                        </p:cTn>
                                        <p:tgtEl>
                                          <p:spTgt spid="71"/>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fade">
                                      <p:cBhvr>
                                        <p:cTn id="48" dur="500"/>
                                        <p:tgtEl>
                                          <p:spTgt spid="72"/>
                                        </p:tgtEl>
                                      </p:cBhvr>
                                    </p:animEffect>
                                  </p:childTnLst>
                                </p:cTn>
                              </p:par>
                            </p:childTnLst>
                          </p:cTn>
                        </p:par>
                        <p:par>
                          <p:cTn id="49" fill="hold" nodeType="afterGroup">
                            <p:stCondLst>
                              <p:cond delay="2000"/>
                            </p:stCondLst>
                            <p:childTnLst>
                              <p:par>
                                <p:cTn id="50" presetID="10" presetClass="exit" presetSubtype="0" fill="hold" grpId="1" nodeType="afterEffect">
                                  <p:stCondLst>
                                    <p:cond delay="0"/>
                                  </p:stCondLst>
                                  <p:childTnLst>
                                    <p:animEffect transition="out" filter="fade">
                                      <p:cBhvr>
                                        <p:cTn id="51" dur="500"/>
                                        <p:tgtEl>
                                          <p:spTgt spid="72"/>
                                        </p:tgtEl>
                                      </p:cBhvr>
                                    </p:animEffect>
                                    <p:set>
                                      <p:cBhvr>
                                        <p:cTn id="52" dur="1" fill="hold">
                                          <p:stCondLst>
                                            <p:cond delay="499"/>
                                          </p:stCondLst>
                                        </p:cTn>
                                        <p:tgtEl>
                                          <p:spTgt spid="72"/>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childTnLst>
                          </p:cTn>
                        </p:par>
                        <p:par>
                          <p:cTn id="56" fill="hold" nodeType="afterGroup">
                            <p:stCondLst>
                              <p:cond delay="2500"/>
                            </p:stCondLst>
                            <p:childTnLst>
                              <p:par>
                                <p:cTn id="57" presetID="10" presetClass="exit" presetSubtype="0" fill="hold" grpId="1" nodeType="afterEffect">
                                  <p:stCondLst>
                                    <p:cond delay="0"/>
                                  </p:stCondLst>
                                  <p:childTnLst>
                                    <p:animEffect transition="out" filter="fade">
                                      <p:cBhvr>
                                        <p:cTn id="58" dur="500"/>
                                        <p:tgtEl>
                                          <p:spTgt spid="53"/>
                                        </p:tgtEl>
                                      </p:cBhvr>
                                    </p:animEffect>
                                    <p:set>
                                      <p:cBhvr>
                                        <p:cTn id="59" dur="1" fill="hold">
                                          <p:stCondLst>
                                            <p:cond delay="499"/>
                                          </p:stCondLst>
                                        </p:cTn>
                                        <p:tgtEl>
                                          <p:spTgt spid="53"/>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par>
                          <p:cTn id="63" fill="hold" nodeType="afterGroup">
                            <p:stCondLst>
                              <p:cond delay="3000"/>
                            </p:stCondLst>
                            <p:childTnLst>
                              <p:par>
                                <p:cTn id="64" presetID="10" presetClass="exit" presetSubtype="0" fill="hold" grpId="1" nodeType="afterEffect">
                                  <p:stCondLst>
                                    <p:cond delay="0"/>
                                  </p:stCondLst>
                                  <p:childTnLst>
                                    <p:animEffect transition="out" filter="fade">
                                      <p:cBhvr>
                                        <p:cTn id="65" dur="500"/>
                                        <p:tgtEl>
                                          <p:spTgt spid="62"/>
                                        </p:tgtEl>
                                      </p:cBhvr>
                                    </p:animEffect>
                                    <p:set>
                                      <p:cBhvr>
                                        <p:cTn id="66" dur="1" fill="hold">
                                          <p:stCondLst>
                                            <p:cond delay="499"/>
                                          </p:stCondLst>
                                        </p:cTn>
                                        <p:tgtEl>
                                          <p:spTgt spid="62"/>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childTnLst>
                                </p:cTn>
                              </p:par>
                            </p:childTnLst>
                          </p:cTn>
                        </p:par>
                        <p:par>
                          <p:cTn id="70" fill="hold" nodeType="afterGroup">
                            <p:stCondLst>
                              <p:cond delay="3500"/>
                            </p:stCondLst>
                            <p:childTnLst>
                              <p:par>
                                <p:cTn id="71" presetID="10" presetClass="exit" presetSubtype="0" fill="hold" grpId="1" nodeType="afterEffect">
                                  <p:stCondLst>
                                    <p:cond delay="0"/>
                                  </p:stCondLst>
                                  <p:childTnLst>
                                    <p:animEffect transition="out" filter="fade">
                                      <p:cBhvr>
                                        <p:cTn id="72" dur="500"/>
                                        <p:tgtEl>
                                          <p:spTgt spid="64"/>
                                        </p:tgtEl>
                                      </p:cBhvr>
                                    </p:animEffect>
                                    <p:set>
                                      <p:cBhvr>
                                        <p:cTn id="73" dur="1" fill="hold">
                                          <p:stCondLst>
                                            <p:cond delay="499"/>
                                          </p:stCondLst>
                                        </p:cTn>
                                        <p:tgtEl>
                                          <p:spTgt spid="64"/>
                                        </p:tgtEl>
                                        <p:attrNameLst>
                                          <p:attrName>style.visibility</p:attrName>
                                        </p:attrNameLst>
                                      </p:cBhvr>
                                      <p:to>
                                        <p:strVal val="hidden"/>
                                      </p:to>
                                    </p:set>
                                  </p:childTnLst>
                                </p:cTn>
                              </p:par>
                              <p:par>
                                <p:cTn id="74" presetID="10" presetClass="entr" presetSubtype="0" fill="hold" grpId="0" nodeType="withEffect">
                                  <p:stCondLst>
                                    <p:cond delay="0"/>
                                  </p:stCondLst>
                                  <p:childTnLst>
                                    <p:set>
                                      <p:cBhvr>
                                        <p:cTn id="75" dur="1" fill="hold">
                                          <p:stCondLst>
                                            <p:cond delay="0"/>
                                          </p:stCondLst>
                                        </p:cTn>
                                        <p:tgtEl>
                                          <p:spTgt spid="65"/>
                                        </p:tgtEl>
                                        <p:attrNameLst>
                                          <p:attrName>style.visibility</p:attrName>
                                        </p:attrNameLst>
                                      </p:cBhvr>
                                      <p:to>
                                        <p:strVal val="visible"/>
                                      </p:to>
                                    </p:set>
                                    <p:animEffect transition="in" filter="fade">
                                      <p:cBhvr>
                                        <p:cTn id="76" dur="500"/>
                                        <p:tgtEl>
                                          <p:spTgt spid="65"/>
                                        </p:tgtEl>
                                      </p:cBhvr>
                                    </p:animEffect>
                                  </p:childTnLst>
                                </p:cTn>
                              </p:par>
                            </p:childTnLst>
                          </p:cTn>
                        </p:par>
                        <p:par>
                          <p:cTn id="77" fill="hold" nodeType="afterGroup">
                            <p:stCondLst>
                              <p:cond delay="4000"/>
                            </p:stCondLst>
                            <p:childTnLst>
                              <p:par>
                                <p:cTn id="78" presetID="10" presetClass="exit" presetSubtype="0" fill="hold" grpId="1" nodeType="afterEffect">
                                  <p:stCondLst>
                                    <p:cond delay="0"/>
                                  </p:stCondLst>
                                  <p:childTnLst>
                                    <p:animEffect transition="out" filter="fade">
                                      <p:cBhvr>
                                        <p:cTn id="79" dur="500"/>
                                        <p:tgtEl>
                                          <p:spTgt spid="65"/>
                                        </p:tgtEl>
                                      </p:cBhvr>
                                    </p:animEffect>
                                    <p:set>
                                      <p:cBhvr>
                                        <p:cTn id="80" dur="1" fill="hold">
                                          <p:stCondLst>
                                            <p:cond delay="49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childTnLst>
                          </p:cTn>
                        </p:par>
                        <p:par>
                          <p:cTn id="84" fill="hold" nodeType="afterGroup">
                            <p:stCondLst>
                              <p:cond delay="4500"/>
                            </p:stCondLst>
                            <p:childTnLst>
                              <p:par>
                                <p:cTn id="85" presetID="1" presetClass="exit" presetSubtype="0" fill="hold" grpId="1" nodeType="afterEffect">
                                  <p:stCondLst>
                                    <p:cond delay="0"/>
                                  </p:stCondLst>
                                  <p:childTnLst>
                                    <p:set>
                                      <p:cBhvr>
                                        <p:cTn id="86" dur="1" fill="hold">
                                          <p:stCondLst>
                                            <p:cond delay="0"/>
                                          </p:stCondLst>
                                        </p:cTn>
                                        <p:tgtEl>
                                          <p:spTgt spid="74"/>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7"/>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70" grpId="0" animBg="1"/>
      <p:bldP spid="70" grpId="1" animBg="1"/>
      <p:bldP spid="71" grpId="0" animBg="1"/>
      <p:bldP spid="71" grpId="1" animBg="1"/>
      <p:bldP spid="72" grpId="0" animBg="1"/>
      <p:bldP spid="72" grpId="1" animBg="1"/>
      <p:bldP spid="53" grpId="0" animBg="1"/>
      <p:bldP spid="53" grpId="1" animBg="1"/>
      <p:bldP spid="62" grpId="0" animBg="1"/>
      <p:bldP spid="62" grpId="1" animBg="1"/>
      <p:bldP spid="64" grpId="0" animBg="1"/>
      <p:bldP spid="64" grpId="1" animBg="1"/>
      <p:bldP spid="65" grpId="0" animBg="1"/>
      <p:bldP spid="65" grpId="1" animBg="1"/>
      <p:bldP spid="66" grpId="0" animBg="1"/>
      <p:bldP spid="68" grpId="0" animBg="1"/>
      <p:bldP spid="68" grpId="1" animBg="1"/>
      <p:bldP spid="69" grpId="0" animBg="1"/>
      <p:bldP spid="69" grpId="1" animBg="1"/>
      <p:bldP spid="74" grpId="0" animBg="1"/>
      <p:bldP spid="74" grpId="1" animBg="1"/>
      <p:bldP spid="77" grpId="0" animBg="1"/>
      <p:bldP spid="7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p:txBody>
          <a:bodyPr>
            <a:normAutofit fontScale="90000"/>
          </a:bodyPr>
          <a:lstStyle/>
          <a:p>
            <a:r>
              <a:rPr lang="en-US" altLang="en-US"/>
              <a:t>SIFT, by example</a:t>
            </a:r>
          </a:p>
        </p:txBody>
      </p:sp>
      <p:sp>
        <p:nvSpPr>
          <p:cNvPr id="134146" name="Slide Number Placeholder 9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5C94EDF-3A90-474D-87D9-B39671E95E8F}" type="slidenum">
              <a:rPr lang="en-US" altLang="en-US" sz="1200">
                <a:solidFill>
                  <a:srgbClr val="000000"/>
                </a:solidFill>
                <a:latin typeface="Arial Narrow" charset="0"/>
              </a:rPr>
              <a:pPr eaLnBrk="1" hangingPunct="1"/>
              <a:t>19</a:t>
            </a:fld>
            <a:endParaRPr lang="en-US" altLang="en-US" sz="1200">
              <a:solidFill>
                <a:srgbClr val="000000"/>
              </a:solidFill>
              <a:latin typeface="Arial Narrow" charset="0"/>
            </a:endParaRPr>
          </a:p>
        </p:txBody>
      </p:sp>
      <p:grpSp>
        <p:nvGrpSpPr>
          <p:cNvPr id="134147" name="Group 41"/>
          <p:cNvGrpSpPr>
            <a:grpSpLocks/>
          </p:cNvGrpSpPr>
          <p:nvPr/>
        </p:nvGrpSpPr>
        <p:grpSpPr bwMode="auto">
          <a:xfrm>
            <a:off x="5543550" y="1638300"/>
            <a:ext cx="914400" cy="1212850"/>
            <a:chOff x="3733800" y="2743200"/>
            <a:chExt cx="914400" cy="1212343"/>
          </a:xfrm>
        </p:grpSpPr>
        <p:pic>
          <p:nvPicPr>
            <p:cNvPr id="134481" name="Picture 2" descr="C:\Users\t-rohanm\AppData\Local\Microsoft\Windows\Temporary Internet Files\Content.IE5\6VJ2QVCW\MPj030586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80000">
              <a:off x="3910086" y="3089303"/>
              <a:ext cx="564500" cy="86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4482" name="Group 33"/>
            <p:cNvGrpSpPr>
              <a:grpSpLocks/>
            </p:cNvGrpSpPr>
            <p:nvPr/>
          </p:nvGrpSpPr>
          <p:grpSpPr bwMode="auto">
            <a:xfrm>
              <a:off x="4114800" y="2743200"/>
              <a:ext cx="533400" cy="457200"/>
              <a:chOff x="2156308" y="3751649"/>
              <a:chExt cx="927735" cy="693738"/>
            </a:xfrm>
          </p:grpSpPr>
          <p:sp>
            <p:nvSpPr>
              <p:cNvPr id="134487" name="Arc 14"/>
              <p:cNvSpPr>
                <a:spLocks noChangeAspect="1"/>
              </p:cNvSpPr>
              <p:nvPr/>
            </p:nvSpPr>
            <p:spPr bwMode="auto">
              <a:xfrm rot="2018351">
                <a:off x="2252193" y="3759587"/>
                <a:ext cx="547688" cy="593725"/>
              </a:xfrm>
              <a:custGeom>
                <a:avLst/>
                <a:gdLst>
                  <a:gd name="T0" fmla="*/ 0 w 21600"/>
                  <a:gd name="T1" fmla="*/ 0 h 21600"/>
                  <a:gd name="T2" fmla="*/ 352121192 w 21600"/>
                  <a:gd name="T3" fmla="*/ 448588896 h 21600"/>
                  <a:gd name="T4" fmla="*/ 0 w 21600"/>
                  <a:gd name="T5" fmla="*/ 4485888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488" name="Arc 15"/>
              <p:cNvSpPr>
                <a:spLocks noChangeAspect="1"/>
              </p:cNvSpPr>
              <p:nvPr/>
            </p:nvSpPr>
            <p:spPr bwMode="auto">
              <a:xfrm rot="2018351">
                <a:off x="2444281" y="3751649"/>
                <a:ext cx="639762" cy="693738"/>
              </a:xfrm>
              <a:custGeom>
                <a:avLst/>
                <a:gdLst>
                  <a:gd name="T0" fmla="*/ 0 w 21600"/>
                  <a:gd name="T1" fmla="*/ 0 h 21600"/>
                  <a:gd name="T2" fmla="*/ 561238975 w 21600"/>
                  <a:gd name="T3" fmla="*/ 715614193 h 21600"/>
                  <a:gd name="T4" fmla="*/ 0 w 21600"/>
                  <a:gd name="T5" fmla="*/ 71561419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489" name="Arc 13"/>
              <p:cNvSpPr>
                <a:spLocks noChangeAspect="1"/>
              </p:cNvSpPr>
              <p:nvPr/>
            </p:nvSpPr>
            <p:spPr bwMode="auto">
              <a:xfrm rot="2018351">
                <a:off x="2156308" y="3818964"/>
                <a:ext cx="457200" cy="495300"/>
              </a:xfrm>
              <a:custGeom>
                <a:avLst/>
                <a:gdLst>
                  <a:gd name="T0" fmla="*/ 0 w 21600"/>
                  <a:gd name="T1" fmla="*/ 0 h 21600"/>
                  <a:gd name="T2" fmla="*/ 204838300 w 21600"/>
                  <a:gd name="T3" fmla="*/ 260433876 h 21600"/>
                  <a:gd name="T4" fmla="*/ 0 w 21600"/>
                  <a:gd name="T5" fmla="*/ 2604338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4483" name="Group 37"/>
            <p:cNvGrpSpPr>
              <a:grpSpLocks/>
            </p:cNvGrpSpPr>
            <p:nvPr/>
          </p:nvGrpSpPr>
          <p:grpSpPr bwMode="auto">
            <a:xfrm flipH="1">
              <a:off x="3733800" y="2743200"/>
              <a:ext cx="533400" cy="457200"/>
              <a:chOff x="2156308" y="3751649"/>
              <a:chExt cx="927735" cy="693738"/>
            </a:xfrm>
          </p:grpSpPr>
          <p:sp>
            <p:nvSpPr>
              <p:cNvPr id="134484" name="Arc 14"/>
              <p:cNvSpPr>
                <a:spLocks noChangeAspect="1"/>
              </p:cNvSpPr>
              <p:nvPr/>
            </p:nvSpPr>
            <p:spPr bwMode="auto">
              <a:xfrm rot="2018351">
                <a:off x="2252193" y="3759587"/>
                <a:ext cx="547688" cy="593725"/>
              </a:xfrm>
              <a:custGeom>
                <a:avLst/>
                <a:gdLst>
                  <a:gd name="T0" fmla="*/ 0 w 21600"/>
                  <a:gd name="T1" fmla="*/ 0 h 21600"/>
                  <a:gd name="T2" fmla="*/ 352121192 w 21600"/>
                  <a:gd name="T3" fmla="*/ 448588896 h 21600"/>
                  <a:gd name="T4" fmla="*/ 0 w 21600"/>
                  <a:gd name="T5" fmla="*/ 44858889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485" name="Arc 15"/>
              <p:cNvSpPr>
                <a:spLocks noChangeAspect="1"/>
              </p:cNvSpPr>
              <p:nvPr/>
            </p:nvSpPr>
            <p:spPr bwMode="auto">
              <a:xfrm rot="2018351">
                <a:off x="2444281" y="3751649"/>
                <a:ext cx="639762" cy="693738"/>
              </a:xfrm>
              <a:custGeom>
                <a:avLst/>
                <a:gdLst>
                  <a:gd name="T0" fmla="*/ 0 w 21600"/>
                  <a:gd name="T1" fmla="*/ 0 h 21600"/>
                  <a:gd name="T2" fmla="*/ 561238975 w 21600"/>
                  <a:gd name="T3" fmla="*/ 715614193 h 21600"/>
                  <a:gd name="T4" fmla="*/ 0 w 21600"/>
                  <a:gd name="T5" fmla="*/ 71561419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4486" name="Arc 13"/>
              <p:cNvSpPr>
                <a:spLocks noChangeAspect="1"/>
              </p:cNvSpPr>
              <p:nvPr/>
            </p:nvSpPr>
            <p:spPr bwMode="auto">
              <a:xfrm rot="2018351">
                <a:off x="2156308" y="3818964"/>
                <a:ext cx="457200" cy="495300"/>
              </a:xfrm>
              <a:custGeom>
                <a:avLst/>
                <a:gdLst>
                  <a:gd name="T0" fmla="*/ 0 w 21600"/>
                  <a:gd name="T1" fmla="*/ 0 h 21600"/>
                  <a:gd name="T2" fmla="*/ 204838300 w 21600"/>
                  <a:gd name="T3" fmla="*/ 260433876 h 21600"/>
                  <a:gd name="T4" fmla="*/ 0 w 21600"/>
                  <a:gd name="T5" fmla="*/ 26043387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cxnSp>
        <p:nvCxnSpPr>
          <p:cNvPr id="44" name="Straight Connector 43"/>
          <p:cNvCxnSpPr/>
          <p:nvPr/>
        </p:nvCxnSpPr>
        <p:spPr>
          <a:xfrm>
            <a:off x="6000750" y="2933700"/>
            <a:ext cx="685800" cy="0"/>
          </a:xfrm>
          <a:prstGeom prst="line">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686550" y="2781300"/>
            <a:ext cx="762000" cy="304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r>
              <a:rPr lang="en-US" sz="2000" dirty="0">
                <a:solidFill>
                  <a:srgbClr val="000000"/>
                </a:solidFill>
              </a:rPr>
              <a:t>ADC</a:t>
            </a:r>
          </a:p>
        </p:txBody>
      </p:sp>
      <p:sp>
        <p:nvSpPr>
          <p:cNvPr id="48" name="Rectangle 47"/>
          <p:cNvSpPr/>
          <p:nvPr/>
        </p:nvSpPr>
        <p:spPr>
          <a:xfrm>
            <a:off x="8058150" y="2779713"/>
            <a:ext cx="762000" cy="304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sz="2000" dirty="0">
                <a:solidFill>
                  <a:srgbClr val="000000"/>
                </a:solidFill>
              </a:rPr>
              <a:t>SIFT</a:t>
            </a:r>
          </a:p>
        </p:txBody>
      </p:sp>
      <p:grpSp>
        <p:nvGrpSpPr>
          <p:cNvPr id="5" name="Group 169"/>
          <p:cNvGrpSpPr>
            <a:grpSpLocks/>
          </p:cNvGrpSpPr>
          <p:nvPr/>
        </p:nvGrpSpPr>
        <p:grpSpPr bwMode="auto">
          <a:xfrm>
            <a:off x="4267200" y="3886200"/>
            <a:ext cx="4476750" cy="1895475"/>
            <a:chOff x="6095594" y="4629150"/>
            <a:chExt cx="2934106" cy="976457"/>
          </a:xfrm>
        </p:grpSpPr>
        <p:cxnSp>
          <p:nvCxnSpPr>
            <p:cNvPr id="159" name="Straight Arrow Connector 158"/>
            <p:cNvCxnSpPr/>
            <p:nvPr/>
          </p:nvCxnSpPr>
          <p:spPr>
            <a:xfrm rot="5400000" flipH="1" flipV="1">
              <a:off x="5623866" y="5114405"/>
              <a:ext cx="971550" cy="1040"/>
            </a:xfrm>
            <a:prstGeom prst="straightConnector1">
              <a:avLst/>
            </a:prstGeom>
            <a:ln w="3492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a:off x="6095594" y="5595793"/>
              <a:ext cx="2934106" cy="9814"/>
            </a:xfrm>
            <a:prstGeom prst="straightConnector1">
              <a:avLst/>
            </a:prstGeom>
            <a:ln w="3492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cxnSp>
        <p:nvCxnSpPr>
          <p:cNvPr id="162" name="Straight Connector 161"/>
          <p:cNvCxnSpPr>
            <a:stCxn id="46" idx="3"/>
            <a:endCxn id="48" idx="1"/>
          </p:cNvCxnSpPr>
          <p:nvPr/>
        </p:nvCxnSpPr>
        <p:spPr>
          <a:xfrm flipV="1">
            <a:off x="7448550" y="2932113"/>
            <a:ext cx="609600" cy="1587"/>
          </a:xfrm>
          <a:prstGeom prst="line">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3" name="TextBox 112"/>
          <p:cNvSpPr txBox="1">
            <a:spLocks noChangeArrowheads="1"/>
          </p:cNvSpPr>
          <p:nvPr/>
        </p:nvSpPr>
        <p:spPr bwMode="auto">
          <a:xfrm>
            <a:off x="6000750" y="5829300"/>
            <a:ext cx="823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000000"/>
                </a:solidFill>
              </a:rPr>
              <a:t>Time</a:t>
            </a:r>
          </a:p>
        </p:txBody>
      </p:sp>
      <p:sp>
        <p:nvSpPr>
          <p:cNvPr id="114" name="TextBox 113"/>
          <p:cNvSpPr txBox="1">
            <a:spLocks noChangeArrowheads="1"/>
          </p:cNvSpPr>
          <p:nvPr/>
        </p:nvSpPr>
        <p:spPr bwMode="auto">
          <a:xfrm rot="-5400000">
            <a:off x="3246438" y="4686300"/>
            <a:ext cx="1512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000000"/>
                </a:solidFill>
              </a:rPr>
              <a:t>Amplitude</a:t>
            </a:r>
          </a:p>
        </p:txBody>
      </p:sp>
      <p:pic>
        <p:nvPicPr>
          <p:cNvPr id="134155" name="Picture 99" descr="11954226271169522330transmission_tower_ante_01_svg_hi.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450" y="1600200"/>
            <a:ext cx="1266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822"/>
          <p:cNvGrpSpPr>
            <a:grpSpLocks/>
          </p:cNvGrpSpPr>
          <p:nvPr/>
        </p:nvGrpSpPr>
        <p:grpSpPr bwMode="auto">
          <a:xfrm>
            <a:off x="4400550" y="4972050"/>
            <a:ext cx="3914775" cy="533400"/>
            <a:chOff x="4914900" y="5314950"/>
            <a:chExt cx="3914773" cy="762002"/>
          </a:xfrm>
        </p:grpSpPr>
        <p:cxnSp>
          <p:nvCxnSpPr>
            <p:cNvPr id="824" name="Straight Connector 823"/>
            <p:cNvCxnSpPr/>
            <p:nvPr/>
          </p:nvCxnSpPr>
          <p:spPr>
            <a:xfrm rot="16200000" flipV="1">
              <a:off x="7186611" y="5867402"/>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p:cNvCxnSpPr/>
            <p:nvPr/>
          </p:nvCxnSpPr>
          <p:spPr>
            <a:xfrm rot="5400000" flipH="1" flipV="1">
              <a:off x="7186611" y="5801181"/>
              <a:ext cx="47625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4408" name="Group 881"/>
            <p:cNvGrpSpPr>
              <a:grpSpLocks/>
            </p:cNvGrpSpPr>
            <p:nvPr/>
          </p:nvGrpSpPr>
          <p:grpSpPr bwMode="auto">
            <a:xfrm>
              <a:off x="4914900" y="5314950"/>
              <a:ext cx="3914773" cy="723902"/>
              <a:chOff x="5143500" y="5943599"/>
              <a:chExt cx="3914773" cy="723902"/>
            </a:xfrm>
          </p:grpSpPr>
          <p:cxnSp>
            <p:nvCxnSpPr>
              <p:cNvPr id="827" name="Straight Connector 826"/>
              <p:cNvCxnSpPr/>
              <p:nvPr/>
            </p:nvCxnSpPr>
            <p:spPr>
              <a:xfrm rot="16200000" flipH="1">
                <a:off x="5115378" y="6257472"/>
                <a:ext cx="11339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p:nvCxnSpPr>
            <p:spPr>
              <a:xfrm rot="5400000" flipH="1" flipV="1">
                <a:off x="5095421" y="6162222"/>
                <a:ext cx="26760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p:cNvCxnSpPr/>
              <p:nvPr/>
            </p:nvCxnSpPr>
            <p:spPr>
              <a:xfrm rot="16200000" flipV="1">
                <a:off x="5085669" y="6229123"/>
                <a:ext cx="40141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p:nvCxnSpPr>
            <p:spPr>
              <a:xfrm rot="5400000" flipH="1" flipV="1">
                <a:off x="5077277" y="6181272"/>
                <a:ext cx="494394"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rot="16200000" flipV="1">
                <a:off x="5115378" y="6162221"/>
                <a:ext cx="589644"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2" name="Straight Connector 831"/>
              <p:cNvCxnSpPr/>
              <p:nvPr/>
            </p:nvCxnSpPr>
            <p:spPr>
              <a:xfrm rot="5400000" flipH="1" flipV="1">
                <a:off x="5315176" y="6343877"/>
                <a:ext cx="34244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p:cNvCxnSpPr/>
              <p:nvPr/>
            </p:nvCxnSpPr>
            <p:spPr>
              <a:xfrm rot="16200000" flipV="1">
                <a:off x="5314949" y="6344104"/>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p:cNvCxnSpPr/>
              <p:nvPr/>
            </p:nvCxnSpPr>
            <p:spPr>
              <a:xfrm rot="5400000" flipH="1" flipV="1">
                <a:off x="5333999" y="6266544"/>
                <a:ext cx="47625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p:cNvCxnSpPr/>
              <p:nvPr/>
            </p:nvCxnSpPr>
            <p:spPr>
              <a:xfrm rot="16200000" flipV="1">
                <a:off x="5514747" y="6142945"/>
                <a:ext cx="22905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p:cNvCxnSpPr/>
              <p:nvPr/>
            </p:nvCxnSpPr>
            <p:spPr>
              <a:xfrm rot="16200000" flipH="1">
                <a:off x="5629728" y="6257472"/>
                <a:ext cx="11339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p:cNvCxnSpPr/>
              <p:nvPr/>
            </p:nvCxnSpPr>
            <p:spPr>
              <a:xfrm rot="5400000" flipH="1" flipV="1">
                <a:off x="5609770" y="6162222"/>
                <a:ext cx="26760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p:cNvCxnSpPr/>
              <p:nvPr/>
            </p:nvCxnSpPr>
            <p:spPr>
              <a:xfrm rot="16200000" flipV="1">
                <a:off x="5600018" y="6229123"/>
                <a:ext cx="40141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p:cNvCxnSpPr/>
              <p:nvPr/>
            </p:nvCxnSpPr>
            <p:spPr>
              <a:xfrm rot="5400000" flipH="1" flipV="1">
                <a:off x="5725204" y="6276749"/>
                <a:ext cx="265339"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p:cNvCxnSpPr/>
              <p:nvPr/>
            </p:nvCxnSpPr>
            <p:spPr>
              <a:xfrm rot="16200000" flipV="1">
                <a:off x="6029324" y="6258379"/>
                <a:ext cx="333377" cy="66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1" name="Straight Connector 840"/>
              <p:cNvCxnSpPr/>
              <p:nvPr/>
            </p:nvCxnSpPr>
            <p:spPr>
              <a:xfrm rot="16200000" flipV="1">
                <a:off x="5800724" y="6258380"/>
                <a:ext cx="285751"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2" name="Straight Connector 841"/>
              <p:cNvCxnSpPr/>
              <p:nvPr/>
            </p:nvCxnSpPr>
            <p:spPr>
              <a:xfrm rot="16200000" flipV="1">
                <a:off x="5886449" y="6400800"/>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3" name="Straight Connector 842"/>
              <p:cNvCxnSpPr/>
              <p:nvPr/>
            </p:nvCxnSpPr>
            <p:spPr>
              <a:xfrm rot="5400000" flipH="1" flipV="1">
                <a:off x="5886448" y="6334579"/>
                <a:ext cx="47625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4" name="Straight Connector 843"/>
              <p:cNvCxnSpPr/>
              <p:nvPr/>
            </p:nvCxnSpPr>
            <p:spPr>
              <a:xfrm rot="5400000" flipH="1" flipV="1">
                <a:off x="5925003" y="6305097"/>
                <a:ext cx="20864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p:cNvCxnSpPr/>
              <p:nvPr/>
            </p:nvCxnSpPr>
            <p:spPr>
              <a:xfrm rot="5400000" flipH="1" flipV="1">
                <a:off x="6191476" y="6323920"/>
                <a:ext cx="151946"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p:cNvCxnSpPr/>
              <p:nvPr/>
            </p:nvCxnSpPr>
            <p:spPr>
              <a:xfrm rot="16200000" flipV="1">
                <a:off x="6248173" y="6324374"/>
                <a:ext cx="13380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p:cNvCxnSpPr/>
              <p:nvPr/>
            </p:nvCxnSpPr>
            <p:spPr>
              <a:xfrm rot="5400000" flipH="1" flipV="1">
                <a:off x="6296477" y="6333219"/>
                <a:ext cx="11339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p:cNvCxnSpPr/>
              <p:nvPr/>
            </p:nvCxnSpPr>
            <p:spPr>
              <a:xfrm rot="16200000" flipV="1">
                <a:off x="6295797" y="6352950"/>
                <a:ext cx="229053" cy="95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p:cNvCxnSpPr/>
              <p:nvPr/>
            </p:nvCxnSpPr>
            <p:spPr>
              <a:xfrm rot="5400000" flipH="1" flipV="1">
                <a:off x="6409644" y="6447745"/>
                <a:ext cx="115660"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p:cNvCxnSpPr/>
              <p:nvPr/>
            </p:nvCxnSpPr>
            <p:spPr>
              <a:xfrm rot="16200000" flipV="1">
                <a:off x="6438673" y="6437767"/>
                <a:ext cx="13380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p:cNvCxnSpPr/>
              <p:nvPr/>
            </p:nvCxnSpPr>
            <p:spPr>
              <a:xfrm rot="5400000" flipH="1" flipV="1">
                <a:off x="6486977" y="6457951"/>
                <a:ext cx="11339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p:cNvCxnSpPr/>
              <p:nvPr/>
            </p:nvCxnSpPr>
            <p:spPr>
              <a:xfrm rot="16200000" flipV="1">
                <a:off x="6516006" y="6447973"/>
                <a:ext cx="131536"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3" name="Straight Connector 852"/>
              <p:cNvCxnSpPr/>
              <p:nvPr/>
            </p:nvCxnSpPr>
            <p:spPr>
              <a:xfrm rot="16200000" flipV="1">
                <a:off x="6658881" y="6200775"/>
                <a:ext cx="226786"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4" name="Straight Connector 853"/>
              <p:cNvCxnSpPr/>
              <p:nvPr/>
            </p:nvCxnSpPr>
            <p:spPr>
              <a:xfrm rot="16200000" flipH="1">
                <a:off x="6772727" y="6314169"/>
                <a:ext cx="11339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5" name="Straight Connector 854"/>
              <p:cNvCxnSpPr/>
              <p:nvPr/>
            </p:nvCxnSpPr>
            <p:spPr>
              <a:xfrm rot="5400000" flipH="1" flipV="1">
                <a:off x="6753904" y="6220052"/>
                <a:ext cx="26534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6" name="Straight Connector 855"/>
              <p:cNvCxnSpPr/>
              <p:nvPr/>
            </p:nvCxnSpPr>
            <p:spPr>
              <a:xfrm rot="16200000" flipV="1">
                <a:off x="6744152" y="6286954"/>
                <a:ext cx="399144"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p:cNvCxnSpPr/>
              <p:nvPr/>
            </p:nvCxnSpPr>
            <p:spPr>
              <a:xfrm rot="5400000" flipH="1" flipV="1">
                <a:off x="6868204" y="6333445"/>
                <a:ext cx="26534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p:nvCxnSpPr>
            <p:spPr>
              <a:xfrm rot="16200000" flipV="1">
                <a:off x="7172324" y="6315075"/>
                <a:ext cx="333375" cy="66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p:nvCxnSpPr>
            <p:spPr>
              <a:xfrm rot="16200000" flipV="1">
                <a:off x="6943723" y="6315076"/>
                <a:ext cx="285751"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p:cNvCxnSpPr/>
              <p:nvPr/>
            </p:nvCxnSpPr>
            <p:spPr>
              <a:xfrm rot="16200000" flipV="1">
                <a:off x="7029448" y="6457498"/>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p:cNvCxnSpPr/>
              <p:nvPr/>
            </p:nvCxnSpPr>
            <p:spPr>
              <a:xfrm rot="5400000" flipH="1" flipV="1">
                <a:off x="7029448" y="6391277"/>
                <a:ext cx="47625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p:nvPr/>
            </p:nvCxnSpPr>
            <p:spPr>
              <a:xfrm rot="5400000" flipH="1" flipV="1">
                <a:off x="7068002" y="6361794"/>
                <a:ext cx="20864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rot="5400000" flipH="1" flipV="1">
                <a:off x="7325177" y="6428470"/>
                <a:ext cx="11339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p:nvPr/>
            </p:nvCxnSpPr>
            <p:spPr>
              <a:xfrm rot="16200000" flipV="1">
                <a:off x="7353072" y="6419624"/>
                <a:ext cx="13380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p:nvCxnSpPr>
            <p:spPr>
              <a:xfrm rot="5400000" flipH="1" flipV="1">
                <a:off x="7400244" y="6438674"/>
                <a:ext cx="115660"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rot="16200000" flipV="1">
                <a:off x="7429272" y="6428695"/>
                <a:ext cx="13380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7" name="Straight Connector 866"/>
              <p:cNvCxnSpPr/>
              <p:nvPr/>
            </p:nvCxnSpPr>
            <p:spPr>
              <a:xfrm rot="5400000" flipH="1" flipV="1">
                <a:off x="7453765" y="6400347"/>
                <a:ext cx="20864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8" name="Straight Connector 867"/>
              <p:cNvCxnSpPr/>
              <p:nvPr/>
            </p:nvCxnSpPr>
            <p:spPr>
              <a:xfrm rot="5400000" flipH="1" flipV="1">
                <a:off x="6491740" y="6404657"/>
                <a:ext cx="256268"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p:cNvCxnSpPr/>
              <p:nvPr/>
            </p:nvCxnSpPr>
            <p:spPr>
              <a:xfrm rot="16200000" flipV="1">
                <a:off x="6543447" y="6372000"/>
                <a:ext cx="22905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p:cNvCxnSpPr/>
              <p:nvPr/>
            </p:nvCxnSpPr>
            <p:spPr>
              <a:xfrm rot="5400000" flipH="1" flipV="1">
                <a:off x="6515552" y="6286954"/>
                <a:ext cx="399144"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p:cNvCxnSpPr/>
              <p:nvPr/>
            </p:nvCxnSpPr>
            <p:spPr>
              <a:xfrm rot="16200000" flipV="1">
                <a:off x="7610246" y="6296252"/>
                <a:ext cx="229055" cy="95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p:cNvCxnSpPr/>
              <p:nvPr/>
            </p:nvCxnSpPr>
            <p:spPr>
              <a:xfrm rot="5400000" flipH="1" flipV="1">
                <a:off x="7724092" y="6391050"/>
                <a:ext cx="115662"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3" name="Straight Connector 872"/>
              <p:cNvCxnSpPr/>
              <p:nvPr/>
            </p:nvCxnSpPr>
            <p:spPr>
              <a:xfrm rot="16200000" flipV="1">
                <a:off x="7753121" y="6381071"/>
                <a:ext cx="13380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p:cNvCxnSpPr/>
              <p:nvPr/>
            </p:nvCxnSpPr>
            <p:spPr>
              <a:xfrm rot="5400000" flipH="1" flipV="1">
                <a:off x="7800292" y="6400121"/>
                <a:ext cx="115662"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5" name="Straight Connector 874"/>
              <p:cNvCxnSpPr/>
              <p:nvPr/>
            </p:nvCxnSpPr>
            <p:spPr>
              <a:xfrm rot="16200000" flipV="1">
                <a:off x="7829321" y="6390142"/>
                <a:ext cx="13380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p:cNvCxnSpPr/>
              <p:nvPr/>
            </p:nvCxnSpPr>
            <p:spPr>
              <a:xfrm rot="16200000" flipV="1">
                <a:off x="7972196" y="6142945"/>
                <a:ext cx="22905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7" name="Straight Connector 876"/>
              <p:cNvCxnSpPr/>
              <p:nvPr/>
            </p:nvCxnSpPr>
            <p:spPr>
              <a:xfrm rot="16200000" flipH="1">
                <a:off x="8087176" y="6257472"/>
                <a:ext cx="11339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8" name="Straight Connector 877"/>
              <p:cNvCxnSpPr/>
              <p:nvPr/>
            </p:nvCxnSpPr>
            <p:spPr>
              <a:xfrm rot="5400000" flipH="1" flipV="1">
                <a:off x="8067219" y="6162222"/>
                <a:ext cx="26760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9" name="Straight Connector 878"/>
              <p:cNvCxnSpPr/>
              <p:nvPr/>
            </p:nvCxnSpPr>
            <p:spPr>
              <a:xfrm rot="16200000" flipV="1">
                <a:off x="8057467" y="6229123"/>
                <a:ext cx="40141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0" name="Straight Connector 879"/>
              <p:cNvCxnSpPr/>
              <p:nvPr/>
            </p:nvCxnSpPr>
            <p:spPr>
              <a:xfrm rot="5400000" flipH="1" flipV="1">
                <a:off x="8182653" y="6276749"/>
                <a:ext cx="265339"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1" name="Straight Connector 880"/>
              <p:cNvCxnSpPr/>
              <p:nvPr/>
            </p:nvCxnSpPr>
            <p:spPr>
              <a:xfrm rot="16200000" flipV="1">
                <a:off x="8486772" y="6258379"/>
                <a:ext cx="333377" cy="66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2" name="Straight Connector 881"/>
              <p:cNvCxnSpPr/>
              <p:nvPr/>
            </p:nvCxnSpPr>
            <p:spPr>
              <a:xfrm rot="16200000" flipV="1">
                <a:off x="8258172" y="6258380"/>
                <a:ext cx="285751"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3" name="Straight Connector 882"/>
              <p:cNvCxnSpPr/>
              <p:nvPr/>
            </p:nvCxnSpPr>
            <p:spPr>
              <a:xfrm rot="16200000" flipV="1">
                <a:off x="8343898" y="6400800"/>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p:cNvCxnSpPr/>
              <p:nvPr/>
            </p:nvCxnSpPr>
            <p:spPr>
              <a:xfrm rot="5400000" flipH="1" flipV="1">
                <a:off x="8343897" y="6334579"/>
                <a:ext cx="476251"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p:cNvCxnSpPr/>
              <p:nvPr/>
            </p:nvCxnSpPr>
            <p:spPr>
              <a:xfrm rot="5400000" flipH="1" flipV="1">
                <a:off x="8382452" y="6305097"/>
                <a:ext cx="20864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p:cNvCxnSpPr/>
              <p:nvPr/>
            </p:nvCxnSpPr>
            <p:spPr>
              <a:xfrm rot="5400000" flipH="1" flipV="1">
                <a:off x="8639626" y="6371772"/>
                <a:ext cx="11339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p:cNvCxnSpPr/>
              <p:nvPr/>
            </p:nvCxnSpPr>
            <p:spPr>
              <a:xfrm rot="16200000" flipV="1">
                <a:off x="8667520" y="6362928"/>
                <a:ext cx="13380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p:cNvCxnSpPr/>
              <p:nvPr/>
            </p:nvCxnSpPr>
            <p:spPr>
              <a:xfrm rot="5400000" flipH="1" flipV="1">
                <a:off x="8715826" y="6380844"/>
                <a:ext cx="11339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p:cNvCxnSpPr/>
              <p:nvPr/>
            </p:nvCxnSpPr>
            <p:spPr>
              <a:xfrm rot="16200000" flipV="1">
                <a:off x="8743720" y="6372000"/>
                <a:ext cx="13380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p:cNvCxnSpPr/>
              <p:nvPr/>
            </p:nvCxnSpPr>
            <p:spPr>
              <a:xfrm rot="16200000" flipV="1">
                <a:off x="8729661" y="6439355"/>
                <a:ext cx="381001"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p:cNvCxnSpPr/>
              <p:nvPr/>
            </p:nvCxnSpPr>
            <p:spPr>
              <a:xfrm rot="5400000" flipH="1" flipV="1">
                <a:off x="8730794" y="6372000"/>
                <a:ext cx="47398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p:cNvCxnSpPr/>
              <p:nvPr/>
            </p:nvCxnSpPr>
            <p:spPr>
              <a:xfrm rot="5400000" flipH="1" flipV="1">
                <a:off x="8768214" y="6343651"/>
                <a:ext cx="20864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p:cNvCxnSpPr/>
              <p:nvPr/>
            </p:nvCxnSpPr>
            <p:spPr>
              <a:xfrm rot="16200000" flipV="1">
                <a:off x="8830126" y="6343651"/>
                <a:ext cx="399144"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4" name="Straight Connector 893"/>
              <p:cNvCxnSpPr/>
              <p:nvPr/>
            </p:nvCxnSpPr>
            <p:spPr>
              <a:xfrm rot="5400000" flipH="1" flipV="1">
                <a:off x="7806189" y="6347959"/>
                <a:ext cx="256269"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5" name="Straight Connector 894"/>
              <p:cNvCxnSpPr/>
              <p:nvPr/>
            </p:nvCxnSpPr>
            <p:spPr>
              <a:xfrm rot="16200000" flipV="1">
                <a:off x="7857896" y="6315302"/>
                <a:ext cx="22905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p:cNvCxnSpPr/>
              <p:nvPr/>
            </p:nvCxnSpPr>
            <p:spPr>
              <a:xfrm rot="5400000" flipH="1" flipV="1">
                <a:off x="7828867" y="6229123"/>
                <a:ext cx="40141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97" name="Rectangle 896"/>
          <p:cNvSpPr/>
          <p:nvPr/>
        </p:nvSpPr>
        <p:spPr>
          <a:xfrm>
            <a:off x="1371600" y="1600200"/>
            <a:ext cx="1257300" cy="514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10 MHz</a:t>
            </a:r>
          </a:p>
        </p:txBody>
      </p:sp>
      <p:grpSp>
        <p:nvGrpSpPr>
          <p:cNvPr id="8" name="Group 1163"/>
          <p:cNvGrpSpPr>
            <a:grpSpLocks/>
          </p:cNvGrpSpPr>
          <p:nvPr/>
        </p:nvGrpSpPr>
        <p:grpSpPr bwMode="auto">
          <a:xfrm>
            <a:off x="4343400" y="4457700"/>
            <a:ext cx="3886200" cy="1009650"/>
            <a:chOff x="5257800" y="5086350"/>
            <a:chExt cx="3886200" cy="1009651"/>
          </a:xfrm>
        </p:grpSpPr>
        <p:grpSp>
          <p:nvGrpSpPr>
            <p:cNvPr id="134341" name="Group 965"/>
            <p:cNvGrpSpPr>
              <a:grpSpLocks/>
            </p:cNvGrpSpPr>
            <p:nvPr/>
          </p:nvGrpSpPr>
          <p:grpSpPr bwMode="auto">
            <a:xfrm>
              <a:off x="5257800" y="5143500"/>
              <a:ext cx="3886200" cy="952501"/>
              <a:chOff x="4000500" y="3600449"/>
              <a:chExt cx="3886200" cy="952501"/>
            </a:xfrm>
          </p:grpSpPr>
          <p:cxnSp>
            <p:nvCxnSpPr>
              <p:cNvPr id="899" name="Straight Connector 898"/>
              <p:cNvCxnSpPr/>
              <p:nvPr/>
            </p:nvCxnSpPr>
            <p:spPr>
              <a:xfrm rot="16200000" flipH="1">
                <a:off x="3994150" y="4302125"/>
                <a:ext cx="76200"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p:cNvCxnSpPr/>
              <p:nvPr/>
            </p:nvCxnSpPr>
            <p:spPr>
              <a:xfrm rot="5400000" flipH="1" flipV="1">
                <a:off x="4006056" y="4237832"/>
                <a:ext cx="1793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p:cNvCxnSpPr/>
              <p:nvPr/>
            </p:nvCxnSpPr>
            <p:spPr>
              <a:xfrm rot="16200000" flipV="1">
                <a:off x="4023519" y="4283869"/>
                <a:ext cx="269875" cy="619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p:cNvCxnSpPr/>
              <p:nvPr/>
            </p:nvCxnSpPr>
            <p:spPr>
              <a:xfrm rot="5400000" flipH="1" flipV="1">
                <a:off x="4033044" y="4258469"/>
                <a:ext cx="334963" cy="22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p:cNvCxnSpPr/>
              <p:nvPr/>
            </p:nvCxnSpPr>
            <p:spPr>
              <a:xfrm rot="16200000" flipV="1">
                <a:off x="4095751" y="4217987"/>
                <a:ext cx="400050" cy="168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4" name="Straight Connector 903"/>
              <p:cNvCxnSpPr/>
              <p:nvPr/>
            </p:nvCxnSpPr>
            <p:spPr>
              <a:xfrm rot="5400000" flipH="1" flipV="1">
                <a:off x="4264819" y="4372769"/>
                <a:ext cx="230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5" name="Straight Connector 904"/>
              <p:cNvCxnSpPr/>
              <p:nvPr/>
            </p:nvCxnSpPr>
            <p:spPr>
              <a:xfrm rot="16200000" flipV="1">
                <a:off x="4271963" y="4365625"/>
                <a:ext cx="257175" cy="41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6" name="Straight Connector 905"/>
              <p:cNvCxnSpPr/>
              <p:nvPr/>
            </p:nvCxnSpPr>
            <p:spPr>
              <a:xfrm rot="5400000" flipH="1" flipV="1">
                <a:off x="4313238" y="4310063"/>
                <a:ext cx="322262" cy="61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7" name="Straight Connector 906"/>
              <p:cNvCxnSpPr/>
              <p:nvPr/>
            </p:nvCxnSpPr>
            <p:spPr>
              <a:xfrm rot="16200000" flipV="1">
                <a:off x="4460081" y="4225132"/>
                <a:ext cx="1539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p:cNvCxnSpPr/>
              <p:nvPr/>
            </p:nvCxnSpPr>
            <p:spPr>
              <a:xfrm rot="16200000" flipH="1">
                <a:off x="4562475" y="4302125"/>
                <a:ext cx="76200"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p:cNvCxnSpPr/>
              <p:nvPr/>
            </p:nvCxnSpPr>
            <p:spPr>
              <a:xfrm rot="5400000" flipH="1" flipV="1">
                <a:off x="4574381" y="4237832"/>
                <a:ext cx="1793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p:cNvCxnSpPr/>
              <p:nvPr/>
            </p:nvCxnSpPr>
            <p:spPr>
              <a:xfrm rot="16200000" flipV="1">
                <a:off x="4592637" y="4283076"/>
                <a:ext cx="269875"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p:cNvCxnSpPr/>
              <p:nvPr/>
            </p:nvCxnSpPr>
            <p:spPr>
              <a:xfrm rot="5400000" flipH="1" flipV="1">
                <a:off x="4700588" y="4316412"/>
                <a:ext cx="179388" cy="619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p:cNvCxnSpPr/>
              <p:nvPr/>
            </p:nvCxnSpPr>
            <p:spPr>
              <a:xfrm rot="16200000" flipV="1">
                <a:off x="5051425" y="4300538"/>
                <a:ext cx="225425" cy="73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p:cNvCxnSpPr/>
              <p:nvPr/>
            </p:nvCxnSpPr>
            <p:spPr>
              <a:xfrm rot="16200000" flipV="1">
                <a:off x="4788694" y="4290219"/>
                <a:ext cx="192088" cy="127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p:cNvCxnSpPr/>
              <p:nvPr/>
            </p:nvCxnSpPr>
            <p:spPr>
              <a:xfrm rot="16200000" flipV="1">
                <a:off x="4903788" y="4403725"/>
                <a:ext cx="257175" cy="41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5" name="Straight Connector 914"/>
              <p:cNvCxnSpPr/>
              <p:nvPr/>
            </p:nvCxnSpPr>
            <p:spPr>
              <a:xfrm rot="5400000" flipH="1" flipV="1">
                <a:off x="4923632" y="4353719"/>
                <a:ext cx="322262"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p:cNvCxnSpPr/>
              <p:nvPr/>
            </p:nvCxnSpPr>
            <p:spPr>
              <a:xfrm rot="5400000" flipH="1" flipV="1">
                <a:off x="4909344" y="4334669"/>
                <a:ext cx="141288"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7" name="Straight Connector 916"/>
              <p:cNvCxnSpPr/>
              <p:nvPr/>
            </p:nvCxnSpPr>
            <p:spPr>
              <a:xfrm rot="5400000" flipH="1" flipV="1">
                <a:off x="5191125" y="4343400"/>
                <a:ext cx="103188" cy="841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8" name="Straight Connector 917"/>
              <p:cNvCxnSpPr/>
              <p:nvPr/>
            </p:nvCxnSpPr>
            <p:spPr>
              <a:xfrm rot="16200000" flipV="1">
                <a:off x="5250656" y="4347369"/>
                <a:ext cx="90488"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9" name="Straight Connector 918"/>
              <p:cNvCxnSpPr/>
              <p:nvPr/>
            </p:nvCxnSpPr>
            <p:spPr>
              <a:xfrm rot="5400000" flipH="1" flipV="1">
                <a:off x="5299075" y="4362450"/>
                <a:ext cx="77788" cy="20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p:cNvCxnSpPr/>
              <p:nvPr/>
            </p:nvCxnSpPr>
            <p:spPr>
              <a:xfrm rot="16200000" flipV="1">
                <a:off x="5324475" y="4357688"/>
                <a:ext cx="153988" cy="106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p:cNvCxnSpPr/>
              <p:nvPr/>
            </p:nvCxnSpPr>
            <p:spPr>
              <a:xfrm rot="5400000" flipH="1" flipV="1">
                <a:off x="5426869" y="4439444"/>
                <a:ext cx="76200" cy="206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p:cNvCxnSpPr/>
              <p:nvPr/>
            </p:nvCxnSpPr>
            <p:spPr>
              <a:xfrm rot="16200000" flipV="1">
                <a:off x="5461794" y="4425157"/>
                <a:ext cx="904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p:cNvCxnSpPr/>
              <p:nvPr/>
            </p:nvCxnSpPr>
            <p:spPr>
              <a:xfrm rot="5400000" flipH="1" flipV="1">
                <a:off x="5510213" y="4446588"/>
                <a:ext cx="77787" cy="206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p:cNvCxnSpPr/>
              <p:nvPr/>
            </p:nvCxnSpPr>
            <p:spPr>
              <a:xfrm rot="5400000" flipH="1" flipV="1">
                <a:off x="5244307" y="3988592"/>
                <a:ext cx="914401" cy="1381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p:cNvCxnSpPr/>
              <p:nvPr/>
            </p:nvCxnSpPr>
            <p:spPr>
              <a:xfrm rot="16200000" flipV="1">
                <a:off x="5545931" y="4431507"/>
                <a:ext cx="90487"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p:cNvCxnSpPr/>
              <p:nvPr/>
            </p:nvCxnSpPr>
            <p:spPr>
              <a:xfrm rot="16200000" flipV="1">
                <a:off x="5453856" y="3955256"/>
                <a:ext cx="695326" cy="6191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p:cNvCxnSpPr/>
              <p:nvPr/>
            </p:nvCxnSpPr>
            <p:spPr>
              <a:xfrm rot="5400000" flipH="1" flipV="1">
                <a:off x="5465762" y="3967162"/>
                <a:ext cx="73342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p:cNvCxnSpPr/>
              <p:nvPr/>
            </p:nvCxnSpPr>
            <p:spPr>
              <a:xfrm rot="16200000" flipV="1">
                <a:off x="5477668" y="3993356"/>
                <a:ext cx="773114"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9" name="Straight Connector 928"/>
              <p:cNvCxnSpPr/>
              <p:nvPr/>
            </p:nvCxnSpPr>
            <p:spPr>
              <a:xfrm rot="5400000" flipH="1" flipV="1">
                <a:off x="5618956" y="4031456"/>
                <a:ext cx="617538"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p:cNvCxnSpPr/>
              <p:nvPr/>
            </p:nvCxnSpPr>
            <p:spPr>
              <a:xfrm rot="16200000" flipV="1">
                <a:off x="5682456" y="4071144"/>
                <a:ext cx="617539"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p:cNvCxnSpPr/>
              <p:nvPr/>
            </p:nvCxnSpPr>
            <p:spPr>
              <a:xfrm rot="5400000" flipH="1" flipV="1">
                <a:off x="5688012" y="4013200"/>
                <a:ext cx="733426"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p:cNvCxnSpPr/>
              <p:nvPr/>
            </p:nvCxnSpPr>
            <p:spPr>
              <a:xfrm rot="16200000" flipV="1">
                <a:off x="6021388" y="3743324"/>
                <a:ext cx="192087" cy="619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p:cNvCxnSpPr/>
              <p:nvPr/>
            </p:nvCxnSpPr>
            <p:spPr>
              <a:xfrm rot="16200000" flipV="1">
                <a:off x="6134100" y="3884612"/>
                <a:ext cx="155575" cy="1270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p:cNvCxnSpPr/>
              <p:nvPr/>
            </p:nvCxnSpPr>
            <p:spPr>
              <a:xfrm rot="5400000" flipH="1" flipV="1">
                <a:off x="6209506" y="3942556"/>
                <a:ext cx="142875" cy="1111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p:cNvCxnSpPr/>
              <p:nvPr/>
            </p:nvCxnSpPr>
            <p:spPr>
              <a:xfrm rot="16200000" flipV="1">
                <a:off x="6176962" y="3979862"/>
                <a:ext cx="271463" cy="5238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p:cNvCxnSpPr/>
              <p:nvPr/>
            </p:nvCxnSpPr>
            <p:spPr>
              <a:xfrm rot="5400000" flipH="1" flipV="1">
                <a:off x="6203156" y="4006056"/>
                <a:ext cx="271463"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p:cNvCxnSpPr/>
              <p:nvPr/>
            </p:nvCxnSpPr>
            <p:spPr>
              <a:xfrm rot="16200000" flipV="1">
                <a:off x="6292850" y="3916362"/>
                <a:ext cx="155575"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p:cNvCxnSpPr/>
              <p:nvPr/>
            </p:nvCxnSpPr>
            <p:spPr>
              <a:xfrm rot="5400000" flipH="1" flipV="1">
                <a:off x="6297613" y="3859212"/>
                <a:ext cx="271462" cy="6191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p:cNvCxnSpPr/>
              <p:nvPr/>
            </p:nvCxnSpPr>
            <p:spPr>
              <a:xfrm rot="16200000" flipV="1">
                <a:off x="6206331" y="4012406"/>
                <a:ext cx="579438"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p:cNvCxnSpPr/>
              <p:nvPr/>
            </p:nvCxnSpPr>
            <p:spPr>
              <a:xfrm rot="5400000" flipH="1" flipV="1">
                <a:off x="6334125" y="4064000"/>
                <a:ext cx="450850"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1" name="Straight Connector 940"/>
              <p:cNvCxnSpPr/>
              <p:nvPr/>
            </p:nvCxnSpPr>
            <p:spPr>
              <a:xfrm rot="5400000">
                <a:off x="6507162" y="3722687"/>
                <a:ext cx="231775"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2" name="Straight Connector 941"/>
              <p:cNvCxnSpPr/>
              <p:nvPr/>
            </p:nvCxnSpPr>
            <p:spPr>
              <a:xfrm rot="16200000" flipH="1">
                <a:off x="6261893" y="4031456"/>
                <a:ext cx="849314" cy="635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3" name="Straight Connector 942"/>
              <p:cNvCxnSpPr/>
              <p:nvPr/>
            </p:nvCxnSpPr>
            <p:spPr>
              <a:xfrm rot="5400000" flipH="1" flipV="1">
                <a:off x="6588919" y="4283869"/>
                <a:ext cx="320675" cy="619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p:cNvCxnSpPr/>
              <p:nvPr/>
            </p:nvCxnSpPr>
            <p:spPr>
              <a:xfrm rot="16200000" flipV="1">
                <a:off x="6734969" y="4199732"/>
                <a:ext cx="1539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p:cNvCxnSpPr/>
              <p:nvPr/>
            </p:nvCxnSpPr>
            <p:spPr>
              <a:xfrm rot="16200000" flipH="1">
                <a:off x="6837363" y="4276725"/>
                <a:ext cx="76200"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p:cNvCxnSpPr/>
              <p:nvPr/>
            </p:nvCxnSpPr>
            <p:spPr>
              <a:xfrm rot="5400000" flipH="1" flipV="1">
                <a:off x="6849269" y="4212432"/>
                <a:ext cx="179387"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p:cNvCxnSpPr/>
              <p:nvPr/>
            </p:nvCxnSpPr>
            <p:spPr>
              <a:xfrm rot="16200000" flipV="1">
                <a:off x="6867525" y="4257676"/>
                <a:ext cx="269875"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p:cNvCxnSpPr/>
              <p:nvPr/>
            </p:nvCxnSpPr>
            <p:spPr>
              <a:xfrm rot="5400000" flipH="1" flipV="1">
                <a:off x="6974681" y="4290220"/>
                <a:ext cx="180975" cy="61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p:cNvCxnSpPr/>
              <p:nvPr/>
            </p:nvCxnSpPr>
            <p:spPr>
              <a:xfrm rot="16200000" flipV="1">
                <a:off x="7326313" y="4275138"/>
                <a:ext cx="225425" cy="730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p:cNvCxnSpPr/>
              <p:nvPr/>
            </p:nvCxnSpPr>
            <p:spPr>
              <a:xfrm rot="16200000" flipV="1">
                <a:off x="7062787" y="4264026"/>
                <a:ext cx="193675" cy="127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p:cNvCxnSpPr/>
              <p:nvPr/>
            </p:nvCxnSpPr>
            <p:spPr>
              <a:xfrm rot="16200000" flipV="1">
                <a:off x="7178675" y="4378325"/>
                <a:ext cx="257175" cy="41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p:cNvCxnSpPr/>
              <p:nvPr/>
            </p:nvCxnSpPr>
            <p:spPr>
              <a:xfrm rot="5400000" flipH="1" flipV="1">
                <a:off x="7198519" y="4328319"/>
                <a:ext cx="322262"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p:cNvCxnSpPr/>
              <p:nvPr/>
            </p:nvCxnSpPr>
            <p:spPr>
              <a:xfrm rot="5400000" flipH="1" flipV="1">
                <a:off x="7184231" y="4309269"/>
                <a:ext cx="141288"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p:cNvCxnSpPr/>
              <p:nvPr/>
            </p:nvCxnSpPr>
            <p:spPr>
              <a:xfrm rot="5400000" flipH="1" flipV="1">
                <a:off x="7447757" y="4361656"/>
                <a:ext cx="77788" cy="22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p:cNvCxnSpPr/>
              <p:nvPr/>
            </p:nvCxnSpPr>
            <p:spPr>
              <a:xfrm rot="16200000" flipV="1">
                <a:off x="7483475" y="4348163"/>
                <a:ext cx="90488" cy="619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p:cNvCxnSpPr/>
              <p:nvPr/>
            </p:nvCxnSpPr>
            <p:spPr>
              <a:xfrm rot="5400000" flipH="1" flipV="1">
                <a:off x="7531894" y="4368006"/>
                <a:ext cx="77788" cy="222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p:cNvCxnSpPr/>
              <p:nvPr/>
            </p:nvCxnSpPr>
            <p:spPr>
              <a:xfrm rot="16200000" flipV="1">
                <a:off x="7567613" y="4354512"/>
                <a:ext cx="90488" cy="619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p:cNvCxnSpPr/>
              <p:nvPr/>
            </p:nvCxnSpPr>
            <p:spPr>
              <a:xfrm rot="16200000" flipV="1">
                <a:off x="7605713" y="4403725"/>
                <a:ext cx="257175" cy="412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9" name="Straight Connector 958"/>
              <p:cNvCxnSpPr/>
              <p:nvPr/>
            </p:nvCxnSpPr>
            <p:spPr>
              <a:xfrm rot="5400000" flipH="1" flipV="1">
                <a:off x="7625557" y="4353719"/>
                <a:ext cx="322262"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p:cNvCxnSpPr/>
              <p:nvPr/>
            </p:nvCxnSpPr>
            <p:spPr>
              <a:xfrm rot="5400000" flipH="1" flipV="1">
                <a:off x="7611269" y="4334669"/>
                <a:ext cx="141288"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p:cNvCxnSpPr/>
              <p:nvPr/>
            </p:nvCxnSpPr>
            <p:spPr>
              <a:xfrm rot="16200000" flipV="1">
                <a:off x="7719219" y="4334669"/>
                <a:ext cx="271462" cy="635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2" name="Straight Arrow Connector 961"/>
            <p:cNvCxnSpPr/>
            <p:nvPr/>
          </p:nvCxnSpPr>
          <p:spPr>
            <a:xfrm>
              <a:off x="6800850" y="5086350"/>
              <a:ext cx="1200150" cy="1588"/>
            </a:xfrm>
            <a:prstGeom prst="straightConnector1">
              <a:avLst/>
            </a:prstGeom>
            <a:ln w="2540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967" name="Rectangle 966"/>
          <p:cNvSpPr/>
          <p:nvPr/>
        </p:nvSpPr>
        <p:spPr>
          <a:xfrm>
            <a:off x="1371600" y="1600200"/>
            <a:ext cx="1257300" cy="51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t>5 MHz</a:t>
            </a:r>
          </a:p>
        </p:txBody>
      </p:sp>
      <p:grpSp>
        <p:nvGrpSpPr>
          <p:cNvPr id="10" name="Group 1160"/>
          <p:cNvGrpSpPr>
            <a:grpSpLocks/>
          </p:cNvGrpSpPr>
          <p:nvPr/>
        </p:nvGrpSpPr>
        <p:grpSpPr bwMode="auto">
          <a:xfrm>
            <a:off x="4343400" y="4400550"/>
            <a:ext cx="4143375" cy="1085850"/>
            <a:chOff x="4743450" y="3257550"/>
            <a:chExt cx="4143373" cy="1085850"/>
          </a:xfrm>
        </p:grpSpPr>
        <p:grpSp>
          <p:nvGrpSpPr>
            <p:cNvPr id="134263" name="Group 1047"/>
            <p:cNvGrpSpPr>
              <a:grpSpLocks/>
            </p:cNvGrpSpPr>
            <p:nvPr/>
          </p:nvGrpSpPr>
          <p:grpSpPr bwMode="auto">
            <a:xfrm>
              <a:off x="4743450" y="3314700"/>
              <a:ext cx="4143373" cy="1028700"/>
              <a:chOff x="4743450" y="4457699"/>
              <a:chExt cx="4143373" cy="1028700"/>
            </a:xfrm>
          </p:grpSpPr>
          <p:cxnSp>
            <p:nvCxnSpPr>
              <p:cNvPr id="969" name="Straight Connector 968"/>
              <p:cNvCxnSpPr/>
              <p:nvPr/>
            </p:nvCxnSpPr>
            <p:spPr>
              <a:xfrm rot="16200000" flipH="1">
                <a:off x="4730750" y="5221287"/>
                <a:ext cx="8255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p:cNvCxnSpPr/>
              <p:nvPr/>
            </p:nvCxnSpPr>
            <p:spPr>
              <a:xfrm rot="5400000" flipH="1" flipV="1">
                <a:off x="4731543" y="5152231"/>
                <a:ext cx="1952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p:cNvCxnSpPr/>
              <p:nvPr/>
            </p:nvCxnSpPr>
            <p:spPr>
              <a:xfrm rot="16200000" flipV="1">
                <a:off x="4740275" y="5200649"/>
                <a:ext cx="29210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p:cNvCxnSpPr/>
              <p:nvPr/>
            </p:nvCxnSpPr>
            <p:spPr>
              <a:xfrm rot="5400000" flipH="1" flipV="1">
                <a:off x="4744243" y="5171281"/>
                <a:ext cx="360363"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p:cNvCxnSpPr/>
              <p:nvPr/>
            </p:nvCxnSpPr>
            <p:spPr>
              <a:xfrm rot="16200000" flipV="1">
                <a:off x="4795043" y="5139531"/>
                <a:ext cx="430213"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p:cNvCxnSpPr/>
              <p:nvPr/>
            </p:nvCxnSpPr>
            <p:spPr>
              <a:xfrm rot="5400000" flipH="1" flipV="1">
                <a:off x="4961731" y="5291931"/>
                <a:ext cx="2492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p:cNvCxnSpPr/>
              <p:nvPr/>
            </p:nvCxnSpPr>
            <p:spPr>
              <a:xfrm rot="16200000" flipV="1">
                <a:off x="4966494" y="5287168"/>
                <a:ext cx="277812"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p:cNvCxnSpPr/>
              <p:nvPr/>
            </p:nvCxnSpPr>
            <p:spPr>
              <a:xfrm rot="5400000" flipH="1" flipV="1">
                <a:off x="4998243" y="5228431"/>
                <a:ext cx="3476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7" name="Straight Connector 976"/>
              <p:cNvCxnSpPr/>
              <p:nvPr/>
            </p:nvCxnSpPr>
            <p:spPr>
              <a:xfrm rot="16200000" flipV="1">
                <a:off x="5145881" y="5137943"/>
                <a:ext cx="16668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8" name="Straight Connector 977"/>
              <p:cNvCxnSpPr/>
              <p:nvPr/>
            </p:nvCxnSpPr>
            <p:spPr>
              <a:xfrm rot="16200000" flipH="1">
                <a:off x="5245100" y="5221287"/>
                <a:ext cx="8255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9" name="Straight Connector 978"/>
              <p:cNvCxnSpPr/>
              <p:nvPr/>
            </p:nvCxnSpPr>
            <p:spPr>
              <a:xfrm rot="5400000" flipH="1" flipV="1">
                <a:off x="5245893" y="5152231"/>
                <a:ext cx="1952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0" name="Straight Connector 979"/>
              <p:cNvCxnSpPr/>
              <p:nvPr/>
            </p:nvCxnSpPr>
            <p:spPr>
              <a:xfrm rot="16200000" flipV="1">
                <a:off x="5254625" y="5200649"/>
                <a:ext cx="29210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1" name="Straight Connector 980"/>
              <p:cNvCxnSpPr/>
              <p:nvPr/>
            </p:nvCxnSpPr>
            <p:spPr>
              <a:xfrm rot="5400000" flipH="1" flipV="1">
                <a:off x="5360987" y="5235575"/>
                <a:ext cx="19367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2" name="Straight Connector 981"/>
              <p:cNvCxnSpPr/>
              <p:nvPr/>
            </p:nvCxnSpPr>
            <p:spPr>
              <a:xfrm rot="16200000" flipV="1">
                <a:off x="5674518" y="5220493"/>
                <a:ext cx="242887" cy="66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p:cNvCxnSpPr/>
              <p:nvPr/>
            </p:nvCxnSpPr>
            <p:spPr>
              <a:xfrm rot="16200000" flipV="1">
                <a:off x="5439569" y="5214143"/>
                <a:ext cx="207962"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p:cNvCxnSpPr/>
              <p:nvPr/>
            </p:nvCxnSpPr>
            <p:spPr>
              <a:xfrm rot="16200000" flipV="1">
                <a:off x="5537994" y="5328443"/>
                <a:ext cx="277812"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p:cNvCxnSpPr/>
              <p:nvPr/>
            </p:nvCxnSpPr>
            <p:spPr>
              <a:xfrm rot="5400000" flipH="1" flipV="1">
                <a:off x="5550694" y="5277643"/>
                <a:ext cx="347662"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p:cNvCxnSpPr/>
              <p:nvPr/>
            </p:nvCxnSpPr>
            <p:spPr>
              <a:xfrm rot="5400000" flipH="1" flipV="1">
                <a:off x="5553075" y="5256212"/>
                <a:ext cx="15240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p:cNvCxnSpPr/>
              <p:nvPr/>
            </p:nvCxnSpPr>
            <p:spPr>
              <a:xfrm rot="5400000" flipH="1" flipV="1">
                <a:off x="5811836" y="5267325"/>
                <a:ext cx="111125"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p:cNvCxnSpPr/>
              <p:nvPr/>
            </p:nvCxnSpPr>
            <p:spPr>
              <a:xfrm rot="16200000" flipV="1">
                <a:off x="5866605" y="5269706"/>
                <a:ext cx="96837"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p:cNvCxnSpPr/>
              <p:nvPr/>
            </p:nvCxnSpPr>
            <p:spPr>
              <a:xfrm rot="5400000" flipH="1" flipV="1">
                <a:off x="5911055" y="5282406"/>
                <a:ext cx="84137"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0" name="Straight Connector 989"/>
              <p:cNvCxnSpPr/>
              <p:nvPr/>
            </p:nvCxnSpPr>
            <p:spPr>
              <a:xfrm rot="16200000" flipV="1">
                <a:off x="5926930" y="5285581"/>
                <a:ext cx="166687" cy="95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1" name="Straight Connector 990"/>
              <p:cNvCxnSpPr/>
              <p:nvPr/>
            </p:nvCxnSpPr>
            <p:spPr>
              <a:xfrm rot="5400000" flipH="1" flipV="1">
                <a:off x="6026149" y="5365749"/>
                <a:ext cx="82550"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2" name="Straight Connector 991"/>
              <p:cNvCxnSpPr/>
              <p:nvPr/>
            </p:nvCxnSpPr>
            <p:spPr>
              <a:xfrm rot="16200000" flipV="1">
                <a:off x="6057105" y="5353843"/>
                <a:ext cx="9683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p:cNvCxnSpPr/>
              <p:nvPr/>
            </p:nvCxnSpPr>
            <p:spPr>
              <a:xfrm rot="5400000" flipH="1" flipV="1">
                <a:off x="6101555" y="5372893"/>
                <a:ext cx="84138"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p:cNvCxnSpPr/>
              <p:nvPr/>
            </p:nvCxnSpPr>
            <p:spPr>
              <a:xfrm rot="5400000" flipH="1" flipV="1">
                <a:off x="5788024" y="4889499"/>
                <a:ext cx="987425" cy="1238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p:cNvCxnSpPr/>
              <p:nvPr/>
            </p:nvCxnSpPr>
            <p:spPr>
              <a:xfrm rot="16200000" flipV="1">
                <a:off x="6133305" y="5360193"/>
                <a:ext cx="9683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p:cNvCxnSpPr/>
              <p:nvPr/>
            </p:nvCxnSpPr>
            <p:spPr>
              <a:xfrm rot="16200000" flipV="1">
                <a:off x="5996780" y="4845843"/>
                <a:ext cx="750888"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p:cNvCxnSpPr/>
              <p:nvPr/>
            </p:nvCxnSpPr>
            <p:spPr>
              <a:xfrm rot="5400000" flipH="1" flipV="1">
                <a:off x="6004717" y="4853781"/>
                <a:ext cx="7921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8" name="Straight Connector 997"/>
              <p:cNvCxnSpPr/>
              <p:nvPr/>
            </p:nvCxnSpPr>
            <p:spPr>
              <a:xfrm rot="16200000" flipV="1">
                <a:off x="6011861" y="4887912"/>
                <a:ext cx="835025"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99" name="Straight Connector 998"/>
              <p:cNvCxnSpPr/>
              <p:nvPr/>
            </p:nvCxnSpPr>
            <p:spPr>
              <a:xfrm rot="5400000" flipH="1" flipV="1">
                <a:off x="6153149" y="4929187"/>
                <a:ext cx="666750"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p:cNvCxnSpPr/>
              <p:nvPr/>
            </p:nvCxnSpPr>
            <p:spPr>
              <a:xfrm rot="16200000" flipV="1">
                <a:off x="6209505" y="4971256"/>
                <a:ext cx="668337"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p:nvPr/>
            </p:nvCxnSpPr>
            <p:spPr>
              <a:xfrm rot="5400000" flipH="1" flipV="1">
                <a:off x="6204743" y="4909343"/>
                <a:ext cx="792162"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p:cNvCxnSpPr/>
              <p:nvPr/>
            </p:nvCxnSpPr>
            <p:spPr>
              <a:xfrm rot="16200000" flipV="1">
                <a:off x="6553993" y="4617243"/>
                <a:ext cx="207962"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p:cNvCxnSpPr/>
              <p:nvPr/>
            </p:nvCxnSpPr>
            <p:spPr>
              <a:xfrm rot="16200000" flipV="1">
                <a:off x="6660355" y="4775993"/>
                <a:ext cx="166688" cy="11430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4" name="Straight Connector 1003"/>
              <p:cNvCxnSpPr/>
              <p:nvPr/>
            </p:nvCxnSpPr>
            <p:spPr>
              <a:xfrm rot="5400000" flipH="1" flipV="1">
                <a:off x="6728618" y="4828380"/>
                <a:ext cx="153988" cy="95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5" name="Straight Connector 1004"/>
              <p:cNvCxnSpPr/>
              <p:nvPr/>
            </p:nvCxnSpPr>
            <p:spPr>
              <a:xfrm rot="16200000" flipV="1">
                <a:off x="6688137" y="4872036"/>
                <a:ext cx="292100" cy="47625"/>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6" name="Straight Connector 1005"/>
              <p:cNvCxnSpPr/>
              <p:nvPr/>
            </p:nvCxnSpPr>
            <p:spPr>
              <a:xfrm rot="5400000" flipH="1" flipV="1">
                <a:off x="6711949" y="4895849"/>
                <a:ext cx="292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p:cNvCxnSpPr/>
              <p:nvPr/>
            </p:nvCxnSpPr>
            <p:spPr>
              <a:xfrm rot="16200000" flipV="1">
                <a:off x="6803230" y="4804568"/>
                <a:ext cx="166688"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p:cNvCxnSpPr/>
              <p:nvPr/>
            </p:nvCxnSpPr>
            <p:spPr>
              <a:xfrm rot="5400000" flipH="1" flipV="1">
                <a:off x="6797674" y="4741862"/>
                <a:ext cx="292100"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p:cNvCxnSpPr/>
              <p:nvPr/>
            </p:nvCxnSpPr>
            <p:spPr>
              <a:xfrm rot="16200000" flipV="1">
                <a:off x="6688136" y="4908550"/>
                <a:ext cx="625475"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p:cNvCxnSpPr/>
              <p:nvPr/>
            </p:nvCxnSpPr>
            <p:spPr>
              <a:xfrm rot="5400000" flipH="1" flipV="1">
                <a:off x="6815136" y="4964112"/>
                <a:ext cx="485775"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1" name="Straight Connector 1010"/>
              <p:cNvCxnSpPr/>
              <p:nvPr/>
            </p:nvCxnSpPr>
            <p:spPr>
              <a:xfrm rot="5400000">
                <a:off x="6989761" y="4595812"/>
                <a:ext cx="250825"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p:cNvCxnSpPr/>
              <p:nvPr/>
            </p:nvCxnSpPr>
            <p:spPr>
              <a:xfrm rot="16200000" flipH="1">
                <a:off x="7466805" y="4971256"/>
                <a:ext cx="668337"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p:cNvCxnSpPr/>
              <p:nvPr/>
            </p:nvCxnSpPr>
            <p:spPr>
              <a:xfrm rot="5400000" flipH="1" flipV="1">
                <a:off x="7685085" y="5145087"/>
                <a:ext cx="34607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p:cNvCxnSpPr/>
              <p:nvPr/>
            </p:nvCxnSpPr>
            <p:spPr>
              <a:xfrm rot="16200000" flipV="1">
                <a:off x="7831929" y="5055393"/>
                <a:ext cx="16668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5" name="Straight Connector 1014"/>
              <p:cNvCxnSpPr/>
              <p:nvPr/>
            </p:nvCxnSpPr>
            <p:spPr>
              <a:xfrm rot="16200000" flipH="1">
                <a:off x="7930354" y="5137943"/>
                <a:ext cx="8413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6" name="Straight Connector 1015"/>
              <p:cNvCxnSpPr/>
              <p:nvPr/>
            </p:nvCxnSpPr>
            <p:spPr>
              <a:xfrm rot="5400000" flipH="1" flipV="1">
                <a:off x="7932735" y="5068887"/>
                <a:ext cx="19367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7" name="Straight Connector 1016"/>
              <p:cNvCxnSpPr/>
              <p:nvPr/>
            </p:nvCxnSpPr>
            <p:spPr>
              <a:xfrm rot="16200000" flipV="1">
                <a:off x="7941466" y="5117306"/>
                <a:ext cx="29051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p:cNvCxnSpPr/>
              <p:nvPr/>
            </p:nvCxnSpPr>
            <p:spPr>
              <a:xfrm rot="5400000" flipH="1" flipV="1">
                <a:off x="8046241" y="5152231"/>
                <a:ext cx="1952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p:cNvCxnSpPr/>
              <p:nvPr/>
            </p:nvCxnSpPr>
            <p:spPr>
              <a:xfrm rot="16200000" flipV="1">
                <a:off x="8360567" y="5136355"/>
                <a:ext cx="242888" cy="666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p:cNvCxnSpPr/>
              <p:nvPr/>
            </p:nvCxnSpPr>
            <p:spPr>
              <a:xfrm rot="16200000" flipV="1">
                <a:off x="8125616" y="5130006"/>
                <a:ext cx="207963" cy="114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p:cNvCxnSpPr/>
              <p:nvPr/>
            </p:nvCxnSpPr>
            <p:spPr>
              <a:xfrm rot="16200000" flipV="1">
                <a:off x="8224041" y="5244306"/>
                <a:ext cx="277813"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p:cNvCxnSpPr/>
              <p:nvPr/>
            </p:nvCxnSpPr>
            <p:spPr>
              <a:xfrm rot="5400000" flipH="1" flipV="1">
                <a:off x="8236741" y="5193506"/>
                <a:ext cx="3476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p:cNvCxnSpPr/>
              <p:nvPr/>
            </p:nvCxnSpPr>
            <p:spPr>
              <a:xfrm rot="5400000" flipH="1" flipV="1">
                <a:off x="8238329" y="5172868"/>
                <a:ext cx="15398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rot="5400000" flipH="1" flipV="1">
                <a:off x="8482804" y="5226843"/>
                <a:ext cx="84138"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p:cNvCxnSpPr/>
              <p:nvPr/>
            </p:nvCxnSpPr>
            <p:spPr>
              <a:xfrm rot="16200000" flipV="1">
                <a:off x="8514554" y="5214143"/>
                <a:ext cx="96838"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p:cNvCxnSpPr/>
              <p:nvPr/>
            </p:nvCxnSpPr>
            <p:spPr>
              <a:xfrm rot="5400000" flipH="1" flipV="1">
                <a:off x="8559004" y="5233193"/>
                <a:ext cx="84138" cy="190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rot="16200000" flipV="1">
                <a:off x="8589960" y="5221287"/>
                <a:ext cx="98425"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p:cNvCxnSpPr/>
              <p:nvPr/>
            </p:nvCxnSpPr>
            <p:spPr>
              <a:xfrm rot="16200000" flipV="1">
                <a:off x="8609804" y="5272881"/>
                <a:ext cx="277813" cy="381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p:cNvCxnSpPr/>
              <p:nvPr/>
            </p:nvCxnSpPr>
            <p:spPr>
              <a:xfrm rot="5400000" flipH="1" flipV="1">
                <a:off x="8622504" y="5222081"/>
                <a:ext cx="347663"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p:cNvCxnSpPr/>
              <p:nvPr/>
            </p:nvCxnSpPr>
            <p:spPr>
              <a:xfrm rot="5400000" flipH="1" flipV="1">
                <a:off x="8624886" y="5200649"/>
                <a:ext cx="15240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p:nvPr/>
            </p:nvCxnSpPr>
            <p:spPr>
              <a:xfrm rot="16200000" flipV="1">
                <a:off x="8712198" y="5200649"/>
                <a:ext cx="292100" cy="571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p:cNvCxnSpPr/>
              <p:nvPr/>
            </p:nvCxnSpPr>
            <p:spPr>
              <a:xfrm rot="16200000" flipV="1">
                <a:off x="6796880" y="4845843"/>
                <a:ext cx="750888"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p:cNvCxnSpPr/>
              <p:nvPr/>
            </p:nvCxnSpPr>
            <p:spPr>
              <a:xfrm rot="5400000" flipH="1" flipV="1">
                <a:off x="6804817" y="4853781"/>
                <a:ext cx="7921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p:cNvCxnSpPr/>
              <p:nvPr/>
            </p:nvCxnSpPr>
            <p:spPr>
              <a:xfrm rot="16200000" flipV="1">
                <a:off x="6811961" y="4887912"/>
                <a:ext cx="835025"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p:nvPr/>
            </p:nvCxnSpPr>
            <p:spPr>
              <a:xfrm rot="5400000" flipH="1" flipV="1">
                <a:off x="6953249" y="4929187"/>
                <a:ext cx="666750"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p:cNvCxnSpPr/>
              <p:nvPr/>
            </p:nvCxnSpPr>
            <p:spPr>
              <a:xfrm rot="16200000" flipV="1">
                <a:off x="7009605" y="4971256"/>
                <a:ext cx="668337"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p:cNvCxnSpPr/>
              <p:nvPr/>
            </p:nvCxnSpPr>
            <p:spPr>
              <a:xfrm rot="5400000" flipH="1" flipV="1">
                <a:off x="7004843" y="4909343"/>
                <a:ext cx="792162"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p:cNvCxnSpPr/>
              <p:nvPr/>
            </p:nvCxnSpPr>
            <p:spPr>
              <a:xfrm rot="16200000" flipV="1">
                <a:off x="7354093" y="4617243"/>
                <a:ext cx="207962"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p:cNvCxnSpPr/>
              <p:nvPr/>
            </p:nvCxnSpPr>
            <p:spPr>
              <a:xfrm rot="16200000" flipV="1">
                <a:off x="7139780" y="4971256"/>
                <a:ext cx="750887"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p:cNvCxnSpPr/>
              <p:nvPr/>
            </p:nvCxnSpPr>
            <p:spPr>
              <a:xfrm rot="5400000" flipH="1" flipV="1">
                <a:off x="7147718" y="4979193"/>
                <a:ext cx="79216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p:nvPr/>
            </p:nvCxnSpPr>
            <p:spPr>
              <a:xfrm rot="16200000" flipV="1">
                <a:off x="7155655" y="5012531"/>
                <a:ext cx="833437"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rot="5400000" flipH="1" flipV="1">
                <a:off x="7296149" y="5054599"/>
                <a:ext cx="666750"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p:cNvCxnSpPr/>
              <p:nvPr/>
            </p:nvCxnSpPr>
            <p:spPr>
              <a:xfrm rot="16200000" flipV="1">
                <a:off x="7353299" y="5095874"/>
                <a:ext cx="666750"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rot="5400000" flipH="1" flipV="1">
                <a:off x="7347743" y="5033168"/>
                <a:ext cx="792162" cy="571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049" name="Straight Arrow Connector 1048"/>
            <p:cNvCxnSpPr/>
            <p:nvPr/>
          </p:nvCxnSpPr>
          <p:spPr>
            <a:xfrm>
              <a:off x="6172199" y="3257550"/>
              <a:ext cx="1714499" cy="1588"/>
            </a:xfrm>
            <a:prstGeom prst="straightConnector1">
              <a:avLst/>
            </a:prstGeom>
            <a:ln w="25400">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2" name="Group 601"/>
          <p:cNvGrpSpPr>
            <a:grpSpLocks/>
          </p:cNvGrpSpPr>
          <p:nvPr/>
        </p:nvGrpSpPr>
        <p:grpSpPr bwMode="auto">
          <a:xfrm>
            <a:off x="171450" y="4057650"/>
            <a:ext cx="3486150" cy="1314450"/>
            <a:chOff x="0" y="3657600"/>
            <a:chExt cx="3674616" cy="1771650"/>
          </a:xfrm>
        </p:grpSpPr>
        <p:sp>
          <p:nvSpPr>
            <p:cNvPr id="596" name="Rectangle 595"/>
            <p:cNvSpPr/>
            <p:nvPr/>
          </p:nvSpPr>
          <p:spPr>
            <a:xfrm>
              <a:off x="0" y="3657600"/>
              <a:ext cx="3674616" cy="17716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597" name="Rectangle 596"/>
            <p:cNvSpPr/>
            <p:nvPr/>
          </p:nvSpPr>
          <p:spPr>
            <a:xfrm>
              <a:off x="229246" y="3736769"/>
              <a:ext cx="3371744" cy="4814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SIFT</a:t>
              </a:r>
            </a:p>
          </p:txBody>
        </p:sp>
      </p:grpSp>
      <p:sp>
        <p:nvSpPr>
          <p:cNvPr id="599" name="Rectangle 598"/>
          <p:cNvSpPr/>
          <p:nvPr/>
        </p:nvSpPr>
        <p:spPr>
          <a:xfrm>
            <a:off x="171450" y="4972050"/>
            <a:ext cx="3486150" cy="4222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i="1">
                <a:solidFill>
                  <a:srgbClr val="FF0000"/>
                </a:solidFill>
                <a:ea typeface="ＭＳ Ｐゴシック" charset="0"/>
                <a:cs typeface="ＭＳ Ｐゴシック" charset="0"/>
              </a:rPr>
              <a:t>Pattern match in time domain</a:t>
            </a:r>
            <a:endParaRPr lang="en-US" sz="1800" b="1">
              <a:solidFill>
                <a:srgbClr val="FF0000"/>
              </a:solidFill>
              <a:ea typeface="ＭＳ Ｐゴシック" charset="0"/>
              <a:cs typeface="ＭＳ Ｐゴシック" charset="0"/>
            </a:endParaRPr>
          </a:p>
        </p:txBody>
      </p:sp>
      <p:sp>
        <p:nvSpPr>
          <p:cNvPr id="600" name="Rectangle 599"/>
          <p:cNvSpPr/>
          <p:nvPr/>
        </p:nvSpPr>
        <p:spPr>
          <a:xfrm>
            <a:off x="171450" y="4572000"/>
            <a:ext cx="3486150" cy="4222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FF0000"/>
                </a:solidFill>
              </a:rPr>
              <a:t>Does </a:t>
            </a:r>
            <a:r>
              <a:rPr lang="en-US" sz="1800" b="1" i="1" dirty="0">
                <a:solidFill>
                  <a:srgbClr val="FF0000"/>
                </a:solidFill>
              </a:rPr>
              <a:t>not </a:t>
            </a:r>
            <a:r>
              <a:rPr lang="en-US" sz="1800" b="1" dirty="0">
                <a:solidFill>
                  <a:srgbClr val="FF0000"/>
                </a:solidFill>
              </a:rPr>
              <a:t>decode packets</a:t>
            </a:r>
          </a:p>
        </p:txBody>
      </p:sp>
      <p:grpSp>
        <p:nvGrpSpPr>
          <p:cNvPr id="13" name="Group 346"/>
          <p:cNvGrpSpPr>
            <a:grpSpLocks/>
          </p:cNvGrpSpPr>
          <p:nvPr/>
        </p:nvGrpSpPr>
        <p:grpSpPr bwMode="auto">
          <a:xfrm>
            <a:off x="4400550" y="4171950"/>
            <a:ext cx="3943350" cy="1316038"/>
            <a:chOff x="4400550" y="4171952"/>
            <a:chExt cx="3943349" cy="1316454"/>
          </a:xfrm>
        </p:grpSpPr>
        <p:sp>
          <p:nvSpPr>
            <p:cNvPr id="134165" name="TextBox 347"/>
            <p:cNvSpPr txBox="1">
              <a:spLocks noChangeArrowheads="1"/>
            </p:cNvSpPr>
            <p:nvPr/>
          </p:nvSpPr>
          <p:spPr bwMode="auto">
            <a:xfrm>
              <a:off x="5595505" y="4171952"/>
              <a:ext cx="12348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solidFill>
                    <a:srgbClr val="000000"/>
                  </a:solidFill>
                </a:rPr>
                <a:t>Data</a:t>
              </a:r>
            </a:p>
          </p:txBody>
        </p:sp>
        <p:cxnSp>
          <p:nvCxnSpPr>
            <p:cNvPr id="349" name="Straight Connector 348"/>
            <p:cNvCxnSpPr/>
            <p:nvPr/>
          </p:nvCxnSpPr>
          <p:spPr>
            <a:xfrm rot="16200000" flipH="1">
              <a:off x="4387839" y="5264504"/>
              <a:ext cx="69872"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rot="5400000" flipH="1" flipV="1">
              <a:off x="4387825" y="5205749"/>
              <a:ext cx="160388" cy="46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16200000" flipV="1">
              <a:off x="4392575" y="5247037"/>
              <a:ext cx="24137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5400000" flipH="1" flipV="1">
              <a:off x="4392566" y="5221624"/>
              <a:ext cx="300132" cy="14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6200000" flipV="1">
              <a:off x="4431449" y="5197027"/>
              <a:ext cx="357300" cy="12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rot="5400000" flipH="1" flipV="1">
              <a:off x="4566410" y="5320872"/>
              <a:ext cx="20802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rot="16200000" flipV="1">
              <a:off x="4570377" y="5316906"/>
              <a:ext cx="230261" cy="301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rot="5400000" flipH="1" flipV="1">
              <a:off x="4594180" y="5269269"/>
              <a:ext cx="287428" cy="46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rot="16200000" flipV="1">
              <a:off x="4714060" y="5195426"/>
              <a:ext cx="13815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rot="16200000" flipH="1">
              <a:off x="4792652" y="5264504"/>
              <a:ext cx="69872"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5400000" flipH="1" flipV="1">
              <a:off x="4792638" y="5205749"/>
              <a:ext cx="160388" cy="46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rot="16200000" flipV="1">
              <a:off x="4797387" y="5247037"/>
              <a:ext cx="24137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5400000" flipH="1" flipV="1">
              <a:off x="4881536" y="5275621"/>
              <a:ext cx="16197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rot="16200000" flipV="1">
              <a:off x="5127593" y="5262918"/>
              <a:ext cx="201677" cy="52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16200000" flipV="1">
              <a:off x="4943447" y="5258160"/>
              <a:ext cx="173093" cy="9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16200000" flipV="1">
              <a:off x="5019638" y="5351843"/>
              <a:ext cx="230261" cy="301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5400000" flipH="1" flipV="1">
              <a:off x="5027566" y="5310557"/>
              <a:ext cx="28901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5400000" flipH="1" flipV="1">
              <a:off x="5033943" y="5293088"/>
              <a:ext cx="127040"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rot="5400000" flipH="1" flipV="1">
              <a:off x="5238735" y="5302619"/>
              <a:ext cx="92104" cy="60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rot="16200000" flipV="1">
              <a:off x="5282393" y="5304999"/>
              <a:ext cx="80989"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rot="5400000" flipH="1" flipV="1">
              <a:off x="5318114" y="5313728"/>
              <a:ext cx="68285" cy="14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rot="16200000" flipV="1">
              <a:off x="5328421" y="5317708"/>
              <a:ext cx="138157" cy="76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5400000" flipH="1" flipV="1">
              <a:off x="5407808" y="5382806"/>
              <a:ext cx="69872" cy="14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16200000" flipV="1">
              <a:off x="5431619" y="5373283"/>
              <a:ext cx="80988"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5400000" flipH="1" flipV="1">
              <a:off x="5467340" y="5388364"/>
              <a:ext cx="69872" cy="15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rot="5400000" flipH="1" flipV="1">
              <a:off x="5202107" y="4989789"/>
              <a:ext cx="817821" cy="968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16200000" flipV="1">
              <a:off x="5491944" y="5379635"/>
              <a:ext cx="80988"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16200000" flipV="1">
              <a:off x="5370414" y="4953256"/>
              <a:ext cx="622497"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5400000" flipH="1" flipV="1">
              <a:off x="5375171" y="4958013"/>
              <a:ext cx="657433" cy="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6200000" flipV="1">
              <a:off x="5381516" y="4986605"/>
              <a:ext cx="690781"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5400000" flipH="1" flipV="1">
              <a:off x="5495043" y="5022335"/>
              <a:ext cx="554212"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rot="16200000" flipV="1">
              <a:off x="5540287" y="5056477"/>
              <a:ext cx="552625"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rot="5400000" flipH="1" flipV="1">
              <a:off x="5533127" y="5003279"/>
              <a:ext cx="657433" cy="460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6200000" flipV="1">
              <a:off x="5820541" y="4761902"/>
              <a:ext cx="173092"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6200000" flipV="1">
              <a:off x="5904685" y="4895301"/>
              <a:ext cx="139744" cy="9048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5400000" flipH="1" flipV="1">
              <a:off x="5959455" y="4937370"/>
              <a:ext cx="127040" cy="63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rot="16200000" flipV="1">
              <a:off x="5923717" y="4973105"/>
              <a:ext cx="242965" cy="3810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rot="5400000" flipH="1" flipV="1">
              <a:off x="5942767" y="4992155"/>
              <a:ext cx="242965" cy="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rot="16200000" flipV="1">
              <a:off x="6016602" y="4918320"/>
              <a:ext cx="139744"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5400000" flipH="1" flipV="1">
              <a:off x="6010236" y="4865917"/>
              <a:ext cx="242964" cy="460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flipV="1">
              <a:off x="5917325" y="5004866"/>
              <a:ext cx="519276"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5400000" flipH="1" flipV="1">
              <a:off x="6018942" y="5050919"/>
              <a:ext cx="404941"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5400000">
              <a:off x="6163436" y="4744434"/>
              <a:ext cx="206440"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rot="16200000" flipH="1">
              <a:off x="6495158" y="5090619"/>
              <a:ext cx="622497"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rot="5400000" flipH="1" flipV="1">
              <a:off x="6707935" y="5270063"/>
              <a:ext cx="287428" cy="4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flipV="1">
              <a:off x="6827022" y="5195426"/>
              <a:ext cx="138156" cy="4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flipH="1">
              <a:off x="6906407" y="5263710"/>
              <a:ext cx="69872" cy="4603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5400000" flipH="1" flipV="1">
              <a:off x="6906393" y="5206543"/>
              <a:ext cx="160388" cy="4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flipV="1">
              <a:off x="6910349" y="5247037"/>
              <a:ext cx="241376" cy="4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rot="5400000" flipH="1" flipV="1">
              <a:off x="6995293" y="5274827"/>
              <a:ext cx="161976" cy="460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flipV="1">
              <a:off x="7057203" y="5258954"/>
              <a:ext cx="173093" cy="88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flipV="1">
              <a:off x="7138951" y="5358194"/>
              <a:ext cx="230261" cy="301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5400000" flipH="1" flipV="1">
              <a:off x="7147673" y="5316115"/>
              <a:ext cx="287429" cy="444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5400000" flipH="1" flipV="1">
              <a:off x="7152461" y="5298646"/>
              <a:ext cx="127040" cy="460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16200000" flipV="1">
              <a:off x="7218324" y="5297853"/>
              <a:ext cx="242964" cy="460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rot="16200000" flipV="1">
              <a:off x="6000651" y="4953256"/>
              <a:ext cx="622497"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rot="5400000" flipH="1" flipV="1">
              <a:off x="6005408" y="4958013"/>
              <a:ext cx="657433" cy="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rot="16200000" flipV="1">
              <a:off x="6010958" y="4987399"/>
              <a:ext cx="690781"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rot="5400000" flipH="1" flipV="1">
              <a:off x="6124487" y="5021541"/>
              <a:ext cx="554212" cy="460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rot="16200000" flipV="1">
              <a:off x="6170525" y="5056477"/>
              <a:ext cx="552625"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5400000" flipH="1" flipV="1">
              <a:off x="6162571" y="5004073"/>
              <a:ext cx="657433"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rot="16200000" flipV="1">
              <a:off x="6449985" y="4761108"/>
              <a:ext cx="173092"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rot="16200000" flipV="1">
              <a:off x="6270526" y="5056477"/>
              <a:ext cx="622497"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rot="5400000" flipH="1" flipV="1">
              <a:off x="6275283" y="5061234"/>
              <a:ext cx="657433" cy="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rot="16200000" flipV="1">
              <a:off x="6280040" y="5091413"/>
              <a:ext cx="692369"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rot="5400000" flipH="1" flipV="1">
              <a:off x="6394362" y="5124760"/>
              <a:ext cx="554213" cy="460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flipV="1">
              <a:off x="6439606" y="5160490"/>
              <a:ext cx="554213"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rot="5400000" flipH="1" flipV="1">
              <a:off x="6432446" y="5108881"/>
              <a:ext cx="657433"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rot="5400000" flipH="1" flipV="1">
              <a:off x="7015827" y="4990582"/>
              <a:ext cx="819409" cy="968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flipV="1">
              <a:off x="7185720" y="4952462"/>
              <a:ext cx="622497" cy="46038"/>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5400000" flipH="1" flipV="1">
              <a:off x="7191270" y="4958013"/>
              <a:ext cx="657433" cy="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flipV="1">
              <a:off x="7196028" y="4988192"/>
              <a:ext cx="692369"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5400000" flipH="1" flipV="1">
              <a:off x="7309556" y="5022335"/>
              <a:ext cx="554212"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rot="16200000" flipV="1">
              <a:off x="7354800" y="5056477"/>
              <a:ext cx="554212"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5400000" flipH="1" flipV="1">
              <a:off x="7348432" y="5005660"/>
              <a:ext cx="657433" cy="44450"/>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flipV="1">
              <a:off x="7387321" y="5062038"/>
              <a:ext cx="698721" cy="74613"/>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flipV="1">
              <a:off x="7751729" y="5240686"/>
              <a:ext cx="201677" cy="523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5400000" flipH="1" flipV="1">
              <a:off x="7653292" y="5286737"/>
              <a:ext cx="287429" cy="46037"/>
            </a:xfrm>
            <a:prstGeom prst="line">
              <a:avLst/>
            </a:prstGeom>
            <a:ln w="28575">
              <a:solidFill>
                <a:srgbClr val="3366FF"/>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5400000" flipH="1" flipV="1">
              <a:off x="7851764" y="5313727"/>
              <a:ext cx="69872" cy="15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rot="16200000" flipV="1">
              <a:off x="7876367" y="5304999"/>
              <a:ext cx="80989"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p:cNvCxnSpPr/>
            <p:nvPr/>
          </p:nvCxnSpPr>
          <p:spPr>
            <a:xfrm rot="5400000" flipH="1" flipV="1">
              <a:off x="7912088" y="5320080"/>
              <a:ext cx="68285" cy="142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p:cNvCxnSpPr/>
            <p:nvPr/>
          </p:nvCxnSpPr>
          <p:spPr>
            <a:xfrm rot="16200000" flipV="1">
              <a:off x="7937487" y="5310557"/>
              <a:ext cx="79400"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rot="16200000" flipV="1">
              <a:off x="7947782" y="5352636"/>
              <a:ext cx="230261" cy="285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rot="5400000" flipH="1" flipV="1">
              <a:off x="7955709" y="5309763"/>
              <a:ext cx="289016" cy="46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rot="5400000" flipH="1" flipV="1">
              <a:off x="7962086" y="5292294"/>
              <a:ext cx="127040" cy="46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rot="16200000" flipV="1">
              <a:off x="8071621" y="5246243"/>
              <a:ext cx="139744" cy="46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rot="16200000" flipH="1">
              <a:off x="8152595" y="5316115"/>
              <a:ext cx="68284"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rot="5400000" flipH="1" flipV="1">
              <a:off x="8150198" y="5258153"/>
              <a:ext cx="16197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rot="16200000" flipV="1">
              <a:off x="8154949" y="5297853"/>
              <a:ext cx="242964" cy="46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rot="5400000" flipH="1" flipV="1">
              <a:off x="8240685" y="5328025"/>
              <a:ext cx="161976" cy="44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9" name="Straight Arrow Connector 438"/>
            <p:cNvCxnSpPr/>
            <p:nvPr/>
          </p:nvCxnSpPr>
          <p:spPr>
            <a:xfrm>
              <a:off x="5595938" y="4514960"/>
              <a:ext cx="1193800" cy="1589"/>
            </a:xfrm>
            <a:prstGeom prst="straightConnector1">
              <a:avLst/>
            </a:prstGeom>
            <a:ln w="25400">
              <a:solidFill>
                <a:srgbClr val="336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p:nvPr/>
          </p:nvCxnSpPr>
          <p:spPr>
            <a:xfrm>
              <a:off x="7388224" y="4514960"/>
              <a:ext cx="358775" cy="1589"/>
            </a:xfrm>
            <a:prstGeom prst="straightConnector1">
              <a:avLst/>
            </a:prstGeom>
            <a:ln w="25400">
              <a:solidFill>
                <a:schemeClr val="accent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4258" name="TextBox 440"/>
            <p:cNvSpPr txBox="1">
              <a:spLocks noChangeArrowheads="1"/>
            </p:cNvSpPr>
            <p:nvPr/>
          </p:nvSpPr>
          <p:spPr bwMode="auto">
            <a:xfrm>
              <a:off x="6969703" y="4171952"/>
              <a:ext cx="12348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solidFill>
                    <a:srgbClr val="000000"/>
                  </a:solidFill>
                </a:rPr>
                <a:t>ACK</a:t>
              </a:r>
            </a:p>
          </p:txBody>
        </p:sp>
        <p:cxnSp>
          <p:nvCxnSpPr>
            <p:cNvPr id="442" name="Straight Arrow Connector 441"/>
            <p:cNvCxnSpPr/>
            <p:nvPr/>
          </p:nvCxnSpPr>
          <p:spPr>
            <a:xfrm>
              <a:off x="6850062" y="5029473"/>
              <a:ext cx="538162" cy="1589"/>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34260" name="TextBox 442"/>
            <p:cNvSpPr txBox="1">
              <a:spLocks noChangeArrowheads="1"/>
            </p:cNvSpPr>
            <p:nvPr/>
          </p:nvSpPr>
          <p:spPr bwMode="auto">
            <a:xfrm>
              <a:off x="6491721" y="4686302"/>
              <a:ext cx="12348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solidFill>
                    <a:srgbClr val="000000"/>
                  </a:solidFill>
                </a:rPr>
                <a:t>SIFS</a:t>
              </a: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2" nodeType="clickEffect">
                                  <p:stCondLst>
                                    <p:cond delay="0"/>
                                  </p:stCondLst>
                                  <p:childTnLst>
                                    <p:set>
                                      <p:cBhvr>
                                        <p:cTn id="29" dur="1" fill="hold">
                                          <p:stCondLst>
                                            <p:cond delay="0"/>
                                          </p:stCondLst>
                                        </p:cTn>
                                        <p:tgtEl>
                                          <p:spTgt spid="897"/>
                                        </p:tgtEl>
                                        <p:attrNameLst>
                                          <p:attrName>style.visibility</p:attrName>
                                        </p:attrNameLst>
                                      </p:cBhvr>
                                      <p:to>
                                        <p:strVal val="visible"/>
                                      </p:to>
                                    </p:set>
                                  </p:childTnLst>
                                </p:cTn>
                              </p:par>
                            </p:childTnLst>
                          </p:cTn>
                        </p:par>
                        <p:par>
                          <p:cTn id="30" fill="hold" nodeType="afterGroup">
                            <p:stCondLst>
                              <p:cond delay="0"/>
                            </p:stCondLst>
                            <p:childTnLst>
                              <p:par>
                                <p:cTn id="31" presetID="63" presetClass="path" presetSubtype="0" accel="50000" decel="50000" fill="hold" grpId="0" nodeType="afterEffect">
                                  <p:stCondLst>
                                    <p:cond delay="0"/>
                                  </p:stCondLst>
                                  <p:childTnLst>
                                    <p:animMotion origin="layout" path="M 2.77556E-17 -3.33333E-6 L 0.38212 0.00232 " pathEditMode="relative" rAng="0" ptsTypes="AA">
                                      <p:cBhvr>
                                        <p:cTn id="32" dur="1000" fill="hold"/>
                                        <p:tgtEl>
                                          <p:spTgt spid="897"/>
                                        </p:tgtEl>
                                        <p:attrNameLst>
                                          <p:attrName>ppt_x</p:attrName>
                                          <p:attrName>ppt_y</p:attrName>
                                        </p:attrNameLst>
                                      </p:cBhvr>
                                      <p:rCtr x="19100" y="10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par>
                          <p:cTn id="37" fill="hold" nodeType="afterGroup">
                            <p:stCondLst>
                              <p:cond delay="0"/>
                            </p:stCondLst>
                            <p:childTnLst>
                              <p:par>
                                <p:cTn id="38" presetID="22" presetClass="entr" presetSubtype="8"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897"/>
                                        </p:tgtEl>
                                        <p:attrNameLst>
                                          <p:attrName>style.visibility</p:attrName>
                                        </p:attrNameLst>
                                      </p:cBhvr>
                                      <p:to>
                                        <p:strVal val="hidden"/>
                                      </p:to>
                                    </p:set>
                                  </p:childTnLst>
                                </p:cTn>
                              </p:par>
                              <p:par>
                                <p:cTn id="47" presetID="1" presetClass="entr" presetSubtype="0" fill="hold" grpId="2" nodeType="withEffect">
                                  <p:stCondLst>
                                    <p:cond delay="0"/>
                                  </p:stCondLst>
                                  <p:childTnLst>
                                    <p:set>
                                      <p:cBhvr>
                                        <p:cTn id="48" dur="1" fill="hold">
                                          <p:stCondLst>
                                            <p:cond delay="0"/>
                                          </p:stCondLst>
                                        </p:cTn>
                                        <p:tgtEl>
                                          <p:spTgt spid="967"/>
                                        </p:tgtEl>
                                        <p:attrNameLst>
                                          <p:attrName>style.visibility</p:attrName>
                                        </p:attrNameLst>
                                      </p:cBhvr>
                                      <p:to>
                                        <p:strVal val="visible"/>
                                      </p:to>
                                    </p:set>
                                  </p:childTnLst>
                                </p:cTn>
                              </p:par>
                            </p:childTnLst>
                          </p:cTn>
                        </p:par>
                        <p:par>
                          <p:cTn id="49" fill="hold" nodeType="afterGroup">
                            <p:stCondLst>
                              <p:cond delay="0"/>
                            </p:stCondLst>
                            <p:childTnLst>
                              <p:par>
                                <p:cTn id="50" presetID="63" presetClass="path" presetSubtype="0" accel="50000" decel="50000" fill="hold" grpId="0" nodeType="afterEffect">
                                  <p:stCondLst>
                                    <p:cond delay="0"/>
                                  </p:stCondLst>
                                  <p:childTnLst>
                                    <p:animMotion origin="layout" path="M -2.77778E-7 1.85185E-6 L 0.37778 0.00069 " pathEditMode="relative" rAng="0" ptsTypes="AA">
                                      <p:cBhvr>
                                        <p:cTn id="51" dur="1000" fill="hold"/>
                                        <p:tgtEl>
                                          <p:spTgt spid="967"/>
                                        </p:tgtEl>
                                        <p:attrNameLst>
                                          <p:attrName>ppt_x</p:attrName>
                                          <p:attrName>ppt_y</p:attrName>
                                        </p:attrNameLst>
                                      </p:cBhvr>
                                      <p:rCtr x="18900" y="0"/>
                                    </p:animMotion>
                                  </p:childTnLst>
                                </p:cTn>
                              </p:par>
                            </p:childTnLst>
                          </p:cTn>
                        </p:par>
                        <p:par>
                          <p:cTn id="52" fill="hold" nodeType="afterGroup">
                            <p:stCondLst>
                              <p:cond delay="1000"/>
                            </p:stCondLst>
                            <p:childTnLst>
                              <p:par>
                                <p:cTn id="53" presetID="22" presetClass="entr" presetSubtype="8"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967"/>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22" presetClass="entr" presetSubtype="8"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left)">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897" grpId="0" animBg="1"/>
      <p:bldP spid="897" grpId="1" animBg="1"/>
      <p:bldP spid="897" grpId="2" animBg="1"/>
      <p:bldP spid="967" grpId="0" animBg="1"/>
      <p:bldP spid="967" grpId="1" animBg="1"/>
      <p:bldP spid="967" grpId="2" animBg="1"/>
      <p:bldP spid="599" grpId="0" animBg="1"/>
      <p:bldP spid="6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normAutofit fontScale="90000"/>
          </a:bodyPr>
          <a:lstStyle/>
          <a:p>
            <a:r>
              <a:rPr lang="en-US" altLang="en-US" smtClean="0"/>
              <a:t>Overview</a:t>
            </a:r>
            <a:endParaRPr lang="en-US" altLang="en-US"/>
          </a:p>
        </p:txBody>
      </p:sp>
      <p:sp>
        <p:nvSpPr>
          <p:cNvPr id="113666" name="Rectangle 3"/>
          <p:cNvSpPr>
            <a:spLocks noGrp="1" noChangeArrowheads="1"/>
          </p:cNvSpPr>
          <p:nvPr>
            <p:ph idx="1"/>
          </p:nvPr>
        </p:nvSpPr>
        <p:spPr/>
        <p:txBody>
          <a:bodyPr/>
          <a:lstStyle/>
          <a:p>
            <a:endParaRPr lang="en-US" altLang="en-US" dirty="0" smtClean="0"/>
          </a:p>
          <a:p>
            <a:r>
              <a:rPr lang="en-US" altLang="en-US" dirty="0" smtClean="0"/>
              <a:t>802.11 Deployment patterns</a:t>
            </a:r>
          </a:p>
          <a:p>
            <a:endParaRPr lang="en-US" altLang="en-US" dirty="0" smtClean="0"/>
          </a:p>
          <a:p>
            <a:r>
              <a:rPr lang="en-US" altLang="en-US" dirty="0" smtClean="0"/>
              <a:t>White space networks</a:t>
            </a:r>
          </a:p>
          <a:p>
            <a:endParaRPr lang="en-US" altLang="en-US" dirty="0"/>
          </a:p>
          <a:p>
            <a:r>
              <a:rPr lang="en-US" altLang="en-US" dirty="0" smtClean="0"/>
              <a:t>Ambient backscatter</a:t>
            </a:r>
            <a:endParaRPr lang="en-US" altLang="en-US" dirty="0"/>
          </a:p>
        </p:txBody>
      </p:sp>
      <p:sp>
        <p:nvSpPr>
          <p:cNvPr id="113667"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31DC76B-522D-D643-AFD9-74F510E9F1FA}" type="slidenum">
              <a:rPr lang="en-US" altLang="en-US" smtClean="0"/>
              <a:pPr/>
              <a:t>2</a:t>
            </a:fld>
            <a:endParaRPr lang="en-US" altLang="en-US"/>
          </a:p>
        </p:txBody>
      </p:sp>
    </p:spTree>
    <p:extLst>
      <p:ext uri="{BB962C8B-B14F-4D97-AF65-F5344CB8AC3E}">
        <p14:creationId xmlns:p14="http://schemas.microsoft.com/office/powerpoint/2010/main" val="128002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normAutofit fontScale="90000"/>
          </a:bodyPr>
          <a:lstStyle/>
          <a:p>
            <a:r>
              <a:rPr lang="en-US" altLang="en-US" smtClean="0"/>
              <a:t>Overview</a:t>
            </a:r>
            <a:endParaRPr lang="en-US" altLang="en-US"/>
          </a:p>
        </p:txBody>
      </p:sp>
      <p:sp>
        <p:nvSpPr>
          <p:cNvPr id="113666" name="Rectangle 3"/>
          <p:cNvSpPr>
            <a:spLocks noGrp="1" noChangeArrowheads="1"/>
          </p:cNvSpPr>
          <p:nvPr>
            <p:ph idx="1"/>
          </p:nvPr>
        </p:nvSpPr>
        <p:spPr/>
        <p:txBody>
          <a:bodyPr/>
          <a:lstStyle/>
          <a:p>
            <a:endParaRPr lang="en-US" altLang="en-US" dirty="0" smtClean="0"/>
          </a:p>
          <a:p>
            <a:r>
              <a:rPr lang="en-US" altLang="en-US" dirty="0" smtClean="0"/>
              <a:t>802.11 Deployment patterns</a:t>
            </a:r>
          </a:p>
          <a:p>
            <a:endParaRPr lang="en-US" altLang="en-US" dirty="0" smtClean="0"/>
          </a:p>
          <a:p>
            <a:r>
              <a:rPr lang="en-US" altLang="en-US" dirty="0" smtClean="0"/>
              <a:t>White space networks</a:t>
            </a:r>
          </a:p>
          <a:p>
            <a:endParaRPr lang="en-US" altLang="en-US" dirty="0"/>
          </a:p>
          <a:p>
            <a:r>
              <a:rPr lang="en-US" altLang="en-US" smtClean="0"/>
              <a:t>Ambient backscatter</a:t>
            </a:r>
            <a:endParaRPr lang="en-US" altLang="en-US" dirty="0"/>
          </a:p>
        </p:txBody>
      </p:sp>
      <p:sp>
        <p:nvSpPr>
          <p:cNvPr id="113667"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31DC76B-522D-D643-AFD9-74F510E9F1FA}" type="slidenum">
              <a:rPr lang="en-US" altLang="en-US" smtClean="0"/>
              <a:pPr/>
              <a:t>20</a:t>
            </a:fld>
            <a:endParaRPr lang="en-US" altLang="en-US"/>
          </a:p>
        </p:txBody>
      </p:sp>
    </p:spTree>
    <p:extLst>
      <p:ext uri="{BB962C8B-B14F-4D97-AF65-F5344CB8AC3E}">
        <p14:creationId xmlns:p14="http://schemas.microsoft.com/office/powerpoint/2010/main" val="2122901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t>Goal</a:t>
            </a:r>
            <a:endParaRPr lang="en-US" dirty="0"/>
          </a:p>
        </p:txBody>
      </p:sp>
      <p:sp>
        <p:nvSpPr>
          <p:cNvPr id="3" name="Content Placeholder 2"/>
          <p:cNvSpPr>
            <a:spLocks noGrp="1"/>
          </p:cNvSpPr>
          <p:nvPr>
            <p:ph idx="1"/>
          </p:nvPr>
        </p:nvSpPr>
        <p:spPr>
          <a:xfrm>
            <a:off x="457200" y="1156714"/>
            <a:ext cx="8229600" cy="4969450"/>
          </a:xfrm>
        </p:spPr>
        <p:txBody>
          <a:bodyPr anchor="ctr"/>
          <a:lstStyle/>
          <a:p>
            <a:pPr marL="0" indent="0" algn="ctr">
              <a:buNone/>
            </a:pPr>
            <a:r>
              <a:rPr lang="en-US" sz="4000" dirty="0" smtClean="0"/>
              <a:t>Interactive devices </a:t>
            </a:r>
            <a:r>
              <a:rPr lang="en-US" sz="4000" dirty="0"/>
              <a:t>that </a:t>
            </a:r>
            <a:r>
              <a:rPr lang="en-US" sz="4000" dirty="0" smtClean="0"/>
              <a:t>compute and communicate </a:t>
            </a:r>
            <a:r>
              <a:rPr lang="en-US" sz="4000" dirty="0" smtClean="0">
                <a:solidFill>
                  <a:srgbClr val="CB5628"/>
                </a:solidFill>
              </a:rPr>
              <a:t>without batteries</a:t>
            </a:r>
            <a:endParaRPr lang="en-US" sz="4000" dirty="0">
              <a:solidFill>
                <a:srgbClr val="CB5628"/>
              </a:solidFill>
            </a:endParaRPr>
          </a:p>
          <a:p>
            <a:pPr marL="0" indent="0">
              <a:buNone/>
            </a:pPr>
            <a:endParaRPr lang="en-US" dirty="0"/>
          </a:p>
        </p:txBody>
      </p:sp>
    </p:spTree>
    <p:extLst>
      <p:ext uri="{BB962C8B-B14F-4D97-AF65-F5344CB8AC3E}">
        <p14:creationId xmlns:p14="http://schemas.microsoft.com/office/powerpoint/2010/main" val="1310964758"/>
      </p:ext>
    </p:extLst>
  </p:cSld>
  <p:clrMapOvr>
    <a:masterClrMapping/>
  </p:clrMapOvr>
  <mc:AlternateContent xmlns:mc="http://schemas.openxmlformats.org/markup-compatibility/2006" xmlns:p14="http://schemas.microsoft.com/office/powerpoint/2010/main">
    <mc:Choice Requires="p14">
      <p:transition spd="slow" p14:dur="2000" advTm="26143"/>
    </mc:Choice>
    <mc:Fallback xmlns="">
      <p:transition xmlns:p14="http://schemas.microsoft.com/office/powerpoint/2010/main" spd="slow" advTm="2614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bc-app1-public.m4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1156713"/>
            <a:ext cx="9144001" cy="5143500"/>
          </a:xfrm>
          <a:prstGeom prst="rect">
            <a:avLst/>
          </a:prstGeom>
        </p:spPr>
      </p:pic>
      <p:sp>
        <p:nvSpPr>
          <p:cNvPr id="2" name="Title 1"/>
          <p:cNvSpPr>
            <a:spLocks noGrp="1"/>
          </p:cNvSpPr>
          <p:nvPr>
            <p:ph type="title"/>
          </p:nvPr>
        </p:nvSpPr>
        <p:spPr>
          <a:ln>
            <a:noFill/>
          </a:ln>
        </p:spPr>
        <p:txBody>
          <a:bodyPr>
            <a:noAutofit/>
          </a:bodyPr>
          <a:lstStyle/>
          <a:p>
            <a:r>
              <a:rPr lang="en-US" dirty="0" smtClean="0"/>
              <a:t>What We Are After</a:t>
            </a:r>
            <a:endParaRPr lang="en-US" dirty="0">
              <a:effectLst/>
            </a:endParaRPr>
          </a:p>
        </p:txBody>
      </p:sp>
      <p:sp>
        <p:nvSpPr>
          <p:cNvPr id="5" name="Text Box 7"/>
          <p:cNvSpPr txBox="1">
            <a:spLocks noChangeArrowheads="1"/>
          </p:cNvSpPr>
          <p:nvPr/>
        </p:nvSpPr>
        <p:spPr bwMode="auto">
          <a:xfrm>
            <a:off x="114514" y="5232401"/>
            <a:ext cx="8901337" cy="1544472"/>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t"/>
          <a:lstStyle/>
          <a:p>
            <a:pPr algn="ctr"/>
            <a:r>
              <a:rPr lang="en-US" sz="4000" dirty="0" smtClean="0">
                <a:solidFill>
                  <a:srgbClr val="FFFFFF"/>
                </a:solidFill>
                <a:latin typeface="Calibri" charset="0"/>
                <a:ea typeface="Calibri" charset="0"/>
                <a:cs typeface="Calibri" charset="0"/>
              </a:rPr>
              <a:t>How to power computation, sensing,</a:t>
            </a:r>
          </a:p>
          <a:p>
            <a:pPr algn="ctr"/>
            <a:r>
              <a:rPr lang="en-US" sz="4000" dirty="0" smtClean="0">
                <a:solidFill>
                  <a:srgbClr val="FFFFFF"/>
                </a:solidFill>
                <a:latin typeface="Calibri" charset="0"/>
                <a:ea typeface="Calibri" charset="0"/>
                <a:cs typeface="Calibri" charset="0"/>
              </a:rPr>
              <a:t>and communication?</a:t>
            </a:r>
            <a:endParaRPr lang="en-US" sz="4000" dirty="0">
              <a:solidFill>
                <a:srgbClr val="FFFFFF"/>
              </a:solidFill>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1290554354"/>
      </p:ext>
    </p:extLst>
  </p:cSld>
  <p:clrMapOvr>
    <a:masterClrMapping/>
  </p:clrMapOvr>
  <mc:AlternateContent xmlns:mc="http://schemas.openxmlformats.org/markup-compatibility/2006" xmlns:p14="http://schemas.microsoft.com/office/powerpoint/2010/main">
    <mc:Choice Requires="p14">
      <p:transition spd="slow" p14:dur="2000" advTm="73125"/>
    </mc:Choice>
    <mc:Fallback xmlns="">
      <p:transition xmlns:p14="http://schemas.microsoft.com/office/powerpoint/2010/main" spd="slow" advTm="731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5" grpId="0" animBg="1"/>
    </p:bldLst>
  </p:timing>
  <p:extLst mod="1">
    <p:ext uri="{E180D4A7-C9FB-4DFB-919C-405C955672EB}">
      <p14:showEvtLst xmlns:p14="http://schemas.microsoft.com/office/powerpoint/2010/main">
        <p14:playEvt time="12514" objId="6"/>
        <p14:stopEvt time="40175" objId="6"/>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Autofit/>
          </a:bodyPr>
          <a:lstStyle/>
          <a:p>
            <a:r>
              <a:rPr lang="en-US" dirty="0" smtClean="0">
                <a:effectLst/>
                <a:cs typeface="Calibri"/>
              </a:rPr>
              <a:t>Leverage Existing Wireless Signals</a:t>
            </a:r>
            <a:endParaRPr lang="en-US" dirty="0">
              <a:effectLst/>
            </a:endParaRPr>
          </a:p>
        </p:txBody>
      </p:sp>
      <p:pic>
        <p:nvPicPr>
          <p:cNvPr id="7" name="Picture 6"/>
          <p:cNvPicPr>
            <a:picLocks noChangeAspect="1"/>
          </p:cNvPicPr>
          <p:nvPr/>
        </p:nvPicPr>
        <p:blipFill>
          <a:blip r:embed="rId3"/>
          <a:stretch>
            <a:fillRect/>
          </a:stretch>
        </p:blipFill>
        <p:spPr>
          <a:xfrm>
            <a:off x="949445" y="1686710"/>
            <a:ext cx="1408880" cy="2184311"/>
          </a:xfrm>
          <a:prstGeom prst="rect">
            <a:avLst/>
          </a:prstGeom>
        </p:spPr>
      </p:pic>
      <p:pic>
        <p:nvPicPr>
          <p:cNvPr id="8" name="Picture 7"/>
          <p:cNvPicPr>
            <a:picLocks noChangeAspect="1"/>
          </p:cNvPicPr>
          <p:nvPr/>
        </p:nvPicPr>
        <p:blipFill>
          <a:blip r:embed="rId4"/>
          <a:stretch>
            <a:fillRect/>
          </a:stretch>
        </p:blipFill>
        <p:spPr>
          <a:xfrm>
            <a:off x="3621522" y="1930957"/>
            <a:ext cx="1816241" cy="1940705"/>
          </a:xfrm>
          <a:prstGeom prst="rect">
            <a:avLst/>
          </a:prstGeom>
        </p:spPr>
      </p:pic>
      <p:pic>
        <p:nvPicPr>
          <p:cNvPr id="9" name="Picture 8"/>
          <p:cNvPicPr>
            <a:picLocks noChangeAspect="1"/>
          </p:cNvPicPr>
          <p:nvPr/>
        </p:nvPicPr>
        <p:blipFill>
          <a:blip r:embed="rId5"/>
          <a:stretch>
            <a:fillRect/>
          </a:stretch>
        </p:blipFill>
        <p:spPr>
          <a:xfrm>
            <a:off x="6549982" y="2350152"/>
            <a:ext cx="1605561" cy="1466412"/>
          </a:xfrm>
          <a:prstGeom prst="rect">
            <a:avLst/>
          </a:prstGeom>
        </p:spPr>
      </p:pic>
      <p:sp>
        <p:nvSpPr>
          <p:cNvPr id="10" name="TextBox 9"/>
          <p:cNvSpPr txBox="1"/>
          <p:nvPr/>
        </p:nvSpPr>
        <p:spPr>
          <a:xfrm>
            <a:off x="1232750" y="3833158"/>
            <a:ext cx="631805" cy="523220"/>
          </a:xfrm>
          <a:prstGeom prst="rect">
            <a:avLst/>
          </a:prstGeom>
          <a:noFill/>
        </p:spPr>
        <p:txBody>
          <a:bodyPr wrap="square" rtlCol="0">
            <a:spAutoFit/>
          </a:bodyPr>
          <a:lstStyle/>
          <a:p>
            <a:pPr algn="ctr"/>
            <a:r>
              <a:rPr lang="en-US" sz="2800" dirty="0" smtClean="0">
                <a:latin typeface="Calibri"/>
                <a:cs typeface="Calibri"/>
              </a:rPr>
              <a:t>TV</a:t>
            </a:r>
            <a:endParaRPr lang="en-US" sz="2800" dirty="0">
              <a:latin typeface="Calibri"/>
              <a:cs typeface="Calibri"/>
            </a:endParaRPr>
          </a:p>
        </p:txBody>
      </p:sp>
      <p:sp>
        <p:nvSpPr>
          <p:cNvPr id="11" name="TextBox 10"/>
          <p:cNvSpPr txBox="1"/>
          <p:nvPr/>
        </p:nvSpPr>
        <p:spPr>
          <a:xfrm>
            <a:off x="3722540" y="3840565"/>
            <a:ext cx="1585834" cy="523220"/>
          </a:xfrm>
          <a:prstGeom prst="rect">
            <a:avLst/>
          </a:prstGeom>
          <a:noFill/>
        </p:spPr>
        <p:txBody>
          <a:bodyPr wrap="square" rtlCol="0">
            <a:spAutoFit/>
          </a:bodyPr>
          <a:lstStyle/>
          <a:p>
            <a:pPr algn="ctr"/>
            <a:r>
              <a:rPr lang="en-US" sz="2800" dirty="0" smtClean="0">
                <a:latin typeface="Calibri"/>
                <a:cs typeface="Calibri"/>
              </a:rPr>
              <a:t>Cellular</a:t>
            </a:r>
            <a:endParaRPr lang="en-US" sz="2800" dirty="0">
              <a:latin typeface="Calibri"/>
              <a:cs typeface="Calibri"/>
            </a:endParaRPr>
          </a:p>
        </p:txBody>
      </p:sp>
      <p:sp>
        <p:nvSpPr>
          <p:cNvPr id="12" name="TextBox 11"/>
          <p:cNvSpPr txBox="1"/>
          <p:nvPr/>
        </p:nvSpPr>
        <p:spPr>
          <a:xfrm>
            <a:off x="6421535" y="3833158"/>
            <a:ext cx="1666177" cy="523220"/>
          </a:xfrm>
          <a:prstGeom prst="rect">
            <a:avLst/>
          </a:prstGeom>
          <a:noFill/>
        </p:spPr>
        <p:txBody>
          <a:bodyPr wrap="square" rtlCol="0">
            <a:spAutoFit/>
          </a:bodyPr>
          <a:lstStyle/>
          <a:p>
            <a:pPr algn="ctr"/>
            <a:r>
              <a:rPr lang="en-US" sz="2800" dirty="0" smtClean="0">
                <a:latin typeface="Calibri"/>
                <a:cs typeface="Calibri"/>
              </a:rPr>
              <a:t>Wi-Fi</a:t>
            </a:r>
            <a:endParaRPr lang="en-US" sz="2800" dirty="0">
              <a:latin typeface="Calibri"/>
              <a:cs typeface="Calibri"/>
            </a:endParaRPr>
          </a:p>
        </p:txBody>
      </p:sp>
      <p:sp>
        <p:nvSpPr>
          <p:cNvPr id="13" name="Content Placeholder 12"/>
          <p:cNvSpPr>
            <a:spLocks noGrp="1"/>
          </p:cNvSpPr>
          <p:nvPr>
            <p:ph idx="1"/>
          </p:nvPr>
        </p:nvSpPr>
        <p:spPr>
          <a:xfrm>
            <a:off x="949444" y="4855403"/>
            <a:ext cx="7206099" cy="1849377"/>
          </a:xfrm>
        </p:spPr>
        <p:txBody>
          <a:bodyPr>
            <a:noAutofit/>
          </a:bodyPr>
          <a:lstStyle/>
          <a:p>
            <a:pPr marL="0" indent="0" algn="ctr">
              <a:buNone/>
            </a:pPr>
            <a:r>
              <a:rPr lang="en-US" sz="3600" dirty="0"/>
              <a:t>Available at almost any time and place, rain or </a:t>
            </a:r>
            <a:r>
              <a:rPr lang="en-US" sz="3600" dirty="0" smtClean="0"/>
              <a:t>shine</a:t>
            </a:r>
            <a:endParaRPr lang="en-US" sz="3600" dirty="0"/>
          </a:p>
          <a:p>
            <a:endParaRPr lang="en-US" sz="3600" dirty="0" smtClean="0"/>
          </a:p>
        </p:txBody>
      </p:sp>
    </p:spTree>
    <p:extLst>
      <p:ext uri="{BB962C8B-B14F-4D97-AF65-F5344CB8AC3E}">
        <p14:creationId xmlns:p14="http://schemas.microsoft.com/office/powerpoint/2010/main" val="437426891"/>
      </p:ext>
    </p:extLst>
  </p:cSld>
  <p:clrMapOvr>
    <a:masterClrMapping/>
  </p:clrMapOvr>
  <mc:AlternateContent xmlns:mc="http://schemas.openxmlformats.org/markup-compatibility/2006" xmlns:p14="http://schemas.microsoft.com/office/powerpoint/2010/main">
    <mc:Choice Requires="p14">
      <p:transition spd="slow" p14:dur="2000" advTm="34272"/>
    </mc:Choice>
    <mc:Fallback xmlns="">
      <p:transition xmlns:p14="http://schemas.microsoft.com/office/powerpoint/2010/main" spd="slow" advTm="34272"/>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indent="-400050"/>
            <a:r>
              <a:rPr lang="en-US" dirty="0" smtClean="0"/>
              <a:t>Recent Work Harvests </a:t>
            </a:r>
            <a:r>
              <a:rPr lang="en-US" dirty="0"/>
              <a:t>10s of </a:t>
            </a:r>
            <a:r>
              <a:rPr lang="en-US" dirty="0" err="1" smtClean="0"/>
              <a:t>μW</a:t>
            </a:r>
            <a:r>
              <a:rPr lang="en-US" dirty="0" smtClean="0"/>
              <a:t> </a:t>
            </a:r>
            <a:r>
              <a:rPr lang="en-US" dirty="0" smtClean="0">
                <a:solidFill>
                  <a:srgbClr val="AA95BC"/>
                </a:solidFill>
              </a:rPr>
              <a:t>[‘09</a:t>
            </a:r>
            <a:r>
              <a:rPr lang="en-US" dirty="0">
                <a:solidFill>
                  <a:srgbClr val="AA95BC"/>
                </a:solidFill>
              </a:rPr>
              <a:t>]</a:t>
            </a:r>
          </a:p>
        </p:txBody>
      </p:sp>
      <p:sp>
        <p:nvSpPr>
          <p:cNvPr id="9" name="Content Placeholder 8"/>
          <p:cNvSpPr>
            <a:spLocks noGrp="1"/>
          </p:cNvSpPr>
          <p:nvPr>
            <p:ph idx="1"/>
          </p:nvPr>
        </p:nvSpPr>
        <p:spPr>
          <a:xfrm>
            <a:off x="317460" y="1156714"/>
            <a:ext cx="8435383" cy="4969450"/>
          </a:xfrm>
        </p:spPr>
        <p:txBody>
          <a:bodyPr anchor="ctr">
            <a:normAutofit/>
          </a:bodyPr>
          <a:lstStyle/>
          <a:p>
            <a:r>
              <a:rPr lang="en-US" sz="3600" dirty="0"/>
              <a:t>Enough for computation and sensing</a:t>
            </a:r>
          </a:p>
          <a:p>
            <a:endParaRPr lang="en-US" sz="3600" dirty="0" smtClean="0">
              <a:solidFill>
                <a:srgbClr val="000000"/>
              </a:solidFill>
            </a:endParaRPr>
          </a:p>
          <a:p>
            <a:endParaRPr lang="en-US" sz="3600" dirty="0">
              <a:solidFill>
                <a:srgbClr val="000000"/>
              </a:solidFill>
            </a:endParaRPr>
          </a:p>
          <a:p>
            <a:r>
              <a:rPr lang="en-US" sz="3600" dirty="0">
                <a:solidFill>
                  <a:srgbClr val="CB5628"/>
                </a:solidFill>
              </a:rPr>
              <a:t>Orders of magnitude </a:t>
            </a:r>
            <a:r>
              <a:rPr lang="en-US" sz="3600" dirty="0" smtClean="0">
                <a:solidFill>
                  <a:srgbClr val="CB5628"/>
                </a:solidFill>
              </a:rPr>
              <a:t>less </a:t>
            </a:r>
            <a:r>
              <a:rPr lang="en-US" sz="3600" dirty="0" smtClean="0"/>
              <a:t>power</a:t>
            </a:r>
            <a:r>
              <a:rPr lang="en-US" sz="3600" dirty="0" smtClean="0">
                <a:solidFill>
                  <a:srgbClr val="CB5628"/>
                </a:solidFill>
              </a:rPr>
              <a:t> </a:t>
            </a:r>
            <a:r>
              <a:rPr lang="en-US" sz="3600" dirty="0">
                <a:solidFill>
                  <a:srgbClr val="000000"/>
                </a:solidFill>
              </a:rPr>
              <a:t>than needed for </a:t>
            </a:r>
            <a:r>
              <a:rPr lang="en-US" sz="3600" dirty="0" smtClean="0">
                <a:solidFill>
                  <a:srgbClr val="000000"/>
                </a:solidFill>
              </a:rPr>
              <a:t>radio </a:t>
            </a:r>
            <a:r>
              <a:rPr lang="en-US" sz="3600" dirty="0">
                <a:solidFill>
                  <a:srgbClr val="000000"/>
                </a:solidFill>
              </a:rPr>
              <a:t>communication</a:t>
            </a:r>
            <a:r>
              <a:rPr lang="en-US" sz="3600" dirty="0">
                <a:solidFill>
                  <a:srgbClr val="CB5628"/>
                </a:solidFill>
              </a:rPr>
              <a:t> </a:t>
            </a:r>
            <a:r>
              <a:rPr lang="en-US" sz="3600" dirty="0" smtClean="0">
                <a:solidFill>
                  <a:schemeClr val="bg1">
                    <a:lumMod val="50000"/>
                  </a:schemeClr>
                </a:solidFill>
              </a:rPr>
              <a:t>[‘13]</a:t>
            </a:r>
            <a:endParaRPr lang="en-US" sz="3600" dirty="0">
              <a:solidFill>
                <a:schemeClr val="bg1">
                  <a:lumMod val="50000"/>
                </a:schemeClr>
              </a:solidFill>
            </a:endParaRPr>
          </a:p>
        </p:txBody>
      </p:sp>
    </p:spTree>
    <p:extLst>
      <p:ext uri="{BB962C8B-B14F-4D97-AF65-F5344CB8AC3E}">
        <p14:creationId xmlns:p14="http://schemas.microsoft.com/office/powerpoint/2010/main" val="1538633104"/>
      </p:ext>
    </p:extLst>
  </p:cSld>
  <p:clrMapOvr>
    <a:masterClrMapping/>
  </p:clrMapOvr>
  <mc:AlternateContent xmlns:mc="http://schemas.openxmlformats.org/markup-compatibility/2006" xmlns:p14="http://schemas.microsoft.com/office/powerpoint/2010/main">
    <mc:Choice Requires="p14">
      <p:transition spd="slow" p14:dur="2000" advTm="30224"/>
    </mc:Choice>
    <mc:Fallback xmlns="">
      <p:transition xmlns:p14="http://schemas.microsoft.com/office/powerpoint/2010/main" spd="slow" advTm="3022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09600"/>
          </a:xfrm>
        </p:spPr>
        <p:txBody>
          <a:bodyPr>
            <a:normAutofit fontScale="90000"/>
          </a:bodyPr>
          <a:lstStyle/>
          <a:p>
            <a:r>
              <a:rPr lang="en-US" sz="4000" dirty="0" smtClean="0"/>
              <a:t>Challenge: Communication Between Battery-Free Devices</a:t>
            </a:r>
            <a:endParaRPr lang="en-US" sz="4000" dirty="0"/>
          </a:p>
        </p:txBody>
      </p:sp>
      <p:sp>
        <p:nvSpPr>
          <p:cNvPr id="4" name="Content Placeholder 2"/>
          <p:cNvSpPr>
            <a:spLocks noGrp="1"/>
          </p:cNvSpPr>
          <p:nvPr>
            <p:ph idx="1"/>
          </p:nvPr>
        </p:nvSpPr>
        <p:spPr>
          <a:xfrm>
            <a:off x="317460" y="1475058"/>
            <a:ext cx="8480735" cy="5382941"/>
          </a:xfrm>
        </p:spPr>
        <p:txBody>
          <a:bodyPr anchor="t">
            <a:normAutofit/>
          </a:bodyPr>
          <a:lstStyle/>
          <a:p>
            <a:r>
              <a:rPr lang="en-US" sz="4000" smtClean="0"/>
              <a:t>Generating radio signals is expensive</a:t>
            </a:r>
          </a:p>
          <a:p>
            <a:endParaRPr lang="en-US" smtClean="0"/>
          </a:p>
          <a:p>
            <a:r>
              <a:rPr lang="en-US" sz="4000" smtClean="0"/>
              <a:t>Could duty cycle</a:t>
            </a:r>
          </a:p>
          <a:p>
            <a:pPr lvl="1"/>
            <a:r>
              <a:rPr lang="en-US" sz="3600" smtClean="0"/>
              <a:t>Limits interactive applications</a:t>
            </a:r>
          </a:p>
          <a:p>
            <a:pPr marL="457200" lvl="1" indent="0">
              <a:buNone/>
            </a:pPr>
            <a:endParaRPr lang="en-US" sz="4000" smtClean="0"/>
          </a:p>
          <a:p>
            <a:pPr marL="0" lvl="1" indent="0" algn="ctr">
              <a:spcBef>
                <a:spcPts val="0"/>
              </a:spcBef>
              <a:buNone/>
            </a:pPr>
            <a:r>
              <a:rPr lang="en-US" sz="4000" smtClean="0">
                <a:solidFill>
                  <a:srgbClr val="CB5628"/>
                </a:solidFill>
              </a:rPr>
              <a:t>Can we communicate without</a:t>
            </a:r>
          </a:p>
          <a:p>
            <a:pPr marL="0" lvl="1" indent="0" algn="ctr">
              <a:spcBef>
                <a:spcPts val="0"/>
              </a:spcBef>
              <a:buNone/>
            </a:pPr>
            <a:r>
              <a:rPr lang="en-US" sz="4000" smtClean="0">
                <a:solidFill>
                  <a:srgbClr val="CB5628"/>
                </a:solidFill>
              </a:rPr>
              <a:t>either device generating radio signals?</a:t>
            </a:r>
            <a:endParaRPr lang="en-US" sz="4000" dirty="0">
              <a:solidFill>
                <a:srgbClr val="CB5628"/>
              </a:solidFill>
            </a:endParaRPr>
          </a:p>
        </p:txBody>
      </p:sp>
    </p:spTree>
    <p:custDataLst>
      <p:tags r:id="rId1"/>
    </p:custDataLst>
    <p:extLst>
      <p:ext uri="{BB962C8B-B14F-4D97-AF65-F5344CB8AC3E}">
        <p14:creationId xmlns:p14="http://schemas.microsoft.com/office/powerpoint/2010/main" val="566966331"/>
      </p:ext>
    </p:extLst>
  </p:cSld>
  <p:clrMapOvr>
    <a:masterClrMapping/>
  </p:clrMapOvr>
  <mc:AlternateContent xmlns:mc="http://schemas.openxmlformats.org/markup-compatibility/2006" xmlns:p14="http://schemas.microsoft.com/office/powerpoint/2010/main">
    <mc:Choice Requires="p14">
      <p:transition spd="slow" p14:dur="2000" advTm="64971"/>
    </mc:Choice>
    <mc:Fallback xmlns="">
      <p:transition xmlns:p14="http://schemas.microsoft.com/office/powerpoint/2010/main" spd="slow" advTm="64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descr="ambient.pdf"/>
          <p:cNvPicPr>
            <a:picLocks noChangeAspect="1"/>
          </p:cNvPicPr>
          <p:nvPr/>
        </p:nvPicPr>
        <p:blipFill rotWithShape="1">
          <a:blip r:embed="rId4">
            <a:extLst>
              <a:ext uri="{28A0092B-C50C-407E-A947-70E740481C1C}">
                <a14:useLocalDpi xmlns:a14="http://schemas.microsoft.com/office/drawing/2010/main" val="0"/>
              </a:ext>
            </a:extLst>
          </a:blip>
          <a:srcRect l="43452" t="17406" r="43306" b="65373"/>
          <a:stretch/>
        </p:blipFill>
        <p:spPr>
          <a:xfrm>
            <a:off x="3895852" y="1041258"/>
            <a:ext cx="1218419" cy="1188514"/>
          </a:xfrm>
          <a:prstGeom prst="rect">
            <a:avLst/>
          </a:prstGeom>
        </p:spPr>
      </p:pic>
      <p:sp>
        <p:nvSpPr>
          <p:cNvPr id="2" name="Title 1"/>
          <p:cNvSpPr>
            <a:spLocks noGrp="1"/>
          </p:cNvSpPr>
          <p:nvPr>
            <p:ph type="title"/>
          </p:nvPr>
        </p:nvSpPr>
        <p:spPr/>
        <p:txBody>
          <a:bodyPr>
            <a:normAutofit fontScale="90000"/>
          </a:bodyPr>
          <a:lstStyle/>
          <a:p>
            <a:r>
              <a:rPr lang="en-US" dirty="0" smtClean="0"/>
              <a:t>Ambient Backscatter</a:t>
            </a:r>
            <a:endParaRPr lang="en-US" dirty="0"/>
          </a:p>
        </p:txBody>
      </p:sp>
      <p:cxnSp>
        <p:nvCxnSpPr>
          <p:cNvPr id="12" name="Straight Arrow Connector 11"/>
          <p:cNvCxnSpPr>
            <a:stCxn id="26" idx="2"/>
          </p:cNvCxnSpPr>
          <p:nvPr/>
        </p:nvCxnSpPr>
        <p:spPr>
          <a:xfrm flipH="1">
            <a:off x="4504719" y="2571115"/>
            <a:ext cx="23091" cy="1596850"/>
          </a:xfrm>
          <a:prstGeom prst="straightConnector1">
            <a:avLst/>
          </a:prstGeom>
          <a:ln w="762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044128" y="4844524"/>
            <a:ext cx="1851724" cy="3517"/>
          </a:xfrm>
          <a:prstGeom prst="straightConnector1">
            <a:avLst/>
          </a:prstGeom>
          <a:ln w="762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26" idx="2"/>
          </p:cNvCxnSpPr>
          <p:nvPr/>
        </p:nvCxnSpPr>
        <p:spPr>
          <a:xfrm flipH="1">
            <a:off x="1595930" y="2571115"/>
            <a:ext cx="2931880" cy="1596850"/>
          </a:xfrm>
          <a:prstGeom prst="straightConnector1">
            <a:avLst/>
          </a:prstGeom>
          <a:ln w="76200" cmpd="sng">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111414" y="5496552"/>
            <a:ext cx="787295" cy="461665"/>
          </a:xfrm>
          <a:prstGeom prst="rect">
            <a:avLst/>
          </a:prstGeom>
          <a:noFill/>
        </p:spPr>
        <p:txBody>
          <a:bodyPr wrap="none" rtlCol="0">
            <a:spAutoFit/>
          </a:bodyPr>
          <a:lstStyle/>
          <a:p>
            <a:r>
              <a:rPr lang="en-US" sz="2400" dirty="0" smtClean="0"/>
              <a:t>Alice</a:t>
            </a:r>
            <a:endParaRPr lang="en-US" sz="2400" dirty="0"/>
          </a:p>
        </p:txBody>
      </p:sp>
      <p:sp>
        <p:nvSpPr>
          <p:cNvPr id="28" name="TextBox 27"/>
          <p:cNvSpPr txBox="1"/>
          <p:nvPr/>
        </p:nvSpPr>
        <p:spPr>
          <a:xfrm>
            <a:off x="1124088" y="5496552"/>
            <a:ext cx="676087" cy="461665"/>
          </a:xfrm>
          <a:prstGeom prst="rect">
            <a:avLst/>
          </a:prstGeom>
          <a:noFill/>
        </p:spPr>
        <p:txBody>
          <a:bodyPr wrap="none" rtlCol="0">
            <a:spAutoFit/>
          </a:bodyPr>
          <a:lstStyle/>
          <a:p>
            <a:r>
              <a:rPr lang="en-US" sz="2400" dirty="0" smtClean="0"/>
              <a:t>Bob</a:t>
            </a:r>
          </a:p>
        </p:txBody>
      </p:sp>
      <p:sp>
        <p:nvSpPr>
          <p:cNvPr id="40" name="TextBox 39"/>
          <p:cNvSpPr txBox="1"/>
          <p:nvPr/>
        </p:nvSpPr>
        <p:spPr>
          <a:xfrm>
            <a:off x="2781404" y="5956971"/>
            <a:ext cx="3447316" cy="830997"/>
          </a:xfrm>
          <a:prstGeom prst="rect">
            <a:avLst/>
          </a:prstGeom>
          <a:noFill/>
        </p:spPr>
        <p:txBody>
          <a:bodyPr wrap="square" rtlCol="0">
            <a:spAutoFit/>
          </a:bodyPr>
          <a:lstStyle/>
          <a:p>
            <a:pPr algn="ctr"/>
            <a:r>
              <a:rPr lang="en-US" sz="2400" dirty="0" smtClean="0">
                <a:solidFill>
                  <a:srgbClr val="CB5628"/>
                </a:solidFill>
                <a:latin typeface="Calibri"/>
                <a:cs typeface="Calibri"/>
              </a:rPr>
              <a:t>‘0’ bit – Absorb TV Signals</a:t>
            </a:r>
          </a:p>
          <a:p>
            <a:pPr algn="ctr"/>
            <a:r>
              <a:rPr lang="en-US" sz="2400" dirty="0">
                <a:solidFill>
                  <a:srgbClr val="CB5628"/>
                </a:solidFill>
                <a:cs typeface="Calibri"/>
              </a:rPr>
              <a:t>‘1’ bit – Reflect TV </a:t>
            </a:r>
            <a:r>
              <a:rPr lang="en-US" sz="2400" dirty="0" smtClean="0">
                <a:solidFill>
                  <a:srgbClr val="CB5628"/>
                </a:solidFill>
                <a:cs typeface="Calibri"/>
              </a:rPr>
              <a:t>signals</a:t>
            </a:r>
            <a:r>
              <a:rPr lang="en-US" sz="2400" dirty="0" smtClean="0">
                <a:solidFill>
                  <a:srgbClr val="CB5628"/>
                </a:solidFill>
                <a:latin typeface="Calibri"/>
                <a:cs typeface="Calibri"/>
              </a:rPr>
              <a:t> </a:t>
            </a:r>
            <a:endParaRPr lang="en-US" sz="2400" dirty="0">
              <a:solidFill>
                <a:srgbClr val="CB5628"/>
              </a:solidFill>
              <a:latin typeface="Calibri"/>
              <a:cs typeface="Calibri"/>
            </a:endParaRPr>
          </a:p>
        </p:txBody>
      </p:sp>
      <p:sp>
        <p:nvSpPr>
          <p:cNvPr id="26" name="TextBox 25"/>
          <p:cNvSpPr txBox="1"/>
          <p:nvPr/>
        </p:nvSpPr>
        <p:spPr>
          <a:xfrm>
            <a:off x="3842015" y="2109450"/>
            <a:ext cx="1371589" cy="461665"/>
          </a:xfrm>
          <a:prstGeom prst="rect">
            <a:avLst/>
          </a:prstGeom>
          <a:noFill/>
        </p:spPr>
        <p:txBody>
          <a:bodyPr wrap="none" rtlCol="0">
            <a:spAutoFit/>
          </a:bodyPr>
          <a:lstStyle/>
          <a:p>
            <a:r>
              <a:rPr lang="en-US" sz="2400" dirty="0" smtClean="0"/>
              <a:t>TV Tower</a:t>
            </a:r>
            <a:endParaRPr lang="en-US" sz="2000" dirty="0"/>
          </a:p>
        </p:txBody>
      </p:sp>
      <p:pic>
        <p:nvPicPr>
          <p:cNvPr id="76" name="Picture 75" descr="images.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6541" y="3793625"/>
            <a:ext cx="1469710" cy="1740822"/>
          </a:xfrm>
          <a:prstGeom prst="rect">
            <a:avLst/>
          </a:prstGeom>
        </p:spPr>
      </p:pic>
      <p:cxnSp>
        <p:nvCxnSpPr>
          <p:cNvPr id="77" name="Straight Arrow Connector 76"/>
          <p:cNvCxnSpPr/>
          <p:nvPr/>
        </p:nvCxnSpPr>
        <p:spPr>
          <a:xfrm>
            <a:off x="4504719" y="2571115"/>
            <a:ext cx="2905762" cy="1502613"/>
          </a:xfrm>
          <a:prstGeom prst="straightConnector1">
            <a:avLst/>
          </a:prstGeom>
          <a:ln w="762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6605581" y="2982584"/>
            <a:ext cx="1748117" cy="830997"/>
          </a:xfrm>
          <a:prstGeom prst="rect">
            <a:avLst/>
          </a:prstGeom>
          <a:noFill/>
        </p:spPr>
        <p:txBody>
          <a:bodyPr wrap="square" rtlCol="0">
            <a:spAutoFit/>
          </a:bodyPr>
          <a:lstStyle/>
          <a:p>
            <a:pPr algn="ctr"/>
            <a:r>
              <a:rPr lang="en-US" sz="2400" dirty="0" smtClean="0">
                <a:solidFill>
                  <a:srgbClr val="CB5628"/>
                </a:solidFill>
                <a:latin typeface="Calibri"/>
                <a:cs typeface="Calibri"/>
              </a:rPr>
              <a:t>Reception</a:t>
            </a:r>
          </a:p>
          <a:p>
            <a:pPr algn="ctr"/>
            <a:r>
              <a:rPr lang="en-US" sz="2400" dirty="0" smtClean="0">
                <a:solidFill>
                  <a:srgbClr val="CB5628"/>
                </a:solidFill>
                <a:latin typeface="Calibri"/>
                <a:cs typeface="Calibri"/>
              </a:rPr>
              <a:t>Unaffected</a:t>
            </a:r>
            <a:endParaRPr lang="en-US" sz="2400" dirty="0">
              <a:solidFill>
                <a:srgbClr val="CB5628"/>
              </a:solidFill>
              <a:latin typeface="Calibri"/>
              <a:cs typeface="Calibri"/>
            </a:endParaRPr>
          </a:p>
        </p:txBody>
      </p:sp>
      <p:cxnSp>
        <p:nvCxnSpPr>
          <p:cNvPr id="117" name="Straight Arrow Connector 116"/>
          <p:cNvCxnSpPr/>
          <p:nvPr/>
        </p:nvCxnSpPr>
        <p:spPr>
          <a:xfrm>
            <a:off x="4898709" y="4848041"/>
            <a:ext cx="1916070" cy="0"/>
          </a:xfrm>
          <a:prstGeom prst="straightConnector1">
            <a:avLst/>
          </a:prstGeom>
          <a:ln w="762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4" name="TextBox 123"/>
          <p:cNvSpPr txBox="1"/>
          <p:nvPr/>
        </p:nvSpPr>
        <p:spPr>
          <a:xfrm>
            <a:off x="5562600" y="1219200"/>
            <a:ext cx="3200400" cy="1384995"/>
          </a:xfrm>
          <a:prstGeom prst="rect">
            <a:avLst/>
          </a:prstGeom>
          <a:noFill/>
        </p:spPr>
        <p:txBody>
          <a:bodyPr wrap="square" rtlCol="0">
            <a:spAutoFit/>
          </a:bodyPr>
          <a:lstStyle/>
          <a:p>
            <a:r>
              <a:rPr lang="en-US" sz="2800" dirty="0" smtClean="0">
                <a:solidFill>
                  <a:srgbClr val="000000"/>
                </a:solidFill>
              </a:rPr>
              <a:t>Use existing signals instead of generating our own</a:t>
            </a:r>
            <a:endParaRPr lang="en-US" sz="2800" dirty="0">
              <a:solidFill>
                <a:srgbClr val="000000"/>
              </a:solidFill>
            </a:endParaRPr>
          </a:p>
        </p:txBody>
      </p:sp>
      <p:sp>
        <p:nvSpPr>
          <p:cNvPr id="29" name="TextBox 28"/>
          <p:cNvSpPr txBox="1"/>
          <p:nvPr/>
        </p:nvSpPr>
        <p:spPr>
          <a:xfrm>
            <a:off x="5037631" y="4405112"/>
            <a:ext cx="1470324" cy="830997"/>
          </a:xfrm>
          <a:prstGeom prst="rect">
            <a:avLst/>
          </a:prstGeom>
          <a:noFill/>
        </p:spPr>
        <p:txBody>
          <a:bodyPr wrap="none" rtlCol="0">
            <a:spAutoFit/>
          </a:bodyPr>
          <a:lstStyle/>
          <a:p>
            <a:r>
              <a:rPr lang="en-US" sz="2400" dirty="0" smtClean="0"/>
              <a:t>Additional</a:t>
            </a:r>
          </a:p>
          <a:p>
            <a:r>
              <a:rPr lang="en-US" sz="2400" dirty="0" smtClean="0"/>
              <a:t>Multipath</a:t>
            </a:r>
            <a:endParaRPr lang="en-US" sz="2400" dirty="0"/>
          </a:p>
        </p:txBody>
      </p:sp>
      <p:pic>
        <p:nvPicPr>
          <p:cNvPr id="31" name="Picture 30" descr="top-side-edit.png"/>
          <p:cNvPicPr>
            <a:picLocks noChangeAspect="1"/>
          </p:cNvPicPr>
          <p:nvPr/>
        </p:nvPicPr>
        <p:blipFill rotWithShape="1">
          <a:blip r:embed="rId6">
            <a:extLst>
              <a:ext uri="{28A0092B-C50C-407E-A947-70E740481C1C}">
                <a14:useLocalDpi xmlns:a14="http://schemas.microsoft.com/office/drawing/2010/main" val="0"/>
              </a:ext>
            </a:extLst>
          </a:blip>
          <a:srcRect l="31575" r="32387"/>
          <a:stretch/>
        </p:blipFill>
        <p:spPr>
          <a:xfrm rot="2410204">
            <a:off x="879502" y="4527823"/>
            <a:ext cx="1282097" cy="786500"/>
          </a:xfrm>
          <a:prstGeom prst="rect">
            <a:avLst/>
          </a:prstGeom>
        </p:spPr>
      </p:pic>
      <p:pic>
        <p:nvPicPr>
          <p:cNvPr id="32" name="Picture 31" descr="top-side-edit.png"/>
          <p:cNvPicPr>
            <a:picLocks noChangeAspect="1"/>
          </p:cNvPicPr>
          <p:nvPr/>
        </p:nvPicPr>
        <p:blipFill rotWithShape="1">
          <a:blip r:embed="rId6">
            <a:extLst>
              <a:ext uri="{28A0092B-C50C-407E-A947-70E740481C1C}">
                <a14:useLocalDpi xmlns:a14="http://schemas.microsoft.com/office/drawing/2010/main" val="0"/>
              </a:ext>
            </a:extLst>
          </a:blip>
          <a:srcRect l="31575" r="32387"/>
          <a:stretch/>
        </p:blipFill>
        <p:spPr>
          <a:xfrm rot="2744313">
            <a:off x="3863670" y="4508272"/>
            <a:ext cx="1282097" cy="786500"/>
          </a:xfrm>
          <a:prstGeom prst="rect">
            <a:avLst/>
          </a:prstGeom>
        </p:spPr>
      </p:pic>
      <p:sp>
        <p:nvSpPr>
          <p:cNvPr id="23" name="Text Box 7"/>
          <p:cNvSpPr txBox="1">
            <a:spLocks noChangeArrowheads="1"/>
          </p:cNvSpPr>
          <p:nvPr/>
        </p:nvSpPr>
        <p:spPr bwMode="auto">
          <a:xfrm>
            <a:off x="-6801" y="2662704"/>
            <a:ext cx="9144000" cy="1253520"/>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ctr"/>
          <a:lstStyle/>
          <a:p>
            <a:pPr marL="231775" algn="ctr"/>
            <a:r>
              <a:rPr lang="en-US" sz="3000" dirty="0" smtClean="0">
                <a:solidFill>
                  <a:schemeClr val="bg1"/>
                </a:solidFill>
                <a:latin typeface="Calibri"/>
                <a:ea typeface="Batang" pitchFamily="18" charset="-127"/>
                <a:cs typeface="Calibri"/>
              </a:rPr>
              <a:t>Works with only ~5% of the harvested power!</a:t>
            </a:r>
            <a:endParaRPr lang="en-US" sz="3000" kern="1200" dirty="0" smtClean="0">
              <a:solidFill>
                <a:srgbClr val="FFFF00"/>
              </a:solidFill>
              <a:latin typeface="Comic Sans MS" pitchFamily="-112" charset="0"/>
              <a:ea typeface="Batang" pitchFamily="18" charset="-127"/>
              <a:cs typeface="Batang" pitchFamily="18" charset="-127"/>
            </a:endParaRPr>
          </a:p>
        </p:txBody>
      </p:sp>
    </p:spTree>
    <p:custDataLst>
      <p:tags r:id="rId1"/>
    </p:custDataLst>
    <p:extLst>
      <p:ext uri="{BB962C8B-B14F-4D97-AF65-F5344CB8AC3E}">
        <p14:creationId xmlns:p14="http://schemas.microsoft.com/office/powerpoint/2010/main" val="282149860"/>
      </p:ext>
    </p:extLst>
  </p:cSld>
  <p:clrMapOvr>
    <a:masterClrMapping/>
  </p:clrMapOvr>
  <mc:AlternateContent xmlns:mc="http://schemas.openxmlformats.org/markup-compatibility/2006" xmlns:p14="http://schemas.microsoft.com/office/powerpoint/2010/main">
    <mc:Choice Requires="p14">
      <p:transition spd="slow" p14:dur="2000" advTm="120363"/>
    </mc:Choice>
    <mc:Fallback xmlns="">
      <p:transition xmlns:p14="http://schemas.microsoft.com/office/powerpoint/2010/main" spd="slow" advTm="12036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1000"/>
                                        <p:tgtEl>
                                          <p:spTgt spid="21"/>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1000"/>
                                        <p:tgtEl>
                                          <p:spTgt spid="12"/>
                                        </p:tgtEl>
                                      </p:cBhvr>
                                    </p:animEffect>
                                  </p:childTnLst>
                                </p:cTn>
                              </p:par>
                              <p:par>
                                <p:cTn id="25" presetID="1" presetClass="entr" presetSubtype="0" fill="hold" nodeType="with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22" presetClass="entr" presetSubtype="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1000"/>
                                        <p:tgtEl>
                                          <p:spTgt spid="21"/>
                                        </p:tgtEl>
                                      </p:cBhvr>
                                    </p:animEffect>
                                  </p:childTnLst>
                                </p:cTn>
                              </p:par>
                              <p:par>
                                <p:cTn id="35" presetID="1" presetClass="entr" presetSubtype="0" fill="hold" nodeType="with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childTnLst>
                                </p:cTn>
                              </p:par>
                              <p:par>
                                <p:cTn id="37" presetID="22" presetClass="entr" presetSubtype="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6"/>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wipe(left)">
                                      <p:cBhvr>
                                        <p:cTn id="50" dur="500"/>
                                        <p:tgtEl>
                                          <p:spTgt spid="117"/>
                                        </p:tgtEl>
                                      </p:cBhvr>
                                    </p:animEffect>
                                  </p:childTnLst>
                                </p:cTn>
                              </p:par>
                            </p:childTnLst>
                          </p:cTn>
                        </p:par>
                        <p:par>
                          <p:cTn id="51" fill="hold">
                            <p:stCondLst>
                              <p:cond delay="500"/>
                            </p:stCondLst>
                            <p:childTnLst>
                              <p:par>
                                <p:cTn id="52" presetID="1" presetClass="entr" presetSubtype="0"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6" grpId="0"/>
      <p:bldP spid="78" grpId="0"/>
      <p:bldP spid="29"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167872" y="134640"/>
            <a:ext cx="3627716" cy="584776"/>
          </a:xfrm>
          <a:prstGeom prst="rect">
            <a:avLst/>
          </a:prstGeom>
          <a:noFill/>
        </p:spPr>
        <p:txBody>
          <a:bodyPr wrap="none" rtlCol="0">
            <a:spAutoFit/>
          </a:bodyPr>
          <a:lstStyle/>
          <a:p>
            <a:r>
              <a:rPr lang="en-US" sz="3200" dirty="0" smtClean="0"/>
              <a:t>Ambient Backscatter</a:t>
            </a:r>
            <a:endParaRPr lang="en-US" sz="3200" dirty="0"/>
          </a:p>
        </p:txBody>
      </p:sp>
      <p:sp>
        <p:nvSpPr>
          <p:cNvPr id="19" name="TextBox 18"/>
          <p:cNvSpPr txBox="1"/>
          <p:nvPr/>
        </p:nvSpPr>
        <p:spPr>
          <a:xfrm>
            <a:off x="-238852" y="4204249"/>
            <a:ext cx="4844162" cy="2154436"/>
          </a:xfrm>
          <a:prstGeom prst="rect">
            <a:avLst/>
          </a:prstGeom>
          <a:noFill/>
        </p:spPr>
        <p:txBody>
          <a:bodyPr wrap="square" rtlCol="0">
            <a:spAutoFit/>
          </a:bodyPr>
          <a:lstStyle/>
          <a:p>
            <a:pPr marL="457200" indent="-182880">
              <a:spcBef>
                <a:spcPts val="3000"/>
              </a:spcBef>
              <a:buFont typeface="Arial"/>
              <a:buChar char="•"/>
            </a:pPr>
            <a:r>
              <a:rPr lang="en-US" sz="2800" dirty="0"/>
              <a:t>Reader </a:t>
            </a:r>
            <a:r>
              <a:rPr lang="en-US" sz="2800" dirty="0">
                <a:solidFill>
                  <a:srgbClr val="000000"/>
                </a:solidFill>
              </a:rPr>
              <a:t>sends </a:t>
            </a:r>
            <a:r>
              <a:rPr lang="en-US" sz="2800" dirty="0">
                <a:solidFill>
                  <a:srgbClr val="4F81BD"/>
                </a:solidFill>
              </a:rPr>
              <a:t>constant </a:t>
            </a:r>
            <a:r>
              <a:rPr lang="en-US" sz="2800" dirty="0">
                <a:solidFill>
                  <a:srgbClr val="000000"/>
                </a:solidFill>
              </a:rPr>
              <a:t>wave</a:t>
            </a:r>
            <a:endParaRPr lang="en-US" sz="2800" dirty="0">
              <a:solidFill>
                <a:srgbClr val="CB5628"/>
              </a:solidFill>
            </a:endParaRPr>
          </a:p>
          <a:p>
            <a:pPr marL="457200" indent="-182880">
              <a:spcBef>
                <a:spcPts val="3000"/>
              </a:spcBef>
              <a:buFont typeface="Arial"/>
              <a:buChar char="•"/>
            </a:pPr>
            <a:r>
              <a:rPr lang="en-US" sz="2800" dirty="0">
                <a:sym typeface="Wingdings"/>
              </a:rPr>
              <a:t>Receive chain: </a:t>
            </a:r>
            <a:r>
              <a:rPr lang="en-US" sz="2800" dirty="0" smtClean="0">
                <a:solidFill>
                  <a:srgbClr val="4F81BD"/>
                </a:solidFill>
                <a:sym typeface="Wingdings"/>
              </a:rPr>
              <a:t>100s </a:t>
            </a:r>
            <a:r>
              <a:rPr lang="en-US" sz="2800" dirty="0">
                <a:solidFill>
                  <a:srgbClr val="4F81BD"/>
                </a:solidFill>
                <a:sym typeface="Wingdings"/>
              </a:rPr>
              <a:t>of </a:t>
            </a:r>
            <a:r>
              <a:rPr lang="en-US" sz="2800" dirty="0" err="1">
                <a:solidFill>
                  <a:srgbClr val="4F81BD"/>
                </a:solidFill>
                <a:sym typeface="Wingdings"/>
              </a:rPr>
              <a:t>mW</a:t>
            </a:r>
            <a:endParaRPr lang="en-US" sz="2800" dirty="0">
              <a:solidFill>
                <a:srgbClr val="4F81BD"/>
              </a:solidFill>
            </a:endParaRPr>
          </a:p>
          <a:p>
            <a:pPr marL="457200" indent="-182880">
              <a:spcBef>
                <a:spcPts val="3000"/>
              </a:spcBef>
              <a:buFont typeface="Arial"/>
              <a:buChar char="•"/>
            </a:pPr>
            <a:r>
              <a:rPr lang="en-US" sz="2800" dirty="0" smtClean="0">
                <a:solidFill>
                  <a:srgbClr val="000000"/>
                </a:solidFill>
              </a:rPr>
              <a:t>Reader </a:t>
            </a:r>
            <a:r>
              <a:rPr lang="en-US" sz="2800" dirty="0">
                <a:solidFill>
                  <a:srgbClr val="4F81BD"/>
                </a:solidFill>
              </a:rPr>
              <a:t>centrally </a:t>
            </a:r>
            <a:r>
              <a:rPr lang="en-US" sz="2800" dirty="0">
                <a:solidFill>
                  <a:srgbClr val="000000"/>
                </a:solidFill>
              </a:rPr>
              <a:t>coordinates</a:t>
            </a:r>
          </a:p>
        </p:txBody>
      </p:sp>
      <p:sp>
        <p:nvSpPr>
          <p:cNvPr id="23" name="TextBox 22"/>
          <p:cNvSpPr txBox="1"/>
          <p:nvPr/>
        </p:nvSpPr>
        <p:spPr>
          <a:xfrm>
            <a:off x="1892887" y="124977"/>
            <a:ext cx="951903" cy="584776"/>
          </a:xfrm>
          <a:prstGeom prst="rect">
            <a:avLst/>
          </a:prstGeom>
          <a:noFill/>
        </p:spPr>
        <p:txBody>
          <a:bodyPr wrap="none" rtlCol="0">
            <a:spAutoFit/>
          </a:bodyPr>
          <a:lstStyle/>
          <a:p>
            <a:r>
              <a:rPr lang="en-US" sz="3200" dirty="0" smtClean="0"/>
              <a:t>RFID</a:t>
            </a:r>
            <a:endParaRPr lang="en-US" sz="3200" dirty="0"/>
          </a:p>
        </p:txBody>
      </p:sp>
      <p:pic>
        <p:nvPicPr>
          <p:cNvPr id="26" name="Picture 25"/>
          <p:cNvPicPr>
            <a:picLocks noChangeAspect="1"/>
          </p:cNvPicPr>
          <p:nvPr/>
        </p:nvPicPr>
        <p:blipFill>
          <a:blip r:embed="rId4"/>
          <a:stretch>
            <a:fillRect/>
          </a:stretch>
        </p:blipFill>
        <p:spPr>
          <a:xfrm>
            <a:off x="325711" y="617621"/>
            <a:ext cx="1701683" cy="1723008"/>
          </a:xfrm>
          <a:prstGeom prst="rect">
            <a:avLst/>
          </a:prstGeom>
        </p:spPr>
      </p:pic>
      <p:cxnSp>
        <p:nvCxnSpPr>
          <p:cNvPr id="27" name="Straight Arrow Connector 26"/>
          <p:cNvCxnSpPr/>
          <p:nvPr/>
        </p:nvCxnSpPr>
        <p:spPr>
          <a:xfrm>
            <a:off x="2042160" y="1406363"/>
            <a:ext cx="1361830" cy="0"/>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042160" y="1628410"/>
            <a:ext cx="1361830" cy="0"/>
          </a:xfrm>
          <a:prstGeom prst="straightConnector1">
            <a:avLst/>
          </a:prstGeom>
          <a:ln w="57150" cmpd="sng">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7609" y="2130398"/>
            <a:ext cx="1222786" cy="523220"/>
          </a:xfrm>
          <a:prstGeom prst="rect">
            <a:avLst/>
          </a:prstGeom>
          <a:noFill/>
        </p:spPr>
        <p:txBody>
          <a:bodyPr wrap="none" rtlCol="0">
            <a:spAutoFit/>
          </a:bodyPr>
          <a:lstStyle/>
          <a:p>
            <a:r>
              <a:rPr lang="en-US" sz="2800" dirty="0" smtClean="0"/>
              <a:t>Reader</a:t>
            </a:r>
            <a:endParaRPr lang="en-US" sz="2800" dirty="0"/>
          </a:p>
        </p:txBody>
      </p:sp>
      <p:sp>
        <p:nvSpPr>
          <p:cNvPr id="31" name="TextBox 30"/>
          <p:cNvSpPr txBox="1"/>
          <p:nvPr/>
        </p:nvSpPr>
        <p:spPr>
          <a:xfrm>
            <a:off x="3247734" y="2130398"/>
            <a:ext cx="700658" cy="523220"/>
          </a:xfrm>
          <a:prstGeom prst="rect">
            <a:avLst/>
          </a:prstGeom>
          <a:noFill/>
        </p:spPr>
        <p:txBody>
          <a:bodyPr wrap="none" rtlCol="0">
            <a:spAutoFit/>
          </a:bodyPr>
          <a:lstStyle/>
          <a:p>
            <a:r>
              <a:rPr lang="en-US" sz="2800" dirty="0" smtClean="0"/>
              <a:t>Tag</a:t>
            </a:r>
            <a:endParaRPr lang="en-US" sz="2800" dirty="0"/>
          </a:p>
        </p:txBody>
      </p:sp>
      <p:cxnSp>
        <p:nvCxnSpPr>
          <p:cNvPr id="32" name="Straight Connector 31"/>
          <p:cNvCxnSpPr/>
          <p:nvPr/>
        </p:nvCxnSpPr>
        <p:spPr>
          <a:xfrm flipH="1">
            <a:off x="4575779" y="321733"/>
            <a:ext cx="1" cy="616627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33" name="Chart 32"/>
          <p:cNvGraphicFramePr/>
          <p:nvPr>
            <p:extLst/>
          </p:nvPr>
        </p:nvGraphicFramePr>
        <p:xfrm>
          <a:off x="567609" y="2597588"/>
          <a:ext cx="3328526" cy="1523712"/>
        </p:xfrm>
        <a:graphic>
          <a:graphicData uri="http://schemas.openxmlformats.org/drawingml/2006/chart">
            <c:chart xmlns:c="http://schemas.openxmlformats.org/drawingml/2006/chart" xmlns:r="http://schemas.openxmlformats.org/officeDocument/2006/relationships" r:id="rId5"/>
          </a:graphicData>
        </a:graphic>
      </p:graphicFrame>
      <p:pic>
        <p:nvPicPr>
          <p:cNvPr id="34" name="Picture 2" descr="https://lh5.googleusercontent.com/DkqF7_n_qUwuKlonD3o2NPbp8k1bfJlN6vb5LRxNnj8Ic3DZ2IVdoD_9hjD4YkgFY1yLowOcBFC7xD_lI1Gir72HyrHPlGe1UbWwdXJE_1UNn1yS3XYD8_h576w"/>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819467" y="1319491"/>
            <a:ext cx="1595862" cy="27821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p:txBody>
          <a:bodyPr/>
          <a:lstStyle/>
          <a:p>
            <a:endParaRPr lang="en-US"/>
          </a:p>
        </p:txBody>
      </p:sp>
    </p:spTree>
    <p:custDataLst>
      <p:tags r:id="rId1"/>
    </p:custDataLst>
    <p:extLst>
      <p:ext uri="{BB962C8B-B14F-4D97-AF65-F5344CB8AC3E}">
        <p14:creationId xmlns:p14="http://schemas.microsoft.com/office/powerpoint/2010/main" val="1097756590"/>
      </p:ext>
    </p:extLst>
  </p:cSld>
  <p:clrMapOvr>
    <a:masterClrMapping/>
  </p:clrMapOvr>
  <mc:AlternateContent xmlns:mc="http://schemas.openxmlformats.org/markup-compatibility/2006" xmlns:p14="http://schemas.microsoft.com/office/powerpoint/2010/main">
    <mc:Choice Requires="p14">
      <p:transition spd="slow" p14:dur="2000" advTm="41974"/>
    </mc:Choice>
    <mc:Fallback xmlns="">
      <p:transition xmlns:p14="http://schemas.microsoft.com/office/powerpoint/2010/main" spd="slow" advTm="419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p:bldP spid="30" grpId="0"/>
      <p:bldP spid="31" grpId="0"/>
      <p:bldGraphic spid="33"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325711" y="617621"/>
            <a:ext cx="1701683" cy="1723008"/>
          </a:xfrm>
          <a:prstGeom prst="rect">
            <a:avLst/>
          </a:prstGeom>
        </p:spPr>
      </p:pic>
      <p:cxnSp>
        <p:nvCxnSpPr>
          <p:cNvPr id="15" name="Straight Arrow Connector 14"/>
          <p:cNvCxnSpPr/>
          <p:nvPr/>
        </p:nvCxnSpPr>
        <p:spPr>
          <a:xfrm flipH="1">
            <a:off x="6178310" y="1628410"/>
            <a:ext cx="1323467" cy="1"/>
          </a:xfrm>
          <a:prstGeom prst="straightConnector1">
            <a:avLst/>
          </a:prstGeom>
          <a:ln w="57150"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391809" y="2080514"/>
            <a:ext cx="700658" cy="523220"/>
          </a:xfrm>
          <a:prstGeom prst="rect">
            <a:avLst/>
          </a:prstGeom>
          <a:noFill/>
        </p:spPr>
        <p:txBody>
          <a:bodyPr wrap="none" rtlCol="0">
            <a:spAutoFit/>
          </a:bodyPr>
          <a:lstStyle/>
          <a:p>
            <a:r>
              <a:rPr lang="en-US" sz="2800" dirty="0" smtClean="0"/>
              <a:t>Tag</a:t>
            </a:r>
            <a:endParaRPr lang="en-US" sz="2800" dirty="0"/>
          </a:p>
        </p:txBody>
      </p:sp>
      <p:sp>
        <p:nvSpPr>
          <p:cNvPr id="17" name="TextBox 16"/>
          <p:cNvSpPr txBox="1"/>
          <p:nvPr/>
        </p:nvSpPr>
        <p:spPr>
          <a:xfrm>
            <a:off x="7616743" y="2069682"/>
            <a:ext cx="700658" cy="523220"/>
          </a:xfrm>
          <a:prstGeom prst="rect">
            <a:avLst/>
          </a:prstGeom>
          <a:noFill/>
        </p:spPr>
        <p:txBody>
          <a:bodyPr wrap="none" rtlCol="0">
            <a:spAutoFit/>
          </a:bodyPr>
          <a:lstStyle/>
          <a:p>
            <a:r>
              <a:rPr lang="en-US" sz="2800" dirty="0" smtClean="0"/>
              <a:t>Tag</a:t>
            </a:r>
            <a:endParaRPr lang="en-US" sz="2800" dirty="0"/>
          </a:p>
        </p:txBody>
      </p:sp>
      <p:sp>
        <p:nvSpPr>
          <p:cNvPr id="10" name="TextBox 9"/>
          <p:cNvSpPr txBox="1"/>
          <p:nvPr/>
        </p:nvSpPr>
        <p:spPr>
          <a:xfrm>
            <a:off x="5167872" y="134640"/>
            <a:ext cx="3627716" cy="584776"/>
          </a:xfrm>
          <a:prstGeom prst="rect">
            <a:avLst/>
          </a:prstGeom>
          <a:noFill/>
        </p:spPr>
        <p:txBody>
          <a:bodyPr wrap="none" rtlCol="0">
            <a:spAutoFit/>
          </a:bodyPr>
          <a:lstStyle/>
          <a:p>
            <a:r>
              <a:rPr lang="en-US" sz="3200" dirty="0" smtClean="0"/>
              <a:t>Ambient Backscatter</a:t>
            </a:r>
            <a:endParaRPr lang="en-US" sz="3200" dirty="0"/>
          </a:p>
        </p:txBody>
      </p:sp>
      <p:sp>
        <p:nvSpPr>
          <p:cNvPr id="20" name="TextBox 19"/>
          <p:cNvSpPr txBox="1"/>
          <p:nvPr/>
        </p:nvSpPr>
        <p:spPr>
          <a:xfrm>
            <a:off x="4371029" y="4204249"/>
            <a:ext cx="4902175" cy="2154436"/>
          </a:xfrm>
          <a:prstGeom prst="rect">
            <a:avLst/>
          </a:prstGeom>
          <a:noFill/>
        </p:spPr>
        <p:txBody>
          <a:bodyPr wrap="square" rtlCol="0">
            <a:spAutoFit/>
          </a:bodyPr>
          <a:lstStyle/>
          <a:p>
            <a:pPr marL="457200" indent="-182880">
              <a:spcBef>
                <a:spcPts val="3000"/>
              </a:spcBef>
              <a:buFont typeface="Arial"/>
              <a:buChar char="•"/>
            </a:pPr>
            <a:r>
              <a:rPr lang="en-US" sz="2800" dirty="0"/>
              <a:t>U</a:t>
            </a:r>
            <a:r>
              <a:rPr lang="en-US" sz="2800" dirty="0" smtClean="0"/>
              <a:t>ses </a:t>
            </a:r>
            <a:r>
              <a:rPr lang="en-US" sz="2800" dirty="0" smtClean="0">
                <a:solidFill>
                  <a:srgbClr val="CB5628"/>
                </a:solidFill>
              </a:rPr>
              <a:t>uncontrollable </a:t>
            </a:r>
            <a:r>
              <a:rPr lang="en-US" sz="2800" dirty="0" smtClean="0"/>
              <a:t>signals</a:t>
            </a:r>
          </a:p>
          <a:p>
            <a:pPr marL="457200" indent="-182880">
              <a:spcBef>
                <a:spcPts val="3000"/>
              </a:spcBef>
              <a:buFont typeface="Arial"/>
              <a:buChar char="•"/>
            </a:pPr>
            <a:r>
              <a:rPr lang="en-US" sz="2800" dirty="0" smtClean="0">
                <a:sym typeface="Wingdings"/>
              </a:rPr>
              <a:t>Receive chain: </a:t>
            </a:r>
            <a:r>
              <a:rPr lang="en-US" sz="2800" dirty="0" smtClean="0">
                <a:solidFill>
                  <a:srgbClr val="CB5628"/>
                </a:solidFill>
                <a:sym typeface="Wingdings"/>
              </a:rPr>
              <a:t>0.5 </a:t>
            </a:r>
            <a:r>
              <a:rPr lang="en-US" sz="2800" dirty="0" err="1" smtClean="0">
                <a:solidFill>
                  <a:srgbClr val="CB5628"/>
                </a:solidFill>
                <a:sym typeface="Wingdings"/>
              </a:rPr>
              <a:t>μW</a:t>
            </a:r>
            <a:endParaRPr lang="en-US" sz="2800" dirty="0"/>
          </a:p>
          <a:p>
            <a:pPr marL="457200" indent="-182880">
              <a:spcBef>
                <a:spcPts val="3000"/>
              </a:spcBef>
              <a:buFont typeface="Arial"/>
              <a:buChar char="•"/>
            </a:pPr>
            <a:r>
              <a:rPr lang="en-US" sz="2800" dirty="0" smtClean="0"/>
              <a:t>Need </a:t>
            </a:r>
            <a:r>
              <a:rPr lang="en-US" sz="2800" dirty="0" smtClean="0">
                <a:solidFill>
                  <a:srgbClr val="CB5628"/>
                </a:solidFill>
              </a:rPr>
              <a:t>distributed</a:t>
            </a:r>
            <a:r>
              <a:rPr lang="en-US" sz="2800" dirty="0" smtClean="0"/>
              <a:t> MAC</a:t>
            </a:r>
            <a:endParaRPr lang="en-US" sz="2800" dirty="0"/>
          </a:p>
        </p:txBody>
      </p:sp>
      <p:graphicFrame>
        <p:nvGraphicFramePr>
          <p:cNvPr id="22" name="Chart 21"/>
          <p:cNvGraphicFramePr/>
          <p:nvPr>
            <p:extLst/>
          </p:nvPr>
        </p:nvGraphicFramePr>
        <p:xfrm>
          <a:off x="5167872" y="2606698"/>
          <a:ext cx="3328526" cy="1523711"/>
        </p:xfrm>
        <a:graphic>
          <a:graphicData uri="http://schemas.openxmlformats.org/drawingml/2006/chart">
            <c:chart xmlns:c="http://schemas.openxmlformats.org/drawingml/2006/chart" xmlns:r="http://schemas.openxmlformats.org/officeDocument/2006/relationships" r:id="rId5"/>
          </a:graphicData>
        </a:graphic>
      </p:graphicFrame>
      <p:cxnSp>
        <p:nvCxnSpPr>
          <p:cNvPr id="27" name="Straight Arrow Connector 26"/>
          <p:cNvCxnSpPr/>
          <p:nvPr/>
        </p:nvCxnSpPr>
        <p:spPr>
          <a:xfrm>
            <a:off x="2042160" y="1406363"/>
            <a:ext cx="1361830"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2042160" y="1628410"/>
            <a:ext cx="1361830" cy="0"/>
          </a:xfrm>
          <a:prstGeom prst="straightConnector1">
            <a:avLst/>
          </a:prstGeom>
          <a:ln w="57150"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567609" y="2130398"/>
            <a:ext cx="1222786" cy="523220"/>
          </a:xfrm>
          <a:prstGeom prst="rect">
            <a:avLst/>
          </a:prstGeom>
          <a:noFill/>
        </p:spPr>
        <p:txBody>
          <a:bodyPr wrap="none" rtlCol="0">
            <a:spAutoFit/>
          </a:bodyPr>
          <a:lstStyle/>
          <a:p>
            <a:r>
              <a:rPr lang="en-US" sz="2800" dirty="0" smtClean="0"/>
              <a:t>Reader</a:t>
            </a:r>
            <a:endParaRPr lang="en-US" sz="2800" dirty="0"/>
          </a:p>
        </p:txBody>
      </p:sp>
      <p:sp>
        <p:nvSpPr>
          <p:cNvPr id="31" name="TextBox 30"/>
          <p:cNvSpPr txBox="1"/>
          <p:nvPr/>
        </p:nvSpPr>
        <p:spPr>
          <a:xfrm>
            <a:off x="3247734" y="2130398"/>
            <a:ext cx="700658" cy="523220"/>
          </a:xfrm>
          <a:prstGeom prst="rect">
            <a:avLst/>
          </a:prstGeom>
          <a:noFill/>
        </p:spPr>
        <p:txBody>
          <a:bodyPr wrap="none" rtlCol="0">
            <a:spAutoFit/>
          </a:bodyPr>
          <a:lstStyle/>
          <a:p>
            <a:r>
              <a:rPr lang="en-US" sz="2800" dirty="0" smtClean="0"/>
              <a:t>Tag</a:t>
            </a:r>
            <a:endParaRPr lang="en-US" sz="2800" dirty="0"/>
          </a:p>
        </p:txBody>
      </p:sp>
      <p:sp>
        <p:nvSpPr>
          <p:cNvPr id="32" name="TextBox 31"/>
          <p:cNvSpPr txBox="1"/>
          <p:nvPr/>
        </p:nvSpPr>
        <p:spPr>
          <a:xfrm>
            <a:off x="-238852" y="4204249"/>
            <a:ext cx="4844162" cy="2154436"/>
          </a:xfrm>
          <a:prstGeom prst="rect">
            <a:avLst/>
          </a:prstGeom>
          <a:noFill/>
        </p:spPr>
        <p:txBody>
          <a:bodyPr wrap="square" rtlCol="0">
            <a:spAutoFit/>
          </a:bodyPr>
          <a:lstStyle/>
          <a:p>
            <a:pPr marL="457200" indent="-182880">
              <a:spcBef>
                <a:spcPts val="3000"/>
              </a:spcBef>
              <a:buFont typeface="Arial"/>
              <a:buChar char="•"/>
            </a:pPr>
            <a:r>
              <a:rPr lang="en-US" sz="2800" dirty="0" smtClean="0"/>
              <a:t>Reader </a:t>
            </a:r>
            <a:r>
              <a:rPr lang="en-US" sz="2800" dirty="0" smtClean="0">
                <a:solidFill>
                  <a:srgbClr val="000000"/>
                </a:solidFill>
              </a:rPr>
              <a:t>sends </a:t>
            </a:r>
            <a:r>
              <a:rPr lang="en-US" sz="2800" dirty="0" smtClean="0">
                <a:solidFill>
                  <a:schemeClr val="accent1"/>
                </a:solidFill>
              </a:rPr>
              <a:t>constant</a:t>
            </a:r>
            <a:r>
              <a:rPr lang="en-US" sz="2800" dirty="0" smtClean="0">
                <a:solidFill>
                  <a:srgbClr val="7F3CA2"/>
                </a:solidFill>
              </a:rPr>
              <a:t> </a:t>
            </a:r>
            <a:r>
              <a:rPr lang="en-US" sz="2800" dirty="0" smtClean="0">
                <a:solidFill>
                  <a:srgbClr val="000000"/>
                </a:solidFill>
              </a:rPr>
              <a:t>wave</a:t>
            </a:r>
            <a:endParaRPr lang="en-US" sz="2800" dirty="0" smtClean="0">
              <a:solidFill>
                <a:srgbClr val="CB5628"/>
              </a:solidFill>
            </a:endParaRPr>
          </a:p>
          <a:p>
            <a:pPr marL="457200" indent="-182880">
              <a:spcBef>
                <a:spcPts val="3000"/>
              </a:spcBef>
              <a:buFont typeface="Arial"/>
              <a:buChar char="•"/>
            </a:pPr>
            <a:r>
              <a:rPr lang="en-US" sz="2800" dirty="0" smtClean="0">
                <a:sym typeface="Wingdings"/>
              </a:rPr>
              <a:t>Receive chain: </a:t>
            </a:r>
            <a:r>
              <a:rPr lang="en-US" sz="2800" dirty="0" smtClean="0">
                <a:solidFill>
                  <a:srgbClr val="4F81BD"/>
                </a:solidFill>
                <a:sym typeface="Wingdings"/>
              </a:rPr>
              <a:t>100s of </a:t>
            </a:r>
            <a:r>
              <a:rPr lang="en-US" sz="2800" dirty="0" err="1" smtClean="0">
                <a:solidFill>
                  <a:srgbClr val="4F81BD"/>
                </a:solidFill>
                <a:sym typeface="Wingdings"/>
              </a:rPr>
              <a:t>mW</a:t>
            </a:r>
            <a:endParaRPr lang="en-US" sz="2800" dirty="0" smtClean="0">
              <a:solidFill>
                <a:srgbClr val="4F81BD"/>
              </a:solidFill>
            </a:endParaRPr>
          </a:p>
          <a:p>
            <a:pPr marL="457200" indent="-182880">
              <a:spcBef>
                <a:spcPts val="3000"/>
              </a:spcBef>
              <a:buFont typeface="Arial"/>
              <a:buChar char="•"/>
            </a:pPr>
            <a:r>
              <a:rPr lang="en-US" sz="2800" dirty="0" smtClean="0">
                <a:solidFill>
                  <a:srgbClr val="000000"/>
                </a:solidFill>
              </a:rPr>
              <a:t>Reader </a:t>
            </a:r>
            <a:r>
              <a:rPr lang="en-US" sz="2800" dirty="0" smtClean="0">
                <a:solidFill>
                  <a:srgbClr val="4F81BD"/>
                </a:solidFill>
              </a:rPr>
              <a:t>centrally</a:t>
            </a:r>
            <a:r>
              <a:rPr lang="en-US" sz="2800" dirty="0" smtClean="0">
                <a:solidFill>
                  <a:srgbClr val="7F3CA2"/>
                </a:solidFill>
              </a:rPr>
              <a:t> </a:t>
            </a:r>
            <a:r>
              <a:rPr lang="en-US" sz="2800" dirty="0" smtClean="0">
                <a:solidFill>
                  <a:srgbClr val="000000"/>
                </a:solidFill>
              </a:rPr>
              <a:t>coordinates</a:t>
            </a:r>
          </a:p>
        </p:txBody>
      </p:sp>
      <p:cxnSp>
        <p:nvCxnSpPr>
          <p:cNvPr id="33" name="Straight Connector 32"/>
          <p:cNvCxnSpPr/>
          <p:nvPr/>
        </p:nvCxnSpPr>
        <p:spPr>
          <a:xfrm flipH="1">
            <a:off x="4575779" y="321733"/>
            <a:ext cx="1" cy="616627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34" name="Chart 33"/>
          <p:cNvGraphicFramePr/>
          <p:nvPr>
            <p:extLst/>
          </p:nvPr>
        </p:nvGraphicFramePr>
        <p:xfrm>
          <a:off x="567609" y="2597588"/>
          <a:ext cx="3328526" cy="1523712"/>
        </p:xfrm>
        <a:graphic>
          <a:graphicData uri="http://schemas.openxmlformats.org/drawingml/2006/chart">
            <c:chart xmlns:c="http://schemas.openxmlformats.org/drawingml/2006/chart" xmlns:r="http://schemas.openxmlformats.org/officeDocument/2006/relationships" r:id="rId6"/>
          </a:graphicData>
        </a:graphic>
      </p:graphicFrame>
      <p:sp>
        <p:nvSpPr>
          <p:cNvPr id="35" name="TextBox 34"/>
          <p:cNvSpPr txBox="1"/>
          <p:nvPr/>
        </p:nvSpPr>
        <p:spPr>
          <a:xfrm>
            <a:off x="1892887" y="124977"/>
            <a:ext cx="951903" cy="584776"/>
          </a:xfrm>
          <a:prstGeom prst="rect">
            <a:avLst/>
          </a:prstGeom>
          <a:noFill/>
        </p:spPr>
        <p:txBody>
          <a:bodyPr wrap="none" rtlCol="0">
            <a:spAutoFit/>
          </a:bodyPr>
          <a:lstStyle/>
          <a:p>
            <a:r>
              <a:rPr lang="en-US" sz="3200" dirty="0" smtClean="0"/>
              <a:t>RFID</a:t>
            </a:r>
            <a:endParaRPr lang="en-US" sz="3200" dirty="0"/>
          </a:p>
        </p:txBody>
      </p:sp>
      <p:pic>
        <p:nvPicPr>
          <p:cNvPr id="37" name="Picture 36" descr="top-side-edit.png"/>
          <p:cNvPicPr>
            <a:picLocks noChangeAspect="1"/>
          </p:cNvPicPr>
          <p:nvPr/>
        </p:nvPicPr>
        <p:blipFill rotWithShape="1">
          <a:blip r:embed="rId7">
            <a:extLst>
              <a:ext uri="{28A0092B-C50C-407E-A947-70E740481C1C}">
                <a14:useLocalDpi xmlns:a14="http://schemas.microsoft.com/office/drawing/2010/main" val="0"/>
              </a:ext>
            </a:extLst>
          </a:blip>
          <a:srcRect l="31575" r="32387"/>
          <a:stretch/>
        </p:blipFill>
        <p:spPr>
          <a:xfrm rot="5400000">
            <a:off x="5144011" y="1139889"/>
            <a:ext cx="1282097" cy="786500"/>
          </a:xfrm>
          <a:prstGeom prst="rect">
            <a:avLst/>
          </a:prstGeom>
        </p:spPr>
      </p:pic>
      <p:pic>
        <p:nvPicPr>
          <p:cNvPr id="38" name="Picture 37" descr="top-side-edit.png"/>
          <p:cNvPicPr>
            <a:picLocks noChangeAspect="1"/>
          </p:cNvPicPr>
          <p:nvPr/>
        </p:nvPicPr>
        <p:blipFill rotWithShape="1">
          <a:blip r:embed="rId7">
            <a:extLst>
              <a:ext uri="{28A0092B-C50C-407E-A947-70E740481C1C}">
                <a14:useLocalDpi xmlns:a14="http://schemas.microsoft.com/office/drawing/2010/main" val="0"/>
              </a:ext>
            </a:extLst>
          </a:blip>
          <a:srcRect l="31575" r="32387"/>
          <a:stretch/>
        </p:blipFill>
        <p:spPr>
          <a:xfrm rot="16200000">
            <a:off x="7283102" y="1139889"/>
            <a:ext cx="1282097" cy="786500"/>
          </a:xfrm>
          <a:prstGeom prst="rect">
            <a:avLst/>
          </a:prstGeom>
        </p:spPr>
      </p:pic>
      <p:pic>
        <p:nvPicPr>
          <p:cNvPr id="40" name="Picture 2" descr="https://lh5.googleusercontent.com/DkqF7_n_qUwuKlonD3o2NPbp8k1bfJlN6vb5LRxNnj8Ic3DZ2IVdoD_9hjD4YkgFY1yLowOcBFC7xD_lI1Gir72HyrHPlGe1UbWwdXJE_1UNn1yS3XYD8_h576w"/>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819467" y="1319491"/>
            <a:ext cx="1595862" cy="27821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1" name="Straight Arrow Connector 20"/>
          <p:cNvCxnSpPr/>
          <p:nvPr/>
        </p:nvCxnSpPr>
        <p:spPr>
          <a:xfrm flipH="1">
            <a:off x="6207433" y="1406362"/>
            <a:ext cx="1323467" cy="1"/>
          </a:xfrm>
          <a:prstGeom prst="straightConnector1">
            <a:avLst/>
          </a:prstGeom>
          <a:ln w="57150" cmpd="sng">
            <a:solidFill>
              <a:schemeClr val="tx1"/>
            </a:solidFill>
            <a:prstDash val="dash"/>
            <a:headEnd type="arrow"/>
            <a:tailEnd type="non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p:txBody>
          <a:bodyPr/>
          <a:lstStyle/>
          <a:p>
            <a:endParaRPr lang="en-US"/>
          </a:p>
        </p:txBody>
      </p:sp>
    </p:spTree>
    <p:custDataLst>
      <p:tags r:id="rId1"/>
    </p:custDataLst>
    <p:extLst>
      <p:ext uri="{BB962C8B-B14F-4D97-AF65-F5344CB8AC3E}">
        <p14:creationId xmlns:p14="http://schemas.microsoft.com/office/powerpoint/2010/main" val="1649663879"/>
      </p:ext>
    </p:extLst>
  </p:cSld>
  <p:clrMapOvr>
    <a:masterClrMapping/>
  </p:clrMapOvr>
  <mc:AlternateContent xmlns:mc="http://schemas.openxmlformats.org/markup-compatibility/2006" xmlns:p14="http://schemas.microsoft.com/office/powerpoint/2010/main">
    <mc:Choice Requires="p14">
      <p:transition spd="slow" p14:dur="2000" advTm="37209"/>
    </mc:Choice>
    <mc:Fallback xmlns="">
      <p:transition xmlns:p14="http://schemas.microsoft.com/office/powerpoint/2010/main" spd="slow" advTm="372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Graphic spid="2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Challenges</a:t>
            </a:r>
            <a:endParaRPr lang="en-US" dirty="0"/>
          </a:p>
        </p:txBody>
      </p:sp>
      <p:sp>
        <p:nvSpPr>
          <p:cNvPr id="3" name="Content Placeholder 2"/>
          <p:cNvSpPr>
            <a:spLocks noGrp="1"/>
          </p:cNvSpPr>
          <p:nvPr>
            <p:ph idx="1"/>
          </p:nvPr>
        </p:nvSpPr>
        <p:spPr/>
        <p:txBody>
          <a:bodyPr/>
          <a:lstStyle/>
          <a:p>
            <a:r>
              <a:rPr lang="en-US" smtClean="0"/>
              <a:t>Extracting backscattered signals from ambient signals we don</a:t>
            </a:r>
            <a:r>
              <a:rPr lang="fr-FR" smtClean="0"/>
              <a:t>’</a:t>
            </a:r>
            <a:r>
              <a:rPr lang="en-US" smtClean="0"/>
              <a:t>t control</a:t>
            </a:r>
          </a:p>
          <a:p>
            <a:endParaRPr lang="en-US" smtClean="0"/>
          </a:p>
          <a:p>
            <a:r>
              <a:rPr lang="en-US" smtClean="0"/>
              <a:t>Decoding on a battery-free device</a:t>
            </a:r>
          </a:p>
          <a:p>
            <a:endParaRPr lang="en-US" smtClean="0"/>
          </a:p>
          <a:p>
            <a:r>
              <a:rPr lang="en-US" smtClean="0"/>
              <a:t>Designing distributed MAC for battery-free devices</a:t>
            </a:r>
            <a:endParaRPr lang="en-US" dirty="0"/>
          </a:p>
        </p:txBody>
      </p:sp>
    </p:spTree>
    <p:extLst>
      <p:ext uri="{BB962C8B-B14F-4D97-AF65-F5344CB8AC3E}">
        <p14:creationId xmlns:p14="http://schemas.microsoft.com/office/powerpoint/2010/main" val="1768100232"/>
      </p:ext>
    </p:extLst>
  </p:cSld>
  <p:clrMapOvr>
    <a:masterClrMapping/>
  </p:clrMapOvr>
  <mc:AlternateContent xmlns:mc="http://schemas.openxmlformats.org/markup-compatibility/2006" xmlns:p14="http://schemas.microsoft.com/office/powerpoint/2010/main">
    <mc:Choice Requires="p14">
      <p:transition spd="slow" p14:dur="2000" advTm="24957"/>
    </mc:Choice>
    <mc:Fallback xmlns="">
      <p:transition xmlns:p14="http://schemas.microsoft.com/office/powerpoint/2010/main" spd="slow" advTm="2495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normAutofit fontScale="90000"/>
          </a:bodyPr>
          <a:lstStyle/>
          <a:p>
            <a:r>
              <a:rPr lang="en-US" altLang="en-US"/>
              <a:t>Characterizing Current Deployments</a:t>
            </a:r>
          </a:p>
        </p:txBody>
      </p:sp>
      <p:sp>
        <p:nvSpPr>
          <p:cNvPr id="75778" name="Rectangle 3"/>
          <p:cNvSpPr>
            <a:spLocks noGrp="1" noChangeArrowheads="1"/>
          </p:cNvSpPr>
          <p:nvPr>
            <p:ph idx="1"/>
          </p:nvPr>
        </p:nvSpPr>
        <p:spPr/>
        <p:txBody>
          <a:bodyPr/>
          <a:lstStyle/>
          <a:p>
            <a:pPr>
              <a:lnSpc>
                <a:spcPct val="90000"/>
              </a:lnSpc>
            </a:pPr>
            <a:r>
              <a:rPr lang="en-US" altLang="en-US" sz="3000"/>
              <a:t>Datasets</a:t>
            </a:r>
          </a:p>
          <a:p>
            <a:pPr>
              <a:lnSpc>
                <a:spcPct val="90000"/>
              </a:lnSpc>
            </a:pPr>
            <a:r>
              <a:rPr lang="en-US" altLang="en-US" sz="3000"/>
              <a:t>Place Lab: 28,000 APs</a:t>
            </a:r>
          </a:p>
          <a:p>
            <a:pPr lvl="1">
              <a:lnSpc>
                <a:spcPct val="90000"/>
              </a:lnSpc>
            </a:pPr>
            <a:r>
              <a:rPr lang="en-US" altLang="en-US" sz="2600"/>
              <a:t>MAC, ESSID, GPS</a:t>
            </a:r>
          </a:p>
          <a:p>
            <a:pPr lvl="1">
              <a:lnSpc>
                <a:spcPct val="90000"/>
              </a:lnSpc>
            </a:pPr>
            <a:r>
              <a:rPr lang="en-US" altLang="en-US" sz="2600"/>
              <a:t>Selected US cities</a:t>
            </a:r>
          </a:p>
          <a:p>
            <a:pPr lvl="1">
              <a:lnSpc>
                <a:spcPct val="90000"/>
              </a:lnSpc>
            </a:pPr>
            <a:r>
              <a:rPr lang="en-US" altLang="en-US" sz="2600"/>
              <a:t>www.placelab.org</a:t>
            </a:r>
          </a:p>
          <a:p>
            <a:pPr>
              <a:lnSpc>
                <a:spcPct val="90000"/>
              </a:lnSpc>
            </a:pPr>
            <a:r>
              <a:rPr lang="en-US" altLang="en-US" sz="3000"/>
              <a:t>Wifimaps: 300,000 APs</a:t>
            </a:r>
          </a:p>
          <a:p>
            <a:pPr lvl="1">
              <a:lnSpc>
                <a:spcPct val="90000"/>
              </a:lnSpc>
            </a:pPr>
            <a:r>
              <a:rPr lang="en-US" altLang="en-US" sz="2600"/>
              <a:t>MAC, ESSID, Channel, GPS (derived)</a:t>
            </a:r>
          </a:p>
          <a:p>
            <a:pPr lvl="1">
              <a:lnSpc>
                <a:spcPct val="90000"/>
              </a:lnSpc>
            </a:pPr>
            <a:r>
              <a:rPr lang="en-US" altLang="en-US" sz="2600"/>
              <a:t>wifimaps.com</a:t>
            </a:r>
          </a:p>
          <a:p>
            <a:pPr>
              <a:lnSpc>
                <a:spcPct val="90000"/>
              </a:lnSpc>
            </a:pPr>
            <a:r>
              <a:rPr lang="en-US" altLang="en-US" sz="3000"/>
              <a:t>Pittsburgh Wardrive: 667 APs</a:t>
            </a:r>
          </a:p>
          <a:p>
            <a:pPr lvl="1">
              <a:lnSpc>
                <a:spcPct val="90000"/>
              </a:lnSpc>
            </a:pPr>
            <a:r>
              <a:rPr lang="en-US" altLang="en-US" sz="2600"/>
              <a:t>MAC, ESSID, Channel, Supported Rates, GPS</a:t>
            </a:r>
          </a:p>
        </p:txBody>
      </p:sp>
      <p:sp>
        <p:nvSpPr>
          <p:cNvPr id="7577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8020B92-84E6-E645-890E-8843106A9C4A}" type="slidenum">
              <a:rPr lang="en-US" altLang="en-US" sz="1200">
                <a:solidFill>
                  <a:schemeClr val="tx2"/>
                </a:solidFill>
                <a:latin typeface="Arial Narrow" charset="0"/>
              </a:rPr>
              <a:pPr eaLnBrk="1" hangingPunct="1"/>
              <a:t>3</a:t>
            </a:fld>
            <a:endParaRPr lang="en-US" altLang="en-US" sz="1200">
              <a:solidFill>
                <a:schemeClr val="tx2"/>
              </a:solidFill>
              <a:latin typeface="Arial Narrow"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4578102" y="1511150"/>
            <a:ext cx="5052143" cy="3539430"/>
          </a:xfrm>
          <a:prstGeom prst="rect">
            <a:avLst/>
          </a:prstGeom>
          <a:noFill/>
        </p:spPr>
        <p:txBody>
          <a:bodyPr wrap="square" rtlCol="0">
            <a:spAutoFit/>
          </a:bodyPr>
          <a:lstStyle/>
          <a:p>
            <a:r>
              <a:rPr lang="en-US" sz="3200" dirty="0" smtClean="0">
                <a:solidFill>
                  <a:srgbClr val="000000"/>
                </a:solidFill>
              </a:rPr>
              <a:t>Case 1: Alice absorbs</a:t>
            </a:r>
          </a:p>
          <a:p>
            <a:r>
              <a:rPr lang="en-US" sz="3200" dirty="0" smtClean="0">
                <a:solidFill>
                  <a:srgbClr val="000000"/>
                </a:solidFill>
              </a:rPr>
              <a:t>At Bob: </a:t>
            </a:r>
            <a:r>
              <a:rPr lang="en-US" sz="3200" dirty="0" smtClean="0">
                <a:solidFill>
                  <a:schemeClr val="accent1"/>
                </a:solidFill>
              </a:rPr>
              <a:t>TV signal</a:t>
            </a:r>
          </a:p>
          <a:p>
            <a:endParaRPr lang="en-US" sz="3200" dirty="0" smtClean="0"/>
          </a:p>
          <a:p>
            <a:endParaRPr lang="en-US" sz="3200" dirty="0">
              <a:solidFill>
                <a:srgbClr val="000000"/>
              </a:solidFill>
            </a:endParaRPr>
          </a:p>
          <a:p>
            <a:r>
              <a:rPr lang="en-US" sz="3200" dirty="0" smtClean="0">
                <a:solidFill>
                  <a:srgbClr val="000000"/>
                </a:solidFill>
              </a:rPr>
              <a:t>Case 2: Alice reflects</a:t>
            </a:r>
          </a:p>
          <a:p>
            <a:r>
              <a:rPr lang="en-US" sz="3200" dirty="0" smtClean="0">
                <a:solidFill>
                  <a:srgbClr val="000000"/>
                </a:solidFill>
              </a:rPr>
              <a:t>At Bob: </a:t>
            </a:r>
            <a:r>
              <a:rPr lang="en-US" sz="3200" dirty="0" smtClean="0">
                <a:solidFill>
                  <a:schemeClr val="accent1">
                    <a:lumMod val="75000"/>
                  </a:schemeClr>
                </a:solidFill>
              </a:rPr>
              <a:t>TV signal</a:t>
            </a:r>
          </a:p>
          <a:p>
            <a:r>
              <a:rPr lang="en-US" sz="3200" dirty="0">
                <a:solidFill>
                  <a:srgbClr val="4F81BD"/>
                </a:solidFill>
              </a:rPr>
              <a:t>	</a:t>
            </a:r>
            <a:r>
              <a:rPr lang="en-US" sz="3200" dirty="0" smtClean="0">
                <a:solidFill>
                  <a:schemeClr val="accent2"/>
                </a:solidFill>
              </a:rPr>
              <a:t>+</a:t>
            </a:r>
            <a:r>
              <a:rPr lang="en-US" sz="3200" dirty="0" smtClean="0"/>
              <a:t> </a:t>
            </a:r>
            <a:r>
              <a:rPr lang="en-US" sz="3200" dirty="0" smtClean="0">
                <a:solidFill>
                  <a:schemeClr val="accent2"/>
                </a:solidFill>
              </a:rPr>
              <a:t>Weak</a:t>
            </a:r>
            <a:r>
              <a:rPr lang="en-US" sz="3200" dirty="0" smtClean="0"/>
              <a:t> </a:t>
            </a:r>
            <a:r>
              <a:rPr lang="en-US" sz="3200" dirty="0" smtClean="0">
                <a:solidFill>
                  <a:schemeClr val="accent2"/>
                </a:solidFill>
              </a:rPr>
              <a:t>Reflection</a:t>
            </a:r>
            <a:endParaRPr lang="en-US" sz="3200" dirty="0">
              <a:solidFill>
                <a:schemeClr val="accent2"/>
              </a:solidFill>
            </a:endParaRPr>
          </a:p>
        </p:txBody>
      </p:sp>
      <p:sp>
        <p:nvSpPr>
          <p:cNvPr id="30" name="TextBox 29"/>
          <p:cNvSpPr txBox="1"/>
          <p:nvPr/>
        </p:nvSpPr>
        <p:spPr>
          <a:xfrm>
            <a:off x="0" y="5668630"/>
            <a:ext cx="9144000" cy="630942"/>
          </a:xfrm>
          <a:prstGeom prst="rect">
            <a:avLst/>
          </a:prstGeom>
          <a:noFill/>
          <a:ln>
            <a:noFill/>
          </a:ln>
        </p:spPr>
        <p:txBody>
          <a:bodyPr wrap="square" rtlCol="0">
            <a:spAutoFit/>
          </a:bodyPr>
          <a:lstStyle/>
          <a:p>
            <a:pPr algn="ctr"/>
            <a:r>
              <a:rPr lang="en-US" sz="3500" dirty="0" smtClean="0">
                <a:solidFill>
                  <a:srgbClr val="000000"/>
                </a:solidFill>
              </a:rPr>
              <a:t>Alice’s reflections change </a:t>
            </a:r>
            <a:r>
              <a:rPr lang="en-US" sz="3500" dirty="0">
                <a:solidFill>
                  <a:srgbClr val="000000"/>
                </a:solidFill>
              </a:rPr>
              <a:t>the average </a:t>
            </a:r>
            <a:r>
              <a:rPr lang="en-US" sz="3500" dirty="0" smtClean="0">
                <a:solidFill>
                  <a:srgbClr val="000000"/>
                </a:solidFill>
              </a:rPr>
              <a:t>amplitude</a:t>
            </a:r>
            <a:endParaRPr lang="en-US" sz="3500" dirty="0">
              <a:solidFill>
                <a:srgbClr val="000000"/>
              </a:solidFill>
            </a:endParaRPr>
          </a:p>
        </p:txBody>
      </p:sp>
      <p:pic>
        <p:nvPicPr>
          <p:cNvPr id="43" name="Picture 42" descr="ambient.pdf"/>
          <p:cNvPicPr>
            <a:picLocks noChangeAspect="1"/>
          </p:cNvPicPr>
          <p:nvPr/>
        </p:nvPicPr>
        <p:blipFill rotWithShape="1">
          <a:blip r:embed="rId4">
            <a:extLst>
              <a:ext uri="{28A0092B-C50C-407E-A947-70E740481C1C}">
                <a14:useLocalDpi xmlns:a14="http://schemas.microsoft.com/office/drawing/2010/main" val="0"/>
              </a:ext>
            </a:extLst>
          </a:blip>
          <a:srcRect l="43452" t="17406" r="43306" b="65373"/>
          <a:stretch/>
        </p:blipFill>
        <p:spPr>
          <a:xfrm>
            <a:off x="1677353" y="1201734"/>
            <a:ext cx="1218419" cy="1188514"/>
          </a:xfrm>
          <a:prstGeom prst="rect">
            <a:avLst/>
          </a:prstGeom>
        </p:spPr>
      </p:pic>
      <p:cxnSp>
        <p:nvCxnSpPr>
          <p:cNvPr id="46" name="Straight Arrow Connector 45"/>
          <p:cNvCxnSpPr>
            <a:stCxn id="43" idx="2"/>
          </p:cNvCxnSpPr>
          <p:nvPr/>
        </p:nvCxnSpPr>
        <p:spPr>
          <a:xfrm flipH="1">
            <a:off x="852163" y="2390248"/>
            <a:ext cx="1434400" cy="2182689"/>
          </a:xfrm>
          <a:prstGeom prst="straightConnector1">
            <a:avLst/>
          </a:prstGeom>
          <a:ln w="762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852163" y="4569420"/>
            <a:ext cx="2957535" cy="3517"/>
          </a:xfrm>
          <a:prstGeom prst="straightConnector1">
            <a:avLst/>
          </a:prstGeom>
          <a:ln w="7620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43" idx="2"/>
          </p:cNvCxnSpPr>
          <p:nvPr/>
        </p:nvCxnSpPr>
        <p:spPr>
          <a:xfrm>
            <a:off x="2286563" y="2390248"/>
            <a:ext cx="1523135" cy="2179172"/>
          </a:xfrm>
          <a:prstGeom prst="straightConnector1">
            <a:avLst/>
          </a:prstGeom>
          <a:ln w="76200" cmpd="sng">
            <a:tailEnd type="arrow"/>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46744" y="3823040"/>
            <a:ext cx="849913" cy="461665"/>
          </a:xfrm>
          <a:prstGeom prst="rect">
            <a:avLst/>
          </a:prstGeom>
          <a:noFill/>
        </p:spPr>
        <p:txBody>
          <a:bodyPr wrap="none" rtlCol="0">
            <a:spAutoFit/>
          </a:bodyPr>
          <a:lstStyle/>
          <a:p>
            <a:r>
              <a:rPr lang="en-US" sz="2400" dirty="0" smtClean="0">
                <a:solidFill>
                  <a:srgbClr val="000000"/>
                </a:solidFill>
              </a:rPr>
              <a:t>Alice</a:t>
            </a:r>
            <a:endParaRPr lang="en-US" sz="2400" dirty="0">
              <a:solidFill>
                <a:srgbClr val="000000"/>
              </a:solidFill>
            </a:endParaRPr>
          </a:p>
        </p:txBody>
      </p:sp>
      <p:sp>
        <p:nvSpPr>
          <p:cNvPr id="50" name="TextBox 49"/>
          <p:cNvSpPr txBox="1"/>
          <p:nvPr/>
        </p:nvSpPr>
        <p:spPr>
          <a:xfrm>
            <a:off x="3902015" y="3823040"/>
            <a:ext cx="697627" cy="461665"/>
          </a:xfrm>
          <a:prstGeom prst="rect">
            <a:avLst/>
          </a:prstGeom>
          <a:noFill/>
        </p:spPr>
        <p:txBody>
          <a:bodyPr wrap="none" rtlCol="0">
            <a:spAutoFit/>
          </a:bodyPr>
          <a:lstStyle/>
          <a:p>
            <a:r>
              <a:rPr lang="en-US" sz="2400" dirty="0" smtClean="0">
                <a:solidFill>
                  <a:srgbClr val="000000"/>
                </a:solidFill>
              </a:rPr>
              <a:t>Bob</a:t>
            </a:r>
          </a:p>
        </p:txBody>
      </p:sp>
      <p:sp>
        <p:nvSpPr>
          <p:cNvPr id="53" name="TextBox 52"/>
          <p:cNvSpPr txBox="1"/>
          <p:nvPr/>
        </p:nvSpPr>
        <p:spPr>
          <a:xfrm>
            <a:off x="1619257" y="1049485"/>
            <a:ext cx="1442831" cy="461665"/>
          </a:xfrm>
          <a:prstGeom prst="rect">
            <a:avLst/>
          </a:prstGeom>
          <a:noFill/>
        </p:spPr>
        <p:txBody>
          <a:bodyPr wrap="none" rtlCol="0">
            <a:spAutoFit/>
          </a:bodyPr>
          <a:lstStyle/>
          <a:p>
            <a:r>
              <a:rPr lang="en-US" sz="2400" dirty="0" smtClean="0">
                <a:solidFill>
                  <a:srgbClr val="000000"/>
                </a:solidFill>
              </a:rPr>
              <a:t>TV Tower</a:t>
            </a:r>
            <a:endParaRPr lang="en-US" sz="2000" dirty="0">
              <a:solidFill>
                <a:srgbClr val="000000"/>
              </a:solidFill>
            </a:endParaRPr>
          </a:p>
        </p:txBody>
      </p:sp>
      <p:sp>
        <p:nvSpPr>
          <p:cNvPr id="15" name="Title 1"/>
          <p:cNvSpPr>
            <a:spLocks noGrp="1"/>
          </p:cNvSpPr>
          <p:nvPr>
            <p:ph type="title"/>
          </p:nvPr>
        </p:nvSpPr>
        <p:spPr>
          <a:xfrm>
            <a:off x="0" y="13713"/>
            <a:ext cx="9144000" cy="1143000"/>
          </a:xfrm>
        </p:spPr>
        <p:txBody>
          <a:bodyPr>
            <a:normAutofit/>
          </a:bodyPr>
          <a:lstStyle/>
          <a:p>
            <a:pPr>
              <a:spcBef>
                <a:spcPts val="0"/>
              </a:spcBef>
              <a:defRPr/>
            </a:pPr>
            <a:r>
              <a:rPr lang="en-US" sz="3600" dirty="0" smtClean="0"/>
              <a:t>How Do We Extract The Backscattered Signals?</a:t>
            </a:r>
            <a:endParaRPr lang="en-US" sz="3600" dirty="0"/>
          </a:p>
        </p:txBody>
      </p:sp>
      <p:pic>
        <p:nvPicPr>
          <p:cNvPr id="14" name="Picture 13" descr="top-side-edit.png"/>
          <p:cNvPicPr>
            <a:picLocks noChangeAspect="1"/>
          </p:cNvPicPr>
          <p:nvPr/>
        </p:nvPicPr>
        <p:blipFill rotWithShape="1">
          <a:blip r:embed="rId5">
            <a:extLst>
              <a:ext uri="{28A0092B-C50C-407E-A947-70E740481C1C}">
                <a14:useLocalDpi xmlns:a14="http://schemas.microsoft.com/office/drawing/2010/main" val="0"/>
              </a:ext>
            </a:extLst>
          </a:blip>
          <a:srcRect l="31575" r="32387"/>
          <a:stretch/>
        </p:blipFill>
        <p:spPr>
          <a:xfrm rot="2410204">
            <a:off x="3548338" y="4561371"/>
            <a:ext cx="1282097" cy="786500"/>
          </a:xfrm>
          <a:prstGeom prst="rect">
            <a:avLst/>
          </a:prstGeom>
        </p:spPr>
      </p:pic>
      <p:pic>
        <p:nvPicPr>
          <p:cNvPr id="16" name="Picture 15" descr="top-side-edit.png"/>
          <p:cNvPicPr>
            <a:picLocks noChangeAspect="1"/>
          </p:cNvPicPr>
          <p:nvPr/>
        </p:nvPicPr>
        <p:blipFill rotWithShape="1">
          <a:blip r:embed="rId5">
            <a:extLst>
              <a:ext uri="{28A0092B-C50C-407E-A947-70E740481C1C}">
                <a14:useLocalDpi xmlns:a14="http://schemas.microsoft.com/office/drawing/2010/main" val="0"/>
              </a:ext>
            </a:extLst>
          </a:blip>
          <a:srcRect l="31575" r="32387"/>
          <a:stretch/>
        </p:blipFill>
        <p:spPr>
          <a:xfrm rot="2410204">
            <a:off x="179356" y="4561370"/>
            <a:ext cx="1282097" cy="786500"/>
          </a:xfrm>
          <a:prstGeom prst="rect">
            <a:avLst/>
          </a:prstGeom>
        </p:spPr>
      </p:pic>
    </p:spTree>
    <p:custDataLst>
      <p:tags r:id="rId1"/>
    </p:custDataLst>
    <p:extLst>
      <p:ext uri="{BB962C8B-B14F-4D97-AF65-F5344CB8AC3E}">
        <p14:creationId xmlns:p14="http://schemas.microsoft.com/office/powerpoint/2010/main" val="1418802268"/>
      </p:ext>
    </p:extLst>
  </p:cSld>
  <p:clrMapOvr>
    <a:masterClrMapping/>
  </p:clrMapOvr>
  <mc:AlternateContent xmlns:mc="http://schemas.openxmlformats.org/markup-compatibility/2006" xmlns:p14="http://schemas.microsoft.com/office/powerpoint/2010/main">
    <mc:Choice Requires="p14">
      <p:transition spd="slow" p14:dur="2000" advTm="30655"/>
    </mc:Choice>
    <mc:Fallback xmlns="">
      <p:transition xmlns:p14="http://schemas.microsoft.com/office/powerpoint/2010/main" spd="slow" advTm="306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1" end="1"/>
                                            </p:txEl>
                                          </p:spTgt>
                                        </p:tgtEl>
                                        <p:attrNameLst>
                                          <p:attrName>style.visibility</p:attrName>
                                        </p:attrNameLst>
                                      </p:cBhvr>
                                      <p:to>
                                        <p:strVal val="visible"/>
                                      </p:to>
                                    </p:set>
                                  </p:childTnLst>
                                </p:cTn>
                              </p:par>
                              <p:par>
                                <p:cTn id="9" presetID="22" presetClass="entr" presetSubtype="1"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par>
                                <p:cTn id="12" presetID="22" presetClass="entr" presetSubtype="1"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up)">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xEl>
                                              <p:pRg st="6" end="6"/>
                                            </p:txEl>
                                          </p:spTgt>
                                        </p:tgtEl>
                                        <p:attrNameLst>
                                          <p:attrName>style.visibility</p:attrName>
                                        </p:attrNameLst>
                                      </p:cBhvr>
                                      <p:to>
                                        <p:strVal val="visible"/>
                                      </p:to>
                                    </p:set>
                                  </p:childTnLst>
                                </p:cTn>
                              </p:par>
                              <p:par>
                                <p:cTn id="23" presetID="22" presetClass="entr" presetSubtype="1"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1000"/>
                                        <p:tgtEl>
                                          <p:spTgt spid="48"/>
                                        </p:tgtEl>
                                      </p:cBhvr>
                                    </p:animEffect>
                                  </p:childTnLst>
                                </p:cTn>
                              </p:par>
                              <p:par>
                                <p:cTn id="26" presetID="22" presetClass="entr" presetSubtype="1"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up)">
                                      <p:cBhvr>
                                        <p:cTn id="28" dur="500"/>
                                        <p:tgtEl>
                                          <p:spTgt spid="46"/>
                                        </p:tgtEl>
                                      </p:cBhvr>
                                    </p:animEffect>
                                  </p:childTnLst>
                                </p:cTn>
                              </p:par>
                              <p:par>
                                <p:cTn id="29" presetID="22" presetClass="entr" presetSubtype="8" fill="hold" nodeType="withEffect">
                                  <p:stCondLst>
                                    <p:cond delay="50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spcBef>
                <a:spcPts val="0"/>
              </a:spcBef>
              <a:defRPr/>
            </a:pPr>
            <a:r>
              <a:rPr lang="en-US" sz="3600" dirty="0" smtClean="0"/>
              <a:t>Solution: Detect Changes in Average Amplitude</a:t>
            </a:r>
            <a:endParaRPr lang="en-US" sz="3600" dirty="0"/>
          </a:p>
        </p:txBody>
      </p:sp>
      <p:graphicFrame>
        <p:nvGraphicFramePr>
          <p:cNvPr id="4" name="Chart 3"/>
          <p:cNvGraphicFramePr/>
          <p:nvPr>
            <p:extLst/>
          </p:nvPr>
        </p:nvGraphicFramePr>
        <p:xfrm>
          <a:off x="347585" y="1479339"/>
          <a:ext cx="4012748" cy="21488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p:nvPr>
            <p:extLst/>
          </p:nvPr>
        </p:nvGraphicFramePr>
        <p:xfrm>
          <a:off x="4888622" y="1484908"/>
          <a:ext cx="3985815" cy="21488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p:cNvGraphicFramePr/>
          <p:nvPr>
            <p:extLst/>
          </p:nvPr>
        </p:nvGraphicFramePr>
        <p:xfrm>
          <a:off x="347585" y="4596345"/>
          <a:ext cx="4012748" cy="21488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p:nvPr>
            <p:extLst/>
          </p:nvPr>
        </p:nvGraphicFramePr>
        <p:xfrm>
          <a:off x="4858547" y="4601914"/>
          <a:ext cx="4012748" cy="2148884"/>
        </p:xfrm>
        <a:graphic>
          <a:graphicData uri="http://schemas.openxmlformats.org/drawingml/2006/chart">
            <c:chart xmlns:c="http://schemas.openxmlformats.org/drawingml/2006/chart" xmlns:r="http://schemas.openxmlformats.org/officeDocument/2006/relationships" r:id="rId7"/>
          </a:graphicData>
        </a:graphic>
      </p:graphicFrame>
      <p:sp>
        <p:nvSpPr>
          <p:cNvPr id="21" name="TextBox 20"/>
          <p:cNvSpPr txBox="1"/>
          <p:nvPr/>
        </p:nvSpPr>
        <p:spPr>
          <a:xfrm>
            <a:off x="852849" y="1088279"/>
            <a:ext cx="3300904" cy="584776"/>
          </a:xfrm>
          <a:prstGeom prst="rect">
            <a:avLst/>
          </a:prstGeom>
          <a:noFill/>
        </p:spPr>
        <p:txBody>
          <a:bodyPr wrap="none" rtlCol="0">
            <a:spAutoFit/>
          </a:bodyPr>
          <a:lstStyle/>
          <a:p>
            <a:r>
              <a:rPr lang="en-US" sz="3200" dirty="0" smtClean="0"/>
              <a:t>Alice Sends 1010…</a:t>
            </a:r>
            <a:endParaRPr lang="en-US" sz="3200" dirty="0"/>
          </a:p>
        </p:txBody>
      </p:sp>
      <p:sp>
        <p:nvSpPr>
          <p:cNvPr id="22" name="TextBox 21"/>
          <p:cNvSpPr txBox="1"/>
          <p:nvPr/>
        </p:nvSpPr>
        <p:spPr>
          <a:xfrm>
            <a:off x="5743257" y="1088279"/>
            <a:ext cx="2388194" cy="584776"/>
          </a:xfrm>
          <a:prstGeom prst="rect">
            <a:avLst/>
          </a:prstGeom>
          <a:noFill/>
        </p:spPr>
        <p:txBody>
          <a:bodyPr wrap="none" rtlCol="0">
            <a:spAutoFit/>
          </a:bodyPr>
          <a:lstStyle/>
          <a:p>
            <a:r>
              <a:rPr lang="en-US" sz="3200" dirty="0" smtClean="0"/>
              <a:t>Alice Inactive</a:t>
            </a:r>
            <a:endParaRPr lang="en-US" sz="3200" dirty="0"/>
          </a:p>
        </p:txBody>
      </p:sp>
      <p:sp>
        <p:nvSpPr>
          <p:cNvPr id="6" name="Down Arrow 5"/>
          <p:cNvSpPr/>
          <p:nvPr/>
        </p:nvSpPr>
        <p:spPr>
          <a:xfrm>
            <a:off x="1356261" y="3628223"/>
            <a:ext cx="6415331" cy="1181439"/>
          </a:xfrm>
          <a:prstGeom prst="downArrow">
            <a:avLst>
              <a:gd name="adj1" fmla="val 78188"/>
              <a:gd name="adj2" fmla="val 46356"/>
            </a:avLst>
          </a:prstGeom>
          <a:solidFill>
            <a:srgbClr val="CB56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solidFill>
                  <a:schemeClr val="bg1"/>
                </a:solidFill>
                <a:latin typeface="Calibri" charset="0"/>
                <a:ea typeface="Calibri" charset="0"/>
                <a:cs typeface="Calibri" charset="0"/>
              </a:rPr>
              <a:t>Moving Window Average</a:t>
            </a:r>
            <a:endParaRPr lang="en-US" sz="3600" dirty="0">
              <a:solidFill>
                <a:schemeClr val="bg1"/>
              </a:solidFill>
              <a:latin typeface="Calibri" charset="0"/>
              <a:ea typeface="Calibri" charset="0"/>
              <a:cs typeface="Calibri" charset="0"/>
            </a:endParaRPr>
          </a:p>
        </p:txBody>
      </p:sp>
    </p:spTree>
    <p:custDataLst>
      <p:tags r:id="rId1"/>
    </p:custDataLst>
    <p:extLst>
      <p:ext uri="{BB962C8B-B14F-4D97-AF65-F5344CB8AC3E}">
        <p14:creationId xmlns:p14="http://schemas.microsoft.com/office/powerpoint/2010/main" val="311874268"/>
      </p:ext>
    </p:extLst>
  </p:cSld>
  <p:clrMapOvr>
    <a:masterClrMapping/>
  </p:clrMapOvr>
  <mc:AlternateContent xmlns:mc="http://schemas.openxmlformats.org/markup-compatibility/2006" xmlns:p14="http://schemas.microsoft.com/office/powerpoint/2010/main">
    <mc:Choice Requires="p14">
      <p:transition spd="slow" p14:dur="2000" advTm="61279"/>
    </mc:Choice>
    <mc:Fallback xmlns="">
      <p:transition xmlns:p14="http://schemas.microsoft.com/office/powerpoint/2010/main" spd="slow" advTm="612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18" grpId="0">
        <p:bldAsOne/>
      </p:bldGraphic>
      <p:bldGraphic spid="19" grpId="0">
        <p:bldAsOne/>
      </p:bldGraphic>
      <p:bldGraphic spid="20" grpId="0">
        <p:bldAsOne/>
      </p:bldGraphic>
      <p:bldP spid="21" grpId="0"/>
      <p:bldP spid="22"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2"/>
          </p:nvPr>
        </p:nvSpPr>
        <p:spPr>
          <a:xfrm>
            <a:off x="914400" y="1600201"/>
            <a:ext cx="7779544" cy="1143000"/>
          </a:xfrm>
        </p:spPr>
        <p:txBody>
          <a:bodyPr anchor="ctr">
            <a:noAutofit/>
          </a:bodyPr>
          <a:lstStyle/>
          <a:p>
            <a:pPr marL="0" indent="0" algn="ctr">
              <a:buNone/>
            </a:pPr>
            <a:r>
              <a:rPr lang="en-US" sz="4000" dirty="0" smtClean="0">
                <a:sym typeface="Wingdings"/>
              </a:rPr>
              <a:t>If we had digital samples, averaging would be easy</a:t>
            </a:r>
          </a:p>
        </p:txBody>
      </p:sp>
      <p:sp>
        <p:nvSpPr>
          <p:cNvPr id="4" name="TextBox 3"/>
          <p:cNvSpPr txBox="1"/>
          <p:nvPr/>
        </p:nvSpPr>
        <p:spPr>
          <a:xfrm>
            <a:off x="0" y="4468296"/>
            <a:ext cx="9143999" cy="1938992"/>
          </a:xfrm>
          <a:prstGeom prst="rect">
            <a:avLst/>
          </a:prstGeom>
          <a:noFill/>
        </p:spPr>
        <p:txBody>
          <a:bodyPr wrap="square" rtlCol="0">
            <a:spAutoFit/>
          </a:bodyPr>
          <a:lstStyle/>
          <a:p>
            <a:pPr algn="ctr"/>
            <a:r>
              <a:rPr lang="en-US" sz="4000" dirty="0">
                <a:solidFill>
                  <a:srgbClr val="000000"/>
                </a:solidFill>
              </a:rPr>
              <a:t>Need </a:t>
            </a:r>
            <a:r>
              <a:rPr lang="en-US" sz="4000" dirty="0">
                <a:solidFill>
                  <a:srgbClr val="CB5628"/>
                </a:solidFill>
              </a:rPr>
              <a:t>power-hungry </a:t>
            </a:r>
            <a:r>
              <a:rPr lang="en-US" sz="4000" dirty="0">
                <a:solidFill>
                  <a:srgbClr val="000000"/>
                </a:solidFill>
              </a:rPr>
              <a:t>analog-to-digital converters</a:t>
            </a:r>
          </a:p>
          <a:p>
            <a:pPr algn="ctr"/>
            <a:endParaRPr lang="en-US" sz="4000" dirty="0"/>
          </a:p>
        </p:txBody>
      </p:sp>
      <p:sp>
        <p:nvSpPr>
          <p:cNvPr id="6" name="Down Arrow 5"/>
          <p:cNvSpPr/>
          <p:nvPr/>
        </p:nvSpPr>
        <p:spPr>
          <a:xfrm>
            <a:off x="4027166" y="2868171"/>
            <a:ext cx="1174572" cy="1295631"/>
          </a:xfrm>
          <a:prstGeom prst="downArrow">
            <a:avLst/>
          </a:prstGeom>
          <a:gradFill>
            <a:gsLst>
              <a:gs pos="0">
                <a:srgbClr val="CB5628"/>
              </a:gs>
              <a:gs pos="31000">
                <a:srgbClr val="CB5628"/>
              </a:gs>
              <a:gs pos="100000">
                <a:schemeClr val="accent6">
                  <a:tint val="15000"/>
                  <a:satMod val="350000"/>
                </a:schemeClr>
              </a:gs>
            </a:gsLst>
          </a:gradFill>
          <a:ln>
            <a:solidFill>
              <a:srgbClr val="CB5628"/>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0716335"/>
      </p:ext>
    </p:extLst>
  </p:cSld>
  <p:clrMapOvr>
    <a:masterClrMapping/>
  </p:clrMapOvr>
  <mc:AlternateContent xmlns:mc="http://schemas.openxmlformats.org/markup-compatibility/2006" xmlns:p14="http://schemas.microsoft.com/office/powerpoint/2010/main">
    <mc:Choice Requires="p14">
      <p:transition spd="slow" p14:dur="2000" advTm="24802"/>
    </mc:Choice>
    <mc:Fallback xmlns="">
      <p:transition xmlns:p14="http://schemas.microsoft.com/office/powerpoint/2010/main" spd="slow" advTm="24802"/>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dirty="0"/>
              <a:t>Use RC Circuits to Average</a:t>
            </a:r>
          </a:p>
        </p:txBody>
      </p:sp>
      <p:sp>
        <p:nvSpPr>
          <p:cNvPr id="3" name="Content Placeholder 2"/>
          <p:cNvSpPr>
            <a:spLocks noGrp="1"/>
          </p:cNvSpPr>
          <p:nvPr>
            <p:ph idx="1"/>
          </p:nvPr>
        </p:nvSpPr>
        <p:spPr>
          <a:xfrm>
            <a:off x="209177" y="3848798"/>
            <a:ext cx="8740588" cy="2681880"/>
          </a:xfrm>
        </p:spPr>
        <p:txBody>
          <a:bodyPr>
            <a:normAutofit/>
          </a:bodyPr>
          <a:lstStyle/>
          <a:p>
            <a:r>
              <a:rPr lang="en-US" dirty="0"/>
              <a:t>Capacitor slowly charges/discharges when voltage is applied/</a:t>
            </a:r>
            <a:r>
              <a:rPr lang="en-US" dirty="0" smtClean="0"/>
              <a:t>removed</a:t>
            </a:r>
          </a:p>
          <a:p>
            <a:pPr marL="0" indent="0" algn="ctr">
              <a:spcBef>
                <a:spcPts val="2568"/>
              </a:spcBef>
              <a:buNone/>
            </a:pPr>
            <a:r>
              <a:rPr lang="en-US" dirty="0" smtClean="0">
                <a:solidFill>
                  <a:srgbClr val="CB5628"/>
                </a:solidFill>
              </a:rPr>
              <a:t>Provides a cheap, analog, </a:t>
            </a:r>
          </a:p>
          <a:p>
            <a:pPr marL="0" indent="0" algn="ctr">
              <a:spcBef>
                <a:spcPts val="0"/>
              </a:spcBef>
              <a:buNone/>
            </a:pPr>
            <a:r>
              <a:rPr lang="en-US" dirty="0" smtClean="0">
                <a:solidFill>
                  <a:srgbClr val="CB5628"/>
                </a:solidFill>
              </a:rPr>
              <a:t>exponential moving average</a:t>
            </a:r>
          </a:p>
          <a:p>
            <a:pPr marL="0" indent="0">
              <a:buNone/>
            </a:pPr>
            <a:endParaRPr lang="en-US" dirty="0"/>
          </a:p>
        </p:txBody>
      </p:sp>
      <p:grpSp>
        <p:nvGrpSpPr>
          <p:cNvPr id="76" name="Group 75"/>
          <p:cNvGrpSpPr/>
          <p:nvPr/>
        </p:nvGrpSpPr>
        <p:grpSpPr>
          <a:xfrm>
            <a:off x="3066334" y="1100911"/>
            <a:ext cx="3005471" cy="2424532"/>
            <a:chOff x="2846842" y="1069550"/>
            <a:chExt cx="3418842" cy="2541605"/>
          </a:xfrm>
        </p:grpSpPr>
        <p:grpSp>
          <p:nvGrpSpPr>
            <p:cNvPr id="77" name="Group 76"/>
            <p:cNvGrpSpPr/>
            <p:nvPr/>
          </p:nvGrpSpPr>
          <p:grpSpPr>
            <a:xfrm>
              <a:off x="3582242" y="1549434"/>
              <a:ext cx="759374" cy="569331"/>
              <a:chOff x="836319" y="938111"/>
              <a:chExt cx="2659752" cy="907783"/>
            </a:xfrm>
          </p:grpSpPr>
          <p:cxnSp>
            <p:nvCxnSpPr>
              <p:cNvPr id="95" name="Straight Connector 94"/>
              <p:cNvCxnSpPr/>
              <p:nvPr/>
            </p:nvCxnSpPr>
            <p:spPr>
              <a:xfrm>
                <a:off x="836319" y="1390316"/>
                <a:ext cx="219786" cy="44896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1056105" y="938111"/>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1497263"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1954463"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2395621" y="938111"/>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2836779"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277937" y="944727"/>
                <a:ext cx="218134" cy="44558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78" name="Straight Connector 77"/>
            <p:cNvCxnSpPr/>
            <p:nvPr/>
          </p:nvCxnSpPr>
          <p:spPr>
            <a:xfrm flipH="1">
              <a:off x="2980521" y="1820732"/>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4350735" y="1820732"/>
              <a:ext cx="1782761" cy="123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185037" y="1820732"/>
              <a:ext cx="0" cy="6924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4884176" y="2513207"/>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4884176" y="2753848"/>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185037" y="2753848"/>
              <a:ext cx="0" cy="78872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827724" y="1069550"/>
              <a:ext cx="379631" cy="523220"/>
            </a:xfrm>
            <a:prstGeom prst="rect">
              <a:avLst/>
            </a:prstGeom>
            <a:noFill/>
          </p:spPr>
          <p:txBody>
            <a:bodyPr wrap="none" rtlCol="0">
              <a:spAutoFit/>
            </a:bodyPr>
            <a:lstStyle/>
            <a:p>
              <a:r>
                <a:rPr lang="en-US" sz="2800" dirty="0" smtClean="0"/>
                <a:t>R</a:t>
              </a:r>
              <a:endParaRPr lang="en-US" sz="2800" dirty="0"/>
            </a:p>
          </p:txBody>
        </p:sp>
        <p:sp>
          <p:nvSpPr>
            <p:cNvPr id="87" name="TextBox 86"/>
            <p:cNvSpPr txBox="1"/>
            <p:nvPr/>
          </p:nvSpPr>
          <p:spPr>
            <a:xfrm>
              <a:off x="5485897" y="2371635"/>
              <a:ext cx="376125" cy="523220"/>
            </a:xfrm>
            <a:prstGeom prst="rect">
              <a:avLst/>
            </a:prstGeom>
            <a:noFill/>
          </p:spPr>
          <p:txBody>
            <a:bodyPr wrap="none" rtlCol="0">
              <a:spAutoFit/>
            </a:bodyPr>
            <a:lstStyle/>
            <a:p>
              <a:r>
                <a:rPr lang="en-US" sz="2800" dirty="0" smtClean="0"/>
                <a:t>C</a:t>
              </a:r>
              <a:endParaRPr lang="en-US" sz="2800" dirty="0"/>
            </a:p>
          </p:txBody>
        </p:sp>
        <p:cxnSp>
          <p:nvCxnSpPr>
            <p:cNvPr id="88" name="Straight Connector 87"/>
            <p:cNvCxnSpPr/>
            <p:nvPr/>
          </p:nvCxnSpPr>
          <p:spPr>
            <a:xfrm>
              <a:off x="2980521" y="3542575"/>
              <a:ext cx="31529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9" name="Donut 88"/>
            <p:cNvSpPr>
              <a:spLocks noChangeAspect="1"/>
            </p:cNvSpPr>
            <p:nvPr/>
          </p:nvSpPr>
          <p:spPr>
            <a:xfrm>
              <a:off x="2848333" y="1753892"/>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Donut 89"/>
            <p:cNvSpPr>
              <a:spLocks noChangeAspect="1"/>
            </p:cNvSpPr>
            <p:nvPr/>
          </p:nvSpPr>
          <p:spPr>
            <a:xfrm>
              <a:off x="2846842" y="3473995"/>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1" name="Donut 90"/>
            <p:cNvSpPr>
              <a:spLocks noChangeAspect="1"/>
            </p:cNvSpPr>
            <p:nvPr/>
          </p:nvSpPr>
          <p:spPr>
            <a:xfrm>
              <a:off x="6133496" y="1758347"/>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Donut 91"/>
            <p:cNvSpPr>
              <a:spLocks noChangeAspect="1"/>
            </p:cNvSpPr>
            <p:nvPr/>
          </p:nvSpPr>
          <p:spPr>
            <a:xfrm>
              <a:off x="6133496" y="3473995"/>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p:cNvCxnSpPr/>
            <p:nvPr/>
          </p:nvCxnSpPr>
          <p:spPr>
            <a:xfrm flipH="1">
              <a:off x="2907615" y="1870965"/>
              <a:ext cx="1491" cy="1623117"/>
            </a:xfrm>
            <a:prstGeom prst="straightConnector1">
              <a:avLst/>
            </a:prstGeom>
            <a:ln w="57150" cmpd="sng">
              <a:solidFill>
                <a:schemeClr val="accent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6208973" y="1870965"/>
              <a:ext cx="1491" cy="1623117"/>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graphicFrame>
        <p:nvGraphicFramePr>
          <p:cNvPr id="34" name="Chart 33"/>
          <p:cNvGraphicFramePr/>
          <p:nvPr>
            <p:extLst/>
          </p:nvPr>
        </p:nvGraphicFramePr>
        <p:xfrm>
          <a:off x="-26535" y="1315731"/>
          <a:ext cx="2935642" cy="25330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p:cNvGraphicFramePr/>
          <p:nvPr>
            <p:extLst/>
          </p:nvPr>
        </p:nvGraphicFramePr>
        <p:xfrm>
          <a:off x="6208358" y="1317251"/>
          <a:ext cx="2935642" cy="2533067"/>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057179351"/>
      </p:ext>
    </p:extLst>
  </p:cSld>
  <p:clrMapOvr>
    <a:masterClrMapping/>
  </p:clrMapOvr>
  <mc:AlternateContent xmlns:mc="http://schemas.openxmlformats.org/markup-compatibility/2006" xmlns:p14="http://schemas.microsoft.com/office/powerpoint/2010/main">
    <mc:Choice Requires="p14">
      <p:transition spd="slow" p14:dur="2000" advTm="45009"/>
    </mc:Choice>
    <mc:Fallback xmlns="">
      <p:transition xmlns:p14="http://schemas.microsoft.com/office/powerpoint/2010/main" spd="slow" advTm="45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4000" dirty="0" smtClean="0"/>
              <a:t>Use RC </a:t>
            </a:r>
            <a:r>
              <a:rPr lang="en-US" sz="4000" dirty="0"/>
              <a:t>Circuits to Average</a:t>
            </a:r>
          </a:p>
        </p:txBody>
      </p:sp>
      <p:grpSp>
        <p:nvGrpSpPr>
          <p:cNvPr id="76" name="Group 75"/>
          <p:cNvGrpSpPr/>
          <p:nvPr/>
        </p:nvGrpSpPr>
        <p:grpSpPr>
          <a:xfrm>
            <a:off x="3066334" y="1100911"/>
            <a:ext cx="3005471" cy="2424532"/>
            <a:chOff x="2846842" y="1069550"/>
            <a:chExt cx="3418842" cy="2541605"/>
          </a:xfrm>
        </p:grpSpPr>
        <p:grpSp>
          <p:nvGrpSpPr>
            <p:cNvPr id="77" name="Group 76"/>
            <p:cNvGrpSpPr/>
            <p:nvPr/>
          </p:nvGrpSpPr>
          <p:grpSpPr>
            <a:xfrm>
              <a:off x="3582242" y="1549434"/>
              <a:ext cx="759374" cy="569331"/>
              <a:chOff x="836319" y="938111"/>
              <a:chExt cx="2659752" cy="907783"/>
            </a:xfrm>
          </p:grpSpPr>
          <p:cxnSp>
            <p:nvCxnSpPr>
              <p:cNvPr id="95" name="Straight Connector 94"/>
              <p:cNvCxnSpPr/>
              <p:nvPr/>
            </p:nvCxnSpPr>
            <p:spPr>
              <a:xfrm>
                <a:off x="836319" y="1390316"/>
                <a:ext cx="219786" cy="448962"/>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H="1">
                <a:off x="1056105" y="938111"/>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1497263"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flipH="1">
                <a:off x="1954463"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2395621" y="938111"/>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a:off x="2836779" y="944727"/>
                <a:ext cx="441158" cy="90116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3277937" y="944727"/>
                <a:ext cx="218134" cy="44558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78" name="Straight Connector 77"/>
            <p:cNvCxnSpPr/>
            <p:nvPr/>
          </p:nvCxnSpPr>
          <p:spPr>
            <a:xfrm flipH="1">
              <a:off x="2980521" y="1820732"/>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4350735" y="1820732"/>
              <a:ext cx="1782761" cy="123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185037" y="1820732"/>
              <a:ext cx="0" cy="69247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a:off x="4884176" y="2513207"/>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a:off x="4884176" y="2753848"/>
              <a:ext cx="601721"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185037" y="2753848"/>
              <a:ext cx="0" cy="78872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3827724" y="1069550"/>
              <a:ext cx="379631" cy="523220"/>
            </a:xfrm>
            <a:prstGeom prst="rect">
              <a:avLst/>
            </a:prstGeom>
            <a:noFill/>
          </p:spPr>
          <p:txBody>
            <a:bodyPr wrap="none" rtlCol="0">
              <a:spAutoFit/>
            </a:bodyPr>
            <a:lstStyle/>
            <a:p>
              <a:r>
                <a:rPr lang="en-US" sz="2800" dirty="0" smtClean="0"/>
                <a:t>R</a:t>
              </a:r>
              <a:endParaRPr lang="en-US" sz="2800" dirty="0"/>
            </a:p>
          </p:txBody>
        </p:sp>
        <p:sp>
          <p:nvSpPr>
            <p:cNvPr id="87" name="TextBox 86"/>
            <p:cNvSpPr txBox="1"/>
            <p:nvPr/>
          </p:nvSpPr>
          <p:spPr>
            <a:xfrm>
              <a:off x="5485897" y="2371635"/>
              <a:ext cx="376125" cy="523220"/>
            </a:xfrm>
            <a:prstGeom prst="rect">
              <a:avLst/>
            </a:prstGeom>
            <a:noFill/>
          </p:spPr>
          <p:txBody>
            <a:bodyPr wrap="none" rtlCol="0">
              <a:spAutoFit/>
            </a:bodyPr>
            <a:lstStyle/>
            <a:p>
              <a:r>
                <a:rPr lang="en-US" sz="2800" dirty="0" smtClean="0"/>
                <a:t>C</a:t>
              </a:r>
              <a:endParaRPr lang="en-US" sz="2800" dirty="0"/>
            </a:p>
          </p:txBody>
        </p:sp>
        <p:cxnSp>
          <p:nvCxnSpPr>
            <p:cNvPr id="88" name="Straight Connector 87"/>
            <p:cNvCxnSpPr/>
            <p:nvPr/>
          </p:nvCxnSpPr>
          <p:spPr>
            <a:xfrm>
              <a:off x="2980521" y="3542575"/>
              <a:ext cx="31529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9" name="Donut 88"/>
            <p:cNvSpPr>
              <a:spLocks noChangeAspect="1"/>
            </p:cNvSpPr>
            <p:nvPr/>
          </p:nvSpPr>
          <p:spPr>
            <a:xfrm>
              <a:off x="2848333" y="1753892"/>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0" name="Donut 89"/>
            <p:cNvSpPr>
              <a:spLocks noChangeAspect="1"/>
            </p:cNvSpPr>
            <p:nvPr/>
          </p:nvSpPr>
          <p:spPr>
            <a:xfrm>
              <a:off x="2846842" y="3473995"/>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1" name="Donut 90"/>
            <p:cNvSpPr>
              <a:spLocks noChangeAspect="1"/>
            </p:cNvSpPr>
            <p:nvPr/>
          </p:nvSpPr>
          <p:spPr>
            <a:xfrm>
              <a:off x="6133496" y="1758347"/>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2" name="Donut 91"/>
            <p:cNvSpPr>
              <a:spLocks noChangeAspect="1"/>
            </p:cNvSpPr>
            <p:nvPr/>
          </p:nvSpPr>
          <p:spPr>
            <a:xfrm>
              <a:off x="6133496" y="3473995"/>
              <a:ext cx="132188" cy="137160"/>
            </a:xfrm>
            <a:prstGeom prst="donu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3" name="Straight Arrow Connector 92"/>
            <p:cNvCxnSpPr/>
            <p:nvPr/>
          </p:nvCxnSpPr>
          <p:spPr>
            <a:xfrm flipH="1">
              <a:off x="2907615" y="1870965"/>
              <a:ext cx="1491" cy="1623117"/>
            </a:xfrm>
            <a:prstGeom prst="straightConnector1">
              <a:avLst/>
            </a:prstGeom>
            <a:ln w="57150" cmpd="sng">
              <a:solidFill>
                <a:schemeClr val="accent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6208973" y="1870965"/>
              <a:ext cx="1491" cy="1623117"/>
            </a:xfrm>
            <a:prstGeom prst="straightConnector1">
              <a:avLst/>
            </a:prstGeom>
            <a:ln w="57150" cmpd="sng">
              <a:solidFill>
                <a:schemeClr val="accent2"/>
              </a:solidFill>
              <a:headEnd type="arrow"/>
              <a:tailEnd type="arrow"/>
            </a:ln>
            <a:effectLst/>
          </p:spPr>
          <p:style>
            <a:lnRef idx="2">
              <a:schemeClr val="accent1"/>
            </a:lnRef>
            <a:fillRef idx="0">
              <a:schemeClr val="accent1"/>
            </a:fillRef>
            <a:effectRef idx="1">
              <a:schemeClr val="accent1"/>
            </a:effectRef>
            <a:fontRef idx="minor">
              <a:schemeClr val="tx1"/>
            </a:fontRef>
          </p:style>
        </p:cxnSp>
      </p:grpSp>
      <p:sp>
        <p:nvSpPr>
          <p:cNvPr id="34" name="Content Placeholder 2"/>
          <p:cNvSpPr txBox="1">
            <a:spLocks/>
          </p:cNvSpPr>
          <p:nvPr/>
        </p:nvSpPr>
        <p:spPr>
          <a:xfrm>
            <a:off x="209177" y="3848798"/>
            <a:ext cx="8740588" cy="26818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Capacitor slowly charges/discharges when voltage is applied/removed</a:t>
            </a:r>
          </a:p>
          <a:p>
            <a:pPr marL="0" indent="0" algn="ctr">
              <a:spcBef>
                <a:spcPts val="2568"/>
              </a:spcBef>
              <a:buNone/>
            </a:pPr>
            <a:r>
              <a:rPr lang="en-US" dirty="0">
                <a:solidFill>
                  <a:srgbClr val="CB5628"/>
                </a:solidFill>
              </a:rPr>
              <a:t>Provides a cheap, analog, </a:t>
            </a:r>
          </a:p>
          <a:p>
            <a:pPr marL="0" indent="0" algn="ctr">
              <a:spcBef>
                <a:spcPts val="0"/>
              </a:spcBef>
              <a:buNone/>
            </a:pPr>
            <a:r>
              <a:rPr lang="en-US" dirty="0">
                <a:solidFill>
                  <a:srgbClr val="CB5628"/>
                </a:solidFill>
              </a:rPr>
              <a:t>exponential moving average</a:t>
            </a:r>
          </a:p>
          <a:p>
            <a:pPr marL="0" indent="0">
              <a:buFont typeface="Arial"/>
              <a:buNone/>
            </a:pPr>
            <a:endParaRPr lang="en-US" dirty="0"/>
          </a:p>
        </p:txBody>
      </p:sp>
      <p:graphicFrame>
        <p:nvGraphicFramePr>
          <p:cNvPr id="35" name="Chart 34"/>
          <p:cNvGraphicFramePr/>
          <p:nvPr>
            <p:extLst/>
          </p:nvPr>
        </p:nvGraphicFramePr>
        <p:xfrm>
          <a:off x="1" y="1492568"/>
          <a:ext cx="3066334" cy="2148884"/>
        </p:xfrm>
        <a:graphic>
          <a:graphicData uri="http://schemas.openxmlformats.org/drawingml/2006/chart">
            <c:chart xmlns:c="http://schemas.openxmlformats.org/drawingml/2006/chart" xmlns:r="http://schemas.openxmlformats.org/officeDocument/2006/relationships" r:id="rId4"/>
          </a:graphicData>
        </a:graphic>
      </p:graphicFrame>
      <p:sp>
        <p:nvSpPr>
          <p:cNvPr id="36" name="Text Box 7"/>
          <p:cNvSpPr txBox="1">
            <a:spLocks noChangeArrowheads="1"/>
          </p:cNvSpPr>
          <p:nvPr/>
        </p:nvSpPr>
        <p:spPr bwMode="auto">
          <a:xfrm>
            <a:off x="0" y="5238151"/>
            <a:ext cx="9144000" cy="1253520"/>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ctr"/>
          <a:lstStyle/>
          <a:p>
            <a:pPr marL="231775" algn="ctr"/>
            <a:r>
              <a:rPr lang="en-US" sz="3000" dirty="0" smtClean="0">
                <a:solidFill>
                  <a:schemeClr val="bg1"/>
                </a:solidFill>
                <a:latin typeface="Calibri"/>
                <a:ea typeface="Batang" pitchFamily="18" charset="-127"/>
                <a:cs typeface="Calibri"/>
              </a:rPr>
              <a:t>By picking the right RC values,</a:t>
            </a:r>
          </a:p>
          <a:p>
            <a:pPr marL="231775" algn="ctr"/>
            <a:r>
              <a:rPr lang="en-US" sz="3000" dirty="0" smtClean="0">
                <a:solidFill>
                  <a:schemeClr val="bg1"/>
                </a:solidFill>
                <a:latin typeface="Calibri"/>
                <a:ea typeface="Batang" pitchFamily="18" charset="-127"/>
                <a:cs typeface="Calibri"/>
              </a:rPr>
              <a:t>we can selectively filter out the high TV frequencies</a:t>
            </a:r>
            <a:endParaRPr lang="en-US" sz="3000" kern="1200" dirty="0" smtClean="0">
              <a:solidFill>
                <a:srgbClr val="FFFF00"/>
              </a:solidFill>
              <a:latin typeface="Comic Sans MS" pitchFamily="-112" charset="0"/>
              <a:ea typeface="Batang" pitchFamily="18" charset="-127"/>
              <a:cs typeface="Batang" pitchFamily="18" charset="-127"/>
            </a:endParaRPr>
          </a:p>
        </p:txBody>
      </p:sp>
      <p:graphicFrame>
        <p:nvGraphicFramePr>
          <p:cNvPr id="37" name="Chart 36"/>
          <p:cNvGraphicFramePr/>
          <p:nvPr>
            <p:extLst/>
          </p:nvPr>
        </p:nvGraphicFramePr>
        <p:xfrm>
          <a:off x="6023262" y="1492568"/>
          <a:ext cx="3120738" cy="2148884"/>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1383697212"/>
      </p:ext>
    </p:extLst>
  </p:cSld>
  <p:clrMapOvr>
    <a:masterClrMapping/>
  </p:clrMapOvr>
  <mc:AlternateContent xmlns:mc="http://schemas.openxmlformats.org/markup-compatibility/2006" xmlns:p14="http://schemas.microsoft.com/office/powerpoint/2010/main">
    <mc:Choice Requires="p14">
      <p:transition spd="slow" p14:dur="2000" advTm="23899"/>
    </mc:Choice>
    <mc:Fallback xmlns="">
      <p:transition xmlns:p14="http://schemas.microsoft.com/office/powerpoint/2010/main" spd="slow" advTm="238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top-side-edit.png"/>
          <p:cNvPicPr>
            <a:picLocks noChangeAspect="1"/>
          </p:cNvPicPr>
          <p:nvPr/>
        </p:nvPicPr>
        <p:blipFill rotWithShape="1">
          <a:blip r:embed="rId4">
            <a:extLst>
              <a:ext uri="{28A0092B-C50C-407E-A947-70E740481C1C}">
                <a14:useLocalDpi xmlns:a14="http://schemas.microsoft.com/office/drawing/2010/main" val="0"/>
              </a:ext>
            </a:extLst>
          </a:blip>
          <a:srcRect r="-2516"/>
          <a:stretch/>
        </p:blipFill>
        <p:spPr>
          <a:xfrm rot="19247696">
            <a:off x="1209520" y="2441717"/>
            <a:ext cx="4404070" cy="949743"/>
          </a:xfrm>
          <a:prstGeom prst="rect">
            <a:avLst/>
          </a:prstGeom>
        </p:spPr>
      </p:pic>
      <p:sp>
        <p:nvSpPr>
          <p:cNvPr id="2" name="Title 1"/>
          <p:cNvSpPr>
            <a:spLocks noGrp="1"/>
          </p:cNvSpPr>
          <p:nvPr>
            <p:ph type="title"/>
          </p:nvPr>
        </p:nvSpPr>
        <p:spPr/>
        <p:txBody>
          <a:bodyPr>
            <a:normAutofit fontScale="90000"/>
          </a:bodyPr>
          <a:lstStyle/>
          <a:p>
            <a:r>
              <a:rPr lang="en-US" dirty="0" smtClean="0"/>
              <a:t>Now that we can decode bits…</a:t>
            </a:r>
            <a:endParaRPr lang="en-US" dirty="0"/>
          </a:p>
        </p:txBody>
      </p:sp>
      <p:sp>
        <p:nvSpPr>
          <p:cNvPr id="4" name="Rectangle 3"/>
          <p:cNvSpPr/>
          <p:nvPr/>
        </p:nvSpPr>
        <p:spPr>
          <a:xfrm>
            <a:off x="1090457" y="5664634"/>
            <a:ext cx="3402297" cy="1002662"/>
          </a:xfrm>
          <a:prstGeom prst="rect">
            <a:avLst/>
          </a:prstGeom>
          <a:solidFill>
            <a:schemeClr val="bg1"/>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chemeClr val="tx1"/>
                </a:solidFill>
                <a:latin typeface="Calibri" charset="0"/>
                <a:ea typeface="Calibri" charset="0"/>
                <a:cs typeface="Calibri" charset="0"/>
              </a:rPr>
              <a:t>Physical Layer</a:t>
            </a:r>
            <a:endParaRPr lang="en-US" sz="4000" dirty="0">
              <a:solidFill>
                <a:schemeClr val="tx1"/>
              </a:solidFill>
              <a:latin typeface="Calibri" charset="0"/>
              <a:ea typeface="Calibri" charset="0"/>
              <a:cs typeface="Calibri" charset="0"/>
            </a:endParaRPr>
          </a:p>
        </p:txBody>
      </p:sp>
      <p:sp>
        <p:nvSpPr>
          <p:cNvPr id="5" name="Rectangle 4"/>
          <p:cNvSpPr/>
          <p:nvPr/>
        </p:nvSpPr>
        <p:spPr>
          <a:xfrm>
            <a:off x="1090457" y="4628779"/>
            <a:ext cx="3402297" cy="1025369"/>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solidFill>
                  <a:srgbClr val="000000"/>
                </a:solidFill>
                <a:latin typeface="Calibri" charset="0"/>
                <a:ea typeface="Calibri" charset="0"/>
                <a:cs typeface="Calibri" charset="0"/>
              </a:rPr>
              <a:t>Link Layer</a:t>
            </a:r>
            <a:endParaRPr lang="en-US" sz="4000" dirty="0">
              <a:solidFill>
                <a:srgbClr val="000000"/>
              </a:solidFill>
              <a:latin typeface="Calibri" charset="0"/>
              <a:ea typeface="Calibri" charset="0"/>
              <a:cs typeface="Calibri" charset="0"/>
            </a:endParaRPr>
          </a:p>
        </p:txBody>
      </p:sp>
      <p:pic>
        <p:nvPicPr>
          <p:cNvPr id="14" name="Picture 13" descr="top-side-edit.png"/>
          <p:cNvPicPr>
            <a:picLocks noChangeAspect="1"/>
          </p:cNvPicPr>
          <p:nvPr/>
        </p:nvPicPr>
        <p:blipFill rotWithShape="1">
          <a:blip r:embed="rId4">
            <a:extLst>
              <a:ext uri="{28A0092B-C50C-407E-A947-70E740481C1C}">
                <a14:useLocalDpi xmlns:a14="http://schemas.microsoft.com/office/drawing/2010/main" val="0"/>
              </a:ext>
            </a:extLst>
          </a:blip>
          <a:srcRect r="-2516"/>
          <a:stretch/>
        </p:blipFill>
        <p:spPr>
          <a:xfrm rot="19247696">
            <a:off x="1884076" y="2441716"/>
            <a:ext cx="4404070" cy="949743"/>
          </a:xfrm>
          <a:prstGeom prst="rect">
            <a:avLst/>
          </a:prstGeom>
        </p:spPr>
      </p:pic>
      <p:pic>
        <p:nvPicPr>
          <p:cNvPr id="17" name="Picture 16" descr="top-side-edit.png"/>
          <p:cNvPicPr>
            <a:picLocks noChangeAspect="1"/>
          </p:cNvPicPr>
          <p:nvPr/>
        </p:nvPicPr>
        <p:blipFill rotWithShape="1">
          <a:blip r:embed="rId4">
            <a:extLst>
              <a:ext uri="{28A0092B-C50C-407E-A947-70E740481C1C}">
                <a14:useLocalDpi xmlns:a14="http://schemas.microsoft.com/office/drawing/2010/main" val="0"/>
              </a:ext>
            </a:extLst>
          </a:blip>
          <a:srcRect r="-2516"/>
          <a:stretch/>
        </p:blipFill>
        <p:spPr>
          <a:xfrm rot="19247696">
            <a:off x="2662967" y="2441716"/>
            <a:ext cx="4404070" cy="949743"/>
          </a:xfrm>
          <a:prstGeom prst="rect">
            <a:avLst/>
          </a:prstGeom>
        </p:spPr>
      </p:pic>
      <p:pic>
        <p:nvPicPr>
          <p:cNvPr id="16" name="Picture 15" descr="top-side-edit.png"/>
          <p:cNvPicPr>
            <a:picLocks noChangeAspect="1"/>
          </p:cNvPicPr>
          <p:nvPr/>
        </p:nvPicPr>
        <p:blipFill rotWithShape="1">
          <a:blip r:embed="rId4">
            <a:extLst>
              <a:ext uri="{28A0092B-C50C-407E-A947-70E740481C1C}">
                <a14:useLocalDpi xmlns:a14="http://schemas.microsoft.com/office/drawing/2010/main" val="0"/>
              </a:ext>
            </a:extLst>
          </a:blip>
          <a:srcRect r="-2516"/>
          <a:stretch/>
        </p:blipFill>
        <p:spPr>
          <a:xfrm rot="19247696">
            <a:off x="3362057" y="2534619"/>
            <a:ext cx="4404070" cy="949743"/>
          </a:xfrm>
          <a:prstGeom prst="rect">
            <a:avLst/>
          </a:prstGeom>
        </p:spPr>
      </p:pic>
      <p:pic>
        <p:nvPicPr>
          <p:cNvPr id="18" name="Picture 17" descr="top-side-edit.png"/>
          <p:cNvPicPr>
            <a:picLocks noChangeAspect="1"/>
          </p:cNvPicPr>
          <p:nvPr/>
        </p:nvPicPr>
        <p:blipFill rotWithShape="1">
          <a:blip r:embed="rId4">
            <a:extLst>
              <a:ext uri="{28A0092B-C50C-407E-A947-70E740481C1C}">
                <a14:useLocalDpi xmlns:a14="http://schemas.microsoft.com/office/drawing/2010/main" val="0"/>
              </a:ext>
            </a:extLst>
          </a:blip>
          <a:srcRect r="-2516"/>
          <a:stretch/>
        </p:blipFill>
        <p:spPr>
          <a:xfrm rot="19247696">
            <a:off x="4017630" y="2534620"/>
            <a:ext cx="4404070" cy="949743"/>
          </a:xfrm>
          <a:prstGeom prst="rect">
            <a:avLst/>
          </a:prstGeom>
        </p:spPr>
      </p:pic>
      <p:sp>
        <p:nvSpPr>
          <p:cNvPr id="3" name="TextBox 2"/>
          <p:cNvSpPr txBox="1"/>
          <p:nvPr/>
        </p:nvSpPr>
        <p:spPr>
          <a:xfrm>
            <a:off x="4665756" y="4837734"/>
            <a:ext cx="3515055" cy="646331"/>
          </a:xfrm>
          <a:prstGeom prst="rect">
            <a:avLst/>
          </a:prstGeom>
          <a:noFill/>
        </p:spPr>
        <p:txBody>
          <a:bodyPr wrap="none" rtlCol="0">
            <a:spAutoFit/>
          </a:bodyPr>
          <a:lstStyle/>
          <a:p>
            <a:r>
              <a:rPr lang="en-US" sz="3600" dirty="0" smtClean="0">
                <a:solidFill>
                  <a:srgbClr val="CB5628"/>
                </a:solidFill>
                <a:latin typeface="Calibri" charset="0"/>
                <a:ea typeface="Calibri" charset="0"/>
                <a:cs typeface="Calibri" charset="0"/>
              </a:rPr>
              <a:t>Distributed MAC?</a:t>
            </a:r>
          </a:p>
        </p:txBody>
      </p:sp>
    </p:spTree>
    <p:custDataLst>
      <p:tags r:id="rId1"/>
    </p:custDataLst>
    <p:extLst>
      <p:ext uri="{BB962C8B-B14F-4D97-AF65-F5344CB8AC3E}">
        <p14:creationId xmlns:p14="http://schemas.microsoft.com/office/powerpoint/2010/main" val="1559815698"/>
      </p:ext>
    </p:extLst>
  </p:cSld>
  <p:clrMapOvr>
    <a:masterClrMapping/>
  </p:clrMapOvr>
  <mc:AlternateContent xmlns:mc="http://schemas.openxmlformats.org/markup-compatibility/2006" xmlns:p14="http://schemas.microsoft.com/office/powerpoint/2010/main">
    <mc:Choice Requires="p14">
      <p:transition spd="slow" p14:dur="2000" advTm="37592"/>
    </mc:Choice>
    <mc:Fallback xmlns="">
      <p:transition xmlns:p14="http://schemas.microsoft.com/office/powerpoint/2010/main" spd="slow" advTm="37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Calibri"/>
              </a:rPr>
              <a:t>We Use CSMA</a:t>
            </a:r>
            <a:endParaRPr lang="en-US" dirty="0"/>
          </a:p>
        </p:txBody>
      </p:sp>
      <p:sp>
        <p:nvSpPr>
          <p:cNvPr id="3" name="Content Placeholder 2"/>
          <p:cNvSpPr>
            <a:spLocks noGrp="1"/>
          </p:cNvSpPr>
          <p:nvPr>
            <p:ph idx="1"/>
          </p:nvPr>
        </p:nvSpPr>
        <p:spPr>
          <a:xfrm>
            <a:off x="1" y="1156713"/>
            <a:ext cx="9144000" cy="5342699"/>
          </a:xfrm>
        </p:spPr>
        <p:txBody>
          <a:bodyPr anchor="t">
            <a:normAutofit/>
          </a:bodyPr>
          <a:lstStyle/>
          <a:p>
            <a:r>
              <a:rPr lang="en-US" sz="3600" dirty="0" smtClean="0"/>
              <a:t>CSMA uses carrier sense, i.e. energy detection</a:t>
            </a:r>
          </a:p>
          <a:p>
            <a:endParaRPr lang="en-US" sz="3600" dirty="0" smtClean="0"/>
          </a:p>
          <a:p>
            <a:r>
              <a:rPr lang="en-US" sz="3600" dirty="0" smtClean="0"/>
              <a:t>Battery-free devices do not have energy levels</a:t>
            </a:r>
          </a:p>
          <a:p>
            <a:pPr lvl="1"/>
            <a:r>
              <a:rPr lang="en-US" sz="3200" dirty="0" smtClean="0"/>
              <a:t>Requires power-hungry ADCs</a:t>
            </a:r>
            <a:endParaRPr lang="en-US" sz="3200" dirty="0"/>
          </a:p>
          <a:p>
            <a:endParaRPr lang="en-US" sz="2800" dirty="0" smtClean="0"/>
          </a:p>
          <a:p>
            <a:endParaRPr lang="en-US" sz="3600" dirty="0" smtClean="0"/>
          </a:p>
          <a:p>
            <a:pPr marL="0" lvl="1" indent="0" algn="ctr">
              <a:spcBef>
                <a:spcPts val="0"/>
              </a:spcBef>
              <a:buNone/>
            </a:pPr>
            <a:r>
              <a:rPr lang="en-US" sz="4000" dirty="0" smtClean="0">
                <a:solidFill>
                  <a:srgbClr val="CB5628"/>
                </a:solidFill>
              </a:rPr>
              <a:t>Challenge: Energy detection </a:t>
            </a:r>
          </a:p>
          <a:p>
            <a:pPr marL="0" lvl="1" indent="0" algn="ctr">
              <a:spcBef>
                <a:spcPts val="0"/>
              </a:spcBef>
              <a:buNone/>
            </a:pPr>
            <a:r>
              <a:rPr lang="en-US" sz="4000" dirty="0" smtClean="0">
                <a:solidFill>
                  <a:srgbClr val="CB5628"/>
                </a:solidFill>
              </a:rPr>
              <a:t>without access to the energy levels</a:t>
            </a:r>
            <a:endParaRPr lang="en-US" sz="4000" dirty="0">
              <a:solidFill>
                <a:srgbClr val="CB5628"/>
              </a:solidFill>
            </a:endParaRPr>
          </a:p>
          <a:p>
            <a:endParaRPr lang="en-US" sz="4000" dirty="0" smtClean="0"/>
          </a:p>
        </p:txBody>
      </p:sp>
    </p:spTree>
    <p:custDataLst>
      <p:tags r:id="rId1"/>
    </p:custDataLst>
    <p:extLst>
      <p:ext uri="{BB962C8B-B14F-4D97-AF65-F5344CB8AC3E}">
        <p14:creationId xmlns:p14="http://schemas.microsoft.com/office/powerpoint/2010/main" val="1425858559"/>
      </p:ext>
    </p:extLst>
  </p:cSld>
  <p:clrMapOvr>
    <a:masterClrMapping/>
  </p:clrMapOvr>
  <mc:AlternateContent xmlns:mc="http://schemas.openxmlformats.org/markup-compatibility/2006" xmlns:p14="http://schemas.microsoft.com/office/powerpoint/2010/main">
    <mc:Choice Requires="p14">
      <p:transition spd="slow" p14:dur="2000" advTm="36403"/>
    </mc:Choice>
    <mc:Fallback xmlns="">
      <p:transition xmlns:p14="http://schemas.microsoft.com/office/powerpoint/2010/main" spd="slow" advTm="364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09600"/>
          </a:xfrm>
        </p:spPr>
        <p:txBody>
          <a:bodyPr>
            <a:normAutofit fontScale="90000"/>
          </a:bodyPr>
          <a:lstStyle/>
          <a:p>
            <a:r>
              <a:rPr lang="en-US" sz="4000" dirty="0" smtClean="0"/>
              <a:t>Solution: Leverage Hardware Properties for Energy Detection</a:t>
            </a:r>
            <a:endParaRPr lang="en-US" sz="4000" dirty="0"/>
          </a:p>
        </p:txBody>
      </p:sp>
      <p:sp>
        <p:nvSpPr>
          <p:cNvPr id="3" name="Content Placeholder 2"/>
          <p:cNvSpPr>
            <a:spLocks noGrp="1"/>
          </p:cNvSpPr>
          <p:nvPr>
            <p:ph idx="1"/>
          </p:nvPr>
        </p:nvSpPr>
        <p:spPr>
          <a:xfrm>
            <a:off x="112870" y="1356079"/>
            <a:ext cx="9031130" cy="3399151"/>
          </a:xfrm>
        </p:spPr>
        <p:txBody>
          <a:bodyPr>
            <a:normAutofit/>
          </a:bodyPr>
          <a:lstStyle/>
          <a:p>
            <a:pPr marL="557784" indent="-557784">
              <a:spcBef>
                <a:spcPts val="600"/>
              </a:spcBef>
              <a:buFont typeface="+mj-lt"/>
              <a:buAutoNum type="arabicPeriod"/>
            </a:pPr>
            <a:r>
              <a:rPr lang="en-US" sz="4000" dirty="0" smtClean="0"/>
              <a:t>RC circuit filters out the TV signals</a:t>
            </a:r>
            <a:br>
              <a:rPr lang="en-US" sz="4000" dirty="0" smtClean="0"/>
            </a:br>
            <a:r>
              <a:rPr lang="en-US" sz="4000" dirty="0" smtClean="0">
                <a:sym typeface="Wingdings"/>
              </a:rPr>
              <a:t> Removes high-amplitude variations</a:t>
            </a:r>
          </a:p>
          <a:p>
            <a:pPr marL="557784" indent="-557784">
              <a:spcBef>
                <a:spcPts val="600"/>
              </a:spcBef>
              <a:buFont typeface="+mj-lt"/>
              <a:buAutoNum type="arabicPeriod"/>
            </a:pPr>
            <a:endParaRPr lang="en-US" sz="2400" dirty="0" smtClean="0"/>
          </a:p>
          <a:p>
            <a:pPr marL="557784" indent="-557784">
              <a:spcBef>
                <a:spcPts val="600"/>
              </a:spcBef>
              <a:buFont typeface="+mj-lt"/>
              <a:buAutoNum type="arabicPeriod"/>
            </a:pPr>
            <a:r>
              <a:rPr lang="en-US" sz="4000" dirty="0" smtClean="0"/>
              <a:t>Hardware elements have a threshold</a:t>
            </a:r>
            <a:br>
              <a:rPr lang="en-US" sz="4000" dirty="0" smtClean="0"/>
            </a:br>
            <a:r>
              <a:rPr lang="en-US" sz="4000" dirty="0" smtClean="0">
                <a:sym typeface="Wingdings"/>
              </a:rPr>
              <a:t> Low-amplitudes don</a:t>
            </a:r>
            <a:r>
              <a:rPr lang="fr-FR" sz="4000" dirty="0" smtClean="0">
                <a:sym typeface="Wingdings"/>
              </a:rPr>
              <a:t>’</a:t>
            </a:r>
            <a:r>
              <a:rPr lang="en-US" sz="4000" dirty="0" smtClean="0">
                <a:sym typeface="Wingdings"/>
              </a:rPr>
              <a:t>t change output</a:t>
            </a:r>
            <a:endParaRPr lang="en-US" sz="4000" dirty="0" smtClean="0"/>
          </a:p>
        </p:txBody>
      </p:sp>
      <p:graphicFrame>
        <p:nvGraphicFramePr>
          <p:cNvPr id="8" name="Chart 7"/>
          <p:cNvGraphicFramePr/>
          <p:nvPr>
            <p:extLst/>
          </p:nvPr>
        </p:nvGraphicFramePr>
        <p:xfrm>
          <a:off x="389918" y="4556735"/>
          <a:ext cx="4012748" cy="21488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nvPr>
        </p:nvGraphicFramePr>
        <p:xfrm>
          <a:off x="4834918" y="4556735"/>
          <a:ext cx="4012748" cy="2148884"/>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5506071" y="4785709"/>
            <a:ext cx="2969282" cy="584776"/>
          </a:xfrm>
          <a:prstGeom prst="rect">
            <a:avLst/>
          </a:prstGeom>
          <a:noFill/>
        </p:spPr>
        <p:txBody>
          <a:bodyPr wrap="none" rtlCol="0">
            <a:spAutoFit/>
          </a:bodyPr>
          <a:lstStyle/>
          <a:p>
            <a:r>
              <a:rPr lang="en-US" sz="3200" dirty="0" smtClean="0">
                <a:solidFill>
                  <a:srgbClr val="7F3CA2"/>
                </a:solidFill>
              </a:rPr>
              <a:t>Constant Output</a:t>
            </a:r>
            <a:endParaRPr lang="en-US" sz="3200" dirty="0">
              <a:solidFill>
                <a:srgbClr val="7F3CA2"/>
              </a:solidFill>
            </a:endParaRPr>
          </a:p>
        </p:txBody>
      </p:sp>
      <p:sp>
        <p:nvSpPr>
          <p:cNvPr id="12" name="Text Box 7"/>
          <p:cNvSpPr txBox="1">
            <a:spLocks noChangeArrowheads="1"/>
          </p:cNvSpPr>
          <p:nvPr/>
        </p:nvSpPr>
        <p:spPr bwMode="auto">
          <a:xfrm>
            <a:off x="0" y="2982325"/>
            <a:ext cx="9144000" cy="1574410"/>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t"/>
          <a:lstStyle/>
          <a:p>
            <a:pPr marL="231775" algn="ctr"/>
            <a:r>
              <a:rPr lang="en-US" sz="4000" dirty="0" smtClean="0">
                <a:solidFill>
                  <a:schemeClr val="bg1"/>
                </a:solidFill>
                <a:latin typeface="Calibri"/>
                <a:ea typeface="Batang" pitchFamily="18" charset="-127"/>
                <a:cs typeface="Calibri"/>
              </a:rPr>
              <a:t>In the absence of backscattering, </a:t>
            </a:r>
          </a:p>
          <a:p>
            <a:pPr marL="231775" algn="ctr"/>
            <a:r>
              <a:rPr lang="en-US" sz="4000" dirty="0" smtClean="0">
                <a:solidFill>
                  <a:schemeClr val="bg1"/>
                </a:solidFill>
                <a:latin typeface="Calibri"/>
                <a:ea typeface="Batang" pitchFamily="18" charset="-127"/>
                <a:cs typeface="Calibri"/>
              </a:rPr>
              <a:t>we see a constant output</a:t>
            </a:r>
            <a:endParaRPr lang="en-US" sz="4000" kern="1200" dirty="0" smtClean="0">
              <a:solidFill>
                <a:schemeClr val="bg1"/>
              </a:solidFill>
              <a:latin typeface="Comic Sans MS" pitchFamily="-112" charset="0"/>
              <a:ea typeface="Batang" pitchFamily="18" charset="-127"/>
              <a:cs typeface="Batang" pitchFamily="18" charset="-127"/>
            </a:endParaRPr>
          </a:p>
        </p:txBody>
      </p:sp>
    </p:spTree>
    <p:custDataLst>
      <p:tags r:id="rId1"/>
    </p:custDataLst>
    <p:extLst>
      <p:ext uri="{BB962C8B-B14F-4D97-AF65-F5344CB8AC3E}">
        <p14:creationId xmlns:p14="http://schemas.microsoft.com/office/powerpoint/2010/main" val="119963384"/>
      </p:ext>
    </p:extLst>
  </p:cSld>
  <p:clrMapOvr>
    <a:masterClrMapping/>
  </p:clrMapOvr>
  <mc:AlternateContent xmlns:mc="http://schemas.openxmlformats.org/markup-compatibility/2006" xmlns:p14="http://schemas.microsoft.com/office/powerpoint/2010/main">
    <mc:Choice Requires="p14">
      <p:transition spd="slow" p14:dur="2000" advTm="55369"/>
    </mc:Choice>
    <mc:Fallback xmlns="">
      <p:transition xmlns:p14="http://schemas.microsoft.com/office/powerpoint/2010/main" spd="slow" advTm="55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chart seriesIdx="-3" categoryIdx="-3" bldStep="gridLegen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graphicEl>
                                              <a:chart seriesIdx="0"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graphicEl>
                                              <a:chart seriesIdx="1" categoryIdx="-4" bldStep="series"/>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Graphic spid="9" grpId="0">
        <p:bldSub>
          <a:bldChart bld="series"/>
        </p:bldSub>
      </p:bldGraphic>
      <p:bldP spid="4" grpId="0"/>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609600"/>
          </a:xfrm>
        </p:spPr>
        <p:txBody>
          <a:bodyPr>
            <a:normAutofit fontScale="90000"/>
          </a:bodyPr>
          <a:lstStyle/>
          <a:p>
            <a:r>
              <a:rPr lang="en-US" dirty="0"/>
              <a:t>Solution: Leverage Hardware Properties for Energy Detection</a:t>
            </a:r>
          </a:p>
        </p:txBody>
      </p:sp>
      <p:sp>
        <p:nvSpPr>
          <p:cNvPr id="3" name="Content Placeholder 2"/>
          <p:cNvSpPr>
            <a:spLocks noGrp="1"/>
          </p:cNvSpPr>
          <p:nvPr>
            <p:ph idx="1"/>
          </p:nvPr>
        </p:nvSpPr>
        <p:spPr>
          <a:xfrm>
            <a:off x="247763" y="1827767"/>
            <a:ext cx="8640732" cy="4739804"/>
          </a:xfrm>
        </p:spPr>
        <p:txBody>
          <a:bodyPr>
            <a:normAutofit/>
          </a:bodyPr>
          <a:lstStyle/>
          <a:p>
            <a:r>
              <a:rPr lang="en-US" sz="4000" dirty="0" smtClean="0">
                <a:sym typeface="Wingdings"/>
              </a:rPr>
              <a:t>No backscatter </a:t>
            </a:r>
            <a:r>
              <a:rPr lang="en-US" sz="4000" smtClean="0">
                <a:sym typeface="Wingdings"/>
              </a:rPr>
              <a:t> See </a:t>
            </a:r>
            <a:r>
              <a:rPr lang="en-US" sz="4000" dirty="0">
                <a:sym typeface="Wingdings"/>
              </a:rPr>
              <a:t>all 0s or all </a:t>
            </a:r>
            <a:r>
              <a:rPr lang="en-US" sz="4000" dirty="0" smtClean="0">
                <a:sym typeface="Wingdings"/>
              </a:rPr>
              <a:t>1s</a:t>
            </a:r>
          </a:p>
          <a:p>
            <a:endParaRPr lang="en-US" sz="4000" dirty="0">
              <a:sym typeface="Wingdings"/>
            </a:endParaRPr>
          </a:p>
          <a:p>
            <a:r>
              <a:rPr lang="en-US" sz="4000" dirty="0" smtClean="0">
                <a:sym typeface="Wingdings"/>
              </a:rPr>
              <a:t>Backscatter  See </a:t>
            </a:r>
            <a:r>
              <a:rPr lang="en-US" sz="4000" dirty="0">
                <a:sym typeface="Wingdings"/>
              </a:rPr>
              <a:t>many </a:t>
            </a:r>
            <a:r>
              <a:rPr lang="en-US" sz="4000" dirty="0" smtClean="0">
                <a:sym typeface="Wingdings"/>
              </a:rPr>
              <a:t>transitions</a:t>
            </a:r>
          </a:p>
          <a:p>
            <a:endParaRPr lang="en-US" sz="2400" dirty="0">
              <a:sym typeface="Wingdings"/>
            </a:endParaRPr>
          </a:p>
          <a:p>
            <a:endParaRPr lang="en-US" sz="2400" dirty="0" smtClean="0">
              <a:sym typeface="Wingdings"/>
            </a:endParaRPr>
          </a:p>
          <a:p>
            <a:pPr marL="0" indent="0" algn="ctr">
              <a:buNone/>
            </a:pPr>
            <a:r>
              <a:rPr lang="en-US" sz="4000" dirty="0" smtClean="0">
                <a:solidFill>
                  <a:srgbClr val="CB5628"/>
                </a:solidFill>
                <a:sym typeface="Wingdings"/>
              </a:rPr>
              <a:t>Use bit transitions as proxy for</a:t>
            </a:r>
          </a:p>
          <a:p>
            <a:pPr marL="0" indent="0" algn="ctr">
              <a:buNone/>
            </a:pPr>
            <a:r>
              <a:rPr lang="en-US" sz="4000" dirty="0" smtClean="0">
                <a:solidFill>
                  <a:srgbClr val="CB5628"/>
                </a:solidFill>
                <a:sym typeface="Wingdings"/>
              </a:rPr>
              <a:t>energy detection</a:t>
            </a:r>
            <a:endParaRPr lang="en-US" sz="4000" dirty="0">
              <a:solidFill>
                <a:srgbClr val="CB5628"/>
              </a:solidFill>
              <a:sym typeface="Wingdings"/>
            </a:endParaRPr>
          </a:p>
          <a:p>
            <a:endParaRPr lang="en-US" sz="3600" dirty="0"/>
          </a:p>
          <a:p>
            <a:endParaRPr lang="en-US" sz="3600" dirty="0"/>
          </a:p>
        </p:txBody>
      </p:sp>
    </p:spTree>
    <p:extLst>
      <p:ext uri="{BB962C8B-B14F-4D97-AF65-F5344CB8AC3E}">
        <p14:creationId xmlns:p14="http://schemas.microsoft.com/office/powerpoint/2010/main" val="40701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op-side-edit.png"/>
          <p:cNvPicPr>
            <a:picLocks noChangeAspect="1"/>
          </p:cNvPicPr>
          <p:nvPr/>
        </p:nvPicPr>
        <p:blipFill rotWithShape="1">
          <a:blip r:embed="rId3">
            <a:extLst>
              <a:ext uri="{28A0092B-C50C-407E-A947-70E740481C1C}">
                <a14:useLocalDpi xmlns:a14="http://schemas.microsoft.com/office/drawing/2010/main" val="0"/>
              </a:ext>
            </a:extLst>
          </a:blip>
          <a:srcRect r="-2516"/>
          <a:stretch/>
        </p:blipFill>
        <p:spPr>
          <a:xfrm>
            <a:off x="-1967031" y="3515893"/>
            <a:ext cx="13947962" cy="3007895"/>
          </a:xfrm>
          <a:prstGeom prst="rect">
            <a:avLst/>
          </a:prstGeom>
        </p:spPr>
      </p:pic>
      <p:sp>
        <p:nvSpPr>
          <p:cNvPr id="2" name="Title 1"/>
          <p:cNvSpPr>
            <a:spLocks noGrp="1"/>
          </p:cNvSpPr>
          <p:nvPr>
            <p:ph type="title"/>
          </p:nvPr>
        </p:nvSpPr>
        <p:spPr/>
        <p:txBody>
          <a:bodyPr>
            <a:normAutofit fontScale="90000"/>
          </a:bodyPr>
          <a:lstStyle/>
          <a:p>
            <a:r>
              <a:rPr lang="en-US" dirty="0" smtClean="0"/>
              <a:t>Prototype Using Off-the-Shelf Components</a:t>
            </a:r>
            <a:endParaRPr lang="en-US" dirty="0"/>
          </a:p>
        </p:txBody>
      </p:sp>
      <p:sp>
        <p:nvSpPr>
          <p:cNvPr id="3" name="Content Placeholder 2"/>
          <p:cNvSpPr>
            <a:spLocks noGrp="1"/>
          </p:cNvSpPr>
          <p:nvPr>
            <p:ph idx="1"/>
          </p:nvPr>
        </p:nvSpPr>
        <p:spPr>
          <a:xfrm>
            <a:off x="0" y="1029857"/>
            <a:ext cx="9143999" cy="4740547"/>
          </a:xfrm>
        </p:spPr>
        <p:txBody>
          <a:bodyPr>
            <a:normAutofit/>
          </a:bodyPr>
          <a:lstStyle/>
          <a:p>
            <a:pPr>
              <a:lnSpc>
                <a:spcPct val="130000"/>
              </a:lnSpc>
            </a:pPr>
            <a:r>
              <a:rPr lang="en-US" dirty="0">
                <a:cs typeface="Calibri"/>
              </a:rPr>
              <a:t>B</a:t>
            </a:r>
            <a:r>
              <a:rPr lang="en-US" dirty="0" smtClean="0">
                <a:cs typeface="Calibri"/>
              </a:rPr>
              <a:t>attery-free</a:t>
            </a:r>
          </a:p>
          <a:p>
            <a:pPr>
              <a:lnSpc>
                <a:spcPct val="130000"/>
              </a:lnSpc>
            </a:pPr>
            <a:r>
              <a:rPr lang="en-US" dirty="0">
                <a:cs typeface="Calibri"/>
              </a:rPr>
              <a:t>Harvests and backscatters TV signals </a:t>
            </a:r>
            <a:r>
              <a:rPr lang="en-US" dirty="0" smtClean="0">
                <a:cs typeface="Calibri"/>
              </a:rPr>
              <a:t>at 539 MHz</a:t>
            </a:r>
            <a:endParaRPr lang="en-US" dirty="0">
              <a:cs typeface="Calibri"/>
            </a:endParaRPr>
          </a:p>
          <a:p>
            <a:pPr>
              <a:lnSpc>
                <a:spcPct val="130000"/>
              </a:lnSpc>
            </a:pPr>
            <a:r>
              <a:rPr lang="en-US" dirty="0">
                <a:cs typeface="Calibri"/>
              </a:rPr>
              <a:t>Microcontroller </a:t>
            </a:r>
            <a:r>
              <a:rPr lang="en-US" dirty="0" smtClean="0">
                <a:cs typeface="Calibri"/>
              </a:rPr>
              <a:t>performs computation</a:t>
            </a:r>
          </a:p>
        </p:txBody>
      </p:sp>
      <p:cxnSp>
        <p:nvCxnSpPr>
          <p:cNvPr id="6" name="Straight Arrow Connector 5"/>
          <p:cNvCxnSpPr>
            <a:stCxn id="9" idx="3"/>
          </p:cNvCxnSpPr>
          <p:nvPr/>
        </p:nvCxnSpPr>
        <p:spPr>
          <a:xfrm flipV="1">
            <a:off x="1780695" y="4866107"/>
            <a:ext cx="4435621" cy="261609"/>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9" idx="3"/>
          </p:cNvCxnSpPr>
          <p:nvPr/>
        </p:nvCxnSpPr>
        <p:spPr>
          <a:xfrm flipV="1">
            <a:off x="1780695" y="4866107"/>
            <a:ext cx="1343505" cy="261609"/>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6045037" y="5954349"/>
            <a:ext cx="949741" cy="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908391" y="4866106"/>
            <a:ext cx="872304" cy="523220"/>
          </a:xfrm>
          <a:prstGeom prst="rect">
            <a:avLst/>
          </a:prstGeom>
          <a:noFill/>
        </p:spPr>
        <p:txBody>
          <a:bodyPr wrap="none" rtlCol="0">
            <a:spAutoFit/>
          </a:bodyPr>
          <a:lstStyle/>
          <a:p>
            <a:r>
              <a:rPr lang="en-US" sz="2800" dirty="0" smtClean="0"/>
              <a:t>LEDs</a:t>
            </a:r>
            <a:endParaRPr lang="en-US" sz="2800" dirty="0"/>
          </a:p>
        </p:txBody>
      </p:sp>
      <p:sp>
        <p:nvSpPr>
          <p:cNvPr id="10" name="TextBox 9"/>
          <p:cNvSpPr txBox="1"/>
          <p:nvPr/>
        </p:nvSpPr>
        <p:spPr>
          <a:xfrm>
            <a:off x="6897112" y="5623860"/>
            <a:ext cx="2287029" cy="523220"/>
          </a:xfrm>
          <a:prstGeom prst="rect">
            <a:avLst/>
          </a:prstGeom>
          <a:noFill/>
        </p:spPr>
        <p:txBody>
          <a:bodyPr wrap="none" rtlCol="0">
            <a:spAutoFit/>
          </a:bodyPr>
          <a:lstStyle/>
          <a:p>
            <a:r>
              <a:rPr lang="en-US" sz="2800" dirty="0" smtClean="0"/>
              <a:t>Touch Sensors</a:t>
            </a:r>
            <a:endParaRPr lang="en-US" sz="2800" dirty="0"/>
          </a:p>
        </p:txBody>
      </p:sp>
    </p:spTree>
    <p:extLst>
      <p:ext uri="{BB962C8B-B14F-4D97-AF65-F5344CB8AC3E}">
        <p14:creationId xmlns:p14="http://schemas.microsoft.com/office/powerpoint/2010/main" val="2039689100"/>
      </p:ext>
    </p:extLst>
  </p:cSld>
  <p:clrMapOvr>
    <a:masterClrMapping/>
  </p:clrMapOvr>
  <mc:AlternateContent xmlns:mc="http://schemas.openxmlformats.org/markup-compatibility/2006" xmlns:p14="http://schemas.microsoft.com/office/powerpoint/2010/main">
    <mc:Choice Requires="p14">
      <p:transition spd="slow" p14:dur="2000" advTm="1649"/>
    </mc:Choice>
    <mc:Fallback xmlns="">
      <p:transition xmlns:p14="http://schemas.microsoft.com/office/powerpoint/2010/main" spd="slow" advTm="164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normAutofit fontScale="90000"/>
          </a:bodyPr>
          <a:lstStyle/>
          <a:p>
            <a:r>
              <a:rPr lang="en-US" altLang="en-US"/>
              <a:t>AP Stats, Degrees: Placelab</a:t>
            </a:r>
          </a:p>
        </p:txBody>
      </p:sp>
      <p:sp>
        <p:nvSpPr>
          <p:cNvPr id="77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F64913D-4049-B04F-B293-1AE68502D547}" type="slidenum">
              <a:rPr lang="en-US" altLang="en-US" sz="1200">
                <a:solidFill>
                  <a:srgbClr val="2E2E01"/>
                </a:solidFill>
                <a:latin typeface="Arial Narrow" charset="0"/>
              </a:rPr>
              <a:pPr eaLnBrk="1" hangingPunct="1"/>
              <a:t>4</a:t>
            </a:fld>
            <a:endParaRPr lang="en-US" altLang="en-US" sz="1200">
              <a:solidFill>
                <a:srgbClr val="2E2E01"/>
              </a:solidFill>
              <a:latin typeface="Arial Narrow" charset="0"/>
            </a:endParaRPr>
          </a:p>
        </p:txBody>
      </p:sp>
      <p:graphicFrame>
        <p:nvGraphicFramePr>
          <p:cNvPr id="31780" name="Group 36"/>
          <p:cNvGraphicFramePr>
            <a:graphicFrameLocks noGrp="1"/>
          </p:cNvGraphicFramePr>
          <p:nvPr/>
        </p:nvGraphicFramePr>
        <p:xfrm>
          <a:off x="762000" y="2978150"/>
          <a:ext cx="3314700" cy="2997200"/>
        </p:xfrm>
        <a:graphic>
          <a:graphicData uri="http://schemas.openxmlformats.org/drawingml/2006/table">
            <a:tbl>
              <a:tblPr/>
              <a:tblGrid>
                <a:gridCol w="1447800"/>
                <a:gridCol w="990600"/>
                <a:gridCol w="876300"/>
              </a:tblGrid>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smtClean="0">
                          <a:ln>
                            <a:noFill/>
                          </a:ln>
                          <a:solidFill>
                            <a:schemeClr val="bg1">
                              <a:lumMod val="10000"/>
                            </a:schemeClr>
                          </a:solidFill>
                          <a:effectLst/>
                          <a:latin typeface="Arial" charset="0"/>
                        </a:rPr>
                        <a:t>Portland</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8683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54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smtClean="0">
                          <a:ln>
                            <a:noFill/>
                          </a:ln>
                          <a:solidFill>
                            <a:schemeClr val="bg1">
                              <a:lumMod val="10000"/>
                            </a:schemeClr>
                          </a:solidFill>
                          <a:effectLst/>
                          <a:latin typeface="Arial" charset="0"/>
                        </a:rPr>
                        <a:t>San Diego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7934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76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smtClean="0">
                          <a:ln>
                            <a:noFill/>
                          </a:ln>
                          <a:solidFill>
                            <a:schemeClr val="bg1">
                              <a:lumMod val="10000"/>
                            </a:schemeClr>
                          </a:solidFill>
                          <a:effectLst/>
                          <a:latin typeface="Arial" charset="0"/>
                        </a:rPr>
                        <a:t>San Francisco</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3037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85</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smtClean="0">
                          <a:ln>
                            <a:noFill/>
                          </a:ln>
                          <a:solidFill>
                            <a:schemeClr val="bg1">
                              <a:lumMod val="10000"/>
                            </a:schemeClr>
                          </a:solidFill>
                          <a:effectLst/>
                          <a:latin typeface="Arial" charset="0"/>
                        </a:rPr>
                        <a:t>Boston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smtClean="0">
                          <a:ln>
                            <a:noFill/>
                          </a:ln>
                          <a:solidFill>
                            <a:schemeClr val="bg1">
                              <a:lumMod val="10000"/>
                            </a:schemeClr>
                          </a:solidFill>
                          <a:effectLst/>
                          <a:latin typeface="Arial" charset="0"/>
                        </a:rPr>
                        <a:t>2551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dirty="0" smtClean="0">
                          <a:ln>
                            <a:noFill/>
                          </a:ln>
                          <a:solidFill>
                            <a:schemeClr val="bg1">
                              <a:lumMod val="10000"/>
                            </a:schemeClr>
                          </a:solidFill>
                          <a:effectLst/>
                          <a:latin typeface="Arial" charset="0"/>
                        </a:rPr>
                        <a:t>39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31774" name="Text Box 30"/>
          <p:cNvSpPr txBox="1">
            <a:spLocks noChangeArrowheads="1"/>
          </p:cNvSpPr>
          <p:nvPr/>
        </p:nvSpPr>
        <p:spPr bwMode="auto">
          <a:xfrm>
            <a:off x="2270125" y="2217738"/>
            <a:ext cx="852488" cy="460375"/>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cs typeface="Arial" charset="0"/>
              </a:rPr>
              <a:t>#APs</a:t>
            </a:r>
          </a:p>
        </p:txBody>
      </p:sp>
      <p:sp>
        <p:nvSpPr>
          <p:cNvPr id="31775" name="Text Box 31"/>
          <p:cNvSpPr txBox="1">
            <a:spLocks noChangeArrowheads="1"/>
          </p:cNvSpPr>
          <p:nvPr/>
        </p:nvSpPr>
        <p:spPr bwMode="auto">
          <a:xfrm>
            <a:off x="3124200" y="2217738"/>
            <a:ext cx="1447800" cy="830262"/>
          </a:xfrm>
          <a:prstGeom prst="rect">
            <a:avLst/>
          </a:prstGeom>
          <a:noFill/>
          <a:ln w="9525">
            <a:noFill/>
            <a:miter lim="800000"/>
            <a:headEnd/>
            <a:tailEnd/>
          </a:ln>
          <a:effectLst/>
        </p:spPr>
        <p:txBody>
          <a:bodyPr>
            <a:spAutoFit/>
          </a:bodyPr>
          <a:lstStyle/>
          <a:p>
            <a:pPr>
              <a:defRPr/>
            </a:pPr>
            <a:r>
              <a:rPr lang="en-US" dirty="0">
                <a:solidFill>
                  <a:schemeClr val="bg1">
                    <a:lumMod val="10000"/>
                  </a:schemeClr>
                </a:solidFill>
                <a:latin typeface="Times New Roman" pitchFamily="18" charset="0"/>
                <a:ea typeface="+mn-ea"/>
                <a:cs typeface="Arial" charset="0"/>
              </a:rPr>
              <a:t>Max.</a:t>
            </a:r>
            <a:br>
              <a:rPr lang="en-US" dirty="0">
                <a:solidFill>
                  <a:schemeClr val="bg1">
                    <a:lumMod val="10000"/>
                  </a:schemeClr>
                </a:solidFill>
                <a:latin typeface="Times New Roman" pitchFamily="18" charset="0"/>
                <a:ea typeface="+mn-ea"/>
                <a:cs typeface="Arial" charset="0"/>
              </a:rPr>
            </a:br>
            <a:r>
              <a:rPr lang="en-US" dirty="0">
                <a:solidFill>
                  <a:schemeClr val="bg1">
                    <a:lumMod val="10000"/>
                  </a:schemeClr>
                </a:solidFill>
                <a:latin typeface="Times New Roman" pitchFamily="18" charset="0"/>
                <a:ea typeface="+mn-ea"/>
                <a:cs typeface="Arial" charset="0"/>
              </a:rPr>
              <a:t>degree</a:t>
            </a:r>
          </a:p>
        </p:txBody>
      </p:sp>
      <p:sp>
        <p:nvSpPr>
          <p:cNvPr id="31777" name="Rectangle 33"/>
          <p:cNvSpPr>
            <a:spLocks noChangeArrowheads="1"/>
          </p:cNvSpPr>
          <p:nvPr/>
        </p:nvSpPr>
        <p:spPr bwMode="auto">
          <a:xfrm>
            <a:off x="838200" y="1524000"/>
            <a:ext cx="7391400" cy="457200"/>
          </a:xfrm>
          <a:prstGeom prst="rect">
            <a:avLst/>
          </a:prstGeom>
          <a:noFill/>
          <a:ln w="9525">
            <a:noFill/>
            <a:miter lim="800000"/>
            <a:headEnd/>
            <a:tailEnd/>
          </a:ln>
          <a:effectLst/>
        </p:spPr>
        <p:txBody>
          <a:bodyPr>
            <a:spAutoFit/>
          </a:bodyPr>
          <a:lstStyle/>
          <a:p>
            <a:pPr lvl="1" algn="ctr">
              <a:defRPr/>
            </a:pPr>
            <a:r>
              <a:rPr lang="en-US">
                <a:solidFill>
                  <a:schemeClr val="bg1">
                    <a:lumMod val="10000"/>
                  </a:schemeClr>
                </a:solidFill>
                <a:latin typeface="Times New Roman" pitchFamily="18" charset="0"/>
                <a:ea typeface="+mn-ea"/>
                <a:cs typeface="Arial" charset="0"/>
              </a:rPr>
              <a:t>(Placelab: 28000 APs, MAC, ESSID, GPS)</a:t>
            </a:r>
          </a:p>
        </p:txBody>
      </p:sp>
      <p:grpSp>
        <p:nvGrpSpPr>
          <p:cNvPr id="77852" name="Group 65"/>
          <p:cNvGrpSpPr>
            <a:grpSpLocks/>
          </p:cNvGrpSpPr>
          <p:nvPr/>
        </p:nvGrpSpPr>
        <p:grpSpPr bwMode="auto">
          <a:xfrm>
            <a:off x="5029200" y="2438400"/>
            <a:ext cx="3352800" cy="1905000"/>
            <a:chOff x="3168" y="1536"/>
            <a:chExt cx="2112" cy="1200"/>
          </a:xfrm>
        </p:grpSpPr>
        <p:sp>
          <p:nvSpPr>
            <p:cNvPr id="31787" name="Oval 43"/>
            <p:cNvSpPr>
              <a:spLocks noChangeArrowheads="1"/>
            </p:cNvSpPr>
            <p:nvPr/>
          </p:nvSpPr>
          <p:spPr bwMode="auto">
            <a:xfrm>
              <a:off x="3168" y="1536"/>
              <a:ext cx="1104" cy="1056"/>
            </a:xfrm>
            <a:prstGeom prst="ellipse">
              <a:avLst/>
            </a:prstGeom>
            <a:solidFill>
              <a:srgbClr val="EAEAEA">
                <a:alpha val="19000"/>
              </a:srgbClr>
            </a:solidFill>
            <a:ln w="952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790" name="Oval 46"/>
            <p:cNvSpPr>
              <a:spLocks noChangeArrowheads="1"/>
            </p:cNvSpPr>
            <p:nvPr/>
          </p:nvSpPr>
          <p:spPr bwMode="auto">
            <a:xfrm>
              <a:off x="4176" y="1536"/>
              <a:ext cx="1104" cy="1056"/>
            </a:xfrm>
            <a:prstGeom prst="ellipse">
              <a:avLst/>
            </a:prstGeom>
            <a:solidFill>
              <a:srgbClr val="EAEAEA">
                <a:alpha val="19000"/>
              </a:srgbClr>
            </a:solidFill>
            <a:ln w="952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800" name="Oval 56"/>
            <p:cNvSpPr>
              <a:spLocks noChangeArrowheads="1"/>
            </p:cNvSpPr>
            <p:nvPr/>
          </p:nvSpPr>
          <p:spPr bwMode="auto">
            <a:xfrm>
              <a:off x="3648" y="1680"/>
              <a:ext cx="1104" cy="1056"/>
            </a:xfrm>
            <a:prstGeom prst="ellipse">
              <a:avLst/>
            </a:prstGeom>
            <a:solidFill>
              <a:srgbClr val="EAEAEA">
                <a:alpha val="19000"/>
              </a:srgbClr>
            </a:solidFill>
            <a:ln w="952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grpSp>
      <p:grpSp>
        <p:nvGrpSpPr>
          <p:cNvPr id="77853" name="Group 66"/>
          <p:cNvGrpSpPr>
            <a:grpSpLocks/>
          </p:cNvGrpSpPr>
          <p:nvPr/>
        </p:nvGrpSpPr>
        <p:grpSpPr bwMode="auto">
          <a:xfrm>
            <a:off x="5822950" y="3200400"/>
            <a:ext cx="1752600" cy="381000"/>
            <a:chOff x="3668" y="2016"/>
            <a:chExt cx="1104" cy="240"/>
          </a:xfrm>
        </p:grpSpPr>
        <p:sp>
          <p:nvSpPr>
            <p:cNvPr id="31783" name="Oval 39"/>
            <p:cNvSpPr>
              <a:spLocks noChangeArrowheads="1"/>
            </p:cNvSpPr>
            <p:nvPr/>
          </p:nvSpPr>
          <p:spPr bwMode="auto">
            <a:xfrm>
              <a:off x="3668" y="2016"/>
              <a:ext cx="96" cy="96"/>
            </a:xfrm>
            <a:prstGeom prst="ellipse">
              <a:avLst/>
            </a:prstGeom>
            <a:solidFill>
              <a:schemeClr val="accent1">
                <a:alpha val="19000"/>
              </a:schemeClr>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791" name="Oval 47"/>
            <p:cNvSpPr>
              <a:spLocks noChangeArrowheads="1"/>
            </p:cNvSpPr>
            <p:nvPr/>
          </p:nvSpPr>
          <p:spPr bwMode="auto">
            <a:xfrm>
              <a:off x="4676" y="2016"/>
              <a:ext cx="96" cy="96"/>
            </a:xfrm>
            <a:prstGeom prst="ellipse">
              <a:avLst/>
            </a:prstGeom>
            <a:solidFill>
              <a:schemeClr val="accent1">
                <a:alpha val="19000"/>
              </a:schemeClr>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801" name="Oval 57"/>
            <p:cNvSpPr>
              <a:spLocks noChangeArrowheads="1"/>
            </p:cNvSpPr>
            <p:nvPr/>
          </p:nvSpPr>
          <p:spPr bwMode="auto">
            <a:xfrm>
              <a:off x="4148" y="2160"/>
              <a:ext cx="96" cy="96"/>
            </a:xfrm>
            <a:prstGeom prst="ellipse">
              <a:avLst/>
            </a:prstGeom>
            <a:solidFill>
              <a:schemeClr val="accent1">
                <a:alpha val="19000"/>
              </a:schemeClr>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grpSp>
      <p:grpSp>
        <p:nvGrpSpPr>
          <p:cNvPr id="77854" name="Group 68"/>
          <p:cNvGrpSpPr>
            <a:grpSpLocks/>
          </p:cNvGrpSpPr>
          <p:nvPr/>
        </p:nvGrpSpPr>
        <p:grpSpPr bwMode="auto">
          <a:xfrm>
            <a:off x="5715000" y="4876800"/>
            <a:ext cx="1905000" cy="152400"/>
            <a:chOff x="3600" y="3072"/>
            <a:chExt cx="1200" cy="96"/>
          </a:xfrm>
        </p:grpSpPr>
        <p:sp>
          <p:nvSpPr>
            <p:cNvPr id="31796" name="Oval 52"/>
            <p:cNvSpPr>
              <a:spLocks noChangeArrowheads="1"/>
            </p:cNvSpPr>
            <p:nvPr/>
          </p:nvSpPr>
          <p:spPr bwMode="auto">
            <a:xfrm>
              <a:off x="3600" y="3072"/>
              <a:ext cx="96" cy="96"/>
            </a:xfrm>
            <a:prstGeom prst="ellipse">
              <a:avLst/>
            </a:prstGeom>
            <a:solidFill>
              <a:schemeClr val="accent1"/>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797" name="Oval 53"/>
            <p:cNvSpPr>
              <a:spLocks noChangeArrowheads="1"/>
            </p:cNvSpPr>
            <p:nvPr/>
          </p:nvSpPr>
          <p:spPr bwMode="auto">
            <a:xfrm>
              <a:off x="4704" y="3072"/>
              <a:ext cx="96" cy="96"/>
            </a:xfrm>
            <a:prstGeom prst="ellipse">
              <a:avLst/>
            </a:prstGeom>
            <a:solidFill>
              <a:schemeClr val="accent1"/>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sp>
          <p:nvSpPr>
            <p:cNvPr id="31802" name="Oval 58"/>
            <p:cNvSpPr>
              <a:spLocks noChangeArrowheads="1"/>
            </p:cNvSpPr>
            <p:nvPr/>
          </p:nvSpPr>
          <p:spPr bwMode="auto">
            <a:xfrm>
              <a:off x="4128" y="3072"/>
              <a:ext cx="96" cy="96"/>
            </a:xfrm>
            <a:prstGeom prst="ellipse">
              <a:avLst/>
            </a:prstGeom>
            <a:solidFill>
              <a:schemeClr val="accent1"/>
            </a:solidFill>
            <a:ln w="28575">
              <a:solidFill>
                <a:schemeClr val="tx1"/>
              </a:solidFill>
              <a:round/>
              <a:headEnd/>
              <a:tailEnd/>
            </a:ln>
            <a:effectLst/>
          </p:spPr>
          <p:txBody>
            <a:bodyPr wrap="none" anchor="ctr"/>
            <a:lstStyle/>
            <a:p>
              <a:pPr>
                <a:defRPr/>
              </a:pPr>
              <a:endParaRPr lang="en-US">
                <a:solidFill>
                  <a:schemeClr val="bg1">
                    <a:lumMod val="10000"/>
                  </a:schemeClr>
                </a:solidFill>
                <a:latin typeface="Times New Roman" pitchFamily="18" charset="0"/>
                <a:ea typeface="+mn-ea"/>
              </a:endParaRPr>
            </a:p>
          </p:txBody>
        </p:sp>
        <p:cxnSp>
          <p:nvCxnSpPr>
            <p:cNvPr id="77865" name="AutoShape 59"/>
            <p:cNvCxnSpPr>
              <a:cxnSpLocks noChangeShapeType="1"/>
              <a:stCxn id="31796" idx="6"/>
              <a:endCxn id="31802" idx="2"/>
            </p:cNvCxnSpPr>
            <p:nvPr/>
          </p:nvCxnSpPr>
          <p:spPr bwMode="auto">
            <a:xfrm>
              <a:off x="3705" y="3120"/>
              <a:ext cx="414" cy="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77866" name="AutoShape 60"/>
            <p:cNvCxnSpPr>
              <a:cxnSpLocks noChangeShapeType="1"/>
              <a:stCxn id="31802" idx="6"/>
              <a:endCxn id="31797" idx="2"/>
            </p:cNvCxnSpPr>
            <p:nvPr/>
          </p:nvCxnSpPr>
          <p:spPr bwMode="auto">
            <a:xfrm>
              <a:off x="4233" y="3120"/>
              <a:ext cx="462" cy="0"/>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grpSp>
      <p:grpSp>
        <p:nvGrpSpPr>
          <p:cNvPr id="77855" name="Group 67"/>
          <p:cNvGrpSpPr>
            <a:grpSpLocks/>
          </p:cNvGrpSpPr>
          <p:nvPr/>
        </p:nvGrpSpPr>
        <p:grpSpPr bwMode="auto">
          <a:xfrm>
            <a:off x="5622925" y="5062538"/>
            <a:ext cx="2100263" cy="465137"/>
            <a:chOff x="3542" y="3189"/>
            <a:chExt cx="1323" cy="293"/>
          </a:xfrm>
        </p:grpSpPr>
        <p:sp>
          <p:nvSpPr>
            <p:cNvPr id="31805" name="Text Box 61"/>
            <p:cNvSpPr txBox="1">
              <a:spLocks noChangeArrowheads="1"/>
            </p:cNvSpPr>
            <p:nvPr/>
          </p:nvSpPr>
          <p:spPr bwMode="auto">
            <a:xfrm>
              <a:off x="3542" y="3191"/>
              <a:ext cx="213" cy="291"/>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rPr>
                <a:t>1</a:t>
              </a:r>
            </a:p>
          </p:txBody>
        </p:sp>
        <p:sp>
          <p:nvSpPr>
            <p:cNvPr id="31807" name="Text Box 63"/>
            <p:cNvSpPr txBox="1">
              <a:spLocks noChangeArrowheads="1"/>
            </p:cNvSpPr>
            <p:nvPr/>
          </p:nvSpPr>
          <p:spPr bwMode="auto">
            <a:xfrm>
              <a:off x="4076" y="3191"/>
              <a:ext cx="213" cy="291"/>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rPr>
                <a:t>2</a:t>
              </a:r>
            </a:p>
          </p:txBody>
        </p:sp>
        <p:sp>
          <p:nvSpPr>
            <p:cNvPr id="31808" name="Text Box 64"/>
            <p:cNvSpPr txBox="1">
              <a:spLocks noChangeArrowheads="1"/>
            </p:cNvSpPr>
            <p:nvPr/>
          </p:nvSpPr>
          <p:spPr bwMode="auto">
            <a:xfrm>
              <a:off x="4652" y="3189"/>
              <a:ext cx="213" cy="291"/>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rPr>
                <a:t>1</a:t>
              </a:r>
            </a:p>
          </p:txBody>
        </p:sp>
      </p:grpSp>
      <p:grpSp>
        <p:nvGrpSpPr>
          <p:cNvPr id="77856" name="Group 72"/>
          <p:cNvGrpSpPr>
            <a:grpSpLocks/>
          </p:cNvGrpSpPr>
          <p:nvPr/>
        </p:nvGrpSpPr>
        <p:grpSpPr bwMode="auto">
          <a:xfrm>
            <a:off x="5257800" y="2438400"/>
            <a:ext cx="808038" cy="762000"/>
            <a:chOff x="3312" y="1536"/>
            <a:chExt cx="509" cy="480"/>
          </a:xfrm>
        </p:grpSpPr>
        <p:sp>
          <p:nvSpPr>
            <p:cNvPr id="31813" name="Line 69"/>
            <p:cNvSpPr>
              <a:spLocks noChangeShapeType="1"/>
            </p:cNvSpPr>
            <p:nvPr/>
          </p:nvSpPr>
          <p:spPr bwMode="auto">
            <a:xfrm flipV="1">
              <a:off x="3705" y="1536"/>
              <a:ext cx="0" cy="480"/>
            </a:xfrm>
            <a:prstGeom prst="line">
              <a:avLst/>
            </a:prstGeom>
            <a:noFill/>
            <a:ln w="28575">
              <a:solidFill>
                <a:schemeClr val="tx1"/>
              </a:solidFill>
              <a:round/>
              <a:headEnd/>
              <a:tailEnd type="triangle" w="med" len="med"/>
            </a:ln>
            <a:effectLst/>
          </p:spPr>
          <p:txBody>
            <a:bodyPr/>
            <a:lstStyle/>
            <a:p>
              <a:pPr>
                <a:defRPr/>
              </a:pPr>
              <a:endParaRPr lang="en-US">
                <a:solidFill>
                  <a:schemeClr val="bg1">
                    <a:lumMod val="10000"/>
                  </a:schemeClr>
                </a:solidFill>
                <a:latin typeface="Times New Roman" pitchFamily="18" charset="0"/>
                <a:ea typeface="+mn-ea"/>
              </a:endParaRPr>
            </a:p>
          </p:txBody>
        </p:sp>
        <p:sp>
          <p:nvSpPr>
            <p:cNvPr id="31814" name="Text Box 70"/>
            <p:cNvSpPr txBox="1">
              <a:spLocks noChangeArrowheads="1"/>
            </p:cNvSpPr>
            <p:nvPr/>
          </p:nvSpPr>
          <p:spPr bwMode="auto">
            <a:xfrm>
              <a:off x="3312" y="1632"/>
              <a:ext cx="509" cy="291"/>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rPr>
                <a:t>50 m</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Tested Locations</a:t>
            </a:r>
            <a:endParaRPr lang="en-US" dirty="0"/>
          </a:p>
        </p:txBody>
      </p:sp>
      <p:sp>
        <p:nvSpPr>
          <p:cNvPr id="3" name="Content Placeholder 2"/>
          <p:cNvSpPr>
            <a:spLocks noGrp="1"/>
          </p:cNvSpPr>
          <p:nvPr>
            <p:ph idx="1"/>
          </p:nvPr>
        </p:nvSpPr>
        <p:spPr/>
        <p:txBody>
          <a:bodyPr>
            <a:normAutofit/>
          </a:bodyPr>
          <a:lstStyle/>
          <a:p>
            <a:r>
              <a:rPr lang="en-US" dirty="0" smtClean="0"/>
              <a:t>Seattle area with a 1MW TV </a:t>
            </a:r>
            <a:r>
              <a:rPr lang="en-US" dirty="0"/>
              <a:t>tower at 539 </a:t>
            </a:r>
            <a:r>
              <a:rPr lang="en-US" dirty="0" smtClean="0"/>
              <a:t>MHz</a:t>
            </a:r>
          </a:p>
          <a:p>
            <a:endParaRPr lang="en-US" dirty="0" smtClean="0"/>
          </a:p>
          <a:p>
            <a:r>
              <a:rPr lang="en-US" dirty="0" smtClean="0"/>
              <a:t>Indoor and outdoor environments</a:t>
            </a:r>
          </a:p>
          <a:p>
            <a:pPr marL="0" indent="0">
              <a:buNone/>
            </a:pPr>
            <a:endParaRPr lang="en-US" dirty="0" smtClean="0"/>
          </a:p>
          <a:p>
            <a:r>
              <a:rPr lang="en-US" dirty="0" smtClean="0"/>
              <a:t>Distances up to 10.5 km from the TV tower</a:t>
            </a:r>
          </a:p>
          <a:p>
            <a:pPr lvl="1"/>
            <a:r>
              <a:rPr lang="en-US" dirty="0" smtClean="0"/>
              <a:t>TV power ranged </a:t>
            </a:r>
            <a:r>
              <a:rPr lang="en-US" dirty="0"/>
              <a:t>between -</a:t>
            </a:r>
            <a:r>
              <a:rPr lang="en-US" dirty="0" smtClean="0"/>
              <a:t>24dBm </a:t>
            </a:r>
            <a:r>
              <a:rPr lang="en-US" dirty="0"/>
              <a:t>and -</a:t>
            </a:r>
            <a:r>
              <a:rPr lang="en-US" dirty="0" smtClean="0"/>
              <a:t>8dBm </a:t>
            </a:r>
            <a:endParaRPr lang="en-US" dirty="0"/>
          </a:p>
        </p:txBody>
      </p:sp>
    </p:spTree>
    <p:extLst>
      <p:ext uri="{BB962C8B-B14F-4D97-AF65-F5344CB8AC3E}">
        <p14:creationId xmlns:p14="http://schemas.microsoft.com/office/powerpoint/2010/main" val="1532713676"/>
      </p:ext>
    </p:extLst>
  </p:cSld>
  <p:clrMapOvr>
    <a:masterClrMapping/>
  </p:clrMapOvr>
  <mc:AlternateContent xmlns:mc="http://schemas.openxmlformats.org/markup-compatibility/2006" xmlns:p14="http://schemas.microsoft.com/office/powerpoint/2010/main">
    <mc:Choice Requires="p14">
      <p:transition spd="slow" p14:dur="2000" advTm="1325"/>
    </mc:Choice>
    <mc:Fallback xmlns="">
      <p:transition xmlns:p14="http://schemas.microsoft.com/office/powerpoint/2010/main" spd="slow" advTm="1325"/>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Bit Rates Can We Achieve?</a:t>
            </a:r>
            <a:endParaRPr lang="en-US" dirty="0"/>
          </a:p>
        </p:txBody>
      </p:sp>
      <p:sp>
        <p:nvSpPr>
          <p:cNvPr id="11" name="Content Placeholder 2"/>
          <p:cNvSpPr>
            <a:spLocks noGrp="1"/>
          </p:cNvSpPr>
          <p:nvPr>
            <p:ph idx="1"/>
          </p:nvPr>
        </p:nvSpPr>
        <p:spPr>
          <a:xfrm>
            <a:off x="114845" y="2020242"/>
            <a:ext cx="5577370" cy="3574495"/>
          </a:xfrm>
        </p:spPr>
        <p:txBody>
          <a:bodyPr>
            <a:normAutofit/>
          </a:bodyPr>
          <a:lstStyle/>
          <a:p>
            <a:r>
              <a:rPr lang="en-US" sz="3600" dirty="0" smtClean="0"/>
              <a:t>Three bit rates:</a:t>
            </a:r>
            <a:br>
              <a:rPr lang="en-US" sz="3600" dirty="0" smtClean="0"/>
            </a:br>
            <a:r>
              <a:rPr lang="en-US" sz="3600" dirty="0" smtClean="0"/>
              <a:t>10kbps, 1kbps, 100bps</a:t>
            </a:r>
          </a:p>
          <a:p>
            <a:endParaRPr lang="en-US" sz="3600" dirty="0" smtClean="0"/>
          </a:p>
          <a:p>
            <a:r>
              <a:rPr lang="en-US" sz="3600" dirty="0" smtClean="0"/>
              <a:t>BER versus distance between two devices</a:t>
            </a:r>
          </a:p>
        </p:txBody>
      </p:sp>
      <p:pic>
        <p:nvPicPr>
          <p:cNvPr id="13" name="Picture 12" descr="top-side-edit.png"/>
          <p:cNvPicPr>
            <a:picLocks noChangeAspect="1"/>
          </p:cNvPicPr>
          <p:nvPr/>
        </p:nvPicPr>
        <p:blipFill rotWithShape="1">
          <a:blip r:embed="rId3">
            <a:extLst>
              <a:ext uri="{28A0092B-C50C-407E-A947-70E740481C1C}">
                <a14:useLocalDpi xmlns:a14="http://schemas.microsoft.com/office/drawing/2010/main" val="0"/>
              </a:ext>
            </a:extLst>
          </a:blip>
          <a:srcRect r="-2516"/>
          <a:stretch/>
        </p:blipFill>
        <p:spPr>
          <a:xfrm rot="5400000">
            <a:off x="3965051" y="3394031"/>
            <a:ext cx="4404070" cy="949743"/>
          </a:xfrm>
          <a:prstGeom prst="rect">
            <a:avLst/>
          </a:prstGeom>
        </p:spPr>
      </p:pic>
      <p:pic>
        <p:nvPicPr>
          <p:cNvPr id="14" name="Picture 13" descr="top-side-edit.png"/>
          <p:cNvPicPr>
            <a:picLocks noChangeAspect="1"/>
          </p:cNvPicPr>
          <p:nvPr/>
        </p:nvPicPr>
        <p:blipFill rotWithShape="1">
          <a:blip r:embed="rId3">
            <a:extLst>
              <a:ext uri="{28A0092B-C50C-407E-A947-70E740481C1C}">
                <a14:useLocalDpi xmlns:a14="http://schemas.microsoft.com/office/drawing/2010/main" val="0"/>
              </a:ext>
            </a:extLst>
          </a:blip>
          <a:srcRect r="-2516"/>
          <a:stretch/>
        </p:blipFill>
        <p:spPr>
          <a:xfrm rot="16200000">
            <a:off x="6242200" y="3394031"/>
            <a:ext cx="4404070" cy="949743"/>
          </a:xfrm>
          <a:prstGeom prst="rect">
            <a:avLst/>
          </a:prstGeom>
        </p:spPr>
      </p:pic>
      <p:cxnSp>
        <p:nvCxnSpPr>
          <p:cNvPr id="15" name="Straight Arrow Connector 14"/>
          <p:cNvCxnSpPr/>
          <p:nvPr/>
        </p:nvCxnSpPr>
        <p:spPr>
          <a:xfrm>
            <a:off x="6641958" y="1746414"/>
            <a:ext cx="1327405"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594914" y="1176160"/>
            <a:ext cx="1439842" cy="523220"/>
          </a:xfrm>
          <a:prstGeom prst="rect">
            <a:avLst/>
          </a:prstGeom>
          <a:noFill/>
        </p:spPr>
        <p:txBody>
          <a:bodyPr wrap="none" rtlCol="0">
            <a:spAutoFit/>
          </a:bodyPr>
          <a:lstStyle/>
          <a:p>
            <a:r>
              <a:rPr lang="en-US" sz="2800" dirty="0" smtClean="0"/>
              <a:t>Distance</a:t>
            </a:r>
            <a:endParaRPr lang="en-US" sz="2800" dirty="0"/>
          </a:p>
        </p:txBody>
      </p:sp>
    </p:spTree>
    <p:extLst>
      <p:ext uri="{BB962C8B-B14F-4D97-AF65-F5344CB8AC3E}">
        <p14:creationId xmlns:p14="http://schemas.microsoft.com/office/powerpoint/2010/main" val="1713308722"/>
      </p:ext>
    </p:extLst>
  </p:cSld>
  <p:clrMapOvr>
    <a:masterClrMapping/>
  </p:clrMapOvr>
  <mc:AlternateContent xmlns:mc="http://schemas.openxmlformats.org/markup-compatibility/2006" xmlns:p14="http://schemas.microsoft.com/office/powerpoint/2010/main">
    <mc:Choice Requires="p14">
      <p:transition spd="slow" p14:dur="2000" advTm="308"/>
    </mc:Choice>
    <mc:Fallback xmlns="">
      <p:transition xmlns:p14="http://schemas.microsoft.com/office/powerpoint/2010/main" spd="slow" advTm="308"/>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Bit Rates Can We Achieve?</a:t>
            </a:r>
            <a:endParaRPr lang="en-US" dirty="0"/>
          </a:p>
        </p:txBody>
      </p:sp>
      <p:graphicFrame>
        <p:nvGraphicFramePr>
          <p:cNvPr id="5" name="Chart 4"/>
          <p:cNvGraphicFramePr/>
          <p:nvPr>
            <p:extLst>
              <p:ext uri="{D42A27DB-BD31-4B8C-83A1-F6EECF244321}">
                <p14:modId xmlns:p14="http://schemas.microsoft.com/office/powerpoint/2010/main" val="1202454720"/>
              </p:ext>
            </p:extLst>
          </p:nvPr>
        </p:nvGraphicFramePr>
        <p:xfrm>
          <a:off x="111410" y="895200"/>
          <a:ext cx="8904441" cy="456227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176396" y="3130866"/>
            <a:ext cx="1166004" cy="461665"/>
          </a:xfrm>
          <a:prstGeom prst="rect">
            <a:avLst/>
          </a:prstGeom>
          <a:noFill/>
        </p:spPr>
        <p:txBody>
          <a:bodyPr wrap="none" rtlCol="0">
            <a:spAutoFit/>
          </a:bodyPr>
          <a:lstStyle/>
          <a:p>
            <a:r>
              <a:rPr lang="en-US" sz="2400" dirty="0" smtClean="0">
                <a:solidFill>
                  <a:schemeClr val="accent1"/>
                </a:solidFill>
              </a:rPr>
              <a:t>100 bps</a:t>
            </a:r>
            <a:endParaRPr lang="en-US" sz="2400" dirty="0">
              <a:solidFill>
                <a:schemeClr val="accent1"/>
              </a:solidFill>
            </a:endParaRPr>
          </a:p>
        </p:txBody>
      </p:sp>
      <p:sp>
        <p:nvSpPr>
          <p:cNvPr id="7" name="TextBox 6"/>
          <p:cNvSpPr txBox="1"/>
          <p:nvPr/>
        </p:nvSpPr>
        <p:spPr>
          <a:xfrm>
            <a:off x="2706960" y="3052433"/>
            <a:ext cx="1149924" cy="461665"/>
          </a:xfrm>
          <a:prstGeom prst="rect">
            <a:avLst/>
          </a:prstGeom>
          <a:noFill/>
        </p:spPr>
        <p:txBody>
          <a:bodyPr wrap="none" rtlCol="0">
            <a:spAutoFit/>
          </a:bodyPr>
          <a:lstStyle/>
          <a:p>
            <a:r>
              <a:rPr lang="en-US" sz="2400" dirty="0" smtClean="0">
                <a:solidFill>
                  <a:schemeClr val="accent3"/>
                </a:solidFill>
              </a:rPr>
              <a:t>10 kbps</a:t>
            </a:r>
            <a:endParaRPr lang="en-US" sz="2400" dirty="0">
              <a:solidFill>
                <a:schemeClr val="accent3"/>
              </a:solidFill>
            </a:endParaRPr>
          </a:p>
        </p:txBody>
      </p:sp>
      <p:sp>
        <p:nvSpPr>
          <p:cNvPr id="8" name="TextBox 7"/>
          <p:cNvSpPr txBox="1"/>
          <p:nvPr/>
        </p:nvSpPr>
        <p:spPr>
          <a:xfrm>
            <a:off x="5207193" y="3052433"/>
            <a:ext cx="993932" cy="461665"/>
          </a:xfrm>
          <a:prstGeom prst="rect">
            <a:avLst/>
          </a:prstGeom>
          <a:noFill/>
        </p:spPr>
        <p:txBody>
          <a:bodyPr wrap="none" rtlCol="0">
            <a:spAutoFit/>
          </a:bodyPr>
          <a:lstStyle/>
          <a:p>
            <a:r>
              <a:rPr lang="en-US" sz="2400" dirty="0" smtClean="0">
                <a:solidFill>
                  <a:schemeClr val="accent2"/>
                </a:solidFill>
              </a:rPr>
              <a:t>1 kbps</a:t>
            </a:r>
            <a:endParaRPr lang="en-US" sz="2400" dirty="0">
              <a:solidFill>
                <a:schemeClr val="accent2"/>
              </a:solidFill>
            </a:endParaRPr>
          </a:p>
        </p:txBody>
      </p:sp>
      <p:sp>
        <p:nvSpPr>
          <p:cNvPr id="9" name="Text Box 7"/>
          <p:cNvSpPr txBox="1">
            <a:spLocks noChangeArrowheads="1"/>
          </p:cNvSpPr>
          <p:nvPr/>
        </p:nvSpPr>
        <p:spPr bwMode="auto">
          <a:xfrm>
            <a:off x="114514" y="5457478"/>
            <a:ext cx="8901337" cy="1319394"/>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ctr"/>
          <a:lstStyle/>
          <a:p>
            <a:pPr algn="ctr"/>
            <a:r>
              <a:rPr lang="en-US" sz="3200" dirty="0" smtClean="0">
                <a:solidFill>
                  <a:schemeClr val="bg1"/>
                </a:solidFill>
              </a:rPr>
              <a:t>These results show the feasibility</a:t>
            </a:r>
          </a:p>
          <a:p>
            <a:pPr algn="ctr"/>
            <a:r>
              <a:rPr lang="en-US" sz="3200" dirty="0" smtClean="0">
                <a:solidFill>
                  <a:schemeClr val="bg1"/>
                </a:solidFill>
              </a:rPr>
              <a:t> of Ambient Backscatter</a:t>
            </a:r>
            <a:endParaRPr lang="en-US" sz="3200" dirty="0">
              <a:solidFill>
                <a:schemeClr val="bg1"/>
              </a:solidFill>
            </a:endParaRPr>
          </a:p>
        </p:txBody>
      </p:sp>
    </p:spTree>
    <p:extLst>
      <p:ext uri="{BB962C8B-B14F-4D97-AF65-F5344CB8AC3E}">
        <p14:creationId xmlns:p14="http://schemas.microsoft.com/office/powerpoint/2010/main" val="1499533945"/>
      </p:ext>
    </p:extLst>
  </p:cSld>
  <p:clrMapOvr>
    <a:masterClrMapping/>
  </p:clrMapOvr>
  <mc:AlternateContent xmlns:mc="http://schemas.openxmlformats.org/markup-compatibility/2006" xmlns:p14="http://schemas.microsoft.com/office/powerpoint/2010/main">
    <mc:Choice Requires="p14">
      <p:transition spd="slow" p14:dur="2000" advTm="306"/>
    </mc:Choice>
    <mc:Fallback xmlns="">
      <p:transition xmlns:p14="http://schemas.microsoft.com/office/powerpoint/2010/main" spd="slow" advTm="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P spid="4" grpId="0"/>
      <p:bldP spid="7" grpId="0"/>
      <p:bldP spid="8"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Identifying Misplaced Items</a:t>
            </a:r>
            <a:endParaRPr lang="en-US" dirty="0"/>
          </a:p>
        </p:txBody>
      </p:sp>
      <p:sp>
        <p:nvSpPr>
          <p:cNvPr id="4" name="Content Placeholder 7"/>
          <p:cNvSpPr>
            <a:spLocks noGrp="1"/>
          </p:cNvSpPr>
          <p:nvPr>
            <p:ph idx="1"/>
          </p:nvPr>
        </p:nvSpPr>
        <p:spPr>
          <a:xfrm>
            <a:off x="268671" y="1786957"/>
            <a:ext cx="8597497" cy="4901708"/>
          </a:xfrm>
        </p:spPr>
        <p:txBody>
          <a:bodyPr>
            <a:normAutofit/>
          </a:bodyPr>
          <a:lstStyle/>
          <a:p>
            <a:r>
              <a:rPr lang="en-US" dirty="0" smtClean="0">
                <a:sym typeface="Wingdings"/>
              </a:rPr>
              <a:t>With </a:t>
            </a:r>
            <a:r>
              <a:rPr lang="en-US" dirty="0">
                <a:sym typeface="Wingdings"/>
              </a:rPr>
              <a:t>a</a:t>
            </a:r>
            <a:r>
              <a:rPr lang="en-US" dirty="0" smtClean="0">
                <a:sym typeface="Wingdings"/>
              </a:rPr>
              <a:t>mbient backscatter, d</a:t>
            </a:r>
            <a:r>
              <a:rPr lang="en-US" dirty="0" smtClean="0"/>
              <a:t>evices can figure out they are misplaced on their </a:t>
            </a:r>
            <a:r>
              <a:rPr lang="en-US" dirty="0" smtClean="0"/>
              <a:t>own</a:t>
            </a:r>
            <a:endParaRPr lang="en-US" dirty="0" smtClean="0"/>
          </a:p>
        </p:txBody>
      </p:sp>
      <p:sp>
        <p:nvSpPr>
          <p:cNvPr id="5" name="TextBox 4"/>
          <p:cNvSpPr txBox="1"/>
          <p:nvPr/>
        </p:nvSpPr>
        <p:spPr>
          <a:xfrm>
            <a:off x="0" y="1295400"/>
            <a:ext cx="9143999" cy="523220"/>
          </a:xfrm>
          <a:prstGeom prst="rect">
            <a:avLst/>
          </a:prstGeom>
          <a:noFill/>
        </p:spPr>
        <p:txBody>
          <a:bodyPr wrap="square" rtlCol="0">
            <a:spAutoFit/>
          </a:bodyPr>
          <a:lstStyle/>
          <a:p>
            <a:pPr algn="ctr"/>
            <a:r>
              <a:rPr lang="en-US" sz="2800" dirty="0" smtClean="0"/>
              <a:t>In Grocery </a:t>
            </a:r>
            <a:r>
              <a:rPr lang="en-US" sz="2800" dirty="0"/>
              <a:t>stores </a:t>
            </a:r>
            <a:r>
              <a:rPr lang="en-US" sz="2800" dirty="0" smtClean="0"/>
              <a:t>or Warehouses </a:t>
            </a:r>
            <a:r>
              <a:rPr lang="en-US" sz="2800" dirty="0"/>
              <a:t>(e.g., Amazon</a:t>
            </a:r>
            <a:r>
              <a:rPr lang="en-US" sz="2800" dirty="0" smtClean="0"/>
              <a:t>)</a:t>
            </a:r>
            <a:endParaRPr lang="en-US" sz="2800" dirty="0"/>
          </a:p>
        </p:txBody>
      </p:sp>
      <p:pic>
        <p:nvPicPr>
          <p:cNvPr id="6" name="Picture 2" descr="C:\Users\anparks\Dropbox\Public\ambi-tag-videos\ambi-tag-app2\masters\Out of place box WS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87458" y="3852426"/>
            <a:ext cx="3782036" cy="28362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98815483"/>
      </p:ext>
    </p:extLst>
  </p:cSld>
  <p:clrMapOvr>
    <a:masterClrMapping/>
  </p:clrMapOvr>
  <mc:AlternateContent xmlns:mc="http://schemas.openxmlformats.org/markup-compatibility/2006" xmlns:p14="http://schemas.microsoft.com/office/powerpoint/2010/main">
    <mc:Choice Requires="p14">
      <p:transition spd="slow" p14:dur="2000" advTm="2383"/>
    </mc:Choice>
    <mc:Fallback xmlns="">
      <p:transition xmlns:p14="http://schemas.microsoft.com/office/powerpoint/2010/main" spd="slow" advTm="238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a:xfrm>
            <a:off x="0" y="13713"/>
            <a:ext cx="9144000" cy="1143000"/>
          </a:xfrm>
        </p:spPr>
        <p:txBody>
          <a:bodyPr>
            <a:normAutofit/>
          </a:bodyPr>
          <a:lstStyle/>
          <a:p>
            <a:r>
              <a:rPr lang="en-US" dirty="0" smtClean="0"/>
              <a:t>Identifying Misplaced Items</a:t>
            </a:r>
            <a:endParaRPr lang="en-US" dirty="0"/>
          </a:p>
        </p:txBody>
      </p:sp>
      <p:pic>
        <p:nvPicPr>
          <p:cNvPr id="3" name="abc-app2-public.m4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378" r="12378"/>
          <a:stretch/>
        </p:blipFill>
        <p:spPr>
          <a:xfrm>
            <a:off x="925825" y="1412786"/>
            <a:ext cx="7287900" cy="5448121"/>
          </a:xfrm>
          <a:prstGeom prst="rect">
            <a:avLst/>
          </a:prstGeom>
        </p:spPr>
      </p:pic>
      <p:sp>
        <p:nvSpPr>
          <p:cNvPr id="5" name="Text Box 7"/>
          <p:cNvSpPr txBox="1">
            <a:spLocks noChangeArrowheads="1"/>
          </p:cNvSpPr>
          <p:nvPr/>
        </p:nvSpPr>
        <p:spPr bwMode="auto">
          <a:xfrm>
            <a:off x="114514" y="5457478"/>
            <a:ext cx="8901337" cy="1319394"/>
          </a:xfrm>
          <a:prstGeom prst="rect">
            <a:avLst/>
          </a:prstGeom>
          <a:solidFill>
            <a:srgbClr val="B84542"/>
          </a:solidFill>
          <a:ln w="9525">
            <a:solidFill>
              <a:schemeClr val="bg2"/>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lIns="90488" tIns="137160" rIns="90488" bIns="44450" anchor="ctr"/>
          <a:lstStyle/>
          <a:p>
            <a:pPr algn="ctr"/>
            <a:r>
              <a:rPr lang="en-US" sz="3200" dirty="0" smtClean="0">
                <a:solidFill>
                  <a:schemeClr val="bg1"/>
                </a:solidFill>
              </a:rPr>
              <a:t>Works even if not all tags are in range of a reader</a:t>
            </a:r>
            <a:endParaRPr lang="en-US" sz="3200" dirty="0">
              <a:solidFill>
                <a:schemeClr val="bg1"/>
              </a:solidFill>
            </a:endParaRPr>
          </a:p>
        </p:txBody>
      </p:sp>
    </p:spTree>
    <p:extLst>
      <p:ext uri="{BB962C8B-B14F-4D97-AF65-F5344CB8AC3E}">
        <p14:creationId xmlns:p14="http://schemas.microsoft.com/office/powerpoint/2010/main" val="1006206436"/>
      </p:ext>
    </p:extLst>
  </p:cSld>
  <p:clrMapOvr>
    <a:masterClrMapping/>
  </p:clrMapOvr>
  <mc:AlternateContent xmlns:mc="http://schemas.openxmlformats.org/markup-compatibility/2006" xmlns:p14="http://schemas.microsoft.com/office/powerpoint/2010/main">
    <mc:Choice Requires="p14">
      <p:transition spd="slow" p14:dur="2000" advTm="22854"/>
    </mc:Choice>
    <mc:Fallback xmlns="">
      <p:transition xmlns:p14="http://schemas.microsoft.com/office/powerpoint/2010/main" spd="slow" advTm="22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3"/>
                </p:tgtEl>
              </p:cMediaNode>
            </p:video>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normAutofit fontScale="90000"/>
          </a:bodyPr>
          <a:lstStyle/>
          <a:p>
            <a:pPr eaLnBrk="1" hangingPunct="1"/>
            <a:r>
              <a:rPr lang="en-US" altLang="en-US"/>
              <a:t>Overview</a:t>
            </a:r>
          </a:p>
        </p:txBody>
      </p:sp>
      <p:sp>
        <p:nvSpPr>
          <p:cNvPr id="113666" name="Rectangle 3"/>
          <p:cNvSpPr>
            <a:spLocks noGrp="1" noChangeArrowheads="1"/>
          </p:cNvSpPr>
          <p:nvPr>
            <p:ph idx="1"/>
          </p:nvPr>
        </p:nvSpPr>
        <p:spPr/>
        <p:txBody>
          <a:bodyPr/>
          <a:lstStyle/>
          <a:p>
            <a:pPr eaLnBrk="1" hangingPunct="1">
              <a:lnSpc>
                <a:spcPct val="80000"/>
              </a:lnSpc>
            </a:pPr>
            <a:endParaRPr lang="en-US" altLang="en-US" sz="3000" dirty="0" smtClean="0"/>
          </a:p>
          <a:p>
            <a:pPr eaLnBrk="1" hangingPunct="1">
              <a:lnSpc>
                <a:spcPct val="80000"/>
              </a:lnSpc>
            </a:pPr>
            <a:r>
              <a:rPr lang="en-US" altLang="en-US" sz="3000" dirty="0" smtClean="0"/>
              <a:t>Carrier Sense vs. Rate Adaptation</a:t>
            </a:r>
          </a:p>
          <a:p>
            <a:pPr eaLnBrk="1" hangingPunct="1">
              <a:lnSpc>
                <a:spcPct val="80000"/>
              </a:lnSpc>
            </a:pPr>
            <a:endParaRPr lang="en-US" altLang="en-US" sz="3000" dirty="0"/>
          </a:p>
          <a:p>
            <a:pPr eaLnBrk="1" hangingPunct="1">
              <a:lnSpc>
                <a:spcPct val="80000"/>
              </a:lnSpc>
            </a:pPr>
            <a:r>
              <a:rPr lang="en-US" altLang="en-US" sz="3000" dirty="0" smtClean="0"/>
              <a:t>Wireless TCP</a:t>
            </a:r>
            <a:endParaRPr lang="en-US" altLang="en-US" sz="3000" dirty="0"/>
          </a:p>
          <a:p>
            <a:pPr eaLnBrk="1" hangingPunct="1">
              <a:lnSpc>
                <a:spcPct val="80000"/>
              </a:lnSpc>
            </a:pPr>
            <a:endParaRPr lang="en-US" altLang="en-US" sz="3000" dirty="0" smtClean="0"/>
          </a:p>
          <a:p>
            <a:pPr eaLnBrk="1" hangingPunct="1">
              <a:lnSpc>
                <a:spcPct val="80000"/>
              </a:lnSpc>
            </a:pPr>
            <a:r>
              <a:rPr lang="en-US" altLang="en-US" sz="3000" dirty="0" smtClean="0"/>
              <a:t>802.11 </a:t>
            </a:r>
            <a:r>
              <a:rPr lang="en-US" altLang="en-US" sz="2600" dirty="0" smtClean="0"/>
              <a:t>Deployment </a:t>
            </a:r>
            <a:r>
              <a:rPr lang="en-US" altLang="en-US" sz="2600" dirty="0"/>
              <a:t>patterns</a:t>
            </a:r>
          </a:p>
          <a:p>
            <a:pPr lvl="1" eaLnBrk="1" hangingPunct="1">
              <a:lnSpc>
                <a:spcPct val="80000"/>
              </a:lnSpc>
            </a:pPr>
            <a:endParaRPr lang="en-US" altLang="en-US" sz="2600" dirty="0"/>
          </a:p>
          <a:p>
            <a:pPr eaLnBrk="1" hangingPunct="1">
              <a:lnSpc>
                <a:spcPct val="80000"/>
              </a:lnSpc>
            </a:pPr>
            <a:r>
              <a:rPr lang="en-US" altLang="en-US" sz="3000" dirty="0"/>
              <a:t>Mesh networks</a:t>
            </a:r>
          </a:p>
          <a:p>
            <a:pPr lvl="1" eaLnBrk="1" hangingPunct="1">
              <a:lnSpc>
                <a:spcPct val="80000"/>
              </a:lnSpc>
            </a:pPr>
            <a:endParaRPr lang="en-US" altLang="en-US" sz="2600" dirty="0"/>
          </a:p>
          <a:p>
            <a:pPr eaLnBrk="1" hangingPunct="1">
              <a:lnSpc>
                <a:spcPct val="80000"/>
              </a:lnSpc>
            </a:pPr>
            <a:r>
              <a:rPr lang="en-US" altLang="en-US" sz="3000" dirty="0"/>
              <a:t>White space </a:t>
            </a:r>
            <a:r>
              <a:rPr lang="en-US" altLang="en-US" sz="3000" dirty="0" smtClean="0"/>
              <a:t>networks</a:t>
            </a:r>
            <a:endParaRPr lang="en-US" altLang="en-US" sz="3000" dirty="0"/>
          </a:p>
        </p:txBody>
      </p:sp>
      <p:sp>
        <p:nvSpPr>
          <p:cNvPr id="1136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31DC76B-522D-D643-AFD9-74F510E9F1FA}" type="slidenum">
              <a:rPr lang="en-US" altLang="en-US" sz="1200">
                <a:solidFill>
                  <a:schemeClr val="tx2"/>
                </a:solidFill>
                <a:latin typeface="Arial Narrow" charset="0"/>
              </a:rPr>
              <a:pPr eaLnBrk="1" hangingPunct="1"/>
              <a:t>45</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8285025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normAutofit fontScale="90000"/>
          </a:bodyPr>
          <a:lstStyle/>
          <a:p>
            <a:r>
              <a:rPr lang="en-US" altLang="ko-KR"/>
              <a:t>Roofnet</a:t>
            </a:r>
          </a:p>
        </p:txBody>
      </p:sp>
      <p:sp>
        <p:nvSpPr>
          <p:cNvPr id="100354" name="Rectangle 3"/>
          <p:cNvSpPr>
            <a:spLocks noGrp="1" noChangeArrowheads="1"/>
          </p:cNvSpPr>
          <p:nvPr>
            <p:ph idx="1"/>
          </p:nvPr>
        </p:nvSpPr>
        <p:spPr/>
        <p:txBody>
          <a:bodyPr/>
          <a:lstStyle/>
          <a:p>
            <a:pPr>
              <a:lnSpc>
                <a:spcPct val="80000"/>
              </a:lnSpc>
            </a:pPr>
            <a:r>
              <a:rPr lang="en-US" altLang="ko-KR" sz="3000"/>
              <a:t>Share a few wired Internet connections</a:t>
            </a:r>
          </a:p>
          <a:p>
            <a:pPr>
              <a:lnSpc>
                <a:spcPct val="80000"/>
              </a:lnSpc>
            </a:pPr>
            <a:r>
              <a:rPr lang="en-US" altLang="ko-KR" sz="3000"/>
              <a:t>Goals</a:t>
            </a:r>
          </a:p>
          <a:p>
            <a:pPr lvl="1">
              <a:lnSpc>
                <a:spcPct val="80000"/>
              </a:lnSpc>
            </a:pPr>
            <a:r>
              <a:rPr lang="en-US" altLang="ko-KR" sz="2600"/>
              <a:t>Operate without extensive planning or central management</a:t>
            </a:r>
          </a:p>
          <a:p>
            <a:pPr lvl="1">
              <a:lnSpc>
                <a:spcPct val="80000"/>
              </a:lnSpc>
            </a:pPr>
            <a:r>
              <a:rPr lang="en-US" altLang="ko-KR" sz="2600"/>
              <a:t>Provide wide coverage and acceptable performance</a:t>
            </a:r>
          </a:p>
          <a:p>
            <a:pPr>
              <a:lnSpc>
                <a:spcPct val="80000"/>
              </a:lnSpc>
            </a:pPr>
            <a:r>
              <a:rPr lang="en-US" altLang="ko-KR" sz="3000"/>
              <a:t>Design decisions</a:t>
            </a:r>
          </a:p>
          <a:p>
            <a:pPr lvl="1">
              <a:lnSpc>
                <a:spcPct val="80000"/>
              </a:lnSpc>
            </a:pPr>
            <a:r>
              <a:rPr lang="en-US" altLang="ko-KR" sz="2600"/>
              <a:t>Unconstrained node placement</a:t>
            </a:r>
          </a:p>
          <a:p>
            <a:pPr lvl="1">
              <a:lnSpc>
                <a:spcPct val="80000"/>
              </a:lnSpc>
            </a:pPr>
            <a:r>
              <a:rPr lang="en-US" altLang="ko-KR" sz="2600"/>
              <a:t>Omni-directional antennas</a:t>
            </a:r>
          </a:p>
          <a:p>
            <a:pPr lvl="1">
              <a:lnSpc>
                <a:spcPct val="80000"/>
              </a:lnSpc>
            </a:pPr>
            <a:r>
              <a:rPr lang="en-US" altLang="ko-KR" sz="2600"/>
              <a:t>Multi-hop routing</a:t>
            </a:r>
          </a:p>
          <a:p>
            <a:pPr lvl="1">
              <a:lnSpc>
                <a:spcPct val="80000"/>
              </a:lnSpc>
            </a:pPr>
            <a:r>
              <a:rPr lang="en-US" altLang="ko-KR" sz="2600"/>
              <a:t>Optimization of routing for throughput in a slowly changing network</a:t>
            </a:r>
          </a:p>
          <a:p>
            <a:pPr lvl="1">
              <a:lnSpc>
                <a:spcPct val="80000"/>
              </a:lnSpc>
            </a:pPr>
            <a:endParaRPr lang="en-US" altLang="ko-KR" sz="2600"/>
          </a:p>
        </p:txBody>
      </p:sp>
      <p:sp>
        <p:nvSpPr>
          <p:cNvPr id="10035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3BC0D6B1-EE4B-0741-8146-39C2B99ABCBB}" type="slidenum">
              <a:rPr lang="ko-KR" altLang="en-US" sz="1200">
                <a:solidFill>
                  <a:schemeClr val="tx2"/>
                </a:solidFill>
                <a:latin typeface="Arial Narrow" charset="0"/>
              </a:rPr>
              <a:pPr eaLnBrk="1" hangingPunct="1"/>
              <a:t>46</a:t>
            </a:fld>
            <a:r>
              <a:rPr lang="en-US" altLang="ko-KR" sz="1200">
                <a:solidFill>
                  <a:schemeClr val="tx2"/>
                </a:solidFill>
                <a:latin typeface="Arial Narrow" charset="0"/>
              </a:rPr>
              <a:t>    </a:t>
            </a:r>
          </a:p>
        </p:txBody>
      </p:sp>
    </p:spTree>
    <p:extLst>
      <p:ext uri="{BB962C8B-B14F-4D97-AF65-F5344CB8AC3E}">
        <p14:creationId xmlns:p14="http://schemas.microsoft.com/office/powerpoint/2010/main" val="96624419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normAutofit fontScale="90000"/>
          </a:bodyPr>
          <a:lstStyle/>
          <a:p>
            <a:r>
              <a:rPr lang="en-US" altLang="ko-KR">
                <a:ea typeface="굴림" charset="-127"/>
              </a:rPr>
              <a:t>Roofnet Design</a:t>
            </a:r>
          </a:p>
        </p:txBody>
      </p:sp>
      <p:sp>
        <p:nvSpPr>
          <p:cNvPr id="101378" name="Rectangle 3"/>
          <p:cNvSpPr>
            <a:spLocks noGrp="1" noChangeArrowheads="1"/>
          </p:cNvSpPr>
          <p:nvPr>
            <p:ph idx="1"/>
          </p:nvPr>
        </p:nvSpPr>
        <p:spPr/>
        <p:txBody>
          <a:bodyPr/>
          <a:lstStyle/>
          <a:p>
            <a:pPr>
              <a:lnSpc>
                <a:spcPct val="80000"/>
              </a:lnSpc>
            </a:pPr>
            <a:r>
              <a:rPr lang="en-US" altLang="ko-KR" sz="2500">
                <a:ea typeface="굴림" charset="-127"/>
              </a:rPr>
              <a:t>Deployment</a:t>
            </a:r>
          </a:p>
          <a:p>
            <a:pPr lvl="1">
              <a:lnSpc>
                <a:spcPct val="80000"/>
              </a:lnSpc>
            </a:pPr>
            <a:r>
              <a:rPr lang="en-US" altLang="ko-KR" sz="2200">
                <a:ea typeface="굴림" charset="-127"/>
              </a:rPr>
              <a:t>Over an area of about four square kilometers in Cambridge, Messachusetts</a:t>
            </a:r>
          </a:p>
          <a:p>
            <a:pPr lvl="1">
              <a:lnSpc>
                <a:spcPct val="80000"/>
              </a:lnSpc>
            </a:pPr>
            <a:r>
              <a:rPr lang="en-US" altLang="ko-KR" sz="2200">
                <a:ea typeface="굴림" charset="-127"/>
              </a:rPr>
              <a:t>Most nodes are located in buildings</a:t>
            </a:r>
          </a:p>
          <a:p>
            <a:pPr lvl="2">
              <a:lnSpc>
                <a:spcPct val="80000"/>
              </a:lnSpc>
            </a:pPr>
            <a:r>
              <a:rPr lang="en-US" altLang="ko-KR" sz="1900">
                <a:ea typeface="굴림" charset="-127"/>
              </a:rPr>
              <a:t>3~4 story apartment buildings</a:t>
            </a:r>
          </a:p>
          <a:p>
            <a:pPr lvl="2">
              <a:lnSpc>
                <a:spcPct val="80000"/>
              </a:lnSpc>
            </a:pPr>
            <a:r>
              <a:rPr lang="en-US" altLang="ko-KR" sz="1900">
                <a:ea typeface="굴림" charset="-127"/>
              </a:rPr>
              <a:t>8 nodes are in taller buildings</a:t>
            </a:r>
          </a:p>
          <a:p>
            <a:pPr lvl="1">
              <a:lnSpc>
                <a:spcPct val="80000"/>
              </a:lnSpc>
            </a:pPr>
            <a:r>
              <a:rPr lang="en-US" altLang="ko-KR" sz="2200">
                <a:ea typeface="굴림" charset="-127"/>
              </a:rPr>
              <a:t>Each Rooftnet node is hosted by a volunteer user</a:t>
            </a:r>
          </a:p>
          <a:p>
            <a:pPr>
              <a:lnSpc>
                <a:spcPct val="80000"/>
              </a:lnSpc>
            </a:pPr>
            <a:r>
              <a:rPr lang="en-US" altLang="ko-KR" sz="2500">
                <a:ea typeface="굴림" charset="-127"/>
              </a:rPr>
              <a:t>Hardware</a:t>
            </a:r>
          </a:p>
          <a:p>
            <a:pPr lvl="1">
              <a:lnSpc>
                <a:spcPct val="80000"/>
              </a:lnSpc>
            </a:pPr>
            <a:r>
              <a:rPr lang="en-US" altLang="ko-KR" sz="2200">
                <a:ea typeface="굴림" charset="-127"/>
              </a:rPr>
              <a:t>PC, omni-directional antenna, hard drive …</a:t>
            </a:r>
          </a:p>
          <a:p>
            <a:pPr lvl="1">
              <a:lnSpc>
                <a:spcPct val="80000"/>
              </a:lnSpc>
            </a:pPr>
            <a:r>
              <a:rPr lang="en-US" altLang="ko-KR" sz="2200">
                <a:ea typeface="굴림" charset="-127"/>
              </a:rPr>
              <a:t>802.11b card</a:t>
            </a:r>
          </a:p>
          <a:p>
            <a:pPr lvl="2">
              <a:lnSpc>
                <a:spcPct val="80000"/>
              </a:lnSpc>
            </a:pPr>
            <a:r>
              <a:rPr lang="en-US" altLang="ko-KR" sz="1900">
                <a:ea typeface="굴림" charset="-127"/>
              </a:rPr>
              <a:t>RTS/CTS disabled</a:t>
            </a:r>
          </a:p>
          <a:p>
            <a:pPr lvl="2">
              <a:lnSpc>
                <a:spcPct val="80000"/>
              </a:lnSpc>
            </a:pPr>
            <a:r>
              <a:rPr lang="en-US" altLang="ko-KR" sz="1900">
                <a:ea typeface="굴림" charset="-127"/>
              </a:rPr>
              <a:t>Share the same 802.11b channel</a:t>
            </a:r>
          </a:p>
          <a:p>
            <a:pPr lvl="2">
              <a:lnSpc>
                <a:spcPct val="80000"/>
              </a:lnSpc>
            </a:pPr>
            <a:r>
              <a:rPr lang="en-US" altLang="ko-KR" sz="1900">
                <a:ea typeface="굴림" charset="-127"/>
              </a:rPr>
              <a:t>Non-standard “pseudo-IBSS” mode</a:t>
            </a:r>
          </a:p>
          <a:p>
            <a:pPr lvl="3">
              <a:lnSpc>
                <a:spcPct val="80000"/>
              </a:lnSpc>
            </a:pPr>
            <a:r>
              <a:rPr lang="en-US" altLang="ko-KR" sz="1600">
                <a:ea typeface="굴림" charset="-127"/>
              </a:rPr>
              <a:t>Similar to standard 802.11b IBSS (ad hoc)</a:t>
            </a:r>
          </a:p>
          <a:p>
            <a:pPr lvl="3">
              <a:lnSpc>
                <a:spcPct val="80000"/>
              </a:lnSpc>
            </a:pPr>
            <a:r>
              <a:rPr lang="en-US" altLang="ko-KR" sz="1600">
                <a:ea typeface="굴림" charset="-127"/>
              </a:rPr>
              <a:t>Omit beacon and BSSID (network ID)</a:t>
            </a:r>
          </a:p>
        </p:txBody>
      </p:sp>
      <p:sp>
        <p:nvSpPr>
          <p:cNvPr id="10137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7B4E41B-DC2A-8B4F-99E3-65C07978BBFC}" type="slidenum">
              <a:rPr lang="ko-KR" altLang="en-US" sz="1200">
                <a:solidFill>
                  <a:schemeClr val="tx2"/>
                </a:solidFill>
                <a:latin typeface="Arial Narrow" charset="0"/>
                <a:ea typeface="굴림" charset="-127"/>
              </a:rPr>
              <a:pPr eaLnBrk="1" hangingPunct="1"/>
              <a:t>47</a:t>
            </a:fld>
            <a:r>
              <a:rPr lang="en-US" altLang="ko-KR" sz="1200">
                <a:solidFill>
                  <a:schemeClr val="tx2"/>
                </a:solidFill>
                <a:latin typeface="Arial Narrow" charset="0"/>
                <a:ea typeface="굴림" charset="-127"/>
              </a:rPr>
              <a:t> </a:t>
            </a:r>
          </a:p>
        </p:txBody>
      </p:sp>
    </p:spTree>
    <p:extLst>
      <p:ext uri="{BB962C8B-B14F-4D97-AF65-F5344CB8AC3E}">
        <p14:creationId xmlns:p14="http://schemas.microsoft.com/office/powerpoint/2010/main" val="39481313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normAutofit fontScale="90000"/>
          </a:bodyPr>
          <a:lstStyle/>
          <a:p>
            <a:r>
              <a:rPr lang="en-US" altLang="en-US"/>
              <a:t>Roofnet Node Map</a:t>
            </a:r>
          </a:p>
        </p:txBody>
      </p:sp>
      <p:sp>
        <p:nvSpPr>
          <p:cNvPr id="1024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DEE4021-9908-1F42-BC66-3D46BF2DE011}" type="slidenum">
              <a:rPr lang="en-US" altLang="en-US" sz="1200">
                <a:solidFill>
                  <a:schemeClr val="tx2"/>
                </a:solidFill>
                <a:latin typeface="Arial Narrow" charset="0"/>
              </a:rPr>
              <a:pPr eaLnBrk="1" hangingPunct="1"/>
              <a:t>48</a:t>
            </a:fld>
            <a:endParaRPr lang="en-US" altLang="en-US" sz="1200">
              <a:solidFill>
                <a:schemeClr val="tx2"/>
              </a:solidFill>
              <a:latin typeface="Arial Narrow" charset="0"/>
            </a:endParaRPr>
          </a:p>
        </p:txBody>
      </p:sp>
      <p:grpSp>
        <p:nvGrpSpPr>
          <p:cNvPr id="102403" name="Group 6"/>
          <p:cNvGrpSpPr>
            <a:grpSpLocks/>
          </p:cNvGrpSpPr>
          <p:nvPr/>
        </p:nvGrpSpPr>
        <p:grpSpPr bwMode="auto">
          <a:xfrm>
            <a:off x="1916113" y="1387475"/>
            <a:ext cx="5932487" cy="5049838"/>
            <a:chOff x="1154113" y="609600"/>
            <a:chExt cx="6846887" cy="5827713"/>
          </a:xfrm>
        </p:grpSpPr>
        <p:pic>
          <p:nvPicPr>
            <p:cNvPr id="102405" name="Picture 3" descr="x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13" y="609600"/>
              <a:ext cx="6846887"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Line 4"/>
            <p:cNvSpPr>
              <a:spLocks noChangeShapeType="1"/>
            </p:cNvSpPr>
            <p:nvPr/>
          </p:nvSpPr>
          <p:spPr bwMode="auto">
            <a:xfrm>
              <a:off x="5937250" y="6437313"/>
              <a:ext cx="1828800" cy="0"/>
            </a:xfrm>
            <a:prstGeom prst="line">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02404" name="Text Box 5"/>
          <p:cNvSpPr txBox="1">
            <a:spLocks noChangeArrowheads="1"/>
          </p:cNvSpPr>
          <p:nvPr/>
        </p:nvSpPr>
        <p:spPr bwMode="auto">
          <a:xfrm>
            <a:off x="6019800" y="5943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latin typeface="Myriad Roman" charset="0"/>
              </a:rPr>
              <a:t>1 kilometer</a:t>
            </a:r>
          </a:p>
        </p:txBody>
      </p:sp>
    </p:spTree>
    <p:extLst>
      <p:ext uri="{BB962C8B-B14F-4D97-AF65-F5344CB8AC3E}">
        <p14:creationId xmlns:p14="http://schemas.microsoft.com/office/powerpoint/2010/main" val="204740797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normAutofit fontScale="90000"/>
          </a:bodyPr>
          <a:lstStyle/>
          <a:p>
            <a:r>
              <a:rPr lang="en-US" altLang="en-US"/>
              <a:t>Typical Rooftop View</a:t>
            </a:r>
          </a:p>
        </p:txBody>
      </p:sp>
      <p:sp>
        <p:nvSpPr>
          <p:cNvPr id="1034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505AA76-5AB6-5D4B-8066-F4A6AD62D348}" type="slidenum">
              <a:rPr lang="en-US" altLang="en-US" sz="1200">
                <a:solidFill>
                  <a:schemeClr val="tx2"/>
                </a:solidFill>
                <a:latin typeface="Arial Narrow" charset="0"/>
              </a:rPr>
              <a:pPr eaLnBrk="1" hangingPunct="1"/>
              <a:t>49</a:t>
            </a:fld>
            <a:endParaRPr lang="en-US" altLang="en-US" sz="1200">
              <a:solidFill>
                <a:schemeClr val="tx2"/>
              </a:solidFill>
              <a:latin typeface="Arial Narrow" charset="0"/>
            </a:endParaRPr>
          </a:p>
        </p:txBody>
      </p:sp>
      <p:pic>
        <p:nvPicPr>
          <p:cNvPr id="103427" name="Picture 3" descr="roofto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3025" y="1371600"/>
            <a:ext cx="39401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37675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normAutofit fontScale="90000"/>
          </a:bodyPr>
          <a:lstStyle/>
          <a:p>
            <a:r>
              <a:rPr lang="en-US" altLang="en-US"/>
              <a:t>Degree Distribution: Place Lab</a:t>
            </a:r>
          </a:p>
        </p:txBody>
      </p:sp>
      <p:sp>
        <p:nvSpPr>
          <p:cNvPr id="798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07F87DD5-B9EA-7B46-9127-CAC8296D012D}" type="slidenum">
              <a:rPr lang="en-US" altLang="en-US" sz="1200">
                <a:solidFill>
                  <a:schemeClr val="tx2"/>
                </a:solidFill>
                <a:latin typeface="Arial Narrow" charset="0"/>
              </a:rPr>
              <a:pPr eaLnBrk="1" hangingPunct="1"/>
              <a:t>5</a:t>
            </a:fld>
            <a:endParaRPr lang="en-US" altLang="en-US" sz="1200">
              <a:solidFill>
                <a:schemeClr val="tx2"/>
              </a:solidFill>
              <a:latin typeface="Arial Narrow" charset="0"/>
            </a:endParaRP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70866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normAutofit fontScale="90000"/>
          </a:bodyPr>
          <a:lstStyle/>
          <a:p>
            <a:r>
              <a:rPr lang="en-US" altLang="ko-KR"/>
              <a:t>Roofnet</a:t>
            </a:r>
          </a:p>
        </p:txBody>
      </p:sp>
      <p:sp>
        <p:nvSpPr>
          <p:cNvPr id="1044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C124C97-A0E1-5C45-B1A7-5670A987654C}" type="slidenum">
              <a:rPr lang="ko-KR" altLang="en-US" sz="1200">
                <a:solidFill>
                  <a:schemeClr val="tx2"/>
                </a:solidFill>
                <a:latin typeface="Arial Narrow" charset="0"/>
                <a:ea typeface="굴림" charset="-127"/>
              </a:rPr>
              <a:pPr eaLnBrk="1" hangingPunct="1"/>
              <a:t>50</a:t>
            </a:fld>
            <a:r>
              <a:rPr lang="en-US" altLang="ko-KR" sz="1200">
                <a:solidFill>
                  <a:schemeClr val="tx2"/>
                </a:solidFill>
                <a:latin typeface="Arial Narrow" charset="0"/>
                <a:ea typeface="굴림" charset="-127"/>
              </a:rPr>
              <a:t>    </a:t>
            </a:r>
          </a:p>
        </p:txBody>
      </p:sp>
      <p:pic>
        <p:nvPicPr>
          <p:cNvPr id="104451" name="Picture 5" descr="제목 없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11275"/>
            <a:ext cx="7934325"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40717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3" name="Title 4"/>
          <p:cNvSpPr>
            <a:spLocks noGrp="1"/>
          </p:cNvSpPr>
          <p:nvPr>
            <p:ph type="title"/>
          </p:nvPr>
        </p:nvSpPr>
        <p:spPr/>
        <p:txBody>
          <a:bodyPr>
            <a:normAutofit fontScale="90000"/>
          </a:bodyPr>
          <a:lstStyle/>
          <a:p>
            <a:r>
              <a:rPr lang="en-US" altLang="en-US"/>
              <a:t>Lossy Links are Common</a:t>
            </a:r>
          </a:p>
        </p:txBody>
      </p:sp>
      <p:sp>
        <p:nvSpPr>
          <p:cNvPr id="1054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090FB31-8B12-5443-A2E1-3E6F4899A5BF}" type="slidenum">
              <a:rPr lang="en-US" altLang="en-US" sz="1200">
                <a:solidFill>
                  <a:schemeClr val="tx2"/>
                </a:solidFill>
                <a:latin typeface="Arial Narrow" charset="0"/>
              </a:rPr>
              <a:pPr eaLnBrk="1" hangingPunct="1"/>
              <a:t>51</a:t>
            </a:fld>
            <a:endParaRPr lang="en-US" altLang="en-US" sz="1200">
              <a:solidFill>
                <a:schemeClr val="tx2"/>
              </a:solidFill>
              <a:latin typeface="Arial Narrow" charset="0"/>
            </a:endParaRP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2088" y="1752600"/>
            <a:ext cx="62198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143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7"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B591A8C-CDD3-6E44-95D7-699F432D35DF}" type="slidenum">
              <a:rPr lang="en-US" altLang="en-US" sz="1200">
                <a:solidFill>
                  <a:schemeClr val="tx2"/>
                </a:solidFill>
                <a:latin typeface="Arial Narrow" charset="0"/>
              </a:rPr>
              <a:pPr eaLnBrk="1" hangingPunct="1"/>
              <a:t>52</a:t>
            </a:fld>
            <a:endParaRPr lang="en-US" altLang="en-US" sz="1200">
              <a:solidFill>
                <a:schemeClr val="tx2"/>
              </a:solidFill>
              <a:latin typeface="Arial Narrow" charset="0"/>
            </a:endParaRPr>
          </a:p>
        </p:txBody>
      </p:sp>
      <p:sp>
        <p:nvSpPr>
          <p:cNvPr id="106498" name="Title 1"/>
          <p:cNvSpPr>
            <a:spLocks noGrp="1"/>
          </p:cNvSpPr>
          <p:nvPr>
            <p:ph type="title" idx="4294967295"/>
          </p:nvPr>
        </p:nvSpPr>
        <p:spPr>
          <a:xfrm>
            <a:off x="0" y="0"/>
            <a:ext cx="8458200" cy="990600"/>
          </a:xfrm>
        </p:spPr>
        <p:txBody>
          <a:bodyPr>
            <a:normAutofit fontScale="90000"/>
          </a:bodyPr>
          <a:lstStyle/>
          <a:p>
            <a:r>
              <a:rPr lang="en-US" altLang="en-US"/>
              <a:t>Delivery Probabilities are Uniformly Distributed</a:t>
            </a:r>
          </a:p>
        </p:txBody>
      </p:sp>
      <p:pic>
        <p:nvPicPr>
          <p:cNvPr id="1064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543050"/>
            <a:ext cx="75803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334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56B8CF6-D2E7-5744-B8E8-E93003BCC756}" type="slidenum">
              <a:rPr lang="en-US" altLang="en-US" sz="1200">
                <a:solidFill>
                  <a:schemeClr val="tx2"/>
                </a:solidFill>
                <a:latin typeface="Arial Narrow" charset="0"/>
              </a:rPr>
              <a:pPr eaLnBrk="1" hangingPunct="1"/>
              <a:t>53</a:t>
            </a:fld>
            <a:endParaRPr lang="en-US" altLang="en-US" sz="1200">
              <a:solidFill>
                <a:schemeClr val="tx2"/>
              </a:solidFill>
              <a:latin typeface="Arial Narrow" charset="0"/>
            </a:endParaRPr>
          </a:p>
        </p:txBody>
      </p:sp>
      <p:sp>
        <p:nvSpPr>
          <p:cNvPr id="107522" name="Content Placeholder 4"/>
          <p:cNvSpPr>
            <a:spLocks noGrp="1"/>
          </p:cNvSpPr>
          <p:nvPr>
            <p:ph idx="4294967295"/>
          </p:nvPr>
        </p:nvSpPr>
        <p:spPr>
          <a:xfrm>
            <a:off x="0" y="5715000"/>
            <a:ext cx="8458200" cy="914400"/>
          </a:xfrm>
        </p:spPr>
        <p:txBody>
          <a:bodyPr/>
          <a:lstStyle/>
          <a:p>
            <a:r>
              <a:rPr lang="en-US" altLang="en-US"/>
              <a:t>SNR not a good predictor</a:t>
            </a:r>
          </a:p>
        </p:txBody>
      </p:sp>
      <p:sp>
        <p:nvSpPr>
          <p:cNvPr id="107523" name="Title 1"/>
          <p:cNvSpPr>
            <a:spLocks noGrp="1"/>
          </p:cNvSpPr>
          <p:nvPr>
            <p:ph type="title" idx="4294967295"/>
          </p:nvPr>
        </p:nvSpPr>
        <p:spPr>
          <a:xfrm>
            <a:off x="0" y="381000"/>
            <a:ext cx="8458200" cy="609600"/>
          </a:xfrm>
        </p:spPr>
        <p:txBody>
          <a:bodyPr>
            <a:normAutofit fontScale="90000"/>
          </a:bodyPr>
          <a:lstStyle/>
          <a:p>
            <a:r>
              <a:rPr lang="en-US" altLang="en-US"/>
              <a:t>Delivery vs. SNR</a:t>
            </a:r>
          </a:p>
        </p:txBody>
      </p:sp>
      <p:pic>
        <p:nvPicPr>
          <p:cNvPr id="1075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6554788"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21192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normAutofit fontScale="90000"/>
          </a:bodyPr>
          <a:lstStyle/>
          <a:p>
            <a:r>
              <a:rPr lang="en-US" altLang="en-US"/>
              <a:t>Key Implications</a:t>
            </a:r>
          </a:p>
        </p:txBody>
      </p:sp>
      <p:sp>
        <p:nvSpPr>
          <p:cNvPr id="112642" name="Content Placeholder 2"/>
          <p:cNvSpPr>
            <a:spLocks noGrp="1"/>
          </p:cNvSpPr>
          <p:nvPr>
            <p:ph idx="1"/>
          </p:nvPr>
        </p:nvSpPr>
        <p:spPr/>
        <p:txBody>
          <a:bodyPr/>
          <a:lstStyle/>
          <a:p>
            <a:r>
              <a:rPr lang="en-US" altLang="en-US"/>
              <a:t>Lack of a link abstraction!</a:t>
            </a:r>
          </a:p>
          <a:p>
            <a:pPr lvl="1"/>
            <a:r>
              <a:rPr lang="en-US" altLang="en-US"/>
              <a:t>Links aren</a:t>
            </a:r>
            <a:r>
              <a:rPr lang="ja-JP" altLang="en-US"/>
              <a:t>’</a:t>
            </a:r>
            <a:r>
              <a:rPr lang="en-US" altLang="ja-JP"/>
              <a:t>t on or off… sometimes in-between</a:t>
            </a:r>
          </a:p>
          <a:p>
            <a:endParaRPr lang="en-US" altLang="en-US"/>
          </a:p>
          <a:p>
            <a:r>
              <a:rPr lang="en-US" altLang="en-US"/>
              <a:t>Protocols must take advantage of these intermediate quality links to perform well</a:t>
            </a:r>
          </a:p>
          <a:p>
            <a:endParaRPr lang="en-US" altLang="en-US"/>
          </a:p>
          <a:p>
            <a:r>
              <a:rPr lang="en-US" altLang="en-US"/>
              <a:t>How unique is this to Roofnet?</a:t>
            </a:r>
          </a:p>
          <a:p>
            <a:pPr lvl="1"/>
            <a:r>
              <a:rPr lang="en-US" altLang="en-US"/>
              <a:t>Cards designed for indoor environments used outdoors </a:t>
            </a:r>
          </a:p>
        </p:txBody>
      </p:sp>
      <p:sp>
        <p:nvSpPr>
          <p:cNvPr id="1126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E97D2CA-046E-FE41-A3BB-FA8B3ED207FD}" type="slidenum">
              <a:rPr lang="en-US" altLang="en-US" sz="1200">
                <a:solidFill>
                  <a:schemeClr val="tx2"/>
                </a:solidFill>
                <a:latin typeface="Arial Narrow" charset="0"/>
              </a:rPr>
              <a:pPr eaLnBrk="1" hangingPunct="1"/>
              <a:t>54</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1087920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2F0CCA2-79E7-EA48-9D6F-AFB974BEF6CC}" type="slidenum">
              <a:rPr lang="ko-KR" altLang="en-US" sz="1200">
                <a:solidFill>
                  <a:schemeClr val="tx2"/>
                </a:solidFill>
                <a:latin typeface="Arial Narrow" charset="0"/>
                <a:ea typeface="굴림" charset="-127"/>
              </a:rPr>
              <a:pPr eaLnBrk="1" hangingPunct="1"/>
              <a:t>55</a:t>
            </a:fld>
            <a:endParaRPr lang="en-US" altLang="ko-KR" sz="1200">
              <a:solidFill>
                <a:schemeClr val="tx2"/>
              </a:solidFill>
              <a:latin typeface="Arial Narrow" charset="0"/>
              <a:ea typeface="굴림" charset="-127"/>
            </a:endParaRPr>
          </a:p>
        </p:txBody>
      </p:sp>
      <p:sp>
        <p:nvSpPr>
          <p:cNvPr id="119811" name="Rectangle 3"/>
          <p:cNvSpPr>
            <a:spLocks noGrp="1" noChangeArrowheads="1"/>
          </p:cNvSpPr>
          <p:nvPr>
            <p:ph idx="4294967295"/>
          </p:nvPr>
        </p:nvSpPr>
        <p:spPr>
          <a:xfrm>
            <a:off x="0" y="1219200"/>
            <a:ext cx="8458200" cy="4876800"/>
          </a:xfrm>
        </p:spPr>
        <p:txBody>
          <a:bodyPr>
            <a:normAutofit fontScale="92500" lnSpcReduction="20000"/>
          </a:bodyPr>
          <a:lstStyle/>
          <a:p>
            <a:pPr>
              <a:defRPr/>
            </a:pPr>
            <a:r>
              <a:rPr lang="en-US" altLang="ko-KR" dirty="0">
                <a:ea typeface="굴림" pitchFamily="50" charset="-127"/>
                <a:cs typeface="+mn-cs"/>
              </a:rPr>
              <a:t>Method</a:t>
            </a:r>
          </a:p>
          <a:p>
            <a:pPr lvl="1">
              <a:defRPr/>
            </a:pPr>
            <a:r>
              <a:rPr lang="en-US" altLang="ko-KR" dirty="0">
                <a:ea typeface="굴림" pitchFamily="50" charset="-127"/>
              </a:rPr>
              <a:t>Multi-hop TCP</a:t>
            </a:r>
          </a:p>
          <a:p>
            <a:pPr lvl="2">
              <a:defRPr/>
            </a:pPr>
            <a:r>
              <a:rPr lang="en-US" altLang="ko-KR" dirty="0">
                <a:ea typeface="굴림" pitchFamily="50" charset="-127"/>
              </a:rPr>
              <a:t>15 second one-way bulk TCP transfer between each pair of </a:t>
            </a:r>
            <a:r>
              <a:rPr lang="en-US" altLang="ko-KR" dirty="0" err="1">
                <a:ea typeface="굴림" pitchFamily="50" charset="-127"/>
              </a:rPr>
              <a:t>Roofnet</a:t>
            </a:r>
            <a:r>
              <a:rPr lang="en-US" altLang="ko-KR" dirty="0">
                <a:ea typeface="굴림" pitchFamily="50" charset="-127"/>
              </a:rPr>
              <a:t> nodes</a:t>
            </a:r>
          </a:p>
          <a:p>
            <a:pPr lvl="1">
              <a:defRPr/>
            </a:pPr>
            <a:r>
              <a:rPr lang="en-US" altLang="ko-KR" dirty="0">
                <a:ea typeface="굴림" pitchFamily="50" charset="-127"/>
              </a:rPr>
              <a:t>Single-hop TCP</a:t>
            </a:r>
          </a:p>
          <a:p>
            <a:pPr lvl="2">
              <a:defRPr/>
            </a:pPr>
            <a:r>
              <a:rPr lang="en-US" altLang="ko-KR" dirty="0">
                <a:ea typeface="굴림" pitchFamily="50" charset="-127"/>
              </a:rPr>
              <a:t>The direct radio link between each pair of routes</a:t>
            </a:r>
          </a:p>
          <a:p>
            <a:pPr lvl="1">
              <a:defRPr/>
            </a:pPr>
            <a:r>
              <a:rPr lang="en-US" altLang="ko-KR" dirty="0">
                <a:ea typeface="굴림" pitchFamily="50" charset="-127"/>
              </a:rPr>
              <a:t>Loss matrix</a:t>
            </a:r>
          </a:p>
          <a:p>
            <a:pPr lvl="2">
              <a:defRPr/>
            </a:pPr>
            <a:r>
              <a:rPr lang="en-US" altLang="ko-KR" dirty="0">
                <a:ea typeface="굴림" pitchFamily="50" charset="-127"/>
              </a:rPr>
              <a:t>The loss rate between each pair of nodes using 1500-byte broadcasts</a:t>
            </a:r>
          </a:p>
          <a:p>
            <a:pPr lvl="1">
              <a:defRPr/>
            </a:pPr>
            <a:r>
              <a:rPr lang="en-US" altLang="ko-KR" dirty="0">
                <a:ea typeface="굴림" pitchFamily="50" charset="-127"/>
              </a:rPr>
              <a:t>Multi-hop density</a:t>
            </a:r>
          </a:p>
          <a:p>
            <a:pPr lvl="2">
              <a:defRPr/>
            </a:pPr>
            <a:r>
              <a:rPr lang="en-US" altLang="ko-KR" dirty="0">
                <a:ea typeface="굴림" pitchFamily="50" charset="-127"/>
              </a:rPr>
              <a:t>TCP throughput between a fixed set of four nodes</a:t>
            </a:r>
          </a:p>
          <a:p>
            <a:pPr lvl="2">
              <a:defRPr/>
            </a:pPr>
            <a:r>
              <a:rPr lang="en-US" altLang="ko-KR" dirty="0">
                <a:ea typeface="굴림" pitchFamily="50" charset="-127"/>
              </a:rPr>
              <a:t>Varying the number of </a:t>
            </a:r>
            <a:r>
              <a:rPr lang="en-US" altLang="ko-KR" dirty="0" err="1">
                <a:ea typeface="굴림" pitchFamily="50" charset="-127"/>
              </a:rPr>
              <a:t>Roofnet</a:t>
            </a:r>
            <a:r>
              <a:rPr lang="en-US" altLang="ko-KR" dirty="0">
                <a:ea typeface="굴림" pitchFamily="50" charset="-127"/>
              </a:rPr>
              <a:t> nodes that are participating in routing</a:t>
            </a:r>
          </a:p>
        </p:txBody>
      </p:sp>
      <p:sp>
        <p:nvSpPr>
          <p:cNvPr id="136195" name="Rectangle 2"/>
          <p:cNvSpPr>
            <a:spLocks noGrp="1" noChangeArrowheads="1"/>
          </p:cNvSpPr>
          <p:nvPr>
            <p:ph type="title" idx="4294967295"/>
          </p:nvPr>
        </p:nvSpPr>
        <p:spPr>
          <a:xfrm>
            <a:off x="0" y="381000"/>
            <a:ext cx="8458200" cy="609600"/>
          </a:xfrm>
        </p:spPr>
        <p:txBody>
          <a:bodyPr>
            <a:normAutofit fontScale="90000"/>
          </a:bodyPr>
          <a:lstStyle/>
          <a:p>
            <a:r>
              <a:rPr lang="en-US" altLang="ko-KR">
                <a:ea typeface="굴림" charset="-127"/>
              </a:rPr>
              <a:t>Evaluation</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FDC437B-E35E-3540-90BE-896E0B617817}" type="slidenum">
              <a:rPr lang="ko-KR" altLang="en-US" sz="1200">
                <a:solidFill>
                  <a:schemeClr val="tx2"/>
                </a:solidFill>
                <a:latin typeface="Arial Narrow" charset="0"/>
                <a:ea typeface="굴림" charset="-127"/>
              </a:rPr>
              <a:pPr eaLnBrk="1" hangingPunct="1"/>
              <a:t>56</a:t>
            </a:fld>
            <a:endParaRPr lang="en-US" altLang="ko-KR" sz="1200">
              <a:solidFill>
                <a:schemeClr val="tx2"/>
              </a:solidFill>
              <a:latin typeface="Arial Narrow" charset="0"/>
              <a:ea typeface="굴림" charset="-127"/>
            </a:endParaRPr>
          </a:p>
        </p:txBody>
      </p:sp>
      <p:sp>
        <p:nvSpPr>
          <p:cNvPr id="137218" name="Rectangle 3"/>
          <p:cNvSpPr>
            <a:spLocks noGrp="1" noChangeArrowheads="1"/>
          </p:cNvSpPr>
          <p:nvPr>
            <p:ph idx="4294967295"/>
          </p:nvPr>
        </p:nvSpPr>
        <p:spPr>
          <a:xfrm>
            <a:off x="0" y="1219200"/>
            <a:ext cx="8458200" cy="1447800"/>
          </a:xfrm>
        </p:spPr>
        <p:txBody>
          <a:bodyPr/>
          <a:lstStyle/>
          <a:p>
            <a:pPr>
              <a:lnSpc>
                <a:spcPct val="80000"/>
              </a:lnSpc>
            </a:pPr>
            <a:r>
              <a:rPr lang="en-US" altLang="ko-KR" sz="2700">
                <a:ea typeface="굴림" charset="-127"/>
              </a:rPr>
              <a:t>Basic Performance (Multi-hop TCP)</a:t>
            </a:r>
          </a:p>
          <a:p>
            <a:pPr lvl="1">
              <a:lnSpc>
                <a:spcPct val="80000"/>
              </a:lnSpc>
            </a:pPr>
            <a:r>
              <a:rPr lang="en-US" altLang="ko-KR" sz="2400">
                <a:ea typeface="굴림" charset="-127"/>
              </a:rPr>
              <a:t>The routes with low hop-count have much higher throughput</a:t>
            </a:r>
          </a:p>
          <a:p>
            <a:pPr lvl="1">
              <a:lnSpc>
                <a:spcPct val="80000"/>
              </a:lnSpc>
            </a:pPr>
            <a:r>
              <a:rPr lang="en-US" altLang="ko-KR" sz="2400">
                <a:ea typeface="굴림" charset="-127"/>
              </a:rPr>
              <a:t>Multi-hop routes suffer from inter-hop collisions</a:t>
            </a:r>
          </a:p>
          <a:p>
            <a:pPr lvl="1">
              <a:lnSpc>
                <a:spcPct val="80000"/>
              </a:lnSpc>
            </a:pPr>
            <a:endParaRPr lang="en-US" altLang="ko-KR" sz="2400">
              <a:ea typeface="굴림" charset="-127"/>
            </a:endParaRPr>
          </a:p>
        </p:txBody>
      </p:sp>
      <p:sp>
        <p:nvSpPr>
          <p:cNvPr id="137219" name="Rectangle 2"/>
          <p:cNvSpPr>
            <a:spLocks noGrp="1" noChangeArrowheads="1"/>
          </p:cNvSpPr>
          <p:nvPr>
            <p:ph type="title" idx="4294967295"/>
          </p:nvPr>
        </p:nvSpPr>
        <p:spPr>
          <a:xfrm>
            <a:off x="0" y="381000"/>
            <a:ext cx="8458200" cy="609600"/>
          </a:xfrm>
        </p:spPr>
        <p:txBody>
          <a:bodyPr>
            <a:normAutofit fontScale="90000"/>
          </a:bodyPr>
          <a:lstStyle/>
          <a:p>
            <a:r>
              <a:rPr lang="en-US" altLang="ko-KR">
                <a:ea typeface="굴림" charset="-127"/>
              </a:rPr>
              <a:t>Evaluation</a:t>
            </a:r>
          </a:p>
        </p:txBody>
      </p:sp>
      <p:pic>
        <p:nvPicPr>
          <p:cNvPr id="137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924175"/>
            <a:ext cx="4486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924175"/>
            <a:ext cx="40767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Oval 6"/>
          <p:cNvSpPr>
            <a:spLocks noChangeArrowheads="1"/>
          </p:cNvSpPr>
          <p:nvPr/>
        </p:nvSpPr>
        <p:spPr bwMode="auto">
          <a:xfrm>
            <a:off x="7092950" y="5516563"/>
            <a:ext cx="863600" cy="360362"/>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3138A46-4B92-4547-9E5B-51B0A1B520D2}" type="slidenum">
              <a:rPr lang="ko-KR" altLang="en-US" sz="1200">
                <a:solidFill>
                  <a:schemeClr val="tx2"/>
                </a:solidFill>
                <a:latin typeface="Arial Narrow" charset="0"/>
                <a:ea typeface="굴림" charset="-127"/>
              </a:rPr>
              <a:pPr eaLnBrk="1" hangingPunct="1"/>
              <a:t>57</a:t>
            </a:fld>
            <a:endParaRPr lang="en-US" altLang="ko-KR" sz="1200">
              <a:solidFill>
                <a:schemeClr val="tx2"/>
              </a:solidFill>
              <a:latin typeface="Arial Narrow" charset="0"/>
              <a:ea typeface="굴림" charset="-127"/>
            </a:endParaRPr>
          </a:p>
        </p:txBody>
      </p:sp>
      <p:sp>
        <p:nvSpPr>
          <p:cNvPr id="121859" name="Rectangle 3"/>
          <p:cNvSpPr>
            <a:spLocks noGrp="1" noChangeArrowheads="1"/>
          </p:cNvSpPr>
          <p:nvPr>
            <p:ph idx="4294967295"/>
          </p:nvPr>
        </p:nvSpPr>
        <p:spPr>
          <a:xfrm>
            <a:off x="0" y="1219200"/>
            <a:ext cx="8458200" cy="1905000"/>
          </a:xfrm>
        </p:spPr>
        <p:txBody>
          <a:bodyPr>
            <a:normAutofit fontScale="92500"/>
          </a:bodyPr>
          <a:lstStyle/>
          <a:p>
            <a:pPr>
              <a:defRPr/>
            </a:pPr>
            <a:r>
              <a:rPr lang="en-US" altLang="ko-KR" dirty="0">
                <a:ea typeface="굴림" pitchFamily="50" charset="-127"/>
                <a:cs typeface="+mn-cs"/>
              </a:rPr>
              <a:t>Basic Performance (Multi-hop TCP)</a:t>
            </a:r>
          </a:p>
          <a:p>
            <a:pPr lvl="1">
              <a:defRPr/>
            </a:pPr>
            <a:r>
              <a:rPr lang="en-US" altLang="ko-KR" dirty="0">
                <a:ea typeface="굴림" pitchFamily="50" charset="-127"/>
              </a:rPr>
              <a:t>TCP throughput to each node from its chosen gateway</a:t>
            </a:r>
          </a:p>
          <a:p>
            <a:pPr lvl="1">
              <a:defRPr/>
            </a:pPr>
            <a:r>
              <a:rPr lang="en-US" altLang="ko-KR" dirty="0">
                <a:ea typeface="굴림" pitchFamily="50" charset="-127"/>
              </a:rPr>
              <a:t>Round-trip latencies for 84-byte ping packets to estimate interactive delay</a:t>
            </a:r>
          </a:p>
        </p:txBody>
      </p:sp>
      <p:sp>
        <p:nvSpPr>
          <p:cNvPr id="138243" name="Rectangle 2"/>
          <p:cNvSpPr>
            <a:spLocks noGrp="1" noChangeArrowheads="1"/>
          </p:cNvSpPr>
          <p:nvPr>
            <p:ph type="title" idx="4294967295"/>
          </p:nvPr>
        </p:nvSpPr>
        <p:spPr>
          <a:xfrm>
            <a:off x="0" y="381000"/>
            <a:ext cx="8458200" cy="609600"/>
          </a:xfrm>
        </p:spPr>
        <p:txBody>
          <a:bodyPr>
            <a:normAutofit fontScale="90000"/>
          </a:bodyPr>
          <a:lstStyle/>
          <a:p>
            <a:r>
              <a:rPr lang="en-US" altLang="ko-KR">
                <a:ea typeface="굴림" charset="-127"/>
              </a:rPr>
              <a:t>Evaluation</a:t>
            </a:r>
          </a:p>
        </p:txBody>
      </p:sp>
      <p:pic>
        <p:nvPicPr>
          <p:cNvPr id="138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068638"/>
            <a:ext cx="489743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Oval 6"/>
          <p:cNvSpPr>
            <a:spLocks noChangeArrowheads="1"/>
          </p:cNvSpPr>
          <p:nvPr/>
        </p:nvSpPr>
        <p:spPr bwMode="auto">
          <a:xfrm>
            <a:off x="4500563" y="5013325"/>
            <a:ext cx="1150937" cy="360363"/>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A638710-EF0E-F14F-8CE3-5FF547D3149E}" type="slidenum">
              <a:rPr lang="ko-KR" altLang="en-US" sz="1200">
                <a:solidFill>
                  <a:schemeClr val="tx2"/>
                </a:solidFill>
                <a:latin typeface="Arial Narrow" charset="0"/>
                <a:ea typeface="굴림" charset="-127"/>
              </a:rPr>
              <a:pPr eaLnBrk="1" hangingPunct="1"/>
              <a:t>58</a:t>
            </a:fld>
            <a:r>
              <a:rPr lang="en-US" altLang="ko-KR" sz="1200">
                <a:solidFill>
                  <a:schemeClr val="tx2"/>
                </a:solidFill>
                <a:latin typeface="Arial Narrow" charset="0"/>
                <a:ea typeface="굴림" charset="-127"/>
              </a:rPr>
              <a:t>   </a:t>
            </a:r>
          </a:p>
        </p:txBody>
      </p:sp>
      <p:sp>
        <p:nvSpPr>
          <p:cNvPr id="139266" name="Rectangle 3"/>
          <p:cNvSpPr>
            <a:spLocks noGrp="1" noChangeArrowheads="1"/>
          </p:cNvSpPr>
          <p:nvPr>
            <p:ph idx="4294967295"/>
          </p:nvPr>
        </p:nvSpPr>
        <p:spPr>
          <a:xfrm>
            <a:off x="0" y="1219200"/>
            <a:ext cx="8458200" cy="4876800"/>
          </a:xfrm>
        </p:spPr>
        <p:txBody>
          <a:bodyPr/>
          <a:lstStyle/>
          <a:p>
            <a:r>
              <a:rPr lang="en-US" altLang="ko-KR"/>
              <a:t>Link Quality and Distance (Single-hop TCP, Multi-hop TCP)</a:t>
            </a:r>
          </a:p>
          <a:p>
            <a:pPr lvl="1"/>
            <a:r>
              <a:rPr lang="en-US" altLang="ko-KR"/>
              <a:t>Most available links are between 500m and 1300m and give 500 kbits/s</a:t>
            </a:r>
          </a:p>
          <a:p>
            <a:pPr lvl="1"/>
            <a:r>
              <a:rPr lang="en-US" altLang="ko-KR"/>
              <a:t>Srcr </a:t>
            </a:r>
          </a:p>
          <a:p>
            <a:pPr lvl="2"/>
            <a:r>
              <a:rPr lang="en-US" altLang="ko-KR"/>
              <a:t>Use almost all of the links faster than 2 Mbits/s and ignore majority of the links which are slower than that</a:t>
            </a:r>
          </a:p>
          <a:p>
            <a:pPr lvl="2"/>
            <a:r>
              <a:rPr lang="en-US" altLang="ko-KR"/>
              <a:t>Fast short hops are the best policy</a:t>
            </a:r>
          </a:p>
          <a:p>
            <a:pPr lvl="1"/>
            <a:endParaRPr lang="en-US" altLang="ko-KR"/>
          </a:p>
        </p:txBody>
      </p:sp>
      <p:sp>
        <p:nvSpPr>
          <p:cNvPr id="139267" name="Rectangle 2"/>
          <p:cNvSpPr>
            <a:spLocks noGrp="1" noChangeArrowheads="1"/>
          </p:cNvSpPr>
          <p:nvPr>
            <p:ph type="title" idx="4294967295"/>
          </p:nvPr>
        </p:nvSpPr>
        <p:spPr>
          <a:xfrm>
            <a:off x="0" y="381000"/>
            <a:ext cx="8458200" cy="609600"/>
          </a:xfrm>
        </p:spPr>
        <p:txBody>
          <a:bodyPr>
            <a:normAutofit fontScale="90000"/>
          </a:bodyPr>
          <a:lstStyle/>
          <a:p>
            <a:r>
              <a:rPr lang="en-US" altLang="ko-KR"/>
              <a:t>Evaluation</a:t>
            </a:r>
            <a:endParaRPr lang="ko-KR" altLang="en-US"/>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3213100"/>
            <a:ext cx="4410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3213100"/>
            <a:ext cx="447675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8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3B373F1-E6EA-F842-A2E2-A665BE757503}" type="slidenum">
              <a:rPr lang="ko-KR" altLang="en-US" sz="1200">
                <a:solidFill>
                  <a:schemeClr val="tx2"/>
                </a:solidFill>
                <a:latin typeface="Arial Narrow" charset="0"/>
                <a:ea typeface="굴림" charset="-127"/>
              </a:rPr>
              <a:pPr eaLnBrk="1" hangingPunct="1"/>
              <a:t>59</a:t>
            </a:fld>
            <a:r>
              <a:rPr lang="en-US" altLang="ko-KR" sz="1200">
                <a:solidFill>
                  <a:schemeClr val="tx2"/>
                </a:solidFill>
                <a:latin typeface="Arial Narrow" charset="0"/>
                <a:ea typeface="굴림" charset="-127"/>
              </a:rPr>
              <a:t>    </a:t>
            </a:r>
          </a:p>
        </p:txBody>
      </p:sp>
      <p:sp>
        <p:nvSpPr>
          <p:cNvPr id="140290" name="Rectangle 3"/>
          <p:cNvSpPr>
            <a:spLocks noGrp="1" noChangeArrowheads="1"/>
          </p:cNvSpPr>
          <p:nvPr>
            <p:ph idx="4294967295"/>
          </p:nvPr>
        </p:nvSpPr>
        <p:spPr>
          <a:xfrm>
            <a:off x="0" y="1219200"/>
            <a:ext cx="8458200" cy="1905000"/>
          </a:xfrm>
        </p:spPr>
        <p:txBody>
          <a:bodyPr/>
          <a:lstStyle/>
          <a:p>
            <a:pPr>
              <a:lnSpc>
                <a:spcPct val="80000"/>
              </a:lnSpc>
            </a:pPr>
            <a:r>
              <a:rPr lang="en-US" altLang="ko-KR" sz="2500"/>
              <a:t>Link Quality and Distance (Multi-hop TCP, Loss matrix)</a:t>
            </a:r>
          </a:p>
          <a:p>
            <a:pPr lvl="1">
              <a:lnSpc>
                <a:spcPct val="80000"/>
              </a:lnSpc>
            </a:pPr>
            <a:r>
              <a:rPr lang="en-US" altLang="ko-KR" sz="2200"/>
              <a:t>Median delivery probability is 0.8</a:t>
            </a:r>
          </a:p>
          <a:p>
            <a:pPr lvl="1">
              <a:lnSpc>
                <a:spcPct val="80000"/>
              </a:lnSpc>
            </a:pPr>
            <a:r>
              <a:rPr lang="en-US" altLang="ko-KR" sz="2200"/>
              <a:t>1/4 links have loss rates of 50% or more</a:t>
            </a:r>
          </a:p>
          <a:p>
            <a:pPr lvl="1">
              <a:lnSpc>
                <a:spcPct val="80000"/>
              </a:lnSpc>
            </a:pPr>
            <a:r>
              <a:rPr lang="en-US" altLang="ko-KR" sz="2200"/>
              <a:t>802.11 detects the losses with its ACK mechanism and resends the packets</a:t>
            </a:r>
          </a:p>
          <a:p>
            <a:pPr lvl="1">
              <a:lnSpc>
                <a:spcPct val="80000"/>
              </a:lnSpc>
            </a:pPr>
            <a:endParaRPr lang="en-US" altLang="ko-KR" sz="2200"/>
          </a:p>
        </p:txBody>
      </p:sp>
      <p:sp>
        <p:nvSpPr>
          <p:cNvPr id="140291" name="Rectangle 2"/>
          <p:cNvSpPr>
            <a:spLocks noGrp="1" noChangeArrowheads="1"/>
          </p:cNvSpPr>
          <p:nvPr>
            <p:ph type="title" idx="4294967295"/>
          </p:nvPr>
        </p:nvSpPr>
        <p:spPr>
          <a:xfrm>
            <a:off x="0" y="381000"/>
            <a:ext cx="8458200" cy="609600"/>
          </a:xfrm>
        </p:spPr>
        <p:txBody>
          <a:bodyPr>
            <a:normAutofit fontScale="90000"/>
          </a:bodyPr>
          <a:lstStyle/>
          <a:p>
            <a:r>
              <a:rPr lang="en-US" altLang="ko-KR"/>
              <a:t>Evaluation</a:t>
            </a:r>
            <a:endParaRPr lang="ko-KR" altLang="en-US"/>
          </a:p>
        </p:txBody>
      </p:sp>
      <p:pic>
        <p:nvPicPr>
          <p:cNvPr id="140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3068638"/>
            <a:ext cx="43434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p:txBody>
          <a:bodyPr>
            <a:normAutofit fontScale="90000"/>
          </a:bodyPr>
          <a:lstStyle/>
          <a:p>
            <a:r>
              <a:rPr lang="en-US" altLang="en-US"/>
              <a:t>Unmanaged Devices</a:t>
            </a:r>
          </a:p>
        </p:txBody>
      </p:sp>
      <p:sp>
        <p:nvSpPr>
          <p:cNvPr id="819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913B433-363C-FF4C-93C0-668AA98D9BD9}" type="slidenum">
              <a:rPr lang="en-US" altLang="en-US" sz="1200">
                <a:solidFill>
                  <a:schemeClr val="tx2"/>
                </a:solidFill>
                <a:latin typeface="Arial Narrow" charset="0"/>
              </a:rPr>
              <a:pPr eaLnBrk="1" hangingPunct="1"/>
              <a:t>6</a:t>
            </a:fld>
            <a:endParaRPr lang="en-US" altLang="en-US" sz="1200">
              <a:solidFill>
                <a:schemeClr val="tx2"/>
              </a:solidFill>
              <a:latin typeface="Arial Narrow" charset="0"/>
            </a:endParaRPr>
          </a:p>
        </p:txBody>
      </p:sp>
      <p:sp>
        <p:nvSpPr>
          <p:cNvPr id="14340" name="Rectangle 3"/>
          <p:cNvSpPr>
            <a:spLocks noGrp="1" noChangeArrowheads="1"/>
          </p:cNvSpPr>
          <p:nvPr>
            <p:ph type="body" sz="half" idx="4294967295"/>
          </p:nvPr>
        </p:nvSpPr>
        <p:spPr>
          <a:xfrm>
            <a:off x="5389563" y="3222625"/>
            <a:ext cx="3754437" cy="2678113"/>
          </a:xfrm>
        </p:spPr>
        <p:txBody>
          <a:bodyPr>
            <a:normAutofit/>
          </a:bodyPr>
          <a:lstStyle/>
          <a:p>
            <a:pPr>
              <a:lnSpc>
                <a:spcPct val="90000"/>
              </a:lnSpc>
            </a:pPr>
            <a:r>
              <a:rPr lang="en-US" altLang="en-US" sz="3000"/>
              <a:t>Most users don’t change default channel</a:t>
            </a:r>
          </a:p>
          <a:p>
            <a:pPr>
              <a:lnSpc>
                <a:spcPct val="90000"/>
              </a:lnSpc>
            </a:pPr>
            <a:r>
              <a:rPr lang="en-US" altLang="en-US" sz="3000"/>
              <a:t>Channel selection must be automated</a:t>
            </a:r>
          </a:p>
        </p:txBody>
      </p:sp>
      <p:graphicFrame>
        <p:nvGraphicFramePr>
          <p:cNvPr id="35864" name="Group 24"/>
          <p:cNvGraphicFramePr>
            <a:graphicFrameLocks noGrp="1"/>
          </p:cNvGraphicFramePr>
          <p:nvPr/>
        </p:nvGraphicFramePr>
        <p:xfrm>
          <a:off x="1517650" y="2895600"/>
          <a:ext cx="1905000" cy="2997200"/>
        </p:xfrm>
        <a:graphic>
          <a:graphicData uri="http://schemas.openxmlformats.org/drawingml/2006/table">
            <a:tbl>
              <a:tblPr/>
              <a:tblGrid>
                <a:gridCol w="838200"/>
                <a:gridCol w="1066800"/>
              </a:tblGrid>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dirty="0" smtClean="0">
                          <a:ln>
                            <a:noFill/>
                          </a:ln>
                          <a:solidFill>
                            <a:schemeClr val="bg1">
                              <a:lumMod val="10000"/>
                            </a:schemeClr>
                          </a:solidFill>
                          <a:effectLst/>
                          <a:latin typeface="Arial" charset="0"/>
                        </a:rPr>
                        <a:t>6</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dirty="0" smtClean="0">
                          <a:ln>
                            <a:noFill/>
                          </a:ln>
                          <a:solidFill>
                            <a:schemeClr val="bg1">
                              <a:lumMod val="10000"/>
                            </a:schemeClr>
                          </a:solidFill>
                          <a:effectLst/>
                          <a:latin typeface="Arial" charset="0"/>
                        </a:rPr>
                        <a:t>51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dirty="0" smtClean="0">
                          <a:ln>
                            <a:noFill/>
                          </a:ln>
                          <a:solidFill>
                            <a:schemeClr val="bg1">
                              <a:lumMod val="10000"/>
                            </a:schemeClr>
                          </a:solidFill>
                          <a:effectLst/>
                          <a:latin typeface="Arial" charset="0"/>
                        </a:rPr>
                        <a:t>11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dirty="0" smtClean="0">
                          <a:ln>
                            <a:noFill/>
                          </a:ln>
                          <a:solidFill>
                            <a:schemeClr val="bg1">
                              <a:lumMod val="10000"/>
                            </a:schemeClr>
                          </a:solidFill>
                          <a:effectLst/>
                          <a:latin typeface="Arial" charset="0"/>
                        </a:rPr>
                        <a:t>21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dirty="0" smtClean="0">
                          <a:ln>
                            <a:noFill/>
                          </a:ln>
                          <a:solidFill>
                            <a:schemeClr val="bg1">
                              <a:lumMod val="10000"/>
                            </a:schemeClr>
                          </a:solidFill>
                          <a:effectLst/>
                          <a:latin typeface="Arial" charset="0"/>
                        </a:rPr>
                        <a:t>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dirty="0" smtClean="0">
                          <a:ln>
                            <a:noFill/>
                          </a:ln>
                          <a:solidFill>
                            <a:schemeClr val="bg1">
                              <a:lumMod val="10000"/>
                            </a:schemeClr>
                          </a:solidFill>
                          <a:effectLst/>
                          <a:latin typeface="Arial" charset="0"/>
                        </a:rPr>
                        <a:t>14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r>
              <a:tr h="749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1" i="0" u="none" strike="noStrike" cap="none" normalizeH="0" baseline="0" dirty="0" smtClean="0">
                          <a:ln>
                            <a:noFill/>
                          </a:ln>
                          <a:solidFill>
                            <a:schemeClr val="bg1">
                              <a:lumMod val="10000"/>
                            </a:schemeClr>
                          </a:solidFill>
                          <a:effectLst/>
                          <a:latin typeface="Arial" charset="0"/>
                        </a:rPr>
                        <a:t>10</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70000"/>
                        <a:buFont typeface="Wingdings" pitchFamily="-80" charset="2"/>
                        <a:buNone/>
                        <a:tabLst/>
                      </a:pPr>
                      <a:r>
                        <a:rPr kumimoji="0" lang="en-US" sz="2000" b="0" i="0" u="none" strike="noStrike" cap="none" normalizeH="0" baseline="0" dirty="0" smtClean="0">
                          <a:ln>
                            <a:noFill/>
                          </a:ln>
                          <a:solidFill>
                            <a:schemeClr val="bg1">
                              <a:lumMod val="10000"/>
                            </a:schemeClr>
                          </a:solidFill>
                          <a:effectLst/>
                          <a:latin typeface="Arial" charset="0"/>
                        </a:rPr>
                        <a:t>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r>
            </a:tbl>
          </a:graphicData>
        </a:graphic>
      </p:graphicFrame>
      <p:sp>
        <p:nvSpPr>
          <p:cNvPr id="35861" name="Text Box 21"/>
          <p:cNvSpPr txBox="1">
            <a:spLocks noChangeArrowheads="1"/>
          </p:cNvSpPr>
          <p:nvPr/>
        </p:nvSpPr>
        <p:spPr bwMode="auto">
          <a:xfrm>
            <a:off x="1397000" y="2438400"/>
            <a:ext cx="1209675" cy="461963"/>
          </a:xfrm>
          <a:prstGeom prst="rect">
            <a:avLst/>
          </a:prstGeom>
          <a:noFill/>
          <a:ln w="9525">
            <a:noFill/>
            <a:miter lim="800000"/>
            <a:headEnd/>
            <a:tailEnd/>
          </a:ln>
          <a:effectLst/>
        </p:spPr>
        <p:txBody>
          <a:bodyPr wrap="none">
            <a:spAutoFit/>
          </a:bodyPr>
          <a:lstStyle/>
          <a:p>
            <a:pPr>
              <a:defRPr/>
            </a:pPr>
            <a:r>
              <a:rPr lang="en-US" dirty="0">
                <a:solidFill>
                  <a:schemeClr val="bg1">
                    <a:lumMod val="10000"/>
                  </a:schemeClr>
                </a:solidFill>
                <a:latin typeface="Times New Roman" pitchFamily="18" charset="0"/>
                <a:ea typeface="+mn-ea"/>
                <a:cs typeface="Arial" charset="0"/>
              </a:rPr>
              <a:t>Channel</a:t>
            </a:r>
          </a:p>
        </p:txBody>
      </p:sp>
      <p:sp>
        <p:nvSpPr>
          <p:cNvPr id="35862" name="Text Box 22"/>
          <p:cNvSpPr txBox="1">
            <a:spLocks noChangeArrowheads="1"/>
          </p:cNvSpPr>
          <p:nvPr/>
        </p:nvSpPr>
        <p:spPr bwMode="auto">
          <a:xfrm>
            <a:off x="2501900" y="2438400"/>
            <a:ext cx="866775" cy="461963"/>
          </a:xfrm>
          <a:prstGeom prst="rect">
            <a:avLst/>
          </a:prstGeom>
          <a:noFill/>
          <a:ln w="9525">
            <a:noFill/>
            <a:miter lim="800000"/>
            <a:headEnd/>
            <a:tailEnd/>
          </a:ln>
          <a:effectLst/>
        </p:spPr>
        <p:txBody>
          <a:bodyPr wrap="none">
            <a:spAutoFit/>
          </a:bodyPr>
          <a:lstStyle/>
          <a:p>
            <a:pPr>
              <a:defRPr/>
            </a:pPr>
            <a:r>
              <a:rPr lang="en-US">
                <a:solidFill>
                  <a:schemeClr val="bg1">
                    <a:lumMod val="10000"/>
                  </a:schemeClr>
                </a:solidFill>
                <a:latin typeface="Times New Roman" pitchFamily="18" charset="0"/>
                <a:ea typeface="+mn-ea"/>
                <a:cs typeface="Arial" charset="0"/>
              </a:rPr>
              <a:t>%age</a:t>
            </a:r>
          </a:p>
        </p:txBody>
      </p:sp>
      <p:sp>
        <p:nvSpPr>
          <p:cNvPr id="81943" name="Text Box 23"/>
          <p:cNvSpPr txBox="1">
            <a:spLocks noChangeArrowheads="1"/>
          </p:cNvSpPr>
          <p:nvPr/>
        </p:nvSpPr>
        <p:spPr bwMode="auto">
          <a:xfrm>
            <a:off x="298450" y="1295400"/>
            <a:ext cx="42037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a:solidFill>
                  <a:srgbClr val="2E2E01"/>
                </a:solidFill>
              </a:rPr>
              <a:t>WifiMaps.com</a:t>
            </a:r>
            <a:br>
              <a:rPr lang="en-US" altLang="en-US">
                <a:solidFill>
                  <a:srgbClr val="2E2E01"/>
                </a:solidFill>
              </a:rPr>
            </a:br>
            <a:r>
              <a:rPr lang="en-US" altLang="en-US" sz="2000">
                <a:solidFill>
                  <a:srgbClr val="2E2E01"/>
                </a:solidFill>
              </a:rPr>
              <a:t>(300,000 APs, MAC, ESSID, Channel)</a:t>
            </a:r>
          </a:p>
          <a:p>
            <a:pPr algn="ctr" eaLnBrk="1" hangingPunct="1"/>
            <a:endParaRPr lang="en-US" altLang="en-US" sz="2000">
              <a:solidFill>
                <a:srgbClr val="2E2E0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49F178D-9963-5C4A-A0CB-82B8BC7CDD2C}" type="slidenum">
              <a:rPr lang="ko-KR" altLang="en-US" sz="1200">
                <a:solidFill>
                  <a:schemeClr val="tx2"/>
                </a:solidFill>
                <a:latin typeface="Arial Narrow" charset="0"/>
                <a:ea typeface="굴림" charset="-127"/>
              </a:rPr>
              <a:pPr eaLnBrk="1" hangingPunct="1"/>
              <a:t>60</a:t>
            </a:fld>
            <a:r>
              <a:rPr lang="en-US" altLang="ko-KR" sz="1200">
                <a:solidFill>
                  <a:schemeClr val="tx2"/>
                </a:solidFill>
                <a:latin typeface="Arial Narrow" charset="0"/>
                <a:ea typeface="굴림" charset="-127"/>
              </a:rPr>
              <a:t>    </a:t>
            </a:r>
          </a:p>
        </p:txBody>
      </p:sp>
      <p:sp>
        <p:nvSpPr>
          <p:cNvPr id="141314" name="Rectangle 3"/>
          <p:cNvSpPr>
            <a:spLocks noGrp="1" noChangeArrowheads="1"/>
          </p:cNvSpPr>
          <p:nvPr>
            <p:ph idx="4294967295"/>
          </p:nvPr>
        </p:nvSpPr>
        <p:spPr>
          <a:xfrm>
            <a:off x="0" y="1219200"/>
            <a:ext cx="8458200" cy="1447800"/>
          </a:xfrm>
        </p:spPr>
        <p:txBody>
          <a:bodyPr/>
          <a:lstStyle/>
          <a:p>
            <a:pPr>
              <a:lnSpc>
                <a:spcPct val="80000"/>
              </a:lnSpc>
            </a:pPr>
            <a:r>
              <a:rPr lang="en-US" altLang="ko-KR" sz="2700"/>
              <a:t>Architectural Alternatives</a:t>
            </a:r>
          </a:p>
          <a:p>
            <a:pPr lvl="1">
              <a:lnSpc>
                <a:spcPct val="80000"/>
              </a:lnSpc>
            </a:pPr>
            <a:r>
              <a:rPr lang="en-US" altLang="ko-KR" sz="2400"/>
              <a:t>Maximize the number of additional nodes with non-zero throughput to some gateway</a:t>
            </a:r>
          </a:p>
          <a:p>
            <a:pPr lvl="1">
              <a:lnSpc>
                <a:spcPct val="80000"/>
              </a:lnSpc>
            </a:pPr>
            <a:r>
              <a:rPr lang="en-US" altLang="ko-KR" sz="2400"/>
              <a:t>Ties are broken by average throughput</a:t>
            </a:r>
          </a:p>
        </p:txBody>
      </p:sp>
      <p:sp>
        <p:nvSpPr>
          <p:cNvPr id="141315" name="Rectangle 2"/>
          <p:cNvSpPr>
            <a:spLocks noGrp="1" noChangeArrowheads="1"/>
          </p:cNvSpPr>
          <p:nvPr>
            <p:ph type="title" idx="4294967295"/>
          </p:nvPr>
        </p:nvSpPr>
        <p:spPr>
          <a:xfrm>
            <a:off x="0" y="381000"/>
            <a:ext cx="8458200" cy="609600"/>
          </a:xfrm>
        </p:spPr>
        <p:txBody>
          <a:bodyPr>
            <a:normAutofit fontScale="90000"/>
          </a:bodyPr>
          <a:lstStyle/>
          <a:p>
            <a:r>
              <a:rPr lang="en-US" altLang="ko-KR"/>
              <a:t>Evaluation</a:t>
            </a:r>
            <a:endParaRPr lang="ko-KR" altLang="en-US"/>
          </a:p>
        </p:txBody>
      </p:sp>
      <p:pic>
        <p:nvPicPr>
          <p:cNvPr id="141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36838"/>
            <a:ext cx="42386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708275"/>
            <a:ext cx="421957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Oval 6"/>
          <p:cNvSpPr>
            <a:spLocks noChangeArrowheads="1"/>
          </p:cNvSpPr>
          <p:nvPr/>
        </p:nvSpPr>
        <p:spPr bwMode="auto">
          <a:xfrm>
            <a:off x="2700338" y="4076700"/>
            <a:ext cx="358775" cy="288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1319" name="Oval 7"/>
          <p:cNvSpPr>
            <a:spLocks noChangeArrowheads="1"/>
          </p:cNvSpPr>
          <p:nvPr/>
        </p:nvSpPr>
        <p:spPr bwMode="auto">
          <a:xfrm>
            <a:off x="7164388" y="6092825"/>
            <a:ext cx="358775" cy="288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1320" name="Oval 8"/>
          <p:cNvSpPr>
            <a:spLocks noChangeArrowheads="1"/>
          </p:cNvSpPr>
          <p:nvPr/>
        </p:nvSpPr>
        <p:spPr bwMode="auto">
          <a:xfrm>
            <a:off x="5437188" y="4724400"/>
            <a:ext cx="358775" cy="2889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1321" name="Rectangle 9"/>
          <p:cNvSpPr>
            <a:spLocks noChangeArrowheads="1"/>
          </p:cNvSpPr>
          <p:nvPr/>
        </p:nvSpPr>
        <p:spPr bwMode="auto">
          <a:xfrm>
            <a:off x="3635375" y="3357563"/>
            <a:ext cx="720725" cy="9350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141322" name="Rectangle 10"/>
          <p:cNvSpPr>
            <a:spLocks noChangeArrowheads="1"/>
          </p:cNvSpPr>
          <p:nvPr/>
        </p:nvSpPr>
        <p:spPr bwMode="auto">
          <a:xfrm>
            <a:off x="6300788" y="3429000"/>
            <a:ext cx="720725" cy="9350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DF923F5-70A2-7F4B-8E07-9F756FEBDB30}" type="slidenum">
              <a:rPr lang="ko-KR" altLang="en-US" sz="1200">
                <a:solidFill>
                  <a:schemeClr val="tx2"/>
                </a:solidFill>
                <a:latin typeface="Arial Narrow" charset="0"/>
                <a:ea typeface="굴림" charset="-127"/>
              </a:rPr>
              <a:pPr eaLnBrk="1" hangingPunct="1"/>
              <a:t>61</a:t>
            </a:fld>
            <a:r>
              <a:rPr lang="en-US" altLang="ko-KR" sz="1200">
                <a:solidFill>
                  <a:schemeClr val="tx2"/>
                </a:solidFill>
                <a:latin typeface="Arial Narrow" charset="0"/>
                <a:ea typeface="굴림" charset="-127"/>
              </a:rPr>
              <a:t>     </a:t>
            </a:r>
          </a:p>
        </p:txBody>
      </p:sp>
      <p:sp>
        <p:nvSpPr>
          <p:cNvPr id="142338" name="Rectangle 3"/>
          <p:cNvSpPr>
            <a:spLocks noGrp="1" noChangeArrowheads="1"/>
          </p:cNvSpPr>
          <p:nvPr>
            <p:ph idx="4294967295"/>
          </p:nvPr>
        </p:nvSpPr>
        <p:spPr>
          <a:xfrm>
            <a:off x="0" y="1219200"/>
            <a:ext cx="8458200" cy="1219200"/>
          </a:xfrm>
        </p:spPr>
        <p:txBody>
          <a:bodyPr/>
          <a:lstStyle/>
          <a:p>
            <a:pPr>
              <a:lnSpc>
                <a:spcPct val="80000"/>
              </a:lnSpc>
            </a:pPr>
            <a:r>
              <a:rPr lang="en-US" altLang="ko-KR" sz="2500"/>
              <a:t>Inter-hop Interference (Multi-hop TCP, Single-hop TCP)</a:t>
            </a:r>
          </a:p>
          <a:p>
            <a:pPr lvl="1">
              <a:lnSpc>
                <a:spcPct val="80000"/>
              </a:lnSpc>
            </a:pPr>
            <a:r>
              <a:rPr lang="en-US" altLang="ko-KR" sz="2200"/>
              <a:t>Concurrent transmissions on different hops of a route collide and cause packet loss</a:t>
            </a:r>
          </a:p>
          <a:p>
            <a:pPr lvl="1">
              <a:lnSpc>
                <a:spcPct val="80000"/>
              </a:lnSpc>
            </a:pPr>
            <a:endParaRPr lang="en-US" altLang="ko-KR" sz="2200"/>
          </a:p>
        </p:txBody>
      </p:sp>
      <p:sp>
        <p:nvSpPr>
          <p:cNvPr id="142339" name="Rectangle 2"/>
          <p:cNvSpPr>
            <a:spLocks noGrp="1" noChangeArrowheads="1"/>
          </p:cNvSpPr>
          <p:nvPr>
            <p:ph type="title" idx="4294967295"/>
          </p:nvPr>
        </p:nvSpPr>
        <p:spPr>
          <a:xfrm>
            <a:off x="0" y="381000"/>
            <a:ext cx="8458200" cy="609600"/>
          </a:xfrm>
        </p:spPr>
        <p:txBody>
          <a:bodyPr>
            <a:normAutofit fontScale="90000"/>
          </a:bodyPr>
          <a:lstStyle/>
          <a:p>
            <a:r>
              <a:rPr lang="en-US" altLang="ko-KR"/>
              <a:t>Evaluation</a:t>
            </a:r>
            <a:endParaRPr lang="ko-KR" altLang="en-US"/>
          </a:p>
        </p:txBody>
      </p:sp>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276475"/>
            <a:ext cx="444817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6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4D98365-7705-894B-AA5A-CD1483CEE7DE}" type="slidenum">
              <a:rPr lang="ko-KR" altLang="en-US" sz="1200">
                <a:solidFill>
                  <a:schemeClr val="tx2"/>
                </a:solidFill>
                <a:latin typeface="Arial Narrow" charset="0"/>
                <a:ea typeface="굴림" charset="-127"/>
              </a:rPr>
              <a:pPr eaLnBrk="1" hangingPunct="1"/>
              <a:t>62</a:t>
            </a:fld>
            <a:r>
              <a:rPr lang="en-US" altLang="ko-KR" sz="1200">
                <a:solidFill>
                  <a:schemeClr val="tx2"/>
                </a:solidFill>
                <a:latin typeface="Arial Narrow" charset="0"/>
                <a:ea typeface="굴림" charset="-127"/>
              </a:rPr>
              <a:t>    </a:t>
            </a:r>
          </a:p>
        </p:txBody>
      </p:sp>
      <p:sp>
        <p:nvSpPr>
          <p:cNvPr id="143362" name="Rectangle 3"/>
          <p:cNvSpPr>
            <a:spLocks noGrp="1" noChangeArrowheads="1"/>
          </p:cNvSpPr>
          <p:nvPr>
            <p:ph idx="4294967295"/>
          </p:nvPr>
        </p:nvSpPr>
        <p:spPr>
          <a:xfrm>
            <a:off x="0" y="1219200"/>
            <a:ext cx="8458200" cy="4876800"/>
          </a:xfrm>
        </p:spPr>
        <p:txBody>
          <a:bodyPr/>
          <a:lstStyle/>
          <a:p>
            <a:pPr>
              <a:lnSpc>
                <a:spcPct val="90000"/>
              </a:lnSpc>
            </a:pPr>
            <a:r>
              <a:rPr lang="en-US" altLang="ko-KR" sz="3000">
                <a:ea typeface="굴림" charset="-127"/>
              </a:rPr>
              <a:t>The network’s architectures favors</a:t>
            </a:r>
          </a:p>
          <a:p>
            <a:pPr lvl="1">
              <a:lnSpc>
                <a:spcPct val="90000"/>
              </a:lnSpc>
            </a:pPr>
            <a:r>
              <a:rPr lang="en-US" altLang="ko-KR" sz="2600">
                <a:ea typeface="굴림" charset="-127"/>
              </a:rPr>
              <a:t>Ease of deployment</a:t>
            </a:r>
          </a:p>
          <a:p>
            <a:pPr lvl="1">
              <a:lnSpc>
                <a:spcPct val="90000"/>
              </a:lnSpc>
            </a:pPr>
            <a:r>
              <a:rPr lang="en-US" altLang="ko-KR" sz="2600">
                <a:ea typeface="굴림" charset="-127"/>
              </a:rPr>
              <a:t>Omni-directional antennas</a:t>
            </a:r>
          </a:p>
          <a:p>
            <a:pPr lvl="1">
              <a:lnSpc>
                <a:spcPct val="90000"/>
              </a:lnSpc>
            </a:pPr>
            <a:r>
              <a:rPr lang="en-US" altLang="ko-KR" sz="2600">
                <a:ea typeface="굴림" charset="-127"/>
              </a:rPr>
              <a:t>Self-configuring software</a:t>
            </a:r>
          </a:p>
          <a:p>
            <a:pPr lvl="1">
              <a:lnSpc>
                <a:spcPct val="90000"/>
              </a:lnSpc>
            </a:pPr>
            <a:r>
              <a:rPr lang="en-US" altLang="ko-KR" sz="2600">
                <a:ea typeface="굴림" charset="-127"/>
              </a:rPr>
              <a:t>Link-quality-aware multi-hop routing</a:t>
            </a:r>
          </a:p>
          <a:p>
            <a:pPr>
              <a:lnSpc>
                <a:spcPct val="90000"/>
              </a:lnSpc>
            </a:pPr>
            <a:r>
              <a:rPr lang="en-US" altLang="ko-KR" sz="3000">
                <a:ea typeface="굴림" charset="-127"/>
              </a:rPr>
              <a:t>Evaluation of network performance</a:t>
            </a:r>
          </a:p>
          <a:p>
            <a:pPr lvl="1">
              <a:lnSpc>
                <a:spcPct val="90000"/>
              </a:lnSpc>
            </a:pPr>
            <a:r>
              <a:rPr lang="en-US" altLang="ko-KR" sz="2600">
                <a:ea typeface="굴림" charset="-127"/>
              </a:rPr>
              <a:t>Average throughput between nodes is 627kbits/s</a:t>
            </a:r>
          </a:p>
          <a:p>
            <a:pPr lvl="1">
              <a:lnSpc>
                <a:spcPct val="90000"/>
              </a:lnSpc>
            </a:pPr>
            <a:r>
              <a:rPr lang="en-US" altLang="ko-KR" sz="2600">
                <a:ea typeface="굴림" charset="-127"/>
              </a:rPr>
              <a:t>Well served by just a few gateways whose position is determined by convenience</a:t>
            </a:r>
          </a:p>
          <a:p>
            <a:pPr lvl="1">
              <a:lnSpc>
                <a:spcPct val="90000"/>
              </a:lnSpc>
            </a:pPr>
            <a:r>
              <a:rPr lang="en-US" altLang="ko-KR" sz="2600">
                <a:ea typeface="굴림" charset="-127"/>
              </a:rPr>
              <a:t>Multi-hop mesh increases both connectivity and throughput</a:t>
            </a:r>
          </a:p>
        </p:txBody>
      </p:sp>
      <p:sp>
        <p:nvSpPr>
          <p:cNvPr id="143363" name="Rectangle 2"/>
          <p:cNvSpPr>
            <a:spLocks noGrp="1" noChangeArrowheads="1"/>
          </p:cNvSpPr>
          <p:nvPr>
            <p:ph type="title" idx="4294967295"/>
          </p:nvPr>
        </p:nvSpPr>
        <p:spPr>
          <a:xfrm>
            <a:off x="0" y="381000"/>
            <a:ext cx="8458200" cy="609600"/>
          </a:xfrm>
        </p:spPr>
        <p:txBody>
          <a:bodyPr>
            <a:normAutofit fontScale="90000"/>
          </a:bodyPr>
          <a:lstStyle/>
          <a:p>
            <a:r>
              <a:rPr lang="en-US" altLang="ko-KR">
                <a:ea typeface="굴림" charset="-127"/>
              </a:rPr>
              <a:t>Roofnet Summary</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AF13AAD-E697-2143-AD45-E7BD802B98C2}" type="slidenum">
              <a:rPr lang="en-US" altLang="en-US" sz="1200">
                <a:solidFill>
                  <a:schemeClr val="tx2"/>
                </a:solidFill>
                <a:latin typeface="Arial Narrow" charset="0"/>
              </a:rPr>
              <a:pPr eaLnBrk="1" hangingPunct="1"/>
              <a:t>63</a:t>
            </a:fld>
            <a:endParaRPr lang="en-US" altLang="en-US" sz="1200">
              <a:solidFill>
                <a:schemeClr val="tx2"/>
              </a:solidFill>
              <a:latin typeface="Arial Narrow" charset="0"/>
            </a:endParaRPr>
          </a:p>
        </p:txBody>
      </p:sp>
      <p:sp>
        <p:nvSpPr>
          <p:cNvPr id="144386" name="Rectangle 3"/>
          <p:cNvSpPr>
            <a:spLocks noGrp="1" noChangeArrowheads="1"/>
          </p:cNvSpPr>
          <p:nvPr>
            <p:ph type="body" idx="4294967295"/>
          </p:nvPr>
        </p:nvSpPr>
        <p:spPr>
          <a:xfrm>
            <a:off x="0" y="1219200"/>
            <a:ext cx="8458200" cy="4876800"/>
          </a:xfrm>
        </p:spPr>
        <p:txBody>
          <a:bodyPr/>
          <a:lstStyle/>
          <a:p>
            <a:r>
              <a:rPr lang="en-US" altLang="en-US"/>
              <a:t>Analyze cause of packet loss</a:t>
            </a:r>
          </a:p>
          <a:p>
            <a:r>
              <a:rPr lang="en-US" altLang="en-US"/>
              <a:t>Neighbor Abstraction</a:t>
            </a:r>
          </a:p>
          <a:p>
            <a:pPr lvl="1"/>
            <a:r>
              <a:rPr lang="en-US" altLang="en-US"/>
              <a:t>Ability to hear control packets or  No Interference</a:t>
            </a:r>
          </a:p>
          <a:p>
            <a:pPr lvl="1"/>
            <a:r>
              <a:rPr lang="en-US" altLang="en-US"/>
              <a:t>Strong correlation between BER and S/N</a:t>
            </a:r>
          </a:p>
          <a:p>
            <a:r>
              <a:rPr lang="en-US" altLang="en-US"/>
              <a:t>RoofNet pairs communicate</a:t>
            </a:r>
          </a:p>
          <a:p>
            <a:pPr lvl="1"/>
            <a:r>
              <a:rPr lang="en-US" altLang="en-US"/>
              <a:t>At intermediate loss rates</a:t>
            </a:r>
          </a:p>
          <a:p>
            <a:pPr lvl="1"/>
            <a:r>
              <a:rPr lang="en-US" altLang="en-US"/>
              <a:t>Temporal Variation</a:t>
            </a:r>
          </a:p>
          <a:p>
            <a:pPr lvl="1"/>
            <a:r>
              <a:rPr lang="en-US" altLang="en-US"/>
              <a:t>Spatial Variation</a:t>
            </a:r>
          </a:p>
          <a:p>
            <a:endParaRPr lang="en-US" altLang="en-US"/>
          </a:p>
          <a:p>
            <a:endParaRPr lang="en-US" altLang="en-US"/>
          </a:p>
        </p:txBody>
      </p:sp>
      <p:sp>
        <p:nvSpPr>
          <p:cNvPr id="144387" name="Rectangle 2"/>
          <p:cNvSpPr>
            <a:spLocks noGrp="1" noChangeArrowheads="1"/>
          </p:cNvSpPr>
          <p:nvPr>
            <p:ph type="title" idx="4294967295"/>
          </p:nvPr>
        </p:nvSpPr>
        <p:spPr>
          <a:xfrm>
            <a:off x="0" y="381000"/>
            <a:ext cx="8458200" cy="609600"/>
          </a:xfrm>
        </p:spPr>
        <p:txBody>
          <a:bodyPr>
            <a:normAutofit fontScale="90000"/>
          </a:bodyPr>
          <a:lstStyle/>
          <a:p>
            <a:r>
              <a:rPr lang="en-US" altLang="en-US"/>
              <a:t>Roofnet Link Level Measurements</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r>
              <a:rPr lang="en-US" altLang="en-US"/>
              <a:t>A Roofnet Self-Installation Kit</a:t>
            </a:r>
          </a:p>
        </p:txBody>
      </p:sp>
      <p:pic>
        <p:nvPicPr>
          <p:cNvPr id="145410" name="Picture 6" descr="node-ki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60663" y="1409700"/>
            <a:ext cx="3546475" cy="4495800"/>
          </a:xfrm>
        </p:spPr>
      </p:pic>
      <p:sp>
        <p:nvSpPr>
          <p:cNvPr id="145411"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88399F21-97B6-F648-81D4-4DB6AA98510C}" type="slidenum">
              <a:rPr lang="en-US" altLang="en-US" sz="1200">
                <a:solidFill>
                  <a:schemeClr val="tx2"/>
                </a:solidFill>
                <a:latin typeface="Arial Narrow" charset="0"/>
              </a:rPr>
              <a:pPr eaLnBrk="1" hangingPunct="1"/>
              <a:t>64</a:t>
            </a:fld>
            <a:endParaRPr lang="en-US" altLang="en-US" sz="1200">
              <a:solidFill>
                <a:schemeClr val="tx2"/>
              </a:solidFill>
              <a:latin typeface="Arial Narrow" charset="0"/>
            </a:endParaRPr>
          </a:p>
        </p:txBody>
      </p:sp>
      <p:sp>
        <p:nvSpPr>
          <p:cNvPr id="145412" name="Text Box 3"/>
          <p:cNvSpPr txBox="1">
            <a:spLocks noChangeArrowheads="1"/>
          </p:cNvSpPr>
          <p:nvPr/>
        </p:nvSpPr>
        <p:spPr bwMode="auto">
          <a:xfrm>
            <a:off x="990600" y="1935163"/>
            <a:ext cx="33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1800"/>
          </a:p>
        </p:txBody>
      </p:sp>
      <p:sp>
        <p:nvSpPr>
          <p:cNvPr id="145413" name="Text Box 4"/>
          <p:cNvSpPr txBox="1">
            <a:spLocks noChangeArrowheads="1"/>
          </p:cNvSpPr>
          <p:nvPr/>
        </p:nvSpPr>
        <p:spPr bwMode="auto">
          <a:xfrm>
            <a:off x="441325" y="4678363"/>
            <a:ext cx="1158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1800" baseline="30000"/>
          </a:p>
        </p:txBody>
      </p:sp>
      <p:sp>
        <p:nvSpPr>
          <p:cNvPr id="145414" name="Text Box 5"/>
          <p:cNvSpPr txBox="1">
            <a:spLocks noChangeArrowheads="1"/>
          </p:cNvSpPr>
          <p:nvPr/>
        </p:nvSpPr>
        <p:spPr bwMode="auto">
          <a:xfrm>
            <a:off x="7375525" y="3568700"/>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1800" baseline="30000"/>
          </a:p>
        </p:txBody>
      </p:sp>
      <p:sp>
        <p:nvSpPr>
          <p:cNvPr id="145415" name="Text Box 7"/>
          <p:cNvSpPr txBox="1">
            <a:spLocks noChangeArrowheads="1"/>
          </p:cNvSpPr>
          <p:nvPr/>
        </p:nvSpPr>
        <p:spPr bwMode="auto">
          <a:xfrm>
            <a:off x="76200" y="2987675"/>
            <a:ext cx="24161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Computer ($340)</a:t>
            </a:r>
          </a:p>
          <a:p>
            <a:pPr eaLnBrk="1" hangingPunct="1"/>
            <a:r>
              <a:rPr lang="en-US" altLang="en-US" sz="1800">
                <a:latin typeface="Myriad Roman" charset="0"/>
              </a:rPr>
              <a:t>533 MHz PC, hard disk, CDROM</a:t>
            </a:r>
            <a:r>
              <a:rPr lang="en-US" altLang="en-US" sz="1400">
                <a:latin typeface="Myriad Roman" charset="0"/>
              </a:rPr>
              <a:t> </a:t>
            </a:r>
          </a:p>
        </p:txBody>
      </p:sp>
      <p:sp>
        <p:nvSpPr>
          <p:cNvPr id="145416" name="Text Box 8"/>
          <p:cNvSpPr txBox="1">
            <a:spLocks noChangeArrowheads="1"/>
          </p:cNvSpPr>
          <p:nvPr/>
        </p:nvSpPr>
        <p:spPr bwMode="auto">
          <a:xfrm>
            <a:off x="76200" y="4297363"/>
            <a:ext cx="274320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802.11b card ($155)</a:t>
            </a:r>
          </a:p>
          <a:p>
            <a:pPr eaLnBrk="1" hangingPunct="1"/>
            <a:r>
              <a:rPr lang="en-US" altLang="en-US" sz="1800">
                <a:latin typeface="Myriad Roman" charset="0"/>
              </a:rPr>
              <a:t>Engenius Prism 2.5, 200mW</a:t>
            </a:r>
          </a:p>
          <a:p>
            <a:pPr eaLnBrk="1" hangingPunct="1"/>
            <a:endParaRPr lang="en-US" altLang="en-US" sz="1800">
              <a:latin typeface="Myriad Roman" charset="0"/>
            </a:endParaRPr>
          </a:p>
        </p:txBody>
      </p:sp>
      <p:sp>
        <p:nvSpPr>
          <p:cNvPr id="145417" name="Text Box 9"/>
          <p:cNvSpPr txBox="1">
            <a:spLocks noChangeArrowheads="1"/>
          </p:cNvSpPr>
          <p:nvPr/>
        </p:nvSpPr>
        <p:spPr bwMode="auto">
          <a:xfrm>
            <a:off x="6477000" y="4221163"/>
            <a:ext cx="23622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Software (</a:t>
            </a:r>
            <a:r>
              <a:rPr lang="ja-JP" altLang="en-US" sz="2000" b="1">
                <a:solidFill>
                  <a:srgbClr val="284064"/>
                </a:solidFill>
                <a:latin typeface="Myriad Roman" charset="0"/>
              </a:rPr>
              <a:t>“</a:t>
            </a:r>
            <a:r>
              <a:rPr lang="en-US" altLang="ja-JP" sz="2000" b="1">
                <a:solidFill>
                  <a:srgbClr val="284064"/>
                </a:solidFill>
                <a:latin typeface="Myriad Roman" charset="0"/>
              </a:rPr>
              <a:t>free</a:t>
            </a:r>
            <a:r>
              <a:rPr lang="ja-JP" altLang="en-US" sz="2000" b="1">
                <a:solidFill>
                  <a:srgbClr val="284064"/>
                </a:solidFill>
                <a:latin typeface="Myriad Roman" charset="0"/>
              </a:rPr>
              <a:t>”</a:t>
            </a:r>
            <a:r>
              <a:rPr lang="en-US" altLang="ja-JP" sz="2000" b="1">
                <a:solidFill>
                  <a:srgbClr val="284064"/>
                </a:solidFill>
                <a:latin typeface="Myriad Roman" charset="0"/>
              </a:rPr>
              <a:t>)</a:t>
            </a:r>
          </a:p>
          <a:p>
            <a:pPr eaLnBrk="1" hangingPunct="1"/>
            <a:r>
              <a:rPr lang="en-US" altLang="en-US" sz="1800">
                <a:latin typeface="Myriad Roman" charset="0"/>
              </a:rPr>
              <a:t>Our networking software based on Click</a:t>
            </a:r>
          </a:p>
          <a:p>
            <a:pPr eaLnBrk="1" hangingPunct="1"/>
            <a:endParaRPr lang="en-US" altLang="en-US" sz="1800">
              <a:latin typeface="Myriad Roman" charset="0"/>
            </a:endParaRPr>
          </a:p>
        </p:txBody>
      </p:sp>
      <p:sp>
        <p:nvSpPr>
          <p:cNvPr id="145418" name="Text Box 10"/>
          <p:cNvSpPr txBox="1">
            <a:spLocks noChangeArrowheads="1"/>
          </p:cNvSpPr>
          <p:nvPr/>
        </p:nvSpPr>
        <p:spPr bwMode="auto">
          <a:xfrm>
            <a:off x="76200" y="1935163"/>
            <a:ext cx="2590800"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Antenna ($65)</a:t>
            </a:r>
          </a:p>
          <a:p>
            <a:pPr eaLnBrk="1" hangingPunct="1"/>
            <a:r>
              <a:rPr lang="en-US" altLang="en-US" sz="1800">
                <a:latin typeface="Myriad Roman" charset="0"/>
              </a:rPr>
              <a:t>8dBi, 20 degree vertical</a:t>
            </a:r>
          </a:p>
        </p:txBody>
      </p:sp>
      <p:sp>
        <p:nvSpPr>
          <p:cNvPr id="145419" name="Text Box 11"/>
          <p:cNvSpPr txBox="1">
            <a:spLocks noChangeArrowheads="1"/>
          </p:cNvSpPr>
          <p:nvPr/>
        </p:nvSpPr>
        <p:spPr bwMode="auto">
          <a:xfrm>
            <a:off x="6496050" y="2970213"/>
            <a:ext cx="2609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Miscellaneous ($75)</a:t>
            </a:r>
          </a:p>
          <a:p>
            <a:pPr eaLnBrk="1" hangingPunct="1"/>
            <a:r>
              <a:rPr lang="en-US" altLang="en-US" sz="1800">
                <a:latin typeface="Myriad Roman" charset="0"/>
              </a:rPr>
              <a:t>Chimney Mount,</a:t>
            </a:r>
          </a:p>
          <a:p>
            <a:pPr eaLnBrk="1" hangingPunct="1"/>
            <a:r>
              <a:rPr lang="en-US" altLang="en-US" sz="1800">
                <a:latin typeface="Myriad Roman" charset="0"/>
              </a:rPr>
              <a:t>Lightning Arrestor, etc.</a:t>
            </a:r>
            <a:r>
              <a:rPr lang="en-US" altLang="en-US" sz="1800"/>
              <a:t>  </a:t>
            </a:r>
          </a:p>
        </p:txBody>
      </p:sp>
      <p:sp>
        <p:nvSpPr>
          <p:cNvPr id="145420" name="Text Box 12"/>
          <p:cNvSpPr txBox="1">
            <a:spLocks noChangeArrowheads="1"/>
          </p:cNvSpPr>
          <p:nvPr/>
        </p:nvSpPr>
        <p:spPr bwMode="auto">
          <a:xfrm>
            <a:off x="6477000" y="1905000"/>
            <a:ext cx="2362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284064"/>
                </a:solidFill>
                <a:latin typeface="Myriad Roman" charset="0"/>
              </a:rPr>
              <a:t>50 ft. Cable ($40)</a:t>
            </a:r>
          </a:p>
          <a:p>
            <a:pPr eaLnBrk="1" hangingPunct="1"/>
            <a:r>
              <a:rPr lang="en-US" altLang="en-US" sz="1800">
                <a:latin typeface="Myriad Roman" charset="0"/>
              </a:rPr>
              <a:t>Low loss (3dB/100ft)</a:t>
            </a:r>
          </a:p>
          <a:p>
            <a:pPr eaLnBrk="1" hangingPunct="1"/>
            <a:endParaRPr lang="en-US" altLang="en-US" sz="1800">
              <a:latin typeface="Myriad Roman" charset="0"/>
            </a:endParaRPr>
          </a:p>
        </p:txBody>
      </p:sp>
      <p:sp>
        <p:nvSpPr>
          <p:cNvPr id="145421" name="Text Box 13"/>
          <p:cNvSpPr txBox="1">
            <a:spLocks noChangeArrowheads="1"/>
          </p:cNvSpPr>
          <p:nvPr/>
        </p:nvSpPr>
        <p:spPr bwMode="auto">
          <a:xfrm>
            <a:off x="541338" y="6049963"/>
            <a:ext cx="7883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b="1">
                <a:solidFill>
                  <a:srgbClr val="284064"/>
                </a:solidFill>
                <a:latin typeface="Myriad Roman" charset="0"/>
              </a:rPr>
              <a:t>Takes a user about 45 minutes to install on a flat roof</a:t>
            </a:r>
          </a:p>
        </p:txBody>
      </p:sp>
      <p:sp>
        <p:nvSpPr>
          <p:cNvPr id="145422" name="Text Box 14"/>
          <p:cNvSpPr txBox="1">
            <a:spLocks noChangeArrowheads="1"/>
          </p:cNvSpPr>
          <p:nvPr/>
        </p:nvSpPr>
        <p:spPr bwMode="auto">
          <a:xfrm>
            <a:off x="6553200" y="5454650"/>
            <a:ext cx="2046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latin typeface="Myriad Roman" charset="0"/>
              </a:rPr>
              <a:t>Total:</a:t>
            </a:r>
            <a:r>
              <a:rPr lang="en-US" altLang="en-US" b="1" i="1">
                <a:latin typeface="Myriad Roman" charset="0"/>
              </a:rPr>
              <a:t> </a:t>
            </a:r>
            <a:r>
              <a:rPr lang="en-US" altLang="en-US" b="1">
                <a:latin typeface="Myriad Roman" charset="0"/>
              </a:rPr>
              <a:t>$685</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3" name="Rectangle 2"/>
          <p:cNvSpPr>
            <a:spLocks noGrp="1" noChangeArrowheads="1"/>
          </p:cNvSpPr>
          <p:nvPr>
            <p:ph type="title"/>
          </p:nvPr>
        </p:nvSpPr>
        <p:spPr/>
        <p:txBody>
          <a:bodyPr>
            <a:normAutofit fontScale="90000"/>
          </a:bodyPr>
          <a:lstStyle/>
          <a:p>
            <a:r>
              <a:rPr lang="en-US" altLang="ko-KR"/>
              <a:t>Software and Auto-Configuration</a:t>
            </a:r>
          </a:p>
        </p:txBody>
      </p:sp>
      <p:sp>
        <p:nvSpPr>
          <p:cNvPr id="146434" name="Rectangle 3"/>
          <p:cNvSpPr>
            <a:spLocks noGrp="1" noChangeArrowheads="1"/>
          </p:cNvSpPr>
          <p:nvPr>
            <p:ph idx="1"/>
          </p:nvPr>
        </p:nvSpPr>
        <p:spPr/>
        <p:txBody>
          <a:bodyPr/>
          <a:lstStyle/>
          <a:p>
            <a:pPr>
              <a:lnSpc>
                <a:spcPct val="80000"/>
              </a:lnSpc>
            </a:pPr>
            <a:r>
              <a:rPr lang="en-US" altLang="ko-KR" sz="2200"/>
              <a:t>Linux, routing software, DHCP server, web server …</a:t>
            </a:r>
          </a:p>
          <a:p>
            <a:pPr>
              <a:lnSpc>
                <a:spcPct val="80000"/>
              </a:lnSpc>
            </a:pPr>
            <a:r>
              <a:rPr lang="en-US" altLang="ko-KR" sz="2200"/>
              <a:t>Automatically solve a number of problems</a:t>
            </a:r>
          </a:p>
          <a:p>
            <a:pPr lvl="1">
              <a:lnSpc>
                <a:spcPct val="80000"/>
              </a:lnSpc>
            </a:pPr>
            <a:r>
              <a:rPr lang="en-US" altLang="ko-KR" sz="2000"/>
              <a:t>Allocating addresses</a:t>
            </a:r>
          </a:p>
          <a:p>
            <a:pPr lvl="1">
              <a:lnSpc>
                <a:spcPct val="80000"/>
              </a:lnSpc>
            </a:pPr>
            <a:r>
              <a:rPr lang="en-US" altLang="ko-KR" sz="2000"/>
              <a:t>Finding a gateway between Roofnet and the Internet</a:t>
            </a:r>
          </a:p>
          <a:p>
            <a:pPr lvl="1">
              <a:lnSpc>
                <a:spcPct val="80000"/>
              </a:lnSpc>
            </a:pPr>
            <a:r>
              <a:rPr lang="en-US" altLang="ko-KR" sz="2000"/>
              <a:t>Choosing a good multi-hop route to that gateway</a:t>
            </a:r>
          </a:p>
          <a:p>
            <a:pPr>
              <a:lnSpc>
                <a:spcPct val="80000"/>
              </a:lnSpc>
            </a:pPr>
            <a:r>
              <a:rPr lang="en-US" altLang="ko-KR" sz="2200"/>
              <a:t>Addressing</a:t>
            </a:r>
          </a:p>
          <a:p>
            <a:pPr lvl="1">
              <a:lnSpc>
                <a:spcPct val="80000"/>
              </a:lnSpc>
            </a:pPr>
            <a:r>
              <a:rPr lang="en-US" altLang="ko-KR" sz="2000"/>
              <a:t>Roofnet carries IP packets inside its own header format and routing protocol</a:t>
            </a:r>
          </a:p>
          <a:p>
            <a:pPr lvl="1">
              <a:lnSpc>
                <a:spcPct val="80000"/>
              </a:lnSpc>
            </a:pPr>
            <a:r>
              <a:rPr lang="en-US" altLang="ko-KR" sz="2000"/>
              <a:t>Assign addresses automatically </a:t>
            </a:r>
          </a:p>
          <a:p>
            <a:pPr lvl="1">
              <a:lnSpc>
                <a:spcPct val="80000"/>
              </a:lnSpc>
            </a:pPr>
            <a:r>
              <a:rPr lang="en-US" altLang="ko-KR" sz="2000"/>
              <a:t>Only meaningful inside Roofnet, not globally routable</a:t>
            </a:r>
          </a:p>
          <a:p>
            <a:pPr lvl="1">
              <a:lnSpc>
                <a:spcPct val="80000"/>
              </a:lnSpc>
            </a:pPr>
            <a:r>
              <a:rPr lang="en-US" altLang="ko-KR" sz="2000"/>
              <a:t>The address of Roofnet nodes</a:t>
            </a:r>
          </a:p>
          <a:p>
            <a:pPr lvl="2">
              <a:lnSpc>
                <a:spcPct val="80000"/>
              </a:lnSpc>
            </a:pPr>
            <a:r>
              <a:rPr lang="en-US" altLang="ko-KR" sz="1700"/>
              <a:t>Low 24 bits are the low 24 bits of the node’s Ethernet address	</a:t>
            </a:r>
          </a:p>
          <a:p>
            <a:pPr lvl="2">
              <a:lnSpc>
                <a:spcPct val="80000"/>
              </a:lnSpc>
            </a:pPr>
            <a:r>
              <a:rPr lang="en-US" altLang="ko-KR" sz="1700"/>
              <a:t>High 8 bits are an unused class-A IP address block</a:t>
            </a:r>
          </a:p>
          <a:p>
            <a:pPr lvl="1">
              <a:lnSpc>
                <a:spcPct val="80000"/>
              </a:lnSpc>
            </a:pPr>
            <a:r>
              <a:rPr lang="en-US" altLang="ko-KR" sz="2000"/>
              <a:t>The address of hosts</a:t>
            </a:r>
          </a:p>
          <a:p>
            <a:pPr lvl="2">
              <a:lnSpc>
                <a:spcPct val="80000"/>
              </a:lnSpc>
            </a:pPr>
            <a:r>
              <a:rPr lang="en-US" altLang="ko-KR" sz="1700"/>
              <a:t>Allocate 192.168.1.x via DHCP and use NAT between the Ethernet and Roofnet</a:t>
            </a:r>
          </a:p>
        </p:txBody>
      </p:sp>
      <p:sp>
        <p:nvSpPr>
          <p:cNvPr id="1464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8E71D58-B9DA-9D45-B3B6-196B1B8D78C0}" type="slidenum">
              <a:rPr lang="ko-KR" altLang="en-US" sz="1200">
                <a:solidFill>
                  <a:schemeClr val="tx2"/>
                </a:solidFill>
                <a:latin typeface="Arial Narrow" charset="0"/>
                <a:ea typeface="굴림" charset="-127"/>
              </a:rPr>
              <a:pPr eaLnBrk="1" hangingPunct="1"/>
              <a:t>65</a:t>
            </a:fld>
            <a:endParaRPr lang="en-US" altLang="ko-KR" sz="1200">
              <a:solidFill>
                <a:schemeClr val="tx2"/>
              </a:solidFill>
              <a:latin typeface="Arial Narrow" charset="0"/>
              <a:ea typeface="굴림" charset="-127"/>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p:txBody>
          <a:bodyPr>
            <a:normAutofit fontScale="90000"/>
          </a:bodyPr>
          <a:lstStyle/>
          <a:p>
            <a:r>
              <a:rPr lang="en-US" altLang="ko-KR"/>
              <a:t>Software and Auto-Configuration</a:t>
            </a:r>
          </a:p>
        </p:txBody>
      </p:sp>
      <p:sp>
        <p:nvSpPr>
          <p:cNvPr id="147458" name="Rectangle 3"/>
          <p:cNvSpPr>
            <a:spLocks noGrp="1" noChangeArrowheads="1"/>
          </p:cNvSpPr>
          <p:nvPr>
            <p:ph idx="1"/>
          </p:nvPr>
        </p:nvSpPr>
        <p:spPr/>
        <p:txBody>
          <a:bodyPr/>
          <a:lstStyle/>
          <a:p>
            <a:r>
              <a:rPr lang="en-US" altLang="ko-KR"/>
              <a:t>Gateway and Internet Access</a:t>
            </a:r>
          </a:p>
          <a:p>
            <a:pPr lvl="1"/>
            <a:r>
              <a:rPr lang="en-US" altLang="ko-KR"/>
              <a:t>A small fraction of Roofnet users will share their wired Internet access links</a:t>
            </a:r>
          </a:p>
          <a:p>
            <a:pPr lvl="1"/>
            <a:r>
              <a:rPr lang="en-US" altLang="ko-KR"/>
              <a:t>Nodes which can reach the Internet</a:t>
            </a:r>
          </a:p>
          <a:p>
            <a:pPr lvl="2"/>
            <a:r>
              <a:rPr lang="en-US" altLang="ko-KR"/>
              <a:t>Advertise itself to Roofnet as an Internet gateway</a:t>
            </a:r>
          </a:p>
          <a:p>
            <a:pPr lvl="2"/>
            <a:r>
              <a:rPr lang="en-US" altLang="ko-KR"/>
              <a:t>Acts as a NAT for connection from Roofnet to the Internet</a:t>
            </a:r>
          </a:p>
          <a:p>
            <a:pPr lvl="1"/>
            <a:r>
              <a:rPr lang="en-US" altLang="ko-KR"/>
              <a:t>Other nodes</a:t>
            </a:r>
          </a:p>
          <a:p>
            <a:pPr lvl="2"/>
            <a:r>
              <a:rPr lang="en-US" altLang="ko-KR"/>
              <a:t>Select the gateway which has the best route metric</a:t>
            </a:r>
          </a:p>
          <a:p>
            <a:pPr lvl="1"/>
            <a:r>
              <a:rPr lang="en-US" altLang="ko-KR"/>
              <a:t>Roofnet currently has four Internet gateways</a:t>
            </a:r>
          </a:p>
        </p:txBody>
      </p:sp>
      <p:sp>
        <p:nvSpPr>
          <p:cNvPr id="14745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9E497A7-E28C-2646-9FFF-8229226AFFCB}" type="slidenum">
              <a:rPr lang="ko-KR" altLang="en-US" sz="1200">
                <a:solidFill>
                  <a:schemeClr val="tx2"/>
                </a:solidFill>
                <a:latin typeface="Arial Narrow" charset="0"/>
                <a:ea typeface="굴림" charset="-127"/>
              </a:rPr>
              <a:pPr eaLnBrk="1" hangingPunct="1"/>
              <a:t>66</a:t>
            </a:fld>
            <a:r>
              <a:rPr lang="en-US" altLang="ko-KR" sz="1200">
                <a:solidFill>
                  <a:schemeClr val="tx2"/>
                </a:solidFill>
                <a:latin typeface="Arial Narrow" charset="0"/>
                <a:ea typeface="굴림" charset="-127"/>
              </a:rPr>
              <a:t>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8481" name="Rectangle 2"/>
          <p:cNvSpPr>
            <a:spLocks noGrp="1" noChangeArrowheads="1"/>
          </p:cNvSpPr>
          <p:nvPr>
            <p:ph type="title"/>
          </p:nvPr>
        </p:nvSpPr>
        <p:spPr/>
        <p:txBody>
          <a:bodyPr>
            <a:normAutofit fontScale="90000"/>
          </a:bodyPr>
          <a:lstStyle/>
          <a:p>
            <a:r>
              <a:rPr lang="en-US" altLang="ko-KR"/>
              <a:t>Roofnet Design - Routing Protocol</a:t>
            </a:r>
            <a:endParaRPr lang="ko-KR" altLang="en-US"/>
          </a:p>
        </p:txBody>
      </p:sp>
      <p:sp>
        <p:nvSpPr>
          <p:cNvPr id="148482" name="Rectangle 3"/>
          <p:cNvSpPr>
            <a:spLocks noGrp="1" noChangeArrowheads="1"/>
          </p:cNvSpPr>
          <p:nvPr>
            <p:ph idx="1"/>
          </p:nvPr>
        </p:nvSpPr>
        <p:spPr/>
        <p:txBody>
          <a:bodyPr/>
          <a:lstStyle/>
          <a:p>
            <a:pPr>
              <a:lnSpc>
                <a:spcPct val="80000"/>
              </a:lnSpc>
            </a:pPr>
            <a:r>
              <a:rPr lang="en-US" altLang="ko-KR" sz="2000"/>
              <a:t>Srcr  </a:t>
            </a:r>
          </a:p>
          <a:p>
            <a:pPr lvl="1">
              <a:lnSpc>
                <a:spcPct val="80000"/>
              </a:lnSpc>
            </a:pPr>
            <a:r>
              <a:rPr lang="en-US" altLang="ko-KR" sz="1800"/>
              <a:t>Find the highest throughput route between any pair of Roofnet nodes</a:t>
            </a:r>
          </a:p>
          <a:p>
            <a:pPr lvl="1">
              <a:lnSpc>
                <a:spcPct val="80000"/>
              </a:lnSpc>
            </a:pPr>
            <a:r>
              <a:rPr lang="en-US" altLang="ko-KR" sz="1800"/>
              <a:t>Source-routes data packets like DSR</a:t>
            </a:r>
          </a:p>
          <a:p>
            <a:pPr lvl="1">
              <a:lnSpc>
                <a:spcPct val="80000"/>
              </a:lnSpc>
            </a:pPr>
            <a:r>
              <a:rPr lang="en-US" altLang="ko-KR" sz="1800"/>
              <a:t>Maintains a partial database of link metrics</a:t>
            </a:r>
          </a:p>
          <a:p>
            <a:pPr>
              <a:lnSpc>
                <a:spcPct val="80000"/>
              </a:lnSpc>
            </a:pPr>
            <a:r>
              <a:rPr lang="en-US" altLang="ko-KR" sz="2000"/>
              <a:t>Learning fresh link metrics</a:t>
            </a:r>
          </a:p>
          <a:p>
            <a:pPr lvl="1">
              <a:lnSpc>
                <a:spcPct val="80000"/>
              </a:lnSpc>
            </a:pPr>
            <a:r>
              <a:rPr lang="en-US" altLang="ko-KR" sz="1800"/>
              <a:t>Forward a packet</a:t>
            </a:r>
          </a:p>
          <a:p>
            <a:pPr lvl="1">
              <a:lnSpc>
                <a:spcPct val="80000"/>
              </a:lnSpc>
            </a:pPr>
            <a:r>
              <a:rPr lang="en-US" altLang="ko-KR" sz="1800"/>
              <a:t>Flood to find a route</a:t>
            </a:r>
          </a:p>
          <a:p>
            <a:pPr lvl="1">
              <a:lnSpc>
                <a:spcPct val="80000"/>
              </a:lnSpc>
            </a:pPr>
            <a:r>
              <a:rPr lang="en-US" altLang="ko-KR" sz="1800"/>
              <a:t>Overhear queries and responses</a:t>
            </a:r>
          </a:p>
          <a:p>
            <a:pPr>
              <a:lnSpc>
                <a:spcPct val="80000"/>
              </a:lnSpc>
            </a:pPr>
            <a:r>
              <a:rPr lang="en-US" altLang="ko-KR" sz="2000"/>
              <a:t>Finding a route to a gateway</a:t>
            </a:r>
          </a:p>
          <a:p>
            <a:pPr lvl="1">
              <a:lnSpc>
                <a:spcPct val="80000"/>
              </a:lnSpc>
            </a:pPr>
            <a:r>
              <a:rPr lang="en-US" altLang="ko-KR" sz="1800"/>
              <a:t>Each Roofnet gateway periodically floods a dummy query</a:t>
            </a:r>
          </a:p>
          <a:p>
            <a:pPr lvl="1">
              <a:lnSpc>
                <a:spcPct val="80000"/>
              </a:lnSpc>
            </a:pPr>
            <a:r>
              <a:rPr lang="en-US" altLang="ko-KR" sz="1800"/>
              <a:t>When a node receives a new query, it adds the link metric information</a:t>
            </a:r>
          </a:p>
          <a:p>
            <a:pPr lvl="1">
              <a:lnSpc>
                <a:spcPct val="80000"/>
              </a:lnSpc>
            </a:pPr>
            <a:r>
              <a:rPr lang="en-US" altLang="ko-KR" sz="1800"/>
              <a:t>The node computes the best route</a:t>
            </a:r>
          </a:p>
          <a:p>
            <a:pPr lvl="1">
              <a:lnSpc>
                <a:spcPct val="80000"/>
              </a:lnSpc>
            </a:pPr>
            <a:r>
              <a:rPr lang="en-US" altLang="ko-KR" sz="1800"/>
              <a:t>The node re-broadcasts the query</a:t>
            </a:r>
          </a:p>
          <a:p>
            <a:pPr lvl="1">
              <a:lnSpc>
                <a:spcPct val="80000"/>
              </a:lnSpc>
            </a:pPr>
            <a:r>
              <a:rPr lang="en-US" altLang="ko-KR" sz="1800"/>
              <a:t>Send a notification to a failed packet’s source if the link condition is changed</a:t>
            </a:r>
          </a:p>
        </p:txBody>
      </p:sp>
      <p:sp>
        <p:nvSpPr>
          <p:cNvPr id="1484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31F2918-8EA9-1F45-AC1D-C0D3763EB288}" type="slidenum">
              <a:rPr lang="ko-KR" altLang="en-US" sz="1200">
                <a:solidFill>
                  <a:schemeClr val="tx2"/>
                </a:solidFill>
                <a:latin typeface="Arial Narrow" charset="0"/>
                <a:ea typeface="굴림" charset="-127"/>
              </a:rPr>
              <a:pPr eaLnBrk="1" hangingPunct="1"/>
              <a:t>67</a:t>
            </a:fld>
            <a:endParaRPr lang="en-US" altLang="ko-KR" sz="1200">
              <a:solidFill>
                <a:schemeClr val="tx2"/>
              </a:solidFill>
              <a:latin typeface="Arial Narrow" charset="0"/>
              <a:ea typeface="굴림" charset="-127"/>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normAutofit fontScale="90000"/>
          </a:bodyPr>
          <a:lstStyle/>
          <a:p>
            <a:r>
              <a:rPr lang="en-US" altLang="ko-KR">
                <a:ea typeface="굴림" charset="-127"/>
              </a:rPr>
              <a:t>Roofnet Design</a:t>
            </a:r>
          </a:p>
        </p:txBody>
      </p:sp>
      <p:sp>
        <p:nvSpPr>
          <p:cNvPr id="149506" name="Rectangle 3"/>
          <p:cNvSpPr>
            <a:spLocks noGrp="1" noChangeArrowheads="1"/>
          </p:cNvSpPr>
          <p:nvPr>
            <p:ph idx="1"/>
          </p:nvPr>
        </p:nvSpPr>
        <p:spPr/>
        <p:txBody>
          <a:bodyPr/>
          <a:lstStyle/>
          <a:p>
            <a:pPr>
              <a:lnSpc>
                <a:spcPct val="80000"/>
              </a:lnSpc>
            </a:pPr>
            <a:r>
              <a:rPr lang="en-US" altLang="ko-KR" sz="2700">
                <a:ea typeface="굴림" charset="-127"/>
              </a:rPr>
              <a:t>Routing Metric</a:t>
            </a:r>
          </a:p>
          <a:p>
            <a:pPr lvl="1">
              <a:lnSpc>
                <a:spcPct val="80000"/>
              </a:lnSpc>
            </a:pPr>
            <a:r>
              <a:rPr lang="en-US" altLang="ko-KR" sz="2400">
                <a:ea typeface="굴림" charset="-127"/>
              </a:rPr>
              <a:t>ETT (Estimated Transmission Time) metric</a:t>
            </a:r>
          </a:p>
          <a:p>
            <a:pPr lvl="2">
              <a:lnSpc>
                <a:spcPct val="80000"/>
              </a:lnSpc>
            </a:pPr>
            <a:r>
              <a:rPr lang="en-US" altLang="ko-KR" sz="2000">
                <a:ea typeface="굴림" charset="-127"/>
              </a:rPr>
              <a:t>Srcr chooses routes with ETT</a:t>
            </a:r>
          </a:p>
          <a:p>
            <a:pPr lvl="2">
              <a:lnSpc>
                <a:spcPct val="80000"/>
              </a:lnSpc>
            </a:pPr>
            <a:r>
              <a:rPr lang="en-US" altLang="ko-KR" sz="2000">
                <a:ea typeface="굴림" charset="-127"/>
              </a:rPr>
              <a:t>Predict the total amount of time it would take to send a data packet</a:t>
            </a:r>
          </a:p>
          <a:p>
            <a:pPr lvl="2">
              <a:lnSpc>
                <a:spcPct val="80000"/>
              </a:lnSpc>
            </a:pPr>
            <a:r>
              <a:rPr lang="en-US" altLang="ko-KR" sz="2000">
                <a:ea typeface="굴림" charset="-127"/>
              </a:rPr>
              <a:t>Take into account link’s highest-throughput transmit bit-rate and delivery probability</a:t>
            </a:r>
          </a:p>
          <a:p>
            <a:pPr lvl="2">
              <a:lnSpc>
                <a:spcPct val="80000"/>
              </a:lnSpc>
            </a:pPr>
            <a:r>
              <a:rPr lang="en-US" altLang="ko-KR" sz="2000">
                <a:ea typeface="굴림" charset="-127"/>
              </a:rPr>
              <a:t>Each Roofnet node sends periodic 1500-byte broadcasts </a:t>
            </a:r>
          </a:p>
          <a:p>
            <a:pPr>
              <a:lnSpc>
                <a:spcPct val="80000"/>
              </a:lnSpc>
            </a:pPr>
            <a:r>
              <a:rPr lang="en-US" altLang="ko-KR" sz="2700">
                <a:ea typeface="굴림" charset="-127"/>
              </a:rPr>
              <a:t>Bit-rate Selection</a:t>
            </a:r>
          </a:p>
          <a:p>
            <a:pPr lvl="1">
              <a:lnSpc>
                <a:spcPct val="80000"/>
              </a:lnSpc>
            </a:pPr>
            <a:r>
              <a:rPr lang="en-US" altLang="ko-KR" sz="2400">
                <a:ea typeface="굴림" charset="-127"/>
              </a:rPr>
              <a:t>802.11b transmit bit-rates</a:t>
            </a:r>
          </a:p>
          <a:p>
            <a:pPr lvl="2">
              <a:lnSpc>
                <a:spcPct val="80000"/>
              </a:lnSpc>
            </a:pPr>
            <a:r>
              <a:rPr lang="en-US" altLang="ko-KR" sz="2000">
                <a:ea typeface="굴림" charset="-127"/>
              </a:rPr>
              <a:t>1, 2, 5.5, 11 Mbits/s</a:t>
            </a:r>
          </a:p>
          <a:p>
            <a:pPr lvl="1">
              <a:lnSpc>
                <a:spcPct val="80000"/>
              </a:lnSpc>
            </a:pPr>
            <a:r>
              <a:rPr lang="en-US" altLang="ko-KR" sz="2400">
                <a:ea typeface="굴림" charset="-127"/>
              </a:rPr>
              <a:t>SampleRate</a:t>
            </a:r>
          </a:p>
          <a:p>
            <a:pPr lvl="2">
              <a:lnSpc>
                <a:spcPct val="80000"/>
              </a:lnSpc>
            </a:pPr>
            <a:r>
              <a:rPr lang="en-US" altLang="ko-KR" sz="2000">
                <a:ea typeface="굴림" charset="-127"/>
              </a:rPr>
              <a:t>Judge which bit-rate will provide the highest throughput</a:t>
            </a:r>
          </a:p>
          <a:p>
            <a:pPr lvl="2">
              <a:lnSpc>
                <a:spcPct val="80000"/>
              </a:lnSpc>
            </a:pPr>
            <a:r>
              <a:rPr lang="en-US" altLang="ko-KR" sz="2000">
                <a:ea typeface="굴림" charset="-127"/>
              </a:rPr>
              <a:t>Base decisions on actual data transmission</a:t>
            </a:r>
          </a:p>
          <a:p>
            <a:pPr lvl="2">
              <a:lnSpc>
                <a:spcPct val="80000"/>
              </a:lnSpc>
            </a:pPr>
            <a:r>
              <a:rPr lang="en-US" altLang="ko-KR" sz="2000">
                <a:ea typeface="굴림" charset="-127"/>
              </a:rPr>
              <a:t>Periodically sends a packet at some other bit-rate</a:t>
            </a:r>
          </a:p>
        </p:txBody>
      </p:sp>
      <p:sp>
        <p:nvSpPr>
          <p:cNvPr id="14950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F53CACC9-4A91-F448-A800-9B8DBACE45EF}" type="slidenum">
              <a:rPr lang="ko-KR" altLang="en-US" sz="1200">
                <a:solidFill>
                  <a:schemeClr val="tx2"/>
                </a:solidFill>
                <a:latin typeface="Arial Narrow" charset="0"/>
                <a:ea typeface="굴림" charset="-127"/>
              </a:rPr>
              <a:pPr eaLnBrk="1" hangingPunct="1"/>
              <a:t>68</a:t>
            </a:fld>
            <a:r>
              <a:rPr lang="en-US" altLang="ko-KR" sz="1200">
                <a:solidFill>
                  <a:schemeClr val="tx2"/>
                </a:solidFill>
                <a:latin typeface="Arial Narrow" charset="0"/>
                <a:ea typeface="굴림" charset="-127"/>
              </a:rPr>
              <a:t> </a:t>
            </a:r>
          </a:p>
        </p:txBody>
      </p:sp>
      <p:pic>
        <p:nvPicPr>
          <p:cNvPr id="149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371600"/>
            <a:ext cx="1439863" cy="825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29" name="Rectangle 2"/>
          <p:cNvSpPr>
            <a:spLocks noGrp="1" noChangeArrowheads="1"/>
          </p:cNvSpPr>
          <p:nvPr>
            <p:ph type="title"/>
          </p:nvPr>
        </p:nvSpPr>
        <p:spPr/>
        <p:txBody>
          <a:bodyPr>
            <a:normAutofit fontScale="90000"/>
          </a:bodyPr>
          <a:lstStyle/>
          <a:p>
            <a:pPr eaLnBrk="1" hangingPunct="1"/>
            <a:r>
              <a:rPr lang="en-US" altLang="en-US"/>
              <a:t>ETX measurement results</a:t>
            </a:r>
          </a:p>
        </p:txBody>
      </p:sp>
      <p:sp>
        <p:nvSpPr>
          <p:cNvPr id="150530" name="Rectangle 3"/>
          <p:cNvSpPr>
            <a:spLocks noGrp="1" noChangeArrowheads="1"/>
          </p:cNvSpPr>
          <p:nvPr>
            <p:ph idx="1"/>
          </p:nvPr>
        </p:nvSpPr>
        <p:spPr/>
        <p:txBody>
          <a:bodyPr/>
          <a:lstStyle/>
          <a:p>
            <a:pPr eaLnBrk="1" hangingPunct="1">
              <a:lnSpc>
                <a:spcPct val="90000"/>
              </a:lnSpc>
            </a:pPr>
            <a:r>
              <a:rPr lang="en-US" altLang="en-US" sz="2800"/>
              <a:t>Delivery </a:t>
            </a:r>
            <a:r>
              <a:rPr lang="en-US" altLang="en-US" sz="2800" i="1"/>
              <a:t>is</a:t>
            </a:r>
            <a:r>
              <a:rPr lang="en-US" altLang="en-US" sz="2800"/>
              <a:t> probabilistic</a:t>
            </a:r>
          </a:p>
          <a:p>
            <a:pPr lvl="1" eaLnBrk="1" hangingPunct="1">
              <a:lnSpc>
                <a:spcPct val="90000"/>
              </a:lnSpc>
            </a:pPr>
            <a:r>
              <a:rPr lang="en-US" altLang="en-US" sz="2400"/>
              <a:t>A 1/r^2 model wouldn</a:t>
            </a:r>
            <a:r>
              <a:rPr lang="ja-JP" altLang="en-US" sz="2400"/>
              <a:t>’</a:t>
            </a:r>
            <a:r>
              <a:rPr lang="en-US" altLang="ja-JP" sz="2400"/>
              <a:t>t really predict this!</a:t>
            </a:r>
          </a:p>
          <a:p>
            <a:pPr lvl="1" eaLnBrk="1" hangingPunct="1">
              <a:lnSpc>
                <a:spcPct val="90000"/>
              </a:lnSpc>
            </a:pPr>
            <a:r>
              <a:rPr lang="en-US" altLang="en-US" sz="2400"/>
              <a:t>Sharp cutoff (by spec) of </a:t>
            </a:r>
            <a:r>
              <a:rPr lang="ja-JP" altLang="en-US" sz="2400"/>
              <a:t>“</a:t>
            </a:r>
            <a:r>
              <a:rPr lang="en-US" altLang="ja-JP" sz="2400"/>
              <a:t>good</a:t>
            </a:r>
            <a:r>
              <a:rPr lang="ja-JP" altLang="en-US" sz="2400"/>
              <a:t>”</a:t>
            </a:r>
            <a:r>
              <a:rPr lang="en-US" altLang="ja-JP" sz="2400"/>
              <a:t> vs </a:t>
            </a:r>
            <a:r>
              <a:rPr lang="ja-JP" altLang="en-US" sz="2400"/>
              <a:t>“</a:t>
            </a:r>
            <a:r>
              <a:rPr lang="en-US" altLang="ja-JP" sz="2400"/>
              <a:t>no</a:t>
            </a:r>
            <a:r>
              <a:rPr lang="ja-JP" altLang="en-US" sz="2400"/>
              <a:t>”</a:t>
            </a:r>
            <a:r>
              <a:rPr lang="en-US" altLang="ja-JP" sz="2400"/>
              <a:t> reception.  Intermediate loss range band is just a few dB wide!</a:t>
            </a:r>
          </a:p>
          <a:p>
            <a:pPr eaLnBrk="1" hangingPunct="1">
              <a:lnSpc>
                <a:spcPct val="90000"/>
              </a:lnSpc>
            </a:pPr>
            <a:r>
              <a:rPr lang="en-US" altLang="en-US" sz="2800"/>
              <a:t>Why?</a:t>
            </a:r>
          </a:p>
          <a:p>
            <a:pPr lvl="1" eaLnBrk="1" hangingPunct="1">
              <a:lnSpc>
                <a:spcPct val="90000"/>
              </a:lnSpc>
            </a:pPr>
            <a:r>
              <a:rPr lang="en-US" altLang="en-US" sz="2400"/>
              <a:t>Biggest factor:  Multi-path interference</a:t>
            </a:r>
          </a:p>
          <a:p>
            <a:pPr lvl="2" eaLnBrk="1" hangingPunct="1">
              <a:lnSpc>
                <a:spcPct val="90000"/>
              </a:lnSpc>
            </a:pPr>
            <a:r>
              <a:rPr lang="en-US" altLang="en-US" sz="2000"/>
              <a:t>802.11 receivers can suppress reflections &lt; 250ns</a:t>
            </a:r>
          </a:p>
          <a:p>
            <a:pPr lvl="2" eaLnBrk="1" hangingPunct="1">
              <a:lnSpc>
                <a:spcPct val="90000"/>
              </a:lnSpc>
            </a:pPr>
            <a:r>
              <a:rPr lang="en-US" altLang="en-US" sz="2000"/>
              <a:t>Outdoor reflections delay often &gt; 1 \mu sec</a:t>
            </a:r>
          </a:p>
          <a:p>
            <a:pPr lvl="2" eaLnBrk="1" hangingPunct="1">
              <a:lnSpc>
                <a:spcPct val="90000"/>
              </a:lnSpc>
            </a:pPr>
            <a:r>
              <a:rPr lang="en-US" altLang="en-US" sz="2000"/>
              <a:t>Delay offsets == symbol time look like valid symbols (large interferece)</a:t>
            </a:r>
          </a:p>
          <a:p>
            <a:pPr lvl="2" eaLnBrk="1" hangingPunct="1">
              <a:lnSpc>
                <a:spcPct val="90000"/>
              </a:lnSpc>
            </a:pPr>
            <a:r>
              <a:rPr lang="en-US" altLang="en-US" sz="2000"/>
              <a:t>Offsets != symbol time look like random noise</a:t>
            </a:r>
          </a:p>
          <a:p>
            <a:pPr lvl="2" eaLnBrk="1" hangingPunct="1">
              <a:lnSpc>
                <a:spcPct val="90000"/>
              </a:lnSpc>
            </a:pPr>
            <a:r>
              <a:rPr lang="en-US" altLang="en-US" sz="2000"/>
              <a:t>Small changes in delay == big changes in loss rate</a:t>
            </a: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normAutofit fontScale="90000"/>
          </a:bodyPr>
          <a:lstStyle/>
          <a:p>
            <a:r>
              <a:rPr lang="en-US" altLang="en-US" smtClean="0"/>
              <a:t>Overview</a:t>
            </a:r>
            <a:endParaRPr lang="en-US" altLang="en-US"/>
          </a:p>
        </p:txBody>
      </p:sp>
      <p:sp>
        <p:nvSpPr>
          <p:cNvPr id="113666" name="Rectangle 3"/>
          <p:cNvSpPr>
            <a:spLocks noGrp="1" noChangeArrowheads="1"/>
          </p:cNvSpPr>
          <p:nvPr>
            <p:ph idx="1"/>
          </p:nvPr>
        </p:nvSpPr>
        <p:spPr/>
        <p:txBody>
          <a:bodyPr/>
          <a:lstStyle/>
          <a:p>
            <a:endParaRPr lang="en-US" altLang="en-US" dirty="0" smtClean="0"/>
          </a:p>
          <a:p>
            <a:r>
              <a:rPr lang="en-US" altLang="en-US" dirty="0" smtClean="0"/>
              <a:t>802.11 Deployment patterns</a:t>
            </a:r>
          </a:p>
          <a:p>
            <a:endParaRPr lang="en-US" altLang="en-US" dirty="0" smtClean="0"/>
          </a:p>
          <a:p>
            <a:r>
              <a:rPr lang="en-US" altLang="en-US" dirty="0" smtClean="0"/>
              <a:t>White space networks</a:t>
            </a:r>
          </a:p>
          <a:p>
            <a:endParaRPr lang="en-US" altLang="en-US" dirty="0"/>
          </a:p>
          <a:p>
            <a:r>
              <a:rPr lang="en-US" altLang="en-US" smtClean="0"/>
              <a:t>Ambient backscatter</a:t>
            </a:r>
            <a:endParaRPr lang="en-US" altLang="en-US" dirty="0"/>
          </a:p>
        </p:txBody>
      </p:sp>
      <p:sp>
        <p:nvSpPr>
          <p:cNvPr id="113667"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331DC76B-522D-D643-AFD9-74F510E9F1FA}" type="slidenum">
              <a:rPr lang="en-US" altLang="en-US" smtClean="0"/>
              <a:pPr/>
              <a:t>7</a:t>
            </a:fld>
            <a:endParaRPr lang="en-US" altLang="en-US"/>
          </a:p>
        </p:txBody>
      </p:sp>
    </p:spTree>
    <p:extLst>
      <p:ext uri="{BB962C8B-B14F-4D97-AF65-F5344CB8AC3E}">
        <p14:creationId xmlns:p14="http://schemas.microsoft.com/office/powerpoint/2010/main" val="13141357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p:txBody>
          <a:bodyPr>
            <a:normAutofit fontScale="90000"/>
          </a:bodyPr>
          <a:lstStyle/>
          <a:p>
            <a:pPr eaLnBrk="1" hangingPunct="1"/>
            <a:r>
              <a:rPr lang="en-US" altLang="en-US"/>
              <a:t>Deciding Between Links</a:t>
            </a:r>
          </a:p>
        </p:txBody>
      </p:sp>
      <p:sp>
        <p:nvSpPr>
          <p:cNvPr id="151554" name="Rectangle 3"/>
          <p:cNvSpPr>
            <a:spLocks noGrp="1" noChangeArrowheads="1"/>
          </p:cNvSpPr>
          <p:nvPr>
            <p:ph idx="1"/>
          </p:nvPr>
        </p:nvSpPr>
        <p:spPr/>
        <p:txBody>
          <a:bodyPr/>
          <a:lstStyle/>
          <a:p>
            <a:pPr eaLnBrk="1" hangingPunct="1">
              <a:lnSpc>
                <a:spcPct val="90000"/>
              </a:lnSpc>
            </a:pPr>
            <a:r>
              <a:rPr lang="en-US" altLang="en-US"/>
              <a:t>Most early protocols:  Hop Count</a:t>
            </a:r>
          </a:p>
          <a:p>
            <a:pPr lvl="1" eaLnBrk="1" hangingPunct="1">
              <a:lnSpc>
                <a:spcPct val="90000"/>
              </a:lnSpc>
            </a:pPr>
            <a:r>
              <a:rPr lang="en-US" altLang="en-US"/>
              <a:t>Link-layer retransmission can mask some loss</a:t>
            </a:r>
          </a:p>
          <a:p>
            <a:pPr lvl="1" eaLnBrk="1" hangingPunct="1">
              <a:lnSpc>
                <a:spcPct val="90000"/>
              </a:lnSpc>
            </a:pPr>
            <a:r>
              <a:rPr lang="en-US" altLang="en-US"/>
              <a:t>But:  a 50% loss rate means your link is only 50% as fast!</a:t>
            </a:r>
          </a:p>
          <a:p>
            <a:pPr eaLnBrk="1" hangingPunct="1">
              <a:lnSpc>
                <a:spcPct val="90000"/>
              </a:lnSpc>
            </a:pPr>
            <a:r>
              <a:rPr lang="en-US" altLang="en-US"/>
              <a:t>Threshold?</a:t>
            </a:r>
          </a:p>
          <a:p>
            <a:pPr lvl="1" eaLnBrk="1" hangingPunct="1">
              <a:lnSpc>
                <a:spcPct val="90000"/>
              </a:lnSpc>
            </a:pPr>
            <a:r>
              <a:rPr lang="en-US" altLang="en-US"/>
              <a:t>Can sacrifice connectivity. </a:t>
            </a:r>
            <a:r>
              <a:rPr lang="en-US" altLang="en-US">
                <a:sym typeface="Wingdings" charset="2"/>
              </a:rPr>
              <a:t></a:t>
            </a:r>
          </a:p>
          <a:p>
            <a:pPr lvl="1" eaLnBrk="1" hangingPunct="1">
              <a:lnSpc>
                <a:spcPct val="90000"/>
              </a:lnSpc>
            </a:pPr>
            <a:r>
              <a:rPr lang="en-US" altLang="en-US">
                <a:sym typeface="Wingdings" charset="2"/>
              </a:rPr>
              <a:t>Isn</a:t>
            </a:r>
            <a:r>
              <a:rPr lang="ja-JP" altLang="en-US">
                <a:sym typeface="Wingdings" charset="2"/>
              </a:rPr>
              <a:t>’</a:t>
            </a:r>
            <a:r>
              <a:rPr lang="en-US" altLang="ja-JP">
                <a:sym typeface="Wingdings" charset="2"/>
              </a:rPr>
              <a:t>t a 90% path better than an 80% path?</a:t>
            </a:r>
          </a:p>
          <a:p>
            <a:pPr eaLnBrk="1" hangingPunct="1">
              <a:lnSpc>
                <a:spcPct val="90000"/>
              </a:lnSpc>
            </a:pPr>
            <a:r>
              <a:rPr lang="en-US" altLang="en-US"/>
              <a:t>Real life goal:  Find highest throughput paths</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p:txBody>
          <a:bodyPr>
            <a:normAutofit fontScale="90000"/>
          </a:bodyPr>
          <a:lstStyle/>
          <a:p>
            <a:pPr eaLnBrk="1" hangingPunct="1"/>
            <a:r>
              <a:rPr lang="en-US" altLang="en-US"/>
              <a:t>Is there a better metric?</a:t>
            </a:r>
          </a:p>
        </p:txBody>
      </p:sp>
      <p:sp>
        <p:nvSpPr>
          <p:cNvPr id="152578" name="Rectangle 3"/>
          <p:cNvSpPr>
            <a:spLocks noGrp="1" noChangeArrowheads="1"/>
          </p:cNvSpPr>
          <p:nvPr>
            <p:ph idx="1"/>
          </p:nvPr>
        </p:nvSpPr>
        <p:spPr/>
        <p:txBody>
          <a:bodyPr/>
          <a:lstStyle/>
          <a:p>
            <a:pPr eaLnBrk="1" hangingPunct="1"/>
            <a:r>
              <a:rPr lang="en-US" altLang="en-US"/>
              <a:t>Cut-off threshold</a:t>
            </a:r>
          </a:p>
          <a:p>
            <a:pPr lvl="1" eaLnBrk="1" hangingPunct="1"/>
            <a:r>
              <a:rPr lang="en-US" altLang="en-US"/>
              <a:t>Disconnected network</a:t>
            </a:r>
          </a:p>
          <a:p>
            <a:pPr eaLnBrk="1" hangingPunct="1"/>
            <a:r>
              <a:rPr lang="en-US" altLang="en-US"/>
              <a:t>Product of link delivery ratio along path</a:t>
            </a:r>
          </a:p>
          <a:p>
            <a:pPr lvl="1" eaLnBrk="1" hangingPunct="1"/>
            <a:r>
              <a:rPr lang="en-US" altLang="en-US"/>
              <a:t>Does not account for inter-hop interference </a:t>
            </a:r>
          </a:p>
          <a:p>
            <a:pPr eaLnBrk="1" hangingPunct="1"/>
            <a:r>
              <a:rPr lang="en-US" altLang="en-US"/>
              <a:t>Bottleneck link (highest-loss-ratio link)</a:t>
            </a:r>
          </a:p>
          <a:p>
            <a:pPr lvl="1" eaLnBrk="1" hangingPunct="1"/>
            <a:r>
              <a:rPr lang="en-US" altLang="en-US"/>
              <a:t>Same as above</a:t>
            </a:r>
          </a:p>
          <a:p>
            <a:pPr eaLnBrk="1" hangingPunct="1"/>
            <a:r>
              <a:rPr lang="en-US" altLang="en-US"/>
              <a:t>End-to-end delay</a:t>
            </a:r>
          </a:p>
          <a:p>
            <a:pPr lvl="1" eaLnBrk="1" hangingPunct="1"/>
            <a:r>
              <a:rPr lang="en-US" altLang="en-US"/>
              <a:t>Depends on interface queue lengths</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normAutofit fontScale="90000"/>
          </a:bodyPr>
          <a:lstStyle/>
          <a:p>
            <a:pPr eaLnBrk="1" hangingPunct="1"/>
            <a:r>
              <a:rPr lang="en-US" altLang="en-US"/>
              <a:t>ETX Metric Design Goals</a:t>
            </a:r>
          </a:p>
        </p:txBody>
      </p:sp>
      <p:sp>
        <p:nvSpPr>
          <p:cNvPr id="153602" name="Rectangle 3"/>
          <p:cNvSpPr>
            <a:spLocks noGrp="1" noChangeArrowheads="1"/>
          </p:cNvSpPr>
          <p:nvPr>
            <p:ph idx="1"/>
          </p:nvPr>
        </p:nvSpPr>
        <p:spPr/>
        <p:txBody>
          <a:bodyPr/>
          <a:lstStyle/>
          <a:p>
            <a:pPr eaLnBrk="1" hangingPunct="1">
              <a:lnSpc>
                <a:spcPct val="80000"/>
              </a:lnSpc>
            </a:pPr>
            <a:r>
              <a:rPr lang="en-US" altLang="en-US" sz="3000"/>
              <a:t>Find high throughput paths</a:t>
            </a:r>
          </a:p>
          <a:p>
            <a:pPr eaLnBrk="1" hangingPunct="1">
              <a:lnSpc>
                <a:spcPct val="80000"/>
              </a:lnSpc>
            </a:pPr>
            <a:endParaRPr lang="en-US" altLang="en-US" sz="3000"/>
          </a:p>
          <a:p>
            <a:pPr eaLnBrk="1" hangingPunct="1">
              <a:lnSpc>
                <a:spcPct val="80000"/>
              </a:lnSpc>
            </a:pPr>
            <a:r>
              <a:rPr lang="en-US" altLang="en-US" sz="3000"/>
              <a:t>Account for lossy links</a:t>
            </a:r>
          </a:p>
          <a:p>
            <a:pPr eaLnBrk="1" hangingPunct="1">
              <a:lnSpc>
                <a:spcPct val="80000"/>
              </a:lnSpc>
            </a:pPr>
            <a:endParaRPr lang="en-US" altLang="en-US" sz="3000"/>
          </a:p>
          <a:p>
            <a:pPr eaLnBrk="1" hangingPunct="1">
              <a:lnSpc>
                <a:spcPct val="80000"/>
              </a:lnSpc>
            </a:pPr>
            <a:r>
              <a:rPr lang="en-US" altLang="en-US" sz="3000"/>
              <a:t>Account for asymmetric links</a:t>
            </a:r>
          </a:p>
          <a:p>
            <a:pPr eaLnBrk="1" hangingPunct="1">
              <a:lnSpc>
                <a:spcPct val="80000"/>
              </a:lnSpc>
            </a:pPr>
            <a:endParaRPr lang="en-US" altLang="en-US" sz="3000"/>
          </a:p>
          <a:p>
            <a:pPr eaLnBrk="1" hangingPunct="1">
              <a:lnSpc>
                <a:spcPct val="80000"/>
              </a:lnSpc>
            </a:pPr>
            <a:r>
              <a:rPr lang="en-US" altLang="en-US" sz="3000"/>
              <a:t>Account for inter-link interference</a:t>
            </a:r>
          </a:p>
          <a:p>
            <a:pPr eaLnBrk="1" hangingPunct="1">
              <a:lnSpc>
                <a:spcPct val="80000"/>
              </a:lnSpc>
            </a:pPr>
            <a:endParaRPr lang="en-US" altLang="en-US" sz="3000"/>
          </a:p>
          <a:p>
            <a:pPr eaLnBrk="1" hangingPunct="1">
              <a:lnSpc>
                <a:spcPct val="80000"/>
              </a:lnSpc>
            </a:pPr>
            <a:r>
              <a:rPr lang="en-US" altLang="en-US" sz="3000"/>
              <a:t>Independent of network load (don</a:t>
            </a:r>
            <a:r>
              <a:rPr lang="ja-JP" altLang="en-US" sz="3000"/>
              <a:t>’</a:t>
            </a:r>
            <a:r>
              <a:rPr lang="en-US" altLang="ja-JP" sz="3000"/>
              <a:t>t incorporate congestion)</a:t>
            </a:r>
            <a:endParaRPr lang="en-US" altLang="en-US" sz="3000"/>
          </a:p>
        </p:txBody>
      </p:sp>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normAutofit fontScale="90000"/>
          </a:bodyPr>
          <a:lstStyle/>
          <a:p>
            <a:pPr eaLnBrk="1" hangingPunct="1"/>
            <a:r>
              <a:rPr lang="en-US" altLang="en-US"/>
              <a:t>Forwarding Packets is Expensive</a:t>
            </a:r>
          </a:p>
        </p:txBody>
      </p:sp>
      <p:sp>
        <p:nvSpPr>
          <p:cNvPr id="154626" name="Rectangle 3"/>
          <p:cNvSpPr>
            <a:spLocks noGrp="1" noChangeArrowheads="1"/>
          </p:cNvSpPr>
          <p:nvPr>
            <p:ph idx="1"/>
          </p:nvPr>
        </p:nvSpPr>
        <p:spPr/>
        <p:txBody>
          <a:bodyPr/>
          <a:lstStyle/>
          <a:p>
            <a:pPr eaLnBrk="1" hangingPunct="1"/>
            <a:r>
              <a:rPr lang="en-US" altLang="en-US"/>
              <a:t>Throughput of 802.11b =~ 11Mbits/s</a:t>
            </a:r>
          </a:p>
          <a:p>
            <a:pPr lvl="1" eaLnBrk="1" hangingPunct="1"/>
            <a:r>
              <a:rPr lang="en-US" altLang="en-US"/>
              <a:t>In reality, you can get about 5.</a:t>
            </a:r>
          </a:p>
          <a:p>
            <a:pPr eaLnBrk="1" hangingPunct="1"/>
            <a:r>
              <a:rPr lang="en-US" altLang="en-US"/>
              <a:t>What is throughput of a chain?</a:t>
            </a:r>
          </a:p>
          <a:p>
            <a:pPr lvl="1" eaLnBrk="1" hangingPunct="1"/>
            <a:r>
              <a:rPr lang="en-US" altLang="en-US"/>
              <a:t>A </a:t>
            </a:r>
            <a:r>
              <a:rPr lang="en-US" altLang="en-US">
                <a:sym typeface="Wingdings" charset="2"/>
              </a:rPr>
              <a:t></a:t>
            </a:r>
            <a:r>
              <a:rPr lang="en-US" altLang="en-US"/>
              <a:t>  B  </a:t>
            </a:r>
            <a:r>
              <a:rPr lang="en-US" altLang="en-US">
                <a:sym typeface="Wingdings" charset="2"/>
              </a:rPr>
              <a:t></a:t>
            </a:r>
            <a:r>
              <a:rPr lang="en-US" altLang="en-US"/>
              <a:t>  C                ?</a:t>
            </a:r>
          </a:p>
          <a:p>
            <a:pPr lvl="1" eaLnBrk="1" hangingPunct="1"/>
            <a:r>
              <a:rPr lang="en-US" altLang="en-US"/>
              <a:t>A </a:t>
            </a:r>
            <a:r>
              <a:rPr lang="en-US" altLang="en-US">
                <a:sym typeface="Wingdings" charset="2"/>
              </a:rPr>
              <a:t></a:t>
            </a:r>
            <a:r>
              <a:rPr lang="en-US" altLang="en-US"/>
              <a:t>  B  </a:t>
            </a:r>
            <a:r>
              <a:rPr lang="en-US" altLang="en-US">
                <a:sym typeface="Wingdings" charset="2"/>
              </a:rPr>
              <a:t></a:t>
            </a:r>
            <a:r>
              <a:rPr lang="en-US" altLang="en-US"/>
              <a:t>  C  </a:t>
            </a:r>
            <a:r>
              <a:rPr lang="en-US" altLang="en-US">
                <a:sym typeface="Wingdings" charset="2"/>
              </a:rPr>
              <a:t></a:t>
            </a:r>
            <a:r>
              <a:rPr lang="en-US" altLang="en-US"/>
              <a:t>  D      ?</a:t>
            </a:r>
          </a:p>
          <a:p>
            <a:pPr lvl="1" eaLnBrk="1" hangingPunct="1"/>
            <a:r>
              <a:rPr lang="en-US" altLang="en-US"/>
              <a:t>Assume minimum power for radios.</a:t>
            </a:r>
          </a:p>
          <a:p>
            <a:pPr lvl="1" eaLnBrk="1" hangingPunct="1"/>
            <a:endParaRPr lang="en-US" altLang="en-US"/>
          </a:p>
          <a:p>
            <a:pPr eaLnBrk="1" hangingPunct="1"/>
            <a:r>
              <a:rPr lang="en-US" altLang="en-US"/>
              <a:t>Routing metric should take this into account!  Affects throughput</a:t>
            </a:r>
          </a:p>
        </p:txBody>
      </p:sp>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normAutofit fontScale="90000"/>
          </a:bodyPr>
          <a:lstStyle/>
          <a:p>
            <a:pPr eaLnBrk="1" hangingPunct="1"/>
            <a:r>
              <a:rPr lang="en-US" altLang="en-US"/>
              <a:t>ETX</a:t>
            </a:r>
          </a:p>
        </p:txBody>
      </p:sp>
      <p:sp>
        <p:nvSpPr>
          <p:cNvPr id="155650" name="Rectangle 3"/>
          <p:cNvSpPr>
            <a:spLocks noGrp="1" noChangeArrowheads="1"/>
          </p:cNvSpPr>
          <p:nvPr>
            <p:ph idx="1"/>
          </p:nvPr>
        </p:nvSpPr>
        <p:spPr/>
        <p:txBody>
          <a:bodyPr/>
          <a:lstStyle/>
          <a:p>
            <a:pPr eaLnBrk="1" hangingPunct="1"/>
            <a:r>
              <a:rPr lang="en-US" altLang="en-US"/>
              <a:t>Measure each link</a:t>
            </a:r>
            <a:r>
              <a:rPr lang="ja-JP" altLang="en-US"/>
              <a:t>’</a:t>
            </a:r>
            <a:r>
              <a:rPr lang="en-US" altLang="ja-JP"/>
              <a:t>s delivery probability with broadcast probes (&amp; measure reverse)</a:t>
            </a:r>
          </a:p>
          <a:p>
            <a:pPr eaLnBrk="1" hangingPunct="1"/>
            <a:r>
              <a:rPr lang="en-US" altLang="en-US"/>
              <a:t>P(delivery) = ( d</a:t>
            </a:r>
            <a:r>
              <a:rPr lang="en-US" altLang="en-US" baseline="-25000"/>
              <a:t>f</a:t>
            </a:r>
            <a:r>
              <a:rPr lang="en-US" altLang="en-US"/>
              <a:t> * d</a:t>
            </a:r>
            <a:r>
              <a:rPr lang="en-US" altLang="en-US" baseline="-25000"/>
              <a:t>r</a:t>
            </a:r>
            <a:r>
              <a:rPr lang="en-US" altLang="en-US"/>
              <a:t> )   (ACK must be delivered too…)</a:t>
            </a:r>
          </a:p>
          <a:p>
            <a:pPr eaLnBrk="1" hangingPunct="1"/>
            <a:r>
              <a:rPr lang="en-US" altLang="en-US"/>
              <a:t>Link ETX = 1 / P(delivery)</a:t>
            </a:r>
          </a:p>
          <a:p>
            <a:pPr eaLnBrk="1" hangingPunct="1"/>
            <a:r>
              <a:rPr lang="en-US" altLang="en-US"/>
              <a:t>Route ETX = </a:t>
            </a:r>
            <a:r>
              <a:rPr lang="en-US" altLang="en-US">
                <a:sym typeface="Symbol" charset="2"/>
              </a:rPr>
              <a:t></a:t>
            </a:r>
            <a:r>
              <a:rPr lang="en-US" altLang="en-US"/>
              <a:t> link ETX</a:t>
            </a:r>
          </a:p>
          <a:p>
            <a:pPr lvl="1" eaLnBrk="1" hangingPunct="1"/>
            <a:r>
              <a:rPr lang="en-US" altLang="en-US"/>
              <a:t>Assumes all hops interfere - not true, but seems to work okay so far</a:t>
            </a:r>
          </a:p>
        </p:txBody>
      </p:sp>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p:txBody>
          <a:bodyPr>
            <a:normAutofit fontScale="90000"/>
          </a:bodyPr>
          <a:lstStyle/>
          <a:p>
            <a:pPr eaLnBrk="1" hangingPunct="1"/>
            <a:r>
              <a:rPr lang="en-US" altLang="en-US"/>
              <a:t>ETX:  Sanity Checks</a:t>
            </a:r>
          </a:p>
        </p:txBody>
      </p:sp>
      <p:sp>
        <p:nvSpPr>
          <p:cNvPr id="156674" name="Rectangle 3"/>
          <p:cNvSpPr>
            <a:spLocks noGrp="1" noChangeArrowheads="1"/>
          </p:cNvSpPr>
          <p:nvPr>
            <p:ph idx="1"/>
          </p:nvPr>
        </p:nvSpPr>
        <p:spPr/>
        <p:txBody>
          <a:bodyPr/>
          <a:lstStyle/>
          <a:p>
            <a:pPr eaLnBrk="1" hangingPunct="1"/>
            <a:r>
              <a:rPr lang="en-US" altLang="en-US"/>
              <a:t>ETX of perfect 1-hop path:  1</a:t>
            </a:r>
          </a:p>
          <a:p>
            <a:pPr eaLnBrk="1" hangingPunct="1"/>
            <a:r>
              <a:rPr lang="en-US" altLang="en-US"/>
              <a:t>ETX of 50% delivery 1-hop path:  2</a:t>
            </a:r>
          </a:p>
          <a:p>
            <a:pPr eaLnBrk="1" hangingPunct="1"/>
            <a:r>
              <a:rPr lang="en-US" altLang="en-US"/>
              <a:t>ETX of perfect 3-hop path:  3</a:t>
            </a:r>
          </a:p>
          <a:p>
            <a:pPr eaLnBrk="1" hangingPunct="1"/>
            <a:endParaRPr lang="en-US" altLang="en-US"/>
          </a:p>
          <a:p>
            <a:pPr eaLnBrk="1" hangingPunct="1"/>
            <a:r>
              <a:rPr lang="en-US" altLang="en-US"/>
              <a:t>(So, e.g., a 50% loss path is better than a perfect 3-hop path!  A threshold would probably fail here…)</a:t>
            </a: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normAutofit fontScale="90000"/>
          </a:bodyPr>
          <a:lstStyle/>
          <a:p>
            <a:pPr eaLnBrk="1" hangingPunct="1"/>
            <a:r>
              <a:rPr lang="en-US" altLang="en-US"/>
              <a:t>Rate Adaptation</a:t>
            </a:r>
          </a:p>
        </p:txBody>
      </p:sp>
      <p:sp>
        <p:nvSpPr>
          <p:cNvPr id="157698" name="Rectangle 3"/>
          <p:cNvSpPr>
            <a:spLocks noGrp="1" noChangeArrowheads="1"/>
          </p:cNvSpPr>
          <p:nvPr>
            <p:ph idx="1"/>
          </p:nvPr>
        </p:nvSpPr>
        <p:spPr/>
        <p:txBody>
          <a:bodyPr/>
          <a:lstStyle/>
          <a:p>
            <a:pPr eaLnBrk="1" hangingPunct="1"/>
            <a:r>
              <a:rPr lang="en-US" altLang="en-US"/>
              <a:t>What if links @ different rates?</a:t>
            </a:r>
          </a:p>
          <a:p>
            <a:pPr eaLnBrk="1" hangingPunct="1"/>
            <a:r>
              <a:rPr lang="en-US" altLang="en-US"/>
              <a:t>ETT – expected </a:t>
            </a:r>
            <a:r>
              <a:rPr lang="en-US" altLang="en-US" i="1"/>
              <a:t>transmission time</a:t>
            </a:r>
          </a:p>
          <a:p>
            <a:pPr lvl="1" eaLnBrk="1" hangingPunct="1"/>
            <a:r>
              <a:rPr lang="en-US" altLang="en-US"/>
              <a:t>ETX / Link rate = 1 / ( P(delivery) * Rate)</a:t>
            </a:r>
          </a:p>
          <a:p>
            <a:pPr eaLnBrk="1" hangingPunct="1"/>
            <a:r>
              <a:rPr lang="en-US" altLang="en-US"/>
              <a:t>What is best rate for link?</a:t>
            </a:r>
          </a:p>
          <a:p>
            <a:pPr lvl="1" eaLnBrk="1" hangingPunct="1"/>
            <a:r>
              <a:rPr lang="en-US" altLang="en-US"/>
              <a:t>The one that maximizes ETT for the link!</a:t>
            </a:r>
          </a:p>
          <a:p>
            <a:pPr lvl="1" eaLnBrk="1" hangingPunct="1"/>
            <a:r>
              <a:rPr lang="en-US" altLang="en-US"/>
              <a:t>SampleRate is a technique to adaptively figure this out.  </a:t>
            </a:r>
          </a:p>
          <a:p>
            <a:pPr lvl="1" eaLnBrk="1" hangingPunct="1">
              <a:buFontTx/>
              <a:buNone/>
            </a:pPr>
            <a:endParaRPr lang="en-US" altLang="en-US"/>
          </a:p>
          <a:p>
            <a:pPr lvl="1" eaLnBrk="1" hangingPunct="1">
              <a:buFontTx/>
              <a:buNone/>
            </a:pPr>
            <a:endParaRPr lang="en-US" altLang="en-US"/>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1" name="Rectangle 2"/>
          <p:cNvSpPr>
            <a:spLocks noGrp="1" noChangeArrowheads="1"/>
          </p:cNvSpPr>
          <p:nvPr>
            <p:ph type="title"/>
          </p:nvPr>
        </p:nvSpPr>
        <p:spPr/>
        <p:txBody>
          <a:bodyPr>
            <a:normAutofit fontScale="90000"/>
          </a:bodyPr>
          <a:lstStyle/>
          <a:p>
            <a:pPr eaLnBrk="1" hangingPunct="1"/>
            <a:r>
              <a:rPr lang="en-US" altLang="en-US"/>
              <a:t>Discussion</a:t>
            </a:r>
          </a:p>
        </p:txBody>
      </p:sp>
      <p:sp>
        <p:nvSpPr>
          <p:cNvPr id="158722" name="Rectangle 3"/>
          <p:cNvSpPr>
            <a:spLocks noGrp="1" noChangeArrowheads="1"/>
          </p:cNvSpPr>
          <p:nvPr>
            <p:ph idx="1"/>
          </p:nvPr>
        </p:nvSpPr>
        <p:spPr/>
        <p:txBody>
          <a:bodyPr/>
          <a:lstStyle/>
          <a:p>
            <a:pPr eaLnBrk="1" hangingPunct="1">
              <a:lnSpc>
                <a:spcPct val="80000"/>
              </a:lnSpc>
            </a:pPr>
            <a:r>
              <a:rPr lang="en-US" altLang="en-US" sz="3000"/>
              <a:t>Value of implementation &amp; measurement</a:t>
            </a:r>
          </a:p>
          <a:p>
            <a:pPr lvl="1" eaLnBrk="1" hangingPunct="1">
              <a:lnSpc>
                <a:spcPct val="80000"/>
              </a:lnSpc>
            </a:pPr>
            <a:r>
              <a:rPr lang="en-US" altLang="en-US" sz="2600"/>
              <a:t>Simulators did not </a:t>
            </a:r>
            <a:r>
              <a:rPr lang="ja-JP" altLang="en-US" sz="2600"/>
              <a:t>“</a:t>
            </a:r>
            <a:r>
              <a:rPr lang="en-US" altLang="ja-JP" sz="2600"/>
              <a:t>do</a:t>
            </a:r>
            <a:r>
              <a:rPr lang="ja-JP" altLang="en-US" sz="2600"/>
              <a:t>”</a:t>
            </a:r>
            <a:r>
              <a:rPr lang="en-US" altLang="ja-JP" sz="2600"/>
              <a:t> multipath</a:t>
            </a:r>
          </a:p>
          <a:p>
            <a:pPr lvl="2" eaLnBrk="1" hangingPunct="1">
              <a:lnSpc>
                <a:spcPct val="80000"/>
              </a:lnSpc>
            </a:pPr>
            <a:r>
              <a:rPr lang="en-US" altLang="en-US" sz="2200"/>
              <a:t>Routing protocols dealt with the simulation environment just fine</a:t>
            </a:r>
          </a:p>
          <a:p>
            <a:pPr lvl="2" eaLnBrk="1" hangingPunct="1">
              <a:lnSpc>
                <a:spcPct val="80000"/>
              </a:lnSpc>
            </a:pPr>
            <a:r>
              <a:rPr lang="en-US" altLang="en-US" sz="2200"/>
              <a:t>Real world behaved differently and really broke a lot of the proposed protocols that worked so well in simulation!</a:t>
            </a:r>
          </a:p>
          <a:p>
            <a:pPr eaLnBrk="1" hangingPunct="1">
              <a:lnSpc>
                <a:spcPct val="80000"/>
              </a:lnSpc>
            </a:pPr>
            <a:r>
              <a:rPr lang="en-US" altLang="en-US" sz="3000"/>
              <a:t>Rehash:  Wireless differs from wired…</a:t>
            </a:r>
          </a:p>
          <a:p>
            <a:pPr eaLnBrk="1" hangingPunct="1">
              <a:lnSpc>
                <a:spcPct val="80000"/>
              </a:lnSpc>
            </a:pPr>
            <a:r>
              <a:rPr lang="en-US" altLang="en-US" sz="3000"/>
              <a:t>Metrics:  Optimize what matters;  hop count often a very bad proxy in wireless</a:t>
            </a:r>
          </a:p>
          <a:p>
            <a:pPr eaLnBrk="1" hangingPunct="1">
              <a:lnSpc>
                <a:spcPct val="80000"/>
              </a:lnSpc>
            </a:pPr>
            <a:r>
              <a:rPr lang="en-US" altLang="en-US" sz="3000"/>
              <a:t>What we didn</a:t>
            </a:r>
            <a:r>
              <a:rPr lang="ja-JP" altLang="en-US" sz="3000"/>
              <a:t>’</a:t>
            </a:r>
            <a:r>
              <a:rPr lang="en-US" altLang="ja-JP" sz="3000"/>
              <a:t>t look at:  routing protocol overhead</a:t>
            </a:r>
          </a:p>
          <a:p>
            <a:pPr lvl="1" eaLnBrk="1" hangingPunct="1">
              <a:lnSpc>
                <a:spcPct val="80000"/>
              </a:lnSpc>
            </a:pPr>
            <a:r>
              <a:rPr lang="en-US" altLang="en-US" sz="2600"/>
              <a:t>One cool area:  Geographic routing</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en-US" altLang="en-US" sz="3200"/>
              <a:t>Growing Interference in Unlicensed Bands </a:t>
            </a:r>
          </a:p>
        </p:txBody>
      </p:sp>
      <p:sp>
        <p:nvSpPr>
          <p:cNvPr id="83970" name="Rectangle 3"/>
          <p:cNvSpPr>
            <a:spLocks noGrp="1" noChangeArrowheads="1"/>
          </p:cNvSpPr>
          <p:nvPr>
            <p:ph idx="1"/>
          </p:nvPr>
        </p:nvSpPr>
        <p:spPr/>
        <p:txBody>
          <a:bodyPr/>
          <a:lstStyle/>
          <a:p>
            <a:r>
              <a:rPr lang="en-US" altLang="en-US"/>
              <a:t>Anecdotal evidence of problems, but how severe?</a:t>
            </a:r>
          </a:p>
          <a:p>
            <a:r>
              <a:rPr lang="en-US" altLang="en-US"/>
              <a:t>Characterize how 802.11 operates under interference in practice</a:t>
            </a:r>
          </a:p>
          <a:p>
            <a:endParaRPr lang="en-US" altLang="en-US"/>
          </a:p>
        </p:txBody>
      </p:sp>
      <p:sp>
        <p:nvSpPr>
          <p:cNvPr id="8397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A120DEDB-B6B6-3A46-85D2-765CF2E2B010}" type="slidenum">
              <a:rPr lang="en-US" altLang="en-US" sz="1200">
                <a:solidFill>
                  <a:schemeClr val="tx2"/>
                </a:solidFill>
                <a:latin typeface="Arial Narrow" charset="0"/>
              </a:rPr>
              <a:pPr eaLnBrk="1" hangingPunct="1"/>
              <a:t>78</a:t>
            </a:fld>
            <a:endParaRPr lang="en-US" altLang="en-US" sz="1200">
              <a:solidFill>
                <a:schemeClr val="tx2"/>
              </a:solidFill>
              <a:latin typeface="Arial Narrow" charset="0"/>
            </a:endParaRPr>
          </a:p>
        </p:txBody>
      </p:sp>
      <p:pic>
        <p:nvPicPr>
          <p:cNvPr id="83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7938" y="3352800"/>
            <a:ext cx="1566862"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513" y="5434013"/>
            <a:ext cx="9794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20" descr="5c_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975" y="4746625"/>
            <a:ext cx="1241425"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21" descr="car-alarm-transmit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3962400"/>
            <a:ext cx="1371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33800"/>
            <a:ext cx="15668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 Box 24"/>
          <p:cNvSpPr txBox="1">
            <a:spLocks noChangeArrowheads="1"/>
          </p:cNvSpPr>
          <p:nvPr/>
        </p:nvSpPr>
        <p:spPr bwMode="auto">
          <a:xfrm>
            <a:off x="7397750" y="3429000"/>
            <a:ext cx="1517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chemeClr val="bg1"/>
                </a:solidFill>
              </a:rPr>
              <a:t>Other 802.11</a:t>
            </a:r>
          </a:p>
        </p:txBody>
      </p:sp>
      <p:pic>
        <p:nvPicPr>
          <p:cNvPr id="83978"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013" y="4524375"/>
            <a:ext cx="2122487" cy="20018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3979"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5384800"/>
            <a:ext cx="14811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0" name="Picture 27" descr="microwa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088" y="5638800"/>
            <a:ext cx="1306512"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Line 37"/>
          <p:cNvSpPr>
            <a:spLocks noChangeShapeType="1"/>
          </p:cNvSpPr>
          <p:nvPr/>
        </p:nvSpPr>
        <p:spPr bwMode="auto">
          <a:xfrm flipV="1">
            <a:off x="2514600" y="4724400"/>
            <a:ext cx="457200" cy="30480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2" name="Line 38"/>
          <p:cNvSpPr>
            <a:spLocks noChangeShapeType="1"/>
          </p:cNvSpPr>
          <p:nvPr/>
        </p:nvSpPr>
        <p:spPr bwMode="auto">
          <a:xfrm flipH="1" flipV="1">
            <a:off x="5410200" y="5029200"/>
            <a:ext cx="152400" cy="533400"/>
          </a:xfrm>
          <a:prstGeom prst="line">
            <a:avLst/>
          </a:prstGeom>
          <a:noFill/>
          <a:ln w="508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3" name="Line 40"/>
          <p:cNvSpPr>
            <a:spLocks noChangeShapeType="1"/>
          </p:cNvSpPr>
          <p:nvPr/>
        </p:nvSpPr>
        <p:spPr bwMode="auto">
          <a:xfrm>
            <a:off x="2895600" y="5029200"/>
            <a:ext cx="1371600" cy="228600"/>
          </a:xfrm>
          <a:prstGeom prst="line">
            <a:avLst/>
          </a:prstGeom>
          <a:noFill/>
          <a:ln w="38100">
            <a:solidFill>
              <a:srgbClr val="FF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3984" name="Line 41"/>
          <p:cNvSpPr>
            <a:spLocks noChangeShapeType="1"/>
          </p:cNvSpPr>
          <p:nvPr/>
        </p:nvSpPr>
        <p:spPr bwMode="auto">
          <a:xfrm flipV="1">
            <a:off x="4648200" y="5257800"/>
            <a:ext cx="762000" cy="76200"/>
          </a:xfrm>
          <a:prstGeom prst="line">
            <a:avLst/>
          </a:prstGeom>
          <a:noFill/>
          <a:ln w="4445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5" name="Line 42"/>
          <p:cNvSpPr>
            <a:spLocks noChangeShapeType="1"/>
          </p:cNvSpPr>
          <p:nvPr/>
        </p:nvSpPr>
        <p:spPr bwMode="auto">
          <a:xfrm>
            <a:off x="2895600" y="5105400"/>
            <a:ext cx="457200" cy="533400"/>
          </a:xfrm>
          <a:prstGeom prst="line">
            <a:avLst/>
          </a:prstGeom>
          <a:noFill/>
          <a:ln w="50800">
            <a:solidFill>
              <a:srgbClr val="FF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3986" name="Line 43"/>
          <p:cNvSpPr>
            <a:spLocks noChangeShapeType="1"/>
          </p:cNvSpPr>
          <p:nvPr/>
        </p:nvSpPr>
        <p:spPr bwMode="auto">
          <a:xfrm flipV="1">
            <a:off x="4038600" y="5410200"/>
            <a:ext cx="1295400" cy="609600"/>
          </a:xfrm>
          <a:prstGeom prst="line">
            <a:avLst/>
          </a:prstGeom>
          <a:noFill/>
          <a:ln w="381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987" name="Line 45"/>
          <p:cNvSpPr>
            <a:spLocks noChangeShapeType="1"/>
          </p:cNvSpPr>
          <p:nvPr/>
        </p:nvSpPr>
        <p:spPr bwMode="auto">
          <a:xfrm flipV="1">
            <a:off x="5638800" y="4648200"/>
            <a:ext cx="1371600" cy="609600"/>
          </a:xfrm>
          <a:prstGeom prst="line">
            <a:avLst/>
          </a:prstGeom>
          <a:noFill/>
          <a:ln w="25400">
            <a:solidFill>
              <a:srgbClr val="FF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3988" name="Line 46"/>
          <p:cNvSpPr>
            <a:spLocks noChangeShapeType="1"/>
          </p:cNvSpPr>
          <p:nvPr/>
        </p:nvSpPr>
        <p:spPr bwMode="auto">
          <a:xfrm>
            <a:off x="5638800" y="5334000"/>
            <a:ext cx="1447800" cy="381000"/>
          </a:xfrm>
          <a:prstGeom prst="line">
            <a:avLst/>
          </a:prstGeom>
          <a:noFill/>
          <a:ln w="25400">
            <a:solidFill>
              <a:srgbClr val="FF0000"/>
            </a:solidFill>
            <a:prstDash val="dash"/>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3989" name="Freeform 47"/>
          <p:cNvSpPr>
            <a:spLocks/>
          </p:cNvSpPr>
          <p:nvPr/>
        </p:nvSpPr>
        <p:spPr bwMode="auto">
          <a:xfrm>
            <a:off x="2971800" y="4572000"/>
            <a:ext cx="2286000" cy="457200"/>
          </a:xfrm>
          <a:custGeom>
            <a:avLst/>
            <a:gdLst>
              <a:gd name="T0" fmla="*/ 0 w 1488"/>
              <a:gd name="T1" fmla="*/ 2147483647 h 344"/>
              <a:gd name="T2" fmla="*/ 2147483647 w 1488"/>
              <a:gd name="T3" fmla="*/ 2147483647 h 344"/>
              <a:gd name="T4" fmla="*/ 2147483647 w 1488"/>
              <a:gd name="T5" fmla="*/ 2147483647 h 344"/>
              <a:gd name="T6" fmla="*/ 0 60000 65536"/>
              <a:gd name="T7" fmla="*/ 0 60000 65536"/>
              <a:gd name="T8" fmla="*/ 0 60000 65536"/>
              <a:gd name="T9" fmla="*/ 0 w 1488"/>
              <a:gd name="T10" fmla="*/ 0 h 344"/>
              <a:gd name="T11" fmla="*/ 1488 w 1488"/>
              <a:gd name="T12" fmla="*/ 344 h 344"/>
            </a:gdLst>
            <a:ahLst/>
            <a:cxnLst>
              <a:cxn ang="T6">
                <a:pos x="T0" y="T1"/>
              </a:cxn>
              <a:cxn ang="T7">
                <a:pos x="T2" y="T3"/>
              </a:cxn>
              <a:cxn ang="T8">
                <a:pos x="T4" y="T5"/>
              </a:cxn>
            </a:cxnLst>
            <a:rect l="T9" t="T10" r="T11" b="T12"/>
            <a:pathLst>
              <a:path w="1488" h="344">
                <a:moveTo>
                  <a:pt x="0" y="296"/>
                </a:moveTo>
                <a:cubicBezTo>
                  <a:pt x="236" y="148"/>
                  <a:pt x="472" y="0"/>
                  <a:pt x="720" y="8"/>
                </a:cubicBezTo>
                <a:cubicBezTo>
                  <a:pt x="968" y="16"/>
                  <a:pt x="1360" y="288"/>
                  <a:pt x="1488" y="344"/>
                </a:cubicBezTo>
              </a:path>
            </a:pathLst>
          </a:custGeom>
          <a:noFill/>
          <a:ln w="25400">
            <a:solidFill>
              <a:srgbClr val="FF0000"/>
            </a:solidFill>
            <a:prstDash val="dash"/>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229684292"/>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7" name="Rectangle 5"/>
          <p:cNvSpPr>
            <a:spLocks noGrp="1" noChangeArrowheads="1"/>
          </p:cNvSpPr>
          <p:nvPr>
            <p:ph type="title"/>
          </p:nvPr>
        </p:nvSpPr>
        <p:spPr/>
        <p:txBody>
          <a:bodyPr>
            <a:normAutofit fontScale="90000"/>
          </a:bodyPr>
          <a:lstStyle/>
          <a:p>
            <a:r>
              <a:rPr lang="en-US" altLang="en-US"/>
              <a:t>What do we expect?</a:t>
            </a:r>
          </a:p>
        </p:txBody>
      </p:sp>
      <p:sp>
        <p:nvSpPr>
          <p:cNvPr id="86018" name="Rectangle 6"/>
          <p:cNvSpPr>
            <a:spLocks noGrp="1" noChangeArrowheads="1"/>
          </p:cNvSpPr>
          <p:nvPr>
            <p:ph type="body" sz="half" idx="1"/>
          </p:nvPr>
        </p:nvSpPr>
        <p:spPr>
          <a:xfrm>
            <a:off x="457200" y="1600200"/>
            <a:ext cx="4648200" cy="4525963"/>
          </a:xfrm>
        </p:spPr>
        <p:txBody>
          <a:bodyPr/>
          <a:lstStyle/>
          <a:p>
            <a:pPr>
              <a:lnSpc>
                <a:spcPct val="90000"/>
              </a:lnSpc>
            </a:pPr>
            <a:r>
              <a:rPr lang="en-US" altLang="en-US" sz="2600"/>
              <a:t>Throughput to decrease linearly with interference</a:t>
            </a:r>
          </a:p>
          <a:p>
            <a:pPr>
              <a:lnSpc>
                <a:spcPct val="90000"/>
              </a:lnSpc>
            </a:pPr>
            <a:r>
              <a:rPr lang="en-US" altLang="en-US" sz="2600"/>
              <a:t>There to be lots of options for 802.11 devices to tolerate interference</a:t>
            </a:r>
          </a:p>
          <a:p>
            <a:pPr lvl="1">
              <a:lnSpc>
                <a:spcPct val="90000"/>
              </a:lnSpc>
            </a:pPr>
            <a:r>
              <a:rPr lang="en-US" altLang="en-US" sz="2200"/>
              <a:t>Bit-rate adaptation</a:t>
            </a:r>
          </a:p>
          <a:p>
            <a:pPr lvl="1">
              <a:lnSpc>
                <a:spcPct val="90000"/>
              </a:lnSpc>
            </a:pPr>
            <a:r>
              <a:rPr lang="en-US" altLang="en-US" sz="2200"/>
              <a:t>Power control</a:t>
            </a:r>
          </a:p>
          <a:p>
            <a:pPr lvl="1">
              <a:lnSpc>
                <a:spcPct val="90000"/>
              </a:lnSpc>
            </a:pPr>
            <a:r>
              <a:rPr lang="en-US" altLang="en-US" sz="2200"/>
              <a:t>FEC</a:t>
            </a:r>
          </a:p>
          <a:p>
            <a:pPr lvl="1">
              <a:lnSpc>
                <a:spcPct val="90000"/>
              </a:lnSpc>
            </a:pPr>
            <a:r>
              <a:rPr lang="en-US" altLang="en-US" sz="2200"/>
              <a:t>Packet size variation</a:t>
            </a:r>
          </a:p>
          <a:p>
            <a:pPr lvl="1">
              <a:lnSpc>
                <a:spcPct val="90000"/>
              </a:lnSpc>
            </a:pPr>
            <a:r>
              <a:rPr lang="en-US" altLang="en-US" sz="2200"/>
              <a:t>Spread-spectrum processing</a:t>
            </a:r>
          </a:p>
          <a:p>
            <a:pPr lvl="1">
              <a:lnSpc>
                <a:spcPct val="90000"/>
              </a:lnSpc>
            </a:pPr>
            <a:r>
              <a:rPr lang="en-US" altLang="en-US" sz="2200"/>
              <a:t>Transmission and reception diversity</a:t>
            </a:r>
          </a:p>
          <a:p>
            <a:pPr>
              <a:lnSpc>
                <a:spcPct val="90000"/>
              </a:lnSpc>
            </a:pPr>
            <a:endParaRPr lang="en-US" altLang="en-US" sz="2600"/>
          </a:p>
        </p:txBody>
      </p:sp>
      <p:sp>
        <p:nvSpPr>
          <p:cNvPr id="8601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E9F5BFF6-7920-3A43-8E87-35FB79DBA611}" type="slidenum">
              <a:rPr lang="en-US" altLang="en-US" sz="1200">
                <a:solidFill>
                  <a:schemeClr val="tx2"/>
                </a:solidFill>
                <a:latin typeface="Arial Narrow" charset="0"/>
              </a:rPr>
              <a:pPr eaLnBrk="1" hangingPunct="1"/>
              <a:t>79</a:t>
            </a:fld>
            <a:endParaRPr lang="en-US" altLang="en-US" sz="1200">
              <a:solidFill>
                <a:schemeClr val="tx2"/>
              </a:solidFill>
              <a:latin typeface="Arial Narrow" charset="0"/>
            </a:endParaRPr>
          </a:p>
        </p:txBody>
      </p:sp>
      <p:grpSp>
        <p:nvGrpSpPr>
          <p:cNvPr id="86020" name="Content Placeholder 32"/>
          <p:cNvGrpSpPr>
            <a:grpSpLocks noGrp="1"/>
          </p:cNvGrpSpPr>
          <p:nvPr/>
        </p:nvGrpSpPr>
        <p:grpSpPr bwMode="auto">
          <a:xfrm>
            <a:off x="5159375" y="1600200"/>
            <a:ext cx="3527425" cy="4191000"/>
            <a:chOff x="5456238" y="1581150"/>
            <a:chExt cx="3357562" cy="3708400"/>
          </a:xfrm>
        </p:grpSpPr>
        <p:sp>
          <p:nvSpPr>
            <p:cNvPr id="86021" name="Line 16"/>
            <p:cNvSpPr>
              <a:spLocks noChangeShapeType="1"/>
            </p:cNvSpPr>
            <p:nvPr/>
          </p:nvSpPr>
          <p:spPr bwMode="auto">
            <a:xfrm flipV="1">
              <a:off x="6029325" y="1797050"/>
              <a:ext cx="0" cy="2590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2" name="Line 17"/>
            <p:cNvSpPr>
              <a:spLocks noChangeShapeType="1"/>
            </p:cNvSpPr>
            <p:nvPr/>
          </p:nvSpPr>
          <p:spPr bwMode="auto">
            <a:xfrm>
              <a:off x="5994400" y="4387850"/>
              <a:ext cx="2819400"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3" name="Text Box 18"/>
            <p:cNvSpPr txBox="1">
              <a:spLocks noChangeArrowheads="1"/>
            </p:cNvSpPr>
            <p:nvPr/>
          </p:nvSpPr>
          <p:spPr bwMode="auto">
            <a:xfrm>
              <a:off x="6038850" y="4467225"/>
              <a:ext cx="2505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solidFill>
                    <a:schemeClr val="accent2"/>
                  </a:solidFill>
                </a:rPr>
                <a:t>Interferer power</a:t>
              </a:r>
            </a:p>
            <a:p>
              <a:pPr eaLnBrk="1" hangingPunct="1"/>
              <a:r>
                <a:rPr lang="en-US" altLang="en-US" b="1">
                  <a:solidFill>
                    <a:schemeClr val="accent2"/>
                  </a:solidFill>
                </a:rPr>
                <a:t>(log-scale)</a:t>
              </a:r>
            </a:p>
          </p:txBody>
        </p:sp>
        <p:sp>
          <p:nvSpPr>
            <p:cNvPr id="86024" name="Text Box 19"/>
            <p:cNvSpPr txBox="1">
              <a:spLocks noChangeArrowheads="1"/>
            </p:cNvSpPr>
            <p:nvPr/>
          </p:nvSpPr>
          <p:spPr bwMode="auto">
            <a:xfrm rot="-5400000">
              <a:off x="4189413" y="2847975"/>
              <a:ext cx="299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solidFill>
                    <a:schemeClr val="accent2"/>
                  </a:solidFill>
                </a:rPr>
                <a:t>Throughput (linear)</a:t>
              </a:r>
            </a:p>
          </p:txBody>
        </p:sp>
        <p:sp>
          <p:nvSpPr>
            <p:cNvPr id="86025" name="Line 20"/>
            <p:cNvSpPr>
              <a:spLocks noChangeShapeType="1"/>
            </p:cNvSpPr>
            <p:nvPr/>
          </p:nvSpPr>
          <p:spPr bwMode="auto">
            <a:xfrm>
              <a:off x="6400800" y="2057400"/>
              <a:ext cx="1524000" cy="152400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6026" name="Text Box 21"/>
            <p:cNvSpPr txBox="1">
              <a:spLocks noChangeArrowheads="1"/>
            </p:cNvSpPr>
            <p:nvPr/>
          </p:nvSpPr>
          <p:spPr bwMode="auto">
            <a:xfrm rot="2799588">
              <a:off x="6674644" y="2331244"/>
              <a:ext cx="137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a:solidFill>
                    <a:srgbClr val="FF6600"/>
                  </a:solidFill>
                </a:rPr>
                <a:t>Theory</a:t>
              </a:r>
            </a:p>
          </p:txBody>
        </p:sp>
      </p:grpSp>
    </p:spTree>
    <p:extLst>
      <p:ext uri="{BB962C8B-B14F-4D97-AF65-F5344CB8AC3E}">
        <p14:creationId xmlns:p14="http://schemas.microsoft.com/office/powerpoint/2010/main" val="189853741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22C04F4C-EB6B-8046-9D4A-034EF1D7CBA6}" type="slidenum">
              <a:rPr lang="en-US" altLang="en-US" sz="1200">
                <a:solidFill>
                  <a:srgbClr val="000000"/>
                </a:solidFill>
                <a:latin typeface="Arial Narrow" charset="0"/>
              </a:rPr>
              <a:pPr eaLnBrk="1" hangingPunct="1"/>
              <a:t>8</a:t>
            </a:fld>
            <a:endParaRPr lang="en-US" altLang="en-US" sz="1200">
              <a:solidFill>
                <a:srgbClr val="000000"/>
              </a:solidFill>
              <a:latin typeface="Arial Narrow" charset="0"/>
            </a:endParaRPr>
          </a:p>
        </p:txBody>
      </p:sp>
      <p:grpSp>
        <p:nvGrpSpPr>
          <p:cNvPr id="2" name="Group 12"/>
          <p:cNvGrpSpPr>
            <a:grpSpLocks/>
          </p:cNvGrpSpPr>
          <p:nvPr/>
        </p:nvGrpSpPr>
        <p:grpSpPr bwMode="auto">
          <a:xfrm>
            <a:off x="1714500" y="4286250"/>
            <a:ext cx="5886450" cy="1371600"/>
            <a:chOff x="228600" y="628650"/>
            <a:chExt cx="5762625" cy="1323975"/>
          </a:xfrm>
        </p:grpSpPr>
        <p:pic>
          <p:nvPicPr>
            <p:cNvPr id="11471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28650"/>
              <a:ext cx="5762625" cy="9429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1472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257300"/>
              <a:ext cx="2028825" cy="6953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16"/>
          <p:cNvGrpSpPr>
            <a:grpSpLocks/>
          </p:cNvGrpSpPr>
          <p:nvPr/>
        </p:nvGrpSpPr>
        <p:grpSpPr bwMode="auto">
          <a:xfrm>
            <a:off x="2114550" y="5829300"/>
            <a:ext cx="5143500" cy="590550"/>
            <a:chOff x="1785938" y="3105150"/>
            <a:chExt cx="5572125" cy="647700"/>
          </a:xfrm>
        </p:grpSpPr>
        <p:pic>
          <p:nvPicPr>
            <p:cNvPr id="11471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5938" y="3105150"/>
              <a:ext cx="557212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471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429000"/>
              <a:ext cx="1409700" cy="285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79201"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750"/>
            <a:ext cx="9144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742950" y="3314700"/>
            <a:ext cx="8172450" cy="514350"/>
          </a:xfrm>
          <a:prstGeom prst="rect">
            <a:avLst/>
          </a:pr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9" name="Rectangle 18"/>
          <p:cNvSpPr/>
          <p:nvPr/>
        </p:nvSpPr>
        <p:spPr>
          <a:xfrm>
            <a:off x="757238" y="2760663"/>
            <a:ext cx="1714500" cy="228600"/>
          </a:xfrm>
          <a:prstGeom prst="rect">
            <a:avLst/>
          </a:prstGeom>
          <a:noFill/>
          <a:ln w="47625">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pic>
        <p:nvPicPr>
          <p:cNvPr id="586754" name="Picture 2" descr="http://discovermagazine.com/2007/jun/tireless-wireless/allochrt_l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150" y="571500"/>
            <a:ext cx="719455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0"/>
          <p:cNvGrpSpPr>
            <a:grpSpLocks/>
          </p:cNvGrpSpPr>
          <p:nvPr/>
        </p:nvGrpSpPr>
        <p:grpSpPr bwMode="auto">
          <a:xfrm>
            <a:off x="2800350" y="2914650"/>
            <a:ext cx="4572000" cy="1371600"/>
            <a:chOff x="2800350" y="2914650"/>
            <a:chExt cx="4572000" cy="1371600"/>
          </a:xfrm>
        </p:grpSpPr>
        <p:sp>
          <p:nvSpPr>
            <p:cNvPr id="14" name="Rectangle 13"/>
            <p:cNvSpPr/>
            <p:nvPr/>
          </p:nvSpPr>
          <p:spPr>
            <a:xfrm>
              <a:off x="2800350" y="3657600"/>
              <a:ext cx="971550" cy="628650"/>
            </a:xfrm>
            <a:prstGeom prst="rect">
              <a:avLst/>
            </a:prstGeom>
            <a:no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5" name="Rectangle 14"/>
            <p:cNvSpPr/>
            <p:nvPr/>
          </p:nvSpPr>
          <p:spPr>
            <a:xfrm>
              <a:off x="6800850" y="2914650"/>
              <a:ext cx="571500" cy="628650"/>
            </a:xfrm>
            <a:prstGeom prst="rect">
              <a:avLst/>
            </a:prstGeom>
            <a:no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18" name="Rectangle 17"/>
            <p:cNvSpPr/>
            <p:nvPr/>
          </p:nvSpPr>
          <p:spPr>
            <a:xfrm>
              <a:off x="3086100" y="2914650"/>
              <a:ext cx="914400" cy="628650"/>
            </a:xfrm>
            <a:prstGeom prst="rect">
              <a:avLst/>
            </a:prstGeom>
            <a:no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20" name="Rectangle 19"/>
            <p:cNvSpPr/>
            <p:nvPr/>
          </p:nvSpPr>
          <p:spPr>
            <a:xfrm>
              <a:off x="4229100" y="2914650"/>
              <a:ext cx="400050" cy="628650"/>
            </a:xfrm>
            <a:prstGeom prst="rect">
              <a:avLst/>
            </a:prstGeom>
            <a:no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6" name="Group 26"/>
          <p:cNvGrpSpPr>
            <a:grpSpLocks/>
          </p:cNvGrpSpPr>
          <p:nvPr/>
        </p:nvGrpSpPr>
        <p:grpSpPr bwMode="auto">
          <a:xfrm>
            <a:off x="2914650" y="3657600"/>
            <a:ext cx="5086350" cy="1371600"/>
            <a:chOff x="2914650" y="3657600"/>
            <a:chExt cx="5086350" cy="1371600"/>
          </a:xfrm>
        </p:grpSpPr>
        <p:sp>
          <p:nvSpPr>
            <p:cNvPr id="25" name="Rectangle 24"/>
            <p:cNvSpPr/>
            <p:nvPr/>
          </p:nvSpPr>
          <p:spPr>
            <a:xfrm>
              <a:off x="7772400" y="3657600"/>
              <a:ext cx="228600" cy="628650"/>
            </a:xfrm>
            <a:prstGeom prst="rect">
              <a:avLst/>
            </a:prstGeom>
            <a:noFill/>
            <a:ln w="69850">
              <a:solidFill>
                <a:srgbClr val="2DEE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26" name="Rectangle 25"/>
            <p:cNvSpPr/>
            <p:nvPr/>
          </p:nvSpPr>
          <p:spPr>
            <a:xfrm>
              <a:off x="2914650" y="4400550"/>
              <a:ext cx="228600" cy="628650"/>
            </a:xfrm>
            <a:prstGeom prst="rect">
              <a:avLst/>
            </a:prstGeom>
            <a:noFill/>
            <a:ln w="76200">
              <a:solidFill>
                <a:srgbClr val="2DEE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grpSp>
      <p:grpSp>
        <p:nvGrpSpPr>
          <p:cNvPr id="7" name="Group 30"/>
          <p:cNvGrpSpPr>
            <a:grpSpLocks/>
          </p:cNvGrpSpPr>
          <p:nvPr/>
        </p:nvGrpSpPr>
        <p:grpSpPr bwMode="auto">
          <a:xfrm>
            <a:off x="255588" y="1828800"/>
            <a:ext cx="660400" cy="4229100"/>
            <a:chOff x="83523" y="1828800"/>
            <a:chExt cx="661015" cy="4229100"/>
          </a:xfrm>
        </p:grpSpPr>
        <p:cxnSp>
          <p:nvCxnSpPr>
            <p:cNvPr id="29" name="Straight Arrow Connector 28"/>
            <p:cNvCxnSpPr/>
            <p:nvPr/>
          </p:nvCxnSpPr>
          <p:spPr>
            <a:xfrm rot="5400000">
              <a:off x="-1370807" y="3942555"/>
              <a:ext cx="4229100" cy="1589"/>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710" name="TextBox 29"/>
            <p:cNvSpPr txBox="1">
              <a:spLocks noChangeArrowheads="1"/>
            </p:cNvSpPr>
            <p:nvPr/>
          </p:nvSpPr>
          <p:spPr bwMode="auto">
            <a:xfrm rot="-5400000">
              <a:off x="-1313013" y="3428737"/>
              <a:ext cx="337784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3200" b="1">
                  <a:solidFill>
                    <a:srgbClr val="000000"/>
                  </a:solidFill>
                </a:rPr>
                <a:t>Higher Frequency</a:t>
              </a:r>
            </a:p>
          </p:txBody>
        </p:sp>
      </p:grpSp>
      <p:grpSp>
        <p:nvGrpSpPr>
          <p:cNvPr id="8" name="Group 41"/>
          <p:cNvGrpSpPr>
            <a:grpSpLocks/>
          </p:cNvGrpSpPr>
          <p:nvPr/>
        </p:nvGrpSpPr>
        <p:grpSpPr bwMode="auto">
          <a:xfrm>
            <a:off x="3257550" y="4286250"/>
            <a:ext cx="4629150" cy="1152525"/>
            <a:chOff x="3257550" y="4286250"/>
            <a:chExt cx="4629150" cy="1151870"/>
          </a:xfrm>
        </p:grpSpPr>
        <p:sp>
          <p:nvSpPr>
            <p:cNvPr id="114706" name="TextBox 31"/>
            <p:cNvSpPr txBox="1">
              <a:spLocks noChangeArrowheads="1"/>
            </p:cNvSpPr>
            <p:nvPr/>
          </p:nvSpPr>
          <p:spPr bwMode="auto">
            <a:xfrm>
              <a:off x="5372100" y="4914900"/>
              <a:ext cx="2082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a:solidFill>
                    <a:srgbClr val="000000"/>
                  </a:solidFill>
                </a:rPr>
                <a:t>Wi-Fi (ISM)</a:t>
              </a:r>
            </a:p>
          </p:txBody>
        </p:sp>
        <p:cxnSp>
          <p:nvCxnSpPr>
            <p:cNvPr id="34" name="Straight Arrow Connector 33"/>
            <p:cNvCxnSpPr>
              <a:endCxn id="25" idx="2"/>
            </p:cNvCxnSpPr>
            <p:nvPr/>
          </p:nvCxnSpPr>
          <p:spPr>
            <a:xfrm flipV="1">
              <a:off x="7086600" y="4286250"/>
              <a:ext cx="800100" cy="68541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3257550" y="4686073"/>
              <a:ext cx="2114550" cy="39982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grpSp>
        <p:nvGrpSpPr>
          <p:cNvPr id="9" name="Group 52"/>
          <p:cNvGrpSpPr>
            <a:grpSpLocks/>
          </p:cNvGrpSpPr>
          <p:nvPr/>
        </p:nvGrpSpPr>
        <p:grpSpPr bwMode="auto">
          <a:xfrm>
            <a:off x="3886200" y="3257550"/>
            <a:ext cx="3143250" cy="1152525"/>
            <a:chOff x="3886200" y="3257550"/>
            <a:chExt cx="3142826" cy="1151870"/>
          </a:xfrm>
        </p:grpSpPr>
        <p:sp>
          <p:nvSpPr>
            <p:cNvPr id="114701" name="TextBox 42"/>
            <p:cNvSpPr txBox="1">
              <a:spLocks noChangeArrowheads="1"/>
            </p:cNvSpPr>
            <p:nvPr/>
          </p:nvSpPr>
          <p:spPr bwMode="auto">
            <a:xfrm>
              <a:off x="4686300" y="3886200"/>
              <a:ext cx="23427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i="1">
                  <a:solidFill>
                    <a:srgbClr val="000000"/>
                  </a:solidFill>
                </a:rPr>
                <a:t>Broadcast TV</a:t>
              </a:r>
            </a:p>
          </p:txBody>
        </p:sp>
        <p:cxnSp>
          <p:nvCxnSpPr>
            <p:cNvPr id="44" name="Straight Arrow Connector 43"/>
            <p:cNvCxnSpPr/>
            <p:nvPr/>
          </p:nvCxnSpPr>
          <p:spPr>
            <a:xfrm rot="5400000" flipH="1" flipV="1">
              <a:off x="6114898" y="3314544"/>
              <a:ext cx="685410" cy="57142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10800000">
              <a:off x="3886200" y="4000078"/>
              <a:ext cx="799992" cy="22847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rot="10800000">
              <a:off x="4686192" y="3543138"/>
              <a:ext cx="685707" cy="456940"/>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10800000">
              <a:off x="4057627" y="3543138"/>
              <a:ext cx="742850" cy="399823"/>
            </a:xfrm>
            <a:prstGeom prst="straightConnector1">
              <a:avLst/>
            </a:prstGeom>
            <a:ln w="444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grpSp>
    </p:spTree>
    <p:custDataLst>
      <p:tags r:id="rId1"/>
    </p:custDataLst>
  </p:cSld>
  <p:clrMapOvr>
    <a:masterClrMapping/>
  </p:clrMapOvr>
  <p:transition advTm="8887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586754"/>
                                        </p:tgtEl>
                                        <p:attrNameLst>
                                          <p:attrName>style.opacity</p:attrName>
                                        </p:attrNameLst>
                                      </p:cBhvr>
                                      <p:to>
                                        <p:strVal val="0.4"/>
                                      </p:to>
                                    </p:set>
                                    <p:animEffect filter="image" prLst="opacity: 0.4">
                                      <p:cBhvr rctx="IE">
                                        <p:cTn id="9" dur="indefinite"/>
                                        <p:tgtEl>
                                          <p:spTgt spid="586754"/>
                                        </p:tgtEl>
                                      </p:cBhvr>
                                    </p:animEffec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nodeType="clickEffect">
                                  <p:stCondLst>
                                    <p:cond delay="0"/>
                                  </p:stCondLst>
                                  <p:childTnLst>
                                    <p:set>
                                      <p:cBhvr>
                                        <p:cTn id="19" dur="1" fill="hold">
                                          <p:stCondLst>
                                            <p:cond delay="0"/>
                                          </p:stCondLst>
                                        </p:cTn>
                                        <p:tgtEl>
                                          <p:spTgt spid="5"/>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6"/>
                                        </p:tgtEl>
                                        <p:attrNameLst>
                                          <p:attrName>style.visibility</p:attrName>
                                        </p:attrNameLst>
                                      </p:cBhvr>
                                      <p:to>
                                        <p:strVal val="hidden"/>
                                      </p:to>
                                    </p:set>
                                  </p:childTnLst>
                                </p:cTn>
                              </p:par>
                              <p:par>
                                <p:cTn id="22" presetID="1" presetClass="exit" presetSubtype="0" fill="hold"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58675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7920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p:txBody>
          <a:bodyPr>
            <a:normAutofit fontScale="90000"/>
          </a:bodyPr>
          <a:lstStyle/>
          <a:p>
            <a:r>
              <a:rPr lang="en-US" altLang="en-US"/>
              <a:t>Key Questions</a:t>
            </a:r>
          </a:p>
        </p:txBody>
      </p:sp>
      <p:sp>
        <p:nvSpPr>
          <p:cNvPr id="88066" name="Rectangle 3"/>
          <p:cNvSpPr>
            <a:spLocks noGrp="1" noChangeArrowheads="1"/>
          </p:cNvSpPr>
          <p:nvPr>
            <p:ph type="body" idx="1"/>
          </p:nvPr>
        </p:nvSpPr>
        <p:spPr/>
        <p:txBody>
          <a:bodyPr/>
          <a:lstStyle/>
          <a:p>
            <a:r>
              <a:rPr lang="en-US" altLang="en-US"/>
              <a:t>How damaging can a low-power and/or narrow-band interferer be?</a:t>
            </a:r>
          </a:p>
          <a:p>
            <a:endParaRPr lang="en-US" altLang="en-US"/>
          </a:p>
          <a:p>
            <a:r>
              <a:rPr lang="en-US" altLang="en-US"/>
              <a:t>How can today</a:t>
            </a:r>
            <a:r>
              <a:rPr lang="ja-JP" altLang="en-US"/>
              <a:t>’</a:t>
            </a:r>
            <a:r>
              <a:rPr lang="en-US" altLang="ja-JP"/>
              <a:t>s hardware tolerate interference well?</a:t>
            </a:r>
          </a:p>
          <a:p>
            <a:pPr lvl="1"/>
            <a:r>
              <a:rPr lang="en-US" altLang="en-US"/>
              <a:t>What 802.11 options work well, and why?</a:t>
            </a:r>
          </a:p>
          <a:p>
            <a:endParaRPr lang="en-US" altLang="en-US"/>
          </a:p>
        </p:txBody>
      </p:sp>
      <p:sp>
        <p:nvSpPr>
          <p:cNvPr id="880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7D21C5CB-369A-1B4F-AC46-9D64BC67B095}" type="slidenum">
              <a:rPr lang="en-US" altLang="en-US" sz="1200">
                <a:solidFill>
                  <a:schemeClr val="tx2"/>
                </a:solidFill>
                <a:latin typeface="Arial Narrow" charset="0"/>
              </a:rPr>
              <a:pPr eaLnBrk="1" hangingPunct="1"/>
              <a:t>80</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1610598422"/>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3" name="Rectangle 5"/>
          <p:cNvSpPr>
            <a:spLocks noGrp="1" noChangeArrowheads="1"/>
          </p:cNvSpPr>
          <p:nvPr>
            <p:ph type="title"/>
          </p:nvPr>
        </p:nvSpPr>
        <p:spPr/>
        <p:txBody>
          <a:bodyPr>
            <a:normAutofit fontScale="90000"/>
          </a:bodyPr>
          <a:lstStyle/>
          <a:p>
            <a:r>
              <a:rPr lang="en-US" altLang="en-US"/>
              <a:t>What we see</a:t>
            </a:r>
          </a:p>
        </p:txBody>
      </p:sp>
      <p:sp>
        <p:nvSpPr>
          <p:cNvPr id="90114" name="Rectangle 6"/>
          <p:cNvSpPr>
            <a:spLocks noGrp="1" noChangeArrowheads="1"/>
          </p:cNvSpPr>
          <p:nvPr>
            <p:ph sz="half" idx="1"/>
          </p:nvPr>
        </p:nvSpPr>
        <p:spPr/>
        <p:txBody>
          <a:bodyPr/>
          <a:lstStyle/>
          <a:p>
            <a:r>
              <a:rPr lang="en-US" altLang="en-US"/>
              <a:t>Effects of interference more severe in practice</a:t>
            </a:r>
          </a:p>
          <a:p>
            <a:endParaRPr lang="en-US" altLang="en-US"/>
          </a:p>
          <a:p>
            <a:r>
              <a:rPr lang="en-US" altLang="en-US"/>
              <a:t>Caused by hardware limitations of commodity cards, which theory doesn</a:t>
            </a:r>
            <a:r>
              <a:rPr lang="ja-JP" altLang="en-US"/>
              <a:t>’</a:t>
            </a:r>
            <a:r>
              <a:rPr lang="en-US" altLang="ja-JP"/>
              <a:t>t model</a:t>
            </a:r>
            <a:endParaRPr lang="en-US" altLang="en-US"/>
          </a:p>
        </p:txBody>
      </p:sp>
      <p:sp>
        <p:nvSpPr>
          <p:cNvPr id="9011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1396054-E541-A04D-9E84-DA7B55CD5F3D}" type="slidenum">
              <a:rPr lang="en-US" altLang="en-US" sz="1200">
                <a:solidFill>
                  <a:schemeClr val="tx2"/>
                </a:solidFill>
                <a:latin typeface="Arial Narrow" charset="0"/>
              </a:rPr>
              <a:pPr eaLnBrk="1" hangingPunct="1"/>
              <a:t>81</a:t>
            </a:fld>
            <a:endParaRPr lang="en-US" altLang="en-US" sz="1200">
              <a:solidFill>
                <a:schemeClr val="tx2"/>
              </a:solidFill>
              <a:latin typeface="Arial Narrow" charset="0"/>
            </a:endParaRPr>
          </a:p>
        </p:txBody>
      </p:sp>
      <p:grpSp>
        <p:nvGrpSpPr>
          <p:cNvPr id="90116" name="Content Placeholder 18"/>
          <p:cNvGrpSpPr>
            <a:grpSpLocks noGrp="1"/>
          </p:cNvGrpSpPr>
          <p:nvPr/>
        </p:nvGrpSpPr>
        <p:grpSpPr bwMode="auto">
          <a:xfrm>
            <a:off x="5083175" y="1600200"/>
            <a:ext cx="3603625" cy="4038600"/>
            <a:chOff x="5562600" y="1581150"/>
            <a:chExt cx="3357563" cy="3708400"/>
          </a:xfrm>
        </p:grpSpPr>
        <p:sp>
          <p:nvSpPr>
            <p:cNvPr id="90117" name="Freeform 13"/>
            <p:cNvSpPr>
              <a:spLocks/>
            </p:cNvSpPr>
            <p:nvPr/>
          </p:nvSpPr>
          <p:spPr bwMode="auto">
            <a:xfrm>
              <a:off x="6564313" y="2733675"/>
              <a:ext cx="2006600" cy="1619250"/>
            </a:xfrm>
            <a:custGeom>
              <a:avLst/>
              <a:gdLst>
                <a:gd name="T0" fmla="*/ 0 w 1264"/>
                <a:gd name="T1" fmla="*/ 0 h 1020"/>
                <a:gd name="T2" fmla="*/ 2147483647 w 1264"/>
                <a:gd name="T3" fmla="*/ 2147483647 h 1020"/>
                <a:gd name="T4" fmla="*/ 2147483647 w 1264"/>
                <a:gd name="T5" fmla="*/ 2147483647 h 1020"/>
                <a:gd name="T6" fmla="*/ 2147483647 w 1264"/>
                <a:gd name="T7" fmla="*/ 2147483647 h 1020"/>
                <a:gd name="T8" fmla="*/ 2147483647 w 1264"/>
                <a:gd name="T9" fmla="*/ 2147483647 h 1020"/>
                <a:gd name="T10" fmla="*/ 2147483647 w 1264"/>
                <a:gd name="T11" fmla="*/ 2147483647 h 1020"/>
                <a:gd name="T12" fmla="*/ 2147483647 w 1264"/>
                <a:gd name="T13" fmla="*/ 2147483647 h 1020"/>
                <a:gd name="T14" fmla="*/ 2147483647 w 1264"/>
                <a:gd name="T15" fmla="*/ 2147483647 h 1020"/>
                <a:gd name="T16" fmla="*/ 2147483647 w 1264"/>
                <a:gd name="T17" fmla="*/ 2147483647 h 10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64"/>
                <a:gd name="T28" fmla="*/ 0 h 1020"/>
                <a:gd name="T29" fmla="*/ 1264 w 1264"/>
                <a:gd name="T30" fmla="*/ 1020 h 10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64" h="1020">
                  <a:moveTo>
                    <a:pt x="0" y="0"/>
                  </a:moveTo>
                  <a:lnTo>
                    <a:pt x="215" y="257"/>
                  </a:lnTo>
                  <a:lnTo>
                    <a:pt x="259" y="435"/>
                  </a:lnTo>
                  <a:lnTo>
                    <a:pt x="327" y="610"/>
                  </a:lnTo>
                  <a:lnTo>
                    <a:pt x="335" y="833"/>
                  </a:lnTo>
                  <a:lnTo>
                    <a:pt x="342" y="834"/>
                  </a:lnTo>
                  <a:lnTo>
                    <a:pt x="447" y="1003"/>
                  </a:lnTo>
                  <a:lnTo>
                    <a:pt x="748" y="1012"/>
                  </a:lnTo>
                  <a:lnTo>
                    <a:pt x="1264" y="1020"/>
                  </a:lnTo>
                </a:path>
              </a:pathLst>
            </a:custGeom>
            <a:noFill/>
            <a:ln w="635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0118" name="Text Box 14"/>
            <p:cNvSpPr txBox="1">
              <a:spLocks noChangeArrowheads="1"/>
            </p:cNvSpPr>
            <p:nvPr/>
          </p:nvSpPr>
          <p:spPr bwMode="auto">
            <a:xfrm rot="2812761">
              <a:off x="6727825" y="3222626"/>
              <a:ext cx="15700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a:solidFill>
                    <a:srgbClr val="FF0000"/>
                  </a:solidFill>
                </a:rPr>
                <a:t>Practice</a:t>
              </a:r>
            </a:p>
          </p:txBody>
        </p:sp>
        <p:sp>
          <p:nvSpPr>
            <p:cNvPr id="90119" name="Line 21"/>
            <p:cNvSpPr>
              <a:spLocks noChangeShapeType="1"/>
            </p:cNvSpPr>
            <p:nvPr/>
          </p:nvSpPr>
          <p:spPr bwMode="auto">
            <a:xfrm flipV="1">
              <a:off x="6135688" y="1797050"/>
              <a:ext cx="0" cy="259080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0" name="Line 22"/>
            <p:cNvSpPr>
              <a:spLocks noChangeShapeType="1"/>
            </p:cNvSpPr>
            <p:nvPr/>
          </p:nvSpPr>
          <p:spPr bwMode="auto">
            <a:xfrm>
              <a:off x="6100763" y="4387850"/>
              <a:ext cx="2819400" cy="0"/>
            </a:xfrm>
            <a:prstGeom prst="line">
              <a:avLst/>
            </a:prstGeom>
            <a:noFill/>
            <a:ln w="635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1" name="Text Box 23"/>
            <p:cNvSpPr txBox="1">
              <a:spLocks noChangeArrowheads="1"/>
            </p:cNvSpPr>
            <p:nvPr/>
          </p:nvSpPr>
          <p:spPr bwMode="auto">
            <a:xfrm>
              <a:off x="6145213" y="4467225"/>
              <a:ext cx="2505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solidFill>
                    <a:schemeClr val="accent2"/>
                  </a:solidFill>
                </a:rPr>
                <a:t>Interferer power</a:t>
              </a:r>
            </a:p>
            <a:p>
              <a:pPr eaLnBrk="1" hangingPunct="1"/>
              <a:r>
                <a:rPr lang="en-US" altLang="en-US" b="1">
                  <a:solidFill>
                    <a:schemeClr val="accent2"/>
                  </a:solidFill>
                </a:rPr>
                <a:t>(log-scale)</a:t>
              </a:r>
            </a:p>
          </p:txBody>
        </p:sp>
        <p:sp>
          <p:nvSpPr>
            <p:cNvPr id="90122" name="Text Box 24"/>
            <p:cNvSpPr txBox="1">
              <a:spLocks noChangeArrowheads="1"/>
            </p:cNvSpPr>
            <p:nvPr/>
          </p:nvSpPr>
          <p:spPr bwMode="auto">
            <a:xfrm rot="-5400000">
              <a:off x="4295775" y="2847975"/>
              <a:ext cx="2990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b="1">
                  <a:solidFill>
                    <a:schemeClr val="accent2"/>
                  </a:solidFill>
                </a:rPr>
                <a:t>Throughput (linear)</a:t>
              </a:r>
            </a:p>
          </p:txBody>
        </p:sp>
        <p:sp>
          <p:nvSpPr>
            <p:cNvPr id="90123" name="Line 25"/>
            <p:cNvSpPr>
              <a:spLocks noChangeShapeType="1"/>
            </p:cNvSpPr>
            <p:nvPr/>
          </p:nvSpPr>
          <p:spPr bwMode="auto">
            <a:xfrm>
              <a:off x="6629400" y="1905000"/>
              <a:ext cx="2057400" cy="1371600"/>
            </a:xfrm>
            <a:prstGeom prst="line">
              <a:avLst/>
            </a:prstGeom>
            <a:noFill/>
            <a:ln w="635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0124" name="Text Box 26"/>
            <p:cNvSpPr txBox="1">
              <a:spLocks noChangeArrowheads="1"/>
            </p:cNvSpPr>
            <p:nvPr/>
          </p:nvSpPr>
          <p:spPr bwMode="auto">
            <a:xfrm rot="1954943">
              <a:off x="7010400" y="2057400"/>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800" b="1">
                  <a:solidFill>
                    <a:srgbClr val="FF6600"/>
                  </a:solidFill>
                </a:rPr>
                <a:t>Theory</a:t>
              </a:r>
            </a:p>
          </p:txBody>
        </p:sp>
      </p:grpSp>
    </p:spTree>
    <p:extLst>
      <p:ext uri="{BB962C8B-B14F-4D97-AF65-F5344CB8AC3E}">
        <p14:creationId xmlns:p14="http://schemas.microsoft.com/office/powerpoint/2010/main" val="3597864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E901E64-9E7C-EE4F-A645-F68C8E6A200D}" type="slidenum">
              <a:rPr lang="en-US" altLang="en-US" sz="1200">
                <a:solidFill>
                  <a:schemeClr val="tx2"/>
                </a:solidFill>
                <a:latin typeface="Arial Narrow" charset="0"/>
              </a:rPr>
              <a:pPr eaLnBrk="1" hangingPunct="1"/>
              <a:t>82</a:t>
            </a:fld>
            <a:endParaRPr lang="en-US" altLang="en-US" sz="1200">
              <a:solidFill>
                <a:schemeClr val="tx2"/>
              </a:solidFill>
              <a:latin typeface="Arial Narrow" charset="0"/>
            </a:endParaRPr>
          </a:p>
        </p:txBody>
      </p:sp>
      <p:sp>
        <p:nvSpPr>
          <p:cNvPr id="92162" name="Rectangle 4"/>
          <p:cNvSpPr>
            <a:spLocks noGrp="1" noChangeArrowheads="1"/>
          </p:cNvSpPr>
          <p:nvPr>
            <p:ph type="title"/>
          </p:nvPr>
        </p:nvSpPr>
        <p:spPr/>
        <p:txBody>
          <a:bodyPr>
            <a:normAutofit fontScale="90000"/>
          </a:bodyPr>
          <a:lstStyle/>
          <a:p>
            <a:r>
              <a:rPr lang="en-US" altLang="en-US"/>
              <a:t>Experimental Setup</a:t>
            </a:r>
          </a:p>
        </p:txBody>
      </p:sp>
      <p:sp>
        <p:nvSpPr>
          <p:cNvPr id="92163" name="Line 43"/>
          <p:cNvSpPr>
            <a:spLocks noChangeShapeType="1"/>
          </p:cNvSpPr>
          <p:nvPr/>
        </p:nvSpPr>
        <p:spPr bwMode="auto">
          <a:xfrm flipV="1">
            <a:off x="996950" y="1781175"/>
            <a:ext cx="0" cy="762000"/>
          </a:xfrm>
          <a:prstGeom prst="line">
            <a:avLst/>
          </a:prstGeom>
          <a:noFill/>
          <a:ln w="28575">
            <a:solidFill>
              <a:schemeClr val="bg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92164"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600200"/>
            <a:ext cx="1566863"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156075"/>
            <a:ext cx="1481138"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Line 69"/>
          <p:cNvSpPr>
            <a:spLocks noChangeShapeType="1"/>
          </p:cNvSpPr>
          <p:nvPr/>
        </p:nvSpPr>
        <p:spPr bwMode="auto">
          <a:xfrm flipV="1">
            <a:off x="2165350" y="3124200"/>
            <a:ext cx="0" cy="914400"/>
          </a:xfrm>
          <a:prstGeom prst="line">
            <a:avLst/>
          </a:prstGeom>
          <a:noFill/>
          <a:ln w="63500">
            <a:solidFill>
              <a:srgbClr val="FF66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67" name="Text Box 70"/>
          <p:cNvSpPr txBox="1">
            <a:spLocks noChangeArrowheads="1"/>
          </p:cNvSpPr>
          <p:nvPr/>
        </p:nvSpPr>
        <p:spPr bwMode="auto">
          <a:xfrm>
            <a:off x="2851150" y="4241800"/>
            <a:ext cx="960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chemeClr val="accent2"/>
                </a:solidFill>
              </a:rPr>
              <a:t>802.11</a:t>
            </a:r>
            <a:br>
              <a:rPr lang="en-US" altLang="en-US" sz="2000" b="1">
                <a:solidFill>
                  <a:schemeClr val="accent2"/>
                </a:solidFill>
              </a:rPr>
            </a:br>
            <a:r>
              <a:rPr lang="en-US" altLang="en-US" sz="2000" b="1">
                <a:solidFill>
                  <a:schemeClr val="accent2"/>
                </a:solidFill>
              </a:rPr>
              <a:t>Client</a:t>
            </a:r>
          </a:p>
        </p:txBody>
      </p:sp>
      <p:sp>
        <p:nvSpPr>
          <p:cNvPr id="92168" name="Text Box 71"/>
          <p:cNvSpPr txBox="1">
            <a:spLocks noChangeArrowheads="1"/>
          </p:cNvSpPr>
          <p:nvPr/>
        </p:nvSpPr>
        <p:spPr bwMode="auto">
          <a:xfrm>
            <a:off x="2768600" y="2184400"/>
            <a:ext cx="1074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chemeClr val="accent2"/>
                </a:solidFill>
              </a:rPr>
              <a:t>Access</a:t>
            </a:r>
            <a:br>
              <a:rPr lang="en-US" altLang="en-US" sz="2000" b="1">
                <a:solidFill>
                  <a:schemeClr val="accent2"/>
                </a:solidFill>
              </a:rPr>
            </a:br>
            <a:r>
              <a:rPr lang="en-US" altLang="en-US" sz="2000" b="1">
                <a:solidFill>
                  <a:schemeClr val="accent2"/>
                </a:solidFill>
              </a:rPr>
              <a:t>Point</a:t>
            </a:r>
          </a:p>
        </p:txBody>
      </p:sp>
      <p:sp>
        <p:nvSpPr>
          <p:cNvPr id="92169" name="Text Box 72"/>
          <p:cNvSpPr txBox="1">
            <a:spLocks noChangeArrowheads="1"/>
          </p:cNvSpPr>
          <p:nvPr/>
        </p:nvSpPr>
        <p:spPr bwMode="auto">
          <a:xfrm>
            <a:off x="533400" y="3219450"/>
            <a:ext cx="1298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rgbClr val="FF6600"/>
                </a:solidFill>
              </a:rPr>
              <a:t>UDP flow</a:t>
            </a:r>
          </a:p>
        </p:txBody>
      </p:sp>
      <p:grpSp>
        <p:nvGrpSpPr>
          <p:cNvPr id="2" name="Group 81"/>
          <p:cNvGrpSpPr>
            <a:grpSpLocks/>
          </p:cNvGrpSpPr>
          <p:nvPr/>
        </p:nvGrpSpPr>
        <p:grpSpPr bwMode="auto">
          <a:xfrm>
            <a:off x="4191000" y="2743200"/>
            <a:ext cx="2362200" cy="1550988"/>
            <a:chOff x="2640" y="1728"/>
            <a:chExt cx="1488" cy="977"/>
          </a:xfrm>
        </p:grpSpPr>
        <p:pic>
          <p:nvPicPr>
            <p:cNvPr id="92174"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 y="1728"/>
              <a:ext cx="933" cy="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5" name="Text Box 73"/>
            <p:cNvSpPr txBox="1">
              <a:spLocks noChangeArrowheads="1"/>
            </p:cNvSpPr>
            <p:nvPr/>
          </p:nvSpPr>
          <p:spPr bwMode="auto">
            <a:xfrm>
              <a:off x="2711" y="2455"/>
              <a:ext cx="141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2000" b="1">
                  <a:solidFill>
                    <a:schemeClr val="accent2"/>
                  </a:solidFill>
                </a:rPr>
                <a:t>802.11 Interferer</a:t>
              </a:r>
            </a:p>
          </p:txBody>
        </p:sp>
      </p:grpSp>
      <p:grpSp>
        <p:nvGrpSpPr>
          <p:cNvPr id="3" name="Group 80"/>
          <p:cNvGrpSpPr>
            <a:grpSpLocks/>
          </p:cNvGrpSpPr>
          <p:nvPr/>
        </p:nvGrpSpPr>
        <p:grpSpPr bwMode="auto">
          <a:xfrm>
            <a:off x="4343400" y="2971800"/>
            <a:ext cx="2971800" cy="1133475"/>
            <a:chOff x="2736" y="2208"/>
            <a:chExt cx="1872" cy="714"/>
          </a:xfrm>
        </p:grpSpPr>
        <p:pic>
          <p:nvPicPr>
            <p:cNvPr id="92172" name="Picture 64" descr="jam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 y="2208"/>
              <a:ext cx="816"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3" name="Line 78"/>
            <p:cNvSpPr>
              <a:spLocks noChangeShapeType="1"/>
            </p:cNvSpPr>
            <p:nvPr/>
          </p:nvSpPr>
          <p:spPr bwMode="auto">
            <a:xfrm>
              <a:off x="3648" y="2496"/>
              <a:ext cx="960" cy="0"/>
            </a:xfrm>
            <a:prstGeom prst="line">
              <a:avLst/>
            </a:prstGeom>
            <a:noFill/>
            <a:ln w="63500">
              <a:solidFill>
                <a:srgbClr val="FF66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559071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0.0 0.0  L 0.25 0.0  E" pathEditMode="relative" ptsTypes="">
                                      <p:cBhvr>
                                        <p:cTn id="6" dur="1000" fill="hold"/>
                                        <p:tgtEl>
                                          <p:spTgt spid="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09" name="Rectangle 4"/>
          <p:cNvSpPr>
            <a:spLocks noGrp="1" noChangeArrowheads="1"/>
          </p:cNvSpPr>
          <p:nvPr>
            <p:ph type="title"/>
          </p:nvPr>
        </p:nvSpPr>
        <p:spPr/>
        <p:txBody>
          <a:bodyPr>
            <a:normAutofit fontScale="90000"/>
          </a:bodyPr>
          <a:lstStyle/>
          <a:p>
            <a:r>
              <a:rPr lang="en-US" altLang="en-US"/>
              <a:t>802.11 Receiver Path</a:t>
            </a:r>
          </a:p>
        </p:txBody>
      </p:sp>
      <p:sp>
        <p:nvSpPr>
          <p:cNvPr id="69" name="Content Placeholder 68"/>
          <p:cNvSpPr>
            <a:spLocks noGrp="1"/>
          </p:cNvSpPr>
          <p:nvPr>
            <p:ph idx="1"/>
          </p:nvPr>
        </p:nvSpPr>
        <p:spPr>
          <a:xfrm>
            <a:off x="304800" y="5257800"/>
            <a:ext cx="8458200" cy="1219200"/>
          </a:xfrm>
        </p:spPr>
        <p:txBody>
          <a:bodyPr>
            <a:normAutofit/>
          </a:bodyPr>
          <a:lstStyle/>
          <a:p>
            <a:pPr>
              <a:lnSpc>
                <a:spcPct val="70000"/>
              </a:lnSpc>
            </a:pPr>
            <a:r>
              <a:rPr lang="en-US" altLang="en-US" sz="2200"/>
              <a:t>Extend SINR model to capture these vulnerabilities</a:t>
            </a:r>
          </a:p>
          <a:p>
            <a:pPr>
              <a:lnSpc>
                <a:spcPct val="70000"/>
              </a:lnSpc>
            </a:pPr>
            <a:r>
              <a:rPr lang="en-US" altLang="en-US" sz="2200"/>
              <a:t>Interested in worst-case natural or adversarial interference</a:t>
            </a:r>
          </a:p>
          <a:p>
            <a:pPr lvl="1">
              <a:lnSpc>
                <a:spcPct val="70000"/>
              </a:lnSpc>
            </a:pPr>
            <a:r>
              <a:rPr lang="en-US" altLang="en-US" sz="2000"/>
              <a:t>Have developed range of </a:t>
            </a:r>
            <a:r>
              <a:rPr lang="ja-JP" altLang="en-US" sz="2000"/>
              <a:t>“</a:t>
            </a:r>
            <a:r>
              <a:rPr lang="en-US" altLang="ja-JP" sz="2000"/>
              <a:t>attacks</a:t>
            </a:r>
            <a:r>
              <a:rPr lang="ja-JP" altLang="en-US" sz="2000"/>
              <a:t>”</a:t>
            </a:r>
            <a:r>
              <a:rPr lang="en-US" altLang="ja-JP" sz="2000"/>
              <a:t> that trigger these vulnerabilities</a:t>
            </a:r>
          </a:p>
          <a:p>
            <a:pPr lvl="1">
              <a:lnSpc>
                <a:spcPct val="70000"/>
              </a:lnSpc>
            </a:pPr>
            <a:endParaRPr lang="en-US" altLang="en-US" sz="2000"/>
          </a:p>
        </p:txBody>
      </p:sp>
      <p:sp>
        <p:nvSpPr>
          <p:cNvPr id="942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1790F6F5-9B42-1347-815E-CA2F8033751E}" type="slidenum">
              <a:rPr lang="en-US" altLang="en-US" sz="1200">
                <a:solidFill>
                  <a:schemeClr val="tx2"/>
                </a:solidFill>
                <a:latin typeface="Arial Narrow" charset="0"/>
              </a:rPr>
              <a:pPr eaLnBrk="1" hangingPunct="1"/>
              <a:t>83</a:t>
            </a:fld>
            <a:endParaRPr lang="en-US" altLang="en-US" sz="1200">
              <a:solidFill>
                <a:schemeClr val="tx2"/>
              </a:solidFill>
              <a:latin typeface="Arial Narrow" charset="0"/>
            </a:endParaRPr>
          </a:p>
        </p:txBody>
      </p:sp>
      <p:sp>
        <p:nvSpPr>
          <p:cNvPr id="94212" name="Text Box 9"/>
          <p:cNvSpPr txBox="1">
            <a:spLocks noChangeArrowheads="1"/>
          </p:cNvSpPr>
          <p:nvPr/>
        </p:nvSpPr>
        <p:spPr bwMode="auto">
          <a:xfrm>
            <a:off x="7623175" y="1366838"/>
            <a:ext cx="71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0000"/>
                </a:solidFill>
              </a:rPr>
              <a:t>MAC</a:t>
            </a:r>
          </a:p>
        </p:txBody>
      </p:sp>
      <p:sp>
        <p:nvSpPr>
          <p:cNvPr id="94213" name="Text Box 10"/>
          <p:cNvSpPr txBox="1">
            <a:spLocks noChangeArrowheads="1"/>
          </p:cNvSpPr>
          <p:nvPr/>
        </p:nvSpPr>
        <p:spPr bwMode="auto">
          <a:xfrm>
            <a:off x="3956050" y="138588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0000"/>
                </a:solidFill>
              </a:rPr>
              <a:t>PHY</a:t>
            </a:r>
          </a:p>
        </p:txBody>
      </p:sp>
      <p:sp>
        <p:nvSpPr>
          <p:cNvPr id="94214" name="Rectangle 12"/>
          <p:cNvSpPr>
            <a:spLocks noChangeArrowheads="1"/>
          </p:cNvSpPr>
          <p:nvPr/>
        </p:nvSpPr>
        <p:spPr bwMode="auto">
          <a:xfrm>
            <a:off x="2286000" y="2292350"/>
            <a:ext cx="1036638" cy="6588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b="1">
                <a:solidFill>
                  <a:srgbClr val="FF0000"/>
                </a:solidFill>
              </a:rPr>
              <a:t>Timing</a:t>
            </a:r>
            <a:br>
              <a:rPr lang="en-US" altLang="en-US" sz="1600" b="1">
                <a:solidFill>
                  <a:srgbClr val="FF0000"/>
                </a:solidFill>
              </a:rPr>
            </a:br>
            <a:r>
              <a:rPr lang="en-US" altLang="en-US" sz="1600" b="1">
                <a:solidFill>
                  <a:srgbClr val="FF0000"/>
                </a:solidFill>
              </a:rPr>
              <a:t>Recovery</a:t>
            </a:r>
          </a:p>
        </p:txBody>
      </p:sp>
      <p:sp>
        <p:nvSpPr>
          <p:cNvPr id="94215" name="Line 14"/>
          <p:cNvSpPr>
            <a:spLocks noChangeShapeType="1"/>
          </p:cNvSpPr>
          <p:nvPr/>
        </p:nvSpPr>
        <p:spPr bwMode="auto">
          <a:xfrm flipV="1">
            <a:off x="2071688" y="2103438"/>
            <a:ext cx="0" cy="4714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16" name="Line 15"/>
          <p:cNvSpPr>
            <a:spLocks noChangeShapeType="1"/>
          </p:cNvSpPr>
          <p:nvPr/>
        </p:nvSpPr>
        <p:spPr bwMode="auto">
          <a:xfrm>
            <a:off x="2071688" y="2103438"/>
            <a:ext cx="17907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17" name="Line 16"/>
          <p:cNvSpPr>
            <a:spLocks noChangeShapeType="1"/>
          </p:cNvSpPr>
          <p:nvPr/>
        </p:nvSpPr>
        <p:spPr bwMode="auto">
          <a:xfrm>
            <a:off x="1223963" y="2009775"/>
            <a:ext cx="2638425" cy="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4218" name="Rectangle 19"/>
          <p:cNvSpPr>
            <a:spLocks noChangeArrowheads="1"/>
          </p:cNvSpPr>
          <p:nvPr/>
        </p:nvSpPr>
        <p:spPr bwMode="auto">
          <a:xfrm>
            <a:off x="4572000" y="2971800"/>
            <a:ext cx="2830513" cy="4699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b="1">
                <a:solidFill>
                  <a:srgbClr val="FF0000"/>
                </a:solidFill>
              </a:rPr>
              <a:t>Preamble Detector/</a:t>
            </a:r>
            <a:br>
              <a:rPr lang="en-US" altLang="en-US" sz="1600" b="1">
                <a:solidFill>
                  <a:srgbClr val="FF0000"/>
                </a:solidFill>
              </a:rPr>
            </a:br>
            <a:r>
              <a:rPr lang="en-US" altLang="en-US" sz="1600" b="1">
                <a:solidFill>
                  <a:srgbClr val="FF0000"/>
                </a:solidFill>
              </a:rPr>
              <a:t>Header CRC-16 Checker</a:t>
            </a:r>
          </a:p>
        </p:txBody>
      </p:sp>
      <p:sp>
        <p:nvSpPr>
          <p:cNvPr id="94219" name="Rectangle 21"/>
          <p:cNvSpPr>
            <a:spLocks noChangeArrowheads="1"/>
          </p:cNvSpPr>
          <p:nvPr/>
        </p:nvSpPr>
        <p:spPr bwMode="auto">
          <a:xfrm>
            <a:off x="3860800" y="1914525"/>
            <a:ext cx="660400" cy="282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b="1">
                <a:solidFill>
                  <a:srgbClr val="FF0000"/>
                </a:solidFill>
              </a:rPr>
              <a:t>AGC</a:t>
            </a:r>
          </a:p>
        </p:txBody>
      </p:sp>
      <p:sp>
        <p:nvSpPr>
          <p:cNvPr id="94220" name="Line 23"/>
          <p:cNvSpPr>
            <a:spLocks noChangeShapeType="1"/>
          </p:cNvSpPr>
          <p:nvPr/>
        </p:nvSpPr>
        <p:spPr bwMode="auto">
          <a:xfrm>
            <a:off x="3352800" y="2574925"/>
            <a:ext cx="936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1" name="Rectangle 25"/>
          <p:cNvSpPr>
            <a:spLocks noChangeArrowheads="1"/>
          </p:cNvSpPr>
          <p:nvPr/>
        </p:nvSpPr>
        <p:spPr bwMode="auto">
          <a:xfrm>
            <a:off x="3429000" y="2262188"/>
            <a:ext cx="1130300" cy="658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22" name="Rectangle 26"/>
          <p:cNvSpPr>
            <a:spLocks noChangeArrowheads="1"/>
          </p:cNvSpPr>
          <p:nvPr/>
        </p:nvSpPr>
        <p:spPr bwMode="auto">
          <a:xfrm>
            <a:off x="3429000" y="2286000"/>
            <a:ext cx="10271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solidFill>
                  <a:srgbClr val="000000"/>
                </a:solidFill>
              </a:rPr>
              <a:t>Barker </a:t>
            </a:r>
          </a:p>
          <a:p>
            <a:pPr eaLnBrk="1" hangingPunct="1"/>
            <a:r>
              <a:rPr lang="en-US" altLang="en-US" sz="1600">
                <a:solidFill>
                  <a:srgbClr val="000000"/>
                </a:solidFill>
              </a:rPr>
              <a:t>Correlator</a:t>
            </a:r>
          </a:p>
        </p:txBody>
      </p:sp>
      <p:sp>
        <p:nvSpPr>
          <p:cNvPr id="94223" name="Rectangle 28"/>
          <p:cNvSpPr>
            <a:spLocks noChangeArrowheads="1"/>
          </p:cNvSpPr>
          <p:nvPr/>
        </p:nvSpPr>
        <p:spPr bwMode="auto">
          <a:xfrm>
            <a:off x="6096000" y="2406650"/>
            <a:ext cx="123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solidFill>
                  <a:srgbClr val="000000"/>
                </a:solidFill>
              </a:rPr>
              <a:t>Descrambler</a:t>
            </a:r>
          </a:p>
        </p:txBody>
      </p:sp>
      <p:sp>
        <p:nvSpPr>
          <p:cNvPr id="94224" name="Rectangle 29"/>
          <p:cNvSpPr>
            <a:spLocks noChangeArrowheads="1"/>
          </p:cNvSpPr>
          <p:nvPr/>
        </p:nvSpPr>
        <p:spPr bwMode="auto">
          <a:xfrm>
            <a:off x="6096000" y="2446338"/>
            <a:ext cx="1270000" cy="296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25" name="Rectangle 30"/>
          <p:cNvSpPr>
            <a:spLocks noChangeArrowheads="1"/>
          </p:cNvSpPr>
          <p:nvPr/>
        </p:nvSpPr>
        <p:spPr bwMode="auto">
          <a:xfrm>
            <a:off x="4656138" y="2449513"/>
            <a:ext cx="1287462" cy="293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26" name="Line 33"/>
          <p:cNvSpPr>
            <a:spLocks noChangeShapeType="1"/>
          </p:cNvSpPr>
          <p:nvPr/>
        </p:nvSpPr>
        <p:spPr bwMode="auto">
          <a:xfrm flipH="1">
            <a:off x="6688138" y="2743200"/>
            <a:ext cx="17462" cy="2079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27" name="Rectangle 35"/>
          <p:cNvSpPr>
            <a:spLocks noChangeArrowheads="1"/>
          </p:cNvSpPr>
          <p:nvPr/>
        </p:nvSpPr>
        <p:spPr bwMode="auto">
          <a:xfrm>
            <a:off x="1447800" y="1727200"/>
            <a:ext cx="6013450" cy="185420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28" name="Line 36"/>
          <p:cNvSpPr>
            <a:spLocks noChangeShapeType="1"/>
          </p:cNvSpPr>
          <p:nvPr/>
        </p:nvSpPr>
        <p:spPr bwMode="auto">
          <a:xfrm>
            <a:off x="1882775" y="2574925"/>
            <a:ext cx="4714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29" name="Line 37"/>
          <p:cNvSpPr>
            <a:spLocks noChangeShapeType="1"/>
          </p:cNvSpPr>
          <p:nvPr/>
        </p:nvSpPr>
        <p:spPr bwMode="auto">
          <a:xfrm>
            <a:off x="1600200" y="2479675"/>
            <a:ext cx="1889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0" name="Line 38"/>
          <p:cNvSpPr>
            <a:spLocks noChangeShapeType="1"/>
          </p:cNvSpPr>
          <p:nvPr/>
        </p:nvSpPr>
        <p:spPr bwMode="auto">
          <a:xfrm>
            <a:off x="1600200" y="2668588"/>
            <a:ext cx="1889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1" name="Line 39"/>
          <p:cNvSpPr>
            <a:spLocks noChangeShapeType="1"/>
          </p:cNvSpPr>
          <p:nvPr/>
        </p:nvSpPr>
        <p:spPr bwMode="auto">
          <a:xfrm>
            <a:off x="1600200" y="2479675"/>
            <a:ext cx="0" cy="188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2" name="Line 40"/>
          <p:cNvSpPr>
            <a:spLocks noChangeShapeType="1"/>
          </p:cNvSpPr>
          <p:nvPr/>
        </p:nvSpPr>
        <p:spPr bwMode="auto">
          <a:xfrm>
            <a:off x="1789113" y="2479675"/>
            <a:ext cx="93662" cy="952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3" name="Line 41"/>
          <p:cNvSpPr>
            <a:spLocks noChangeShapeType="1"/>
          </p:cNvSpPr>
          <p:nvPr/>
        </p:nvSpPr>
        <p:spPr bwMode="auto">
          <a:xfrm flipV="1">
            <a:off x="1789113" y="2574925"/>
            <a:ext cx="93662" cy="93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4" name="Text Box 42"/>
          <p:cNvSpPr txBox="1">
            <a:spLocks noChangeArrowheads="1"/>
          </p:cNvSpPr>
          <p:nvPr/>
        </p:nvSpPr>
        <p:spPr bwMode="auto">
          <a:xfrm>
            <a:off x="1524000" y="2170113"/>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solidFill>
                  <a:srgbClr val="000000"/>
                </a:solidFill>
              </a:rPr>
              <a:t>ADC</a:t>
            </a:r>
          </a:p>
        </p:txBody>
      </p:sp>
      <p:sp>
        <p:nvSpPr>
          <p:cNvPr id="94235" name="Line 43"/>
          <p:cNvSpPr>
            <a:spLocks noChangeShapeType="1"/>
          </p:cNvSpPr>
          <p:nvPr/>
        </p:nvSpPr>
        <p:spPr bwMode="auto">
          <a:xfrm flipH="1">
            <a:off x="2165350" y="2479675"/>
            <a:ext cx="95250" cy="1889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36" name="Text Box 44"/>
          <p:cNvSpPr txBox="1">
            <a:spLocks noChangeArrowheads="1"/>
          </p:cNvSpPr>
          <p:nvPr/>
        </p:nvSpPr>
        <p:spPr bwMode="auto">
          <a:xfrm>
            <a:off x="1384300" y="2695575"/>
            <a:ext cx="1130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b="1">
                <a:solidFill>
                  <a:srgbClr val="FF0000"/>
                </a:solidFill>
              </a:rPr>
              <a:t>6-bit </a:t>
            </a:r>
          </a:p>
          <a:p>
            <a:pPr eaLnBrk="1" hangingPunct="1"/>
            <a:r>
              <a:rPr lang="en-US" altLang="en-US" sz="1600" b="1">
                <a:solidFill>
                  <a:srgbClr val="FF0000"/>
                </a:solidFill>
              </a:rPr>
              <a:t>samples</a:t>
            </a:r>
          </a:p>
        </p:txBody>
      </p:sp>
      <p:cxnSp>
        <p:nvCxnSpPr>
          <p:cNvPr id="94237" name="AutoShape 46"/>
          <p:cNvCxnSpPr>
            <a:cxnSpLocks noChangeShapeType="1"/>
          </p:cNvCxnSpPr>
          <p:nvPr/>
        </p:nvCxnSpPr>
        <p:spPr bwMode="auto">
          <a:xfrm rot="5400000">
            <a:off x="8059738" y="1727200"/>
            <a:ext cx="280987" cy="93663"/>
          </a:xfrm>
          <a:prstGeom prst="curvedConnector3">
            <a:avLst>
              <a:gd name="adj1" fmla="val 49648"/>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4238" name="Line 47"/>
          <p:cNvSpPr>
            <a:spLocks noChangeShapeType="1"/>
          </p:cNvSpPr>
          <p:nvPr/>
        </p:nvSpPr>
        <p:spPr bwMode="auto">
          <a:xfrm>
            <a:off x="7632700" y="1727200"/>
            <a:ext cx="7938" cy="178911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39" name="Line 48"/>
          <p:cNvSpPr>
            <a:spLocks noChangeShapeType="1"/>
          </p:cNvSpPr>
          <p:nvPr/>
        </p:nvSpPr>
        <p:spPr bwMode="auto">
          <a:xfrm flipH="1">
            <a:off x="8686800" y="1727200"/>
            <a:ext cx="0" cy="17780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40" name="Line 49"/>
          <p:cNvSpPr>
            <a:spLocks noChangeShapeType="1"/>
          </p:cNvSpPr>
          <p:nvPr/>
        </p:nvSpPr>
        <p:spPr bwMode="auto">
          <a:xfrm>
            <a:off x="7716838" y="1727200"/>
            <a:ext cx="512762" cy="2540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41" name="Line 51"/>
          <p:cNvSpPr>
            <a:spLocks noChangeShapeType="1"/>
          </p:cNvSpPr>
          <p:nvPr/>
        </p:nvSpPr>
        <p:spPr bwMode="auto">
          <a:xfrm flipV="1">
            <a:off x="7716838" y="3505200"/>
            <a:ext cx="436562" cy="11113"/>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cxnSp>
        <p:nvCxnSpPr>
          <p:cNvPr id="94242" name="AutoShape 52"/>
          <p:cNvCxnSpPr>
            <a:cxnSpLocks noChangeShapeType="1"/>
          </p:cNvCxnSpPr>
          <p:nvPr/>
        </p:nvCxnSpPr>
        <p:spPr bwMode="auto">
          <a:xfrm rot="5400000">
            <a:off x="8154194" y="1724819"/>
            <a:ext cx="280988" cy="95250"/>
          </a:xfrm>
          <a:prstGeom prst="curvedConnector3">
            <a:avLst>
              <a:gd name="adj1" fmla="val 49648"/>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4243" name="Line 54"/>
          <p:cNvSpPr>
            <a:spLocks noChangeShapeType="1"/>
          </p:cNvSpPr>
          <p:nvPr/>
        </p:nvSpPr>
        <p:spPr bwMode="auto">
          <a:xfrm flipV="1">
            <a:off x="8342313" y="3505200"/>
            <a:ext cx="344487" cy="952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cxnSp>
        <p:nvCxnSpPr>
          <p:cNvPr id="94244" name="AutoShape 55"/>
          <p:cNvCxnSpPr>
            <a:cxnSpLocks noChangeShapeType="1"/>
          </p:cNvCxnSpPr>
          <p:nvPr/>
        </p:nvCxnSpPr>
        <p:spPr bwMode="auto">
          <a:xfrm rot="5400000">
            <a:off x="8060531" y="3445669"/>
            <a:ext cx="280988" cy="95250"/>
          </a:xfrm>
          <a:prstGeom prst="curvedConnector3">
            <a:avLst>
              <a:gd name="adj1" fmla="val 49648"/>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94245" name="AutoShape 56"/>
          <p:cNvCxnSpPr>
            <a:cxnSpLocks noChangeShapeType="1"/>
          </p:cNvCxnSpPr>
          <p:nvPr/>
        </p:nvCxnSpPr>
        <p:spPr bwMode="auto">
          <a:xfrm rot="5400000">
            <a:off x="8154988" y="3446462"/>
            <a:ext cx="280988" cy="93663"/>
          </a:xfrm>
          <a:prstGeom prst="curvedConnector3">
            <a:avLst>
              <a:gd name="adj1" fmla="val 49648"/>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94246" name="Line 57"/>
          <p:cNvSpPr>
            <a:spLocks noChangeShapeType="1"/>
          </p:cNvSpPr>
          <p:nvPr/>
        </p:nvSpPr>
        <p:spPr bwMode="auto">
          <a:xfrm flipH="1">
            <a:off x="304800" y="2574925"/>
            <a:ext cx="1295400" cy="15875"/>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4247" name="Text Box 58"/>
          <p:cNvSpPr txBox="1">
            <a:spLocks noChangeArrowheads="1"/>
          </p:cNvSpPr>
          <p:nvPr/>
        </p:nvSpPr>
        <p:spPr bwMode="auto">
          <a:xfrm>
            <a:off x="1697038" y="1677988"/>
            <a:ext cx="16287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solidFill>
                  <a:srgbClr val="000000"/>
                </a:solidFill>
              </a:rPr>
              <a:t>To RF Amplifiers</a:t>
            </a:r>
          </a:p>
        </p:txBody>
      </p:sp>
      <p:sp>
        <p:nvSpPr>
          <p:cNvPr id="94248" name="Rectangle 87"/>
          <p:cNvSpPr>
            <a:spLocks noChangeArrowheads="1"/>
          </p:cNvSpPr>
          <p:nvPr/>
        </p:nvSpPr>
        <p:spPr bwMode="auto">
          <a:xfrm>
            <a:off x="996950" y="1447800"/>
            <a:ext cx="7842250" cy="225742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49" name="Text Box 89"/>
          <p:cNvSpPr txBox="1">
            <a:spLocks noChangeArrowheads="1"/>
          </p:cNvSpPr>
          <p:nvPr/>
        </p:nvSpPr>
        <p:spPr bwMode="auto">
          <a:xfrm>
            <a:off x="4084638" y="3671888"/>
            <a:ext cx="100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0000"/>
                </a:solidFill>
              </a:rPr>
              <a:t>Receiver</a:t>
            </a:r>
          </a:p>
        </p:txBody>
      </p:sp>
      <p:sp>
        <p:nvSpPr>
          <p:cNvPr id="94250" name="Text Box 45"/>
          <p:cNvSpPr txBox="1">
            <a:spLocks noChangeArrowheads="1"/>
          </p:cNvSpPr>
          <p:nvPr/>
        </p:nvSpPr>
        <p:spPr bwMode="auto">
          <a:xfrm>
            <a:off x="7620000" y="2209800"/>
            <a:ext cx="1104900"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500">
                <a:solidFill>
                  <a:srgbClr val="000000"/>
                </a:solidFill>
              </a:rPr>
              <a:t>Data</a:t>
            </a:r>
          </a:p>
          <a:p>
            <a:pPr eaLnBrk="1" hangingPunct="1"/>
            <a:r>
              <a:rPr lang="en-US" altLang="en-US" sz="1500" i="1">
                <a:solidFill>
                  <a:srgbClr val="000000"/>
                </a:solidFill>
              </a:rPr>
              <a:t>(includes </a:t>
            </a:r>
            <a:r>
              <a:rPr lang="en-US" altLang="en-US" sz="1500" b="1">
                <a:solidFill>
                  <a:srgbClr val="FF0000"/>
                </a:solidFill>
              </a:rPr>
              <a:t>beacons</a:t>
            </a:r>
            <a:r>
              <a:rPr lang="en-US" altLang="en-US" sz="1500" i="1">
                <a:solidFill>
                  <a:srgbClr val="000000"/>
                </a:solidFill>
              </a:rPr>
              <a:t>)</a:t>
            </a:r>
            <a:endParaRPr lang="en-US" altLang="en-US" sz="1500">
              <a:solidFill>
                <a:srgbClr val="000000"/>
              </a:solidFill>
            </a:endParaRPr>
          </a:p>
          <a:p>
            <a:pPr eaLnBrk="1" hangingPunct="1"/>
            <a:endParaRPr lang="en-US" altLang="en-US" sz="1200">
              <a:solidFill>
                <a:srgbClr val="000000"/>
              </a:solidFill>
            </a:endParaRPr>
          </a:p>
        </p:txBody>
      </p:sp>
      <p:sp>
        <p:nvSpPr>
          <p:cNvPr id="94251" name="Rectangle 31"/>
          <p:cNvSpPr>
            <a:spLocks noChangeArrowheads="1"/>
          </p:cNvSpPr>
          <p:nvPr/>
        </p:nvSpPr>
        <p:spPr bwMode="auto">
          <a:xfrm>
            <a:off x="4597400" y="2406650"/>
            <a:ext cx="134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600">
                <a:solidFill>
                  <a:srgbClr val="000000"/>
                </a:solidFill>
              </a:rPr>
              <a:t>Demodulator</a:t>
            </a:r>
          </a:p>
        </p:txBody>
      </p:sp>
      <p:sp>
        <p:nvSpPr>
          <p:cNvPr id="94252" name="Line 104"/>
          <p:cNvSpPr>
            <a:spLocks noChangeShapeType="1"/>
          </p:cNvSpPr>
          <p:nvPr/>
        </p:nvSpPr>
        <p:spPr bwMode="auto">
          <a:xfrm flipV="1">
            <a:off x="8342313" y="1743075"/>
            <a:ext cx="344487" cy="952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4253" name="Text Box 107"/>
          <p:cNvSpPr txBox="1">
            <a:spLocks noChangeArrowheads="1"/>
          </p:cNvSpPr>
          <p:nvPr/>
        </p:nvSpPr>
        <p:spPr bwMode="auto">
          <a:xfrm>
            <a:off x="196850" y="2224088"/>
            <a:ext cx="863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solidFill>
                  <a:srgbClr val="000000"/>
                </a:solidFill>
              </a:rPr>
              <a:t>Analog </a:t>
            </a:r>
          </a:p>
          <a:p>
            <a:pPr eaLnBrk="1" hangingPunct="1"/>
            <a:r>
              <a:rPr lang="en-US" altLang="en-US" sz="1800">
                <a:solidFill>
                  <a:srgbClr val="000000"/>
                </a:solidFill>
              </a:rPr>
              <a:t>signal</a:t>
            </a:r>
          </a:p>
        </p:txBody>
      </p:sp>
      <p:sp>
        <p:nvSpPr>
          <p:cNvPr id="94254" name="Rectangle 109"/>
          <p:cNvSpPr>
            <a:spLocks noChangeArrowheads="1"/>
          </p:cNvSpPr>
          <p:nvPr/>
        </p:nvSpPr>
        <p:spPr bwMode="auto">
          <a:xfrm>
            <a:off x="2857500" y="4191000"/>
            <a:ext cx="1485900" cy="457200"/>
          </a:xfrm>
          <a:prstGeom prst="rect">
            <a:avLst/>
          </a:prstGeom>
          <a:solidFill>
            <a:srgbClr val="8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kumimoji="1" lang="en-US" altLang="en-US">
                <a:solidFill>
                  <a:srgbClr val="000000"/>
                </a:solidFill>
                <a:latin typeface="Arial Unicode MS" charset="0"/>
                <a:ea typeface="PMingLiU" charset="-120"/>
              </a:rPr>
              <a:t>SYNC</a:t>
            </a:r>
          </a:p>
        </p:txBody>
      </p:sp>
      <p:sp>
        <p:nvSpPr>
          <p:cNvPr id="94255" name="Rectangle 110"/>
          <p:cNvSpPr>
            <a:spLocks noChangeArrowheads="1"/>
          </p:cNvSpPr>
          <p:nvPr/>
        </p:nvSpPr>
        <p:spPr bwMode="auto">
          <a:xfrm>
            <a:off x="4343400" y="4191000"/>
            <a:ext cx="114300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kumimoji="1" lang="en-US" altLang="en-US">
                <a:solidFill>
                  <a:srgbClr val="000000"/>
                </a:solidFill>
                <a:ea typeface="PMingLiU" charset="-120"/>
              </a:rPr>
              <a:t>SFD</a:t>
            </a:r>
          </a:p>
        </p:txBody>
      </p:sp>
      <p:sp>
        <p:nvSpPr>
          <p:cNvPr id="94256" name="Rectangle 113"/>
          <p:cNvSpPr>
            <a:spLocks noChangeArrowheads="1"/>
          </p:cNvSpPr>
          <p:nvPr/>
        </p:nvSpPr>
        <p:spPr bwMode="auto">
          <a:xfrm>
            <a:off x="6248400" y="4191000"/>
            <a:ext cx="1250950"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kumimoji="1" lang="en-US" altLang="en-US">
                <a:solidFill>
                  <a:srgbClr val="000000"/>
                </a:solidFill>
                <a:ea typeface="PMingLiU" charset="-120"/>
              </a:rPr>
              <a:t>CRC</a:t>
            </a:r>
          </a:p>
        </p:txBody>
      </p:sp>
      <p:sp>
        <p:nvSpPr>
          <p:cNvPr id="94257" name="Line 117"/>
          <p:cNvSpPr>
            <a:spLocks noChangeShapeType="1"/>
          </p:cNvSpPr>
          <p:nvPr/>
        </p:nvSpPr>
        <p:spPr bwMode="auto">
          <a:xfrm>
            <a:off x="4554538" y="2590800"/>
            <a:ext cx="936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8" name="Line 118"/>
          <p:cNvSpPr>
            <a:spLocks noChangeShapeType="1"/>
          </p:cNvSpPr>
          <p:nvPr/>
        </p:nvSpPr>
        <p:spPr bwMode="auto">
          <a:xfrm>
            <a:off x="5943600" y="2590800"/>
            <a:ext cx="152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259" name="Rectangle 125"/>
          <p:cNvSpPr>
            <a:spLocks noChangeArrowheads="1"/>
          </p:cNvSpPr>
          <p:nvPr/>
        </p:nvSpPr>
        <p:spPr bwMode="auto">
          <a:xfrm>
            <a:off x="7467600" y="4191000"/>
            <a:ext cx="1143000" cy="4572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kumimoji="1" lang="en-US" altLang="en-US">
              <a:solidFill>
                <a:srgbClr val="000000"/>
              </a:solidFill>
              <a:latin typeface="Comic Sans MS" charset="0"/>
              <a:ea typeface="PMingLiU" charset="-120"/>
            </a:endParaRPr>
          </a:p>
        </p:txBody>
      </p:sp>
      <p:sp>
        <p:nvSpPr>
          <p:cNvPr id="94260" name="Text Box 132"/>
          <p:cNvSpPr txBox="1">
            <a:spLocks noChangeArrowheads="1"/>
          </p:cNvSpPr>
          <p:nvPr/>
        </p:nvSpPr>
        <p:spPr bwMode="auto">
          <a:xfrm>
            <a:off x="7391400" y="4167188"/>
            <a:ext cx="1176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000000"/>
                </a:solidFill>
              </a:rPr>
              <a:t>Payload</a:t>
            </a:r>
          </a:p>
        </p:txBody>
      </p:sp>
      <p:sp>
        <p:nvSpPr>
          <p:cNvPr id="94261" name="Line 133"/>
          <p:cNvSpPr>
            <a:spLocks noChangeShapeType="1"/>
          </p:cNvSpPr>
          <p:nvPr/>
        </p:nvSpPr>
        <p:spPr bwMode="auto">
          <a:xfrm flipV="1">
            <a:off x="3048000" y="2971800"/>
            <a:ext cx="0" cy="1219200"/>
          </a:xfrm>
          <a:prstGeom prst="line">
            <a:avLst/>
          </a:prstGeom>
          <a:noFill/>
          <a:ln w="57150">
            <a:solidFill>
              <a:srgbClr val="8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62" name="Line 134"/>
          <p:cNvSpPr>
            <a:spLocks noChangeShapeType="1"/>
          </p:cNvSpPr>
          <p:nvPr/>
        </p:nvSpPr>
        <p:spPr bwMode="auto">
          <a:xfrm flipV="1">
            <a:off x="4038600" y="2209800"/>
            <a:ext cx="0" cy="1981200"/>
          </a:xfrm>
          <a:prstGeom prst="line">
            <a:avLst/>
          </a:prstGeom>
          <a:noFill/>
          <a:ln w="57150">
            <a:solidFill>
              <a:srgbClr val="8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63" name="AutoShape 135"/>
          <p:cNvSpPr>
            <a:spLocks noChangeArrowheads="1"/>
          </p:cNvSpPr>
          <p:nvPr/>
        </p:nvSpPr>
        <p:spPr bwMode="auto">
          <a:xfrm>
            <a:off x="5486400" y="4037013"/>
            <a:ext cx="762000" cy="765175"/>
          </a:xfrm>
          <a:prstGeom prst="flowChartPunchedTap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solidFill>
                <a:srgbClr val="000000"/>
              </a:solidFill>
            </a:endParaRPr>
          </a:p>
        </p:txBody>
      </p:sp>
      <p:sp>
        <p:nvSpPr>
          <p:cNvPr id="94264" name="Line 136"/>
          <p:cNvSpPr>
            <a:spLocks noChangeShapeType="1"/>
          </p:cNvSpPr>
          <p:nvPr/>
        </p:nvSpPr>
        <p:spPr bwMode="auto">
          <a:xfrm flipV="1">
            <a:off x="5943600" y="3429000"/>
            <a:ext cx="0" cy="8382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65" name="Line 137"/>
          <p:cNvSpPr>
            <a:spLocks noChangeShapeType="1"/>
          </p:cNvSpPr>
          <p:nvPr/>
        </p:nvSpPr>
        <p:spPr bwMode="auto">
          <a:xfrm flipV="1">
            <a:off x="7848600" y="3505200"/>
            <a:ext cx="0" cy="685800"/>
          </a:xfrm>
          <a:prstGeom prst="line">
            <a:avLst/>
          </a:prstGeom>
          <a:noFill/>
          <a:ln w="571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266" name="Line 139"/>
          <p:cNvSpPr>
            <a:spLocks noChangeShapeType="1"/>
          </p:cNvSpPr>
          <p:nvPr/>
        </p:nvSpPr>
        <p:spPr bwMode="auto">
          <a:xfrm>
            <a:off x="2895600" y="4800600"/>
            <a:ext cx="4572000" cy="0"/>
          </a:xfrm>
          <a:prstGeom prst="line">
            <a:avLst/>
          </a:prstGeom>
          <a:noFill/>
          <a:ln w="50800">
            <a:solidFill>
              <a:srgbClr val="800000"/>
            </a:solidFill>
            <a:round/>
            <a:headEnd type="triangle" w="med" len="me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94267" name="Text Box 140"/>
          <p:cNvSpPr txBox="1">
            <a:spLocks noChangeArrowheads="1"/>
          </p:cNvSpPr>
          <p:nvPr/>
        </p:nvSpPr>
        <p:spPr bwMode="auto">
          <a:xfrm>
            <a:off x="4187825" y="4876800"/>
            <a:ext cx="1846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800000"/>
                </a:solidFill>
              </a:rPr>
              <a:t>PHY header</a:t>
            </a:r>
          </a:p>
        </p:txBody>
      </p:sp>
    </p:spTree>
    <p:extLst>
      <p:ext uri="{BB962C8B-B14F-4D97-AF65-F5344CB8AC3E}">
        <p14:creationId xmlns:p14="http://schemas.microsoft.com/office/powerpoint/2010/main" val="210974439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normAutofit fontScale="90000"/>
          </a:bodyPr>
          <a:lstStyle/>
          <a:p>
            <a:r>
              <a:rPr lang="en-US" altLang="en-US"/>
              <a:t>Timing Recovery Interference</a:t>
            </a:r>
          </a:p>
        </p:txBody>
      </p:sp>
      <p:sp>
        <p:nvSpPr>
          <p:cNvPr id="96258" name="Rectangle 3"/>
          <p:cNvSpPr>
            <a:spLocks noGrp="1" noChangeArrowheads="1"/>
          </p:cNvSpPr>
          <p:nvPr>
            <p:ph idx="1"/>
          </p:nvPr>
        </p:nvSpPr>
        <p:spPr>
          <a:xfrm>
            <a:off x="304800" y="1219200"/>
            <a:ext cx="8458200" cy="1447800"/>
          </a:xfrm>
        </p:spPr>
        <p:txBody>
          <a:bodyPr/>
          <a:lstStyle/>
          <a:p>
            <a:pPr>
              <a:lnSpc>
                <a:spcPct val="90000"/>
              </a:lnSpc>
            </a:pPr>
            <a:r>
              <a:rPr lang="en-US" altLang="en-US" sz="3000"/>
              <a:t>Interferer sends continuous SYNC pattern</a:t>
            </a:r>
          </a:p>
          <a:p>
            <a:pPr>
              <a:lnSpc>
                <a:spcPct val="90000"/>
              </a:lnSpc>
            </a:pPr>
            <a:r>
              <a:rPr lang="en-US" altLang="en-US" sz="3000"/>
              <a:t>Interferes with packet acquisition (PHY reception errors)</a:t>
            </a:r>
          </a:p>
        </p:txBody>
      </p:sp>
      <p:sp>
        <p:nvSpPr>
          <p:cNvPr id="962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4CFD9976-84C6-AA4D-BE83-5257F692C17B}" type="slidenum">
              <a:rPr lang="en-US" altLang="en-US" sz="1200">
                <a:solidFill>
                  <a:schemeClr val="tx2"/>
                </a:solidFill>
                <a:latin typeface="Arial Narrow" charset="0"/>
              </a:rPr>
              <a:pPr eaLnBrk="1" hangingPunct="1"/>
              <a:t>84</a:t>
            </a:fld>
            <a:endParaRPr lang="en-US" altLang="en-US" sz="1200">
              <a:solidFill>
                <a:schemeClr val="tx2"/>
              </a:solidFill>
              <a:latin typeface="Arial Narrow" charset="0"/>
            </a:endParaRPr>
          </a:p>
        </p:txBody>
      </p:sp>
      <p:graphicFrame>
        <p:nvGraphicFramePr>
          <p:cNvPr id="96260" name="Object 2"/>
          <p:cNvGraphicFramePr>
            <a:graphicFrameLocks noChangeAspect="1"/>
          </p:cNvGraphicFramePr>
          <p:nvPr/>
        </p:nvGraphicFramePr>
        <p:xfrm>
          <a:off x="1290638" y="2820988"/>
          <a:ext cx="6411912" cy="3808412"/>
        </p:xfrm>
        <a:graphic>
          <a:graphicData uri="http://schemas.openxmlformats.org/presentationml/2006/ole">
            <mc:AlternateContent xmlns:mc="http://schemas.openxmlformats.org/markup-compatibility/2006">
              <mc:Choice xmlns:v="urn:schemas-microsoft-com:vml" Requires="v">
                <p:oleObj spid="_x0000_s191501" name="Chart" r:id="rId4" imgW="26476190" imgH="14768254" progId="Excel.Chart.8">
                  <p:embed/>
                </p:oleObj>
              </mc:Choice>
              <mc:Fallback>
                <p:oleObj name="Chart" r:id="rId4" imgW="26476190" imgH="1476825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8" y="2820988"/>
                        <a:ext cx="6411912" cy="38084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6261" name="Text Box 6"/>
          <p:cNvSpPr txBox="1">
            <a:spLocks noChangeArrowheads="1"/>
          </p:cNvSpPr>
          <p:nvPr/>
        </p:nvSpPr>
        <p:spPr bwMode="auto">
          <a:xfrm>
            <a:off x="1736725" y="6589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1800"/>
          </a:p>
        </p:txBody>
      </p:sp>
      <p:sp>
        <p:nvSpPr>
          <p:cNvPr id="69644" name="Oval 12"/>
          <p:cNvSpPr>
            <a:spLocks noChangeArrowheads="1"/>
          </p:cNvSpPr>
          <p:nvPr/>
        </p:nvSpPr>
        <p:spPr bwMode="auto">
          <a:xfrm>
            <a:off x="3048000" y="3354388"/>
            <a:ext cx="381000" cy="3810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69645" name="Line 13"/>
          <p:cNvSpPr>
            <a:spLocks noChangeShapeType="1"/>
          </p:cNvSpPr>
          <p:nvPr/>
        </p:nvSpPr>
        <p:spPr bwMode="auto">
          <a:xfrm flipH="1">
            <a:off x="3276600" y="2973388"/>
            <a:ext cx="1524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46" name="Text Box 14"/>
          <p:cNvSpPr txBox="1">
            <a:spLocks noChangeArrowheads="1"/>
          </p:cNvSpPr>
          <p:nvPr/>
        </p:nvSpPr>
        <p:spPr bwMode="auto">
          <a:xfrm>
            <a:off x="2667000" y="2516188"/>
            <a:ext cx="226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FF0000"/>
                </a:solidFill>
              </a:rPr>
              <a:t>Weak interferer</a:t>
            </a:r>
          </a:p>
        </p:txBody>
      </p:sp>
      <p:sp>
        <p:nvSpPr>
          <p:cNvPr id="69647" name="Text Box 15"/>
          <p:cNvSpPr txBox="1">
            <a:spLocks noChangeArrowheads="1"/>
          </p:cNvSpPr>
          <p:nvPr/>
        </p:nvSpPr>
        <p:spPr bwMode="auto">
          <a:xfrm>
            <a:off x="4419600" y="3049588"/>
            <a:ext cx="15573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FF0000"/>
                </a:solidFill>
              </a:rPr>
              <a:t>Moderate </a:t>
            </a:r>
          </a:p>
          <a:p>
            <a:pPr eaLnBrk="1" hangingPunct="1"/>
            <a:r>
              <a:rPr lang="en-US" altLang="en-US">
                <a:solidFill>
                  <a:srgbClr val="FF0000"/>
                </a:solidFill>
              </a:rPr>
              <a:t>interferer</a:t>
            </a:r>
          </a:p>
        </p:txBody>
      </p:sp>
      <p:sp>
        <p:nvSpPr>
          <p:cNvPr id="69648" name="Oval 16"/>
          <p:cNvSpPr>
            <a:spLocks noChangeArrowheads="1"/>
          </p:cNvSpPr>
          <p:nvPr/>
        </p:nvSpPr>
        <p:spPr bwMode="auto">
          <a:xfrm>
            <a:off x="5105400" y="4192588"/>
            <a:ext cx="381000" cy="381000"/>
          </a:xfrm>
          <a:prstGeom prst="ellipse">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a:p>
        </p:txBody>
      </p:sp>
      <p:sp>
        <p:nvSpPr>
          <p:cNvPr id="69649" name="Line 17"/>
          <p:cNvSpPr>
            <a:spLocks noChangeShapeType="1"/>
          </p:cNvSpPr>
          <p:nvPr/>
        </p:nvSpPr>
        <p:spPr bwMode="auto">
          <a:xfrm flipH="1">
            <a:off x="5334000" y="3887788"/>
            <a:ext cx="0" cy="3048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51" name="Text Box 19"/>
          <p:cNvSpPr txBox="1">
            <a:spLocks noChangeArrowheads="1"/>
          </p:cNvSpPr>
          <p:nvPr/>
        </p:nvSpPr>
        <p:spPr bwMode="auto">
          <a:xfrm>
            <a:off x="3048000" y="4192588"/>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solidFill>
                  <a:srgbClr val="FF0000"/>
                </a:solidFill>
              </a:rPr>
              <a:t>Log-scale</a:t>
            </a:r>
          </a:p>
        </p:txBody>
      </p:sp>
      <p:sp>
        <p:nvSpPr>
          <p:cNvPr id="69652" name="Line 20"/>
          <p:cNvSpPr>
            <a:spLocks noChangeShapeType="1"/>
          </p:cNvSpPr>
          <p:nvPr/>
        </p:nvSpPr>
        <p:spPr bwMode="auto">
          <a:xfrm flipH="1">
            <a:off x="2514600" y="4497388"/>
            <a:ext cx="533400"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extLst>
      <p:ext uri="{BB962C8B-B14F-4D97-AF65-F5344CB8AC3E}">
        <p14:creationId xmlns:p14="http://schemas.microsoft.com/office/powerpoint/2010/main" val="1588260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fade">
                                      <p:cBhvr>
                                        <p:cTn id="7" dur="1000"/>
                                        <p:tgtEl>
                                          <p:spTgt spid="696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645"/>
                                        </p:tgtEl>
                                        <p:attrNameLst>
                                          <p:attrName>style.visibility</p:attrName>
                                        </p:attrNameLst>
                                      </p:cBhvr>
                                      <p:to>
                                        <p:strVal val="visible"/>
                                      </p:to>
                                    </p:set>
                                    <p:animEffect transition="in" filter="fade">
                                      <p:cBhvr>
                                        <p:cTn id="10" dur="1000"/>
                                        <p:tgtEl>
                                          <p:spTgt spid="696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646"/>
                                        </p:tgtEl>
                                        <p:attrNameLst>
                                          <p:attrName>style.visibility</p:attrName>
                                        </p:attrNameLst>
                                      </p:cBhvr>
                                      <p:to>
                                        <p:strVal val="visible"/>
                                      </p:to>
                                    </p:set>
                                    <p:animEffect transition="in" filter="fade">
                                      <p:cBhvr>
                                        <p:cTn id="13" dur="1000"/>
                                        <p:tgtEl>
                                          <p:spTgt spid="6964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69651"/>
                                        </p:tgtEl>
                                        <p:attrNameLst>
                                          <p:attrName>style.visibility</p:attrName>
                                        </p:attrNameLst>
                                      </p:cBhvr>
                                      <p:to>
                                        <p:strVal val="visible"/>
                                      </p:to>
                                    </p:set>
                                    <p:animEffect transition="in" filter="blinds(horizontal)">
                                      <p:cBhvr>
                                        <p:cTn id="16" dur="500"/>
                                        <p:tgtEl>
                                          <p:spTgt spid="6965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9652"/>
                                        </p:tgtEl>
                                        <p:attrNameLst>
                                          <p:attrName>style.visibility</p:attrName>
                                        </p:attrNameLst>
                                      </p:cBhvr>
                                      <p:to>
                                        <p:strVal val="visible"/>
                                      </p:to>
                                    </p:set>
                                    <p:animEffect transition="in" filter="blinds(horizontal)">
                                      <p:cBhvr>
                                        <p:cTn id="19" dur="1000"/>
                                        <p:tgtEl>
                                          <p:spTgt spid="696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1000"/>
                                        <p:tgtEl>
                                          <p:spTgt spid="69644"/>
                                        </p:tgtEl>
                                      </p:cBhvr>
                                    </p:animEffect>
                                    <p:set>
                                      <p:cBhvr>
                                        <p:cTn id="24" dur="1" fill="hold">
                                          <p:stCondLst>
                                            <p:cond delay="999"/>
                                          </p:stCondLst>
                                        </p:cTn>
                                        <p:tgtEl>
                                          <p:spTgt spid="69644"/>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1000"/>
                                        <p:tgtEl>
                                          <p:spTgt spid="69645"/>
                                        </p:tgtEl>
                                      </p:cBhvr>
                                    </p:animEffect>
                                    <p:set>
                                      <p:cBhvr>
                                        <p:cTn id="27" dur="1" fill="hold">
                                          <p:stCondLst>
                                            <p:cond delay="999"/>
                                          </p:stCondLst>
                                        </p:cTn>
                                        <p:tgtEl>
                                          <p:spTgt spid="69645"/>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1000"/>
                                        <p:tgtEl>
                                          <p:spTgt spid="69646"/>
                                        </p:tgtEl>
                                      </p:cBhvr>
                                    </p:animEffect>
                                    <p:set>
                                      <p:cBhvr>
                                        <p:cTn id="30" dur="1" fill="hold">
                                          <p:stCondLst>
                                            <p:cond delay="999"/>
                                          </p:stCondLst>
                                        </p:cTn>
                                        <p:tgtEl>
                                          <p:spTgt spid="69646"/>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69647"/>
                                        </p:tgtEl>
                                        <p:attrNameLst>
                                          <p:attrName>style.visibility</p:attrName>
                                        </p:attrNameLst>
                                      </p:cBhvr>
                                      <p:to>
                                        <p:strVal val="visible"/>
                                      </p:to>
                                    </p:set>
                                    <p:animEffect transition="in" filter="fade">
                                      <p:cBhvr>
                                        <p:cTn id="33" dur="1000"/>
                                        <p:tgtEl>
                                          <p:spTgt spid="696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649"/>
                                        </p:tgtEl>
                                        <p:attrNameLst>
                                          <p:attrName>style.visibility</p:attrName>
                                        </p:attrNameLst>
                                      </p:cBhvr>
                                      <p:to>
                                        <p:strVal val="visible"/>
                                      </p:to>
                                    </p:set>
                                    <p:animEffect transition="in" filter="fade">
                                      <p:cBhvr>
                                        <p:cTn id="36" dur="1000"/>
                                        <p:tgtEl>
                                          <p:spTgt spid="6964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9648"/>
                                        </p:tgtEl>
                                        <p:attrNameLst>
                                          <p:attrName>style.visibility</p:attrName>
                                        </p:attrNameLst>
                                      </p:cBhvr>
                                      <p:to>
                                        <p:strVal val="visible"/>
                                      </p:to>
                                    </p:set>
                                    <p:animEffect transition="in" filter="fade">
                                      <p:cBhvr>
                                        <p:cTn id="39" dur="1000"/>
                                        <p:tgtEl>
                                          <p:spTgt spid="69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4" grpId="0" animBg="1"/>
      <p:bldP spid="69644" grpId="1" animBg="1"/>
      <p:bldP spid="69645" grpId="0" animBg="1"/>
      <p:bldP spid="69645" grpId="1" animBg="1"/>
      <p:bldP spid="69646" grpId="0"/>
      <p:bldP spid="69646" grpId="1"/>
      <p:bldP spid="69647" grpId="0"/>
      <p:bldP spid="69648" grpId="0" animBg="1"/>
      <p:bldP spid="69649" grpId="0" animBg="1"/>
      <p:bldP spid="69651" grpId="0"/>
      <p:bldP spid="6965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normAutofit fontScale="90000"/>
          </a:bodyPr>
          <a:lstStyle/>
          <a:p>
            <a:r>
              <a:rPr lang="en-US" altLang="en-US"/>
              <a:t>Interference Management</a:t>
            </a:r>
          </a:p>
        </p:txBody>
      </p:sp>
      <p:sp>
        <p:nvSpPr>
          <p:cNvPr id="98306" name="Rectangle 3"/>
          <p:cNvSpPr>
            <a:spLocks noGrp="1" noChangeArrowheads="1"/>
          </p:cNvSpPr>
          <p:nvPr>
            <p:ph idx="1"/>
          </p:nvPr>
        </p:nvSpPr>
        <p:spPr/>
        <p:txBody>
          <a:bodyPr/>
          <a:lstStyle/>
          <a:p>
            <a:pPr>
              <a:lnSpc>
                <a:spcPct val="80000"/>
              </a:lnSpc>
            </a:pPr>
            <a:r>
              <a:rPr lang="en-US" altLang="en-US" sz="2500"/>
              <a:t>Interference will get worse</a:t>
            </a:r>
          </a:p>
          <a:p>
            <a:pPr lvl="1">
              <a:lnSpc>
                <a:spcPct val="80000"/>
              </a:lnSpc>
            </a:pPr>
            <a:r>
              <a:rPr lang="en-US" altLang="en-US" sz="2200"/>
              <a:t>Density/device diversity is increasing</a:t>
            </a:r>
          </a:p>
          <a:p>
            <a:pPr lvl="1">
              <a:lnSpc>
                <a:spcPct val="80000"/>
              </a:lnSpc>
            </a:pPr>
            <a:r>
              <a:rPr lang="en-US" altLang="en-US" sz="2200"/>
              <a:t>Unlicensed spectrum is not keeping up</a:t>
            </a:r>
          </a:p>
          <a:p>
            <a:pPr lvl="1">
              <a:lnSpc>
                <a:spcPct val="80000"/>
              </a:lnSpc>
            </a:pPr>
            <a:endParaRPr lang="en-US" altLang="en-US" sz="2200"/>
          </a:p>
          <a:p>
            <a:pPr>
              <a:lnSpc>
                <a:spcPct val="80000"/>
              </a:lnSpc>
            </a:pPr>
            <a:r>
              <a:rPr lang="en-US" altLang="en-US" sz="2500"/>
              <a:t>Spectrum management</a:t>
            </a:r>
          </a:p>
          <a:p>
            <a:pPr lvl="1">
              <a:lnSpc>
                <a:spcPct val="80000"/>
              </a:lnSpc>
            </a:pPr>
            <a:r>
              <a:rPr lang="ja-JP" altLang="en-US" sz="2200"/>
              <a:t>“</a:t>
            </a:r>
            <a:r>
              <a:rPr lang="en-US" altLang="ja-JP" sz="2200"/>
              <a:t>Channel hopping</a:t>
            </a:r>
            <a:r>
              <a:rPr lang="ja-JP" altLang="en-US" sz="2200"/>
              <a:t>”</a:t>
            </a:r>
            <a:r>
              <a:rPr lang="en-US" altLang="ja-JP" sz="2200"/>
              <a:t> 802.11 effective at mitigating some performance problems [Sigcomm07]</a:t>
            </a:r>
          </a:p>
          <a:p>
            <a:pPr lvl="1">
              <a:lnSpc>
                <a:spcPct val="80000"/>
              </a:lnSpc>
            </a:pPr>
            <a:r>
              <a:rPr lang="en-US" altLang="en-US" sz="2200"/>
              <a:t>Coordinated spectrum use – based on RF sensor network</a:t>
            </a:r>
          </a:p>
          <a:p>
            <a:pPr lvl="1">
              <a:lnSpc>
                <a:spcPct val="80000"/>
              </a:lnSpc>
            </a:pPr>
            <a:endParaRPr lang="en-US" altLang="en-US" sz="2200"/>
          </a:p>
          <a:p>
            <a:pPr>
              <a:lnSpc>
                <a:spcPct val="80000"/>
              </a:lnSpc>
            </a:pPr>
            <a:r>
              <a:rPr lang="en-US" altLang="en-US" sz="2500"/>
              <a:t>Transmission power control</a:t>
            </a:r>
          </a:p>
          <a:p>
            <a:pPr lvl="1">
              <a:lnSpc>
                <a:spcPct val="80000"/>
              </a:lnSpc>
            </a:pPr>
            <a:r>
              <a:rPr lang="en-US" altLang="en-US" sz="2200"/>
              <a:t>Enable spatial reuse of spectrum by controlling transmit power</a:t>
            </a:r>
          </a:p>
          <a:p>
            <a:pPr lvl="1">
              <a:lnSpc>
                <a:spcPct val="80000"/>
              </a:lnSpc>
            </a:pPr>
            <a:r>
              <a:rPr lang="en-US" altLang="en-US" sz="2200"/>
              <a:t>Must also adapt carrier sense behavior to take advantage</a:t>
            </a:r>
          </a:p>
        </p:txBody>
      </p:sp>
      <p:sp>
        <p:nvSpPr>
          <p:cNvPr id="9830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5EA0C20F-4ECA-2A4A-AF36-755863C5BCAC}" type="slidenum">
              <a:rPr lang="en-US" altLang="en-US" sz="1200">
                <a:solidFill>
                  <a:schemeClr val="tx2"/>
                </a:solidFill>
                <a:latin typeface="Arial Narrow" charset="0"/>
              </a:rPr>
              <a:pPr eaLnBrk="1" hangingPunct="1"/>
              <a:t>85</a:t>
            </a:fld>
            <a:endParaRPr lang="en-US" altLang="en-US" sz="1200">
              <a:solidFill>
                <a:schemeClr val="tx2"/>
              </a:solidFill>
              <a:latin typeface="Arial Narrow" charset="0"/>
            </a:endParaRPr>
          </a:p>
        </p:txBody>
      </p:sp>
    </p:spTree>
    <p:extLst>
      <p:ext uri="{BB962C8B-B14F-4D97-AF65-F5344CB8AC3E}">
        <p14:creationId xmlns:p14="http://schemas.microsoft.com/office/powerpoint/2010/main" val="551703957"/>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normAutofit fontScale="90000"/>
          </a:bodyPr>
          <a:lstStyle/>
          <a:p>
            <a:r>
              <a:rPr lang="en-US" altLang="en-US"/>
              <a:t>Is it Bursty Interference?</a:t>
            </a:r>
          </a:p>
        </p:txBody>
      </p:sp>
      <p:sp>
        <p:nvSpPr>
          <p:cNvPr id="108546" name="Content Placeholder 2"/>
          <p:cNvSpPr>
            <a:spLocks noGrp="1"/>
          </p:cNvSpPr>
          <p:nvPr>
            <p:ph idx="1"/>
          </p:nvPr>
        </p:nvSpPr>
        <p:spPr/>
        <p:txBody>
          <a:bodyPr/>
          <a:lstStyle/>
          <a:p>
            <a:r>
              <a:rPr lang="en-US" altLang="en-US"/>
              <a:t>May interfere but not impact SNR measurement</a:t>
            </a:r>
          </a:p>
        </p:txBody>
      </p:sp>
      <p:sp>
        <p:nvSpPr>
          <p:cNvPr id="10854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DB594EF8-A8AC-7641-B20C-74084EDFA4F4}" type="slidenum">
              <a:rPr lang="en-US" altLang="en-US" sz="1200">
                <a:solidFill>
                  <a:schemeClr val="tx2"/>
                </a:solidFill>
                <a:latin typeface="Arial Narrow" charset="0"/>
              </a:rPr>
              <a:pPr eaLnBrk="1" hangingPunct="1"/>
              <a:t>86</a:t>
            </a:fld>
            <a:endParaRPr lang="en-US" altLang="en-US" sz="1200">
              <a:solidFill>
                <a:schemeClr val="tx2"/>
              </a:solidFill>
              <a:latin typeface="Arial Narrow" charset="0"/>
            </a:endParaRPr>
          </a:p>
        </p:txBody>
      </p:sp>
      <p:pic>
        <p:nvPicPr>
          <p:cNvPr id="1085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2686050"/>
            <a:ext cx="790892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0004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normAutofit fontScale="90000"/>
          </a:bodyPr>
          <a:lstStyle/>
          <a:p>
            <a:r>
              <a:rPr lang="en-US" altLang="en-US"/>
              <a:t>Two Different Roofnet Links</a:t>
            </a:r>
          </a:p>
        </p:txBody>
      </p:sp>
      <p:sp>
        <p:nvSpPr>
          <p:cNvPr id="109570" name="Content Placeholder 2"/>
          <p:cNvSpPr>
            <a:spLocks noGrp="1"/>
          </p:cNvSpPr>
          <p:nvPr>
            <p:ph idx="1"/>
          </p:nvPr>
        </p:nvSpPr>
        <p:spPr/>
        <p:txBody>
          <a:bodyPr/>
          <a:lstStyle/>
          <a:p>
            <a:r>
              <a:rPr lang="en-US" altLang="en-US"/>
              <a:t>Top is typical of bursty interference, bottom is not</a:t>
            </a:r>
          </a:p>
          <a:p>
            <a:r>
              <a:rPr lang="en-US" altLang="en-US"/>
              <a:t>Most links are like the bottom</a:t>
            </a:r>
          </a:p>
        </p:txBody>
      </p:sp>
      <p:sp>
        <p:nvSpPr>
          <p:cNvPr id="1095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68C6B429-4AD3-584B-AA49-86FAD32C8262}" type="slidenum">
              <a:rPr lang="en-US" altLang="en-US" sz="1200">
                <a:solidFill>
                  <a:schemeClr val="tx2"/>
                </a:solidFill>
                <a:latin typeface="Arial Narrow" charset="0"/>
              </a:rPr>
              <a:pPr eaLnBrk="1" hangingPunct="1"/>
              <a:t>87</a:t>
            </a:fld>
            <a:endParaRPr lang="en-US" altLang="en-US" sz="1200">
              <a:solidFill>
                <a:schemeClr val="tx2"/>
              </a:solidFill>
              <a:latin typeface="Arial Narrow" charset="0"/>
            </a:endParaRPr>
          </a:p>
        </p:txBody>
      </p:sp>
      <p:pic>
        <p:nvPicPr>
          <p:cNvPr id="1095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2914650"/>
            <a:ext cx="7234237"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180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normAutofit fontScale="90000"/>
          </a:bodyPr>
          <a:lstStyle/>
          <a:p>
            <a:r>
              <a:rPr lang="en-US" altLang="en-US"/>
              <a:t>Is it Multipath Interference?</a:t>
            </a:r>
          </a:p>
        </p:txBody>
      </p:sp>
      <p:sp>
        <p:nvSpPr>
          <p:cNvPr id="110594" name="Content Placeholder 2"/>
          <p:cNvSpPr>
            <a:spLocks noGrp="1"/>
          </p:cNvSpPr>
          <p:nvPr>
            <p:ph idx="1"/>
          </p:nvPr>
        </p:nvSpPr>
        <p:spPr>
          <a:xfrm>
            <a:off x="304800" y="4038600"/>
            <a:ext cx="8458200" cy="2057400"/>
          </a:xfrm>
        </p:spPr>
        <p:txBody>
          <a:bodyPr/>
          <a:lstStyle/>
          <a:p>
            <a:r>
              <a:rPr lang="en-US" altLang="en-US"/>
              <a:t>Simulate with channel emulator</a:t>
            </a:r>
          </a:p>
        </p:txBody>
      </p:sp>
      <p:sp>
        <p:nvSpPr>
          <p:cNvPr id="1105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C16A559B-6011-4041-A610-3B37F870D500}" type="slidenum">
              <a:rPr lang="en-US" altLang="en-US" sz="1200">
                <a:solidFill>
                  <a:schemeClr val="tx2"/>
                </a:solidFill>
                <a:latin typeface="Arial Narrow" charset="0"/>
              </a:rPr>
              <a:pPr eaLnBrk="1" hangingPunct="1"/>
              <a:t>88</a:t>
            </a:fld>
            <a:endParaRPr lang="en-US" altLang="en-US" sz="1200">
              <a:solidFill>
                <a:schemeClr val="tx2"/>
              </a:solidFill>
              <a:latin typeface="Arial Narrow" charset="0"/>
            </a:endParaRPr>
          </a:p>
        </p:txBody>
      </p:sp>
      <p:pic>
        <p:nvPicPr>
          <p:cNvPr id="1105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50292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495800"/>
            <a:ext cx="4857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217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normAutofit fontScale="90000"/>
          </a:bodyPr>
          <a:lstStyle/>
          <a:p>
            <a:r>
              <a:rPr lang="en-US" altLang="en-US"/>
              <a:t>A Plausible Explanation</a:t>
            </a:r>
          </a:p>
        </p:txBody>
      </p:sp>
      <p:sp>
        <p:nvSpPr>
          <p:cNvPr id="111618" name="Content Placeholder 2"/>
          <p:cNvSpPr>
            <a:spLocks noGrp="1"/>
          </p:cNvSpPr>
          <p:nvPr>
            <p:ph idx="1"/>
          </p:nvPr>
        </p:nvSpPr>
        <p:spPr>
          <a:xfrm>
            <a:off x="304800" y="1219200"/>
            <a:ext cx="8458200" cy="2362200"/>
          </a:xfrm>
        </p:spPr>
        <p:txBody>
          <a:bodyPr/>
          <a:lstStyle/>
          <a:p>
            <a:r>
              <a:rPr lang="en-US" altLang="en-US"/>
              <a:t>Multi-path can produce intermediate loss rates</a:t>
            </a:r>
          </a:p>
          <a:p>
            <a:r>
              <a:rPr lang="en-US" altLang="en-US"/>
              <a:t>Appropriate multi-path delay is possible due to long-links</a:t>
            </a:r>
          </a:p>
        </p:txBody>
      </p:sp>
      <p:sp>
        <p:nvSpPr>
          <p:cNvPr id="1116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B669ACA6-9B8D-AE40-86CB-29D7920E6D7C}" type="slidenum">
              <a:rPr lang="en-US" altLang="en-US" sz="1200">
                <a:solidFill>
                  <a:schemeClr val="tx2"/>
                </a:solidFill>
                <a:latin typeface="Arial Narrow" charset="0"/>
              </a:rPr>
              <a:pPr eaLnBrk="1" hangingPunct="1"/>
              <a:t>89</a:t>
            </a:fld>
            <a:endParaRPr lang="en-US" altLang="en-US" sz="1200">
              <a:solidFill>
                <a:schemeClr val="tx2"/>
              </a:solidFill>
              <a:latin typeface="Arial Narrow" charset="0"/>
            </a:endParaRPr>
          </a:p>
        </p:txBody>
      </p:sp>
      <p:pic>
        <p:nvPicPr>
          <p:cNvPr id="1116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51263"/>
            <a:ext cx="35052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709988"/>
            <a:ext cx="4205288"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3605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228850" y="2914650"/>
            <a:ext cx="4687888" cy="3284538"/>
            <a:chOff x="399011" y="2161309"/>
            <a:chExt cx="4688378" cy="3284440"/>
          </a:xfrm>
        </p:grpSpPr>
        <p:grpSp>
          <p:nvGrpSpPr>
            <p:cNvPr id="116780" name="Group 20"/>
            <p:cNvGrpSpPr>
              <a:grpSpLocks/>
            </p:cNvGrpSpPr>
            <p:nvPr/>
          </p:nvGrpSpPr>
          <p:grpSpPr bwMode="auto">
            <a:xfrm>
              <a:off x="399011" y="2161309"/>
              <a:ext cx="4688378" cy="3284440"/>
              <a:chOff x="0" y="894366"/>
              <a:chExt cx="6496050" cy="5249639"/>
            </a:xfrm>
          </p:grpSpPr>
          <p:grpSp>
            <p:nvGrpSpPr>
              <p:cNvPr id="116784" name="Group 7"/>
              <p:cNvGrpSpPr>
                <a:grpSpLocks/>
              </p:cNvGrpSpPr>
              <p:nvPr/>
            </p:nvGrpSpPr>
            <p:grpSpPr bwMode="auto">
              <a:xfrm>
                <a:off x="0" y="894366"/>
                <a:ext cx="6496050" cy="5249639"/>
                <a:chOff x="-152400" y="1527695"/>
                <a:chExt cx="6496050" cy="5261251"/>
              </a:xfrm>
            </p:grpSpPr>
            <p:pic>
              <p:nvPicPr>
                <p:cNvPr id="116790" name="Picture 3" descr="m2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7695"/>
                  <a:ext cx="6496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91" name="TextBox 4"/>
                <p:cNvSpPr txBox="1">
                  <a:spLocks noChangeArrowheads="1"/>
                </p:cNvSpPr>
                <p:nvPr/>
              </p:nvSpPr>
              <p:spPr bwMode="auto">
                <a:xfrm>
                  <a:off x="-152400" y="3331522"/>
                  <a:ext cx="913259" cy="6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latin typeface="Calibri" charset="0"/>
                      <a:ea typeface="宋体" charset="-122"/>
                    </a:rPr>
                    <a:t>dbm</a:t>
                  </a:r>
                </a:p>
              </p:txBody>
            </p:sp>
            <p:sp>
              <p:nvSpPr>
                <p:cNvPr id="116792" name="TextBox 5"/>
                <p:cNvSpPr txBox="1">
                  <a:spLocks noChangeArrowheads="1"/>
                </p:cNvSpPr>
                <p:nvPr/>
              </p:nvSpPr>
              <p:spPr bwMode="auto">
                <a:xfrm>
                  <a:off x="2628276" y="5655047"/>
                  <a:ext cx="1706945" cy="113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ea typeface="宋体" charset="-122"/>
                    </a:rPr>
                    <a:t>Frequency</a:t>
                  </a:r>
                </a:p>
              </p:txBody>
            </p:sp>
            <p:sp>
              <p:nvSpPr>
                <p:cNvPr id="116793" name="TextBox 4"/>
                <p:cNvSpPr txBox="1">
                  <a:spLocks noChangeArrowheads="1"/>
                </p:cNvSpPr>
                <p:nvPr/>
              </p:nvSpPr>
              <p:spPr bwMode="auto">
                <a:xfrm>
                  <a:off x="27482" y="1660153"/>
                  <a:ext cx="724969" cy="6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latin typeface="Calibri" charset="0"/>
                      <a:ea typeface="宋体" charset="-122"/>
                    </a:rPr>
                    <a:t>-60</a:t>
                  </a:r>
                </a:p>
              </p:txBody>
            </p:sp>
            <p:sp>
              <p:nvSpPr>
                <p:cNvPr id="116794" name="TextBox 4"/>
                <p:cNvSpPr txBox="1">
                  <a:spLocks noChangeArrowheads="1"/>
                </p:cNvSpPr>
                <p:nvPr/>
              </p:nvSpPr>
              <p:spPr bwMode="auto">
                <a:xfrm>
                  <a:off x="-152400" y="5257800"/>
                  <a:ext cx="905103" cy="64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latin typeface="Calibri" charset="0"/>
                      <a:ea typeface="宋体" charset="-122"/>
                    </a:rPr>
                    <a:t>-100</a:t>
                  </a:r>
                </a:p>
              </p:txBody>
            </p:sp>
          </p:grpSp>
          <p:cxnSp>
            <p:nvCxnSpPr>
              <p:cNvPr id="57" name="Curved Connector 56"/>
              <p:cNvCxnSpPr/>
              <p:nvPr/>
            </p:nvCxnSpPr>
            <p:spPr>
              <a:xfrm rot="5400000" flipH="1" flipV="1">
                <a:off x="1714288" y="2869654"/>
                <a:ext cx="2438328" cy="380567"/>
              </a:xfrm>
              <a:prstGeom prst="curved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Curved Connector 57"/>
              <p:cNvCxnSpPr/>
              <p:nvPr/>
            </p:nvCxnSpPr>
            <p:spPr>
              <a:xfrm rot="16200000" flipV="1">
                <a:off x="2132690" y="2983606"/>
                <a:ext cx="2514446" cy="228781"/>
              </a:xfrm>
              <a:prstGeom prst="curved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rot="16200000" flipV="1">
                <a:off x="2743576" y="2526707"/>
                <a:ext cx="2590565" cy="1218697"/>
              </a:xfrm>
              <a:prstGeom prst="curved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rot="5400000" flipH="1" flipV="1">
                <a:off x="1303442" y="2765905"/>
                <a:ext cx="2496686" cy="681942"/>
              </a:xfrm>
              <a:prstGeom prst="curvedConnector3">
                <a:avLst>
                  <a:gd name="adj1" fmla="val 50000"/>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6789" name="Rounded Rectangle 32"/>
              <p:cNvSpPr>
                <a:spLocks noChangeArrowheads="1"/>
              </p:cNvSpPr>
              <p:nvPr/>
            </p:nvSpPr>
            <p:spPr bwMode="auto">
              <a:xfrm>
                <a:off x="2159000" y="1319213"/>
                <a:ext cx="2038350" cy="465137"/>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marL="381000" indent="-381000"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endParaRPr lang="en-US" altLang="en-US" sz="2000"/>
              </a:p>
            </p:txBody>
          </p:sp>
        </p:grpSp>
        <p:sp>
          <p:nvSpPr>
            <p:cNvPr id="116781" name="TextBox 42"/>
            <p:cNvSpPr txBox="1">
              <a:spLocks noChangeArrowheads="1"/>
            </p:cNvSpPr>
            <p:nvPr/>
          </p:nvSpPr>
          <p:spPr bwMode="auto">
            <a:xfrm>
              <a:off x="1890078" y="2388090"/>
              <a:ext cx="1465418" cy="33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1600">
                  <a:solidFill>
                    <a:srgbClr val="FF0000"/>
                  </a:solidFill>
                  <a:latin typeface="Calibri" charset="0"/>
                  <a:ea typeface="宋体" charset="-122"/>
                </a:rPr>
                <a:t>“White spaces”</a:t>
              </a:r>
            </a:p>
          </p:txBody>
        </p:sp>
        <p:sp>
          <p:nvSpPr>
            <p:cNvPr id="116782" name="TextBox 5"/>
            <p:cNvSpPr txBox="1">
              <a:spLocks noChangeArrowheads="1"/>
            </p:cNvSpPr>
            <p:nvPr/>
          </p:nvSpPr>
          <p:spPr bwMode="auto">
            <a:xfrm>
              <a:off x="883488" y="4742469"/>
              <a:ext cx="1160741"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ea typeface="宋体" charset="-122"/>
                </a:rPr>
                <a:t>470 MHz</a:t>
              </a:r>
            </a:p>
          </p:txBody>
        </p:sp>
        <p:sp>
          <p:nvSpPr>
            <p:cNvPr id="116783" name="TextBox 5"/>
            <p:cNvSpPr txBox="1">
              <a:spLocks noChangeArrowheads="1"/>
            </p:cNvSpPr>
            <p:nvPr/>
          </p:nvSpPr>
          <p:spPr bwMode="auto">
            <a:xfrm>
              <a:off x="3599746" y="4687080"/>
              <a:ext cx="1113147" cy="4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zh-CN" sz="2000">
                  <a:latin typeface="Calibri" charset="0"/>
                  <a:ea typeface="宋体" charset="-122"/>
                </a:rPr>
                <a:t>700 MHz</a:t>
              </a:r>
            </a:p>
          </p:txBody>
        </p:sp>
      </p:grpSp>
      <p:sp>
        <p:nvSpPr>
          <p:cNvPr id="116738" name="Rectangle 1"/>
          <p:cNvSpPr>
            <a:spLocks noGrp="1"/>
          </p:cNvSpPr>
          <p:nvPr>
            <p:ph type="title"/>
          </p:nvPr>
        </p:nvSpPr>
        <p:spPr/>
        <p:txBody>
          <a:bodyPr/>
          <a:lstStyle/>
          <a:p>
            <a:r>
              <a:rPr lang="en-US" altLang="en-US" sz="4400"/>
              <a:t>What are White Spaces?</a:t>
            </a:r>
            <a:endParaRPr lang="en-US" altLang="en-US" sz="4400">
              <a:solidFill>
                <a:schemeClr val="accent1"/>
              </a:solidFill>
            </a:endParaRPr>
          </a:p>
        </p:txBody>
      </p:sp>
      <p:sp>
        <p:nvSpPr>
          <p:cNvPr id="116739" name="Content Placeholder 76"/>
          <p:cNvSpPr>
            <a:spLocks noGrp="1"/>
          </p:cNvSpPr>
          <p:nvPr>
            <p:ph sz="half" idx="2"/>
          </p:nvPr>
        </p:nvSpPr>
        <p:spPr>
          <a:xfrm>
            <a:off x="914400" y="1600200"/>
            <a:ext cx="7780338" cy="4525963"/>
          </a:xfrm>
        </p:spPr>
        <p:txBody>
          <a:bodyPr/>
          <a:lstStyle/>
          <a:p>
            <a:endParaRPr lang="en-US" altLang="en-US"/>
          </a:p>
        </p:txBody>
      </p:sp>
      <p:sp>
        <p:nvSpPr>
          <p:cNvPr id="116740" name="Slide Number Placeholder 7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fld id="{920211A4-288B-C94A-AE0A-660999396A20}" type="slidenum">
              <a:rPr lang="en-US" altLang="en-US" sz="1100">
                <a:solidFill>
                  <a:schemeClr val="tx2"/>
                </a:solidFill>
                <a:latin typeface="Arial Narrow" charset="0"/>
              </a:rPr>
              <a:pPr eaLnBrk="1" hangingPunct="1"/>
              <a:t>9</a:t>
            </a:fld>
            <a:endParaRPr lang="en-US" altLang="en-US" sz="1100">
              <a:solidFill>
                <a:schemeClr val="tx2"/>
              </a:solidFill>
              <a:latin typeface="Arial Narrow" charset="0"/>
            </a:endParaRPr>
          </a:p>
        </p:txBody>
      </p:sp>
      <p:sp>
        <p:nvSpPr>
          <p:cNvPr id="4" name="Rectangle 3"/>
          <p:cNvSpPr/>
          <p:nvPr/>
        </p:nvSpPr>
        <p:spPr>
          <a:xfrm>
            <a:off x="342900" y="2298700"/>
            <a:ext cx="845820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7086600" y="2295525"/>
            <a:ext cx="74295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Rectangle 17"/>
          <p:cNvSpPr>
            <a:spLocks noChangeArrowheads="1"/>
          </p:cNvSpPr>
          <p:nvPr/>
        </p:nvSpPr>
        <p:spPr bwMode="auto">
          <a:xfrm>
            <a:off x="-228600" y="2668588"/>
            <a:ext cx="895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800" i="1">
                <a:latin typeface="Gill Sans MT" charset="0"/>
              </a:rPr>
              <a:t>0 </a:t>
            </a:r>
          </a:p>
          <a:p>
            <a:pPr algn="ctr" eaLnBrk="1" hangingPunct="1"/>
            <a:r>
              <a:rPr lang="en-US" altLang="en-US" sz="1800" i="1">
                <a:latin typeface="Gill Sans MT" charset="0"/>
              </a:rPr>
              <a:t>MHz</a:t>
            </a:r>
            <a:endParaRPr lang="en-US" altLang="en-US" sz="2800" i="1">
              <a:latin typeface="Gill Sans MT" charset="0"/>
            </a:endParaRPr>
          </a:p>
        </p:txBody>
      </p:sp>
      <p:grpSp>
        <p:nvGrpSpPr>
          <p:cNvPr id="6" name="Group 50"/>
          <p:cNvGrpSpPr>
            <a:grpSpLocks/>
          </p:cNvGrpSpPr>
          <p:nvPr/>
        </p:nvGrpSpPr>
        <p:grpSpPr bwMode="auto">
          <a:xfrm>
            <a:off x="457200" y="2298700"/>
            <a:ext cx="2571750" cy="381000"/>
            <a:chOff x="457200" y="1600200"/>
            <a:chExt cx="2571750" cy="381000"/>
          </a:xfrm>
        </p:grpSpPr>
        <p:sp>
          <p:nvSpPr>
            <p:cNvPr id="9" name="Rectangle 8"/>
            <p:cNvSpPr/>
            <p:nvPr/>
          </p:nvSpPr>
          <p:spPr>
            <a:xfrm>
              <a:off x="457200" y="1600200"/>
              <a:ext cx="3048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Rectangle 9"/>
            <p:cNvSpPr/>
            <p:nvPr/>
          </p:nvSpPr>
          <p:spPr>
            <a:xfrm>
              <a:off x="914400" y="1600200"/>
              <a:ext cx="4572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48" name="Rectangle 47"/>
            <p:cNvSpPr/>
            <p:nvPr/>
          </p:nvSpPr>
          <p:spPr>
            <a:xfrm>
              <a:off x="1771650" y="1600200"/>
              <a:ext cx="1257300" cy="381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grpSp>
      <p:sp>
        <p:nvSpPr>
          <p:cNvPr id="49" name="Rectangle 48"/>
          <p:cNvSpPr/>
          <p:nvPr/>
        </p:nvSpPr>
        <p:spPr>
          <a:xfrm>
            <a:off x="5029200" y="2295525"/>
            <a:ext cx="628650" cy="381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0" name="Rectangle 49"/>
          <p:cNvSpPr>
            <a:spLocks noChangeArrowheads="1"/>
          </p:cNvSpPr>
          <p:nvPr/>
        </p:nvSpPr>
        <p:spPr bwMode="auto">
          <a:xfrm>
            <a:off x="8343900" y="2747963"/>
            <a:ext cx="97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1600" i="1">
                <a:latin typeface="Gill Sans MT" charset="0"/>
              </a:rPr>
              <a:t>7000 </a:t>
            </a:r>
          </a:p>
          <a:p>
            <a:pPr algn="ctr" eaLnBrk="1" hangingPunct="1"/>
            <a:r>
              <a:rPr lang="en-US" altLang="en-US" sz="1600" i="1">
                <a:latin typeface="Gill Sans MT" charset="0"/>
              </a:rPr>
              <a:t>MHz</a:t>
            </a:r>
            <a:endParaRPr lang="en-US" altLang="en-US" i="1">
              <a:latin typeface="Gill Sans MT" charset="0"/>
            </a:endParaRPr>
          </a:p>
        </p:txBody>
      </p:sp>
      <p:grpSp>
        <p:nvGrpSpPr>
          <p:cNvPr id="7" name="Group 67"/>
          <p:cNvGrpSpPr>
            <a:grpSpLocks/>
          </p:cNvGrpSpPr>
          <p:nvPr/>
        </p:nvGrpSpPr>
        <p:grpSpPr bwMode="auto">
          <a:xfrm>
            <a:off x="457200" y="1628775"/>
            <a:ext cx="1790700" cy="628650"/>
            <a:chOff x="457200" y="1628775"/>
            <a:chExt cx="1790700" cy="628650"/>
          </a:xfrm>
        </p:grpSpPr>
        <p:pic>
          <p:nvPicPr>
            <p:cNvPr id="116773" name="Picture 1" descr="C:\Users\t-rohanm\AppData\Local\Microsoft\Windows\Temporary Internet Files\Content.IE5\2JO25W5O\MPj0438784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28775"/>
              <a:ext cx="838199"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74" name="Group 62"/>
            <p:cNvGrpSpPr>
              <a:grpSpLocks/>
            </p:cNvGrpSpPr>
            <p:nvPr/>
          </p:nvGrpSpPr>
          <p:grpSpPr bwMode="auto">
            <a:xfrm>
              <a:off x="1028700" y="1841658"/>
              <a:ext cx="1219200" cy="400110"/>
              <a:chOff x="1543050" y="2145327"/>
              <a:chExt cx="1219200" cy="400110"/>
            </a:xfrm>
          </p:grpSpPr>
          <p:sp>
            <p:nvSpPr>
              <p:cNvPr id="116775" name="Rectangle 54"/>
              <p:cNvSpPr>
                <a:spLocks noChangeArrowheads="1"/>
              </p:cNvSpPr>
              <p:nvPr/>
            </p:nvSpPr>
            <p:spPr bwMode="auto">
              <a:xfrm>
                <a:off x="1543050" y="2145169"/>
                <a:ext cx="121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latin typeface="Gill Sans MT" charset="0"/>
                  </a:rPr>
                  <a:t>TV</a:t>
                </a:r>
                <a:endParaRPr lang="en-US" altLang="en-US" sz="4000">
                  <a:latin typeface="Gill Sans MT" charset="0"/>
                </a:endParaRPr>
              </a:p>
            </p:txBody>
          </p:sp>
          <p:sp>
            <p:nvSpPr>
              <p:cNvPr id="56" name="Rectangle 55"/>
              <p:cNvSpPr/>
              <p:nvPr/>
            </p:nvSpPr>
            <p:spPr>
              <a:xfrm>
                <a:off x="1714500" y="2268994"/>
                <a:ext cx="171450" cy="171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grpSp>
        <p:nvGrpSpPr>
          <p:cNvPr id="13" name="Group 31"/>
          <p:cNvGrpSpPr>
            <a:grpSpLocks/>
          </p:cNvGrpSpPr>
          <p:nvPr/>
        </p:nvGrpSpPr>
        <p:grpSpPr bwMode="auto">
          <a:xfrm>
            <a:off x="5943600" y="1657350"/>
            <a:ext cx="2171700" cy="579438"/>
            <a:chOff x="4972050" y="1657350"/>
            <a:chExt cx="2171700" cy="579953"/>
          </a:xfrm>
        </p:grpSpPr>
        <p:pic>
          <p:nvPicPr>
            <p:cNvPr id="116769" name="Picture 7" descr="untitl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2050" y="1657350"/>
              <a:ext cx="497086"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70" name="Group 61"/>
            <p:cNvGrpSpPr>
              <a:grpSpLocks/>
            </p:cNvGrpSpPr>
            <p:nvPr/>
          </p:nvGrpSpPr>
          <p:grpSpPr bwMode="auto">
            <a:xfrm>
              <a:off x="5581650" y="1837193"/>
              <a:ext cx="1562100" cy="400110"/>
              <a:chOff x="7372350" y="3476555"/>
              <a:chExt cx="1562100" cy="400110"/>
            </a:xfrm>
          </p:grpSpPr>
          <p:sp>
            <p:nvSpPr>
              <p:cNvPr id="116771" name="Rectangle 11"/>
              <p:cNvSpPr>
                <a:spLocks noChangeArrowheads="1"/>
              </p:cNvSpPr>
              <p:nvPr/>
            </p:nvSpPr>
            <p:spPr bwMode="auto">
              <a:xfrm>
                <a:off x="7486650" y="3476260"/>
                <a:ext cx="1447800" cy="40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latin typeface="Gill Sans MT" charset="0"/>
                  </a:rPr>
                  <a:t>ISM (Wi-Fi)</a:t>
                </a:r>
                <a:endParaRPr lang="en-US" altLang="en-US" sz="4000">
                  <a:latin typeface="Gill Sans MT" charset="0"/>
                </a:endParaRPr>
              </a:p>
            </p:txBody>
          </p:sp>
          <p:sp>
            <p:nvSpPr>
              <p:cNvPr id="52" name="Rectangle 51"/>
              <p:cNvSpPr/>
              <p:nvPr/>
            </p:nvSpPr>
            <p:spPr>
              <a:xfrm>
                <a:off x="7372350" y="3600195"/>
                <a:ext cx="171450" cy="17160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sp>
        <p:nvSpPr>
          <p:cNvPr id="44" name="Rectangle 43"/>
          <p:cNvSpPr>
            <a:spLocks noChangeArrowheads="1"/>
          </p:cNvSpPr>
          <p:nvPr/>
        </p:nvSpPr>
        <p:spPr bwMode="auto">
          <a:xfrm>
            <a:off x="2743200" y="2701925"/>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700</a:t>
            </a:r>
            <a:endParaRPr lang="en-US" altLang="en-US" sz="3200"/>
          </a:p>
        </p:txBody>
      </p:sp>
      <p:sp>
        <p:nvSpPr>
          <p:cNvPr id="46" name="Rectangle 45"/>
          <p:cNvSpPr>
            <a:spLocks noChangeArrowheads="1"/>
          </p:cNvSpPr>
          <p:nvPr/>
        </p:nvSpPr>
        <p:spPr bwMode="auto">
          <a:xfrm>
            <a:off x="1543050" y="2701925"/>
            <a:ext cx="514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470</a:t>
            </a:r>
            <a:endParaRPr lang="en-US" altLang="en-US" sz="2800"/>
          </a:p>
        </p:txBody>
      </p:sp>
      <p:sp>
        <p:nvSpPr>
          <p:cNvPr id="51" name="Rectangle 50"/>
          <p:cNvSpPr>
            <a:spLocks noChangeArrowheads="1"/>
          </p:cNvSpPr>
          <p:nvPr/>
        </p:nvSpPr>
        <p:spPr bwMode="auto">
          <a:xfrm>
            <a:off x="4743450" y="268605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2400</a:t>
            </a:r>
            <a:endParaRPr lang="en-US" altLang="en-US" sz="3200"/>
          </a:p>
        </p:txBody>
      </p:sp>
      <p:sp>
        <p:nvSpPr>
          <p:cNvPr id="59" name="Rectangle 58"/>
          <p:cNvSpPr>
            <a:spLocks noChangeArrowheads="1"/>
          </p:cNvSpPr>
          <p:nvPr/>
        </p:nvSpPr>
        <p:spPr bwMode="auto">
          <a:xfrm>
            <a:off x="6800850" y="268605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5180</a:t>
            </a:r>
            <a:endParaRPr lang="en-US" altLang="en-US" sz="3200"/>
          </a:p>
        </p:txBody>
      </p:sp>
      <p:sp>
        <p:nvSpPr>
          <p:cNvPr id="61" name="Rectangle 60"/>
          <p:cNvSpPr>
            <a:spLocks noChangeArrowheads="1"/>
          </p:cNvSpPr>
          <p:nvPr/>
        </p:nvSpPr>
        <p:spPr bwMode="auto">
          <a:xfrm>
            <a:off x="5372100" y="268605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2500</a:t>
            </a:r>
            <a:endParaRPr lang="en-US" altLang="en-US" sz="3200"/>
          </a:p>
        </p:txBody>
      </p:sp>
      <p:sp>
        <p:nvSpPr>
          <p:cNvPr id="62" name="Rectangle 61"/>
          <p:cNvSpPr>
            <a:spLocks noChangeArrowheads="1"/>
          </p:cNvSpPr>
          <p:nvPr/>
        </p:nvSpPr>
        <p:spPr bwMode="auto">
          <a:xfrm>
            <a:off x="7600950" y="2686050"/>
            <a:ext cx="62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5300</a:t>
            </a:r>
            <a:endParaRPr lang="en-US" altLang="en-US" sz="3200"/>
          </a:p>
        </p:txBody>
      </p:sp>
      <p:sp>
        <p:nvSpPr>
          <p:cNvPr id="71" name="TextBox 70"/>
          <p:cNvSpPr txBox="1">
            <a:spLocks noChangeArrowheads="1"/>
          </p:cNvSpPr>
          <p:nvPr/>
        </p:nvSpPr>
        <p:spPr bwMode="auto">
          <a:xfrm>
            <a:off x="1457325" y="6096000"/>
            <a:ext cx="6629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a:t>                         are </a:t>
            </a:r>
            <a:r>
              <a:rPr lang="en-US" altLang="en-US" i="1"/>
              <a:t>Unoccupied</a:t>
            </a:r>
            <a:r>
              <a:rPr lang="en-US" altLang="en-US"/>
              <a:t> TV Channels</a:t>
            </a:r>
          </a:p>
        </p:txBody>
      </p:sp>
      <p:sp>
        <p:nvSpPr>
          <p:cNvPr id="72" name="Rectangle 71"/>
          <p:cNvSpPr/>
          <p:nvPr/>
        </p:nvSpPr>
        <p:spPr>
          <a:xfrm>
            <a:off x="1066800" y="6115050"/>
            <a:ext cx="2209800" cy="457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White Spaces</a:t>
            </a:r>
          </a:p>
        </p:txBody>
      </p:sp>
      <p:sp>
        <p:nvSpPr>
          <p:cNvPr id="73" name="Rectangle 72"/>
          <p:cNvSpPr>
            <a:spLocks noChangeArrowheads="1"/>
          </p:cNvSpPr>
          <p:nvPr/>
        </p:nvSpPr>
        <p:spPr bwMode="auto">
          <a:xfrm>
            <a:off x="285750" y="2686050"/>
            <a:ext cx="666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54-90</a:t>
            </a:r>
            <a:endParaRPr lang="en-US" altLang="en-US" sz="2800"/>
          </a:p>
        </p:txBody>
      </p:sp>
      <p:sp>
        <p:nvSpPr>
          <p:cNvPr id="74" name="Rectangle 73"/>
          <p:cNvSpPr>
            <a:spLocks noChangeArrowheads="1"/>
          </p:cNvSpPr>
          <p:nvPr/>
        </p:nvSpPr>
        <p:spPr bwMode="auto">
          <a:xfrm>
            <a:off x="800100" y="2686050"/>
            <a:ext cx="971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170-216</a:t>
            </a:r>
            <a:endParaRPr lang="en-US" altLang="en-US" sz="2800"/>
          </a:p>
        </p:txBody>
      </p:sp>
      <p:grpSp>
        <p:nvGrpSpPr>
          <p:cNvPr id="15" name="Group 83"/>
          <p:cNvGrpSpPr>
            <a:grpSpLocks/>
          </p:cNvGrpSpPr>
          <p:nvPr/>
        </p:nvGrpSpPr>
        <p:grpSpPr bwMode="auto">
          <a:xfrm>
            <a:off x="2000250" y="1733550"/>
            <a:ext cx="2343150" cy="571500"/>
            <a:chOff x="3086100" y="1657350"/>
            <a:chExt cx="2343150" cy="571500"/>
          </a:xfrm>
        </p:grpSpPr>
        <p:sp>
          <p:nvSpPr>
            <p:cNvPr id="116765" name="Rectangle 80"/>
            <p:cNvSpPr>
              <a:spLocks noChangeArrowheads="1"/>
            </p:cNvSpPr>
            <p:nvPr/>
          </p:nvSpPr>
          <p:spPr bwMode="auto">
            <a:xfrm>
              <a:off x="3829050" y="1744663"/>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eaLnBrk="1" hangingPunct="1"/>
              <a:r>
                <a:rPr lang="en-US" altLang="en-US" sz="2000">
                  <a:latin typeface="Gill Sans MT" charset="0"/>
                </a:rPr>
                <a:t>Wireless Mic  </a:t>
              </a:r>
              <a:endParaRPr lang="en-US" altLang="en-US" sz="4000">
                <a:latin typeface="Gill Sans MT" charset="0"/>
              </a:endParaRPr>
            </a:p>
          </p:txBody>
        </p:sp>
        <p:grpSp>
          <p:nvGrpSpPr>
            <p:cNvPr id="116766" name="Group 82"/>
            <p:cNvGrpSpPr>
              <a:grpSpLocks/>
            </p:cNvGrpSpPr>
            <p:nvPr/>
          </p:nvGrpSpPr>
          <p:grpSpPr bwMode="auto">
            <a:xfrm>
              <a:off x="3086100" y="1657350"/>
              <a:ext cx="742950" cy="571500"/>
              <a:chOff x="3086100" y="1657350"/>
              <a:chExt cx="742950" cy="571500"/>
            </a:xfrm>
          </p:grpSpPr>
          <p:pic>
            <p:nvPicPr>
              <p:cNvPr id="116767" name="Picture 7" descr="C:\Users\t-rohanm\AppData\Local\Microsoft\Windows\Temporary Internet Files\Content.IE5\2Q0H0UOW\MCj04403880000[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165735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p:cNvSpPr/>
              <p:nvPr/>
            </p:nvSpPr>
            <p:spPr>
              <a:xfrm>
                <a:off x="3657600" y="1885950"/>
                <a:ext cx="171450" cy="1714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grpSp>
      </p:grpSp>
      <p:grpSp>
        <p:nvGrpSpPr>
          <p:cNvPr id="17" name="Group 76"/>
          <p:cNvGrpSpPr>
            <a:grpSpLocks/>
          </p:cNvGrpSpPr>
          <p:nvPr/>
        </p:nvGrpSpPr>
        <p:grpSpPr bwMode="auto">
          <a:xfrm>
            <a:off x="5715000" y="2914650"/>
            <a:ext cx="3028950" cy="2027238"/>
            <a:chOff x="6115050" y="2857500"/>
            <a:chExt cx="3028950" cy="2026682"/>
          </a:xfrm>
        </p:grpSpPr>
        <p:pic>
          <p:nvPicPr>
            <p:cNvPr id="116763" name="Picture 62" descr="test.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5050" y="2857500"/>
              <a:ext cx="30289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64" name="TextBox 74"/>
            <p:cNvSpPr txBox="1">
              <a:spLocks noChangeArrowheads="1"/>
            </p:cNvSpPr>
            <p:nvPr/>
          </p:nvSpPr>
          <p:spPr bwMode="auto">
            <a:xfrm>
              <a:off x="6343650" y="4514850"/>
              <a:ext cx="23666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r>
                <a:rPr lang="en-US" altLang="en-US" sz="1800"/>
                <a:t>TV Stations in America</a:t>
              </a:r>
            </a:p>
          </p:txBody>
        </p:sp>
      </p:grpSp>
      <p:sp>
        <p:nvSpPr>
          <p:cNvPr id="78" name="TextBox 77"/>
          <p:cNvSpPr txBox="1">
            <a:spLocks noChangeArrowheads="1"/>
          </p:cNvSpPr>
          <p:nvPr/>
        </p:nvSpPr>
        <p:spPr bwMode="auto">
          <a:xfrm>
            <a:off x="285750" y="2787650"/>
            <a:ext cx="7277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charset="0"/>
                <a:ea typeface="ＭＳ Ｐゴシック" charset="-128"/>
              </a:defRPr>
            </a:lvl1pPr>
            <a:lvl2pPr eaLnBrk="0" hangingPunct="0">
              <a:defRPr sz="2400">
                <a:solidFill>
                  <a:schemeClr val="tx1"/>
                </a:solidFill>
                <a:latin typeface="Times New Roman" charset="0"/>
                <a:ea typeface="ＭＳ Ｐゴシック" charset="-128"/>
              </a:defRPr>
            </a:lvl2pPr>
            <a:lvl3pPr marL="1143000" indent="-2286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marL="0" lvl="1" eaLnBrk="1" hangingPunct="1">
              <a:buFont typeface="Arial" charset="0"/>
              <a:buChar char="•"/>
            </a:pPr>
            <a:r>
              <a:rPr lang="en-US" altLang="en-US" b="1">
                <a:solidFill>
                  <a:srgbClr val="FF0000"/>
                </a:solidFill>
              </a:rPr>
              <a:t>50</a:t>
            </a:r>
            <a:r>
              <a:rPr lang="en-US" altLang="en-US"/>
              <a:t> TV Channels</a:t>
            </a:r>
          </a:p>
          <a:p>
            <a:pPr marL="0" lvl="1" eaLnBrk="1" hangingPunct="1"/>
            <a:endParaRPr lang="en-US" altLang="en-US"/>
          </a:p>
          <a:p>
            <a:pPr marL="0" lvl="1" eaLnBrk="1" hangingPunct="1">
              <a:buFont typeface="Arial" charset="0"/>
              <a:buChar char="•"/>
            </a:pPr>
            <a:r>
              <a:rPr lang="en-US" altLang="en-US"/>
              <a:t>Each channel is </a:t>
            </a:r>
            <a:r>
              <a:rPr lang="en-US" altLang="en-US" b="1" i="1">
                <a:solidFill>
                  <a:srgbClr val="FF0000"/>
                </a:solidFill>
              </a:rPr>
              <a:t>6 MHz</a:t>
            </a:r>
            <a:r>
              <a:rPr lang="en-US" altLang="en-US">
                <a:solidFill>
                  <a:srgbClr val="FF0000"/>
                </a:solidFill>
              </a:rPr>
              <a:t> </a:t>
            </a:r>
            <a:r>
              <a:rPr lang="en-US" altLang="en-US"/>
              <a:t>wide</a:t>
            </a:r>
          </a:p>
        </p:txBody>
      </p:sp>
      <p:sp>
        <p:nvSpPr>
          <p:cNvPr id="79" name="Rectangle 78"/>
          <p:cNvSpPr>
            <a:spLocks noChangeArrowheads="1"/>
          </p:cNvSpPr>
          <p:nvPr/>
        </p:nvSpPr>
        <p:spPr bwMode="auto">
          <a:xfrm>
            <a:off x="285750" y="4549775"/>
            <a:ext cx="8001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128"/>
              </a:defRPr>
            </a:lvl1pPr>
            <a:lvl2pPr marL="742950" indent="-285750" eaLnBrk="0" hangingPunct="0">
              <a:defRPr sz="2400">
                <a:solidFill>
                  <a:schemeClr val="tx1"/>
                </a:solidFill>
                <a:latin typeface="Times New Roman" charset="0"/>
                <a:ea typeface="ＭＳ Ｐゴシック" charset="-128"/>
              </a:defRPr>
            </a:lvl2pPr>
            <a:lvl3pPr marL="457200" eaLnBrk="0" hangingPunct="0">
              <a:defRPr sz="2400">
                <a:solidFill>
                  <a:schemeClr val="tx1"/>
                </a:solidFill>
                <a:latin typeface="Times New Roman" charset="0"/>
                <a:ea typeface="ＭＳ Ｐゴシック" charset="-128"/>
              </a:defRPr>
            </a:lvl3pPr>
            <a:lvl4pPr marL="1600200" indent="-228600" eaLnBrk="0" hangingPunct="0">
              <a:defRPr sz="2400">
                <a:solidFill>
                  <a:schemeClr val="tx1"/>
                </a:solidFill>
                <a:latin typeface="Times New Roman" charset="0"/>
                <a:ea typeface="ＭＳ Ｐゴシック" charset="-128"/>
              </a:defRPr>
            </a:lvl4pPr>
            <a:lvl5pPr marL="2057400" indent="-228600" eaLnBrk="0" hangingPunct="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eaLnBrk="1" hangingPunct="1">
              <a:buFont typeface="Arial" charset="0"/>
              <a:buChar char="•"/>
            </a:pPr>
            <a:r>
              <a:rPr lang="en-US" altLang="en-US"/>
              <a:t>FCC Regulations*</a:t>
            </a:r>
          </a:p>
          <a:p>
            <a:pPr lvl="2" eaLnBrk="1" hangingPunct="1">
              <a:buFont typeface="Arial" charset="0"/>
              <a:buChar char="•"/>
            </a:pPr>
            <a:r>
              <a:rPr lang="en-US" altLang="en-US" sz="2800" i="1"/>
              <a:t>Sense TV stations and Mics </a:t>
            </a:r>
          </a:p>
          <a:p>
            <a:pPr lvl="2" eaLnBrk="1" hangingPunct="1">
              <a:buFont typeface="Arial" charset="0"/>
              <a:buChar char="•"/>
            </a:pPr>
            <a:r>
              <a:rPr lang="en-US" altLang="en-US" sz="2800" i="1"/>
              <a:t>Portable devices on channels 21 - 51</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mph" presetSubtype="0" grpId="0" nodeType="clickEffect">
                                  <p:stCondLst>
                                    <p:cond delay="0"/>
                                  </p:stCondLst>
                                  <p:childTnLst>
                                    <p:set>
                                      <p:cBhvr rctx="PPT">
                                        <p:cTn id="24" dur="indefinite"/>
                                        <p:tgtEl>
                                          <p:spTgt spid="8"/>
                                        </p:tgtEl>
                                        <p:attrNameLst>
                                          <p:attrName>style.opacity</p:attrName>
                                        </p:attrNameLst>
                                      </p:cBhvr>
                                      <p:to>
                                        <p:strVal val="0.2"/>
                                      </p:to>
                                    </p:set>
                                    <p:animEffect filter="image" prLst="opacity: 0.2">
                                      <p:cBhvr rctx="IE">
                                        <p:cTn id="25" dur="indefinite"/>
                                        <p:tgtEl>
                                          <p:spTgt spid="8"/>
                                        </p:tgtEl>
                                      </p:cBhvr>
                                    </p:animEffect>
                                  </p:childTnLst>
                                </p:cTn>
                              </p:par>
                              <p:par>
                                <p:cTn id="26" presetID="9" presetClass="emph" presetSubtype="0" grpId="0" nodeType="withEffect">
                                  <p:stCondLst>
                                    <p:cond delay="0"/>
                                  </p:stCondLst>
                                  <p:childTnLst>
                                    <p:set>
                                      <p:cBhvr rctx="PPT">
                                        <p:cTn id="27" dur="indefinite"/>
                                        <p:tgtEl>
                                          <p:spTgt spid="49"/>
                                        </p:tgtEl>
                                        <p:attrNameLst>
                                          <p:attrName>style.opacity</p:attrName>
                                        </p:attrNameLst>
                                      </p:cBhvr>
                                      <p:to>
                                        <p:strVal val="0.2"/>
                                      </p:to>
                                    </p:set>
                                    <p:animEffect filter="image" prLst="opacity: 0.2">
                                      <p:cBhvr rctx="IE">
                                        <p:cTn id="28" dur="indefinite"/>
                                        <p:tgtEl>
                                          <p:spTgt spid="49"/>
                                        </p:tgtEl>
                                      </p:cBhvr>
                                    </p:animEffect>
                                  </p:childTnLst>
                                </p:cTn>
                              </p:par>
                              <p:par>
                                <p:cTn id="29" presetID="9" presetClass="emph" presetSubtype="0" nodeType="withEffect">
                                  <p:stCondLst>
                                    <p:cond delay="0"/>
                                  </p:stCondLst>
                                  <p:childTnLst>
                                    <p:set>
                                      <p:cBhvr rctx="PPT">
                                        <p:cTn id="30" dur="indefinite"/>
                                        <p:tgtEl>
                                          <p:spTgt spid="13"/>
                                        </p:tgtEl>
                                        <p:attrNameLst>
                                          <p:attrName>style.opacity</p:attrName>
                                        </p:attrNameLst>
                                      </p:cBhvr>
                                      <p:to>
                                        <p:strVal val="0.2"/>
                                      </p:to>
                                    </p:set>
                                    <p:animEffect filter="image" prLst="opacity: 0.2">
                                      <p:cBhvr rctx="IE">
                                        <p:cTn id="31" dur="indefinite"/>
                                        <p:tgtEl>
                                          <p:spTgt spid="13"/>
                                        </p:tgtEl>
                                      </p:cBhvr>
                                    </p:animEffect>
                                  </p:childTnLst>
                                </p:cTn>
                              </p:par>
                              <p:par>
                                <p:cTn id="32" presetID="9" presetClass="emph" presetSubtype="0" grpId="0" nodeType="withEffect">
                                  <p:stCondLst>
                                    <p:cond delay="0"/>
                                  </p:stCondLst>
                                  <p:childTnLst>
                                    <p:set>
                                      <p:cBhvr rctx="PPT">
                                        <p:cTn id="33" dur="indefinite"/>
                                        <p:tgtEl>
                                          <p:spTgt spid="51"/>
                                        </p:tgtEl>
                                        <p:attrNameLst>
                                          <p:attrName>style.opacity</p:attrName>
                                        </p:attrNameLst>
                                      </p:cBhvr>
                                      <p:to>
                                        <p:strVal val="0.2"/>
                                      </p:to>
                                    </p:set>
                                    <p:animEffect filter="image" prLst="opacity: 0.2">
                                      <p:cBhvr rctx="IE">
                                        <p:cTn id="34" dur="indefinite"/>
                                        <p:tgtEl>
                                          <p:spTgt spid="51"/>
                                        </p:tgtEl>
                                      </p:cBhvr>
                                    </p:animEffect>
                                  </p:childTnLst>
                                </p:cTn>
                              </p:par>
                              <p:par>
                                <p:cTn id="35" presetID="9" presetClass="emph" presetSubtype="0" grpId="0" nodeType="withEffect">
                                  <p:stCondLst>
                                    <p:cond delay="0"/>
                                  </p:stCondLst>
                                  <p:childTnLst>
                                    <p:set>
                                      <p:cBhvr rctx="PPT">
                                        <p:cTn id="36" dur="indefinite"/>
                                        <p:tgtEl>
                                          <p:spTgt spid="59"/>
                                        </p:tgtEl>
                                        <p:attrNameLst>
                                          <p:attrName>style.opacity</p:attrName>
                                        </p:attrNameLst>
                                      </p:cBhvr>
                                      <p:to>
                                        <p:strVal val="0.2"/>
                                      </p:to>
                                    </p:set>
                                    <p:animEffect filter="image" prLst="opacity: 0.2">
                                      <p:cBhvr rctx="IE">
                                        <p:cTn id="37" dur="indefinite"/>
                                        <p:tgtEl>
                                          <p:spTgt spid="59"/>
                                        </p:tgtEl>
                                      </p:cBhvr>
                                    </p:animEffect>
                                  </p:childTnLst>
                                </p:cTn>
                              </p:par>
                              <p:par>
                                <p:cTn id="38" presetID="9" presetClass="emph" presetSubtype="0" grpId="0" nodeType="withEffect">
                                  <p:stCondLst>
                                    <p:cond delay="0"/>
                                  </p:stCondLst>
                                  <p:childTnLst>
                                    <p:set>
                                      <p:cBhvr rctx="PPT">
                                        <p:cTn id="39" dur="indefinite"/>
                                        <p:tgtEl>
                                          <p:spTgt spid="61"/>
                                        </p:tgtEl>
                                        <p:attrNameLst>
                                          <p:attrName>style.opacity</p:attrName>
                                        </p:attrNameLst>
                                      </p:cBhvr>
                                      <p:to>
                                        <p:strVal val="0.2"/>
                                      </p:to>
                                    </p:set>
                                    <p:animEffect filter="image" prLst="opacity: 0.2">
                                      <p:cBhvr rctx="IE">
                                        <p:cTn id="40" dur="indefinite"/>
                                        <p:tgtEl>
                                          <p:spTgt spid="61"/>
                                        </p:tgtEl>
                                      </p:cBhvr>
                                    </p:animEffect>
                                  </p:childTnLst>
                                </p:cTn>
                              </p:par>
                              <p:par>
                                <p:cTn id="41" presetID="9" presetClass="emph" presetSubtype="0" grpId="0" nodeType="withEffect">
                                  <p:stCondLst>
                                    <p:cond delay="0"/>
                                  </p:stCondLst>
                                  <p:childTnLst>
                                    <p:set>
                                      <p:cBhvr rctx="PPT">
                                        <p:cTn id="42" dur="indefinite"/>
                                        <p:tgtEl>
                                          <p:spTgt spid="50"/>
                                        </p:tgtEl>
                                        <p:attrNameLst>
                                          <p:attrName>style.opacity</p:attrName>
                                        </p:attrNameLst>
                                      </p:cBhvr>
                                      <p:to>
                                        <p:strVal val="0.1"/>
                                      </p:to>
                                    </p:set>
                                    <p:animEffect filter="image" prLst="opacity: 0.1">
                                      <p:cBhvr rctx="IE">
                                        <p:cTn id="43" dur="indefinite"/>
                                        <p:tgtEl>
                                          <p:spTgt spid="50"/>
                                        </p:tgtEl>
                                      </p:cBhvr>
                                    </p:animEffect>
                                  </p:childTnLst>
                                </p:cTn>
                              </p:par>
                              <p:par>
                                <p:cTn id="44" presetID="9" presetClass="emph" presetSubtype="0" grpId="0" nodeType="withEffect">
                                  <p:stCondLst>
                                    <p:cond delay="0"/>
                                  </p:stCondLst>
                                  <p:childTnLst>
                                    <p:set>
                                      <p:cBhvr rctx="PPT">
                                        <p:cTn id="45" dur="indefinite"/>
                                        <p:tgtEl>
                                          <p:spTgt spid="62"/>
                                        </p:tgtEl>
                                        <p:attrNameLst>
                                          <p:attrName>style.opacity</p:attrName>
                                        </p:attrNameLst>
                                      </p:cBhvr>
                                      <p:to>
                                        <p:strVal val="0.2"/>
                                      </p:to>
                                    </p:set>
                                    <p:animEffect filter="image" prLst="opacity: 0.2">
                                      <p:cBhvr rctx="IE">
                                        <p:cTn id="46" dur="indefinite"/>
                                        <p:tgtEl>
                                          <p:spTgt spid="6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mph" presetSubtype="0" nodeType="clickEffect">
                                  <p:stCondLst>
                                    <p:cond delay="0"/>
                                  </p:stCondLst>
                                  <p:childTnLst>
                                    <p:set>
                                      <p:cBhvr rctx="PPT">
                                        <p:cTn id="58" dur="indefinite"/>
                                        <p:tgtEl>
                                          <p:spTgt spid="2"/>
                                        </p:tgtEl>
                                        <p:attrNameLst>
                                          <p:attrName>style.opacity</p:attrName>
                                        </p:attrNameLst>
                                      </p:cBhvr>
                                      <p:to>
                                        <p:strVal val="0.05"/>
                                      </p:to>
                                    </p:set>
                                    <p:animEffect filter="image" prLst="opacity: 0.05">
                                      <p:cBhvr rctx="IE">
                                        <p:cTn id="59" dur="indefinite"/>
                                        <p:tgtEl>
                                          <p:spTgt spid="2"/>
                                        </p:tgtEl>
                                      </p:cBhvr>
                                    </p:animEffect>
                                  </p:childTnLst>
                                </p:cTn>
                              </p:par>
                              <p:par>
                                <p:cTn id="60" presetID="9" presetClass="emph" presetSubtype="0" grpId="0" nodeType="withEffect">
                                  <p:stCondLst>
                                    <p:cond delay="0"/>
                                  </p:stCondLst>
                                  <p:childTnLst>
                                    <p:set>
                                      <p:cBhvr rctx="PPT">
                                        <p:cTn id="61" dur="indefinite"/>
                                        <p:tgtEl>
                                          <p:spTgt spid="4"/>
                                        </p:tgtEl>
                                        <p:attrNameLst>
                                          <p:attrName>style.opacity</p:attrName>
                                        </p:attrNameLst>
                                      </p:cBhvr>
                                      <p:to>
                                        <p:strVal val="0.05"/>
                                      </p:to>
                                    </p:set>
                                    <p:animEffect filter="image" prLst="opacity: 0.05">
                                      <p:cBhvr rctx="IE">
                                        <p:cTn id="62" dur="indefinite"/>
                                        <p:tgtEl>
                                          <p:spTgt spid="4"/>
                                        </p:tgtEl>
                                      </p:cBhvr>
                                    </p:animEffect>
                                  </p:childTnLst>
                                </p:cTn>
                              </p:par>
                              <p:par>
                                <p:cTn id="63" presetID="9" presetClass="emph" presetSubtype="0" grpId="1" nodeType="withEffect">
                                  <p:stCondLst>
                                    <p:cond delay="0"/>
                                  </p:stCondLst>
                                  <p:childTnLst>
                                    <p:set>
                                      <p:cBhvr rctx="PPT">
                                        <p:cTn id="64" dur="indefinite"/>
                                        <p:tgtEl>
                                          <p:spTgt spid="8"/>
                                        </p:tgtEl>
                                        <p:attrNameLst>
                                          <p:attrName>style.opacity</p:attrName>
                                        </p:attrNameLst>
                                      </p:cBhvr>
                                      <p:to>
                                        <p:strVal val="0.05"/>
                                      </p:to>
                                    </p:set>
                                    <p:animEffect filter="image" prLst="opacity: 0.05">
                                      <p:cBhvr rctx="IE">
                                        <p:cTn id="65" dur="indefinite"/>
                                        <p:tgtEl>
                                          <p:spTgt spid="8"/>
                                        </p:tgtEl>
                                      </p:cBhvr>
                                    </p:animEffect>
                                  </p:childTnLst>
                                </p:cTn>
                              </p:par>
                              <p:par>
                                <p:cTn id="66" presetID="9" presetClass="emph" presetSubtype="0" grpId="0" nodeType="withEffect">
                                  <p:stCondLst>
                                    <p:cond delay="0"/>
                                  </p:stCondLst>
                                  <p:childTnLst>
                                    <p:set>
                                      <p:cBhvr rctx="PPT">
                                        <p:cTn id="67" dur="indefinite"/>
                                        <p:tgtEl>
                                          <p:spTgt spid="18"/>
                                        </p:tgtEl>
                                        <p:attrNameLst>
                                          <p:attrName>style.opacity</p:attrName>
                                        </p:attrNameLst>
                                      </p:cBhvr>
                                      <p:to>
                                        <p:strVal val="0.05"/>
                                      </p:to>
                                    </p:set>
                                    <p:animEffect filter="image" prLst="opacity: 0.05">
                                      <p:cBhvr rctx="IE">
                                        <p:cTn id="68" dur="indefinite"/>
                                        <p:tgtEl>
                                          <p:spTgt spid="18"/>
                                        </p:tgtEl>
                                      </p:cBhvr>
                                    </p:animEffect>
                                  </p:childTnLst>
                                </p:cTn>
                              </p:par>
                              <p:par>
                                <p:cTn id="69" presetID="9" presetClass="emph" presetSubtype="0" nodeType="withEffect">
                                  <p:stCondLst>
                                    <p:cond delay="0"/>
                                  </p:stCondLst>
                                  <p:childTnLst>
                                    <p:set>
                                      <p:cBhvr rctx="PPT">
                                        <p:cTn id="70" dur="indefinite"/>
                                        <p:tgtEl>
                                          <p:spTgt spid="6"/>
                                        </p:tgtEl>
                                        <p:attrNameLst>
                                          <p:attrName>style.opacity</p:attrName>
                                        </p:attrNameLst>
                                      </p:cBhvr>
                                      <p:to>
                                        <p:strVal val="0.05"/>
                                      </p:to>
                                    </p:set>
                                    <p:animEffect filter="image" prLst="opacity: 0.05">
                                      <p:cBhvr rctx="IE">
                                        <p:cTn id="71" dur="indefinite"/>
                                        <p:tgtEl>
                                          <p:spTgt spid="6"/>
                                        </p:tgtEl>
                                      </p:cBhvr>
                                    </p:animEffect>
                                  </p:childTnLst>
                                </p:cTn>
                              </p:par>
                              <p:par>
                                <p:cTn id="72" presetID="9" presetClass="emph" presetSubtype="0" grpId="1" nodeType="withEffect">
                                  <p:stCondLst>
                                    <p:cond delay="0"/>
                                  </p:stCondLst>
                                  <p:childTnLst>
                                    <p:set>
                                      <p:cBhvr rctx="PPT">
                                        <p:cTn id="73" dur="indefinite"/>
                                        <p:tgtEl>
                                          <p:spTgt spid="49"/>
                                        </p:tgtEl>
                                        <p:attrNameLst>
                                          <p:attrName>style.opacity</p:attrName>
                                        </p:attrNameLst>
                                      </p:cBhvr>
                                      <p:to>
                                        <p:strVal val="0.05"/>
                                      </p:to>
                                    </p:set>
                                    <p:animEffect filter="image" prLst="opacity: 0.05">
                                      <p:cBhvr rctx="IE">
                                        <p:cTn id="74" dur="indefinite"/>
                                        <p:tgtEl>
                                          <p:spTgt spid="49"/>
                                        </p:tgtEl>
                                      </p:cBhvr>
                                    </p:animEffect>
                                  </p:childTnLst>
                                </p:cTn>
                              </p:par>
                              <p:par>
                                <p:cTn id="75" presetID="9" presetClass="emph" presetSubtype="0" nodeType="withEffect">
                                  <p:stCondLst>
                                    <p:cond delay="0"/>
                                  </p:stCondLst>
                                  <p:childTnLst>
                                    <p:set>
                                      <p:cBhvr rctx="PPT">
                                        <p:cTn id="76" dur="indefinite"/>
                                        <p:tgtEl>
                                          <p:spTgt spid="7"/>
                                        </p:tgtEl>
                                        <p:attrNameLst>
                                          <p:attrName>style.opacity</p:attrName>
                                        </p:attrNameLst>
                                      </p:cBhvr>
                                      <p:to>
                                        <p:strVal val="0.05"/>
                                      </p:to>
                                    </p:set>
                                    <p:animEffect filter="image" prLst="opacity: 0.05">
                                      <p:cBhvr rctx="IE">
                                        <p:cTn id="77" dur="indefinite"/>
                                        <p:tgtEl>
                                          <p:spTgt spid="7"/>
                                        </p:tgtEl>
                                      </p:cBhvr>
                                    </p:animEffect>
                                  </p:childTnLst>
                                </p:cTn>
                              </p:par>
                              <p:par>
                                <p:cTn id="78" presetID="9" presetClass="emph" presetSubtype="0" nodeType="withEffect">
                                  <p:stCondLst>
                                    <p:cond delay="0"/>
                                  </p:stCondLst>
                                  <p:childTnLst>
                                    <p:set>
                                      <p:cBhvr rctx="PPT">
                                        <p:cTn id="79" dur="indefinite"/>
                                        <p:tgtEl>
                                          <p:spTgt spid="13"/>
                                        </p:tgtEl>
                                        <p:attrNameLst>
                                          <p:attrName>style.opacity</p:attrName>
                                        </p:attrNameLst>
                                      </p:cBhvr>
                                      <p:to>
                                        <p:strVal val="0.05"/>
                                      </p:to>
                                    </p:set>
                                    <p:animEffect filter="image" prLst="opacity: 0.05">
                                      <p:cBhvr rctx="IE">
                                        <p:cTn id="80" dur="indefinite"/>
                                        <p:tgtEl>
                                          <p:spTgt spid="13"/>
                                        </p:tgtEl>
                                      </p:cBhvr>
                                    </p:animEffect>
                                  </p:childTnLst>
                                </p:cTn>
                              </p:par>
                              <p:par>
                                <p:cTn id="81" presetID="9" presetClass="emph" presetSubtype="0" grpId="1" nodeType="withEffect">
                                  <p:stCondLst>
                                    <p:cond delay="0"/>
                                  </p:stCondLst>
                                  <p:childTnLst>
                                    <p:set>
                                      <p:cBhvr rctx="PPT">
                                        <p:cTn id="82" dur="indefinite"/>
                                        <p:tgtEl>
                                          <p:spTgt spid="44"/>
                                        </p:tgtEl>
                                        <p:attrNameLst>
                                          <p:attrName>style.opacity</p:attrName>
                                        </p:attrNameLst>
                                      </p:cBhvr>
                                      <p:to>
                                        <p:strVal val="0.05"/>
                                      </p:to>
                                    </p:set>
                                    <p:animEffect filter="image" prLst="opacity: 0.05">
                                      <p:cBhvr rctx="IE">
                                        <p:cTn id="83" dur="indefinite"/>
                                        <p:tgtEl>
                                          <p:spTgt spid="44"/>
                                        </p:tgtEl>
                                      </p:cBhvr>
                                    </p:animEffect>
                                  </p:childTnLst>
                                </p:cTn>
                              </p:par>
                              <p:par>
                                <p:cTn id="84" presetID="9" presetClass="emph" presetSubtype="0" grpId="1" nodeType="withEffect">
                                  <p:stCondLst>
                                    <p:cond delay="0"/>
                                  </p:stCondLst>
                                  <p:childTnLst>
                                    <p:set>
                                      <p:cBhvr rctx="PPT">
                                        <p:cTn id="85" dur="indefinite"/>
                                        <p:tgtEl>
                                          <p:spTgt spid="46"/>
                                        </p:tgtEl>
                                        <p:attrNameLst>
                                          <p:attrName>style.opacity</p:attrName>
                                        </p:attrNameLst>
                                      </p:cBhvr>
                                      <p:to>
                                        <p:strVal val="0.05"/>
                                      </p:to>
                                    </p:set>
                                    <p:animEffect filter="image" prLst="opacity: 0.05">
                                      <p:cBhvr rctx="IE">
                                        <p:cTn id="86" dur="indefinite"/>
                                        <p:tgtEl>
                                          <p:spTgt spid="46"/>
                                        </p:tgtEl>
                                      </p:cBhvr>
                                    </p:animEffect>
                                  </p:childTnLst>
                                </p:cTn>
                              </p:par>
                              <p:par>
                                <p:cTn id="87" presetID="9" presetClass="emph" presetSubtype="0" grpId="1" nodeType="withEffect">
                                  <p:stCondLst>
                                    <p:cond delay="0"/>
                                  </p:stCondLst>
                                  <p:childTnLst>
                                    <p:set>
                                      <p:cBhvr rctx="PPT">
                                        <p:cTn id="88" dur="indefinite"/>
                                        <p:tgtEl>
                                          <p:spTgt spid="51"/>
                                        </p:tgtEl>
                                        <p:attrNameLst>
                                          <p:attrName>style.opacity</p:attrName>
                                        </p:attrNameLst>
                                      </p:cBhvr>
                                      <p:to>
                                        <p:strVal val="0.05"/>
                                      </p:to>
                                    </p:set>
                                    <p:animEffect filter="image" prLst="opacity: 0.05">
                                      <p:cBhvr rctx="IE">
                                        <p:cTn id="89" dur="indefinite"/>
                                        <p:tgtEl>
                                          <p:spTgt spid="51"/>
                                        </p:tgtEl>
                                      </p:cBhvr>
                                    </p:animEffect>
                                  </p:childTnLst>
                                </p:cTn>
                              </p:par>
                              <p:par>
                                <p:cTn id="90" presetID="9" presetClass="emph" presetSubtype="0" grpId="1" nodeType="withEffect">
                                  <p:stCondLst>
                                    <p:cond delay="0"/>
                                  </p:stCondLst>
                                  <p:childTnLst>
                                    <p:set>
                                      <p:cBhvr rctx="PPT">
                                        <p:cTn id="91" dur="indefinite"/>
                                        <p:tgtEl>
                                          <p:spTgt spid="59"/>
                                        </p:tgtEl>
                                        <p:attrNameLst>
                                          <p:attrName>style.opacity</p:attrName>
                                        </p:attrNameLst>
                                      </p:cBhvr>
                                      <p:to>
                                        <p:strVal val="0.05"/>
                                      </p:to>
                                    </p:set>
                                    <p:animEffect filter="image" prLst="opacity: 0.05">
                                      <p:cBhvr rctx="IE">
                                        <p:cTn id="92" dur="indefinite"/>
                                        <p:tgtEl>
                                          <p:spTgt spid="59"/>
                                        </p:tgtEl>
                                      </p:cBhvr>
                                    </p:animEffect>
                                  </p:childTnLst>
                                </p:cTn>
                              </p:par>
                              <p:par>
                                <p:cTn id="93" presetID="9" presetClass="emph" presetSubtype="0" grpId="1" nodeType="withEffect">
                                  <p:stCondLst>
                                    <p:cond delay="0"/>
                                  </p:stCondLst>
                                  <p:childTnLst>
                                    <p:set>
                                      <p:cBhvr rctx="PPT">
                                        <p:cTn id="94" dur="indefinite"/>
                                        <p:tgtEl>
                                          <p:spTgt spid="61"/>
                                        </p:tgtEl>
                                        <p:attrNameLst>
                                          <p:attrName>style.opacity</p:attrName>
                                        </p:attrNameLst>
                                      </p:cBhvr>
                                      <p:to>
                                        <p:strVal val="0.05"/>
                                      </p:to>
                                    </p:set>
                                    <p:animEffect filter="image" prLst="opacity: 0.05">
                                      <p:cBhvr rctx="IE">
                                        <p:cTn id="95" dur="indefinite"/>
                                        <p:tgtEl>
                                          <p:spTgt spid="61"/>
                                        </p:tgtEl>
                                      </p:cBhvr>
                                    </p:animEffect>
                                  </p:childTnLst>
                                </p:cTn>
                              </p:par>
                              <p:par>
                                <p:cTn id="96" presetID="9" presetClass="emph" presetSubtype="0" grpId="1" nodeType="withEffect">
                                  <p:stCondLst>
                                    <p:cond delay="0"/>
                                  </p:stCondLst>
                                  <p:childTnLst>
                                    <p:set>
                                      <p:cBhvr rctx="PPT">
                                        <p:cTn id="97" dur="indefinite"/>
                                        <p:tgtEl>
                                          <p:spTgt spid="62"/>
                                        </p:tgtEl>
                                        <p:attrNameLst>
                                          <p:attrName>style.opacity</p:attrName>
                                        </p:attrNameLst>
                                      </p:cBhvr>
                                      <p:to>
                                        <p:strVal val="0.05"/>
                                      </p:to>
                                    </p:set>
                                    <p:animEffect filter="image" prLst="opacity: 0.05">
                                      <p:cBhvr rctx="IE">
                                        <p:cTn id="98" dur="indefinite"/>
                                        <p:tgtEl>
                                          <p:spTgt spid="62"/>
                                        </p:tgtEl>
                                      </p:cBhvr>
                                    </p:animEffect>
                                  </p:childTnLst>
                                </p:cTn>
                              </p:par>
                              <p:par>
                                <p:cTn id="99" presetID="9" presetClass="emph" presetSubtype="0" grpId="1" nodeType="withEffect">
                                  <p:stCondLst>
                                    <p:cond delay="0"/>
                                  </p:stCondLst>
                                  <p:childTnLst>
                                    <p:set>
                                      <p:cBhvr rctx="PPT">
                                        <p:cTn id="100" dur="indefinite"/>
                                        <p:tgtEl>
                                          <p:spTgt spid="73"/>
                                        </p:tgtEl>
                                        <p:attrNameLst>
                                          <p:attrName>style.opacity</p:attrName>
                                        </p:attrNameLst>
                                      </p:cBhvr>
                                      <p:to>
                                        <p:strVal val="0.05"/>
                                      </p:to>
                                    </p:set>
                                    <p:animEffect filter="image" prLst="opacity: 0.05">
                                      <p:cBhvr rctx="IE">
                                        <p:cTn id="101" dur="indefinite"/>
                                        <p:tgtEl>
                                          <p:spTgt spid="73"/>
                                        </p:tgtEl>
                                      </p:cBhvr>
                                    </p:animEffect>
                                  </p:childTnLst>
                                </p:cTn>
                              </p:par>
                              <p:par>
                                <p:cTn id="102" presetID="9" presetClass="emph" presetSubtype="0" grpId="1" nodeType="withEffect">
                                  <p:stCondLst>
                                    <p:cond delay="0"/>
                                  </p:stCondLst>
                                  <p:childTnLst>
                                    <p:set>
                                      <p:cBhvr rctx="PPT">
                                        <p:cTn id="103" dur="indefinite"/>
                                        <p:tgtEl>
                                          <p:spTgt spid="74"/>
                                        </p:tgtEl>
                                        <p:attrNameLst>
                                          <p:attrName>style.opacity</p:attrName>
                                        </p:attrNameLst>
                                      </p:cBhvr>
                                      <p:to>
                                        <p:strVal val="0.05"/>
                                      </p:to>
                                    </p:set>
                                    <p:animEffect filter="image" prLst="opacity: 0.05">
                                      <p:cBhvr rctx="IE">
                                        <p:cTn id="104" dur="indefinite"/>
                                        <p:tgtEl>
                                          <p:spTgt spid="74"/>
                                        </p:tgtEl>
                                      </p:cBhvr>
                                    </p:animEffect>
                                  </p:childTnLst>
                                </p:cTn>
                              </p:par>
                              <p:par>
                                <p:cTn id="105" presetID="9" presetClass="emph" presetSubtype="0" nodeType="withEffect">
                                  <p:stCondLst>
                                    <p:cond delay="0"/>
                                  </p:stCondLst>
                                  <p:childTnLst>
                                    <p:set>
                                      <p:cBhvr rctx="PPT">
                                        <p:cTn id="106" dur="indefinite"/>
                                        <p:tgtEl>
                                          <p:spTgt spid="15"/>
                                        </p:tgtEl>
                                        <p:attrNameLst>
                                          <p:attrName>style.opacity</p:attrName>
                                        </p:attrNameLst>
                                      </p:cBhvr>
                                      <p:to>
                                        <p:strVal val="0.05"/>
                                      </p:to>
                                    </p:set>
                                    <p:animEffect filter="image" prLst="opacity: 0.05">
                                      <p:cBhvr rctx="IE">
                                        <p:cTn id="107" dur="indefinite"/>
                                        <p:tgtEl>
                                          <p:spTgt spid="15"/>
                                        </p:tgtEl>
                                      </p:cBhvr>
                                    </p:animEffect>
                                  </p:childTnLst>
                                </p:cTn>
                              </p:par>
                              <p:par>
                                <p:cTn id="108" presetID="9" presetClass="emph" presetSubtype="0" grpId="1" nodeType="withEffect">
                                  <p:stCondLst>
                                    <p:cond delay="0"/>
                                  </p:stCondLst>
                                  <p:childTnLst>
                                    <p:set>
                                      <p:cBhvr rctx="PPT">
                                        <p:cTn id="109" dur="indefinite"/>
                                        <p:tgtEl>
                                          <p:spTgt spid="72"/>
                                        </p:tgtEl>
                                        <p:attrNameLst>
                                          <p:attrName>style.opacity</p:attrName>
                                        </p:attrNameLst>
                                      </p:cBhvr>
                                      <p:to>
                                        <p:strVal val="0.05"/>
                                      </p:to>
                                    </p:set>
                                    <p:animEffect filter="image" prLst="opacity: 0.05">
                                      <p:cBhvr rctx="IE">
                                        <p:cTn id="110" dur="indefinite"/>
                                        <p:tgtEl>
                                          <p:spTgt spid="72"/>
                                        </p:tgtEl>
                                      </p:cBhvr>
                                    </p:animEffect>
                                  </p:childTnLst>
                                </p:cTn>
                              </p:par>
                              <p:par>
                                <p:cTn id="111" presetID="9" presetClass="emph" presetSubtype="0" grpId="1" nodeType="withEffect">
                                  <p:stCondLst>
                                    <p:cond delay="0"/>
                                  </p:stCondLst>
                                  <p:childTnLst>
                                    <p:set>
                                      <p:cBhvr rctx="PPT">
                                        <p:cTn id="112" dur="indefinite"/>
                                        <p:tgtEl>
                                          <p:spTgt spid="71"/>
                                        </p:tgtEl>
                                        <p:attrNameLst>
                                          <p:attrName>style.opacity</p:attrName>
                                        </p:attrNameLst>
                                      </p:cBhvr>
                                      <p:to>
                                        <p:strVal val="0.05"/>
                                      </p:to>
                                    </p:set>
                                    <p:animEffect filter="image" prLst="opacity: 0.05">
                                      <p:cBhvr rctx="IE">
                                        <p:cTn id="113" dur="indefinite"/>
                                        <p:tgtEl>
                                          <p:spTgt spid="7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7"/>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P spid="18" grpId="0"/>
      <p:bldP spid="49" grpId="0" animBg="1"/>
      <p:bldP spid="49" grpId="1" animBg="1"/>
      <p:bldP spid="50" grpId="0"/>
      <p:bldP spid="44" grpId="0"/>
      <p:bldP spid="44" grpId="1"/>
      <p:bldP spid="46" grpId="0"/>
      <p:bldP spid="46" grpId="1"/>
      <p:bldP spid="51" grpId="0"/>
      <p:bldP spid="51" grpId="1"/>
      <p:bldP spid="59" grpId="0"/>
      <p:bldP spid="59" grpId="1"/>
      <p:bldP spid="61" grpId="0"/>
      <p:bldP spid="61" grpId="1"/>
      <p:bldP spid="62" grpId="0"/>
      <p:bldP spid="62" grpId="1"/>
      <p:bldP spid="71" grpId="0"/>
      <p:bldP spid="71" grpId="1"/>
      <p:bldP spid="72" grpId="0" animBg="1"/>
      <p:bldP spid="72" grpId="1" animBg="1"/>
      <p:bldP spid="73" grpId="0"/>
      <p:bldP spid="73" grpId="1"/>
      <p:bldP spid="74" grpId="0"/>
      <p:bldP spid="74" grpId="1"/>
      <p:bldP spid="78" grpId="0"/>
      <p:bldP spid="7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21|13.8|11.4|3.4|10.6|5.1"/>
</p:tagLst>
</file>

<file path=ppt/tags/tag10.xml><?xml version="1.0" encoding="utf-8"?>
<p:tagLst xmlns:a="http://schemas.openxmlformats.org/drawingml/2006/main" xmlns:r="http://schemas.openxmlformats.org/officeDocument/2006/relationships" xmlns:p="http://schemas.openxmlformats.org/presentationml/2006/main">
  <p:tag name="TIMING" val="|8.8|1.7|5.6|9|1.6|4.3|14"/>
</p:tagLst>
</file>

<file path=ppt/tags/tag11.xml><?xml version="1.0" encoding="utf-8"?>
<p:tagLst xmlns:a="http://schemas.openxmlformats.org/drawingml/2006/main" xmlns:r="http://schemas.openxmlformats.org/officeDocument/2006/relationships" xmlns:p="http://schemas.openxmlformats.org/presentationml/2006/main">
  <p:tag name="TIMING" val="|5.5|6|6.4|7.7|7.7|8.6|18.9|1"/>
</p:tagLst>
</file>

<file path=ppt/tags/tag12.xml><?xml version="1.0" encoding="utf-8"?>
<p:tagLst xmlns:a="http://schemas.openxmlformats.org/drawingml/2006/main" xmlns:r="http://schemas.openxmlformats.org/officeDocument/2006/relationships" xmlns:p="http://schemas.openxmlformats.org/presentationml/2006/main">
  <p:tag name="TIMING" val="|6.2|2|2.3|11.2|4.8|11.9|14.1|16.7|15"/>
</p:tagLst>
</file>

<file path=ppt/tags/tag13.xml><?xml version="1.0" encoding="utf-8"?>
<p:tagLst xmlns:a="http://schemas.openxmlformats.org/drawingml/2006/main" xmlns:r="http://schemas.openxmlformats.org/officeDocument/2006/relationships" xmlns:p="http://schemas.openxmlformats.org/presentationml/2006/main">
  <p:tag name="TIMING" val="|12.5|51.2"/>
</p:tagLst>
</file>

<file path=ppt/tags/tag14.xml><?xml version="1.0" encoding="utf-8"?>
<p:tagLst xmlns:a="http://schemas.openxmlformats.org/drawingml/2006/main" xmlns:r="http://schemas.openxmlformats.org/officeDocument/2006/relationships" xmlns:p="http://schemas.openxmlformats.org/presentationml/2006/main">
  <p:tag name="TIMING" val="|8.5|7.7|28.5"/>
</p:tagLst>
</file>

<file path=ppt/tags/tag15.xml><?xml version="1.0" encoding="utf-8"?>
<p:tagLst xmlns:a="http://schemas.openxmlformats.org/drawingml/2006/main" xmlns:r="http://schemas.openxmlformats.org/officeDocument/2006/relationships" xmlns:p="http://schemas.openxmlformats.org/presentationml/2006/main">
  <p:tag name="TIMING" val="|11.5|26.8|11.7|26|3.5|13.9|11.5"/>
</p:tagLst>
</file>

<file path=ppt/tags/tag16.xml><?xml version="1.0" encoding="utf-8"?>
<p:tagLst xmlns:a="http://schemas.openxmlformats.org/drawingml/2006/main" xmlns:r="http://schemas.openxmlformats.org/officeDocument/2006/relationships" xmlns:p="http://schemas.openxmlformats.org/presentationml/2006/main">
  <p:tag name="TIMING" val="|9.6|6.9|10.7|7.8"/>
</p:tagLst>
</file>

<file path=ppt/tags/tag17.xml><?xml version="1.0" encoding="utf-8"?>
<p:tagLst xmlns:a="http://schemas.openxmlformats.org/drawingml/2006/main" xmlns:r="http://schemas.openxmlformats.org/officeDocument/2006/relationships" xmlns:p="http://schemas.openxmlformats.org/presentationml/2006/main">
  <p:tag name="TIMING" val="|14.7|8.6|4.2"/>
</p:tagLst>
</file>

<file path=ppt/tags/tag18.xml><?xml version="1.0" encoding="utf-8"?>
<p:tagLst xmlns:a="http://schemas.openxmlformats.org/drawingml/2006/main" xmlns:r="http://schemas.openxmlformats.org/officeDocument/2006/relationships" xmlns:p="http://schemas.openxmlformats.org/presentationml/2006/main">
  <p:tag name="TIMING" val="|6.4|5.8|10"/>
</p:tagLst>
</file>

<file path=ppt/tags/tag19.xml><?xml version="1.0" encoding="utf-8"?>
<p:tagLst xmlns:a="http://schemas.openxmlformats.org/drawingml/2006/main" xmlns:r="http://schemas.openxmlformats.org/officeDocument/2006/relationships" xmlns:p="http://schemas.openxmlformats.org/presentationml/2006/main">
  <p:tag name="TIMING" val="|14.5|26.9"/>
</p:tagLst>
</file>

<file path=ppt/tags/tag2.xml><?xml version="1.0" encoding="utf-8"?>
<p:tagLst xmlns:a="http://schemas.openxmlformats.org/drawingml/2006/main" xmlns:r="http://schemas.openxmlformats.org/officeDocument/2006/relationships" xmlns:p="http://schemas.openxmlformats.org/presentationml/2006/main">
  <p:tag name="TIMING" val="|7|6.5|7.9|4.2|19.4|0.7|13.3"/>
</p:tagLst>
</file>

<file path=ppt/tags/tag20.xml><?xml version="1.0" encoding="utf-8"?>
<p:tagLst xmlns:a="http://schemas.openxmlformats.org/drawingml/2006/main" xmlns:r="http://schemas.openxmlformats.org/officeDocument/2006/relationships" xmlns:p="http://schemas.openxmlformats.org/presentationml/2006/main">
  <p:tag name="TIMING" val="|36.9"/>
</p:tagLst>
</file>

<file path=ppt/tags/tag21.xml><?xml version="1.0" encoding="utf-8"?>
<p:tagLst xmlns:a="http://schemas.openxmlformats.org/drawingml/2006/main" xmlns:r="http://schemas.openxmlformats.org/officeDocument/2006/relationships" xmlns:p="http://schemas.openxmlformats.org/presentationml/2006/main">
  <p:tag name="TIMING" val="|8.7"/>
</p:tagLst>
</file>

<file path=ppt/tags/tag22.xml><?xml version="1.0" encoding="utf-8"?>
<p:tagLst xmlns:a="http://schemas.openxmlformats.org/drawingml/2006/main" xmlns:r="http://schemas.openxmlformats.org/officeDocument/2006/relationships" xmlns:p="http://schemas.openxmlformats.org/presentationml/2006/main">
  <p:tag name="TIMING" val="|14.8|8.6|6.3"/>
</p:tagLst>
</file>

<file path=ppt/tags/tag23.xml><?xml version="1.0" encoding="utf-8"?>
<p:tagLst xmlns:a="http://schemas.openxmlformats.org/drawingml/2006/main" xmlns:r="http://schemas.openxmlformats.org/officeDocument/2006/relationships" xmlns:p="http://schemas.openxmlformats.org/presentationml/2006/main">
  <p:tag name="TIMING" val="|29.3"/>
</p:tagLst>
</file>

<file path=ppt/tags/tag24.xml><?xml version="1.0" encoding="utf-8"?>
<p:tagLst xmlns:a="http://schemas.openxmlformats.org/drawingml/2006/main" xmlns:r="http://schemas.openxmlformats.org/officeDocument/2006/relationships" xmlns:p="http://schemas.openxmlformats.org/presentationml/2006/main">
  <p:tag name="TIMING" val="|11.7|6.2|7.4|8.2|10.7"/>
</p:tagLst>
</file>

<file path=ppt/tags/tag3.xml><?xml version="1.0" encoding="utf-8"?>
<p:tagLst xmlns:a="http://schemas.openxmlformats.org/drawingml/2006/main" xmlns:r="http://schemas.openxmlformats.org/officeDocument/2006/relationships" xmlns:p="http://schemas.openxmlformats.org/presentationml/2006/main">
  <p:tag name="TIMING" val="|1|17.8|44.5"/>
</p:tagLst>
</file>

<file path=ppt/tags/tag4.xml><?xml version="1.0" encoding="utf-8"?>
<p:tagLst xmlns:a="http://schemas.openxmlformats.org/drawingml/2006/main" xmlns:r="http://schemas.openxmlformats.org/officeDocument/2006/relationships" xmlns:p="http://schemas.openxmlformats.org/presentationml/2006/main">
  <p:tag name="TIMING" val="|19.2|11|6.2|1.3|25.7|11.6|2.2|21"/>
</p:tagLst>
</file>

<file path=ppt/tags/tag5.xml><?xml version="1.0" encoding="utf-8"?>
<p:tagLst xmlns:a="http://schemas.openxmlformats.org/drawingml/2006/main" xmlns:r="http://schemas.openxmlformats.org/officeDocument/2006/relationships" xmlns:p="http://schemas.openxmlformats.org/presentationml/2006/main">
  <p:tag name="TIMING" val="|10.2|1.5|3.7|3.6"/>
</p:tagLst>
</file>

<file path=ppt/tags/tag6.xml><?xml version="1.0" encoding="utf-8"?>
<p:tagLst xmlns:a="http://schemas.openxmlformats.org/drawingml/2006/main" xmlns:r="http://schemas.openxmlformats.org/officeDocument/2006/relationships" xmlns:p="http://schemas.openxmlformats.org/presentationml/2006/main">
  <p:tag name="TIMING" val="|4.2|4.4|5.5|0.8|7.4|5.5|5.7|4.3"/>
</p:tagLst>
</file>

<file path=ppt/tags/tag7.xml><?xml version="1.0" encoding="utf-8"?>
<p:tagLst xmlns:a="http://schemas.openxmlformats.org/drawingml/2006/main" xmlns:r="http://schemas.openxmlformats.org/officeDocument/2006/relationships" xmlns:p="http://schemas.openxmlformats.org/presentationml/2006/main">
  <p:tag name="TIMING" val="|4|0.4|1.1|2.6|5.9"/>
</p:tagLst>
</file>

<file path=ppt/tags/tag8.xml><?xml version="1.0" encoding="utf-8"?>
<p:tagLst xmlns:a="http://schemas.openxmlformats.org/drawingml/2006/main" xmlns:r="http://schemas.openxmlformats.org/officeDocument/2006/relationships" xmlns:p="http://schemas.openxmlformats.org/presentationml/2006/main">
  <p:tag name="TIMING" val="|3.4|1|0.9|0.3|0.5|2.5|6.6|3.6|4.7|2.6|7.2|0.3"/>
</p:tagLst>
</file>

<file path=ppt/tags/tag9.xml><?xml version="1.0" encoding="utf-8"?>
<p:tagLst xmlns:a="http://schemas.openxmlformats.org/drawingml/2006/main" xmlns:r="http://schemas.openxmlformats.org/officeDocument/2006/relationships" xmlns:p="http://schemas.openxmlformats.org/presentationml/2006/main">
  <p:tag name="TIMING" val="|4.5"/>
</p:tagLst>
</file>

<file path=ppt/theme/theme1.xml><?xml version="1.0" encoding="utf-8"?>
<a:theme xmlns:a="http://schemas.openxmlformats.org/drawingml/2006/main" name="Lecture 1">
  <a:themeElements>
    <a:clrScheme name="Lecture 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Lectur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cture 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1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Lecture 1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Lecture 1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Lecture 1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Lecture 1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Lecture 1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ecture 1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Lecture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test.pptx</Template>
  <TotalTime>6529</TotalTime>
  <Words>3991</Words>
  <Application>Microsoft Macintosh PowerPoint</Application>
  <PresentationFormat>On-screen Show (4:3)</PresentationFormat>
  <Paragraphs>943</Paragraphs>
  <Slides>89</Slides>
  <Notes>44</Notes>
  <HiddenSlides>45</HiddenSlides>
  <MMClips>2</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106" baseType="lpstr">
      <vt:lpstr>Arial Narrow</vt:lpstr>
      <vt:lpstr>Arial Unicode MS</vt:lpstr>
      <vt:lpstr>Batang</vt:lpstr>
      <vt:lpstr>Calibri</vt:lpstr>
      <vt:lpstr>Comic Sans MS</vt:lpstr>
      <vt:lpstr>Gill Sans MT</vt:lpstr>
      <vt:lpstr>ＭＳ Ｐゴシック</vt:lpstr>
      <vt:lpstr>Myriad Roman</vt:lpstr>
      <vt:lpstr>PMingLiU</vt:lpstr>
      <vt:lpstr>Symbol</vt:lpstr>
      <vt:lpstr>Times New Roman</vt:lpstr>
      <vt:lpstr>Wingdings</vt:lpstr>
      <vt:lpstr>굴림</vt:lpstr>
      <vt:lpstr>宋体</vt:lpstr>
      <vt:lpstr>Arial</vt:lpstr>
      <vt:lpstr>Lecture 1</vt:lpstr>
      <vt:lpstr>Chart</vt:lpstr>
      <vt:lpstr>15-744: Computer Networking</vt:lpstr>
      <vt:lpstr>Overview</vt:lpstr>
      <vt:lpstr>Characterizing Current Deployments</vt:lpstr>
      <vt:lpstr>AP Stats, Degrees: Placelab</vt:lpstr>
      <vt:lpstr>Degree Distribution: Place Lab</vt:lpstr>
      <vt:lpstr>Unmanaged Devices</vt:lpstr>
      <vt:lpstr>Overview</vt:lpstr>
      <vt:lpstr>PowerPoint Presentation</vt:lpstr>
      <vt:lpstr>What are White Spaces?</vt:lpstr>
      <vt:lpstr>The Promise of White Spaces</vt:lpstr>
      <vt:lpstr>White Spaces Spectrum Availability</vt:lpstr>
      <vt:lpstr>White Spaces Spectrum Availability</vt:lpstr>
      <vt:lpstr>White Spaces Spectrum Availability</vt:lpstr>
      <vt:lpstr>Channel Assignment in Wi-Fi</vt:lpstr>
      <vt:lpstr>Spectrum Assignment in WhiteFi</vt:lpstr>
      <vt:lpstr>Accounting for Spatial Variation</vt:lpstr>
      <vt:lpstr>Intuition</vt:lpstr>
      <vt:lpstr>Discovering a Base Station</vt:lpstr>
      <vt:lpstr>SIFT, by example</vt:lpstr>
      <vt:lpstr>Overview</vt:lpstr>
      <vt:lpstr>Goal</vt:lpstr>
      <vt:lpstr>What We Are After</vt:lpstr>
      <vt:lpstr>Leverage Existing Wireless Signals</vt:lpstr>
      <vt:lpstr>Recent Work Harvests 10s of μW [‘09]</vt:lpstr>
      <vt:lpstr>Challenge: Communication Between Battery-Free Devices</vt:lpstr>
      <vt:lpstr>Ambient Backscatter</vt:lpstr>
      <vt:lpstr>PowerPoint Presentation</vt:lpstr>
      <vt:lpstr>PowerPoint Presentation</vt:lpstr>
      <vt:lpstr>Challenges</vt:lpstr>
      <vt:lpstr>How Do We Extract The Backscattered Signals?</vt:lpstr>
      <vt:lpstr>Solution: Detect Changes in Average Amplitude</vt:lpstr>
      <vt:lpstr>PowerPoint Presentation</vt:lpstr>
      <vt:lpstr>Use RC Circuits to Average</vt:lpstr>
      <vt:lpstr>Use RC Circuits to Average</vt:lpstr>
      <vt:lpstr>Now that we can decode bits…</vt:lpstr>
      <vt:lpstr>We Use CSMA</vt:lpstr>
      <vt:lpstr>Solution: Leverage Hardware Properties for Energy Detection</vt:lpstr>
      <vt:lpstr>Solution: Leverage Hardware Properties for Energy Detection</vt:lpstr>
      <vt:lpstr>Prototype Using Off-the-Shelf Components</vt:lpstr>
      <vt:lpstr>Tested Locations</vt:lpstr>
      <vt:lpstr>What Bit Rates Can We Achieve?</vt:lpstr>
      <vt:lpstr>What Bit Rates Can We Achieve?</vt:lpstr>
      <vt:lpstr>Identifying Misplaced Items</vt:lpstr>
      <vt:lpstr>Identifying Misplaced Items</vt:lpstr>
      <vt:lpstr>Overview</vt:lpstr>
      <vt:lpstr>Roofnet</vt:lpstr>
      <vt:lpstr>Roofnet Design</vt:lpstr>
      <vt:lpstr>Roofnet Node Map</vt:lpstr>
      <vt:lpstr>Typical Rooftop View</vt:lpstr>
      <vt:lpstr>Roofnet</vt:lpstr>
      <vt:lpstr>Lossy Links are Common</vt:lpstr>
      <vt:lpstr>Delivery Probabilities are Uniformly Distributed</vt:lpstr>
      <vt:lpstr>Delivery vs. SNR</vt:lpstr>
      <vt:lpstr>Key Implications</vt:lpstr>
      <vt:lpstr>Evaluation</vt:lpstr>
      <vt:lpstr>Evaluation</vt:lpstr>
      <vt:lpstr>Evaluation</vt:lpstr>
      <vt:lpstr>Evaluation</vt:lpstr>
      <vt:lpstr>Evaluation</vt:lpstr>
      <vt:lpstr>Evaluation</vt:lpstr>
      <vt:lpstr>Evaluation</vt:lpstr>
      <vt:lpstr>Roofnet Summary</vt:lpstr>
      <vt:lpstr>Roofnet Link Level Measurements</vt:lpstr>
      <vt:lpstr>A Roofnet Self-Installation Kit</vt:lpstr>
      <vt:lpstr>Software and Auto-Configuration</vt:lpstr>
      <vt:lpstr>Software and Auto-Configuration</vt:lpstr>
      <vt:lpstr>Roofnet Design - Routing Protocol</vt:lpstr>
      <vt:lpstr>Roofnet Design</vt:lpstr>
      <vt:lpstr>ETX measurement results</vt:lpstr>
      <vt:lpstr>Deciding Between Links</vt:lpstr>
      <vt:lpstr>Is there a better metric?</vt:lpstr>
      <vt:lpstr>ETX Metric Design Goals</vt:lpstr>
      <vt:lpstr>Forwarding Packets is Expensive</vt:lpstr>
      <vt:lpstr>ETX</vt:lpstr>
      <vt:lpstr>ETX:  Sanity Checks</vt:lpstr>
      <vt:lpstr>Rate Adaptation</vt:lpstr>
      <vt:lpstr>Discussion</vt:lpstr>
      <vt:lpstr>Growing Interference in Unlicensed Bands </vt:lpstr>
      <vt:lpstr>What do we expect?</vt:lpstr>
      <vt:lpstr>Key Questions</vt:lpstr>
      <vt:lpstr>What we see</vt:lpstr>
      <vt:lpstr>Experimental Setup</vt:lpstr>
      <vt:lpstr>802.11 Receiver Path</vt:lpstr>
      <vt:lpstr>Timing Recovery Interference</vt:lpstr>
      <vt:lpstr>Interference Management</vt:lpstr>
      <vt:lpstr>Is it Bursty Interference?</vt:lpstr>
      <vt:lpstr>Two Different Roofnet Links</vt:lpstr>
      <vt:lpstr>Is it Multipath Interference?</vt:lpstr>
      <vt:lpstr>A Plausible Explanation</vt:lpstr>
    </vt:vector>
  </TitlesOfParts>
  <Company>CMU</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15-744: Computer Networking</dc:title>
  <dc:creator>Srinivasan Seshan</dc:creator>
  <cp:lastModifiedBy>Srinivasan Seshan</cp:lastModifiedBy>
  <cp:revision>89</cp:revision>
  <cp:lastPrinted>1601-01-01T00:00:00Z</cp:lastPrinted>
  <dcterms:created xsi:type="dcterms:W3CDTF">2010-10-08T03:15:03Z</dcterms:created>
  <dcterms:modified xsi:type="dcterms:W3CDTF">2017-04-10T16:01:20Z</dcterms:modified>
</cp:coreProperties>
</file>