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ags/tag1.xml" ContentType="application/vnd.openxmlformats-officedocument.presentationml.tags+xml"/>
  <Override PartName="/ppt/notesSlides/notesSlide20.xml" ContentType="application/vnd.openxmlformats-officedocument.presentationml.notesSlide+xml"/>
  <Override PartName="/ppt/tags/tag2.xml" ContentType="application/vnd.openxmlformats-officedocument.presentationml.tags+xml"/>
  <Override PartName="/ppt/notesSlides/notesSlide21.xml" ContentType="application/vnd.openxmlformats-officedocument.presentationml.notesSlide+xml"/>
  <Override PartName="/ppt/tags/tag3.xml" ContentType="application/vnd.openxmlformats-officedocument.presentationml.tags+xml"/>
  <Override PartName="/ppt/notesSlides/notesSlide22.xml" ContentType="application/vnd.openxmlformats-officedocument.presentationml.notesSlide+xml"/>
  <Override PartName="/ppt/tags/tag4.xml" ContentType="application/vnd.openxmlformats-officedocument.presentationml.tags+xml"/>
  <Override PartName="/ppt/notesSlides/notesSlide23.xml" ContentType="application/vnd.openxmlformats-officedocument.presentationml.notesSlide+xml"/>
  <Override PartName="/ppt/tags/tag5.xml" ContentType="application/vnd.openxmlformats-officedocument.presentationml.tags+xml"/>
  <Override PartName="/ppt/notesSlides/notesSlide24.xml" ContentType="application/vnd.openxmlformats-officedocument.presentationml.notesSlide+xml"/>
  <Override PartName="/ppt/tags/tag6.xml" ContentType="application/vnd.openxmlformats-officedocument.presentationml.tags+xml"/>
  <Override PartName="/ppt/notesSlides/notesSlide25.xml" ContentType="application/vnd.openxmlformats-officedocument.presentationml.notesSlide+xml"/>
  <Override PartName="/ppt/tags/tag7.xml" ContentType="application/vnd.openxmlformats-officedocument.presentationml.tags+xml"/>
  <Override PartName="/ppt/notesSlides/notesSlide26.xml" ContentType="application/vnd.openxmlformats-officedocument.presentationml.notesSlide+xml"/>
  <Override PartName="/ppt/tags/tag8.xml" ContentType="application/vnd.openxmlformats-officedocument.presentationml.tags+xml"/>
  <Override PartName="/ppt/notesSlides/notesSlide27.xml" ContentType="application/vnd.openxmlformats-officedocument.presentationml.notesSlide+xml"/>
  <Override PartName="/ppt/tags/tag9.xml" ContentType="application/vnd.openxmlformats-officedocument.presentationml.tags+xml"/>
  <Override PartName="/ppt/notesSlides/notesSlide28.xml" ContentType="application/vnd.openxmlformats-officedocument.presentationml.notesSlide+xml"/>
  <Override PartName="/ppt/tags/tag10.xml" ContentType="application/vnd.openxmlformats-officedocument.presentationml.tags+xml"/>
  <Override PartName="/ppt/notesSlides/notesSlide29.xml" ContentType="application/vnd.openxmlformats-officedocument.presentationml.notesSlide+xml"/>
  <Override PartName="/ppt/tags/tag11.xml" ContentType="application/vnd.openxmlformats-officedocument.presentationml.tags+xml"/>
  <Override PartName="/ppt/notesSlides/notesSlide30.xml" ContentType="application/vnd.openxmlformats-officedocument.presentationml.notesSlide+xml"/>
  <Override PartName="/ppt/tags/tag12.xml" ContentType="application/vnd.openxmlformats-officedocument.presentationml.tags+xml"/>
  <Override PartName="/ppt/notesSlides/notesSlide31.xml" ContentType="application/vnd.openxmlformats-officedocument.presentationml.notesSlide+xml"/>
  <Override PartName="/ppt/tags/tag13.xml" ContentType="application/vnd.openxmlformats-officedocument.presentationml.tags+xml"/>
  <Override PartName="/ppt/notesSlides/notesSlide32.xml" ContentType="application/vnd.openxmlformats-officedocument.presentationml.notesSlide+xml"/>
  <Override PartName="/ppt/tags/tag14.xml" ContentType="application/vnd.openxmlformats-officedocument.presentationml.tags+xml"/>
  <Override PartName="/ppt/notesSlides/notesSlide33.xml" ContentType="application/vnd.openxmlformats-officedocument.presentationml.notesSlide+xml"/>
  <Override PartName="/ppt/tags/tag15.xml" ContentType="application/vnd.openxmlformats-officedocument.presentationml.tags+xml"/>
  <Override PartName="/ppt/notesSlides/notesSlide34.xml" ContentType="application/vnd.openxmlformats-officedocument.presentationml.notesSlide+xml"/>
  <Override PartName="/ppt/tags/tag16.xml" ContentType="application/vnd.openxmlformats-officedocument.presentationml.tags+xml"/>
  <Override PartName="/ppt/notesSlides/notesSlide35.xml" ContentType="application/vnd.openxmlformats-officedocument.presentationml.notesSlide+xml"/>
  <Override PartName="/ppt/tags/tag17.xml" ContentType="application/vnd.openxmlformats-officedocument.presentationml.tag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64"/>
  </p:notesMasterIdLst>
  <p:handoutMasterIdLst>
    <p:handoutMasterId r:id="rId65"/>
  </p:handoutMasterIdLst>
  <p:sldIdLst>
    <p:sldId id="401" r:id="rId2"/>
    <p:sldId id="523" r:id="rId3"/>
    <p:sldId id="511" r:id="rId4"/>
    <p:sldId id="512" r:id="rId5"/>
    <p:sldId id="513" r:id="rId6"/>
    <p:sldId id="514" r:id="rId7"/>
    <p:sldId id="515" r:id="rId8"/>
    <p:sldId id="516" r:id="rId9"/>
    <p:sldId id="517" r:id="rId10"/>
    <p:sldId id="518" r:id="rId11"/>
    <p:sldId id="519" r:id="rId12"/>
    <p:sldId id="520" r:id="rId13"/>
    <p:sldId id="521" r:id="rId14"/>
    <p:sldId id="522" r:id="rId15"/>
    <p:sldId id="524" r:id="rId16"/>
    <p:sldId id="413" r:id="rId17"/>
    <p:sldId id="414" r:id="rId18"/>
    <p:sldId id="415" r:id="rId19"/>
    <p:sldId id="417" r:id="rId20"/>
    <p:sldId id="418" r:id="rId21"/>
    <p:sldId id="420" r:id="rId22"/>
    <p:sldId id="421" r:id="rId23"/>
    <p:sldId id="422" r:id="rId24"/>
    <p:sldId id="423" r:id="rId25"/>
    <p:sldId id="435" r:id="rId26"/>
    <p:sldId id="526" r:id="rId27"/>
    <p:sldId id="437" r:id="rId28"/>
    <p:sldId id="465" r:id="rId29"/>
    <p:sldId id="466" r:id="rId30"/>
    <p:sldId id="478" r:id="rId31"/>
    <p:sldId id="479" r:id="rId32"/>
    <p:sldId id="528" r:id="rId33"/>
    <p:sldId id="480" r:id="rId34"/>
    <p:sldId id="481" r:id="rId35"/>
    <p:sldId id="467" r:id="rId36"/>
    <p:sldId id="482" r:id="rId37"/>
    <p:sldId id="483" r:id="rId38"/>
    <p:sldId id="484" r:id="rId39"/>
    <p:sldId id="485" r:id="rId40"/>
    <p:sldId id="486" r:id="rId41"/>
    <p:sldId id="493" r:id="rId42"/>
    <p:sldId id="527" r:id="rId43"/>
    <p:sldId id="442" r:id="rId44"/>
    <p:sldId id="444" r:id="rId45"/>
    <p:sldId id="487" r:id="rId46"/>
    <p:sldId id="447" r:id="rId47"/>
    <p:sldId id="448" r:id="rId48"/>
    <p:sldId id="450" r:id="rId49"/>
    <p:sldId id="451" r:id="rId50"/>
    <p:sldId id="452" r:id="rId51"/>
    <p:sldId id="454" r:id="rId52"/>
    <p:sldId id="455" r:id="rId53"/>
    <p:sldId id="456" r:id="rId54"/>
    <p:sldId id="457" r:id="rId55"/>
    <p:sldId id="458" r:id="rId56"/>
    <p:sldId id="459" r:id="rId57"/>
    <p:sldId id="460" r:id="rId58"/>
    <p:sldId id="461" r:id="rId59"/>
    <p:sldId id="462" r:id="rId60"/>
    <p:sldId id="464" r:id="rId61"/>
    <p:sldId id="490" r:id="rId62"/>
    <p:sldId id="491" r:id="rId6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4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5"/>
    <p:restoredTop sz="79827"/>
  </p:normalViewPr>
  <p:slideViewPr>
    <p:cSldViewPr>
      <p:cViewPr varScale="1">
        <p:scale>
          <a:sx n="95" d="100"/>
          <a:sy n="95" d="100"/>
        </p:scale>
        <p:origin x="200" y="352"/>
      </p:cViewPr>
      <p:guideLst>
        <p:guide orient="horz" pos="2544"/>
        <p:guide pos="27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1" d="100"/>
        <a:sy n="131" d="100"/>
      </p:scale>
      <p:origin x="0" y="117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ADACB095-12BC-0048-9C03-9902FD0629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587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75038"/>
            <a:ext cx="7042150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570EDC92-0940-FB45-BA1E-20DA52AC7F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188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EDC92-0940-FB45-BA1E-20DA52AC7F8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227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44E413A-4DF7-5245-A224-620E121E1829}" type="slidenum">
              <a:rPr lang="en-US" altLang="en-US" sz="1300"/>
              <a:pPr eaLnBrk="1" hangingPunct="1"/>
              <a:t>19</a:t>
            </a:fld>
            <a:endParaRPr lang="en-US" altLang="en-US" sz="130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new slide earlier, assume figured out design. explore why exor might improve throughput/develop a feel title -&gt; why exor might beat trad routing. </a:t>
            </a:r>
          </a:p>
          <a:p>
            <a:endParaRPr lang="en-US" altLang="en-US"/>
          </a:p>
          <a:p>
            <a:r>
              <a:rPr lang="en-US" altLang="en-US"/>
              <a:t>inverse prop to #trans, up to 4 hops</a:t>
            </a:r>
          </a:p>
        </p:txBody>
      </p:sp>
    </p:spTree>
    <p:extLst>
      <p:ext uri="{BB962C8B-B14F-4D97-AF65-F5344CB8AC3E}">
        <p14:creationId xmlns:p14="http://schemas.microsoft.com/office/powerpoint/2010/main" val="2040747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8732F2A-EFAD-A94F-A219-90DC861F66FA}" type="slidenum">
              <a:rPr lang="en-US" altLang="en-US" sz="1300"/>
              <a:pPr eaLnBrk="1" hangingPunct="1"/>
              <a:t>20</a:t>
            </a:fld>
            <a:endParaRPr lang="en-US" altLang="en-US" sz="130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say this is a contrived example</a:t>
            </a:r>
          </a:p>
        </p:txBody>
      </p:sp>
    </p:spTree>
    <p:extLst>
      <p:ext uri="{BB962C8B-B14F-4D97-AF65-F5344CB8AC3E}">
        <p14:creationId xmlns:p14="http://schemas.microsoft.com/office/powerpoint/2010/main" val="13740910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8F6D8A6-9A35-DB4B-AF67-17BDBEA29768}" type="slidenum">
              <a:rPr lang="en-US" altLang="en-US" sz="1300"/>
              <a:pPr eaLnBrk="1" hangingPunct="1"/>
              <a:t>21</a:t>
            </a:fld>
            <a:endParaRPr lang="en-US" altLang="en-US" sz="1300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add circle for source, then some more circles showing next iteration (no </a:t>
            </a:r>
            <a:r>
              <a:rPr lang="en-US" altLang="en-US" dirty="0" err="1"/>
              <a:t>rx</a:t>
            </a:r>
            <a:r>
              <a:rPr lang="en-US" altLang="en-US" dirty="0"/>
              <a:t>/</a:t>
            </a:r>
            <a:r>
              <a:rPr lang="en-US" altLang="en-US" dirty="0" err="1"/>
              <a:t>tx</a:t>
            </a:r>
            <a:r>
              <a:rPr lang="en-US" altLang="en-US" dirty="0"/>
              <a:t> numbers). say at the end, packets go through multiple iteration. add source, add n4. </a:t>
            </a:r>
          </a:p>
        </p:txBody>
      </p:sp>
    </p:spTree>
    <p:extLst>
      <p:ext uri="{BB962C8B-B14F-4D97-AF65-F5344CB8AC3E}">
        <p14:creationId xmlns:p14="http://schemas.microsoft.com/office/powerpoint/2010/main" val="3084316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28AB9EA-1495-5141-911E-EC6276649A5D}" type="slidenum">
              <a:rPr lang="en-US" altLang="en-US" sz="1300"/>
              <a:pPr eaLnBrk="1" hangingPunct="1"/>
              <a:t>22</a:t>
            </a:fld>
            <a:endParaRPr lang="en-US" altLang="en-US" sz="1300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just say we incude a summary in every packet </a:t>
            </a:r>
          </a:p>
          <a:p>
            <a:r>
              <a:rPr lang="en-US" altLang="en-US"/>
              <a:t>repeated</a:t>
            </a:r>
          </a:p>
          <a:p>
            <a:r>
              <a:rPr lang="en-US" altLang="en-US"/>
              <a:t>cumulative</a:t>
            </a:r>
          </a:p>
          <a:p>
            <a:r>
              <a:rPr lang="en-US" altLang="en-US"/>
              <a:t>simplify: every node is listening, include list to make it more robust</a:t>
            </a:r>
          </a:p>
        </p:txBody>
      </p:sp>
    </p:spTree>
    <p:extLst>
      <p:ext uri="{BB962C8B-B14F-4D97-AF65-F5344CB8AC3E}">
        <p14:creationId xmlns:p14="http://schemas.microsoft.com/office/powerpoint/2010/main" val="19321635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7DBE48E-EC3D-C545-BC94-3DDC4213375D}" type="slidenum">
              <a:rPr lang="en-US" altLang="en-US" sz="1300"/>
              <a:pPr eaLnBrk="1" hangingPunct="1"/>
              <a:t>23</a:t>
            </a:fld>
            <a:endParaRPr lang="en-US" altLang="en-US" sz="13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source calculates path etx for each node to dest, talk about dijkstra, sort by lowest etx</a:t>
            </a:r>
          </a:p>
        </p:txBody>
      </p:sp>
    </p:spTree>
    <p:extLst>
      <p:ext uri="{BB962C8B-B14F-4D97-AF65-F5344CB8AC3E}">
        <p14:creationId xmlns:p14="http://schemas.microsoft.com/office/powerpoint/2010/main" val="17719703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4206BF0-CBBA-FF47-8622-21D74E13F2B1}" type="slidenum">
              <a:rPr lang="en-US" altLang="en-US" sz="1300"/>
              <a:pPr eaLnBrk="1" hangingPunct="1"/>
              <a:t>24</a:t>
            </a:fld>
            <a:endParaRPr lang="en-US" altLang="en-US" sz="130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don</a:t>
            </a:r>
            <a:r>
              <a:rPr lang="ja-JP" altLang="en-US"/>
              <a:t>’</a:t>
            </a:r>
            <a:r>
              <a:rPr lang="en-US" altLang="ja-JP"/>
              <a:t>t say we will, say we do. Batching interacts badly with tcp. Internet cloud. NOT using TCP in the middle – spell it out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18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EDC92-0940-FB45-BA1E-20DA52AC7F83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6718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01DB9D3-AB73-3449-A570-141B7F31A062}" type="slidenum">
              <a:rPr lang="en-US" altLang="en-US" sz="1300"/>
              <a:pPr eaLnBrk="1" hangingPunct="1"/>
              <a:t>27</a:t>
            </a:fld>
            <a:endParaRPr lang="en-US" altLang="en-US" sz="130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21679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6C9A9AD-35DC-BE40-9E92-4127389846F5}" type="slidenum">
              <a:rPr lang="en-US" altLang="zh-CN" sz="1300">
                <a:ea typeface="SimSun" charset="-122"/>
              </a:rPr>
              <a:pPr eaLnBrk="1" hangingPunct="1"/>
              <a:t>29</a:t>
            </a:fld>
            <a:endParaRPr lang="en-US" altLang="zh-CN" sz="1300">
              <a:ea typeface="SimSun" charset="-122"/>
            </a:endParaRPr>
          </a:p>
        </p:txBody>
      </p:sp>
      <p:sp>
        <p:nvSpPr>
          <p:cNvPr id="849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SimSun" charset="-122"/>
              </a:rPr>
              <a:t>Bridge the gap between theory of network coding and practical network design</a:t>
            </a:r>
          </a:p>
        </p:txBody>
      </p:sp>
    </p:spTree>
    <p:extLst>
      <p:ext uri="{BB962C8B-B14F-4D97-AF65-F5344CB8AC3E}">
        <p14:creationId xmlns:p14="http://schemas.microsoft.com/office/powerpoint/2010/main" val="1125828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EDC92-0940-FB45-BA1E-20DA52AC7F83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373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EDC92-0940-FB45-BA1E-20DA52AC7F83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9419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95C522D-90B3-0E4A-B466-058D35A500FF}" type="slidenum">
              <a:rPr lang="pl-PL" altLang="en-US" sz="1300"/>
              <a:pPr eaLnBrk="1" hangingPunct="1"/>
              <a:t>43</a:t>
            </a:fld>
            <a:endParaRPr lang="pl-PL" altLang="en-US" sz="1300"/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BUT  we realize that when the source transmits, the packet is actually broadcast over the radio..</a:t>
            </a:r>
          </a:p>
          <a:p>
            <a:r>
              <a:rPr lang="pl-PL" altLang="en-US"/>
              <a:t>Hence, even if it doesn’t reach a specific router, another one might get lucky and receive it.</a:t>
            </a:r>
          </a:p>
          <a:p>
            <a:r>
              <a:rPr lang="pl-PL" altLang="en-US"/>
              <a:t>So why discard these fortunate receptions, when we can exploit them?</a:t>
            </a:r>
            <a:endParaRPr lang="en-US" altLang="en-US"/>
          </a:p>
          <a:p>
            <a:r>
              <a:rPr lang="en-US" altLang="en-US"/>
              <a:t>2 years ago, there was this cool SIGCOMM paper on opportunistic routing that proposed a protocol called ExOR.</a:t>
            </a:r>
          </a:p>
          <a:p>
            <a:r>
              <a:rPr lang="pl-PL" altLang="en-US"/>
              <a:t>In opportunistic routing, any router that receives the transmission can participate in forwarding.</a:t>
            </a:r>
          </a:p>
          <a:p>
            <a:r>
              <a:rPr lang="pl-PL" altLang="en-US"/>
              <a:t>And because, we first broadcast, and then look at who receives the transmission, </a:t>
            </a:r>
          </a:p>
          <a:p>
            <a:r>
              <a:rPr lang="pl-PL" altLang="en-US"/>
              <a:t>The probability that the source must retransmit is greatly reduced to just 6%.</a:t>
            </a:r>
          </a:p>
          <a:p>
            <a:r>
              <a:rPr lang="pl-PL" altLang="en-US"/>
              <a:t>Thus, opp. routing promises significant improvement in throughput</a:t>
            </a:r>
          </a:p>
        </p:txBody>
      </p:sp>
    </p:spTree>
    <p:extLst>
      <p:ext uri="{BB962C8B-B14F-4D97-AF65-F5344CB8AC3E}">
        <p14:creationId xmlns:p14="http://schemas.microsoft.com/office/powerpoint/2010/main" val="2472535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8692A44-92DD-184B-9C4B-CEAF0BE21AF6}" type="slidenum">
              <a:rPr lang="pl-PL" altLang="en-US" sz="1300"/>
              <a:pPr eaLnBrk="1" hangingPunct="1"/>
              <a:t>44</a:t>
            </a:fld>
            <a:endParaRPr lang="pl-PL" altLang="en-US" sz="1300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Let’s see this on an example.</a:t>
            </a:r>
          </a:p>
          <a:p>
            <a:r>
              <a:rPr lang="pl-PL" altLang="en-US"/>
              <a:t>The source wants to deliver 10 packets, P1 throgh P10, </a:t>
            </a:r>
          </a:p>
          <a:p>
            <a:r>
              <a:rPr lang="pl-PL" altLang="en-US"/>
              <a:t>So it broadcasts them, </a:t>
            </a:r>
          </a:p>
          <a:p>
            <a:r>
              <a:rPr lang="pl-PL" altLang="en-US"/>
              <a:t>And let’s say that among other things, </a:t>
            </a:r>
          </a:p>
          <a:p>
            <a:r>
              <a:rPr lang="pl-PL" altLang="en-US"/>
              <a:t>The two routers R1 and R2, both receive P! And P2.</a:t>
            </a:r>
          </a:p>
          <a:p>
            <a:r>
              <a:rPr lang="pl-PL" altLang="en-US"/>
              <a:t>If both forward these packets, the destination receives two copies of each, </a:t>
            </a:r>
          </a:p>
          <a:p>
            <a:r>
              <a:rPr lang="pl-PL" altLang="en-US"/>
              <a:t>..so we wasted valuable wireless bandwidth.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847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E3F5066-3A58-AE45-90BF-9D18130A4F9D}" type="slidenum">
              <a:rPr lang="pl-PL" altLang="en-US" sz="1300"/>
              <a:pPr eaLnBrk="1" hangingPunct="1"/>
              <a:t>46</a:t>
            </a:fld>
            <a:endParaRPr lang="pl-PL" altLang="en-US" sz="1300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(Furthermore, if the coordination requires that only one node transmits at a time...)</a:t>
            </a:r>
          </a:p>
          <a:p>
            <a:r>
              <a:rPr lang="pl-PL" altLang="en-US"/>
              <a:t>...then we cannot benefit from spatial reuse of the medium. </a:t>
            </a:r>
          </a:p>
          <a:p>
            <a:r>
              <a:rPr lang="pl-PL" altLang="en-US"/>
              <a:t>For example, in this network, up to 4 nodes could transmit at the same time without colliding, </a:t>
            </a:r>
          </a:p>
          <a:p>
            <a:r>
              <a:rPr lang="pl-PL" altLang="en-US"/>
              <a:t>So if we allow only one, then we give up a lot of wireless bandwidth.</a:t>
            </a:r>
          </a:p>
          <a:p>
            <a:r>
              <a:rPr lang="en-US" altLang="en-US"/>
              <a:t>So here</a:t>
            </a:r>
            <a:r>
              <a:rPr lang="ja-JP" altLang="en-US"/>
              <a:t>’</a:t>
            </a:r>
            <a:r>
              <a:rPr lang="en-US" altLang="ja-JP"/>
              <a:t>s what we thought…</a:t>
            </a:r>
            <a:endParaRPr lang="pl-PL" altLang="ja-JP"/>
          </a:p>
          <a:p>
            <a:r>
              <a:rPr lang="pl-PL" altLang="en-US"/>
              <a:t>Opportunistic routing is a really neat idea, so does it really have to be that complicated?</a:t>
            </a:r>
          </a:p>
          <a:p>
            <a:r>
              <a:rPr lang="pl-PL" altLang="en-US"/>
              <a:t>Do we really need global coordination, global scheduling, </a:t>
            </a:r>
            <a:r>
              <a:rPr lang="en-US" altLang="en-US"/>
              <a:t>__and__</a:t>
            </a:r>
            <a:r>
              <a:rPr lang="pl-PL" altLang="en-US"/>
              <a:t> to give up spatial reuse?</a:t>
            </a:r>
          </a:p>
          <a:p>
            <a:r>
              <a:rPr lang="pl-PL" altLang="en-US"/>
              <a:t>Could we do it in a simpler way?</a:t>
            </a:r>
            <a:endParaRPr lang="en-US" altLang="en-US"/>
          </a:p>
          <a:p>
            <a:r>
              <a:rPr lang="en-US" altLang="en-US"/>
              <a:t>The answer is yes!</a:t>
            </a:r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575686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6CFE7CC-80D4-D644-9692-A518B4B344CD}" type="slidenum">
              <a:rPr lang="pl-PL" altLang="en-US" sz="1300"/>
              <a:pPr eaLnBrk="1" hangingPunct="1"/>
              <a:t>47</a:t>
            </a:fld>
            <a:endParaRPr lang="pl-PL" altLang="en-US" sz="1300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The rest of this talk is about how to do opportunistic routing without global scheduling and without global coordination.</a:t>
            </a:r>
          </a:p>
          <a:p>
            <a:r>
              <a:rPr lang="pl-PL" altLang="en-US"/>
              <a:t>The key idea is to use random network coding.</a:t>
            </a:r>
          </a:p>
          <a:p>
            <a:r>
              <a:rPr lang="pl-PL" altLang="en-US"/>
              <a:t>Our experiments show that this randomness actually outperforms both current single-path routing and ExOR</a:t>
            </a:r>
          </a:p>
        </p:txBody>
      </p:sp>
    </p:spTree>
    <p:extLst>
      <p:ext uri="{BB962C8B-B14F-4D97-AF65-F5344CB8AC3E}">
        <p14:creationId xmlns:p14="http://schemas.microsoft.com/office/powerpoint/2010/main" val="1189214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4D94013-E633-2845-B026-89F0C4296C34}" type="slidenum">
              <a:rPr lang="pl-PL" altLang="en-US" sz="1300"/>
              <a:pPr eaLnBrk="1" hangingPunct="1"/>
              <a:t>48</a:t>
            </a:fld>
            <a:endParaRPr lang="pl-PL" altLang="en-US" sz="1300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Getting back to our example.</a:t>
            </a:r>
            <a:r>
              <a:rPr lang="en-US" altLang="en-US"/>
              <a:t> -- Routers </a:t>
            </a:r>
            <a:r>
              <a:rPr lang="pl-PL" altLang="en-US"/>
              <a:t>R1 and R2 had both received P1 and P2.</a:t>
            </a:r>
          </a:p>
          <a:p>
            <a:r>
              <a:rPr lang="pl-PL" altLang="en-US"/>
              <a:t>Now without any coordination, </a:t>
            </a:r>
          </a:p>
          <a:p>
            <a:r>
              <a:rPr lang="pl-PL" altLang="en-US"/>
              <a:t>...R1 picks </a:t>
            </a:r>
            <a:r>
              <a:rPr lang="en-US" altLang="en-US"/>
              <a:t>two</a:t>
            </a:r>
            <a:r>
              <a:rPr lang="pl-PL" altLang="en-US"/>
              <a:t> random numbers alpha and beta, </a:t>
            </a:r>
          </a:p>
          <a:p>
            <a:r>
              <a:rPr lang="en-US" altLang="en-US"/>
              <a:t>...m</a:t>
            </a:r>
            <a:r>
              <a:rPr lang="pl-PL" altLang="en-US"/>
              <a:t>ultipl</a:t>
            </a:r>
            <a:r>
              <a:rPr lang="en-US" altLang="en-US"/>
              <a:t>ies</a:t>
            </a:r>
            <a:r>
              <a:rPr lang="pl-PL" altLang="en-US"/>
              <a:t> the bytes in the packets by these numbers to create a coded packet</a:t>
            </a:r>
          </a:p>
          <a:p>
            <a:r>
              <a:rPr lang="pl-PL" altLang="en-US"/>
              <a:t>R2 does the same, picking some </a:t>
            </a:r>
            <a:r>
              <a:rPr lang="en-US" altLang="en-US"/>
              <a:t>other </a:t>
            </a:r>
            <a:r>
              <a:rPr lang="pl-PL" altLang="en-US"/>
              <a:t>random numbe</a:t>
            </a:r>
            <a:r>
              <a:rPr lang="en-US" altLang="en-US"/>
              <a:t>rs…</a:t>
            </a:r>
            <a:endParaRPr lang="pl-PL" altLang="en-US"/>
          </a:p>
          <a:p>
            <a:r>
              <a:rPr lang="pl-PL" altLang="en-US"/>
              <a:t>When the destination receives two such combinations </a:t>
            </a:r>
          </a:p>
          <a:p>
            <a:r>
              <a:rPr lang="pl-PL" altLang="en-US"/>
              <a:t>...it actually gets 2 linear equations that it can solve to find the unknown packets P1 and P2.</a:t>
            </a:r>
          </a:p>
          <a:p>
            <a:r>
              <a:rPr lang="pl-PL" altLang="en-US"/>
              <a:t>This works, because we picked the numbers at random, so they are very unlikely duplicates.</a:t>
            </a:r>
          </a:p>
          <a:p>
            <a:r>
              <a:rPr lang="pl-PL" altLang="en-US"/>
              <a:t>So we don’t need the scheduler, because we don’t need the coordination!</a:t>
            </a:r>
          </a:p>
          <a:p>
            <a:r>
              <a:rPr lang="pl-PL" altLang="en-US"/>
              <a:t>This very simple idea allows us to do opportunistic routing _and_ exploit spatial reuse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9163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4084546-F748-5341-9680-37B02D15DBDA}" type="slidenum">
              <a:rPr lang="pl-PL" altLang="en-US" sz="1300"/>
              <a:pPr eaLnBrk="1" hangingPunct="1"/>
              <a:t>49</a:t>
            </a:fld>
            <a:endParaRPr lang="pl-PL" altLang="en-US" sz="130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But there is more to it</a:t>
            </a:r>
            <a:r>
              <a:rPr lang="en-US" altLang="en-US"/>
              <a:t> --- </a:t>
            </a:r>
            <a:r>
              <a:rPr lang="pl-PL" altLang="en-US"/>
              <a:t>With random coding we can extend opportunistic routing to multicast! </a:t>
            </a:r>
            <a:endParaRPr lang="en-US" altLang="en-US"/>
          </a:p>
          <a:p>
            <a:r>
              <a:rPr lang="pl-PL" altLang="en-US"/>
              <a:t>Suppose that the source wants to multicast 4 packets, P1 through P4 </a:t>
            </a:r>
          </a:p>
          <a:p>
            <a:r>
              <a:rPr lang="pl-PL" altLang="en-US"/>
              <a:t>..to a group of 3 destinations.</a:t>
            </a:r>
            <a:endParaRPr lang="en-US" altLang="en-US"/>
          </a:p>
          <a:p>
            <a:r>
              <a:rPr lang="en-US" altLang="en-US"/>
              <a:t>The source bcast these 4 packets, --- And because wireless losses are independent, </a:t>
            </a:r>
            <a:br>
              <a:rPr lang="en-US" altLang="en-US"/>
            </a:br>
            <a:r>
              <a:rPr lang="en-US" altLang="en-US"/>
              <a:t>it</a:t>
            </a:r>
            <a:r>
              <a:rPr lang="ja-JP" altLang="en-US"/>
              <a:t>’</a:t>
            </a:r>
            <a:r>
              <a:rPr lang="en-US" altLang="ja-JP"/>
              <a:t>s likely that each destination loses different packets.</a:t>
            </a:r>
          </a:p>
          <a:p>
            <a:r>
              <a:rPr lang="en-US" altLang="en-US"/>
              <a:t>In particular in this scenario, every packet is lost at some destination, </a:t>
            </a:r>
          </a:p>
          <a:p>
            <a:r>
              <a:rPr lang="en-US" altLang="en-US"/>
              <a:t>So even if source had global knowledge, it would have to retransmit each packet  ( and so we would need 4 transmissions )</a:t>
            </a:r>
          </a:p>
        </p:txBody>
      </p:sp>
    </p:spTree>
    <p:extLst>
      <p:ext uri="{BB962C8B-B14F-4D97-AF65-F5344CB8AC3E}">
        <p14:creationId xmlns:p14="http://schemas.microsoft.com/office/powerpoint/2010/main" val="5724305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6F902EA-3049-0C4F-BC8A-C93BA04986E4}" type="slidenum">
              <a:rPr lang="pl-PL" altLang="en-US" sz="1300"/>
              <a:pPr eaLnBrk="1" hangingPunct="1"/>
              <a:t>50</a:t>
            </a:fld>
            <a:endParaRPr lang="pl-PL" altLang="en-US" sz="130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But WITH random coding, we can satisfy all destinations with just 2 packets. Let</a:t>
            </a:r>
            <a:r>
              <a:rPr lang="ja-JP" altLang="en-US"/>
              <a:t>’</a:t>
            </a:r>
            <a:r>
              <a:rPr lang="en-US" altLang="ja-JP"/>
              <a:t>s see how.</a:t>
            </a:r>
          </a:p>
          <a:p>
            <a:r>
              <a:rPr lang="pl-PL" altLang="en-US"/>
              <a:t>create two __completely random__ combinations of all 4 packets</a:t>
            </a:r>
            <a:r>
              <a:rPr lang="en-US" altLang="en-US"/>
              <a:t> and broadcast them.</a:t>
            </a:r>
          </a:p>
          <a:p>
            <a:r>
              <a:rPr lang="en-US" altLang="en-US"/>
              <a:t>Destination 1 has already received P1 and P2, </a:t>
            </a:r>
          </a:p>
          <a:p>
            <a:r>
              <a:rPr lang="en-US" altLang="en-US"/>
              <a:t>…so it can substitute them in these two equations, and solve for (missing) P3 and P4.</a:t>
            </a:r>
          </a:p>
          <a:p>
            <a:r>
              <a:rPr lang="en-US" altLang="en-US"/>
              <a:t>Similarly destination 2 and 3 can retrieve their missing packets.</a:t>
            </a:r>
          </a:p>
          <a:p>
            <a:endParaRPr lang="pl-PL" altLang="en-US"/>
          </a:p>
          <a:p>
            <a:r>
              <a:rPr lang="en-US" altLang="en-US"/>
              <a:t>So </a:t>
            </a:r>
            <a:r>
              <a:rPr lang="pl-PL" altLang="en-US"/>
              <a:t>this ex. shows </a:t>
            </a:r>
            <a:r>
              <a:rPr lang="en-US" altLang="en-US"/>
              <a:t>that </a:t>
            </a:r>
          </a:p>
          <a:p>
            <a:r>
              <a:rPr lang="en-US" altLang="en-US"/>
              <a:t>Random coding is not just about removing the scheduler.</a:t>
            </a:r>
          </a:p>
          <a:p>
            <a:r>
              <a:rPr lang="en-US" altLang="en-US"/>
              <a:t>It</a:t>
            </a:r>
            <a:r>
              <a:rPr lang="ja-JP" altLang="en-US"/>
              <a:t>’</a:t>
            </a:r>
            <a:r>
              <a:rPr lang="en-US" altLang="ja-JP"/>
              <a:t>s actually more efficient than global </a:t>
            </a:r>
            <a:r>
              <a:rPr lang="pl-PL" altLang="ja-JP"/>
              <a:t>coordination</a:t>
            </a:r>
            <a:r>
              <a:rPr lang="en-US" altLang="ja-JP"/>
              <a:t>…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774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97BE48C-8F81-FC41-9D73-0D434A3B7F6E}" type="slidenum">
              <a:rPr lang="pl-PL" altLang="en-US" sz="1300"/>
              <a:pPr eaLnBrk="1" hangingPunct="1"/>
              <a:t>51</a:t>
            </a:fld>
            <a:endParaRPr lang="pl-PL" altLang="en-US" sz="1300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pl-PL" altLang="en-US"/>
              <a:t>Similarly to ExOR, </a:t>
            </a:r>
            <a:r>
              <a:rPr lang="en-US" altLang="en-US"/>
              <a:t>in MORE, the source sends packets in batches…</a:t>
            </a:r>
            <a:endParaRPr lang="pl-PL" altLang="en-US"/>
          </a:p>
          <a:p>
            <a:pPr marL="228600" indent="-228600"/>
            <a:r>
              <a:rPr lang="pl-PL" altLang="en-US"/>
              <a:t>Rather than the standard FIFO queue, the forwarders keep a buffer for incoming packets.</a:t>
            </a:r>
          </a:p>
          <a:p>
            <a:pPr marL="228600" indent="-228600"/>
            <a:r>
              <a:rPr lang="pl-PL" altLang="en-US"/>
              <a:t>Whenever any node wants to transmit, it creates a random linear combinations of </a:t>
            </a:r>
            <a:r>
              <a:rPr lang="en-US" altLang="en-US"/>
              <a:t>(all) </a:t>
            </a:r>
            <a:r>
              <a:rPr lang="pl-PL" altLang="en-US"/>
              <a:t>the packets in its buffer.</a:t>
            </a:r>
          </a:p>
          <a:p>
            <a:pPr marL="228600" indent="-228600"/>
            <a:endParaRPr lang="pl-PL" altLang="en-US"/>
          </a:p>
          <a:p>
            <a:pPr marL="228600" indent="-228600"/>
            <a:r>
              <a:rPr lang="pl-PL" altLang="en-US"/>
              <a:t>Let me illustrate.</a:t>
            </a:r>
          </a:p>
          <a:p>
            <a:pPr marL="228600" indent="-228600"/>
            <a:r>
              <a:rPr lang="pl-PL" altLang="en-US"/>
              <a:t>So here we have the source, destinatoin and two routers in between.</a:t>
            </a:r>
          </a:p>
          <a:p>
            <a:pPr marL="228600" indent="-228600"/>
            <a:r>
              <a:rPr lang="pl-PL" altLang="en-US"/>
              <a:t>You can see their buffers for incoming packets. And you can also see that the source has a batch of 3 packets...</a:t>
            </a:r>
          </a:p>
          <a:p>
            <a:pPr marL="228600" indent="-228600"/>
            <a:endParaRPr lang="pl-PL" altLang="en-US"/>
          </a:p>
          <a:p>
            <a:pPr marL="228600" indent="-228600"/>
            <a:r>
              <a:rPr lang="pl-PL" altLang="en-US"/>
              <a:t>We put these numbers in the header of the packet, so that we know what equation it stands for.</a:t>
            </a:r>
            <a:endParaRPr lang="en-US" altLang="en-US"/>
          </a:p>
          <a:p>
            <a:pPr marL="228600" indent="-228600"/>
            <a:endParaRPr lang="en-US" altLang="en-US"/>
          </a:p>
          <a:p>
            <a:pPr marL="228600" indent="-228600"/>
            <a:r>
              <a:rPr lang="en-US" altLang="en-US"/>
              <a:t>In case you worry about this, as we show in the paper, we can compute such linear combinations and sustain high throughput.</a:t>
            </a:r>
          </a:p>
        </p:txBody>
      </p:sp>
    </p:spTree>
    <p:extLst>
      <p:ext uri="{BB962C8B-B14F-4D97-AF65-F5344CB8AC3E}">
        <p14:creationId xmlns:p14="http://schemas.microsoft.com/office/powerpoint/2010/main" val="4367271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0032291-42BB-3241-9396-DF4BE40A923B}" type="slidenum">
              <a:rPr lang="pl-PL" altLang="en-US" sz="1300"/>
              <a:pPr eaLnBrk="1" hangingPunct="1"/>
              <a:t>52</a:t>
            </a:fld>
            <a:endParaRPr lang="pl-PL" altLang="en-US" sz="1300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228600" indent="-2286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9831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3E71AB9-0388-6943-B6E0-0431336016DE}" type="slidenum">
              <a:rPr lang="pl-PL" altLang="en-US" sz="1300"/>
              <a:pPr eaLnBrk="1" hangingPunct="1"/>
              <a:t>53</a:t>
            </a:fld>
            <a:endParaRPr lang="pl-PL" altLang="en-US" sz="1300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pl-PL" altLang="en-US"/>
              <a:t>At some point the destination wil have enough combinations to decode the batch.</a:t>
            </a:r>
          </a:p>
          <a:p>
            <a:pPr marL="228600" indent="-228600"/>
            <a:r>
              <a:rPr lang="pl-PL" altLang="en-US"/>
              <a:t>How much is enough? Let’s say that as in our example the batch is 3 packets.</a:t>
            </a:r>
          </a:p>
          <a:p>
            <a:pPr marL="228600" indent="-228600"/>
            <a:r>
              <a:rPr lang="pl-PL" altLang="en-US"/>
              <a:t>Then once the destination gather 3 combinations, since each of them is actually a linear equation, </a:t>
            </a:r>
          </a:p>
          <a:p>
            <a:pPr marL="228600" indent="-228600"/>
            <a:r>
              <a:rPr lang="pl-PL" altLang="en-US"/>
              <a:t>The destination can solve this set (of 3 lin.) equations to find the 3 unknown packets (with simple algebra)</a:t>
            </a:r>
          </a:p>
          <a:p>
            <a:pPr marL="228600" indent="-228600"/>
            <a:endParaRPr lang="pl-PL" altLang="en-US"/>
          </a:p>
          <a:p>
            <a:pPr marL="228600" indent="-228600"/>
            <a:r>
              <a:rPr lang="pl-PL" altLang="en-US"/>
              <a:t>But this is just a method, ...let’s not forget about our objective...</a:t>
            </a:r>
          </a:p>
          <a:p>
            <a:pPr marL="228600" indent="-2286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569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MRC maximum ratio combining</a:t>
            </a:r>
          </a:p>
        </p:txBody>
      </p:sp>
    </p:spTree>
    <p:extLst>
      <p:ext uri="{BB962C8B-B14F-4D97-AF65-F5344CB8AC3E}">
        <p14:creationId xmlns:p14="http://schemas.microsoft.com/office/powerpoint/2010/main" val="197744167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5A20FC6-991F-6A42-AD1D-964EE03DA5D1}" type="slidenum">
              <a:rPr lang="pl-PL" altLang="en-US" sz="1300"/>
              <a:pPr eaLnBrk="1" hangingPunct="1"/>
              <a:t>54</a:t>
            </a:fld>
            <a:endParaRPr lang="pl-PL" altLang="en-US" sz="1300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pl-PL" altLang="en-US"/>
              <a:t>`How can we get the most throughput?</a:t>
            </a:r>
          </a:p>
          <a:p>
            <a:r>
              <a:rPr lang="pl-PL" altLang="en-US"/>
              <a:t>A naive approac</a:t>
            </a:r>
            <a:r>
              <a:rPr lang="en-US" altLang="en-US"/>
              <a:t>h is to just stand there and keep creating linear combinations and spitting them out in the air…</a:t>
            </a:r>
          </a:p>
          <a:p>
            <a:r>
              <a:rPr lang="en-US" altLang="en-US"/>
              <a:t>… but that won</a:t>
            </a:r>
            <a:r>
              <a:rPr lang="ja-JP" altLang="en-US"/>
              <a:t>’</a:t>
            </a:r>
            <a:r>
              <a:rPr lang="en-US" altLang="ja-JP"/>
              <a:t>t work!</a:t>
            </a:r>
            <a:endParaRPr lang="pl-PL" altLang="ja-JP"/>
          </a:p>
          <a:p>
            <a:r>
              <a:rPr lang="pl-PL" altLang="en-US"/>
              <a:t>Let</a:t>
            </a:r>
            <a:r>
              <a:rPr lang="ja-JP" altLang="en-US"/>
              <a:t>’</a:t>
            </a:r>
            <a:r>
              <a:rPr lang="en-US" altLang="ja-JP"/>
              <a:t>s take a simple example..</a:t>
            </a:r>
            <a:r>
              <a:rPr lang="pl-PL" altLang="ja-JP"/>
              <a:t> </a:t>
            </a:r>
            <a:endParaRPr lang="en-US" altLang="ja-JP"/>
          </a:p>
          <a:p>
            <a:r>
              <a:rPr lang="pl-PL" altLang="en-US"/>
              <a:t>Suppose that B is located very close to the destination, </a:t>
            </a:r>
            <a:r>
              <a:rPr lang="en-US" altLang="en-US"/>
              <a:t>A is much farther off.</a:t>
            </a:r>
            <a:endParaRPr lang="pl-PL" altLang="en-US"/>
          </a:p>
          <a:p>
            <a:r>
              <a:rPr lang="en-US" altLang="en-US"/>
              <a:t>I</a:t>
            </a:r>
            <a:r>
              <a:rPr lang="pl-PL" altLang="en-US"/>
              <a:t>f A and B have the same information it is</a:t>
            </a:r>
            <a:r>
              <a:rPr lang="en-US" altLang="en-US"/>
              <a:t> more efficient </a:t>
            </a:r>
            <a:r>
              <a:rPr lang="pl-PL" altLang="en-US"/>
              <a:t>for B to send it, because it </a:t>
            </a:r>
            <a:r>
              <a:rPr lang="en-US" altLang="en-US"/>
              <a:t>is more likely to reach the destination…</a:t>
            </a:r>
            <a:endParaRPr lang="pl-PL" altLang="en-US"/>
          </a:p>
          <a:p>
            <a:r>
              <a:rPr lang="pl-PL" altLang="en-US"/>
              <a:t>Clearly, we need a method to this maddness...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162116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CA4840D-9ADB-A34D-BFE2-2A3F0C0B4195}" type="slidenum">
              <a:rPr lang="pl-PL" altLang="en-US" sz="1300"/>
              <a:pPr eaLnBrk="1" hangingPunct="1"/>
              <a:t>55</a:t>
            </a:fld>
            <a:endParaRPr lang="pl-PL" altLang="en-US" sz="1300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And that method </a:t>
            </a:r>
            <a:r>
              <a:rPr lang="pl-PL" altLang="en-US"/>
              <a:t>is probabilistic forwarding</a:t>
            </a:r>
          </a:p>
          <a:p>
            <a:r>
              <a:rPr lang="pl-PL" altLang="en-US"/>
              <a:t>How does it work?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75765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0CC2316-586F-5249-9DFA-A9442FAD7482}" type="slidenum">
              <a:rPr lang="pl-PL" altLang="en-US" sz="1300"/>
              <a:pPr eaLnBrk="1" hangingPunct="1"/>
              <a:t>56</a:t>
            </a:fld>
            <a:endParaRPr lang="pl-PL" altLang="en-US" sz="1300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pl-PL" altLang="en-US"/>
              <a:t>Getting back to our example. </a:t>
            </a:r>
          </a:p>
          <a:p>
            <a:pPr marL="228600" indent="-228600"/>
            <a:r>
              <a:rPr lang="pl-PL" altLang="en-US"/>
              <a:t>Let’s add the source to the picture.</a:t>
            </a:r>
          </a:p>
          <a:p>
            <a:pPr marL="228600" indent="-228600"/>
            <a:r>
              <a:rPr lang="pl-PL" altLang="en-US"/>
              <a:t>Suppose it has a batch of just 2 packets and it broadcasts 2 combinations ...</a:t>
            </a:r>
          </a:p>
          <a:p>
            <a:pPr marL="228600" indent="-228600"/>
            <a:r>
              <a:rPr lang="pl-PL" altLang="en-US"/>
              <a:t>Because A is closer to the source, it has a very good link and receives both of them, </a:t>
            </a:r>
          </a:p>
          <a:p>
            <a:pPr marL="228600" indent="-228600"/>
            <a:r>
              <a:rPr lang="pl-PL" altLang="en-US"/>
              <a:t>While B is farther and one of the packets is lost...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7820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B85C138-C7E6-7649-9BBA-681792B21541}" type="slidenum">
              <a:rPr lang="pl-PL" altLang="en-US" sz="1300"/>
              <a:pPr eaLnBrk="1" hangingPunct="1"/>
              <a:t>57</a:t>
            </a:fld>
            <a:endParaRPr lang="pl-PL" altLang="en-US" sz="130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en-US" dirty="0"/>
              <a:t>A and B have shared information, and </a:t>
            </a:r>
            <a:r>
              <a:rPr lang="pl-PL" altLang="en-US" dirty="0"/>
              <a:t>as we </a:t>
            </a:r>
            <a:r>
              <a:rPr lang="pl-PL" altLang="en-US" dirty="0" err="1"/>
              <a:t>said</a:t>
            </a:r>
            <a:r>
              <a:rPr lang="pl-PL" altLang="en-US" dirty="0"/>
              <a:t>, </a:t>
            </a:r>
            <a:r>
              <a:rPr lang="pl-PL" altLang="en-US" dirty="0" err="1"/>
              <a:t>it’s</a:t>
            </a:r>
            <a:r>
              <a:rPr lang="pl-PL" altLang="en-US" dirty="0"/>
              <a:t> </a:t>
            </a:r>
            <a:r>
              <a:rPr lang="pl-PL" altLang="en-US" dirty="0" err="1"/>
              <a:t>more</a:t>
            </a:r>
            <a:r>
              <a:rPr lang="pl-PL" altLang="en-US" dirty="0"/>
              <a:t> </a:t>
            </a:r>
            <a:r>
              <a:rPr lang="pl-PL" altLang="en-US" dirty="0" err="1"/>
              <a:t>efficient</a:t>
            </a:r>
            <a:r>
              <a:rPr lang="pl-PL" altLang="en-US" dirty="0"/>
              <a:t> for B to </a:t>
            </a:r>
            <a:r>
              <a:rPr lang="pl-PL" altLang="en-US" dirty="0" err="1"/>
              <a:t>forward</a:t>
            </a:r>
            <a:r>
              <a:rPr lang="pl-PL" altLang="en-US" dirty="0"/>
              <a:t> the </a:t>
            </a:r>
            <a:r>
              <a:rPr lang="pl-PL" altLang="en-US" dirty="0" err="1"/>
              <a:t>common</a:t>
            </a:r>
            <a:r>
              <a:rPr lang="pl-PL" altLang="en-US" dirty="0"/>
              <a:t> </a:t>
            </a:r>
            <a:r>
              <a:rPr lang="pl-PL" altLang="en-US" dirty="0" err="1"/>
              <a:t>information</a:t>
            </a:r>
            <a:r>
              <a:rPr lang="pl-PL" altLang="en-US" dirty="0"/>
              <a:t>, </a:t>
            </a:r>
            <a:r>
              <a:rPr lang="en-US" altLang="en-US" dirty="0"/>
              <a:t>[ANIM]</a:t>
            </a:r>
            <a:endParaRPr lang="pl-PL" altLang="en-US" dirty="0"/>
          </a:p>
          <a:p>
            <a:pPr marL="228600" indent="-228600"/>
            <a:r>
              <a:rPr lang="en-US" altLang="en-US" dirty="0"/>
              <a:t>Now, A is going to forward random combinations, but __how many__?</a:t>
            </a:r>
            <a:endParaRPr lang="pl-PL" altLang="en-US" dirty="0"/>
          </a:p>
          <a:p>
            <a:pPr marL="228600" indent="-228600"/>
            <a:r>
              <a:rPr lang="pl-PL" altLang="en-US" dirty="0"/>
              <a:t>-- in </a:t>
            </a:r>
            <a:r>
              <a:rPr lang="pl-PL" altLang="en-US" dirty="0" err="1"/>
              <a:t>this</a:t>
            </a:r>
            <a:r>
              <a:rPr lang="pl-PL" altLang="en-US" dirty="0"/>
              <a:t> </a:t>
            </a:r>
            <a:r>
              <a:rPr lang="pl-PL" altLang="en-US" dirty="0" err="1"/>
              <a:t>case</a:t>
            </a:r>
            <a:r>
              <a:rPr lang="pl-PL" altLang="en-US" dirty="0"/>
              <a:t>, the </a:t>
            </a:r>
            <a:r>
              <a:rPr lang="pl-PL" altLang="en-US" dirty="0" err="1"/>
              <a:t>batch</a:t>
            </a:r>
            <a:r>
              <a:rPr lang="pl-PL" altLang="en-US" dirty="0"/>
              <a:t> </a:t>
            </a:r>
            <a:r>
              <a:rPr lang="pl-PL" altLang="en-US" dirty="0" err="1"/>
              <a:t>has</a:t>
            </a:r>
            <a:r>
              <a:rPr lang="pl-PL" altLang="en-US" dirty="0"/>
              <a:t> </a:t>
            </a:r>
            <a:r>
              <a:rPr lang="pl-PL" altLang="en-US" dirty="0" err="1"/>
              <a:t>just</a:t>
            </a:r>
            <a:r>
              <a:rPr lang="pl-PL" altLang="en-US" dirty="0"/>
              <a:t> 2 </a:t>
            </a:r>
            <a:r>
              <a:rPr lang="pl-PL" altLang="en-US" dirty="0" err="1"/>
              <a:t>packets</a:t>
            </a:r>
            <a:r>
              <a:rPr lang="pl-PL" altLang="en-US" dirty="0"/>
              <a:t>, </a:t>
            </a:r>
            <a:r>
              <a:rPr lang="pl-PL" altLang="en-US" dirty="0" err="1"/>
              <a:t>so</a:t>
            </a:r>
            <a:r>
              <a:rPr lang="pl-PL" altLang="en-US" dirty="0"/>
              <a:t> the </a:t>
            </a:r>
            <a:r>
              <a:rPr lang="pl-PL" altLang="en-US" dirty="0" err="1"/>
              <a:t>destination</a:t>
            </a:r>
            <a:r>
              <a:rPr lang="pl-PL" altLang="en-US" dirty="0"/>
              <a:t> </a:t>
            </a:r>
            <a:r>
              <a:rPr lang="pl-PL" altLang="en-US" dirty="0" err="1"/>
              <a:t>can</a:t>
            </a:r>
            <a:r>
              <a:rPr lang="pl-PL" altLang="en-US" dirty="0"/>
              <a:t> </a:t>
            </a:r>
            <a:r>
              <a:rPr lang="pl-PL" altLang="en-US" dirty="0" err="1"/>
              <a:t>decode</a:t>
            </a:r>
            <a:r>
              <a:rPr lang="pl-PL" altLang="en-US" dirty="0"/>
              <a:t> </a:t>
            </a:r>
            <a:r>
              <a:rPr lang="pl-PL" altLang="en-US" dirty="0" err="1"/>
              <a:t>it</a:t>
            </a:r>
            <a:r>
              <a:rPr lang="pl-PL" altLang="en-US" dirty="0"/>
              <a:t> from 2 </a:t>
            </a:r>
            <a:r>
              <a:rPr lang="pl-PL" altLang="en-US" dirty="0" err="1"/>
              <a:t>combinations</a:t>
            </a:r>
            <a:r>
              <a:rPr lang="pl-PL" altLang="en-US" dirty="0"/>
              <a:t>...</a:t>
            </a:r>
          </a:p>
          <a:p>
            <a:pPr marL="228600" indent="-228600"/>
            <a:r>
              <a:rPr lang="pl-PL" altLang="en-US" dirty="0"/>
              <a:t>B </a:t>
            </a:r>
            <a:r>
              <a:rPr lang="pl-PL" altLang="en-US" dirty="0" err="1"/>
              <a:t>is</a:t>
            </a:r>
            <a:r>
              <a:rPr lang="pl-PL" altLang="en-US" dirty="0"/>
              <a:t> </a:t>
            </a:r>
            <a:r>
              <a:rPr lang="pl-PL" altLang="en-US" dirty="0" err="1"/>
              <a:t>going</a:t>
            </a:r>
            <a:r>
              <a:rPr lang="pl-PL" altLang="en-US" dirty="0"/>
              <a:t> to </a:t>
            </a:r>
            <a:r>
              <a:rPr lang="pl-PL" altLang="en-US" dirty="0" err="1"/>
              <a:t>deliver</a:t>
            </a:r>
            <a:r>
              <a:rPr lang="pl-PL" altLang="en-US" dirty="0"/>
              <a:t> one, </a:t>
            </a:r>
            <a:r>
              <a:rPr lang="pl-PL" altLang="en-US" dirty="0" err="1"/>
              <a:t>so</a:t>
            </a:r>
            <a:r>
              <a:rPr lang="pl-PL" altLang="en-US" dirty="0"/>
              <a:t> we </a:t>
            </a:r>
            <a:r>
              <a:rPr lang="pl-PL" altLang="en-US" dirty="0" err="1"/>
              <a:t>only</a:t>
            </a:r>
            <a:r>
              <a:rPr lang="pl-PL" altLang="en-US" dirty="0"/>
              <a:t> </a:t>
            </a:r>
            <a:r>
              <a:rPr lang="pl-PL" altLang="en-US" dirty="0" err="1"/>
              <a:t>need</a:t>
            </a:r>
            <a:r>
              <a:rPr lang="pl-PL" altLang="en-US" dirty="0"/>
              <a:t> one </a:t>
            </a:r>
            <a:r>
              <a:rPr lang="pl-PL" altLang="en-US" dirty="0" err="1"/>
              <a:t>more</a:t>
            </a:r>
            <a:r>
              <a:rPr lang="pl-PL" altLang="en-US" dirty="0"/>
              <a:t>...</a:t>
            </a:r>
          </a:p>
          <a:p>
            <a:pPr marL="228600" indent="-228600"/>
            <a:r>
              <a:rPr lang="pl-PL" altLang="en-US" dirty="0"/>
              <a:t>In </a:t>
            </a:r>
            <a:r>
              <a:rPr lang="pl-PL" altLang="en-US" dirty="0" err="1"/>
              <a:t>other</a:t>
            </a:r>
            <a:r>
              <a:rPr lang="pl-PL" altLang="en-US" dirty="0"/>
              <a:t> </a:t>
            </a:r>
            <a:r>
              <a:rPr lang="pl-PL" altLang="en-US" dirty="0" err="1"/>
              <a:t>terms</a:t>
            </a:r>
            <a:r>
              <a:rPr lang="pl-PL" altLang="en-US" dirty="0"/>
              <a:t>, A </a:t>
            </a:r>
            <a:r>
              <a:rPr lang="pl-PL" altLang="en-US" dirty="0" err="1"/>
              <a:t>should</a:t>
            </a:r>
            <a:r>
              <a:rPr lang="pl-PL" altLang="en-US" dirty="0"/>
              <a:t> </a:t>
            </a:r>
            <a:r>
              <a:rPr lang="pl-PL" altLang="en-US" dirty="0" err="1"/>
              <a:t>forward</a:t>
            </a:r>
            <a:r>
              <a:rPr lang="pl-PL" altLang="en-US" dirty="0"/>
              <a:t> </a:t>
            </a:r>
            <a:r>
              <a:rPr lang="pl-PL" altLang="en-US" dirty="0" err="1"/>
              <a:t>only</a:t>
            </a:r>
            <a:r>
              <a:rPr lang="pl-PL" altLang="en-US" dirty="0"/>
              <a:t> 50% of </a:t>
            </a:r>
            <a:r>
              <a:rPr lang="en-US" altLang="en-US" dirty="0"/>
              <a:t>its</a:t>
            </a:r>
            <a:r>
              <a:rPr lang="pl-PL" altLang="en-US" dirty="0"/>
              <a:t> </a:t>
            </a:r>
            <a:r>
              <a:rPr lang="pl-PL" altLang="en-US" dirty="0" err="1"/>
              <a:t>buffer</a:t>
            </a:r>
            <a:r>
              <a:rPr lang="pl-PL" altLang="en-US" dirty="0"/>
              <a:t>, </a:t>
            </a:r>
            <a:r>
              <a:rPr lang="pl-PL" altLang="en-US" dirty="0" err="1"/>
              <a:t>because</a:t>
            </a:r>
            <a:r>
              <a:rPr lang="pl-PL" altLang="en-US" dirty="0"/>
              <a:t> the </a:t>
            </a:r>
            <a:r>
              <a:rPr lang="pl-PL" altLang="en-US" dirty="0" err="1"/>
              <a:t>other</a:t>
            </a:r>
            <a:r>
              <a:rPr lang="pl-PL" altLang="en-US" dirty="0"/>
              <a:t> 50% </a:t>
            </a:r>
            <a:r>
              <a:rPr lang="pl-PL" altLang="en-US" dirty="0" err="1"/>
              <a:t>overlaps</a:t>
            </a:r>
            <a:r>
              <a:rPr lang="pl-PL" altLang="en-US" dirty="0"/>
              <a:t> with B.</a:t>
            </a:r>
          </a:p>
        </p:txBody>
      </p:sp>
    </p:spTree>
    <p:extLst>
      <p:ext uri="{BB962C8B-B14F-4D97-AF65-F5344CB8AC3E}">
        <p14:creationId xmlns:p14="http://schemas.microsoft.com/office/powerpoint/2010/main" val="11357077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9C40D5E-DAD6-5A4D-BF50-0AEBE072CCF9}" type="slidenum">
              <a:rPr lang="pl-PL" altLang="en-US" sz="1300"/>
              <a:pPr eaLnBrk="1" hangingPunct="1"/>
              <a:t>58</a:t>
            </a:fld>
            <a:endParaRPr lang="pl-PL" altLang="en-US" sz="1300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pl-PL" altLang="en-US"/>
              <a:t>We could also say, that </a:t>
            </a:r>
          </a:p>
          <a:p>
            <a:pPr marL="228600" indent="-228600"/>
            <a:r>
              <a:rPr lang="pl-PL" altLang="en-US"/>
              <a:t>FOR EVERY PACKET IT RECEIVES, </a:t>
            </a:r>
          </a:p>
          <a:p>
            <a:pPr marL="228600" indent="-228600"/>
            <a:r>
              <a:rPr lang="pl-PL" altLang="en-US"/>
              <a:t>...A should forward one packet with probability 0.5.</a:t>
            </a:r>
          </a:p>
          <a:p>
            <a:pPr marL="228600" indent="-228600"/>
            <a:r>
              <a:rPr lang="pl-PL" altLang="en-US"/>
              <a:t>...While B should forward one packet with probability 1.0</a:t>
            </a:r>
          </a:p>
          <a:p>
            <a:pPr marL="228600" indent="-228600"/>
            <a:r>
              <a:rPr lang="en-US" altLang="en-US"/>
              <a:t>But, how do we compute these probabilities?</a:t>
            </a:r>
          </a:p>
          <a:p>
            <a:pPr marL="228600" indent="-228600"/>
            <a:r>
              <a:rPr lang="en-US" altLang="en-US"/>
              <a:t>Easily!</a:t>
            </a:r>
          </a:p>
          <a:p>
            <a:pPr marL="228600" indent="-228600"/>
            <a:r>
              <a:rPr lang="en-US" altLang="en-US"/>
              <a:t>W</a:t>
            </a:r>
            <a:r>
              <a:rPr lang="pl-PL" altLang="en-US"/>
              <a:t>e can predict these probabilities by looking at the loss rates on the links.</a:t>
            </a:r>
          </a:p>
          <a:p>
            <a:pPr marL="228600" indent="-228600"/>
            <a:r>
              <a:rPr lang="pl-PL" altLang="en-US"/>
              <a:t>Here</a:t>
            </a:r>
            <a:r>
              <a:rPr lang="en-US" altLang="en-US"/>
              <a:t>,</a:t>
            </a:r>
            <a:r>
              <a:rPr lang="pl-PL" altLang="en-US"/>
              <a:t> for every packet that A receives from src, with probability 50%, B also received it, so we predict 50% overlap.</a:t>
            </a:r>
            <a:endParaRPr lang="en-US" altLang="en-US"/>
          </a:p>
          <a:p>
            <a:pPr marL="228600" indent="-228600"/>
            <a:r>
              <a:rPr lang="en-US" altLang="en-US"/>
              <a:t>[BANNER]</a:t>
            </a:r>
          </a:p>
          <a:p>
            <a:pPr marL="228600" indent="-228600"/>
            <a:r>
              <a:rPr lang="en-US" altLang="en-US"/>
              <a:t>Note that any routing protocol needs to know the loss rates… </a:t>
            </a:r>
          </a:p>
          <a:p>
            <a:pPr marL="228600" indent="-228600"/>
            <a:r>
              <a:rPr lang="en-US" altLang="en-US"/>
              <a:t>…and in fact, the actual computation of the forwarding probabilities, </a:t>
            </a:r>
          </a:p>
          <a:p>
            <a:pPr marL="228600" indent="-228600"/>
            <a:r>
              <a:rPr lang="en-US" altLang="en-US"/>
              <a:t>…is as easy as computing the shortest path in the network...</a:t>
            </a:r>
          </a:p>
          <a:p>
            <a:pPr marL="228600" indent="-228600"/>
            <a:r>
              <a:rPr lang="en-US" altLang="en-US"/>
              <a:t>As we show in the paper.</a:t>
            </a:r>
          </a:p>
          <a:p>
            <a:pPr marL="228600" indent="-228600"/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0628964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EC17941-D9E7-C94D-852D-A15B24C82D8B}" type="slidenum">
              <a:rPr lang="pl-PL" altLang="en-US" sz="1300"/>
              <a:pPr eaLnBrk="1" hangingPunct="1"/>
              <a:t>59</a:t>
            </a:fld>
            <a:endParaRPr lang="pl-PL" altLang="en-US" sz="130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pl-PL" altLang="en-US"/>
              <a:t>It’s then natural to ask can’t we just use these probabilities in ExOR and get rid of the </a:t>
            </a:r>
            <a:r>
              <a:rPr lang="en-US" altLang="en-US"/>
              <a:t>coordination</a:t>
            </a:r>
            <a:r>
              <a:rPr lang="pl-PL" altLang="en-US"/>
              <a:t>? </a:t>
            </a:r>
          </a:p>
          <a:p>
            <a:pPr marL="228600" indent="-228600"/>
            <a:r>
              <a:rPr lang="pl-PL" altLang="en-US"/>
              <a:t>But</a:t>
            </a:r>
            <a:r>
              <a:rPr lang="en-US" altLang="en-US"/>
              <a:t> we </a:t>
            </a:r>
            <a:r>
              <a:rPr lang="pl-PL" altLang="en-US"/>
              <a:t>can’t. S</a:t>
            </a:r>
            <a:r>
              <a:rPr lang="en-US" altLang="en-US"/>
              <a:t>o</a:t>
            </a:r>
            <a:r>
              <a:rPr lang="pl-PL" altLang="en-US"/>
              <a:t> A kn</a:t>
            </a:r>
            <a:r>
              <a:rPr lang="en-US" altLang="en-US"/>
              <a:t>ows</a:t>
            </a:r>
            <a:r>
              <a:rPr lang="pl-PL" altLang="en-US"/>
              <a:t> that it should forward 1 packet, but it has to pick one or the other.</a:t>
            </a:r>
          </a:p>
          <a:p>
            <a:pPr marL="228600" indent="-228600"/>
            <a:r>
              <a:rPr lang="pl-PL" altLang="en-US"/>
              <a:t>Without coordinating with B, it could just as well choose wrongly and forward P1. </a:t>
            </a:r>
            <a:endParaRPr lang="en-US" altLang="en-US"/>
          </a:p>
          <a:p>
            <a:pPr marL="228600" indent="-228600"/>
            <a:r>
              <a:rPr lang="en-US" altLang="en-US"/>
              <a:t>[BANNER]</a:t>
            </a:r>
          </a:p>
          <a:p>
            <a:pPr marL="228600" indent="-228600"/>
            <a:r>
              <a:rPr lang="en-US" altLang="en-US"/>
              <a:t>So the basic issue is that </a:t>
            </a:r>
          </a:p>
          <a:p>
            <a:pPr marL="228600" indent="-228600"/>
            <a:r>
              <a:rPr lang="en-US" altLang="en-US"/>
              <a:t>.. Without coding, we need to know __exactly__ the right packet to forward every time</a:t>
            </a:r>
          </a:p>
          <a:p>
            <a:pPr marL="228600" indent="-228600"/>
            <a:r>
              <a:rPr lang="en-US" altLang="en-US"/>
              <a:t>.. This is much harder, than </a:t>
            </a:r>
          </a:p>
          <a:p>
            <a:pPr marL="228600" indent="-228600"/>
            <a:r>
              <a:rPr lang="en-US" altLang="en-US"/>
              <a:t>…with random coding, when we only need to know the __average_ amount of overlap…</a:t>
            </a:r>
          </a:p>
        </p:txBody>
      </p:sp>
    </p:spTree>
    <p:extLst>
      <p:ext uri="{BB962C8B-B14F-4D97-AF65-F5344CB8AC3E}">
        <p14:creationId xmlns:p14="http://schemas.microsoft.com/office/powerpoint/2010/main" val="12763097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11CD97F-EDF0-D140-8D30-C5B4DFD061D3}" type="slidenum">
              <a:rPr lang="pl-PL" altLang="en-US" sz="1300"/>
              <a:pPr eaLnBrk="1" hangingPunct="1"/>
              <a:t>60</a:t>
            </a:fld>
            <a:endParaRPr lang="pl-PL" altLang="en-US" sz="1300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ja-JP" altLang="en-US"/>
              <a:t>“</a:t>
            </a:r>
            <a:r>
              <a:rPr lang="en-US" altLang="ja-JP"/>
              <a:t>Intuitiviely, there should be a balance between how much you send and how much you receive, </a:t>
            </a:r>
          </a:p>
          <a:p>
            <a:r>
              <a:rPr lang="pl-PL" altLang="en-US"/>
              <a:t>In</a:t>
            </a:r>
            <a:r>
              <a:rPr lang="en-US" altLang="en-US"/>
              <a:t> the long-term </a:t>
            </a:r>
            <a:r>
              <a:rPr lang="pl-PL" altLang="en-US"/>
              <a:t>this is achieved with</a:t>
            </a:r>
            <a:r>
              <a:rPr lang="en-US" altLang="en-US"/>
              <a:t> probabilistic forwarding</a:t>
            </a:r>
            <a:r>
              <a:rPr lang="ja-JP" altLang="en-US"/>
              <a:t>”</a:t>
            </a:r>
            <a:endParaRPr lang="en-US" altLang="ja-JP"/>
          </a:p>
          <a:p>
            <a:r>
              <a:rPr lang="en-US" altLang="en-US"/>
              <a:t>But in the short term, if you receive</a:t>
            </a:r>
            <a:r>
              <a:rPr lang="pl-PL" altLang="en-US"/>
              <a:t> less than expected, because someone turned on microwave next to you, </a:t>
            </a:r>
          </a:p>
          <a:p>
            <a:r>
              <a:rPr lang="pl-PL" altLang="en-US"/>
              <a:t>Then you should send less, because you have less information. </a:t>
            </a:r>
          </a:p>
          <a:p>
            <a:r>
              <a:rPr lang="pl-PL" altLang="en-US"/>
              <a:t>This way, you will free up the medium for other nodes.</a:t>
            </a:r>
          </a:p>
          <a:p>
            <a:r>
              <a:rPr lang="pl-PL" altLang="en-US"/>
              <a:t>And if you received more, because the wireless medium in your area has improved, then you should send more.</a:t>
            </a:r>
          </a:p>
          <a:p>
            <a:endParaRPr lang="pl-PL" altLang="en-US"/>
          </a:p>
          <a:p>
            <a:r>
              <a:rPr lang="en-US" altLang="en-US"/>
              <a:t>The way to do that is </a:t>
            </a:r>
            <a:r>
              <a:rPr lang="pl-PL" altLang="en-US"/>
              <a:t>to trigger</a:t>
            </a:r>
            <a:r>
              <a:rPr lang="en-US" altLang="en-US"/>
              <a:t> transmissions by receptions..</a:t>
            </a:r>
          </a:p>
          <a:p>
            <a:r>
              <a:rPr lang="en-US" altLang="en-US"/>
              <a:t>So in MORE, every node has a credit counter…</a:t>
            </a:r>
            <a:endParaRPr lang="pl-PL" altLang="en-US"/>
          </a:p>
          <a:p>
            <a:endParaRPr lang="en-US" altLang="en-US"/>
          </a:p>
          <a:p>
            <a:r>
              <a:rPr lang="en-US" altLang="en-US"/>
              <a:t>A nice benefit of this credit mechanism, is that it brings a logical stop to a flow…</a:t>
            </a:r>
          </a:p>
          <a:p>
            <a:r>
              <a:rPr lang="en-US" altLang="en-US"/>
              <a:t>When the source stops …There are no more triggers in the network… </a:t>
            </a:r>
          </a:p>
        </p:txBody>
      </p:sp>
    </p:spTree>
    <p:extLst>
      <p:ext uri="{BB962C8B-B14F-4D97-AF65-F5344CB8AC3E}">
        <p14:creationId xmlns:p14="http://schemas.microsoft.com/office/powerpoint/2010/main" val="18717389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CCA5711-9891-BC4C-82E8-7AC45BFDD22A}" type="slidenum">
              <a:rPr lang="en-US" altLang="zh-CN" sz="1300">
                <a:ea typeface="SimSun" charset="-122"/>
              </a:rPr>
              <a:pPr eaLnBrk="1" hangingPunct="1"/>
              <a:t>61</a:t>
            </a:fld>
            <a:endParaRPr lang="en-US" altLang="zh-CN" sz="1300">
              <a:ea typeface="SimSun" charset="-122"/>
            </a:endParaRPr>
          </a:p>
        </p:txBody>
      </p:sp>
      <p:sp>
        <p:nvSpPr>
          <p:cNvPr id="1361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>
                <a:ea typeface="SimSun" charset="-122"/>
              </a:rPr>
              <a:t>But how does a node know what packets its neighbors have?</a:t>
            </a:r>
          </a:p>
          <a:p>
            <a:r>
              <a:rPr lang="en-US" altLang="zh-CN">
                <a:ea typeface="SimSun" charset="-122"/>
              </a:rPr>
              <a:t>Report to its neighbors the packets it stores.</a:t>
            </a:r>
          </a:p>
          <a:p>
            <a:r>
              <a:rPr lang="en-US" altLang="zh-CN">
                <a:ea typeface="SimSun" charset="-122"/>
              </a:rPr>
              <a:t>However, at times of severe congestion, report may get lost in collisions. They also may arrive too late after the coding decision</a:t>
            </a:r>
          </a:p>
          <a:p>
            <a:r>
              <a:rPr lang="en-US" altLang="zh-CN">
                <a:ea typeface="SimSun" charset="-122"/>
              </a:rPr>
              <a:t>The first way and the third way are reliable.</a:t>
            </a:r>
          </a:p>
        </p:txBody>
      </p:sp>
    </p:spTree>
    <p:extLst>
      <p:ext uri="{BB962C8B-B14F-4D97-AF65-F5344CB8AC3E}">
        <p14:creationId xmlns:p14="http://schemas.microsoft.com/office/powerpoint/2010/main" val="1976844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939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MRC maximum ratio combining; superscript H means Hermition or complex conjugate transpose</a:t>
            </a:r>
          </a:p>
        </p:txBody>
      </p:sp>
    </p:spTree>
    <p:extLst>
      <p:ext uri="{BB962C8B-B14F-4D97-AF65-F5344CB8AC3E}">
        <p14:creationId xmlns:p14="http://schemas.microsoft.com/office/powerpoint/2010/main" val="2104705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0EDC92-0940-FB45-BA1E-20DA52AC7F83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7548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C878ACB-AFB8-3249-A784-71A6DB975FB9}" type="slidenum">
              <a:rPr lang="en-US" altLang="en-US" sz="1300"/>
              <a:pPr eaLnBrk="1" hangingPunct="1"/>
              <a:t>16</a:t>
            </a:fld>
            <a:endParaRPr lang="en-US" altLang="en-US" sz="1300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just say picks a route, fwd over that route</a:t>
            </a:r>
          </a:p>
        </p:txBody>
      </p:sp>
    </p:spTree>
    <p:extLst>
      <p:ext uri="{BB962C8B-B14F-4D97-AF65-F5344CB8AC3E}">
        <p14:creationId xmlns:p14="http://schemas.microsoft.com/office/powerpoint/2010/main" val="439495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234001C-8DD1-454E-8905-16F504C54D2B}" type="slidenum">
              <a:rPr lang="en-US" altLang="en-US" sz="1300"/>
              <a:pPr eaLnBrk="1" hangingPunct="1"/>
              <a:t>17</a:t>
            </a:fld>
            <a:endParaRPr lang="en-US" altLang="en-US" sz="130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what</a:t>
            </a:r>
            <a:r>
              <a:rPr lang="ja-JP" altLang="en-US"/>
              <a:t>’</a:t>
            </a:r>
            <a:r>
              <a:rPr lang="en-US" altLang="ja-JP"/>
              <a:t>s really going on is we</a:t>
            </a:r>
            <a:r>
              <a:rPr lang="ja-JP" altLang="en-US"/>
              <a:t>’</a:t>
            </a:r>
            <a:r>
              <a:rPr lang="en-US" altLang="ja-JP"/>
              <a:t>re abstracting </a:t>
            </a:r>
            <a:r>
              <a:rPr lang="en-US" altLang="ja-JP">
                <a:sym typeface="Wingdings" charset="2"/>
              </a:rPr>
              <a:t> as youall know, radios don</a:t>
            </a:r>
            <a:r>
              <a:rPr lang="ja-JP" altLang="en-US">
                <a:sym typeface="Wingdings" charset="2"/>
              </a:rPr>
              <a:t>’</a:t>
            </a:r>
            <a:r>
              <a:rPr lang="en-US" altLang="ja-JP">
                <a:sym typeface="Wingdings" charset="2"/>
              </a:rPr>
              <a:t>t work like links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068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E8D1565-9857-4D44-8D5F-C9E52F2D7381}" type="slidenum">
              <a:rPr lang="en-US" altLang="en-US" sz="1300"/>
              <a:pPr eaLnBrk="1" hangingPunct="1"/>
              <a:t>18</a:t>
            </a:fld>
            <a:endParaRPr lang="en-US" altLang="en-US" sz="130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say there</a:t>
            </a:r>
            <a:r>
              <a:rPr lang="ja-JP" altLang="en-US"/>
              <a:t>’</a:t>
            </a:r>
            <a:r>
              <a:rPr lang="en-US" altLang="ja-JP"/>
              <a:t>s an opportunity here, take advantage of bcast. spell it out: closest node should reduce the number of tx to get to dest. challenge:: key failure is that two people should not forward. make sure only one guy forwards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43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5" name="Rectangle 1027"/>
            <p:cNvSpPr>
              <a:spLocks noChangeArrowheads="1"/>
            </p:cNvSpPr>
            <p:nvPr userDrawn="1"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Rectangle 1028"/>
            <p:cNvSpPr>
              <a:spLocks noChangeArrowheads="1"/>
            </p:cNvSpPr>
            <p:nvPr userDrawn="1"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1029"/>
            <p:cNvSpPr>
              <a:spLocks noChangeArrowheads="1"/>
            </p:cNvSpPr>
            <p:nvPr userDrawn="1"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" name="Rectangle 1030"/>
            <p:cNvSpPr>
              <a:spLocks noChangeArrowheads="1"/>
            </p:cNvSpPr>
            <p:nvPr userDrawn="1"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" name="Rectangle 1031"/>
            <p:cNvSpPr>
              <a:spLocks noChangeArrowheads="1"/>
            </p:cNvSpPr>
            <p:nvPr userDrawn="1"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" name="Group 1032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1" name="Group 103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33" name="Rectangle 103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4" name="Rectangle 103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2" name="Group 1036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31" name="Rectangle 103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" name="Rectangle 103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3" name="Group 1039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29" name="Rectangle 104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0" name="Rectangle 104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" name="Group 1042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27" name="Rectangle 104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8" name="Rectangle 104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5" name="Group 1045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25" name="Rectangle 104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" name="Rectangle 104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" name="Group 1048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23" name="Rectangle 104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4" name="Rectangle 105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7" name="Group 1051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21" name="Rectangle 105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2" name="Rectangle 105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8" name="Group 1054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9" name="Rectangle 105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" name="Rectangle 105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35" name="Group 1062"/>
          <p:cNvGrpSpPr>
            <a:grpSpLocks/>
          </p:cNvGrpSpPr>
          <p:nvPr/>
        </p:nvGrpSpPr>
        <p:grpSpPr bwMode="auto">
          <a:xfrm>
            <a:off x="304800" y="77788"/>
            <a:ext cx="8458200" cy="74612"/>
            <a:chOff x="192" y="3840"/>
            <a:chExt cx="5328" cy="47"/>
          </a:xfrm>
        </p:grpSpPr>
        <p:grpSp>
          <p:nvGrpSpPr>
            <p:cNvPr id="36" name="Group 106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58" name="Rectangle 106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9" name="Rectangle 106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7" name="Group 1066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56" name="Rectangle 106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7" name="Rectangle 106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8" name="Group 1069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54" name="Rectangle 107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5" name="Rectangle 107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9" name="Group 1072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52" name="Rectangle 107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3" name="Rectangle 107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0" name="Group 1075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50" name="Rectangle 107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1" name="Rectangle 107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" name="Group 1078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48" name="Rectangle 107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" name="Rectangle 108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2" name="Group 1081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46" name="Rectangle 108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7" name="Rectangle 108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3" name="Group 1084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44" name="Rectangle 108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5" name="Rectangle 108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60" name="Group 1087"/>
          <p:cNvGrpSpPr>
            <a:grpSpLocks/>
          </p:cNvGrpSpPr>
          <p:nvPr/>
        </p:nvGrpSpPr>
        <p:grpSpPr bwMode="auto">
          <a:xfrm>
            <a:off x="304800" y="152400"/>
            <a:ext cx="8458200" cy="74613"/>
            <a:chOff x="192" y="3840"/>
            <a:chExt cx="5328" cy="47"/>
          </a:xfrm>
        </p:grpSpPr>
        <p:grpSp>
          <p:nvGrpSpPr>
            <p:cNvPr id="61" name="Group 1088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83" name="Rectangle 1089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4" name="Rectangle 1090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2" name="Group 1091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81" name="Rectangle 1092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2" name="Rectangle 1093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3" name="Group 1094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79" name="Rectangle 109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80" name="Rectangle 109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4" name="Group 1097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77" name="Rectangle 109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8" name="Rectangle 109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5" name="Group 1100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75" name="Rectangle 110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6" name="Rectangle 110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6" name="Group 1103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73" name="Rectangle 110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4" name="Rectangle 110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7" name="Group 1106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71" name="Rectangle 110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" name="Rectangle 110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68" name="Group 1109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69" name="Rectangle 111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0" name="Rectangle 111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85" name="Group 1112"/>
          <p:cNvGrpSpPr>
            <a:grpSpLocks/>
          </p:cNvGrpSpPr>
          <p:nvPr/>
        </p:nvGrpSpPr>
        <p:grpSpPr bwMode="auto">
          <a:xfrm>
            <a:off x="4267200" y="5334000"/>
            <a:ext cx="855663" cy="831850"/>
            <a:chOff x="3216" y="2448"/>
            <a:chExt cx="1979" cy="1729"/>
          </a:xfrm>
        </p:grpSpPr>
        <p:sp>
          <p:nvSpPr>
            <p:cNvPr id="86" name="Line 1113"/>
            <p:cNvSpPr>
              <a:spLocks noChangeShapeType="1"/>
            </p:cNvSpPr>
            <p:nvPr/>
          </p:nvSpPr>
          <p:spPr bwMode="auto">
            <a:xfrm flipV="1">
              <a:off x="3888" y="3359"/>
              <a:ext cx="14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Freeform 1114"/>
            <p:cNvSpPr>
              <a:spLocks/>
            </p:cNvSpPr>
            <p:nvPr/>
          </p:nvSpPr>
          <p:spPr bwMode="auto">
            <a:xfrm>
              <a:off x="3289" y="4065"/>
              <a:ext cx="114" cy="112"/>
            </a:xfrm>
            <a:custGeom>
              <a:avLst/>
              <a:gdLst>
                <a:gd name="T0" fmla="*/ 112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115"/>
            <p:cNvSpPr>
              <a:spLocks/>
            </p:cNvSpPr>
            <p:nvPr/>
          </p:nvSpPr>
          <p:spPr bwMode="auto">
            <a:xfrm>
              <a:off x="3947" y="4065"/>
              <a:ext cx="117" cy="112"/>
            </a:xfrm>
            <a:custGeom>
              <a:avLst/>
              <a:gdLst>
                <a:gd name="T0" fmla="*/ 112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116"/>
            <p:cNvSpPr>
              <a:spLocks/>
            </p:cNvSpPr>
            <p:nvPr/>
          </p:nvSpPr>
          <p:spPr bwMode="auto">
            <a:xfrm>
              <a:off x="4152" y="2448"/>
              <a:ext cx="110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117"/>
            <p:cNvSpPr>
              <a:spLocks/>
            </p:cNvSpPr>
            <p:nvPr/>
          </p:nvSpPr>
          <p:spPr bwMode="auto">
            <a:xfrm>
              <a:off x="3605" y="2755"/>
              <a:ext cx="114" cy="112"/>
            </a:xfrm>
            <a:custGeom>
              <a:avLst/>
              <a:gdLst>
                <a:gd name="T0" fmla="*/ 112 w 114"/>
                <a:gd name="T1" fmla="*/ 112 h 112"/>
                <a:gd name="T2" fmla="*/ 114 w 114"/>
                <a:gd name="T3" fmla="*/ 0 h 112"/>
                <a:gd name="T4" fmla="*/ 0 w 114"/>
                <a:gd name="T5" fmla="*/ 0 h 112"/>
                <a:gd name="T6" fmla="*/ 0 w 114"/>
                <a:gd name="T7" fmla="*/ 112 h 112"/>
                <a:gd name="T8" fmla="*/ 114 w 114"/>
                <a:gd name="T9" fmla="*/ 112 h 112"/>
                <a:gd name="T10" fmla="*/ 114 w 114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118"/>
            <p:cNvSpPr>
              <a:spLocks/>
            </p:cNvSpPr>
            <p:nvPr/>
          </p:nvSpPr>
          <p:spPr bwMode="auto">
            <a:xfrm>
              <a:off x="4703" y="2752"/>
              <a:ext cx="114" cy="115"/>
            </a:xfrm>
            <a:custGeom>
              <a:avLst/>
              <a:gdLst>
                <a:gd name="T0" fmla="*/ 0 w 114"/>
                <a:gd name="T1" fmla="*/ 112 h 115"/>
                <a:gd name="T2" fmla="*/ 114 w 114"/>
                <a:gd name="T3" fmla="*/ 115 h 115"/>
                <a:gd name="T4" fmla="*/ 114 w 114"/>
                <a:gd name="T5" fmla="*/ 0 h 115"/>
                <a:gd name="T6" fmla="*/ 2 w 114"/>
                <a:gd name="T7" fmla="*/ 0 h 115"/>
                <a:gd name="T8" fmla="*/ 2 w 114"/>
                <a:gd name="T9" fmla="*/ 115 h 115"/>
                <a:gd name="T10" fmla="*/ 2 w 114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119"/>
            <p:cNvSpPr>
              <a:spLocks/>
            </p:cNvSpPr>
            <p:nvPr/>
          </p:nvSpPr>
          <p:spPr bwMode="auto">
            <a:xfrm>
              <a:off x="5081" y="3332"/>
              <a:ext cx="114" cy="115"/>
            </a:xfrm>
            <a:custGeom>
              <a:avLst/>
              <a:gdLst>
                <a:gd name="T0" fmla="*/ 0 w 112"/>
                <a:gd name="T1" fmla="*/ 112 h 114"/>
                <a:gd name="T2" fmla="*/ 112 w 112"/>
                <a:gd name="T3" fmla="*/ 114 h 114"/>
                <a:gd name="T4" fmla="*/ 112 w 112"/>
                <a:gd name="T5" fmla="*/ 0 h 114"/>
                <a:gd name="T6" fmla="*/ 0 w 112"/>
                <a:gd name="T7" fmla="*/ 0 h 114"/>
                <a:gd name="T8" fmla="*/ 0 w 112"/>
                <a:gd name="T9" fmla="*/ 114 h 114"/>
                <a:gd name="T10" fmla="*/ 0 w 112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120"/>
            <p:cNvSpPr>
              <a:spLocks/>
            </p:cNvSpPr>
            <p:nvPr/>
          </p:nvSpPr>
          <p:spPr bwMode="auto">
            <a:xfrm>
              <a:off x="3216" y="3336"/>
              <a:ext cx="114" cy="112"/>
            </a:xfrm>
            <a:custGeom>
              <a:avLst/>
              <a:gdLst>
                <a:gd name="T0" fmla="*/ 115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" name="Group 1121"/>
            <p:cNvGrpSpPr>
              <a:grpSpLocks/>
            </p:cNvGrpSpPr>
            <p:nvPr/>
          </p:nvGrpSpPr>
          <p:grpSpPr bwMode="auto">
            <a:xfrm>
              <a:off x="3892" y="2676"/>
              <a:ext cx="631" cy="472"/>
              <a:chOff x="3892" y="2676"/>
              <a:chExt cx="631" cy="472"/>
            </a:xfrm>
          </p:grpSpPr>
          <p:sp>
            <p:nvSpPr>
              <p:cNvPr id="126" name="Freeform 1122"/>
              <p:cNvSpPr>
                <a:spLocks/>
              </p:cNvSpPr>
              <p:nvPr/>
            </p:nvSpPr>
            <p:spPr bwMode="auto">
              <a:xfrm>
                <a:off x="4248" y="2686"/>
                <a:ext cx="275" cy="228"/>
              </a:xfrm>
              <a:custGeom>
                <a:avLst/>
                <a:gdLst>
                  <a:gd name="T0" fmla="*/ 0 w 277"/>
                  <a:gd name="T1" fmla="*/ 23 h 228"/>
                  <a:gd name="T2" fmla="*/ 5 w 277"/>
                  <a:gd name="T3" fmla="*/ 23 h 228"/>
                  <a:gd name="T4" fmla="*/ 10 w 277"/>
                  <a:gd name="T5" fmla="*/ 19 h 228"/>
                  <a:gd name="T6" fmla="*/ 17 w 277"/>
                  <a:gd name="T7" fmla="*/ 14 h 228"/>
                  <a:gd name="T8" fmla="*/ 26 w 277"/>
                  <a:gd name="T9" fmla="*/ 9 h 228"/>
                  <a:gd name="T10" fmla="*/ 36 w 277"/>
                  <a:gd name="T11" fmla="*/ 4 h 228"/>
                  <a:gd name="T12" fmla="*/ 50 w 277"/>
                  <a:gd name="T13" fmla="*/ 2 h 228"/>
                  <a:gd name="T14" fmla="*/ 65 w 277"/>
                  <a:gd name="T15" fmla="*/ 0 h 228"/>
                  <a:gd name="T16" fmla="*/ 79 w 277"/>
                  <a:gd name="T17" fmla="*/ 0 h 228"/>
                  <a:gd name="T18" fmla="*/ 96 w 277"/>
                  <a:gd name="T19" fmla="*/ 4 h 228"/>
                  <a:gd name="T20" fmla="*/ 110 w 277"/>
                  <a:gd name="T21" fmla="*/ 11 h 228"/>
                  <a:gd name="T22" fmla="*/ 124 w 277"/>
                  <a:gd name="T23" fmla="*/ 23 h 228"/>
                  <a:gd name="T24" fmla="*/ 134 w 277"/>
                  <a:gd name="T25" fmla="*/ 33 h 228"/>
                  <a:gd name="T26" fmla="*/ 143 w 277"/>
                  <a:gd name="T27" fmla="*/ 42 h 228"/>
                  <a:gd name="T28" fmla="*/ 148 w 277"/>
                  <a:gd name="T29" fmla="*/ 52 h 228"/>
                  <a:gd name="T30" fmla="*/ 150 w 277"/>
                  <a:gd name="T31" fmla="*/ 59 h 228"/>
                  <a:gd name="T32" fmla="*/ 153 w 277"/>
                  <a:gd name="T33" fmla="*/ 66 h 228"/>
                  <a:gd name="T34" fmla="*/ 153 w 277"/>
                  <a:gd name="T35" fmla="*/ 73 h 228"/>
                  <a:gd name="T36" fmla="*/ 153 w 277"/>
                  <a:gd name="T37" fmla="*/ 78 h 228"/>
                  <a:gd name="T38" fmla="*/ 153 w 277"/>
                  <a:gd name="T39" fmla="*/ 81 h 228"/>
                  <a:gd name="T40" fmla="*/ 153 w 277"/>
                  <a:gd name="T41" fmla="*/ 81 h 228"/>
                  <a:gd name="T42" fmla="*/ 153 w 277"/>
                  <a:gd name="T43" fmla="*/ 81 h 228"/>
                  <a:gd name="T44" fmla="*/ 155 w 277"/>
                  <a:gd name="T45" fmla="*/ 78 h 228"/>
                  <a:gd name="T46" fmla="*/ 160 w 277"/>
                  <a:gd name="T47" fmla="*/ 76 h 228"/>
                  <a:gd name="T48" fmla="*/ 167 w 277"/>
                  <a:gd name="T49" fmla="*/ 73 h 228"/>
                  <a:gd name="T50" fmla="*/ 174 w 277"/>
                  <a:gd name="T51" fmla="*/ 71 h 228"/>
                  <a:gd name="T52" fmla="*/ 181 w 277"/>
                  <a:gd name="T53" fmla="*/ 69 h 228"/>
                  <a:gd name="T54" fmla="*/ 191 w 277"/>
                  <a:gd name="T55" fmla="*/ 69 h 228"/>
                  <a:gd name="T56" fmla="*/ 200 w 277"/>
                  <a:gd name="T57" fmla="*/ 71 h 228"/>
                  <a:gd name="T58" fmla="*/ 210 w 277"/>
                  <a:gd name="T59" fmla="*/ 73 h 228"/>
                  <a:gd name="T60" fmla="*/ 219 w 277"/>
                  <a:gd name="T61" fmla="*/ 81 h 228"/>
                  <a:gd name="T62" fmla="*/ 229 w 277"/>
                  <a:gd name="T63" fmla="*/ 90 h 228"/>
                  <a:gd name="T64" fmla="*/ 234 w 277"/>
                  <a:gd name="T65" fmla="*/ 97 h 228"/>
                  <a:gd name="T66" fmla="*/ 236 w 277"/>
                  <a:gd name="T67" fmla="*/ 107 h 228"/>
                  <a:gd name="T68" fmla="*/ 239 w 277"/>
                  <a:gd name="T69" fmla="*/ 116 h 228"/>
                  <a:gd name="T70" fmla="*/ 239 w 277"/>
                  <a:gd name="T71" fmla="*/ 124 h 228"/>
                  <a:gd name="T72" fmla="*/ 236 w 277"/>
                  <a:gd name="T73" fmla="*/ 131 h 228"/>
                  <a:gd name="T74" fmla="*/ 236 w 277"/>
                  <a:gd name="T75" fmla="*/ 138 h 228"/>
                  <a:gd name="T76" fmla="*/ 234 w 277"/>
                  <a:gd name="T77" fmla="*/ 143 h 228"/>
                  <a:gd name="T78" fmla="*/ 234 w 277"/>
                  <a:gd name="T79" fmla="*/ 145 h 228"/>
                  <a:gd name="T80" fmla="*/ 231 w 277"/>
                  <a:gd name="T81" fmla="*/ 145 h 228"/>
                  <a:gd name="T82" fmla="*/ 234 w 277"/>
                  <a:gd name="T83" fmla="*/ 147 h 228"/>
                  <a:gd name="T84" fmla="*/ 236 w 277"/>
                  <a:gd name="T85" fmla="*/ 147 h 228"/>
                  <a:gd name="T86" fmla="*/ 241 w 277"/>
                  <a:gd name="T87" fmla="*/ 152 h 228"/>
                  <a:gd name="T88" fmla="*/ 248 w 277"/>
                  <a:gd name="T89" fmla="*/ 157 h 228"/>
                  <a:gd name="T90" fmla="*/ 253 w 277"/>
                  <a:gd name="T91" fmla="*/ 164 h 228"/>
                  <a:gd name="T92" fmla="*/ 260 w 277"/>
                  <a:gd name="T93" fmla="*/ 174 h 228"/>
                  <a:gd name="T94" fmla="*/ 267 w 277"/>
                  <a:gd name="T95" fmla="*/ 183 h 228"/>
                  <a:gd name="T96" fmla="*/ 272 w 277"/>
                  <a:gd name="T97" fmla="*/ 195 h 228"/>
                  <a:gd name="T98" fmla="*/ 274 w 277"/>
                  <a:gd name="T99" fmla="*/ 212 h 228"/>
                  <a:gd name="T100" fmla="*/ 277 w 277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Freeform 1123"/>
              <p:cNvSpPr>
                <a:spLocks/>
              </p:cNvSpPr>
              <p:nvPr/>
            </p:nvSpPr>
            <p:spPr bwMode="auto">
              <a:xfrm>
                <a:off x="3892" y="2676"/>
                <a:ext cx="356" cy="238"/>
              </a:xfrm>
              <a:custGeom>
                <a:avLst/>
                <a:gdLst>
                  <a:gd name="T0" fmla="*/ 2 w 358"/>
                  <a:gd name="T1" fmla="*/ 219 h 236"/>
                  <a:gd name="T2" fmla="*/ 9 w 358"/>
                  <a:gd name="T3" fmla="*/ 193 h 236"/>
                  <a:gd name="T4" fmla="*/ 21 w 358"/>
                  <a:gd name="T5" fmla="*/ 174 h 236"/>
                  <a:gd name="T6" fmla="*/ 33 w 358"/>
                  <a:gd name="T7" fmla="*/ 162 h 236"/>
                  <a:gd name="T8" fmla="*/ 43 w 358"/>
                  <a:gd name="T9" fmla="*/ 155 h 236"/>
                  <a:gd name="T10" fmla="*/ 43 w 358"/>
                  <a:gd name="T11" fmla="*/ 155 h 236"/>
                  <a:gd name="T12" fmla="*/ 40 w 358"/>
                  <a:gd name="T13" fmla="*/ 145 h 236"/>
                  <a:gd name="T14" fmla="*/ 38 w 358"/>
                  <a:gd name="T15" fmla="*/ 134 h 236"/>
                  <a:gd name="T16" fmla="*/ 38 w 358"/>
                  <a:gd name="T17" fmla="*/ 117 h 236"/>
                  <a:gd name="T18" fmla="*/ 48 w 358"/>
                  <a:gd name="T19" fmla="*/ 98 h 236"/>
                  <a:gd name="T20" fmla="*/ 67 w 358"/>
                  <a:gd name="T21" fmla="*/ 83 h 236"/>
                  <a:gd name="T22" fmla="*/ 83 w 358"/>
                  <a:gd name="T23" fmla="*/ 79 h 236"/>
                  <a:gd name="T24" fmla="*/ 102 w 358"/>
                  <a:gd name="T25" fmla="*/ 81 h 236"/>
                  <a:gd name="T26" fmla="*/ 114 w 358"/>
                  <a:gd name="T27" fmla="*/ 86 h 236"/>
                  <a:gd name="T28" fmla="*/ 121 w 358"/>
                  <a:gd name="T29" fmla="*/ 91 h 236"/>
                  <a:gd name="T30" fmla="*/ 124 w 358"/>
                  <a:gd name="T31" fmla="*/ 88 h 236"/>
                  <a:gd name="T32" fmla="*/ 121 w 358"/>
                  <a:gd name="T33" fmla="*/ 81 h 236"/>
                  <a:gd name="T34" fmla="*/ 124 w 358"/>
                  <a:gd name="T35" fmla="*/ 69 h 236"/>
                  <a:gd name="T36" fmla="*/ 133 w 358"/>
                  <a:gd name="T37" fmla="*/ 52 h 236"/>
                  <a:gd name="T38" fmla="*/ 152 w 358"/>
                  <a:gd name="T39" fmla="*/ 31 h 236"/>
                  <a:gd name="T40" fmla="*/ 181 w 358"/>
                  <a:gd name="T41" fmla="*/ 14 h 236"/>
                  <a:gd name="T42" fmla="*/ 212 w 358"/>
                  <a:gd name="T43" fmla="*/ 10 h 236"/>
                  <a:gd name="T44" fmla="*/ 238 w 358"/>
                  <a:gd name="T45" fmla="*/ 14 h 236"/>
                  <a:gd name="T46" fmla="*/ 260 w 358"/>
                  <a:gd name="T47" fmla="*/ 24 h 236"/>
                  <a:gd name="T48" fmla="*/ 272 w 358"/>
                  <a:gd name="T49" fmla="*/ 31 h 236"/>
                  <a:gd name="T50" fmla="*/ 274 w 358"/>
                  <a:gd name="T51" fmla="*/ 31 h 236"/>
                  <a:gd name="T52" fmla="*/ 274 w 358"/>
                  <a:gd name="T53" fmla="*/ 26 h 236"/>
                  <a:gd name="T54" fmla="*/ 279 w 358"/>
                  <a:gd name="T55" fmla="*/ 17 h 236"/>
                  <a:gd name="T56" fmla="*/ 288 w 358"/>
                  <a:gd name="T57" fmla="*/ 7 h 236"/>
                  <a:gd name="T58" fmla="*/ 305 w 358"/>
                  <a:gd name="T59" fmla="*/ 2 h 236"/>
                  <a:gd name="T60" fmla="*/ 327 w 358"/>
                  <a:gd name="T61" fmla="*/ 2 h 236"/>
                  <a:gd name="T62" fmla="*/ 343 w 358"/>
                  <a:gd name="T63" fmla="*/ 7 h 236"/>
                  <a:gd name="T64" fmla="*/ 350 w 358"/>
                  <a:gd name="T65" fmla="*/ 17 h 236"/>
                  <a:gd name="T66" fmla="*/ 355 w 358"/>
                  <a:gd name="T67" fmla="*/ 26 h 236"/>
                  <a:gd name="T68" fmla="*/ 35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124"/>
              <p:cNvSpPr>
                <a:spLocks/>
              </p:cNvSpPr>
              <p:nvPr/>
            </p:nvSpPr>
            <p:spPr bwMode="auto">
              <a:xfrm>
                <a:off x="3892" y="2910"/>
                <a:ext cx="272" cy="231"/>
              </a:xfrm>
              <a:custGeom>
                <a:avLst/>
                <a:gdLst>
                  <a:gd name="T0" fmla="*/ 272 w 272"/>
                  <a:gd name="T1" fmla="*/ 202 h 229"/>
                  <a:gd name="T2" fmla="*/ 272 w 272"/>
                  <a:gd name="T3" fmla="*/ 205 h 229"/>
                  <a:gd name="T4" fmla="*/ 267 w 272"/>
                  <a:gd name="T5" fmla="*/ 207 h 229"/>
                  <a:gd name="T6" fmla="*/ 260 w 272"/>
                  <a:gd name="T7" fmla="*/ 212 h 229"/>
                  <a:gd name="T8" fmla="*/ 250 w 272"/>
                  <a:gd name="T9" fmla="*/ 217 h 229"/>
                  <a:gd name="T10" fmla="*/ 238 w 272"/>
                  <a:gd name="T11" fmla="*/ 221 h 229"/>
                  <a:gd name="T12" fmla="*/ 226 w 272"/>
                  <a:gd name="T13" fmla="*/ 226 h 229"/>
                  <a:gd name="T14" fmla="*/ 212 w 272"/>
                  <a:gd name="T15" fmla="*/ 229 h 229"/>
                  <a:gd name="T16" fmla="*/ 195 w 272"/>
                  <a:gd name="T17" fmla="*/ 226 h 229"/>
                  <a:gd name="T18" fmla="*/ 181 w 272"/>
                  <a:gd name="T19" fmla="*/ 224 h 229"/>
                  <a:gd name="T20" fmla="*/ 164 w 272"/>
                  <a:gd name="T21" fmla="*/ 214 h 229"/>
                  <a:gd name="T22" fmla="*/ 152 w 272"/>
                  <a:gd name="T23" fmla="*/ 205 h 229"/>
                  <a:gd name="T24" fmla="*/ 141 w 272"/>
                  <a:gd name="T25" fmla="*/ 195 h 229"/>
                  <a:gd name="T26" fmla="*/ 133 w 272"/>
                  <a:gd name="T27" fmla="*/ 186 h 229"/>
                  <a:gd name="T28" fmla="*/ 129 w 272"/>
                  <a:gd name="T29" fmla="*/ 176 h 229"/>
                  <a:gd name="T30" fmla="*/ 124 w 272"/>
                  <a:gd name="T31" fmla="*/ 167 h 229"/>
                  <a:gd name="T32" fmla="*/ 124 w 272"/>
                  <a:gd name="T33" fmla="*/ 159 h 229"/>
                  <a:gd name="T34" fmla="*/ 121 w 272"/>
                  <a:gd name="T35" fmla="*/ 155 h 229"/>
                  <a:gd name="T36" fmla="*/ 121 w 272"/>
                  <a:gd name="T37" fmla="*/ 150 h 229"/>
                  <a:gd name="T38" fmla="*/ 124 w 272"/>
                  <a:gd name="T39" fmla="*/ 148 h 229"/>
                  <a:gd name="T40" fmla="*/ 124 w 272"/>
                  <a:gd name="T41" fmla="*/ 145 h 229"/>
                  <a:gd name="T42" fmla="*/ 121 w 272"/>
                  <a:gd name="T43" fmla="*/ 148 h 229"/>
                  <a:gd name="T44" fmla="*/ 119 w 272"/>
                  <a:gd name="T45" fmla="*/ 150 h 229"/>
                  <a:gd name="T46" fmla="*/ 114 w 272"/>
                  <a:gd name="T47" fmla="*/ 152 h 229"/>
                  <a:gd name="T48" fmla="*/ 110 w 272"/>
                  <a:gd name="T49" fmla="*/ 155 h 229"/>
                  <a:gd name="T50" fmla="*/ 102 w 272"/>
                  <a:gd name="T51" fmla="*/ 157 h 229"/>
                  <a:gd name="T52" fmla="*/ 93 w 272"/>
                  <a:gd name="T53" fmla="*/ 157 h 229"/>
                  <a:gd name="T54" fmla="*/ 83 w 272"/>
                  <a:gd name="T55" fmla="*/ 157 h 229"/>
                  <a:gd name="T56" fmla="*/ 76 w 272"/>
                  <a:gd name="T57" fmla="*/ 157 h 229"/>
                  <a:gd name="T58" fmla="*/ 67 w 272"/>
                  <a:gd name="T59" fmla="*/ 152 h 229"/>
                  <a:gd name="T60" fmla="*/ 55 w 272"/>
                  <a:gd name="T61" fmla="*/ 145 h 229"/>
                  <a:gd name="T62" fmla="*/ 48 w 272"/>
                  <a:gd name="T63" fmla="*/ 138 h 229"/>
                  <a:gd name="T64" fmla="*/ 43 w 272"/>
                  <a:gd name="T65" fmla="*/ 128 h 229"/>
                  <a:gd name="T66" fmla="*/ 38 w 272"/>
                  <a:gd name="T67" fmla="*/ 121 h 229"/>
                  <a:gd name="T68" fmla="*/ 38 w 272"/>
                  <a:gd name="T69" fmla="*/ 112 h 229"/>
                  <a:gd name="T70" fmla="*/ 38 w 272"/>
                  <a:gd name="T71" fmla="*/ 105 h 229"/>
                  <a:gd name="T72" fmla="*/ 38 w 272"/>
                  <a:gd name="T73" fmla="*/ 97 h 229"/>
                  <a:gd name="T74" fmla="*/ 40 w 272"/>
                  <a:gd name="T75" fmla="*/ 90 h 229"/>
                  <a:gd name="T76" fmla="*/ 40 w 272"/>
                  <a:gd name="T77" fmla="*/ 86 h 229"/>
                  <a:gd name="T78" fmla="*/ 43 w 272"/>
                  <a:gd name="T79" fmla="*/ 83 h 229"/>
                  <a:gd name="T80" fmla="*/ 43 w 272"/>
                  <a:gd name="T81" fmla="*/ 81 h 229"/>
                  <a:gd name="T82" fmla="*/ 43 w 272"/>
                  <a:gd name="T83" fmla="*/ 81 h 229"/>
                  <a:gd name="T84" fmla="*/ 38 w 272"/>
                  <a:gd name="T85" fmla="*/ 78 h 229"/>
                  <a:gd name="T86" fmla="*/ 33 w 272"/>
                  <a:gd name="T87" fmla="*/ 76 h 229"/>
                  <a:gd name="T88" fmla="*/ 29 w 272"/>
                  <a:gd name="T89" fmla="*/ 71 h 229"/>
                  <a:gd name="T90" fmla="*/ 21 w 272"/>
                  <a:gd name="T91" fmla="*/ 64 h 229"/>
                  <a:gd name="T92" fmla="*/ 14 w 272"/>
                  <a:gd name="T93" fmla="*/ 55 h 229"/>
                  <a:gd name="T94" fmla="*/ 9 w 272"/>
                  <a:gd name="T95" fmla="*/ 45 h 229"/>
                  <a:gd name="T96" fmla="*/ 5 w 272"/>
                  <a:gd name="T97" fmla="*/ 31 h 229"/>
                  <a:gd name="T98" fmla="*/ 2 w 272"/>
                  <a:gd name="T99" fmla="*/ 16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125"/>
              <p:cNvSpPr>
                <a:spLocks/>
              </p:cNvSpPr>
              <p:nvPr/>
            </p:nvSpPr>
            <p:spPr bwMode="auto">
              <a:xfrm>
                <a:off x="4167" y="2910"/>
                <a:ext cx="352" cy="238"/>
              </a:xfrm>
              <a:custGeom>
                <a:avLst/>
                <a:gdLst>
                  <a:gd name="T0" fmla="*/ 355 w 355"/>
                  <a:gd name="T1" fmla="*/ 16 h 236"/>
                  <a:gd name="T2" fmla="*/ 348 w 355"/>
                  <a:gd name="T3" fmla="*/ 45 h 236"/>
                  <a:gd name="T4" fmla="*/ 334 w 355"/>
                  <a:gd name="T5" fmla="*/ 64 h 236"/>
                  <a:gd name="T6" fmla="*/ 322 w 355"/>
                  <a:gd name="T7" fmla="*/ 76 h 236"/>
                  <a:gd name="T8" fmla="*/ 315 w 355"/>
                  <a:gd name="T9" fmla="*/ 81 h 236"/>
                  <a:gd name="T10" fmla="*/ 315 w 355"/>
                  <a:gd name="T11" fmla="*/ 83 h 236"/>
                  <a:gd name="T12" fmla="*/ 317 w 355"/>
                  <a:gd name="T13" fmla="*/ 90 h 236"/>
                  <a:gd name="T14" fmla="*/ 320 w 355"/>
                  <a:gd name="T15" fmla="*/ 105 h 236"/>
                  <a:gd name="T16" fmla="*/ 317 w 355"/>
                  <a:gd name="T17" fmla="*/ 121 h 236"/>
                  <a:gd name="T18" fmla="*/ 310 w 355"/>
                  <a:gd name="T19" fmla="*/ 138 h 236"/>
                  <a:gd name="T20" fmla="*/ 291 w 355"/>
                  <a:gd name="T21" fmla="*/ 152 h 236"/>
                  <a:gd name="T22" fmla="*/ 272 w 355"/>
                  <a:gd name="T23" fmla="*/ 159 h 236"/>
                  <a:gd name="T24" fmla="*/ 255 w 355"/>
                  <a:gd name="T25" fmla="*/ 157 h 236"/>
                  <a:gd name="T26" fmla="*/ 241 w 355"/>
                  <a:gd name="T27" fmla="*/ 152 h 236"/>
                  <a:gd name="T28" fmla="*/ 234 w 355"/>
                  <a:gd name="T29" fmla="*/ 148 h 236"/>
                  <a:gd name="T30" fmla="*/ 234 w 355"/>
                  <a:gd name="T31" fmla="*/ 148 h 236"/>
                  <a:gd name="T32" fmla="*/ 234 w 355"/>
                  <a:gd name="T33" fmla="*/ 155 h 236"/>
                  <a:gd name="T34" fmla="*/ 231 w 355"/>
                  <a:gd name="T35" fmla="*/ 169 h 236"/>
                  <a:gd name="T36" fmla="*/ 224 w 355"/>
                  <a:gd name="T37" fmla="*/ 186 h 236"/>
                  <a:gd name="T38" fmla="*/ 205 w 355"/>
                  <a:gd name="T39" fmla="*/ 205 h 236"/>
                  <a:gd name="T40" fmla="*/ 177 w 355"/>
                  <a:gd name="T41" fmla="*/ 224 h 236"/>
                  <a:gd name="T42" fmla="*/ 146 w 355"/>
                  <a:gd name="T43" fmla="*/ 229 h 236"/>
                  <a:gd name="T44" fmla="*/ 117 w 355"/>
                  <a:gd name="T45" fmla="*/ 224 h 236"/>
                  <a:gd name="T46" fmla="*/ 98 w 355"/>
                  <a:gd name="T47" fmla="*/ 214 h 236"/>
                  <a:gd name="T48" fmla="*/ 86 w 355"/>
                  <a:gd name="T49" fmla="*/ 205 h 236"/>
                  <a:gd name="T50" fmla="*/ 84 w 355"/>
                  <a:gd name="T51" fmla="*/ 205 h 236"/>
                  <a:gd name="T52" fmla="*/ 81 w 355"/>
                  <a:gd name="T53" fmla="*/ 212 h 236"/>
                  <a:gd name="T54" fmla="*/ 76 w 355"/>
                  <a:gd name="T55" fmla="*/ 219 h 236"/>
                  <a:gd name="T56" fmla="*/ 69 w 355"/>
                  <a:gd name="T57" fmla="*/ 229 h 236"/>
                  <a:gd name="T58" fmla="*/ 53 w 355"/>
                  <a:gd name="T59" fmla="*/ 236 h 236"/>
                  <a:gd name="T60" fmla="*/ 31 w 355"/>
                  <a:gd name="T61" fmla="*/ 236 h 236"/>
                  <a:gd name="T62" fmla="*/ 14 w 355"/>
                  <a:gd name="T63" fmla="*/ 229 h 236"/>
                  <a:gd name="T64" fmla="*/ 5 w 355"/>
                  <a:gd name="T65" fmla="*/ 219 h 236"/>
                  <a:gd name="T66" fmla="*/ 0 w 355"/>
                  <a:gd name="T67" fmla="*/ 212 h 236"/>
                  <a:gd name="T68" fmla="*/ 0 w 355"/>
                  <a:gd name="T69" fmla="*/ 205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5" name="Group 1126"/>
            <p:cNvGrpSpPr>
              <a:grpSpLocks/>
            </p:cNvGrpSpPr>
            <p:nvPr/>
          </p:nvGrpSpPr>
          <p:grpSpPr bwMode="auto">
            <a:xfrm>
              <a:off x="4409" y="3428"/>
              <a:ext cx="631" cy="469"/>
              <a:chOff x="4409" y="3428"/>
              <a:chExt cx="631" cy="469"/>
            </a:xfrm>
          </p:grpSpPr>
          <p:sp>
            <p:nvSpPr>
              <p:cNvPr id="122" name="Freeform 1127"/>
              <p:cNvSpPr>
                <a:spLocks/>
              </p:cNvSpPr>
              <p:nvPr/>
            </p:nvSpPr>
            <p:spPr bwMode="auto">
              <a:xfrm>
                <a:off x="4765" y="3438"/>
                <a:ext cx="275" cy="228"/>
              </a:xfrm>
              <a:custGeom>
                <a:avLst/>
                <a:gdLst>
                  <a:gd name="T0" fmla="*/ 0 w 274"/>
                  <a:gd name="T1" fmla="*/ 23 h 228"/>
                  <a:gd name="T2" fmla="*/ 3 w 274"/>
                  <a:gd name="T3" fmla="*/ 21 h 228"/>
                  <a:gd name="T4" fmla="*/ 7 w 274"/>
                  <a:gd name="T5" fmla="*/ 19 h 228"/>
                  <a:gd name="T6" fmla="*/ 15 w 274"/>
                  <a:gd name="T7" fmla="*/ 14 h 228"/>
                  <a:gd name="T8" fmla="*/ 24 w 274"/>
                  <a:gd name="T9" fmla="*/ 9 h 228"/>
                  <a:gd name="T10" fmla="*/ 36 w 274"/>
                  <a:gd name="T11" fmla="*/ 4 h 228"/>
                  <a:gd name="T12" fmla="*/ 48 w 274"/>
                  <a:gd name="T13" fmla="*/ 0 h 228"/>
                  <a:gd name="T14" fmla="*/ 62 w 274"/>
                  <a:gd name="T15" fmla="*/ 0 h 228"/>
                  <a:gd name="T16" fmla="*/ 77 w 274"/>
                  <a:gd name="T17" fmla="*/ 0 h 228"/>
                  <a:gd name="T18" fmla="*/ 93 w 274"/>
                  <a:gd name="T19" fmla="*/ 4 h 228"/>
                  <a:gd name="T20" fmla="*/ 108 w 274"/>
                  <a:gd name="T21" fmla="*/ 12 h 228"/>
                  <a:gd name="T22" fmla="*/ 122 w 274"/>
                  <a:gd name="T23" fmla="*/ 21 h 228"/>
                  <a:gd name="T24" fmla="*/ 134 w 274"/>
                  <a:gd name="T25" fmla="*/ 33 h 228"/>
                  <a:gd name="T26" fmla="*/ 141 w 274"/>
                  <a:gd name="T27" fmla="*/ 43 h 228"/>
                  <a:gd name="T28" fmla="*/ 146 w 274"/>
                  <a:gd name="T29" fmla="*/ 52 h 228"/>
                  <a:gd name="T30" fmla="*/ 148 w 274"/>
                  <a:gd name="T31" fmla="*/ 59 h 228"/>
                  <a:gd name="T32" fmla="*/ 151 w 274"/>
                  <a:gd name="T33" fmla="*/ 66 h 228"/>
                  <a:gd name="T34" fmla="*/ 151 w 274"/>
                  <a:gd name="T35" fmla="*/ 71 h 228"/>
                  <a:gd name="T36" fmla="*/ 151 w 274"/>
                  <a:gd name="T37" fmla="*/ 76 h 228"/>
                  <a:gd name="T38" fmla="*/ 151 w 274"/>
                  <a:gd name="T39" fmla="*/ 78 h 228"/>
                  <a:gd name="T40" fmla="*/ 151 w 274"/>
                  <a:gd name="T41" fmla="*/ 81 h 228"/>
                  <a:gd name="T42" fmla="*/ 151 w 274"/>
                  <a:gd name="T43" fmla="*/ 81 h 228"/>
                  <a:gd name="T44" fmla="*/ 155 w 274"/>
                  <a:gd name="T45" fmla="*/ 78 h 228"/>
                  <a:gd name="T46" fmla="*/ 160 w 274"/>
                  <a:gd name="T47" fmla="*/ 76 h 228"/>
                  <a:gd name="T48" fmla="*/ 165 w 274"/>
                  <a:gd name="T49" fmla="*/ 74 h 228"/>
                  <a:gd name="T50" fmla="*/ 172 w 274"/>
                  <a:gd name="T51" fmla="*/ 71 h 228"/>
                  <a:gd name="T52" fmla="*/ 182 w 274"/>
                  <a:gd name="T53" fmla="*/ 69 h 228"/>
                  <a:gd name="T54" fmla="*/ 189 w 274"/>
                  <a:gd name="T55" fmla="*/ 69 h 228"/>
                  <a:gd name="T56" fmla="*/ 198 w 274"/>
                  <a:gd name="T57" fmla="*/ 71 h 228"/>
                  <a:gd name="T58" fmla="*/ 208 w 274"/>
                  <a:gd name="T59" fmla="*/ 74 h 228"/>
                  <a:gd name="T60" fmla="*/ 217 w 274"/>
                  <a:gd name="T61" fmla="*/ 81 h 228"/>
                  <a:gd name="T62" fmla="*/ 227 w 274"/>
                  <a:gd name="T63" fmla="*/ 88 h 228"/>
                  <a:gd name="T64" fmla="*/ 232 w 274"/>
                  <a:gd name="T65" fmla="*/ 97 h 228"/>
                  <a:gd name="T66" fmla="*/ 234 w 274"/>
                  <a:gd name="T67" fmla="*/ 107 h 228"/>
                  <a:gd name="T68" fmla="*/ 236 w 274"/>
                  <a:gd name="T69" fmla="*/ 114 h 228"/>
                  <a:gd name="T70" fmla="*/ 236 w 274"/>
                  <a:gd name="T71" fmla="*/ 124 h 228"/>
                  <a:gd name="T72" fmla="*/ 236 w 274"/>
                  <a:gd name="T73" fmla="*/ 131 h 228"/>
                  <a:gd name="T74" fmla="*/ 234 w 274"/>
                  <a:gd name="T75" fmla="*/ 135 h 228"/>
                  <a:gd name="T76" fmla="*/ 232 w 274"/>
                  <a:gd name="T77" fmla="*/ 140 h 228"/>
                  <a:gd name="T78" fmla="*/ 232 w 274"/>
                  <a:gd name="T79" fmla="*/ 145 h 228"/>
                  <a:gd name="T80" fmla="*/ 232 w 274"/>
                  <a:gd name="T81" fmla="*/ 145 h 228"/>
                  <a:gd name="T82" fmla="*/ 232 w 274"/>
                  <a:gd name="T83" fmla="*/ 145 h 228"/>
                  <a:gd name="T84" fmla="*/ 236 w 274"/>
                  <a:gd name="T85" fmla="*/ 147 h 228"/>
                  <a:gd name="T86" fmla="*/ 241 w 274"/>
                  <a:gd name="T87" fmla="*/ 152 h 228"/>
                  <a:gd name="T88" fmla="*/ 246 w 274"/>
                  <a:gd name="T89" fmla="*/ 157 h 228"/>
                  <a:gd name="T90" fmla="*/ 253 w 274"/>
                  <a:gd name="T91" fmla="*/ 164 h 228"/>
                  <a:gd name="T92" fmla="*/ 258 w 274"/>
                  <a:gd name="T93" fmla="*/ 171 h 228"/>
                  <a:gd name="T94" fmla="*/ 265 w 274"/>
                  <a:gd name="T95" fmla="*/ 183 h 228"/>
                  <a:gd name="T96" fmla="*/ 270 w 274"/>
                  <a:gd name="T97" fmla="*/ 195 h 228"/>
                  <a:gd name="T98" fmla="*/ 272 w 274"/>
                  <a:gd name="T99" fmla="*/ 209 h 228"/>
                  <a:gd name="T100" fmla="*/ 274 w 274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Freeform 1128"/>
              <p:cNvSpPr>
                <a:spLocks/>
              </p:cNvSpPr>
              <p:nvPr/>
            </p:nvSpPr>
            <p:spPr bwMode="auto">
              <a:xfrm>
                <a:off x="4409" y="3428"/>
                <a:ext cx="356" cy="234"/>
              </a:xfrm>
              <a:custGeom>
                <a:avLst/>
                <a:gdLst>
                  <a:gd name="T0" fmla="*/ 2 w 357"/>
                  <a:gd name="T1" fmla="*/ 219 h 236"/>
                  <a:gd name="T2" fmla="*/ 9 w 357"/>
                  <a:gd name="T3" fmla="*/ 191 h 236"/>
                  <a:gd name="T4" fmla="*/ 21 w 357"/>
                  <a:gd name="T5" fmla="*/ 172 h 236"/>
                  <a:gd name="T6" fmla="*/ 33 w 357"/>
                  <a:gd name="T7" fmla="*/ 160 h 236"/>
                  <a:gd name="T8" fmla="*/ 43 w 357"/>
                  <a:gd name="T9" fmla="*/ 155 h 236"/>
                  <a:gd name="T10" fmla="*/ 43 w 357"/>
                  <a:gd name="T11" fmla="*/ 153 h 236"/>
                  <a:gd name="T12" fmla="*/ 40 w 357"/>
                  <a:gd name="T13" fmla="*/ 145 h 236"/>
                  <a:gd name="T14" fmla="*/ 38 w 357"/>
                  <a:gd name="T15" fmla="*/ 131 h 236"/>
                  <a:gd name="T16" fmla="*/ 40 w 357"/>
                  <a:gd name="T17" fmla="*/ 114 h 236"/>
                  <a:gd name="T18" fmla="*/ 47 w 357"/>
                  <a:gd name="T19" fmla="*/ 98 h 236"/>
                  <a:gd name="T20" fmla="*/ 66 w 357"/>
                  <a:gd name="T21" fmla="*/ 84 h 236"/>
                  <a:gd name="T22" fmla="*/ 85 w 357"/>
                  <a:gd name="T23" fmla="*/ 79 h 236"/>
                  <a:gd name="T24" fmla="*/ 102 w 357"/>
                  <a:gd name="T25" fmla="*/ 79 h 236"/>
                  <a:gd name="T26" fmla="*/ 114 w 357"/>
                  <a:gd name="T27" fmla="*/ 84 h 236"/>
                  <a:gd name="T28" fmla="*/ 124 w 357"/>
                  <a:gd name="T29" fmla="*/ 88 h 236"/>
                  <a:gd name="T30" fmla="*/ 124 w 357"/>
                  <a:gd name="T31" fmla="*/ 88 h 236"/>
                  <a:gd name="T32" fmla="*/ 124 w 357"/>
                  <a:gd name="T33" fmla="*/ 81 h 236"/>
                  <a:gd name="T34" fmla="*/ 126 w 357"/>
                  <a:gd name="T35" fmla="*/ 69 h 236"/>
                  <a:gd name="T36" fmla="*/ 133 w 357"/>
                  <a:gd name="T37" fmla="*/ 50 h 236"/>
                  <a:gd name="T38" fmla="*/ 152 w 357"/>
                  <a:gd name="T39" fmla="*/ 31 h 236"/>
                  <a:gd name="T40" fmla="*/ 181 w 357"/>
                  <a:gd name="T41" fmla="*/ 12 h 236"/>
                  <a:gd name="T42" fmla="*/ 212 w 357"/>
                  <a:gd name="T43" fmla="*/ 7 h 236"/>
                  <a:gd name="T44" fmla="*/ 238 w 357"/>
                  <a:gd name="T45" fmla="*/ 14 h 236"/>
                  <a:gd name="T46" fmla="*/ 260 w 357"/>
                  <a:gd name="T47" fmla="*/ 24 h 236"/>
                  <a:gd name="T48" fmla="*/ 271 w 357"/>
                  <a:gd name="T49" fmla="*/ 31 h 236"/>
                  <a:gd name="T50" fmla="*/ 274 w 357"/>
                  <a:gd name="T51" fmla="*/ 31 h 236"/>
                  <a:gd name="T52" fmla="*/ 274 w 357"/>
                  <a:gd name="T53" fmla="*/ 26 h 236"/>
                  <a:gd name="T54" fmla="*/ 279 w 357"/>
                  <a:gd name="T55" fmla="*/ 17 h 236"/>
                  <a:gd name="T56" fmla="*/ 288 w 357"/>
                  <a:gd name="T57" fmla="*/ 7 h 236"/>
                  <a:gd name="T58" fmla="*/ 305 w 357"/>
                  <a:gd name="T59" fmla="*/ 2 h 236"/>
                  <a:gd name="T60" fmla="*/ 326 w 357"/>
                  <a:gd name="T61" fmla="*/ 2 h 236"/>
                  <a:gd name="T62" fmla="*/ 343 w 357"/>
                  <a:gd name="T63" fmla="*/ 7 h 236"/>
                  <a:gd name="T64" fmla="*/ 353 w 357"/>
                  <a:gd name="T65" fmla="*/ 17 h 236"/>
                  <a:gd name="T66" fmla="*/ 357 w 357"/>
                  <a:gd name="T67" fmla="*/ 26 h 236"/>
                  <a:gd name="T68" fmla="*/ 357 w 357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1129"/>
              <p:cNvSpPr>
                <a:spLocks/>
              </p:cNvSpPr>
              <p:nvPr/>
            </p:nvSpPr>
            <p:spPr bwMode="auto">
              <a:xfrm>
                <a:off x="4409" y="3659"/>
                <a:ext cx="275" cy="228"/>
              </a:xfrm>
              <a:custGeom>
                <a:avLst/>
                <a:gdLst>
                  <a:gd name="T0" fmla="*/ 274 w 274"/>
                  <a:gd name="T1" fmla="*/ 205 h 229"/>
                  <a:gd name="T2" fmla="*/ 271 w 274"/>
                  <a:gd name="T3" fmla="*/ 208 h 229"/>
                  <a:gd name="T4" fmla="*/ 267 w 274"/>
                  <a:gd name="T5" fmla="*/ 210 h 229"/>
                  <a:gd name="T6" fmla="*/ 260 w 274"/>
                  <a:gd name="T7" fmla="*/ 215 h 229"/>
                  <a:gd name="T8" fmla="*/ 250 w 274"/>
                  <a:gd name="T9" fmla="*/ 220 h 229"/>
                  <a:gd name="T10" fmla="*/ 238 w 274"/>
                  <a:gd name="T11" fmla="*/ 224 h 229"/>
                  <a:gd name="T12" fmla="*/ 226 w 274"/>
                  <a:gd name="T13" fmla="*/ 229 h 229"/>
                  <a:gd name="T14" fmla="*/ 212 w 274"/>
                  <a:gd name="T15" fmla="*/ 229 h 229"/>
                  <a:gd name="T16" fmla="*/ 198 w 274"/>
                  <a:gd name="T17" fmla="*/ 229 h 229"/>
                  <a:gd name="T18" fmla="*/ 181 w 274"/>
                  <a:gd name="T19" fmla="*/ 224 h 229"/>
                  <a:gd name="T20" fmla="*/ 167 w 274"/>
                  <a:gd name="T21" fmla="*/ 217 h 229"/>
                  <a:gd name="T22" fmla="*/ 152 w 274"/>
                  <a:gd name="T23" fmla="*/ 208 h 229"/>
                  <a:gd name="T24" fmla="*/ 140 w 274"/>
                  <a:gd name="T25" fmla="*/ 196 h 229"/>
                  <a:gd name="T26" fmla="*/ 133 w 274"/>
                  <a:gd name="T27" fmla="*/ 186 h 229"/>
                  <a:gd name="T28" fmla="*/ 128 w 274"/>
                  <a:gd name="T29" fmla="*/ 179 h 229"/>
                  <a:gd name="T30" fmla="*/ 126 w 274"/>
                  <a:gd name="T31" fmla="*/ 170 h 229"/>
                  <a:gd name="T32" fmla="*/ 124 w 274"/>
                  <a:gd name="T33" fmla="*/ 162 h 229"/>
                  <a:gd name="T34" fmla="*/ 124 w 274"/>
                  <a:gd name="T35" fmla="*/ 158 h 229"/>
                  <a:gd name="T36" fmla="*/ 124 w 274"/>
                  <a:gd name="T37" fmla="*/ 153 h 229"/>
                  <a:gd name="T38" fmla="*/ 124 w 274"/>
                  <a:gd name="T39" fmla="*/ 151 h 229"/>
                  <a:gd name="T40" fmla="*/ 124 w 274"/>
                  <a:gd name="T41" fmla="*/ 148 h 229"/>
                  <a:gd name="T42" fmla="*/ 124 w 274"/>
                  <a:gd name="T43" fmla="*/ 148 h 229"/>
                  <a:gd name="T44" fmla="*/ 119 w 274"/>
                  <a:gd name="T45" fmla="*/ 151 h 229"/>
                  <a:gd name="T46" fmla="*/ 114 w 274"/>
                  <a:gd name="T47" fmla="*/ 153 h 229"/>
                  <a:gd name="T48" fmla="*/ 109 w 274"/>
                  <a:gd name="T49" fmla="*/ 155 h 229"/>
                  <a:gd name="T50" fmla="*/ 102 w 274"/>
                  <a:gd name="T51" fmla="*/ 158 h 229"/>
                  <a:gd name="T52" fmla="*/ 93 w 274"/>
                  <a:gd name="T53" fmla="*/ 160 h 229"/>
                  <a:gd name="T54" fmla="*/ 85 w 274"/>
                  <a:gd name="T55" fmla="*/ 160 h 229"/>
                  <a:gd name="T56" fmla="*/ 76 w 274"/>
                  <a:gd name="T57" fmla="*/ 158 h 229"/>
                  <a:gd name="T58" fmla="*/ 66 w 274"/>
                  <a:gd name="T59" fmla="*/ 155 h 229"/>
                  <a:gd name="T60" fmla="*/ 57 w 274"/>
                  <a:gd name="T61" fmla="*/ 148 h 229"/>
                  <a:gd name="T62" fmla="*/ 47 w 274"/>
                  <a:gd name="T63" fmla="*/ 141 h 229"/>
                  <a:gd name="T64" fmla="*/ 43 w 274"/>
                  <a:gd name="T65" fmla="*/ 131 h 229"/>
                  <a:gd name="T66" fmla="*/ 40 w 274"/>
                  <a:gd name="T67" fmla="*/ 122 h 229"/>
                  <a:gd name="T68" fmla="*/ 38 w 274"/>
                  <a:gd name="T69" fmla="*/ 115 h 229"/>
                  <a:gd name="T70" fmla="*/ 38 w 274"/>
                  <a:gd name="T71" fmla="*/ 105 h 229"/>
                  <a:gd name="T72" fmla="*/ 38 w 274"/>
                  <a:gd name="T73" fmla="*/ 98 h 229"/>
                  <a:gd name="T74" fmla="*/ 40 w 274"/>
                  <a:gd name="T75" fmla="*/ 93 h 229"/>
                  <a:gd name="T76" fmla="*/ 43 w 274"/>
                  <a:gd name="T77" fmla="*/ 89 h 229"/>
                  <a:gd name="T78" fmla="*/ 43 w 274"/>
                  <a:gd name="T79" fmla="*/ 84 h 229"/>
                  <a:gd name="T80" fmla="*/ 43 w 274"/>
                  <a:gd name="T81" fmla="*/ 84 h 229"/>
                  <a:gd name="T82" fmla="*/ 43 w 274"/>
                  <a:gd name="T83" fmla="*/ 84 h 229"/>
                  <a:gd name="T84" fmla="*/ 38 w 274"/>
                  <a:gd name="T85" fmla="*/ 81 h 229"/>
                  <a:gd name="T86" fmla="*/ 33 w 274"/>
                  <a:gd name="T87" fmla="*/ 77 h 229"/>
                  <a:gd name="T88" fmla="*/ 28 w 274"/>
                  <a:gd name="T89" fmla="*/ 72 h 229"/>
                  <a:gd name="T90" fmla="*/ 21 w 274"/>
                  <a:gd name="T91" fmla="*/ 65 h 229"/>
                  <a:gd name="T92" fmla="*/ 16 w 274"/>
                  <a:gd name="T93" fmla="*/ 58 h 229"/>
                  <a:gd name="T94" fmla="*/ 9 w 274"/>
                  <a:gd name="T95" fmla="*/ 46 h 229"/>
                  <a:gd name="T96" fmla="*/ 4 w 274"/>
                  <a:gd name="T97" fmla="*/ 34 h 229"/>
                  <a:gd name="T98" fmla="*/ 2 w 274"/>
                  <a:gd name="T99" fmla="*/ 19 h 229"/>
                  <a:gd name="T100" fmla="*/ 0 w 274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Freeform 1130"/>
              <p:cNvSpPr>
                <a:spLocks/>
              </p:cNvSpPr>
              <p:nvPr/>
            </p:nvSpPr>
            <p:spPr bwMode="auto">
              <a:xfrm>
                <a:off x="4685" y="3659"/>
                <a:ext cx="352" cy="238"/>
              </a:xfrm>
              <a:custGeom>
                <a:avLst/>
                <a:gdLst>
                  <a:gd name="T0" fmla="*/ 355 w 355"/>
                  <a:gd name="T1" fmla="*/ 19 h 239"/>
                  <a:gd name="T2" fmla="*/ 348 w 355"/>
                  <a:gd name="T3" fmla="*/ 48 h 239"/>
                  <a:gd name="T4" fmla="*/ 336 w 355"/>
                  <a:gd name="T5" fmla="*/ 67 h 239"/>
                  <a:gd name="T6" fmla="*/ 324 w 355"/>
                  <a:gd name="T7" fmla="*/ 79 h 239"/>
                  <a:gd name="T8" fmla="*/ 315 w 355"/>
                  <a:gd name="T9" fmla="*/ 84 h 239"/>
                  <a:gd name="T10" fmla="*/ 315 w 355"/>
                  <a:gd name="T11" fmla="*/ 86 h 239"/>
                  <a:gd name="T12" fmla="*/ 317 w 355"/>
                  <a:gd name="T13" fmla="*/ 93 h 239"/>
                  <a:gd name="T14" fmla="*/ 319 w 355"/>
                  <a:gd name="T15" fmla="*/ 108 h 239"/>
                  <a:gd name="T16" fmla="*/ 317 w 355"/>
                  <a:gd name="T17" fmla="*/ 124 h 239"/>
                  <a:gd name="T18" fmla="*/ 310 w 355"/>
                  <a:gd name="T19" fmla="*/ 141 h 239"/>
                  <a:gd name="T20" fmla="*/ 291 w 355"/>
                  <a:gd name="T21" fmla="*/ 155 h 239"/>
                  <a:gd name="T22" fmla="*/ 272 w 355"/>
                  <a:gd name="T23" fmla="*/ 160 h 239"/>
                  <a:gd name="T24" fmla="*/ 255 w 355"/>
                  <a:gd name="T25" fmla="*/ 160 h 239"/>
                  <a:gd name="T26" fmla="*/ 243 w 355"/>
                  <a:gd name="T27" fmla="*/ 155 h 239"/>
                  <a:gd name="T28" fmla="*/ 234 w 355"/>
                  <a:gd name="T29" fmla="*/ 151 h 239"/>
                  <a:gd name="T30" fmla="*/ 234 w 355"/>
                  <a:gd name="T31" fmla="*/ 151 h 239"/>
                  <a:gd name="T32" fmla="*/ 234 w 355"/>
                  <a:gd name="T33" fmla="*/ 158 h 239"/>
                  <a:gd name="T34" fmla="*/ 231 w 355"/>
                  <a:gd name="T35" fmla="*/ 170 h 239"/>
                  <a:gd name="T36" fmla="*/ 224 w 355"/>
                  <a:gd name="T37" fmla="*/ 189 h 239"/>
                  <a:gd name="T38" fmla="*/ 205 w 355"/>
                  <a:gd name="T39" fmla="*/ 208 h 239"/>
                  <a:gd name="T40" fmla="*/ 176 w 355"/>
                  <a:gd name="T41" fmla="*/ 227 h 239"/>
                  <a:gd name="T42" fmla="*/ 145 w 355"/>
                  <a:gd name="T43" fmla="*/ 232 h 239"/>
                  <a:gd name="T44" fmla="*/ 119 w 355"/>
                  <a:gd name="T45" fmla="*/ 224 h 239"/>
                  <a:gd name="T46" fmla="*/ 98 w 355"/>
                  <a:gd name="T47" fmla="*/ 215 h 239"/>
                  <a:gd name="T48" fmla="*/ 86 w 355"/>
                  <a:gd name="T49" fmla="*/ 208 h 239"/>
                  <a:gd name="T50" fmla="*/ 83 w 355"/>
                  <a:gd name="T51" fmla="*/ 208 h 239"/>
                  <a:gd name="T52" fmla="*/ 83 w 355"/>
                  <a:gd name="T53" fmla="*/ 213 h 239"/>
                  <a:gd name="T54" fmla="*/ 79 w 355"/>
                  <a:gd name="T55" fmla="*/ 222 h 239"/>
                  <a:gd name="T56" fmla="*/ 69 w 355"/>
                  <a:gd name="T57" fmla="*/ 232 h 239"/>
                  <a:gd name="T58" fmla="*/ 52 w 355"/>
                  <a:gd name="T59" fmla="*/ 236 h 239"/>
                  <a:gd name="T60" fmla="*/ 31 w 355"/>
                  <a:gd name="T61" fmla="*/ 236 h 239"/>
                  <a:gd name="T62" fmla="*/ 14 w 355"/>
                  <a:gd name="T63" fmla="*/ 232 h 239"/>
                  <a:gd name="T64" fmla="*/ 5 w 355"/>
                  <a:gd name="T65" fmla="*/ 222 h 239"/>
                  <a:gd name="T66" fmla="*/ 0 w 355"/>
                  <a:gd name="T67" fmla="*/ 213 h 239"/>
                  <a:gd name="T68" fmla="*/ 0 w 355"/>
                  <a:gd name="T69" fmla="*/ 208 h 2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6" name="Group 1131"/>
            <p:cNvGrpSpPr>
              <a:grpSpLocks/>
            </p:cNvGrpSpPr>
            <p:nvPr/>
          </p:nvGrpSpPr>
          <p:grpSpPr bwMode="auto">
            <a:xfrm>
              <a:off x="3367" y="3431"/>
              <a:ext cx="631" cy="469"/>
              <a:chOff x="3367" y="3431"/>
              <a:chExt cx="631" cy="469"/>
            </a:xfrm>
          </p:grpSpPr>
          <p:sp>
            <p:nvSpPr>
              <p:cNvPr id="118" name="Freeform 1132"/>
              <p:cNvSpPr>
                <a:spLocks/>
              </p:cNvSpPr>
              <p:nvPr/>
            </p:nvSpPr>
            <p:spPr bwMode="auto">
              <a:xfrm>
                <a:off x="3723" y="3441"/>
                <a:ext cx="275" cy="228"/>
              </a:xfrm>
              <a:custGeom>
                <a:avLst/>
                <a:gdLst>
                  <a:gd name="T0" fmla="*/ 0 w 276"/>
                  <a:gd name="T1" fmla="*/ 24 h 229"/>
                  <a:gd name="T2" fmla="*/ 4 w 276"/>
                  <a:gd name="T3" fmla="*/ 24 h 229"/>
                  <a:gd name="T4" fmla="*/ 7 w 276"/>
                  <a:gd name="T5" fmla="*/ 19 h 229"/>
                  <a:gd name="T6" fmla="*/ 16 w 276"/>
                  <a:gd name="T7" fmla="*/ 14 h 229"/>
                  <a:gd name="T8" fmla="*/ 26 w 276"/>
                  <a:gd name="T9" fmla="*/ 10 h 229"/>
                  <a:gd name="T10" fmla="*/ 35 w 276"/>
                  <a:gd name="T11" fmla="*/ 5 h 229"/>
                  <a:gd name="T12" fmla="*/ 50 w 276"/>
                  <a:gd name="T13" fmla="*/ 2 h 229"/>
                  <a:gd name="T14" fmla="*/ 64 w 276"/>
                  <a:gd name="T15" fmla="*/ 0 h 229"/>
                  <a:gd name="T16" fmla="*/ 78 w 276"/>
                  <a:gd name="T17" fmla="*/ 0 h 229"/>
                  <a:gd name="T18" fmla="*/ 95 w 276"/>
                  <a:gd name="T19" fmla="*/ 5 h 229"/>
                  <a:gd name="T20" fmla="*/ 109 w 276"/>
                  <a:gd name="T21" fmla="*/ 12 h 229"/>
                  <a:gd name="T22" fmla="*/ 124 w 276"/>
                  <a:gd name="T23" fmla="*/ 24 h 229"/>
                  <a:gd name="T24" fmla="*/ 133 w 276"/>
                  <a:gd name="T25" fmla="*/ 33 h 229"/>
                  <a:gd name="T26" fmla="*/ 143 w 276"/>
                  <a:gd name="T27" fmla="*/ 43 h 229"/>
                  <a:gd name="T28" fmla="*/ 147 w 276"/>
                  <a:gd name="T29" fmla="*/ 52 h 229"/>
                  <a:gd name="T30" fmla="*/ 150 w 276"/>
                  <a:gd name="T31" fmla="*/ 60 h 229"/>
                  <a:gd name="T32" fmla="*/ 152 w 276"/>
                  <a:gd name="T33" fmla="*/ 67 h 229"/>
                  <a:gd name="T34" fmla="*/ 152 w 276"/>
                  <a:gd name="T35" fmla="*/ 74 h 229"/>
                  <a:gd name="T36" fmla="*/ 152 w 276"/>
                  <a:gd name="T37" fmla="*/ 79 h 229"/>
                  <a:gd name="T38" fmla="*/ 152 w 276"/>
                  <a:gd name="T39" fmla="*/ 81 h 229"/>
                  <a:gd name="T40" fmla="*/ 152 w 276"/>
                  <a:gd name="T41" fmla="*/ 81 h 229"/>
                  <a:gd name="T42" fmla="*/ 152 w 276"/>
                  <a:gd name="T43" fmla="*/ 81 h 229"/>
                  <a:gd name="T44" fmla="*/ 155 w 276"/>
                  <a:gd name="T45" fmla="*/ 79 h 229"/>
                  <a:gd name="T46" fmla="*/ 159 w 276"/>
                  <a:gd name="T47" fmla="*/ 76 h 229"/>
                  <a:gd name="T48" fmla="*/ 167 w 276"/>
                  <a:gd name="T49" fmla="*/ 74 h 229"/>
                  <a:gd name="T50" fmla="*/ 174 w 276"/>
                  <a:gd name="T51" fmla="*/ 72 h 229"/>
                  <a:gd name="T52" fmla="*/ 181 w 276"/>
                  <a:gd name="T53" fmla="*/ 69 h 229"/>
                  <a:gd name="T54" fmla="*/ 190 w 276"/>
                  <a:gd name="T55" fmla="*/ 69 h 229"/>
                  <a:gd name="T56" fmla="*/ 200 w 276"/>
                  <a:gd name="T57" fmla="*/ 72 h 229"/>
                  <a:gd name="T58" fmla="*/ 209 w 276"/>
                  <a:gd name="T59" fmla="*/ 74 h 229"/>
                  <a:gd name="T60" fmla="*/ 219 w 276"/>
                  <a:gd name="T61" fmla="*/ 81 h 229"/>
                  <a:gd name="T62" fmla="*/ 229 w 276"/>
                  <a:gd name="T63" fmla="*/ 91 h 229"/>
                  <a:gd name="T64" fmla="*/ 233 w 276"/>
                  <a:gd name="T65" fmla="*/ 98 h 229"/>
                  <a:gd name="T66" fmla="*/ 236 w 276"/>
                  <a:gd name="T67" fmla="*/ 107 h 229"/>
                  <a:gd name="T68" fmla="*/ 238 w 276"/>
                  <a:gd name="T69" fmla="*/ 117 h 229"/>
                  <a:gd name="T70" fmla="*/ 238 w 276"/>
                  <a:gd name="T71" fmla="*/ 124 h 229"/>
                  <a:gd name="T72" fmla="*/ 236 w 276"/>
                  <a:gd name="T73" fmla="*/ 131 h 229"/>
                  <a:gd name="T74" fmla="*/ 236 w 276"/>
                  <a:gd name="T75" fmla="*/ 138 h 229"/>
                  <a:gd name="T76" fmla="*/ 233 w 276"/>
                  <a:gd name="T77" fmla="*/ 143 h 229"/>
                  <a:gd name="T78" fmla="*/ 233 w 276"/>
                  <a:gd name="T79" fmla="*/ 145 h 229"/>
                  <a:gd name="T80" fmla="*/ 231 w 276"/>
                  <a:gd name="T81" fmla="*/ 145 h 229"/>
                  <a:gd name="T82" fmla="*/ 233 w 276"/>
                  <a:gd name="T83" fmla="*/ 148 h 229"/>
                  <a:gd name="T84" fmla="*/ 236 w 276"/>
                  <a:gd name="T85" fmla="*/ 148 h 229"/>
                  <a:gd name="T86" fmla="*/ 240 w 276"/>
                  <a:gd name="T87" fmla="*/ 153 h 229"/>
                  <a:gd name="T88" fmla="*/ 248 w 276"/>
                  <a:gd name="T89" fmla="*/ 157 h 229"/>
                  <a:gd name="T90" fmla="*/ 252 w 276"/>
                  <a:gd name="T91" fmla="*/ 164 h 229"/>
                  <a:gd name="T92" fmla="*/ 259 w 276"/>
                  <a:gd name="T93" fmla="*/ 174 h 229"/>
                  <a:gd name="T94" fmla="*/ 267 w 276"/>
                  <a:gd name="T95" fmla="*/ 184 h 229"/>
                  <a:gd name="T96" fmla="*/ 271 w 276"/>
                  <a:gd name="T97" fmla="*/ 195 h 229"/>
                  <a:gd name="T98" fmla="*/ 274 w 276"/>
                  <a:gd name="T99" fmla="*/ 212 h 229"/>
                  <a:gd name="T100" fmla="*/ 276 w 276"/>
                  <a:gd name="T101" fmla="*/ 229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Freeform 1133"/>
              <p:cNvSpPr>
                <a:spLocks/>
              </p:cNvSpPr>
              <p:nvPr/>
            </p:nvSpPr>
            <p:spPr bwMode="auto">
              <a:xfrm>
                <a:off x="3367" y="3431"/>
                <a:ext cx="356" cy="234"/>
              </a:xfrm>
              <a:custGeom>
                <a:avLst/>
                <a:gdLst>
                  <a:gd name="T0" fmla="*/ 3 w 358"/>
                  <a:gd name="T1" fmla="*/ 220 h 236"/>
                  <a:gd name="T2" fmla="*/ 10 w 358"/>
                  <a:gd name="T3" fmla="*/ 194 h 236"/>
                  <a:gd name="T4" fmla="*/ 22 w 358"/>
                  <a:gd name="T5" fmla="*/ 174 h 236"/>
                  <a:gd name="T6" fmla="*/ 34 w 358"/>
                  <a:gd name="T7" fmla="*/ 163 h 236"/>
                  <a:gd name="T8" fmla="*/ 43 w 358"/>
                  <a:gd name="T9" fmla="*/ 155 h 236"/>
                  <a:gd name="T10" fmla="*/ 43 w 358"/>
                  <a:gd name="T11" fmla="*/ 155 h 236"/>
                  <a:gd name="T12" fmla="*/ 41 w 358"/>
                  <a:gd name="T13" fmla="*/ 146 h 236"/>
                  <a:gd name="T14" fmla="*/ 39 w 358"/>
                  <a:gd name="T15" fmla="*/ 134 h 236"/>
                  <a:gd name="T16" fmla="*/ 39 w 358"/>
                  <a:gd name="T17" fmla="*/ 117 h 236"/>
                  <a:gd name="T18" fmla="*/ 48 w 358"/>
                  <a:gd name="T19" fmla="*/ 98 h 236"/>
                  <a:gd name="T20" fmla="*/ 65 w 358"/>
                  <a:gd name="T21" fmla="*/ 84 h 236"/>
                  <a:gd name="T22" fmla="*/ 84 w 358"/>
                  <a:gd name="T23" fmla="*/ 79 h 236"/>
                  <a:gd name="T24" fmla="*/ 103 w 358"/>
                  <a:gd name="T25" fmla="*/ 82 h 236"/>
                  <a:gd name="T26" fmla="*/ 115 w 358"/>
                  <a:gd name="T27" fmla="*/ 86 h 236"/>
                  <a:gd name="T28" fmla="*/ 122 w 358"/>
                  <a:gd name="T29" fmla="*/ 91 h 236"/>
                  <a:gd name="T30" fmla="*/ 124 w 358"/>
                  <a:gd name="T31" fmla="*/ 89 h 236"/>
                  <a:gd name="T32" fmla="*/ 122 w 358"/>
                  <a:gd name="T33" fmla="*/ 82 h 236"/>
                  <a:gd name="T34" fmla="*/ 124 w 358"/>
                  <a:gd name="T35" fmla="*/ 70 h 236"/>
                  <a:gd name="T36" fmla="*/ 134 w 358"/>
                  <a:gd name="T37" fmla="*/ 53 h 236"/>
                  <a:gd name="T38" fmla="*/ 153 w 358"/>
                  <a:gd name="T39" fmla="*/ 31 h 236"/>
                  <a:gd name="T40" fmla="*/ 182 w 358"/>
                  <a:gd name="T41" fmla="*/ 15 h 236"/>
                  <a:gd name="T42" fmla="*/ 213 w 358"/>
                  <a:gd name="T43" fmla="*/ 10 h 236"/>
                  <a:gd name="T44" fmla="*/ 239 w 358"/>
                  <a:gd name="T45" fmla="*/ 15 h 236"/>
                  <a:gd name="T46" fmla="*/ 260 w 358"/>
                  <a:gd name="T47" fmla="*/ 24 h 236"/>
                  <a:gd name="T48" fmla="*/ 272 w 358"/>
                  <a:gd name="T49" fmla="*/ 31 h 236"/>
                  <a:gd name="T50" fmla="*/ 275 w 358"/>
                  <a:gd name="T51" fmla="*/ 31 h 236"/>
                  <a:gd name="T52" fmla="*/ 275 w 358"/>
                  <a:gd name="T53" fmla="*/ 27 h 236"/>
                  <a:gd name="T54" fmla="*/ 279 w 358"/>
                  <a:gd name="T55" fmla="*/ 17 h 236"/>
                  <a:gd name="T56" fmla="*/ 289 w 358"/>
                  <a:gd name="T57" fmla="*/ 8 h 236"/>
                  <a:gd name="T58" fmla="*/ 306 w 358"/>
                  <a:gd name="T59" fmla="*/ 3 h 236"/>
                  <a:gd name="T60" fmla="*/ 327 w 358"/>
                  <a:gd name="T61" fmla="*/ 3 h 236"/>
                  <a:gd name="T62" fmla="*/ 344 w 358"/>
                  <a:gd name="T63" fmla="*/ 8 h 236"/>
                  <a:gd name="T64" fmla="*/ 351 w 358"/>
                  <a:gd name="T65" fmla="*/ 17 h 236"/>
                  <a:gd name="T66" fmla="*/ 356 w 358"/>
                  <a:gd name="T67" fmla="*/ 27 h 236"/>
                  <a:gd name="T68" fmla="*/ 35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1134"/>
              <p:cNvSpPr>
                <a:spLocks/>
              </p:cNvSpPr>
              <p:nvPr/>
            </p:nvSpPr>
            <p:spPr bwMode="auto">
              <a:xfrm>
                <a:off x="3367" y="3666"/>
                <a:ext cx="272" cy="228"/>
              </a:xfrm>
              <a:custGeom>
                <a:avLst/>
                <a:gdLst>
                  <a:gd name="T0" fmla="*/ 272 w 272"/>
                  <a:gd name="T1" fmla="*/ 203 h 229"/>
                  <a:gd name="T2" fmla="*/ 272 w 272"/>
                  <a:gd name="T3" fmla="*/ 205 h 229"/>
                  <a:gd name="T4" fmla="*/ 267 w 272"/>
                  <a:gd name="T5" fmla="*/ 208 h 229"/>
                  <a:gd name="T6" fmla="*/ 260 w 272"/>
                  <a:gd name="T7" fmla="*/ 212 h 229"/>
                  <a:gd name="T8" fmla="*/ 251 w 272"/>
                  <a:gd name="T9" fmla="*/ 217 h 229"/>
                  <a:gd name="T10" fmla="*/ 239 w 272"/>
                  <a:gd name="T11" fmla="*/ 222 h 229"/>
                  <a:gd name="T12" fmla="*/ 227 w 272"/>
                  <a:gd name="T13" fmla="*/ 227 h 229"/>
                  <a:gd name="T14" fmla="*/ 213 w 272"/>
                  <a:gd name="T15" fmla="*/ 229 h 229"/>
                  <a:gd name="T16" fmla="*/ 196 w 272"/>
                  <a:gd name="T17" fmla="*/ 227 h 229"/>
                  <a:gd name="T18" fmla="*/ 182 w 272"/>
                  <a:gd name="T19" fmla="*/ 224 h 229"/>
                  <a:gd name="T20" fmla="*/ 165 w 272"/>
                  <a:gd name="T21" fmla="*/ 215 h 229"/>
                  <a:gd name="T22" fmla="*/ 153 w 272"/>
                  <a:gd name="T23" fmla="*/ 205 h 229"/>
                  <a:gd name="T24" fmla="*/ 141 w 272"/>
                  <a:gd name="T25" fmla="*/ 196 h 229"/>
                  <a:gd name="T26" fmla="*/ 134 w 272"/>
                  <a:gd name="T27" fmla="*/ 186 h 229"/>
                  <a:gd name="T28" fmla="*/ 129 w 272"/>
                  <a:gd name="T29" fmla="*/ 177 h 229"/>
                  <a:gd name="T30" fmla="*/ 124 w 272"/>
                  <a:gd name="T31" fmla="*/ 167 h 229"/>
                  <a:gd name="T32" fmla="*/ 124 w 272"/>
                  <a:gd name="T33" fmla="*/ 160 h 229"/>
                  <a:gd name="T34" fmla="*/ 122 w 272"/>
                  <a:gd name="T35" fmla="*/ 155 h 229"/>
                  <a:gd name="T36" fmla="*/ 122 w 272"/>
                  <a:gd name="T37" fmla="*/ 150 h 229"/>
                  <a:gd name="T38" fmla="*/ 124 w 272"/>
                  <a:gd name="T39" fmla="*/ 148 h 229"/>
                  <a:gd name="T40" fmla="*/ 124 w 272"/>
                  <a:gd name="T41" fmla="*/ 146 h 229"/>
                  <a:gd name="T42" fmla="*/ 122 w 272"/>
                  <a:gd name="T43" fmla="*/ 148 h 229"/>
                  <a:gd name="T44" fmla="*/ 120 w 272"/>
                  <a:gd name="T45" fmla="*/ 150 h 229"/>
                  <a:gd name="T46" fmla="*/ 115 w 272"/>
                  <a:gd name="T47" fmla="*/ 153 h 229"/>
                  <a:gd name="T48" fmla="*/ 110 w 272"/>
                  <a:gd name="T49" fmla="*/ 155 h 229"/>
                  <a:gd name="T50" fmla="*/ 103 w 272"/>
                  <a:gd name="T51" fmla="*/ 157 h 229"/>
                  <a:gd name="T52" fmla="*/ 93 w 272"/>
                  <a:gd name="T53" fmla="*/ 157 h 229"/>
                  <a:gd name="T54" fmla="*/ 84 w 272"/>
                  <a:gd name="T55" fmla="*/ 157 h 229"/>
                  <a:gd name="T56" fmla="*/ 77 w 272"/>
                  <a:gd name="T57" fmla="*/ 157 h 229"/>
                  <a:gd name="T58" fmla="*/ 65 w 272"/>
                  <a:gd name="T59" fmla="*/ 153 h 229"/>
                  <a:gd name="T60" fmla="*/ 55 w 272"/>
                  <a:gd name="T61" fmla="*/ 146 h 229"/>
                  <a:gd name="T62" fmla="*/ 48 w 272"/>
                  <a:gd name="T63" fmla="*/ 138 h 229"/>
                  <a:gd name="T64" fmla="*/ 43 w 272"/>
                  <a:gd name="T65" fmla="*/ 129 h 229"/>
                  <a:gd name="T66" fmla="*/ 39 w 272"/>
                  <a:gd name="T67" fmla="*/ 122 h 229"/>
                  <a:gd name="T68" fmla="*/ 39 w 272"/>
                  <a:gd name="T69" fmla="*/ 112 h 229"/>
                  <a:gd name="T70" fmla="*/ 39 w 272"/>
                  <a:gd name="T71" fmla="*/ 105 h 229"/>
                  <a:gd name="T72" fmla="*/ 39 w 272"/>
                  <a:gd name="T73" fmla="*/ 98 h 229"/>
                  <a:gd name="T74" fmla="*/ 41 w 272"/>
                  <a:gd name="T75" fmla="*/ 91 h 229"/>
                  <a:gd name="T76" fmla="*/ 41 w 272"/>
                  <a:gd name="T77" fmla="*/ 86 h 229"/>
                  <a:gd name="T78" fmla="*/ 43 w 272"/>
                  <a:gd name="T79" fmla="*/ 84 h 229"/>
                  <a:gd name="T80" fmla="*/ 43 w 272"/>
                  <a:gd name="T81" fmla="*/ 81 h 229"/>
                  <a:gd name="T82" fmla="*/ 43 w 272"/>
                  <a:gd name="T83" fmla="*/ 81 h 229"/>
                  <a:gd name="T84" fmla="*/ 39 w 272"/>
                  <a:gd name="T85" fmla="*/ 79 h 229"/>
                  <a:gd name="T86" fmla="*/ 34 w 272"/>
                  <a:gd name="T87" fmla="*/ 76 h 229"/>
                  <a:gd name="T88" fmla="*/ 29 w 272"/>
                  <a:gd name="T89" fmla="*/ 72 h 229"/>
                  <a:gd name="T90" fmla="*/ 22 w 272"/>
                  <a:gd name="T91" fmla="*/ 64 h 229"/>
                  <a:gd name="T92" fmla="*/ 15 w 272"/>
                  <a:gd name="T93" fmla="*/ 55 h 229"/>
                  <a:gd name="T94" fmla="*/ 10 w 272"/>
                  <a:gd name="T95" fmla="*/ 45 h 229"/>
                  <a:gd name="T96" fmla="*/ 5 w 272"/>
                  <a:gd name="T97" fmla="*/ 31 h 229"/>
                  <a:gd name="T98" fmla="*/ 3 w 272"/>
                  <a:gd name="T99" fmla="*/ 17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Freeform 1135"/>
              <p:cNvSpPr>
                <a:spLocks/>
              </p:cNvSpPr>
              <p:nvPr/>
            </p:nvSpPr>
            <p:spPr bwMode="auto">
              <a:xfrm>
                <a:off x="3638" y="3666"/>
                <a:ext cx="360" cy="234"/>
              </a:xfrm>
              <a:custGeom>
                <a:avLst/>
                <a:gdLst>
                  <a:gd name="T0" fmla="*/ 3 w 360"/>
                  <a:gd name="T1" fmla="*/ 205 h 236"/>
                  <a:gd name="T2" fmla="*/ 3 w 360"/>
                  <a:gd name="T3" fmla="*/ 212 h 236"/>
                  <a:gd name="T4" fmla="*/ 7 w 360"/>
                  <a:gd name="T5" fmla="*/ 219 h 236"/>
                  <a:gd name="T6" fmla="*/ 17 w 360"/>
                  <a:gd name="T7" fmla="*/ 229 h 236"/>
                  <a:gd name="T8" fmla="*/ 34 w 360"/>
                  <a:gd name="T9" fmla="*/ 236 h 236"/>
                  <a:gd name="T10" fmla="*/ 55 w 360"/>
                  <a:gd name="T11" fmla="*/ 236 h 236"/>
                  <a:gd name="T12" fmla="*/ 72 w 360"/>
                  <a:gd name="T13" fmla="*/ 229 h 236"/>
                  <a:gd name="T14" fmla="*/ 79 w 360"/>
                  <a:gd name="T15" fmla="*/ 219 h 236"/>
                  <a:gd name="T16" fmla="*/ 84 w 360"/>
                  <a:gd name="T17" fmla="*/ 212 h 236"/>
                  <a:gd name="T18" fmla="*/ 86 w 360"/>
                  <a:gd name="T19" fmla="*/ 205 h 236"/>
                  <a:gd name="T20" fmla="*/ 88 w 360"/>
                  <a:gd name="T21" fmla="*/ 205 h 236"/>
                  <a:gd name="T22" fmla="*/ 100 w 360"/>
                  <a:gd name="T23" fmla="*/ 215 h 236"/>
                  <a:gd name="T24" fmla="*/ 119 w 360"/>
                  <a:gd name="T25" fmla="*/ 224 h 236"/>
                  <a:gd name="T26" fmla="*/ 148 w 360"/>
                  <a:gd name="T27" fmla="*/ 229 h 236"/>
                  <a:gd name="T28" fmla="*/ 179 w 360"/>
                  <a:gd name="T29" fmla="*/ 224 h 236"/>
                  <a:gd name="T30" fmla="*/ 208 w 360"/>
                  <a:gd name="T31" fmla="*/ 205 h 236"/>
                  <a:gd name="T32" fmla="*/ 227 w 360"/>
                  <a:gd name="T33" fmla="*/ 186 h 236"/>
                  <a:gd name="T34" fmla="*/ 234 w 360"/>
                  <a:gd name="T35" fmla="*/ 169 h 236"/>
                  <a:gd name="T36" fmla="*/ 236 w 360"/>
                  <a:gd name="T37" fmla="*/ 155 h 236"/>
                  <a:gd name="T38" fmla="*/ 236 w 360"/>
                  <a:gd name="T39" fmla="*/ 148 h 236"/>
                  <a:gd name="T40" fmla="*/ 236 w 360"/>
                  <a:gd name="T41" fmla="*/ 148 h 236"/>
                  <a:gd name="T42" fmla="*/ 243 w 360"/>
                  <a:gd name="T43" fmla="*/ 153 h 236"/>
                  <a:gd name="T44" fmla="*/ 258 w 360"/>
                  <a:gd name="T45" fmla="*/ 157 h 236"/>
                  <a:gd name="T46" fmla="*/ 274 w 360"/>
                  <a:gd name="T47" fmla="*/ 160 h 236"/>
                  <a:gd name="T48" fmla="*/ 293 w 360"/>
                  <a:gd name="T49" fmla="*/ 153 h 236"/>
                  <a:gd name="T50" fmla="*/ 313 w 360"/>
                  <a:gd name="T51" fmla="*/ 138 h 236"/>
                  <a:gd name="T52" fmla="*/ 320 w 360"/>
                  <a:gd name="T53" fmla="*/ 122 h 236"/>
                  <a:gd name="T54" fmla="*/ 322 w 360"/>
                  <a:gd name="T55" fmla="*/ 105 h 236"/>
                  <a:gd name="T56" fmla="*/ 320 w 360"/>
                  <a:gd name="T57" fmla="*/ 91 h 236"/>
                  <a:gd name="T58" fmla="*/ 317 w 360"/>
                  <a:gd name="T59" fmla="*/ 84 h 236"/>
                  <a:gd name="T60" fmla="*/ 317 w 360"/>
                  <a:gd name="T61" fmla="*/ 81 h 236"/>
                  <a:gd name="T62" fmla="*/ 324 w 360"/>
                  <a:gd name="T63" fmla="*/ 76 h 236"/>
                  <a:gd name="T64" fmla="*/ 336 w 360"/>
                  <a:gd name="T65" fmla="*/ 64 h 236"/>
                  <a:gd name="T66" fmla="*/ 351 w 360"/>
                  <a:gd name="T67" fmla="*/ 45 h 236"/>
                  <a:gd name="T68" fmla="*/ 358 w 360"/>
                  <a:gd name="T69" fmla="*/ 17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7" name="Freeform 1136"/>
            <p:cNvSpPr>
              <a:spLocks/>
            </p:cNvSpPr>
            <p:nvPr/>
          </p:nvSpPr>
          <p:spPr bwMode="auto">
            <a:xfrm>
              <a:off x="4347" y="4062"/>
              <a:ext cx="114" cy="115"/>
            </a:xfrm>
            <a:custGeom>
              <a:avLst/>
              <a:gdLst>
                <a:gd name="T0" fmla="*/ 112 w 115"/>
                <a:gd name="T1" fmla="*/ 112 h 115"/>
                <a:gd name="T2" fmla="*/ 115 w 115"/>
                <a:gd name="T3" fmla="*/ 0 h 115"/>
                <a:gd name="T4" fmla="*/ 0 w 115"/>
                <a:gd name="T5" fmla="*/ 0 h 115"/>
                <a:gd name="T6" fmla="*/ 0 w 115"/>
                <a:gd name="T7" fmla="*/ 115 h 115"/>
                <a:gd name="T8" fmla="*/ 115 w 115"/>
                <a:gd name="T9" fmla="*/ 115 h 115"/>
                <a:gd name="T10" fmla="*/ 115 w 115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137"/>
            <p:cNvSpPr>
              <a:spLocks/>
            </p:cNvSpPr>
            <p:nvPr/>
          </p:nvSpPr>
          <p:spPr bwMode="auto">
            <a:xfrm>
              <a:off x="4986" y="4062"/>
              <a:ext cx="110" cy="115"/>
            </a:xfrm>
            <a:custGeom>
              <a:avLst/>
              <a:gdLst>
                <a:gd name="T0" fmla="*/ 112 w 112"/>
                <a:gd name="T1" fmla="*/ 112 h 115"/>
                <a:gd name="T2" fmla="*/ 112 w 112"/>
                <a:gd name="T3" fmla="*/ 0 h 115"/>
                <a:gd name="T4" fmla="*/ 0 w 112"/>
                <a:gd name="T5" fmla="*/ 0 h 115"/>
                <a:gd name="T6" fmla="*/ 0 w 112"/>
                <a:gd name="T7" fmla="*/ 115 h 115"/>
                <a:gd name="T8" fmla="*/ 112 w 112"/>
                <a:gd name="T9" fmla="*/ 115 h 115"/>
                <a:gd name="T10" fmla="*/ 112 w 112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Line 1138"/>
            <p:cNvSpPr>
              <a:spLocks noChangeShapeType="1"/>
            </p:cNvSpPr>
            <p:nvPr/>
          </p:nvSpPr>
          <p:spPr bwMode="auto">
            <a:xfrm>
              <a:off x="4207" y="2557"/>
              <a:ext cx="0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139"/>
            <p:cNvSpPr>
              <a:spLocks noChangeShapeType="1"/>
            </p:cNvSpPr>
            <p:nvPr/>
          </p:nvSpPr>
          <p:spPr bwMode="auto">
            <a:xfrm flipH="1" flipV="1">
              <a:off x="3719" y="2814"/>
              <a:ext cx="173" cy="9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Line 1140"/>
            <p:cNvSpPr>
              <a:spLocks noChangeShapeType="1"/>
            </p:cNvSpPr>
            <p:nvPr/>
          </p:nvSpPr>
          <p:spPr bwMode="auto">
            <a:xfrm flipV="1">
              <a:off x="4519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Line 1141"/>
            <p:cNvSpPr>
              <a:spLocks noChangeShapeType="1"/>
            </p:cNvSpPr>
            <p:nvPr/>
          </p:nvSpPr>
          <p:spPr bwMode="auto">
            <a:xfrm flipH="1">
              <a:off x="3682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142"/>
            <p:cNvSpPr>
              <a:spLocks/>
            </p:cNvSpPr>
            <p:nvPr/>
          </p:nvSpPr>
          <p:spPr bwMode="auto">
            <a:xfrm>
              <a:off x="3745" y="3200"/>
              <a:ext cx="114" cy="112"/>
            </a:xfrm>
            <a:custGeom>
              <a:avLst/>
              <a:gdLst>
                <a:gd name="T0" fmla="*/ 113 w 113"/>
                <a:gd name="T1" fmla="*/ 112 h 115"/>
                <a:gd name="T2" fmla="*/ 11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13 w 113"/>
                <a:gd name="T9" fmla="*/ 115 h 115"/>
                <a:gd name="T10" fmla="*/ 113 w 113"/>
                <a:gd name="T11" fmla="*/ 115 h 115"/>
                <a:gd name="T12" fmla="*/ 113 w 113"/>
                <a:gd name="T13" fmla="*/ 112 h 1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143"/>
            <p:cNvSpPr>
              <a:spLocks/>
            </p:cNvSpPr>
            <p:nvPr/>
          </p:nvSpPr>
          <p:spPr bwMode="auto">
            <a:xfrm>
              <a:off x="3983" y="3263"/>
              <a:ext cx="114" cy="115"/>
            </a:xfrm>
            <a:custGeom>
              <a:avLst/>
              <a:gdLst>
                <a:gd name="T0" fmla="*/ 113 w 113"/>
                <a:gd name="T1" fmla="*/ 112 h 115"/>
                <a:gd name="T2" fmla="*/ 11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13 w 113"/>
                <a:gd name="T9" fmla="*/ 115 h 115"/>
                <a:gd name="T10" fmla="*/ 113 w 113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Line 1144"/>
            <p:cNvSpPr>
              <a:spLocks noChangeShapeType="1"/>
            </p:cNvSpPr>
            <p:nvPr/>
          </p:nvSpPr>
          <p:spPr bwMode="auto">
            <a:xfrm>
              <a:off x="4468" y="3055"/>
              <a:ext cx="261" cy="3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1145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1146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1147"/>
            <p:cNvSpPr>
              <a:spLocks noChangeShapeType="1"/>
            </p:cNvSpPr>
            <p:nvPr/>
          </p:nvSpPr>
          <p:spPr bwMode="auto">
            <a:xfrm flipH="1" flipV="1">
              <a:off x="3275" y="3448"/>
              <a:ext cx="140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Line 1148"/>
            <p:cNvSpPr>
              <a:spLocks noChangeShapeType="1"/>
            </p:cNvSpPr>
            <p:nvPr/>
          </p:nvSpPr>
          <p:spPr bwMode="auto">
            <a:xfrm flipV="1">
              <a:off x="4989" y="3448"/>
              <a:ext cx="147" cy="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149"/>
            <p:cNvSpPr>
              <a:spLocks noChangeShapeType="1"/>
            </p:cNvSpPr>
            <p:nvPr/>
          </p:nvSpPr>
          <p:spPr bwMode="auto">
            <a:xfrm flipH="1">
              <a:off x="3348" y="3877"/>
              <a:ext cx="180" cy="18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Line 1150"/>
            <p:cNvSpPr>
              <a:spLocks noChangeShapeType="1"/>
            </p:cNvSpPr>
            <p:nvPr/>
          </p:nvSpPr>
          <p:spPr bwMode="auto">
            <a:xfrm>
              <a:off x="3822" y="3883"/>
              <a:ext cx="184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" name="Line 1151"/>
            <p:cNvSpPr>
              <a:spLocks noChangeShapeType="1"/>
            </p:cNvSpPr>
            <p:nvPr/>
          </p:nvSpPr>
          <p:spPr bwMode="auto">
            <a:xfrm flipH="1">
              <a:off x="4406" y="3880"/>
              <a:ext cx="176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152"/>
            <p:cNvSpPr>
              <a:spLocks noChangeShapeType="1"/>
            </p:cNvSpPr>
            <p:nvPr/>
          </p:nvSpPr>
          <p:spPr bwMode="auto">
            <a:xfrm>
              <a:off x="4883" y="3873"/>
              <a:ext cx="158" cy="1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1153"/>
            <p:cNvSpPr>
              <a:spLocks noChangeShapeType="1"/>
            </p:cNvSpPr>
            <p:nvPr/>
          </p:nvSpPr>
          <p:spPr bwMode="auto">
            <a:xfrm>
              <a:off x="3994" y="3666"/>
              <a:ext cx="41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1154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1155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Line 1156"/>
            <p:cNvSpPr>
              <a:spLocks noChangeShapeType="1"/>
            </p:cNvSpPr>
            <p:nvPr/>
          </p:nvSpPr>
          <p:spPr bwMode="auto">
            <a:xfrm flipH="1" flipV="1">
              <a:off x="3983" y="3072"/>
              <a:ext cx="48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0" name="Group 1157"/>
          <p:cNvGrpSpPr>
            <a:grpSpLocks/>
          </p:cNvGrpSpPr>
          <p:nvPr userDrawn="1"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131" name="Rectangle 1158"/>
            <p:cNvSpPr>
              <a:spLocks noChangeArrowheads="1"/>
            </p:cNvSpPr>
            <p:nvPr userDrawn="1"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2" name="Rectangle 1159"/>
            <p:cNvSpPr>
              <a:spLocks noChangeArrowheads="1"/>
            </p:cNvSpPr>
            <p:nvPr userDrawn="1"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" name="Rectangle 1160"/>
            <p:cNvSpPr>
              <a:spLocks noChangeArrowheads="1"/>
            </p:cNvSpPr>
            <p:nvPr userDrawn="1"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4" name="Rectangle 1161"/>
            <p:cNvSpPr>
              <a:spLocks noChangeArrowheads="1"/>
            </p:cNvSpPr>
            <p:nvPr userDrawn="1"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5" name="Rectangle 1162"/>
            <p:cNvSpPr>
              <a:spLocks noChangeArrowheads="1"/>
            </p:cNvSpPr>
            <p:nvPr userDrawn="1"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36" name="Group 1163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37" name="Group 1164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59" name="Rectangle 116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0" name="Rectangle 116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38" name="Group 1167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57" name="Rectangle 116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8" name="Rectangle 116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39" name="Group 1170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55" name="Rectangle 117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6" name="Rectangle 117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0" name="Group 1173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53" name="Rectangle 117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4" name="Rectangle 117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1" name="Group 1176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51" name="Rectangle 117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2" name="Rectangle 117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2" name="Group 1179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49" name="Rectangle 118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0" name="Rectangle 118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3" name="Group 1182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47" name="Rectangle 1183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8" name="Rectangle 1184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44" name="Group 1185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45" name="Rectangle 1186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6" name="Rectangle 1187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161" name="Group 1188"/>
          <p:cNvGrpSpPr>
            <a:grpSpLocks/>
          </p:cNvGrpSpPr>
          <p:nvPr userDrawn="1"/>
        </p:nvGrpSpPr>
        <p:grpSpPr bwMode="auto">
          <a:xfrm>
            <a:off x="304800" y="77788"/>
            <a:ext cx="8458200" cy="74612"/>
            <a:chOff x="192" y="3840"/>
            <a:chExt cx="5328" cy="47"/>
          </a:xfrm>
        </p:grpSpPr>
        <p:grpSp>
          <p:nvGrpSpPr>
            <p:cNvPr id="162" name="Group 1189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84" name="Rectangle 119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5" name="Rectangle 119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3" name="Group 1192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82" name="Rectangle 119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3" name="Rectangle 119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4" name="Group 1195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80" name="Rectangle 119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1" name="Rectangle 119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5" name="Group 1198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78" name="Rectangle 119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9" name="Rectangle 120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6" name="Group 1201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76" name="Rectangle 120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7" name="Rectangle 120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7" name="Group 1204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74" name="Rectangle 120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5" name="Rectangle 120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8" name="Group 1207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72" name="Rectangle 1208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3" name="Rectangle 1209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69" name="Group 1210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70" name="Rectangle 1211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1" name="Rectangle 1212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186" name="Group 1213"/>
          <p:cNvGrpSpPr>
            <a:grpSpLocks/>
          </p:cNvGrpSpPr>
          <p:nvPr userDrawn="1"/>
        </p:nvGrpSpPr>
        <p:grpSpPr bwMode="auto">
          <a:xfrm>
            <a:off x="304800" y="152400"/>
            <a:ext cx="8458200" cy="74613"/>
            <a:chOff x="192" y="3840"/>
            <a:chExt cx="5328" cy="47"/>
          </a:xfrm>
        </p:grpSpPr>
        <p:grpSp>
          <p:nvGrpSpPr>
            <p:cNvPr id="187" name="Group 1214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209" name="Rectangle 121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0" name="Rectangle 121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88" name="Group 1217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207" name="Rectangle 121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8" name="Rectangle 121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89" name="Group 1220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205" name="Rectangle 122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6" name="Rectangle 122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90" name="Group 1223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203" name="Rectangle 122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4" name="Rectangle 122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91" name="Group 1226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201" name="Rectangle 122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2" name="Rectangle 122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92" name="Group 1229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99" name="Rectangle 123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0" name="Rectangle 123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93" name="Group 1232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97" name="Rectangle 1233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8" name="Rectangle 1234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94" name="Group 1235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95" name="Rectangle 1236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96" name="Rectangle 1237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9969" name="Rectangle 1057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970" name="Rectangle 105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1" name="Rectangle 105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212" name="Rectangle 10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213" name="Rectangle 10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0602F5-9CE0-1945-B9A1-ADFFA48894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15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80D898-2FA5-B845-9423-6ED339BA11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17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381000"/>
            <a:ext cx="21145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1912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91472D-9A72-5144-A47B-F15ABB1378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065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5290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10100" y="1219200"/>
            <a:ext cx="4152900" cy="48768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6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7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375035-5B26-F74A-BC25-1F82BE15DB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023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524000"/>
            <a:ext cx="4160838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70438" y="1524000"/>
            <a:ext cx="4162425" cy="4724400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9625" y="63738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2138" y="6376988"/>
            <a:ext cx="30861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</p:spPr>
        <p:txBody>
          <a:bodyPr/>
          <a:lstStyle>
            <a:lvl1pPr>
              <a:defRPr/>
            </a:lvl1pPr>
          </a:lstStyle>
          <a:p>
            <a:fld id="{49FDFBC6-4FBA-3A48-BCB7-4C39322809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656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3820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95400"/>
            <a:ext cx="426720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267200" cy="259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71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E811-C296-4643-A575-841125F80D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277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5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2BA65-D4DA-6C46-85F9-73DF534E83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6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6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7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EEF316-DAE7-6446-AFE7-F80A9F28C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46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8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9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04A53C-68E0-2349-9C99-DD2FE13AE8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8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4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5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BDD27A-3EFB-434C-BA28-C90442C7FF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374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3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4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A80E6-8C74-884A-9D0D-A3DBEF1CD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278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6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7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7DB7B6-A617-144F-8459-6DFAC6678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06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6" name="Rectangle 8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7" name="Rectangle 8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5812D-3162-474F-B128-8F4C99752C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48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192" name="Group 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214" name="Rectangle 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15" name="Rectangle 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3" name="Group 6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212" name="Rectangle 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13" name="Rectangle 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4" name="Group 9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210" name="Rectangle 1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11" name="Rectangle 1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5" name="Group 12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208" name="Rectangle 1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09" name="Rectangle 1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6" name="Group 15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206" name="Rectangle 1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07" name="Rectangle 1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7" name="Group 18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204" name="Rectangle 1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05" name="Rectangle 2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8" name="Group 21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202" name="Rectangle 2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03" name="Rectangle 2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99" name="Group 24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200" name="Rectangle 2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201" name="Rectangle 2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027" name="Rectangle 27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29" name="Group 29"/>
          <p:cNvGrpSpPr>
            <a:grpSpLocks/>
          </p:cNvGrpSpPr>
          <p:nvPr/>
        </p:nvGrpSpPr>
        <p:grpSpPr bwMode="auto">
          <a:xfrm>
            <a:off x="304800" y="1066800"/>
            <a:ext cx="8458200" cy="150813"/>
            <a:chOff x="192" y="672"/>
            <a:chExt cx="5328" cy="95"/>
          </a:xfrm>
        </p:grpSpPr>
        <p:sp>
          <p:nvSpPr>
            <p:cNvPr id="1160" name="Rectangle 30"/>
            <p:cNvSpPr>
              <a:spLocks noChangeArrowheads="1"/>
            </p:cNvSpPr>
            <p:nvPr userDrawn="1"/>
          </p:nvSpPr>
          <p:spPr bwMode="ltGray">
            <a:xfrm>
              <a:off x="504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1" name="Rectangle 31"/>
            <p:cNvSpPr>
              <a:spLocks noChangeArrowheads="1"/>
            </p:cNvSpPr>
            <p:nvPr userDrawn="1"/>
          </p:nvSpPr>
          <p:spPr bwMode="ltGray">
            <a:xfrm>
              <a:off x="192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2" name="Rectangle 32"/>
            <p:cNvSpPr>
              <a:spLocks noChangeArrowheads="1"/>
            </p:cNvSpPr>
            <p:nvPr userDrawn="1"/>
          </p:nvSpPr>
          <p:spPr bwMode="ltGray">
            <a:xfrm>
              <a:off x="1176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3" name="Rectangle 33"/>
            <p:cNvSpPr>
              <a:spLocks noChangeArrowheads="1"/>
            </p:cNvSpPr>
            <p:nvPr userDrawn="1"/>
          </p:nvSpPr>
          <p:spPr bwMode="ltGray">
            <a:xfrm>
              <a:off x="864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4" name="Rectangle 34"/>
            <p:cNvSpPr>
              <a:spLocks noChangeArrowheads="1"/>
            </p:cNvSpPr>
            <p:nvPr userDrawn="1"/>
          </p:nvSpPr>
          <p:spPr bwMode="ltGray">
            <a:xfrm>
              <a:off x="1848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5" name="Rectangle 35"/>
            <p:cNvSpPr>
              <a:spLocks noChangeArrowheads="1"/>
            </p:cNvSpPr>
            <p:nvPr userDrawn="1"/>
          </p:nvSpPr>
          <p:spPr bwMode="ltGray">
            <a:xfrm>
              <a:off x="1536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6" name="Rectangle 36"/>
            <p:cNvSpPr>
              <a:spLocks noChangeArrowheads="1"/>
            </p:cNvSpPr>
            <p:nvPr userDrawn="1"/>
          </p:nvSpPr>
          <p:spPr bwMode="ltGray">
            <a:xfrm>
              <a:off x="2520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7" name="Rectangle 37"/>
            <p:cNvSpPr>
              <a:spLocks noChangeArrowheads="1"/>
            </p:cNvSpPr>
            <p:nvPr userDrawn="1"/>
          </p:nvSpPr>
          <p:spPr bwMode="ltGray">
            <a:xfrm>
              <a:off x="2208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8" name="Rectangle 38"/>
            <p:cNvSpPr>
              <a:spLocks noChangeArrowheads="1"/>
            </p:cNvSpPr>
            <p:nvPr userDrawn="1"/>
          </p:nvSpPr>
          <p:spPr bwMode="ltGray">
            <a:xfrm>
              <a:off x="3192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69" name="Rectangle 39"/>
            <p:cNvSpPr>
              <a:spLocks noChangeArrowheads="1"/>
            </p:cNvSpPr>
            <p:nvPr userDrawn="1"/>
          </p:nvSpPr>
          <p:spPr bwMode="ltGray">
            <a:xfrm>
              <a:off x="2880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0" name="Rectangle 40"/>
            <p:cNvSpPr>
              <a:spLocks noChangeArrowheads="1"/>
            </p:cNvSpPr>
            <p:nvPr userDrawn="1"/>
          </p:nvSpPr>
          <p:spPr bwMode="ltGray">
            <a:xfrm>
              <a:off x="3864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1" name="Rectangle 41"/>
            <p:cNvSpPr>
              <a:spLocks noChangeArrowheads="1"/>
            </p:cNvSpPr>
            <p:nvPr userDrawn="1"/>
          </p:nvSpPr>
          <p:spPr bwMode="ltGray">
            <a:xfrm>
              <a:off x="3552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2" name="Rectangle 42"/>
            <p:cNvSpPr>
              <a:spLocks noChangeArrowheads="1"/>
            </p:cNvSpPr>
            <p:nvPr userDrawn="1"/>
          </p:nvSpPr>
          <p:spPr bwMode="ltGray">
            <a:xfrm>
              <a:off x="4536" y="672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3" name="Rectangle 43"/>
            <p:cNvSpPr>
              <a:spLocks noChangeArrowheads="1"/>
            </p:cNvSpPr>
            <p:nvPr userDrawn="1"/>
          </p:nvSpPr>
          <p:spPr bwMode="ltGray">
            <a:xfrm>
              <a:off x="4224" y="672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4" name="Rectangle 44"/>
            <p:cNvSpPr>
              <a:spLocks noChangeArrowheads="1"/>
            </p:cNvSpPr>
            <p:nvPr userDrawn="1"/>
          </p:nvSpPr>
          <p:spPr bwMode="ltGray">
            <a:xfrm>
              <a:off x="5208" y="672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5" name="Rectangle 45"/>
            <p:cNvSpPr>
              <a:spLocks noChangeArrowheads="1"/>
            </p:cNvSpPr>
            <p:nvPr userDrawn="1"/>
          </p:nvSpPr>
          <p:spPr bwMode="ltGray">
            <a:xfrm>
              <a:off x="4896" y="672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6" name="Rectangle 46"/>
            <p:cNvSpPr>
              <a:spLocks noChangeArrowheads="1"/>
            </p:cNvSpPr>
            <p:nvPr userDrawn="1"/>
          </p:nvSpPr>
          <p:spPr bwMode="ltGray">
            <a:xfrm>
              <a:off x="504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7" name="Rectangle 47"/>
            <p:cNvSpPr>
              <a:spLocks noChangeArrowheads="1"/>
            </p:cNvSpPr>
            <p:nvPr userDrawn="1"/>
          </p:nvSpPr>
          <p:spPr bwMode="ltGray">
            <a:xfrm>
              <a:off x="192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8" name="Rectangle 48"/>
            <p:cNvSpPr>
              <a:spLocks noChangeArrowheads="1"/>
            </p:cNvSpPr>
            <p:nvPr userDrawn="1"/>
          </p:nvSpPr>
          <p:spPr bwMode="ltGray">
            <a:xfrm>
              <a:off x="1176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9" name="Rectangle 49"/>
            <p:cNvSpPr>
              <a:spLocks noChangeArrowheads="1"/>
            </p:cNvSpPr>
            <p:nvPr userDrawn="1"/>
          </p:nvSpPr>
          <p:spPr bwMode="ltGray">
            <a:xfrm>
              <a:off x="864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0" name="Rectangle 50"/>
            <p:cNvSpPr>
              <a:spLocks noChangeArrowheads="1"/>
            </p:cNvSpPr>
            <p:nvPr userDrawn="1"/>
          </p:nvSpPr>
          <p:spPr bwMode="ltGray">
            <a:xfrm>
              <a:off x="1848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1" name="Rectangle 51"/>
            <p:cNvSpPr>
              <a:spLocks noChangeArrowheads="1"/>
            </p:cNvSpPr>
            <p:nvPr userDrawn="1"/>
          </p:nvSpPr>
          <p:spPr bwMode="ltGray">
            <a:xfrm>
              <a:off x="1536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2" name="Rectangle 52"/>
            <p:cNvSpPr>
              <a:spLocks noChangeArrowheads="1"/>
            </p:cNvSpPr>
            <p:nvPr userDrawn="1"/>
          </p:nvSpPr>
          <p:spPr bwMode="ltGray">
            <a:xfrm>
              <a:off x="2520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3" name="Rectangle 53"/>
            <p:cNvSpPr>
              <a:spLocks noChangeArrowheads="1"/>
            </p:cNvSpPr>
            <p:nvPr userDrawn="1"/>
          </p:nvSpPr>
          <p:spPr bwMode="ltGray">
            <a:xfrm>
              <a:off x="2208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4" name="Rectangle 54"/>
            <p:cNvSpPr>
              <a:spLocks noChangeArrowheads="1"/>
            </p:cNvSpPr>
            <p:nvPr userDrawn="1"/>
          </p:nvSpPr>
          <p:spPr bwMode="ltGray">
            <a:xfrm>
              <a:off x="3192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5" name="Rectangle 55"/>
            <p:cNvSpPr>
              <a:spLocks noChangeArrowheads="1"/>
            </p:cNvSpPr>
            <p:nvPr userDrawn="1"/>
          </p:nvSpPr>
          <p:spPr bwMode="ltGray">
            <a:xfrm>
              <a:off x="2880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6" name="Rectangle 56"/>
            <p:cNvSpPr>
              <a:spLocks noChangeArrowheads="1"/>
            </p:cNvSpPr>
            <p:nvPr userDrawn="1"/>
          </p:nvSpPr>
          <p:spPr bwMode="ltGray">
            <a:xfrm>
              <a:off x="3864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7" name="Rectangle 57"/>
            <p:cNvSpPr>
              <a:spLocks noChangeArrowheads="1"/>
            </p:cNvSpPr>
            <p:nvPr userDrawn="1"/>
          </p:nvSpPr>
          <p:spPr bwMode="ltGray">
            <a:xfrm>
              <a:off x="3552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8" name="Rectangle 58"/>
            <p:cNvSpPr>
              <a:spLocks noChangeArrowheads="1"/>
            </p:cNvSpPr>
            <p:nvPr userDrawn="1"/>
          </p:nvSpPr>
          <p:spPr bwMode="ltGray">
            <a:xfrm>
              <a:off x="4536" y="720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89" name="Rectangle 59"/>
            <p:cNvSpPr>
              <a:spLocks noChangeArrowheads="1"/>
            </p:cNvSpPr>
            <p:nvPr userDrawn="1"/>
          </p:nvSpPr>
          <p:spPr bwMode="ltGray">
            <a:xfrm>
              <a:off x="4224" y="720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0" name="Rectangle 60"/>
            <p:cNvSpPr>
              <a:spLocks noChangeArrowheads="1"/>
            </p:cNvSpPr>
            <p:nvPr userDrawn="1"/>
          </p:nvSpPr>
          <p:spPr bwMode="ltGray">
            <a:xfrm>
              <a:off x="5208" y="720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91" name="Rectangle 61"/>
            <p:cNvSpPr>
              <a:spLocks noChangeArrowheads="1"/>
            </p:cNvSpPr>
            <p:nvPr userDrawn="1"/>
          </p:nvSpPr>
          <p:spPr bwMode="ltGray">
            <a:xfrm>
              <a:off x="4896" y="720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30" name="Group 62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136" name="Group 63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158" name="Rectangle 64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9" name="Rectangle 65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37" name="Group 66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156" name="Rectangle 67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7" name="Rectangle 68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38" name="Group 69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154" name="Rectangle 70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5" name="Rectangle 71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39" name="Group 72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152" name="Rectangle 73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3" name="Rectangle 74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40" name="Group 75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150" name="Rectangle 76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1" name="Rectangle 77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41" name="Group 78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148" name="Rectangle 79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9" name="Rectangle 80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42" name="Group 81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146" name="Rectangle 82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7" name="Rectangle 83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143" name="Group 84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144" name="Rectangle 85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5" name="Rectangle 86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8999" name="Rectangle 8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1-18-06</a:t>
            </a:r>
          </a:p>
        </p:txBody>
      </p:sp>
      <p:sp>
        <p:nvSpPr>
          <p:cNvPr id="39000" name="Rectangle 8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3246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Architecture and Evaluation of an Unplanned 802.11b Mesh Network</a:t>
            </a:r>
          </a:p>
        </p:txBody>
      </p:sp>
      <p:sp>
        <p:nvSpPr>
          <p:cNvPr id="39001" name="Rectangle 8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Arial Narrow" charset="0"/>
              </a:defRPr>
            </a:lvl1pPr>
          </a:lstStyle>
          <a:p>
            <a:fld id="{39E7F212-1B46-5343-A7ED-256FB2D5A53D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4" name="Group 90"/>
          <p:cNvGrpSpPr>
            <a:grpSpLocks/>
          </p:cNvGrpSpPr>
          <p:nvPr/>
        </p:nvGrpSpPr>
        <p:grpSpPr bwMode="auto">
          <a:xfrm>
            <a:off x="8135938" y="152400"/>
            <a:ext cx="855662" cy="831850"/>
            <a:chOff x="3216" y="2448"/>
            <a:chExt cx="1979" cy="1729"/>
          </a:xfrm>
        </p:grpSpPr>
        <p:sp>
          <p:nvSpPr>
            <p:cNvPr id="1092" name="Line 91"/>
            <p:cNvSpPr>
              <a:spLocks noChangeShapeType="1"/>
            </p:cNvSpPr>
            <p:nvPr/>
          </p:nvSpPr>
          <p:spPr bwMode="auto">
            <a:xfrm flipV="1">
              <a:off x="3888" y="3359"/>
              <a:ext cx="14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" name="Freeform 92"/>
            <p:cNvSpPr>
              <a:spLocks/>
            </p:cNvSpPr>
            <p:nvPr/>
          </p:nvSpPr>
          <p:spPr bwMode="auto">
            <a:xfrm>
              <a:off x="3289" y="4065"/>
              <a:ext cx="114" cy="112"/>
            </a:xfrm>
            <a:custGeom>
              <a:avLst/>
              <a:gdLst>
                <a:gd name="T0" fmla="*/ 112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4" name="Freeform 93"/>
            <p:cNvSpPr>
              <a:spLocks/>
            </p:cNvSpPr>
            <p:nvPr/>
          </p:nvSpPr>
          <p:spPr bwMode="auto">
            <a:xfrm>
              <a:off x="3947" y="4065"/>
              <a:ext cx="117" cy="112"/>
            </a:xfrm>
            <a:custGeom>
              <a:avLst/>
              <a:gdLst>
                <a:gd name="T0" fmla="*/ 112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5" name="Freeform 94"/>
            <p:cNvSpPr>
              <a:spLocks/>
            </p:cNvSpPr>
            <p:nvPr/>
          </p:nvSpPr>
          <p:spPr bwMode="auto">
            <a:xfrm>
              <a:off x="4152" y="2448"/>
              <a:ext cx="110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6" name="Freeform 95"/>
            <p:cNvSpPr>
              <a:spLocks/>
            </p:cNvSpPr>
            <p:nvPr/>
          </p:nvSpPr>
          <p:spPr bwMode="auto">
            <a:xfrm>
              <a:off x="3605" y="2755"/>
              <a:ext cx="114" cy="112"/>
            </a:xfrm>
            <a:custGeom>
              <a:avLst/>
              <a:gdLst>
                <a:gd name="T0" fmla="*/ 112 w 114"/>
                <a:gd name="T1" fmla="*/ 112 h 112"/>
                <a:gd name="T2" fmla="*/ 114 w 114"/>
                <a:gd name="T3" fmla="*/ 0 h 112"/>
                <a:gd name="T4" fmla="*/ 0 w 114"/>
                <a:gd name="T5" fmla="*/ 0 h 112"/>
                <a:gd name="T6" fmla="*/ 0 w 114"/>
                <a:gd name="T7" fmla="*/ 112 h 112"/>
                <a:gd name="T8" fmla="*/ 114 w 114"/>
                <a:gd name="T9" fmla="*/ 112 h 112"/>
                <a:gd name="T10" fmla="*/ 114 w 114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2">
                  <a:moveTo>
                    <a:pt x="112" y="112"/>
                  </a:moveTo>
                  <a:lnTo>
                    <a:pt x="114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4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7" name="Freeform 96"/>
            <p:cNvSpPr>
              <a:spLocks/>
            </p:cNvSpPr>
            <p:nvPr/>
          </p:nvSpPr>
          <p:spPr bwMode="auto">
            <a:xfrm>
              <a:off x="4703" y="2752"/>
              <a:ext cx="114" cy="115"/>
            </a:xfrm>
            <a:custGeom>
              <a:avLst/>
              <a:gdLst>
                <a:gd name="T0" fmla="*/ 0 w 114"/>
                <a:gd name="T1" fmla="*/ 112 h 115"/>
                <a:gd name="T2" fmla="*/ 114 w 114"/>
                <a:gd name="T3" fmla="*/ 115 h 115"/>
                <a:gd name="T4" fmla="*/ 114 w 114"/>
                <a:gd name="T5" fmla="*/ 0 h 115"/>
                <a:gd name="T6" fmla="*/ 2 w 114"/>
                <a:gd name="T7" fmla="*/ 0 h 115"/>
                <a:gd name="T8" fmla="*/ 2 w 114"/>
                <a:gd name="T9" fmla="*/ 115 h 115"/>
                <a:gd name="T10" fmla="*/ 2 w 114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4" h="115">
                  <a:moveTo>
                    <a:pt x="0" y="112"/>
                  </a:moveTo>
                  <a:lnTo>
                    <a:pt x="114" y="115"/>
                  </a:lnTo>
                  <a:lnTo>
                    <a:pt x="114" y="0"/>
                  </a:lnTo>
                  <a:lnTo>
                    <a:pt x="2" y="0"/>
                  </a:lnTo>
                  <a:lnTo>
                    <a:pt x="2" y="115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8" name="Freeform 97"/>
            <p:cNvSpPr>
              <a:spLocks/>
            </p:cNvSpPr>
            <p:nvPr/>
          </p:nvSpPr>
          <p:spPr bwMode="auto">
            <a:xfrm>
              <a:off x="5081" y="3332"/>
              <a:ext cx="114" cy="115"/>
            </a:xfrm>
            <a:custGeom>
              <a:avLst/>
              <a:gdLst>
                <a:gd name="T0" fmla="*/ 0 w 112"/>
                <a:gd name="T1" fmla="*/ 112 h 114"/>
                <a:gd name="T2" fmla="*/ 112 w 112"/>
                <a:gd name="T3" fmla="*/ 114 h 114"/>
                <a:gd name="T4" fmla="*/ 112 w 112"/>
                <a:gd name="T5" fmla="*/ 0 h 114"/>
                <a:gd name="T6" fmla="*/ 0 w 112"/>
                <a:gd name="T7" fmla="*/ 0 h 114"/>
                <a:gd name="T8" fmla="*/ 0 w 112"/>
                <a:gd name="T9" fmla="*/ 114 h 114"/>
                <a:gd name="T10" fmla="*/ 0 w 112"/>
                <a:gd name="T11" fmla="*/ 114 h 11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4">
                  <a:moveTo>
                    <a:pt x="0" y="112"/>
                  </a:moveTo>
                  <a:lnTo>
                    <a:pt x="112" y="114"/>
                  </a:lnTo>
                  <a:lnTo>
                    <a:pt x="112" y="0"/>
                  </a:lnTo>
                  <a:lnTo>
                    <a:pt x="0" y="0"/>
                  </a:lnTo>
                  <a:lnTo>
                    <a:pt x="0" y="114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9" name="Freeform 98"/>
            <p:cNvSpPr>
              <a:spLocks/>
            </p:cNvSpPr>
            <p:nvPr/>
          </p:nvSpPr>
          <p:spPr bwMode="auto">
            <a:xfrm>
              <a:off x="3216" y="3336"/>
              <a:ext cx="114" cy="112"/>
            </a:xfrm>
            <a:custGeom>
              <a:avLst/>
              <a:gdLst>
                <a:gd name="T0" fmla="*/ 115 w 115"/>
                <a:gd name="T1" fmla="*/ 112 h 112"/>
                <a:gd name="T2" fmla="*/ 115 w 115"/>
                <a:gd name="T3" fmla="*/ 0 h 112"/>
                <a:gd name="T4" fmla="*/ 0 w 115"/>
                <a:gd name="T5" fmla="*/ 0 h 112"/>
                <a:gd name="T6" fmla="*/ 0 w 115"/>
                <a:gd name="T7" fmla="*/ 112 h 112"/>
                <a:gd name="T8" fmla="*/ 115 w 115"/>
                <a:gd name="T9" fmla="*/ 112 h 112"/>
                <a:gd name="T10" fmla="*/ 115 w 115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2">
                  <a:moveTo>
                    <a:pt x="115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5" y="112"/>
                  </a:lnTo>
                </a:path>
              </a:pathLst>
            </a:custGeom>
            <a:solidFill>
              <a:srgbClr val="996633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0" name="Group 99"/>
            <p:cNvGrpSpPr>
              <a:grpSpLocks/>
            </p:cNvGrpSpPr>
            <p:nvPr/>
          </p:nvGrpSpPr>
          <p:grpSpPr bwMode="auto">
            <a:xfrm>
              <a:off x="3891" y="2677"/>
              <a:ext cx="632" cy="470"/>
              <a:chOff x="3891" y="2677"/>
              <a:chExt cx="632" cy="470"/>
            </a:xfrm>
          </p:grpSpPr>
          <p:sp>
            <p:nvSpPr>
              <p:cNvPr id="1132" name="Freeform 100"/>
              <p:cNvSpPr>
                <a:spLocks/>
              </p:cNvSpPr>
              <p:nvPr/>
            </p:nvSpPr>
            <p:spPr bwMode="auto">
              <a:xfrm>
                <a:off x="4248" y="2686"/>
                <a:ext cx="275" cy="228"/>
              </a:xfrm>
              <a:custGeom>
                <a:avLst/>
                <a:gdLst>
                  <a:gd name="T0" fmla="*/ 0 w 277"/>
                  <a:gd name="T1" fmla="*/ 23 h 228"/>
                  <a:gd name="T2" fmla="*/ 5 w 277"/>
                  <a:gd name="T3" fmla="*/ 23 h 228"/>
                  <a:gd name="T4" fmla="*/ 10 w 277"/>
                  <a:gd name="T5" fmla="*/ 19 h 228"/>
                  <a:gd name="T6" fmla="*/ 17 w 277"/>
                  <a:gd name="T7" fmla="*/ 14 h 228"/>
                  <a:gd name="T8" fmla="*/ 26 w 277"/>
                  <a:gd name="T9" fmla="*/ 9 h 228"/>
                  <a:gd name="T10" fmla="*/ 36 w 277"/>
                  <a:gd name="T11" fmla="*/ 4 h 228"/>
                  <a:gd name="T12" fmla="*/ 50 w 277"/>
                  <a:gd name="T13" fmla="*/ 2 h 228"/>
                  <a:gd name="T14" fmla="*/ 65 w 277"/>
                  <a:gd name="T15" fmla="*/ 0 h 228"/>
                  <a:gd name="T16" fmla="*/ 79 w 277"/>
                  <a:gd name="T17" fmla="*/ 0 h 228"/>
                  <a:gd name="T18" fmla="*/ 96 w 277"/>
                  <a:gd name="T19" fmla="*/ 4 h 228"/>
                  <a:gd name="T20" fmla="*/ 110 w 277"/>
                  <a:gd name="T21" fmla="*/ 11 h 228"/>
                  <a:gd name="T22" fmla="*/ 124 w 277"/>
                  <a:gd name="T23" fmla="*/ 23 h 228"/>
                  <a:gd name="T24" fmla="*/ 134 w 277"/>
                  <a:gd name="T25" fmla="*/ 33 h 228"/>
                  <a:gd name="T26" fmla="*/ 143 w 277"/>
                  <a:gd name="T27" fmla="*/ 42 h 228"/>
                  <a:gd name="T28" fmla="*/ 148 w 277"/>
                  <a:gd name="T29" fmla="*/ 52 h 228"/>
                  <a:gd name="T30" fmla="*/ 150 w 277"/>
                  <a:gd name="T31" fmla="*/ 59 h 228"/>
                  <a:gd name="T32" fmla="*/ 153 w 277"/>
                  <a:gd name="T33" fmla="*/ 66 h 228"/>
                  <a:gd name="T34" fmla="*/ 153 w 277"/>
                  <a:gd name="T35" fmla="*/ 73 h 228"/>
                  <a:gd name="T36" fmla="*/ 153 w 277"/>
                  <a:gd name="T37" fmla="*/ 78 h 228"/>
                  <a:gd name="T38" fmla="*/ 153 w 277"/>
                  <a:gd name="T39" fmla="*/ 81 h 228"/>
                  <a:gd name="T40" fmla="*/ 153 w 277"/>
                  <a:gd name="T41" fmla="*/ 81 h 228"/>
                  <a:gd name="T42" fmla="*/ 153 w 277"/>
                  <a:gd name="T43" fmla="*/ 81 h 228"/>
                  <a:gd name="T44" fmla="*/ 155 w 277"/>
                  <a:gd name="T45" fmla="*/ 78 h 228"/>
                  <a:gd name="T46" fmla="*/ 160 w 277"/>
                  <a:gd name="T47" fmla="*/ 76 h 228"/>
                  <a:gd name="T48" fmla="*/ 167 w 277"/>
                  <a:gd name="T49" fmla="*/ 73 h 228"/>
                  <a:gd name="T50" fmla="*/ 174 w 277"/>
                  <a:gd name="T51" fmla="*/ 71 h 228"/>
                  <a:gd name="T52" fmla="*/ 181 w 277"/>
                  <a:gd name="T53" fmla="*/ 69 h 228"/>
                  <a:gd name="T54" fmla="*/ 191 w 277"/>
                  <a:gd name="T55" fmla="*/ 69 h 228"/>
                  <a:gd name="T56" fmla="*/ 200 w 277"/>
                  <a:gd name="T57" fmla="*/ 71 h 228"/>
                  <a:gd name="T58" fmla="*/ 210 w 277"/>
                  <a:gd name="T59" fmla="*/ 73 h 228"/>
                  <a:gd name="T60" fmla="*/ 219 w 277"/>
                  <a:gd name="T61" fmla="*/ 81 h 228"/>
                  <a:gd name="T62" fmla="*/ 229 w 277"/>
                  <a:gd name="T63" fmla="*/ 90 h 228"/>
                  <a:gd name="T64" fmla="*/ 234 w 277"/>
                  <a:gd name="T65" fmla="*/ 97 h 228"/>
                  <a:gd name="T66" fmla="*/ 236 w 277"/>
                  <a:gd name="T67" fmla="*/ 107 h 228"/>
                  <a:gd name="T68" fmla="*/ 239 w 277"/>
                  <a:gd name="T69" fmla="*/ 116 h 228"/>
                  <a:gd name="T70" fmla="*/ 239 w 277"/>
                  <a:gd name="T71" fmla="*/ 124 h 228"/>
                  <a:gd name="T72" fmla="*/ 236 w 277"/>
                  <a:gd name="T73" fmla="*/ 131 h 228"/>
                  <a:gd name="T74" fmla="*/ 236 w 277"/>
                  <a:gd name="T75" fmla="*/ 138 h 228"/>
                  <a:gd name="T76" fmla="*/ 234 w 277"/>
                  <a:gd name="T77" fmla="*/ 143 h 228"/>
                  <a:gd name="T78" fmla="*/ 234 w 277"/>
                  <a:gd name="T79" fmla="*/ 145 h 228"/>
                  <a:gd name="T80" fmla="*/ 231 w 277"/>
                  <a:gd name="T81" fmla="*/ 145 h 228"/>
                  <a:gd name="T82" fmla="*/ 234 w 277"/>
                  <a:gd name="T83" fmla="*/ 147 h 228"/>
                  <a:gd name="T84" fmla="*/ 236 w 277"/>
                  <a:gd name="T85" fmla="*/ 147 h 228"/>
                  <a:gd name="T86" fmla="*/ 241 w 277"/>
                  <a:gd name="T87" fmla="*/ 152 h 228"/>
                  <a:gd name="T88" fmla="*/ 248 w 277"/>
                  <a:gd name="T89" fmla="*/ 157 h 228"/>
                  <a:gd name="T90" fmla="*/ 253 w 277"/>
                  <a:gd name="T91" fmla="*/ 164 h 228"/>
                  <a:gd name="T92" fmla="*/ 260 w 277"/>
                  <a:gd name="T93" fmla="*/ 174 h 228"/>
                  <a:gd name="T94" fmla="*/ 267 w 277"/>
                  <a:gd name="T95" fmla="*/ 183 h 228"/>
                  <a:gd name="T96" fmla="*/ 272 w 277"/>
                  <a:gd name="T97" fmla="*/ 195 h 228"/>
                  <a:gd name="T98" fmla="*/ 274 w 277"/>
                  <a:gd name="T99" fmla="*/ 212 h 228"/>
                  <a:gd name="T100" fmla="*/ 277 w 277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7" h="228">
                    <a:moveTo>
                      <a:pt x="0" y="23"/>
                    </a:moveTo>
                    <a:lnTo>
                      <a:pt x="5" y="23"/>
                    </a:lnTo>
                    <a:lnTo>
                      <a:pt x="10" y="19"/>
                    </a:lnTo>
                    <a:lnTo>
                      <a:pt x="17" y="14"/>
                    </a:lnTo>
                    <a:lnTo>
                      <a:pt x="26" y="9"/>
                    </a:lnTo>
                    <a:lnTo>
                      <a:pt x="36" y="4"/>
                    </a:lnTo>
                    <a:lnTo>
                      <a:pt x="50" y="2"/>
                    </a:lnTo>
                    <a:lnTo>
                      <a:pt x="65" y="0"/>
                    </a:lnTo>
                    <a:lnTo>
                      <a:pt x="79" y="0"/>
                    </a:lnTo>
                    <a:lnTo>
                      <a:pt x="96" y="4"/>
                    </a:lnTo>
                    <a:lnTo>
                      <a:pt x="110" y="11"/>
                    </a:lnTo>
                    <a:lnTo>
                      <a:pt x="124" y="23"/>
                    </a:lnTo>
                    <a:lnTo>
                      <a:pt x="134" y="33"/>
                    </a:lnTo>
                    <a:lnTo>
                      <a:pt x="143" y="42"/>
                    </a:lnTo>
                    <a:lnTo>
                      <a:pt x="148" y="52"/>
                    </a:lnTo>
                    <a:lnTo>
                      <a:pt x="150" y="59"/>
                    </a:lnTo>
                    <a:lnTo>
                      <a:pt x="153" y="66"/>
                    </a:lnTo>
                    <a:lnTo>
                      <a:pt x="153" y="73"/>
                    </a:lnTo>
                    <a:lnTo>
                      <a:pt x="153" y="78"/>
                    </a:lnTo>
                    <a:lnTo>
                      <a:pt x="153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7" y="73"/>
                    </a:lnTo>
                    <a:lnTo>
                      <a:pt x="174" y="71"/>
                    </a:lnTo>
                    <a:lnTo>
                      <a:pt x="181" y="69"/>
                    </a:lnTo>
                    <a:lnTo>
                      <a:pt x="191" y="69"/>
                    </a:lnTo>
                    <a:lnTo>
                      <a:pt x="200" y="71"/>
                    </a:lnTo>
                    <a:lnTo>
                      <a:pt x="210" y="73"/>
                    </a:lnTo>
                    <a:lnTo>
                      <a:pt x="219" y="81"/>
                    </a:lnTo>
                    <a:lnTo>
                      <a:pt x="229" y="90"/>
                    </a:lnTo>
                    <a:lnTo>
                      <a:pt x="234" y="97"/>
                    </a:lnTo>
                    <a:lnTo>
                      <a:pt x="236" y="107"/>
                    </a:lnTo>
                    <a:lnTo>
                      <a:pt x="239" y="116"/>
                    </a:lnTo>
                    <a:lnTo>
                      <a:pt x="239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4" y="143"/>
                    </a:lnTo>
                    <a:lnTo>
                      <a:pt x="234" y="145"/>
                    </a:lnTo>
                    <a:lnTo>
                      <a:pt x="231" y="145"/>
                    </a:lnTo>
                    <a:lnTo>
                      <a:pt x="234" y="147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8" y="157"/>
                    </a:lnTo>
                    <a:lnTo>
                      <a:pt x="253" y="164"/>
                    </a:lnTo>
                    <a:lnTo>
                      <a:pt x="260" y="174"/>
                    </a:lnTo>
                    <a:lnTo>
                      <a:pt x="267" y="183"/>
                    </a:lnTo>
                    <a:lnTo>
                      <a:pt x="272" y="195"/>
                    </a:lnTo>
                    <a:lnTo>
                      <a:pt x="274" y="212"/>
                    </a:lnTo>
                    <a:lnTo>
                      <a:pt x="277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" name="Freeform 101"/>
              <p:cNvSpPr>
                <a:spLocks/>
              </p:cNvSpPr>
              <p:nvPr/>
            </p:nvSpPr>
            <p:spPr bwMode="auto">
              <a:xfrm>
                <a:off x="3892" y="2676"/>
                <a:ext cx="356" cy="238"/>
              </a:xfrm>
              <a:custGeom>
                <a:avLst/>
                <a:gdLst>
                  <a:gd name="T0" fmla="*/ 2 w 358"/>
                  <a:gd name="T1" fmla="*/ 219 h 236"/>
                  <a:gd name="T2" fmla="*/ 9 w 358"/>
                  <a:gd name="T3" fmla="*/ 193 h 236"/>
                  <a:gd name="T4" fmla="*/ 21 w 358"/>
                  <a:gd name="T5" fmla="*/ 174 h 236"/>
                  <a:gd name="T6" fmla="*/ 33 w 358"/>
                  <a:gd name="T7" fmla="*/ 162 h 236"/>
                  <a:gd name="T8" fmla="*/ 43 w 358"/>
                  <a:gd name="T9" fmla="*/ 155 h 236"/>
                  <a:gd name="T10" fmla="*/ 43 w 358"/>
                  <a:gd name="T11" fmla="*/ 155 h 236"/>
                  <a:gd name="T12" fmla="*/ 40 w 358"/>
                  <a:gd name="T13" fmla="*/ 145 h 236"/>
                  <a:gd name="T14" fmla="*/ 38 w 358"/>
                  <a:gd name="T15" fmla="*/ 134 h 236"/>
                  <a:gd name="T16" fmla="*/ 38 w 358"/>
                  <a:gd name="T17" fmla="*/ 117 h 236"/>
                  <a:gd name="T18" fmla="*/ 48 w 358"/>
                  <a:gd name="T19" fmla="*/ 98 h 236"/>
                  <a:gd name="T20" fmla="*/ 67 w 358"/>
                  <a:gd name="T21" fmla="*/ 83 h 236"/>
                  <a:gd name="T22" fmla="*/ 83 w 358"/>
                  <a:gd name="T23" fmla="*/ 79 h 236"/>
                  <a:gd name="T24" fmla="*/ 102 w 358"/>
                  <a:gd name="T25" fmla="*/ 81 h 236"/>
                  <a:gd name="T26" fmla="*/ 114 w 358"/>
                  <a:gd name="T27" fmla="*/ 86 h 236"/>
                  <a:gd name="T28" fmla="*/ 121 w 358"/>
                  <a:gd name="T29" fmla="*/ 91 h 236"/>
                  <a:gd name="T30" fmla="*/ 124 w 358"/>
                  <a:gd name="T31" fmla="*/ 88 h 236"/>
                  <a:gd name="T32" fmla="*/ 121 w 358"/>
                  <a:gd name="T33" fmla="*/ 81 h 236"/>
                  <a:gd name="T34" fmla="*/ 124 w 358"/>
                  <a:gd name="T35" fmla="*/ 69 h 236"/>
                  <a:gd name="T36" fmla="*/ 133 w 358"/>
                  <a:gd name="T37" fmla="*/ 52 h 236"/>
                  <a:gd name="T38" fmla="*/ 152 w 358"/>
                  <a:gd name="T39" fmla="*/ 31 h 236"/>
                  <a:gd name="T40" fmla="*/ 181 w 358"/>
                  <a:gd name="T41" fmla="*/ 14 h 236"/>
                  <a:gd name="T42" fmla="*/ 212 w 358"/>
                  <a:gd name="T43" fmla="*/ 10 h 236"/>
                  <a:gd name="T44" fmla="*/ 238 w 358"/>
                  <a:gd name="T45" fmla="*/ 14 h 236"/>
                  <a:gd name="T46" fmla="*/ 260 w 358"/>
                  <a:gd name="T47" fmla="*/ 24 h 236"/>
                  <a:gd name="T48" fmla="*/ 272 w 358"/>
                  <a:gd name="T49" fmla="*/ 31 h 236"/>
                  <a:gd name="T50" fmla="*/ 274 w 358"/>
                  <a:gd name="T51" fmla="*/ 31 h 236"/>
                  <a:gd name="T52" fmla="*/ 274 w 358"/>
                  <a:gd name="T53" fmla="*/ 26 h 236"/>
                  <a:gd name="T54" fmla="*/ 279 w 358"/>
                  <a:gd name="T55" fmla="*/ 17 h 236"/>
                  <a:gd name="T56" fmla="*/ 288 w 358"/>
                  <a:gd name="T57" fmla="*/ 7 h 236"/>
                  <a:gd name="T58" fmla="*/ 305 w 358"/>
                  <a:gd name="T59" fmla="*/ 2 h 236"/>
                  <a:gd name="T60" fmla="*/ 327 w 358"/>
                  <a:gd name="T61" fmla="*/ 2 h 236"/>
                  <a:gd name="T62" fmla="*/ 343 w 358"/>
                  <a:gd name="T63" fmla="*/ 7 h 236"/>
                  <a:gd name="T64" fmla="*/ 350 w 358"/>
                  <a:gd name="T65" fmla="*/ 17 h 236"/>
                  <a:gd name="T66" fmla="*/ 355 w 358"/>
                  <a:gd name="T67" fmla="*/ 26 h 236"/>
                  <a:gd name="T68" fmla="*/ 35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5" y="205"/>
                    </a:lnTo>
                    <a:lnTo>
                      <a:pt x="9" y="193"/>
                    </a:lnTo>
                    <a:lnTo>
                      <a:pt x="14" y="181"/>
                    </a:lnTo>
                    <a:lnTo>
                      <a:pt x="21" y="174"/>
                    </a:lnTo>
                    <a:lnTo>
                      <a:pt x="29" y="167"/>
                    </a:lnTo>
                    <a:lnTo>
                      <a:pt x="33" y="162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0" y="150"/>
                    </a:lnTo>
                    <a:lnTo>
                      <a:pt x="40" y="145"/>
                    </a:lnTo>
                    <a:lnTo>
                      <a:pt x="38" y="141"/>
                    </a:lnTo>
                    <a:lnTo>
                      <a:pt x="38" y="134"/>
                    </a:lnTo>
                    <a:lnTo>
                      <a:pt x="38" y="124"/>
                    </a:lnTo>
                    <a:lnTo>
                      <a:pt x="38" y="117"/>
                    </a:lnTo>
                    <a:lnTo>
                      <a:pt x="43" y="107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7" y="83"/>
                    </a:lnTo>
                    <a:lnTo>
                      <a:pt x="76" y="81"/>
                    </a:lnTo>
                    <a:lnTo>
                      <a:pt x="83" y="79"/>
                    </a:lnTo>
                    <a:lnTo>
                      <a:pt x="93" y="79"/>
                    </a:lnTo>
                    <a:lnTo>
                      <a:pt x="102" y="81"/>
                    </a:lnTo>
                    <a:lnTo>
                      <a:pt x="110" y="83"/>
                    </a:lnTo>
                    <a:lnTo>
                      <a:pt x="114" y="86"/>
                    </a:lnTo>
                    <a:lnTo>
                      <a:pt x="119" y="88"/>
                    </a:lnTo>
                    <a:lnTo>
                      <a:pt x="121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1" y="86"/>
                    </a:lnTo>
                    <a:lnTo>
                      <a:pt x="121" y="81"/>
                    </a:lnTo>
                    <a:lnTo>
                      <a:pt x="124" y="76"/>
                    </a:lnTo>
                    <a:lnTo>
                      <a:pt x="124" y="69"/>
                    </a:lnTo>
                    <a:lnTo>
                      <a:pt x="129" y="60"/>
                    </a:lnTo>
                    <a:lnTo>
                      <a:pt x="133" y="52"/>
                    </a:lnTo>
                    <a:lnTo>
                      <a:pt x="141" y="43"/>
                    </a:lnTo>
                    <a:lnTo>
                      <a:pt x="152" y="31"/>
                    </a:lnTo>
                    <a:lnTo>
                      <a:pt x="164" y="21"/>
                    </a:lnTo>
                    <a:lnTo>
                      <a:pt x="181" y="14"/>
                    </a:lnTo>
                    <a:lnTo>
                      <a:pt x="195" y="10"/>
                    </a:lnTo>
                    <a:lnTo>
                      <a:pt x="212" y="10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1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8" y="7"/>
                    </a:lnTo>
                    <a:lnTo>
                      <a:pt x="296" y="5"/>
                    </a:lnTo>
                    <a:lnTo>
                      <a:pt x="305" y="2"/>
                    </a:lnTo>
                    <a:lnTo>
                      <a:pt x="315" y="0"/>
                    </a:lnTo>
                    <a:lnTo>
                      <a:pt x="327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0" y="17"/>
                    </a:lnTo>
                    <a:lnTo>
                      <a:pt x="355" y="21"/>
                    </a:lnTo>
                    <a:lnTo>
                      <a:pt x="355" y="26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" name="Freeform 102"/>
              <p:cNvSpPr>
                <a:spLocks/>
              </p:cNvSpPr>
              <p:nvPr/>
            </p:nvSpPr>
            <p:spPr bwMode="auto">
              <a:xfrm>
                <a:off x="3892" y="2910"/>
                <a:ext cx="272" cy="231"/>
              </a:xfrm>
              <a:custGeom>
                <a:avLst/>
                <a:gdLst>
                  <a:gd name="T0" fmla="*/ 272 w 272"/>
                  <a:gd name="T1" fmla="*/ 202 h 229"/>
                  <a:gd name="T2" fmla="*/ 272 w 272"/>
                  <a:gd name="T3" fmla="*/ 205 h 229"/>
                  <a:gd name="T4" fmla="*/ 267 w 272"/>
                  <a:gd name="T5" fmla="*/ 207 h 229"/>
                  <a:gd name="T6" fmla="*/ 260 w 272"/>
                  <a:gd name="T7" fmla="*/ 212 h 229"/>
                  <a:gd name="T8" fmla="*/ 250 w 272"/>
                  <a:gd name="T9" fmla="*/ 217 h 229"/>
                  <a:gd name="T10" fmla="*/ 238 w 272"/>
                  <a:gd name="T11" fmla="*/ 221 h 229"/>
                  <a:gd name="T12" fmla="*/ 226 w 272"/>
                  <a:gd name="T13" fmla="*/ 226 h 229"/>
                  <a:gd name="T14" fmla="*/ 212 w 272"/>
                  <a:gd name="T15" fmla="*/ 229 h 229"/>
                  <a:gd name="T16" fmla="*/ 195 w 272"/>
                  <a:gd name="T17" fmla="*/ 226 h 229"/>
                  <a:gd name="T18" fmla="*/ 181 w 272"/>
                  <a:gd name="T19" fmla="*/ 224 h 229"/>
                  <a:gd name="T20" fmla="*/ 164 w 272"/>
                  <a:gd name="T21" fmla="*/ 214 h 229"/>
                  <a:gd name="T22" fmla="*/ 152 w 272"/>
                  <a:gd name="T23" fmla="*/ 205 h 229"/>
                  <a:gd name="T24" fmla="*/ 141 w 272"/>
                  <a:gd name="T25" fmla="*/ 195 h 229"/>
                  <a:gd name="T26" fmla="*/ 133 w 272"/>
                  <a:gd name="T27" fmla="*/ 186 h 229"/>
                  <a:gd name="T28" fmla="*/ 129 w 272"/>
                  <a:gd name="T29" fmla="*/ 176 h 229"/>
                  <a:gd name="T30" fmla="*/ 124 w 272"/>
                  <a:gd name="T31" fmla="*/ 167 h 229"/>
                  <a:gd name="T32" fmla="*/ 124 w 272"/>
                  <a:gd name="T33" fmla="*/ 159 h 229"/>
                  <a:gd name="T34" fmla="*/ 121 w 272"/>
                  <a:gd name="T35" fmla="*/ 155 h 229"/>
                  <a:gd name="T36" fmla="*/ 121 w 272"/>
                  <a:gd name="T37" fmla="*/ 150 h 229"/>
                  <a:gd name="T38" fmla="*/ 124 w 272"/>
                  <a:gd name="T39" fmla="*/ 148 h 229"/>
                  <a:gd name="T40" fmla="*/ 124 w 272"/>
                  <a:gd name="T41" fmla="*/ 145 h 229"/>
                  <a:gd name="T42" fmla="*/ 121 w 272"/>
                  <a:gd name="T43" fmla="*/ 148 h 229"/>
                  <a:gd name="T44" fmla="*/ 119 w 272"/>
                  <a:gd name="T45" fmla="*/ 150 h 229"/>
                  <a:gd name="T46" fmla="*/ 114 w 272"/>
                  <a:gd name="T47" fmla="*/ 152 h 229"/>
                  <a:gd name="T48" fmla="*/ 110 w 272"/>
                  <a:gd name="T49" fmla="*/ 155 h 229"/>
                  <a:gd name="T50" fmla="*/ 102 w 272"/>
                  <a:gd name="T51" fmla="*/ 157 h 229"/>
                  <a:gd name="T52" fmla="*/ 93 w 272"/>
                  <a:gd name="T53" fmla="*/ 157 h 229"/>
                  <a:gd name="T54" fmla="*/ 83 w 272"/>
                  <a:gd name="T55" fmla="*/ 157 h 229"/>
                  <a:gd name="T56" fmla="*/ 76 w 272"/>
                  <a:gd name="T57" fmla="*/ 157 h 229"/>
                  <a:gd name="T58" fmla="*/ 67 w 272"/>
                  <a:gd name="T59" fmla="*/ 152 h 229"/>
                  <a:gd name="T60" fmla="*/ 55 w 272"/>
                  <a:gd name="T61" fmla="*/ 145 h 229"/>
                  <a:gd name="T62" fmla="*/ 48 w 272"/>
                  <a:gd name="T63" fmla="*/ 138 h 229"/>
                  <a:gd name="T64" fmla="*/ 43 w 272"/>
                  <a:gd name="T65" fmla="*/ 128 h 229"/>
                  <a:gd name="T66" fmla="*/ 38 w 272"/>
                  <a:gd name="T67" fmla="*/ 121 h 229"/>
                  <a:gd name="T68" fmla="*/ 38 w 272"/>
                  <a:gd name="T69" fmla="*/ 112 h 229"/>
                  <a:gd name="T70" fmla="*/ 38 w 272"/>
                  <a:gd name="T71" fmla="*/ 105 h 229"/>
                  <a:gd name="T72" fmla="*/ 38 w 272"/>
                  <a:gd name="T73" fmla="*/ 97 h 229"/>
                  <a:gd name="T74" fmla="*/ 40 w 272"/>
                  <a:gd name="T75" fmla="*/ 90 h 229"/>
                  <a:gd name="T76" fmla="*/ 40 w 272"/>
                  <a:gd name="T77" fmla="*/ 86 h 229"/>
                  <a:gd name="T78" fmla="*/ 43 w 272"/>
                  <a:gd name="T79" fmla="*/ 83 h 229"/>
                  <a:gd name="T80" fmla="*/ 43 w 272"/>
                  <a:gd name="T81" fmla="*/ 81 h 229"/>
                  <a:gd name="T82" fmla="*/ 43 w 272"/>
                  <a:gd name="T83" fmla="*/ 81 h 229"/>
                  <a:gd name="T84" fmla="*/ 38 w 272"/>
                  <a:gd name="T85" fmla="*/ 78 h 229"/>
                  <a:gd name="T86" fmla="*/ 33 w 272"/>
                  <a:gd name="T87" fmla="*/ 76 h 229"/>
                  <a:gd name="T88" fmla="*/ 29 w 272"/>
                  <a:gd name="T89" fmla="*/ 71 h 229"/>
                  <a:gd name="T90" fmla="*/ 21 w 272"/>
                  <a:gd name="T91" fmla="*/ 64 h 229"/>
                  <a:gd name="T92" fmla="*/ 14 w 272"/>
                  <a:gd name="T93" fmla="*/ 55 h 229"/>
                  <a:gd name="T94" fmla="*/ 9 w 272"/>
                  <a:gd name="T95" fmla="*/ 45 h 229"/>
                  <a:gd name="T96" fmla="*/ 5 w 272"/>
                  <a:gd name="T97" fmla="*/ 31 h 229"/>
                  <a:gd name="T98" fmla="*/ 2 w 272"/>
                  <a:gd name="T99" fmla="*/ 16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2"/>
                    </a:moveTo>
                    <a:lnTo>
                      <a:pt x="272" y="205"/>
                    </a:lnTo>
                    <a:lnTo>
                      <a:pt x="267" y="207"/>
                    </a:lnTo>
                    <a:lnTo>
                      <a:pt x="260" y="212"/>
                    </a:lnTo>
                    <a:lnTo>
                      <a:pt x="250" y="217"/>
                    </a:lnTo>
                    <a:lnTo>
                      <a:pt x="238" y="221"/>
                    </a:lnTo>
                    <a:lnTo>
                      <a:pt x="226" y="226"/>
                    </a:lnTo>
                    <a:lnTo>
                      <a:pt x="212" y="229"/>
                    </a:lnTo>
                    <a:lnTo>
                      <a:pt x="195" y="226"/>
                    </a:lnTo>
                    <a:lnTo>
                      <a:pt x="181" y="224"/>
                    </a:lnTo>
                    <a:lnTo>
                      <a:pt x="164" y="214"/>
                    </a:lnTo>
                    <a:lnTo>
                      <a:pt x="152" y="205"/>
                    </a:lnTo>
                    <a:lnTo>
                      <a:pt x="141" y="195"/>
                    </a:lnTo>
                    <a:lnTo>
                      <a:pt x="133" y="186"/>
                    </a:lnTo>
                    <a:lnTo>
                      <a:pt x="129" y="176"/>
                    </a:lnTo>
                    <a:lnTo>
                      <a:pt x="124" y="167"/>
                    </a:lnTo>
                    <a:lnTo>
                      <a:pt x="124" y="159"/>
                    </a:lnTo>
                    <a:lnTo>
                      <a:pt x="121" y="155"/>
                    </a:lnTo>
                    <a:lnTo>
                      <a:pt x="121" y="150"/>
                    </a:lnTo>
                    <a:lnTo>
                      <a:pt x="124" y="148"/>
                    </a:lnTo>
                    <a:lnTo>
                      <a:pt x="124" y="145"/>
                    </a:lnTo>
                    <a:lnTo>
                      <a:pt x="121" y="148"/>
                    </a:lnTo>
                    <a:lnTo>
                      <a:pt x="119" y="150"/>
                    </a:lnTo>
                    <a:lnTo>
                      <a:pt x="114" y="152"/>
                    </a:lnTo>
                    <a:lnTo>
                      <a:pt x="110" y="155"/>
                    </a:lnTo>
                    <a:lnTo>
                      <a:pt x="102" y="157"/>
                    </a:lnTo>
                    <a:lnTo>
                      <a:pt x="93" y="157"/>
                    </a:lnTo>
                    <a:lnTo>
                      <a:pt x="83" y="157"/>
                    </a:lnTo>
                    <a:lnTo>
                      <a:pt x="76" y="157"/>
                    </a:lnTo>
                    <a:lnTo>
                      <a:pt x="67" y="152"/>
                    </a:lnTo>
                    <a:lnTo>
                      <a:pt x="55" y="145"/>
                    </a:lnTo>
                    <a:lnTo>
                      <a:pt x="48" y="138"/>
                    </a:lnTo>
                    <a:lnTo>
                      <a:pt x="43" y="128"/>
                    </a:lnTo>
                    <a:lnTo>
                      <a:pt x="38" y="121"/>
                    </a:lnTo>
                    <a:lnTo>
                      <a:pt x="38" y="112"/>
                    </a:lnTo>
                    <a:lnTo>
                      <a:pt x="38" y="105"/>
                    </a:lnTo>
                    <a:lnTo>
                      <a:pt x="38" y="97"/>
                    </a:lnTo>
                    <a:lnTo>
                      <a:pt x="40" y="90"/>
                    </a:lnTo>
                    <a:lnTo>
                      <a:pt x="40" y="86"/>
                    </a:lnTo>
                    <a:lnTo>
                      <a:pt x="43" y="83"/>
                    </a:lnTo>
                    <a:lnTo>
                      <a:pt x="43" y="81"/>
                    </a:lnTo>
                    <a:lnTo>
                      <a:pt x="38" y="78"/>
                    </a:lnTo>
                    <a:lnTo>
                      <a:pt x="33" y="76"/>
                    </a:lnTo>
                    <a:lnTo>
                      <a:pt x="29" y="71"/>
                    </a:lnTo>
                    <a:lnTo>
                      <a:pt x="21" y="64"/>
                    </a:lnTo>
                    <a:lnTo>
                      <a:pt x="14" y="55"/>
                    </a:lnTo>
                    <a:lnTo>
                      <a:pt x="9" y="45"/>
                    </a:lnTo>
                    <a:lnTo>
                      <a:pt x="5" y="31"/>
                    </a:lnTo>
                    <a:lnTo>
                      <a:pt x="2" y="16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" name="Freeform 103"/>
              <p:cNvSpPr>
                <a:spLocks/>
              </p:cNvSpPr>
              <p:nvPr/>
            </p:nvSpPr>
            <p:spPr bwMode="auto">
              <a:xfrm>
                <a:off x="4167" y="2910"/>
                <a:ext cx="352" cy="238"/>
              </a:xfrm>
              <a:custGeom>
                <a:avLst/>
                <a:gdLst>
                  <a:gd name="T0" fmla="*/ 355 w 355"/>
                  <a:gd name="T1" fmla="*/ 16 h 236"/>
                  <a:gd name="T2" fmla="*/ 348 w 355"/>
                  <a:gd name="T3" fmla="*/ 45 h 236"/>
                  <a:gd name="T4" fmla="*/ 334 w 355"/>
                  <a:gd name="T5" fmla="*/ 64 h 236"/>
                  <a:gd name="T6" fmla="*/ 322 w 355"/>
                  <a:gd name="T7" fmla="*/ 76 h 236"/>
                  <a:gd name="T8" fmla="*/ 315 w 355"/>
                  <a:gd name="T9" fmla="*/ 81 h 236"/>
                  <a:gd name="T10" fmla="*/ 315 w 355"/>
                  <a:gd name="T11" fmla="*/ 83 h 236"/>
                  <a:gd name="T12" fmla="*/ 317 w 355"/>
                  <a:gd name="T13" fmla="*/ 90 h 236"/>
                  <a:gd name="T14" fmla="*/ 320 w 355"/>
                  <a:gd name="T15" fmla="*/ 105 h 236"/>
                  <a:gd name="T16" fmla="*/ 317 w 355"/>
                  <a:gd name="T17" fmla="*/ 121 h 236"/>
                  <a:gd name="T18" fmla="*/ 310 w 355"/>
                  <a:gd name="T19" fmla="*/ 138 h 236"/>
                  <a:gd name="T20" fmla="*/ 291 w 355"/>
                  <a:gd name="T21" fmla="*/ 152 h 236"/>
                  <a:gd name="T22" fmla="*/ 272 w 355"/>
                  <a:gd name="T23" fmla="*/ 159 h 236"/>
                  <a:gd name="T24" fmla="*/ 255 w 355"/>
                  <a:gd name="T25" fmla="*/ 157 h 236"/>
                  <a:gd name="T26" fmla="*/ 241 w 355"/>
                  <a:gd name="T27" fmla="*/ 152 h 236"/>
                  <a:gd name="T28" fmla="*/ 234 w 355"/>
                  <a:gd name="T29" fmla="*/ 148 h 236"/>
                  <a:gd name="T30" fmla="*/ 234 w 355"/>
                  <a:gd name="T31" fmla="*/ 148 h 236"/>
                  <a:gd name="T32" fmla="*/ 234 w 355"/>
                  <a:gd name="T33" fmla="*/ 155 h 236"/>
                  <a:gd name="T34" fmla="*/ 231 w 355"/>
                  <a:gd name="T35" fmla="*/ 169 h 236"/>
                  <a:gd name="T36" fmla="*/ 224 w 355"/>
                  <a:gd name="T37" fmla="*/ 186 h 236"/>
                  <a:gd name="T38" fmla="*/ 205 w 355"/>
                  <a:gd name="T39" fmla="*/ 205 h 236"/>
                  <a:gd name="T40" fmla="*/ 177 w 355"/>
                  <a:gd name="T41" fmla="*/ 224 h 236"/>
                  <a:gd name="T42" fmla="*/ 146 w 355"/>
                  <a:gd name="T43" fmla="*/ 229 h 236"/>
                  <a:gd name="T44" fmla="*/ 117 w 355"/>
                  <a:gd name="T45" fmla="*/ 224 h 236"/>
                  <a:gd name="T46" fmla="*/ 98 w 355"/>
                  <a:gd name="T47" fmla="*/ 214 h 236"/>
                  <a:gd name="T48" fmla="*/ 86 w 355"/>
                  <a:gd name="T49" fmla="*/ 205 h 236"/>
                  <a:gd name="T50" fmla="*/ 84 w 355"/>
                  <a:gd name="T51" fmla="*/ 205 h 236"/>
                  <a:gd name="T52" fmla="*/ 81 w 355"/>
                  <a:gd name="T53" fmla="*/ 212 h 236"/>
                  <a:gd name="T54" fmla="*/ 76 w 355"/>
                  <a:gd name="T55" fmla="*/ 219 h 236"/>
                  <a:gd name="T56" fmla="*/ 69 w 355"/>
                  <a:gd name="T57" fmla="*/ 229 h 236"/>
                  <a:gd name="T58" fmla="*/ 53 w 355"/>
                  <a:gd name="T59" fmla="*/ 236 h 236"/>
                  <a:gd name="T60" fmla="*/ 31 w 355"/>
                  <a:gd name="T61" fmla="*/ 236 h 236"/>
                  <a:gd name="T62" fmla="*/ 14 w 355"/>
                  <a:gd name="T63" fmla="*/ 229 h 236"/>
                  <a:gd name="T64" fmla="*/ 5 w 355"/>
                  <a:gd name="T65" fmla="*/ 219 h 236"/>
                  <a:gd name="T66" fmla="*/ 0 w 355"/>
                  <a:gd name="T67" fmla="*/ 212 h 236"/>
                  <a:gd name="T68" fmla="*/ 0 w 355"/>
                  <a:gd name="T69" fmla="*/ 205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6">
                    <a:moveTo>
                      <a:pt x="355" y="0"/>
                    </a:moveTo>
                    <a:lnTo>
                      <a:pt x="355" y="16"/>
                    </a:lnTo>
                    <a:lnTo>
                      <a:pt x="353" y="33"/>
                    </a:lnTo>
                    <a:lnTo>
                      <a:pt x="348" y="45"/>
                    </a:lnTo>
                    <a:lnTo>
                      <a:pt x="341" y="55"/>
                    </a:lnTo>
                    <a:lnTo>
                      <a:pt x="334" y="64"/>
                    </a:lnTo>
                    <a:lnTo>
                      <a:pt x="329" y="71"/>
                    </a:lnTo>
                    <a:lnTo>
                      <a:pt x="322" y="76"/>
                    </a:lnTo>
                    <a:lnTo>
                      <a:pt x="317" y="78"/>
                    </a:lnTo>
                    <a:lnTo>
                      <a:pt x="315" y="81"/>
                    </a:lnTo>
                    <a:lnTo>
                      <a:pt x="312" y="83"/>
                    </a:lnTo>
                    <a:lnTo>
                      <a:pt x="315" y="83"/>
                    </a:lnTo>
                    <a:lnTo>
                      <a:pt x="315" y="86"/>
                    </a:lnTo>
                    <a:lnTo>
                      <a:pt x="317" y="90"/>
                    </a:lnTo>
                    <a:lnTo>
                      <a:pt x="317" y="97"/>
                    </a:lnTo>
                    <a:lnTo>
                      <a:pt x="320" y="105"/>
                    </a:lnTo>
                    <a:lnTo>
                      <a:pt x="320" y="112"/>
                    </a:lnTo>
                    <a:lnTo>
                      <a:pt x="317" y="121"/>
                    </a:lnTo>
                    <a:lnTo>
                      <a:pt x="315" y="131"/>
                    </a:lnTo>
                    <a:lnTo>
                      <a:pt x="310" y="138"/>
                    </a:lnTo>
                    <a:lnTo>
                      <a:pt x="300" y="148"/>
                    </a:lnTo>
                    <a:lnTo>
                      <a:pt x="291" y="152"/>
                    </a:lnTo>
                    <a:lnTo>
                      <a:pt x="281" y="157"/>
                    </a:lnTo>
                    <a:lnTo>
                      <a:pt x="272" y="159"/>
                    </a:lnTo>
                    <a:lnTo>
                      <a:pt x="262" y="159"/>
                    </a:lnTo>
                    <a:lnTo>
                      <a:pt x="255" y="157"/>
                    </a:lnTo>
                    <a:lnTo>
                      <a:pt x="248" y="155"/>
                    </a:lnTo>
                    <a:lnTo>
                      <a:pt x="241" y="152"/>
                    </a:lnTo>
                    <a:lnTo>
                      <a:pt x="236" y="150"/>
                    </a:lnTo>
                    <a:lnTo>
                      <a:pt x="234" y="148"/>
                    </a:lnTo>
                    <a:lnTo>
                      <a:pt x="234" y="150"/>
                    </a:lnTo>
                    <a:lnTo>
                      <a:pt x="234" y="155"/>
                    </a:lnTo>
                    <a:lnTo>
                      <a:pt x="234" y="162"/>
                    </a:lnTo>
                    <a:lnTo>
                      <a:pt x="231" y="169"/>
                    </a:lnTo>
                    <a:lnTo>
                      <a:pt x="229" y="176"/>
                    </a:lnTo>
                    <a:lnTo>
                      <a:pt x="224" y="186"/>
                    </a:lnTo>
                    <a:lnTo>
                      <a:pt x="215" y="195"/>
                    </a:lnTo>
                    <a:lnTo>
                      <a:pt x="205" y="205"/>
                    </a:lnTo>
                    <a:lnTo>
                      <a:pt x="191" y="217"/>
                    </a:lnTo>
                    <a:lnTo>
                      <a:pt x="177" y="224"/>
                    </a:lnTo>
                    <a:lnTo>
                      <a:pt x="160" y="229"/>
                    </a:lnTo>
                    <a:lnTo>
                      <a:pt x="146" y="229"/>
                    </a:lnTo>
                    <a:lnTo>
                      <a:pt x="131" y="226"/>
                    </a:lnTo>
                    <a:lnTo>
                      <a:pt x="117" y="224"/>
                    </a:lnTo>
                    <a:lnTo>
                      <a:pt x="107" y="219"/>
                    </a:lnTo>
                    <a:lnTo>
                      <a:pt x="98" y="214"/>
                    </a:lnTo>
                    <a:lnTo>
                      <a:pt x="91" y="209"/>
                    </a:lnTo>
                    <a:lnTo>
                      <a:pt x="86" y="205"/>
                    </a:lnTo>
                    <a:lnTo>
                      <a:pt x="84" y="205"/>
                    </a:lnTo>
                    <a:lnTo>
                      <a:pt x="84" y="207"/>
                    </a:lnTo>
                    <a:lnTo>
                      <a:pt x="81" y="212"/>
                    </a:lnTo>
                    <a:lnTo>
                      <a:pt x="81" y="214"/>
                    </a:lnTo>
                    <a:lnTo>
                      <a:pt x="76" y="219"/>
                    </a:lnTo>
                    <a:lnTo>
                      <a:pt x="74" y="224"/>
                    </a:lnTo>
                    <a:lnTo>
                      <a:pt x="69" y="229"/>
                    </a:lnTo>
                    <a:lnTo>
                      <a:pt x="62" y="233"/>
                    </a:lnTo>
                    <a:lnTo>
                      <a:pt x="53" y="236"/>
                    </a:lnTo>
                    <a:lnTo>
                      <a:pt x="41" y="236"/>
                    </a:lnTo>
                    <a:lnTo>
                      <a:pt x="31" y="236"/>
                    </a:lnTo>
                    <a:lnTo>
                      <a:pt x="22" y="233"/>
                    </a:lnTo>
                    <a:lnTo>
                      <a:pt x="14" y="229"/>
                    </a:lnTo>
                    <a:lnTo>
                      <a:pt x="10" y="224"/>
                    </a:lnTo>
                    <a:lnTo>
                      <a:pt x="5" y="219"/>
                    </a:lnTo>
                    <a:lnTo>
                      <a:pt x="2" y="214"/>
                    </a:lnTo>
                    <a:lnTo>
                      <a:pt x="0" y="212"/>
                    </a:lnTo>
                    <a:lnTo>
                      <a:pt x="0" y="207"/>
                    </a:lnTo>
                    <a:lnTo>
                      <a:pt x="0" y="205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01" name="Group 104"/>
            <p:cNvGrpSpPr>
              <a:grpSpLocks/>
            </p:cNvGrpSpPr>
            <p:nvPr/>
          </p:nvGrpSpPr>
          <p:grpSpPr bwMode="auto">
            <a:xfrm>
              <a:off x="4411" y="3428"/>
              <a:ext cx="631" cy="470"/>
              <a:chOff x="4411" y="3428"/>
              <a:chExt cx="631" cy="470"/>
            </a:xfrm>
          </p:grpSpPr>
          <p:sp>
            <p:nvSpPr>
              <p:cNvPr id="1128" name="Freeform 105"/>
              <p:cNvSpPr>
                <a:spLocks/>
              </p:cNvSpPr>
              <p:nvPr/>
            </p:nvSpPr>
            <p:spPr bwMode="auto">
              <a:xfrm>
                <a:off x="4762" y="3438"/>
                <a:ext cx="275" cy="228"/>
              </a:xfrm>
              <a:custGeom>
                <a:avLst/>
                <a:gdLst>
                  <a:gd name="T0" fmla="*/ 0 w 274"/>
                  <a:gd name="T1" fmla="*/ 23 h 228"/>
                  <a:gd name="T2" fmla="*/ 3 w 274"/>
                  <a:gd name="T3" fmla="*/ 21 h 228"/>
                  <a:gd name="T4" fmla="*/ 7 w 274"/>
                  <a:gd name="T5" fmla="*/ 19 h 228"/>
                  <a:gd name="T6" fmla="*/ 15 w 274"/>
                  <a:gd name="T7" fmla="*/ 14 h 228"/>
                  <a:gd name="T8" fmla="*/ 24 w 274"/>
                  <a:gd name="T9" fmla="*/ 9 h 228"/>
                  <a:gd name="T10" fmla="*/ 36 w 274"/>
                  <a:gd name="T11" fmla="*/ 4 h 228"/>
                  <a:gd name="T12" fmla="*/ 48 w 274"/>
                  <a:gd name="T13" fmla="*/ 0 h 228"/>
                  <a:gd name="T14" fmla="*/ 62 w 274"/>
                  <a:gd name="T15" fmla="*/ 0 h 228"/>
                  <a:gd name="T16" fmla="*/ 77 w 274"/>
                  <a:gd name="T17" fmla="*/ 0 h 228"/>
                  <a:gd name="T18" fmla="*/ 93 w 274"/>
                  <a:gd name="T19" fmla="*/ 4 h 228"/>
                  <a:gd name="T20" fmla="*/ 108 w 274"/>
                  <a:gd name="T21" fmla="*/ 12 h 228"/>
                  <a:gd name="T22" fmla="*/ 122 w 274"/>
                  <a:gd name="T23" fmla="*/ 21 h 228"/>
                  <a:gd name="T24" fmla="*/ 134 w 274"/>
                  <a:gd name="T25" fmla="*/ 33 h 228"/>
                  <a:gd name="T26" fmla="*/ 141 w 274"/>
                  <a:gd name="T27" fmla="*/ 43 h 228"/>
                  <a:gd name="T28" fmla="*/ 146 w 274"/>
                  <a:gd name="T29" fmla="*/ 52 h 228"/>
                  <a:gd name="T30" fmla="*/ 148 w 274"/>
                  <a:gd name="T31" fmla="*/ 59 h 228"/>
                  <a:gd name="T32" fmla="*/ 151 w 274"/>
                  <a:gd name="T33" fmla="*/ 66 h 228"/>
                  <a:gd name="T34" fmla="*/ 151 w 274"/>
                  <a:gd name="T35" fmla="*/ 71 h 228"/>
                  <a:gd name="T36" fmla="*/ 151 w 274"/>
                  <a:gd name="T37" fmla="*/ 76 h 228"/>
                  <a:gd name="T38" fmla="*/ 151 w 274"/>
                  <a:gd name="T39" fmla="*/ 78 h 228"/>
                  <a:gd name="T40" fmla="*/ 151 w 274"/>
                  <a:gd name="T41" fmla="*/ 81 h 228"/>
                  <a:gd name="T42" fmla="*/ 151 w 274"/>
                  <a:gd name="T43" fmla="*/ 81 h 228"/>
                  <a:gd name="T44" fmla="*/ 155 w 274"/>
                  <a:gd name="T45" fmla="*/ 78 h 228"/>
                  <a:gd name="T46" fmla="*/ 160 w 274"/>
                  <a:gd name="T47" fmla="*/ 76 h 228"/>
                  <a:gd name="T48" fmla="*/ 165 w 274"/>
                  <a:gd name="T49" fmla="*/ 74 h 228"/>
                  <a:gd name="T50" fmla="*/ 172 w 274"/>
                  <a:gd name="T51" fmla="*/ 71 h 228"/>
                  <a:gd name="T52" fmla="*/ 182 w 274"/>
                  <a:gd name="T53" fmla="*/ 69 h 228"/>
                  <a:gd name="T54" fmla="*/ 189 w 274"/>
                  <a:gd name="T55" fmla="*/ 69 h 228"/>
                  <a:gd name="T56" fmla="*/ 198 w 274"/>
                  <a:gd name="T57" fmla="*/ 71 h 228"/>
                  <a:gd name="T58" fmla="*/ 208 w 274"/>
                  <a:gd name="T59" fmla="*/ 74 h 228"/>
                  <a:gd name="T60" fmla="*/ 217 w 274"/>
                  <a:gd name="T61" fmla="*/ 81 h 228"/>
                  <a:gd name="T62" fmla="*/ 227 w 274"/>
                  <a:gd name="T63" fmla="*/ 88 h 228"/>
                  <a:gd name="T64" fmla="*/ 232 w 274"/>
                  <a:gd name="T65" fmla="*/ 97 h 228"/>
                  <a:gd name="T66" fmla="*/ 234 w 274"/>
                  <a:gd name="T67" fmla="*/ 107 h 228"/>
                  <a:gd name="T68" fmla="*/ 236 w 274"/>
                  <a:gd name="T69" fmla="*/ 114 h 228"/>
                  <a:gd name="T70" fmla="*/ 236 w 274"/>
                  <a:gd name="T71" fmla="*/ 124 h 228"/>
                  <a:gd name="T72" fmla="*/ 236 w 274"/>
                  <a:gd name="T73" fmla="*/ 131 h 228"/>
                  <a:gd name="T74" fmla="*/ 234 w 274"/>
                  <a:gd name="T75" fmla="*/ 135 h 228"/>
                  <a:gd name="T76" fmla="*/ 232 w 274"/>
                  <a:gd name="T77" fmla="*/ 140 h 228"/>
                  <a:gd name="T78" fmla="*/ 232 w 274"/>
                  <a:gd name="T79" fmla="*/ 145 h 228"/>
                  <a:gd name="T80" fmla="*/ 232 w 274"/>
                  <a:gd name="T81" fmla="*/ 145 h 228"/>
                  <a:gd name="T82" fmla="*/ 232 w 274"/>
                  <a:gd name="T83" fmla="*/ 145 h 228"/>
                  <a:gd name="T84" fmla="*/ 236 w 274"/>
                  <a:gd name="T85" fmla="*/ 147 h 228"/>
                  <a:gd name="T86" fmla="*/ 241 w 274"/>
                  <a:gd name="T87" fmla="*/ 152 h 228"/>
                  <a:gd name="T88" fmla="*/ 246 w 274"/>
                  <a:gd name="T89" fmla="*/ 157 h 228"/>
                  <a:gd name="T90" fmla="*/ 253 w 274"/>
                  <a:gd name="T91" fmla="*/ 164 h 228"/>
                  <a:gd name="T92" fmla="*/ 258 w 274"/>
                  <a:gd name="T93" fmla="*/ 171 h 228"/>
                  <a:gd name="T94" fmla="*/ 265 w 274"/>
                  <a:gd name="T95" fmla="*/ 183 h 228"/>
                  <a:gd name="T96" fmla="*/ 270 w 274"/>
                  <a:gd name="T97" fmla="*/ 195 h 228"/>
                  <a:gd name="T98" fmla="*/ 272 w 274"/>
                  <a:gd name="T99" fmla="*/ 209 h 228"/>
                  <a:gd name="T100" fmla="*/ 274 w 274"/>
                  <a:gd name="T101" fmla="*/ 228 h 228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8">
                    <a:moveTo>
                      <a:pt x="0" y="23"/>
                    </a:moveTo>
                    <a:lnTo>
                      <a:pt x="3" y="21"/>
                    </a:lnTo>
                    <a:lnTo>
                      <a:pt x="7" y="19"/>
                    </a:lnTo>
                    <a:lnTo>
                      <a:pt x="15" y="14"/>
                    </a:lnTo>
                    <a:lnTo>
                      <a:pt x="24" y="9"/>
                    </a:lnTo>
                    <a:lnTo>
                      <a:pt x="36" y="4"/>
                    </a:lnTo>
                    <a:lnTo>
                      <a:pt x="48" y="0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3" y="4"/>
                    </a:lnTo>
                    <a:lnTo>
                      <a:pt x="108" y="12"/>
                    </a:lnTo>
                    <a:lnTo>
                      <a:pt x="122" y="21"/>
                    </a:lnTo>
                    <a:lnTo>
                      <a:pt x="134" y="33"/>
                    </a:lnTo>
                    <a:lnTo>
                      <a:pt x="141" y="43"/>
                    </a:lnTo>
                    <a:lnTo>
                      <a:pt x="146" y="52"/>
                    </a:lnTo>
                    <a:lnTo>
                      <a:pt x="148" y="59"/>
                    </a:lnTo>
                    <a:lnTo>
                      <a:pt x="151" y="66"/>
                    </a:lnTo>
                    <a:lnTo>
                      <a:pt x="151" y="71"/>
                    </a:lnTo>
                    <a:lnTo>
                      <a:pt x="151" y="76"/>
                    </a:lnTo>
                    <a:lnTo>
                      <a:pt x="151" y="78"/>
                    </a:lnTo>
                    <a:lnTo>
                      <a:pt x="151" y="81"/>
                    </a:lnTo>
                    <a:lnTo>
                      <a:pt x="155" y="78"/>
                    </a:lnTo>
                    <a:lnTo>
                      <a:pt x="160" y="76"/>
                    </a:lnTo>
                    <a:lnTo>
                      <a:pt x="165" y="74"/>
                    </a:lnTo>
                    <a:lnTo>
                      <a:pt x="172" y="71"/>
                    </a:lnTo>
                    <a:lnTo>
                      <a:pt x="182" y="69"/>
                    </a:lnTo>
                    <a:lnTo>
                      <a:pt x="189" y="69"/>
                    </a:lnTo>
                    <a:lnTo>
                      <a:pt x="198" y="71"/>
                    </a:lnTo>
                    <a:lnTo>
                      <a:pt x="208" y="74"/>
                    </a:lnTo>
                    <a:lnTo>
                      <a:pt x="217" y="81"/>
                    </a:lnTo>
                    <a:lnTo>
                      <a:pt x="227" y="88"/>
                    </a:lnTo>
                    <a:lnTo>
                      <a:pt x="232" y="97"/>
                    </a:lnTo>
                    <a:lnTo>
                      <a:pt x="234" y="107"/>
                    </a:lnTo>
                    <a:lnTo>
                      <a:pt x="236" y="114"/>
                    </a:lnTo>
                    <a:lnTo>
                      <a:pt x="236" y="124"/>
                    </a:lnTo>
                    <a:lnTo>
                      <a:pt x="236" y="131"/>
                    </a:lnTo>
                    <a:lnTo>
                      <a:pt x="234" y="135"/>
                    </a:lnTo>
                    <a:lnTo>
                      <a:pt x="232" y="140"/>
                    </a:lnTo>
                    <a:lnTo>
                      <a:pt x="232" y="145"/>
                    </a:lnTo>
                    <a:lnTo>
                      <a:pt x="236" y="147"/>
                    </a:lnTo>
                    <a:lnTo>
                      <a:pt x="241" y="152"/>
                    </a:lnTo>
                    <a:lnTo>
                      <a:pt x="246" y="157"/>
                    </a:lnTo>
                    <a:lnTo>
                      <a:pt x="253" y="164"/>
                    </a:lnTo>
                    <a:lnTo>
                      <a:pt x="258" y="171"/>
                    </a:lnTo>
                    <a:lnTo>
                      <a:pt x="265" y="183"/>
                    </a:lnTo>
                    <a:lnTo>
                      <a:pt x="270" y="195"/>
                    </a:lnTo>
                    <a:lnTo>
                      <a:pt x="272" y="209"/>
                    </a:lnTo>
                    <a:lnTo>
                      <a:pt x="274" y="22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9" name="Freeform 106"/>
              <p:cNvSpPr>
                <a:spLocks/>
              </p:cNvSpPr>
              <p:nvPr/>
            </p:nvSpPr>
            <p:spPr bwMode="auto">
              <a:xfrm>
                <a:off x="4406" y="3428"/>
                <a:ext cx="356" cy="234"/>
              </a:xfrm>
              <a:custGeom>
                <a:avLst/>
                <a:gdLst>
                  <a:gd name="T0" fmla="*/ 2 w 357"/>
                  <a:gd name="T1" fmla="*/ 219 h 236"/>
                  <a:gd name="T2" fmla="*/ 9 w 357"/>
                  <a:gd name="T3" fmla="*/ 191 h 236"/>
                  <a:gd name="T4" fmla="*/ 21 w 357"/>
                  <a:gd name="T5" fmla="*/ 172 h 236"/>
                  <a:gd name="T6" fmla="*/ 33 w 357"/>
                  <a:gd name="T7" fmla="*/ 160 h 236"/>
                  <a:gd name="T8" fmla="*/ 43 w 357"/>
                  <a:gd name="T9" fmla="*/ 155 h 236"/>
                  <a:gd name="T10" fmla="*/ 43 w 357"/>
                  <a:gd name="T11" fmla="*/ 153 h 236"/>
                  <a:gd name="T12" fmla="*/ 40 w 357"/>
                  <a:gd name="T13" fmla="*/ 145 h 236"/>
                  <a:gd name="T14" fmla="*/ 38 w 357"/>
                  <a:gd name="T15" fmla="*/ 131 h 236"/>
                  <a:gd name="T16" fmla="*/ 40 w 357"/>
                  <a:gd name="T17" fmla="*/ 114 h 236"/>
                  <a:gd name="T18" fmla="*/ 47 w 357"/>
                  <a:gd name="T19" fmla="*/ 98 h 236"/>
                  <a:gd name="T20" fmla="*/ 66 w 357"/>
                  <a:gd name="T21" fmla="*/ 84 h 236"/>
                  <a:gd name="T22" fmla="*/ 85 w 357"/>
                  <a:gd name="T23" fmla="*/ 79 h 236"/>
                  <a:gd name="T24" fmla="*/ 102 w 357"/>
                  <a:gd name="T25" fmla="*/ 79 h 236"/>
                  <a:gd name="T26" fmla="*/ 114 w 357"/>
                  <a:gd name="T27" fmla="*/ 84 h 236"/>
                  <a:gd name="T28" fmla="*/ 124 w 357"/>
                  <a:gd name="T29" fmla="*/ 88 h 236"/>
                  <a:gd name="T30" fmla="*/ 124 w 357"/>
                  <a:gd name="T31" fmla="*/ 88 h 236"/>
                  <a:gd name="T32" fmla="*/ 124 w 357"/>
                  <a:gd name="T33" fmla="*/ 81 h 236"/>
                  <a:gd name="T34" fmla="*/ 126 w 357"/>
                  <a:gd name="T35" fmla="*/ 69 h 236"/>
                  <a:gd name="T36" fmla="*/ 133 w 357"/>
                  <a:gd name="T37" fmla="*/ 50 h 236"/>
                  <a:gd name="T38" fmla="*/ 152 w 357"/>
                  <a:gd name="T39" fmla="*/ 31 h 236"/>
                  <a:gd name="T40" fmla="*/ 181 w 357"/>
                  <a:gd name="T41" fmla="*/ 12 h 236"/>
                  <a:gd name="T42" fmla="*/ 212 w 357"/>
                  <a:gd name="T43" fmla="*/ 7 h 236"/>
                  <a:gd name="T44" fmla="*/ 238 w 357"/>
                  <a:gd name="T45" fmla="*/ 14 h 236"/>
                  <a:gd name="T46" fmla="*/ 260 w 357"/>
                  <a:gd name="T47" fmla="*/ 24 h 236"/>
                  <a:gd name="T48" fmla="*/ 271 w 357"/>
                  <a:gd name="T49" fmla="*/ 31 h 236"/>
                  <a:gd name="T50" fmla="*/ 274 w 357"/>
                  <a:gd name="T51" fmla="*/ 31 h 236"/>
                  <a:gd name="T52" fmla="*/ 274 w 357"/>
                  <a:gd name="T53" fmla="*/ 26 h 236"/>
                  <a:gd name="T54" fmla="*/ 279 w 357"/>
                  <a:gd name="T55" fmla="*/ 17 h 236"/>
                  <a:gd name="T56" fmla="*/ 288 w 357"/>
                  <a:gd name="T57" fmla="*/ 7 h 236"/>
                  <a:gd name="T58" fmla="*/ 305 w 357"/>
                  <a:gd name="T59" fmla="*/ 2 h 236"/>
                  <a:gd name="T60" fmla="*/ 326 w 357"/>
                  <a:gd name="T61" fmla="*/ 2 h 236"/>
                  <a:gd name="T62" fmla="*/ 343 w 357"/>
                  <a:gd name="T63" fmla="*/ 7 h 236"/>
                  <a:gd name="T64" fmla="*/ 353 w 357"/>
                  <a:gd name="T65" fmla="*/ 17 h 236"/>
                  <a:gd name="T66" fmla="*/ 357 w 357"/>
                  <a:gd name="T67" fmla="*/ 26 h 236"/>
                  <a:gd name="T68" fmla="*/ 357 w 357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7" h="236">
                    <a:moveTo>
                      <a:pt x="0" y="236"/>
                    </a:moveTo>
                    <a:lnTo>
                      <a:pt x="2" y="219"/>
                    </a:lnTo>
                    <a:lnTo>
                      <a:pt x="4" y="205"/>
                    </a:lnTo>
                    <a:lnTo>
                      <a:pt x="9" y="191"/>
                    </a:lnTo>
                    <a:lnTo>
                      <a:pt x="16" y="181"/>
                    </a:lnTo>
                    <a:lnTo>
                      <a:pt x="21" y="172"/>
                    </a:lnTo>
                    <a:lnTo>
                      <a:pt x="28" y="165"/>
                    </a:lnTo>
                    <a:lnTo>
                      <a:pt x="33" y="160"/>
                    </a:lnTo>
                    <a:lnTo>
                      <a:pt x="38" y="157"/>
                    </a:lnTo>
                    <a:lnTo>
                      <a:pt x="43" y="155"/>
                    </a:lnTo>
                    <a:lnTo>
                      <a:pt x="43" y="153"/>
                    </a:lnTo>
                    <a:lnTo>
                      <a:pt x="43" y="150"/>
                    </a:lnTo>
                    <a:lnTo>
                      <a:pt x="40" y="145"/>
                    </a:lnTo>
                    <a:lnTo>
                      <a:pt x="38" y="138"/>
                    </a:lnTo>
                    <a:lnTo>
                      <a:pt x="38" y="131"/>
                    </a:lnTo>
                    <a:lnTo>
                      <a:pt x="38" y="124"/>
                    </a:lnTo>
                    <a:lnTo>
                      <a:pt x="40" y="114"/>
                    </a:lnTo>
                    <a:lnTo>
                      <a:pt x="43" y="107"/>
                    </a:lnTo>
                    <a:lnTo>
                      <a:pt x="47" y="98"/>
                    </a:lnTo>
                    <a:lnTo>
                      <a:pt x="57" y="91"/>
                    </a:lnTo>
                    <a:lnTo>
                      <a:pt x="66" y="84"/>
                    </a:lnTo>
                    <a:lnTo>
                      <a:pt x="76" y="79"/>
                    </a:lnTo>
                    <a:lnTo>
                      <a:pt x="85" y="79"/>
                    </a:lnTo>
                    <a:lnTo>
                      <a:pt x="93" y="79"/>
                    </a:lnTo>
                    <a:lnTo>
                      <a:pt x="102" y="79"/>
                    </a:lnTo>
                    <a:lnTo>
                      <a:pt x="109" y="81"/>
                    </a:lnTo>
                    <a:lnTo>
                      <a:pt x="114" y="84"/>
                    </a:lnTo>
                    <a:lnTo>
                      <a:pt x="119" y="86"/>
                    </a:lnTo>
                    <a:lnTo>
                      <a:pt x="124" y="88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1"/>
                    </a:lnTo>
                    <a:lnTo>
                      <a:pt x="124" y="76"/>
                    </a:lnTo>
                    <a:lnTo>
                      <a:pt x="126" y="69"/>
                    </a:lnTo>
                    <a:lnTo>
                      <a:pt x="128" y="60"/>
                    </a:lnTo>
                    <a:lnTo>
                      <a:pt x="133" y="50"/>
                    </a:lnTo>
                    <a:lnTo>
                      <a:pt x="140" y="41"/>
                    </a:lnTo>
                    <a:lnTo>
                      <a:pt x="152" y="31"/>
                    </a:lnTo>
                    <a:lnTo>
                      <a:pt x="167" y="22"/>
                    </a:lnTo>
                    <a:lnTo>
                      <a:pt x="181" y="12"/>
                    </a:lnTo>
                    <a:lnTo>
                      <a:pt x="198" y="10"/>
                    </a:lnTo>
                    <a:lnTo>
                      <a:pt x="212" y="7"/>
                    </a:lnTo>
                    <a:lnTo>
                      <a:pt x="226" y="10"/>
                    </a:lnTo>
                    <a:lnTo>
                      <a:pt x="238" y="14"/>
                    </a:lnTo>
                    <a:lnTo>
                      <a:pt x="250" y="19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1" y="31"/>
                    </a:lnTo>
                    <a:lnTo>
                      <a:pt x="274" y="33"/>
                    </a:lnTo>
                    <a:lnTo>
                      <a:pt x="274" y="31"/>
                    </a:lnTo>
                    <a:lnTo>
                      <a:pt x="274" y="29"/>
                    </a:lnTo>
                    <a:lnTo>
                      <a:pt x="274" y="26"/>
                    </a:lnTo>
                    <a:lnTo>
                      <a:pt x="276" y="22"/>
                    </a:lnTo>
                    <a:lnTo>
                      <a:pt x="279" y="17"/>
                    </a:lnTo>
                    <a:lnTo>
                      <a:pt x="283" y="12"/>
                    </a:lnTo>
                    <a:lnTo>
                      <a:pt x="288" y="7"/>
                    </a:lnTo>
                    <a:lnTo>
                      <a:pt x="295" y="5"/>
                    </a:lnTo>
                    <a:lnTo>
                      <a:pt x="305" y="2"/>
                    </a:lnTo>
                    <a:lnTo>
                      <a:pt x="317" y="0"/>
                    </a:lnTo>
                    <a:lnTo>
                      <a:pt x="326" y="2"/>
                    </a:lnTo>
                    <a:lnTo>
                      <a:pt x="336" y="5"/>
                    </a:lnTo>
                    <a:lnTo>
                      <a:pt x="343" y="7"/>
                    </a:lnTo>
                    <a:lnTo>
                      <a:pt x="348" y="12"/>
                    </a:lnTo>
                    <a:lnTo>
                      <a:pt x="353" y="17"/>
                    </a:lnTo>
                    <a:lnTo>
                      <a:pt x="355" y="22"/>
                    </a:lnTo>
                    <a:lnTo>
                      <a:pt x="357" y="26"/>
                    </a:lnTo>
                    <a:lnTo>
                      <a:pt x="357" y="29"/>
                    </a:lnTo>
                    <a:lnTo>
                      <a:pt x="357" y="31"/>
                    </a:lnTo>
                    <a:lnTo>
                      <a:pt x="357" y="33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" name="Freeform 107"/>
              <p:cNvSpPr>
                <a:spLocks/>
              </p:cNvSpPr>
              <p:nvPr/>
            </p:nvSpPr>
            <p:spPr bwMode="auto">
              <a:xfrm>
                <a:off x="4406" y="3659"/>
                <a:ext cx="275" cy="228"/>
              </a:xfrm>
              <a:custGeom>
                <a:avLst/>
                <a:gdLst>
                  <a:gd name="T0" fmla="*/ 274 w 274"/>
                  <a:gd name="T1" fmla="*/ 205 h 229"/>
                  <a:gd name="T2" fmla="*/ 271 w 274"/>
                  <a:gd name="T3" fmla="*/ 208 h 229"/>
                  <a:gd name="T4" fmla="*/ 267 w 274"/>
                  <a:gd name="T5" fmla="*/ 210 h 229"/>
                  <a:gd name="T6" fmla="*/ 260 w 274"/>
                  <a:gd name="T7" fmla="*/ 215 h 229"/>
                  <a:gd name="T8" fmla="*/ 250 w 274"/>
                  <a:gd name="T9" fmla="*/ 220 h 229"/>
                  <a:gd name="T10" fmla="*/ 238 w 274"/>
                  <a:gd name="T11" fmla="*/ 224 h 229"/>
                  <a:gd name="T12" fmla="*/ 226 w 274"/>
                  <a:gd name="T13" fmla="*/ 229 h 229"/>
                  <a:gd name="T14" fmla="*/ 212 w 274"/>
                  <a:gd name="T15" fmla="*/ 229 h 229"/>
                  <a:gd name="T16" fmla="*/ 198 w 274"/>
                  <a:gd name="T17" fmla="*/ 229 h 229"/>
                  <a:gd name="T18" fmla="*/ 181 w 274"/>
                  <a:gd name="T19" fmla="*/ 224 h 229"/>
                  <a:gd name="T20" fmla="*/ 167 w 274"/>
                  <a:gd name="T21" fmla="*/ 217 h 229"/>
                  <a:gd name="T22" fmla="*/ 152 w 274"/>
                  <a:gd name="T23" fmla="*/ 208 h 229"/>
                  <a:gd name="T24" fmla="*/ 140 w 274"/>
                  <a:gd name="T25" fmla="*/ 196 h 229"/>
                  <a:gd name="T26" fmla="*/ 133 w 274"/>
                  <a:gd name="T27" fmla="*/ 186 h 229"/>
                  <a:gd name="T28" fmla="*/ 128 w 274"/>
                  <a:gd name="T29" fmla="*/ 179 h 229"/>
                  <a:gd name="T30" fmla="*/ 126 w 274"/>
                  <a:gd name="T31" fmla="*/ 170 h 229"/>
                  <a:gd name="T32" fmla="*/ 124 w 274"/>
                  <a:gd name="T33" fmla="*/ 162 h 229"/>
                  <a:gd name="T34" fmla="*/ 124 w 274"/>
                  <a:gd name="T35" fmla="*/ 158 h 229"/>
                  <a:gd name="T36" fmla="*/ 124 w 274"/>
                  <a:gd name="T37" fmla="*/ 153 h 229"/>
                  <a:gd name="T38" fmla="*/ 124 w 274"/>
                  <a:gd name="T39" fmla="*/ 151 h 229"/>
                  <a:gd name="T40" fmla="*/ 124 w 274"/>
                  <a:gd name="T41" fmla="*/ 148 h 229"/>
                  <a:gd name="T42" fmla="*/ 124 w 274"/>
                  <a:gd name="T43" fmla="*/ 148 h 229"/>
                  <a:gd name="T44" fmla="*/ 119 w 274"/>
                  <a:gd name="T45" fmla="*/ 151 h 229"/>
                  <a:gd name="T46" fmla="*/ 114 w 274"/>
                  <a:gd name="T47" fmla="*/ 153 h 229"/>
                  <a:gd name="T48" fmla="*/ 109 w 274"/>
                  <a:gd name="T49" fmla="*/ 155 h 229"/>
                  <a:gd name="T50" fmla="*/ 102 w 274"/>
                  <a:gd name="T51" fmla="*/ 158 h 229"/>
                  <a:gd name="T52" fmla="*/ 93 w 274"/>
                  <a:gd name="T53" fmla="*/ 160 h 229"/>
                  <a:gd name="T54" fmla="*/ 85 w 274"/>
                  <a:gd name="T55" fmla="*/ 160 h 229"/>
                  <a:gd name="T56" fmla="*/ 76 w 274"/>
                  <a:gd name="T57" fmla="*/ 158 h 229"/>
                  <a:gd name="T58" fmla="*/ 66 w 274"/>
                  <a:gd name="T59" fmla="*/ 155 h 229"/>
                  <a:gd name="T60" fmla="*/ 57 w 274"/>
                  <a:gd name="T61" fmla="*/ 148 h 229"/>
                  <a:gd name="T62" fmla="*/ 47 w 274"/>
                  <a:gd name="T63" fmla="*/ 141 h 229"/>
                  <a:gd name="T64" fmla="*/ 43 w 274"/>
                  <a:gd name="T65" fmla="*/ 131 h 229"/>
                  <a:gd name="T66" fmla="*/ 40 w 274"/>
                  <a:gd name="T67" fmla="*/ 122 h 229"/>
                  <a:gd name="T68" fmla="*/ 38 w 274"/>
                  <a:gd name="T69" fmla="*/ 115 h 229"/>
                  <a:gd name="T70" fmla="*/ 38 w 274"/>
                  <a:gd name="T71" fmla="*/ 105 h 229"/>
                  <a:gd name="T72" fmla="*/ 38 w 274"/>
                  <a:gd name="T73" fmla="*/ 98 h 229"/>
                  <a:gd name="T74" fmla="*/ 40 w 274"/>
                  <a:gd name="T75" fmla="*/ 93 h 229"/>
                  <a:gd name="T76" fmla="*/ 43 w 274"/>
                  <a:gd name="T77" fmla="*/ 89 h 229"/>
                  <a:gd name="T78" fmla="*/ 43 w 274"/>
                  <a:gd name="T79" fmla="*/ 84 h 229"/>
                  <a:gd name="T80" fmla="*/ 43 w 274"/>
                  <a:gd name="T81" fmla="*/ 84 h 229"/>
                  <a:gd name="T82" fmla="*/ 43 w 274"/>
                  <a:gd name="T83" fmla="*/ 84 h 229"/>
                  <a:gd name="T84" fmla="*/ 38 w 274"/>
                  <a:gd name="T85" fmla="*/ 81 h 229"/>
                  <a:gd name="T86" fmla="*/ 33 w 274"/>
                  <a:gd name="T87" fmla="*/ 77 h 229"/>
                  <a:gd name="T88" fmla="*/ 28 w 274"/>
                  <a:gd name="T89" fmla="*/ 72 h 229"/>
                  <a:gd name="T90" fmla="*/ 21 w 274"/>
                  <a:gd name="T91" fmla="*/ 65 h 229"/>
                  <a:gd name="T92" fmla="*/ 16 w 274"/>
                  <a:gd name="T93" fmla="*/ 58 h 229"/>
                  <a:gd name="T94" fmla="*/ 9 w 274"/>
                  <a:gd name="T95" fmla="*/ 46 h 229"/>
                  <a:gd name="T96" fmla="*/ 4 w 274"/>
                  <a:gd name="T97" fmla="*/ 34 h 229"/>
                  <a:gd name="T98" fmla="*/ 2 w 274"/>
                  <a:gd name="T99" fmla="*/ 19 h 229"/>
                  <a:gd name="T100" fmla="*/ 0 w 274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4" h="229">
                    <a:moveTo>
                      <a:pt x="274" y="205"/>
                    </a:moveTo>
                    <a:lnTo>
                      <a:pt x="271" y="208"/>
                    </a:lnTo>
                    <a:lnTo>
                      <a:pt x="267" y="210"/>
                    </a:lnTo>
                    <a:lnTo>
                      <a:pt x="260" y="215"/>
                    </a:lnTo>
                    <a:lnTo>
                      <a:pt x="250" y="220"/>
                    </a:lnTo>
                    <a:lnTo>
                      <a:pt x="238" y="224"/>
                    </a:lnTo>
                    <a:lnTo>
                      <a:pt x="226" y="229"/>
                    </a:lnTo>
                    <a:lnTo>
                      <a:pt x="212" y="229"/>
                    </a:lnTo>
                    <a:lnTo>
                      <a:pt x="198" y="229"/>
                    </a:lnTo>
                    <a:lnTo>
                      <a:pt x="181" y="224"/>
                    </a:lnTo>
                    <a:lnTo>
                      <a:pt x="167" y="217"/>
                    </a:lnTo>
                    <a:lnTo>
                      <a:pt x="152" y="208"/>
                    </a:lnTo>
                    <a:lnTo>
                      <a:pt x="140" y="196"/>
                    </a:lnTo>
                    <a:lnTo>
                      <a:pt x="133" y="186"/>
                    </a:lnTo>
                    <a:lnTo>
                      <a:pt x="128" y="179"/>
                    </a:lnTo>
                    <a:lnTo>
                      <a:pt x="126" y="170"/>
                    </a:lnTo>
                    <a:lnTo>
                      <a:pt x="124" y="162"/>
                    </a:lnTo>
                    <a:lnTo>
                      <a:pt x="124" y="158"/>
                    </a:lnTo>
                    <a:lnTo>
                      <a:pt x="124" y="153"/>
                    </a:lnTo>
                    <a:lnTo>
                      <a:pt x="124" y="151"/>
                    </a:lnTo>
                    <a:lnTo>
                      <a:pt x="124" y="148"/>
                    </a:lnTo>
                    <a:lnTo>
                      <a:pt x="119" y="151"/>
                    </a:lnTo>
                    <a:lnTo>
                      <a:pt x="114" y="153"/>
                    </a:lnTo>
                    <a:lnTo>
                      <a:pt x="109" y="155"/>
                    </a:lnTo>
                    <a:lnTo>
                      <a:pt x="102" y="158"/>
                    </a:lnTo>
                    <a:lnTo>
                      <a:pt x="93" y="160"/>
                    </a:lnTo>
                    <a:lnTo>
                      <a:pt x="85" y="160"/>
                    </a:lnTo>
                    <a:lnTo>
                      <a:pt x="76" y="158"/>
                    </a:lnTo>
                    <a:lnTo>
                      <a:pt x="66" y="155"/>
                    </a:lnTo>
                    <a:lnTo>
                      <a:pt x="57" y="148"/>
                    </a:lnTo>
                    <a:lnTo>
                      <a:pt x="47" y="141"/>
                    </a:lnTo>
                    <a:lnTo>
                      <a:pt x="43" y="131"/>
                    </a:lnTo>
                    <a:lnTo>
                      <a:pt x="40" y="122"/>
                    </a:lnTo>
                    <a:lnTo>
                      <a:pt x="38" y="115"/>
                    </a:lnTo>
                    <a:lnTo>
                      <a:pt x="38" y="105"/>
                    </a:lnTo>
                    <a:lnTo>
                      <a:pt x="38" y="98"/>
                    </a:lnTo>
                    <a:lnTo>
                      <a:pt x="40" y="93"/>
                    </a:lnTo>
                    <a:lnTo>
                      <a:pt x="43" y="89"/>
                    </a:lnTo>
                    <a:lnTo>
                      <a:pt x="43" y="84"/>
                    </a:lnTo>
                    <a:lnTo>
                      <a:pt x="38" y="81"/>
                    </a:lnTo>
                    <a:lnTo>
                      <a:pt x="33" y="77"/>
                    </a:lnTo>
                    <a:lnTo>
                      <a:pt x="28" y="72"/>
                    </a:lnTo>
                    <a:lnTo>
                      <a:pt x="21" y="65"/>
                    </a:lnTo>
                    <a:lnTo>
                      <a:pt x="16" y="58"/>
                    </a:lnTo>
                    <a:lnTo>
                      <a:pt x="9" y="46"/>
                    </a:lnTo>
                    <a:lnTo>
                      <a:pt x="4" y="34"/>
                    </a:lnTo>
                    <a:lnTo>
                      <a:pt x="2" y="19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" name="Freeform 108"/>
              <p:cNvSpPr>
                <a:spLocks/>
              </p:cNvSpPr>
              <p:nvPr/>
            </p:nvSpPr>
            <p:spPr bwMode="auto">
              <a:xfrm>
                <a:off x="4685" y="3659"/>
                <a:ext cx="352" cy="238"/>
              </a:xfrm>
              <a:custGeom>
                <a:avLst/>
                <a:gdLst>
                  <a:gd name="T0" fmla="*/ 355 w 355"/>
                  <a:gd name="T1" fmla="*/ 19 h 239"/>
                  <a:gd name="T2" fmla="*/ 348 w 355"/>
                  <a:gd name="T3" fmla="*/ 48 h 239"/>
                  <a:gd name="T4" fmla="*/ 336 w 355"/>
                  <a:gd name="T5" fmla="*/ 67 h 239"/>
                  <a:gd name="T6" fmla="*/ 324 w 355"/>
                  <a:gd name="T7" fmla="*/ 79 h 239"/>
                  <a:gd name="T8" fmla="*/ 315 w 355"/>
                  <a:gd name="T9" fmla="*/ 84 h 239"/>
                  <a:gd name="T10" fmla="*/ 315 w 355"/>
                  <a:gd name="T11" fmla="*/ 86 h 239"/>
                  <a:gd name="T12" fmla="*/ 317 w 355"/>
                  <a:gd name="T13" fmla="*/ 93 h 239"/>
                  <a:gd name="T14" fmla="*/ 319 w 355"/>
                  <a:gd name="T15" fmla="*/ 108 h 239"/>
                  <a:gd name="T16" fmla="*/ 317 w 355"/>
                  <a:gd name="T17" fmla="*/ 124 h 239"/>
                  <a:gd name="T18" fmla="*/ 310 w 355"/>
                  <a:gd name="T19" fmla="*/ 141 h 239"/>
                  <a:gd name="T20" fmla="*/ 291 w 355"/>
                  <a:gd name="T21" fmla="*/ 155 h 239"/>
                  <a:gd name="T22" fmla="*/ 272 w 355"/>
                  <a:gd name="T23" fmla="*/ 160 h 239"/>
                  <a:gd name="T24" fmla="*/ 255 w 355"/>
                  <a:gd name="T25" fmla="*/ 160 h 239"/>
                  <a:gd name="T26" fmla="*/ 243 w 355"/>
                  <a:gd name="T27" fmla="*/ 155 h 239"/>
                  <a:gd name="T28" fmla="*/ 234 w 355"/>
                  <a:gd name="T29" fmla="*/ 151 h 239"/>
                  <a:gd name="T30" fmla="*/ 234 w 355"/>
                  <a:gd name="T31" fmla="*/ 151 h 239"/>
                  <a:gd name="T32" fmla="*/ 234 w 355"/>
                  <a:gd name="T33" fmla="*/ 158 h 239"/>
                  <a:gd name="T34" fmla="*/ 231 w 355"/>
                  <a:gd name="T35" fmla="*/ 170 h 239"/>
                  <a:gd name="T36" fmla="*/ 224 w 355"/>
                  <a:gd name="T37" fmla="*/ 189 h 239"/>
                  <a:gd name="T38" fmla="*/ 205 w 355"/>
                  <a:gd name="T39" fmla="*/ 208 h 239"/>
                  <a:gd name="T40" fmla="*/ 176 w 355"/>
                  <a:gd name="T41" fmla="*/ 227 h 239"/>
                  <a:gd name="T42" fmla="*/ 145 w 355"/>
                  <a:gd name="T43" fmla="*/ 232 h 239"/>
                  <a:gd name="T44" fmla="*/ 119 w 355"/>
                  <a:gd name="T45" fmla="*/ 224 h 239"/>
                  <a:gd name="T46" fmla="*/ 98 w 355"/>
                  <a:gd name="T47" fmla="*/ 215 h 239"/>
                  <a:gd name="T48" fmla="*/ 86 w 355"/>
                  <a:gd name="T49" fmla="*/ 208 h 239"/>
                  <a:gd name="T50" fmla="*/ 83 w 355"/>
                  <a:gd name="T51" fmla="*/ 208 h 239"/>
                  <a:gd name="T52" fmla="*/ 83 w 355"/>
                  <a:gd name="T53" fmla="*/ 213 h 239"/>
                  <a:gd name="T54" fmla="*/ 79 w 355"/>
                  <a:gd name="T55" fmla="*/ 222 h 239"/>
                  <a:gd name="T56" fmla="*/ 69 w 355"/>
                  <a:gd name="T57" fmla="*/ 232 h 239"/>
                  <a:gd name="T58" fmla="*/ 52 w 355"/>
                  <a:gd name="T59" fmla="*/ 236 h 239"/>
                  <a:gd name="T60" fmla="*/ 31 w 355"/>
                  <a:gd name="T61" fmla="*/ 236 h 239"/>
                  <a:gd name="T62" fmla="*/ 14 w 355"/>
                  <a:gd name="T63" fmla="*/ 232 h 239"/>
                  <a:gd name="T64" fmla="*/ 5 w 355"/>
                  <a:gd name="T65" fmla="*/ 222 h 239"/>
                  <a:gd name="T66" fmla="*/ 0 w 355"/>
                  <a:gd name="T67" fmla="*/ 213 h 239"/>
                  <a:gd name="T68" fmla="*/ 0 w 355"/>
                  <a:gd name="T69" fmla="*/ 208 h 23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5" h="239">
                    <a:moveTo>
                      <a:pt x="355" y="0"/>
                    </a:moveTo>
                    <a:lnTo>
                      <a:pt x="355" y="19"/>
                    </a:lnTo>
                    <a:lnTo>
                      <a:pt x="353" y="34"/>
                    </a:lnTo>
                    <a:lnTo>
                      <a:pt x="348" y="48"/>
                    </a:lnTo>
                    <a:lnTo>
                      <a:pt x="341" y="58"/>
                    </a:lnTo>
                    <a:lnTo>
                      <a:pt x="336" y="67"/>
                    </a:lnTo>
                    <a:lnTo>
                      <a:pt x="329" y="74"/>
                    </a:lnTo>
                    <a:lnTo>
                      <a:pt x="324" y="79"/>
                    </a:lnTo>
                    <a:lnTo>
                      <a:pt x="319" y="81"/>
                    </a:lnTo>
                    <a:lnTo>
                      <a:pt x="315" y="84"/>
                    </a:lnTo>
                    <a:lnTo>
                      <a:pt x="315" y="86"/>
                    </a:lnTo>
                    <a:lnTo>
                      <a:pt x="315" y="89"/>
                    </a:lnTo>
                    <a:lnTo>
                      <a:pt x="317" y="93"/>
                    </a:lnTo>
                    <a:lnTo>
                      <a:pt x="319" y="100"/>
                    </a:lnTo>
                    <a:lnTo>
                      <a:pt x="319" y="108"/>
                    </a:lnTo>
                    <a:lnTo>
                      <a:pt x="319" y="115"/>
                    </a:lnTo>
                    <a:lnTo>
                      <a:pt x="317" y="124"/>
                    </a:lnTo>
                    <a:lnTo>
                      <a:pt x="315" y="131"/>
                    </a:lnTo>
                    <a:lnTo>
                      <a:pt x="310" y="141"/>
                    </a:lnTo>
                    <a:lnTo>
                      <a:pt x="300" y="151"/>
                    </a:lnTo>
                    <a:lnTo>
                      <a:pt x="291" y="155"/>
                    </a:lnTo>
                    <a:lnTo>
                      <a:pt x="281" y="160"/>
                    </a:lnTo>
                    <a:lnTo>
                      <a:pt x="272" y="160"/>
                    </a:lnTo>
                    <a:lnTo>
                      <a:pt x="265" y="160"/>
                    </a:lnTo>
                    <a:lnTo>
                      <a:pt x="255" y="160"/>
                    </a:lnTo>
                    <a:lnTo>
                      <a:pt x="248" y="158"/>
                    </a:lnTo>
                    <a:lnTo>
                      <a:pt x="243" y="155"/>
                    </a:lnTo>
                    <a:lnTo>
                      <a:pt x="238" y="153"/>
                    </a:lnTo>
                    <a:lnTo>
                      <a:pt x="234" y="151"/>
                    </a:lnTo>
                    <a:lnTo>
                      <a:pt x="234" y="153"/>
                    </a:lnTo>
                    <a:lnTo>
                      <a:pt x="234" y="158"/>
                    </a:lnTo>
                    <a:lnTo>
                      <a:pt x="234" y="162"/>
                    </a:lnTo>
                    <a:lnTo>
                      <a:pt x="231" y="170"/>
                    </a:lnTo>
                    <a:lnTo>
                      <a:pt x="229" y="179"/>
                    </a:lnTo>
                    <a:lnTo>
                      <a:pt x="224" y="189"/>
                    </a:lnTo>
                    <a:lnTo>
                      <a:pt x="217" y="198"/>
                    </a:lnTo>
                    <a:lnTo>
                      <a:pt x="205" y="208"/>
                    </a:lnTo>
                    <a:lnTo>
                      <a:pt x="191" y="217"/>
                    </a:lnTo>
                    <a:lnTo>
                      <a:pt x="176" y="227"/>
                    </a:lnTo>
                    <a:lnTo>
                      <a:pt x="160" y="229"/>
                    </a:lnTo>
                    <a:lnTo>
                      <a:pt x="145" y="232"/>
                    </a:lnTo>
                    <a:lnTo>
                      <a:pt x="131" y="229"/>
                    </a:lnTo>
                    <a:lnTo>
                      <a:pt x="119" y="224"/>
                    </a:lnTo>
                    <a:lnTo>
                      <a:pt x="107" y="220"/>
                    </a:lnTo>
                    <a:lnTo>
                      <a:pt x="98" y="215"/>
                    </a:lnTo>
                    <a:lnTo>
                      <a:pt x="90" y="210"/>
                    </a:lnTo>
                    <a:lnTo>
                      <a:pt x="86" y="208"/>
                    </a:lnTo>
                    <a:lnTo>
                      <a:pt x="83" y="208"/>
                    </a:lnTo>
                    <a:lnTo>
                      <a:pt x="83" y="210"/>
                    </a:lnTo>
                    <a:lnTo>
                      <a:pt x="83" y="213"/>
                    </a:lnTo>
                    <a:lnTo>
                      <a:pt x="81" y="217"/>
                    </a:lnTo>
                    <a:lnTo>
                      <a:pt x="79" y="222"/>
                    </a:lnTo>
                    <a:lnTo>
                      <a:pt x="74" y="227"/>
                    </a:lnTo>
                    <a:lnTo>
                      <a:pt x="69" y="232"/>
                    </a:lnTo>
                    <a:lnTo>
                      <a:pt x="62" y="234"/>
                    </a:lnTo>
                    <a:lnTo>
                      <a:pt x="52" y="236"/>
                    </a:lnTo>
                    <a:lnTo>
                      <a:pt x="43" y="239"/>
                    </a:lnTo>
                    <a:lnTo>
                      <a:pt x="31" y="236"/>
                    </a:lnTo>
                    <a:lnTo>
                      <a:pt x="21" y="234"/>
                    </a:lnTo>
                    <a:lnTo>
                      <a:pt x="14" y="232"/>
                    </a:lnTo>
                    <a:lnTo>
                      <a:pt x="9" y="227"/>
                    </a:lnTo>
                    <a:lnTo>
                      <a:pt x="5" y="222"/>
                    </a:lnTo>
                    <a:lnTo>
                      <a:pt x="2" y="217"/>
                    </a:lnTo>
                    <a:lnTo>
                      <a:pt x="0" y="213"/>
                    </a:lnTo>
                    <a:lnTo>
                      <a:pt x="0" y="210"/>
                    </a:lnTo>
                    <a:lnTo>
                      <a:pt x="0" y="208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02" name="Group 109"/>
            <p:cNvGrpSpPr>
              <a:grpSpLocks/>
            </p:cNvGrpSpPr>
            <p:nvPr/>
          </p:nvGrpSpPr>
          <p:grpSpPr bwMode="auto">
            <a:xfrm>
              <a:off x="3366" y="3430"/>
              <a:ext cx="632" cy="470"/>
              <a:chOff x="3366" y="3430"/>
              <a:chExt cx="632" cy="470"/>
            </a:xfrm>
          </p:grpSpPr>
          <p:sp>
            <p:nvSpPr>
              <p:cNvPr id="1124" name="Freeform 110"/>
              <p:cNvSpPr>
                <a:spLocks/>
              </p:cNvSpPr>
              <p:nvPr/>
            </p:nvSpPr>
            <p:spPr bwMode="auto">
              <a:xfrm>
                <a:off x="3723" y="3441"/>
                <a:ext cx="275" cy="228"/>
              </a:xfrm>
              <a:custGeom>
                <a:avLst/>
                <a:gdLst>
                  <a:gd name="T0" fmla="*/ 0 w 276"/>
                  <a:gd name="T1" fmla="*/ 24 h 229"/>
                  <a:gd name="T2" fmla="*/ 4 w 276"/>
                  <a:gd name="T3" fmla="*/ 24 h 229"/>
                  <a:gd name="T4" fmla="*/ 7 w 276"/>
                  <a:gd name="T5" fmla="*/ 19 h 229"/>
                  <a:gd name="T6" fmla="*/ 16 w 276"/>
                  <a:gd name="T7" fmla="*/ 14 h 229"/>
                  <a:gd name="T8" fmla="*/ 26 w 276"/>
                  <a:gd name="T9" fmla="*/ 10 h 229"/>
                  <a:gd name="T10" fmla="*/ 35 w 276"/>
                  <a:gd name="T11" fmla="*/ 5 h 229"/>
                  <a:gd name="T12" fmla="*/ 50 w 276"/>
                  <a:gd name="T13" fmla="*/ 2 h 229"/>
                  <a:gd name="T14" fmla="*/ 64 w 276"/>
                  <a:gd name="T15" fmla="*/ 0 h 229"/>
                  <a:gd name="T16" fmla="*/ 78 w 276"/>
                  <a:gd name="T17" fmla="*/ 0 h 229"/>
                  <a:gd name="T18" fmla="*/ 95 w 276"/>
                  <a:gd name="T19" fmla="*/ 5 h 229"/>
                  <a:gd name="T20" fmla="*/ 109 w 276"/>
                  <a:gd name="T21" fmla="*/ 12 h 229"/>
                  <a:gd name="T22" fmla="*/ 124 w 276"/>
                  <a:gd name="T23" fmla="*/ 24 h 229"/>
                  <a:gd name="T24" fmla="*/ 133 w 276"/>
                  <a:gd name="T25" fmla="*/ 33 h 229"/>
                  <a:gd name="T26" fmla="*/ 143 w 276"/>
                  <a:gd name="T27" fmla="*/ 43 h 229"/>
                  <a:gd name="T28" fmla="*/ 147 w 276"/>
                  <a:gd name="T29" fmla="*/ 52 h 229"/>
                  <a:gd name="T30" fmla="*/ 150 w 276"/>
                  <a:gd name="T31" fmla="*/ 60 h 229"/>
                  <a:gd name="T32" fmla="*/ 152 w 276"/>
                  <a:gd name="T33" fmla="*/ 67 h 229"/>
                  <a:gd name="T34" fmla="*/ 152 w 276"/>
                  <a:gd name="T35" fmla="*/ 74 h 229"/>
                  <a:gd name="T36" fmla="*/ 152 w 276"/>
                  <a:gd name="T37" fmla="*/ 79 h 229"/>
                  <a:gd name="T38" fmla="*/ 152 w 276"/>
                  <a:gd name="T39" fmla="*/ 81 h 229"/>
                  <a:gd name="T40" fmla="*/ 152 w 276"/>
                  <a:gd name="T41" fmla="*/ 81 h 229"/>
                  <a:gd name="T42" fmla="*/ 152 w 276"/>
                  <a:gd name="T43" fmla="*/ 81 h 229"/>
                  <a:gd name="T44" fmla="*/ 155 w 276"/>
                  <a:gd name="T45" fmla="*/ 79 h 229"/>
                  <a:gd name="T46" fmla="*/ 159 w 276"/>
                  <a:gd name="T47" fmla="*/ 76 h 229"/>
                  <a:gd name="T48" fmla="*/ 167 w 276"/>
                  <a:gd name="T49" fmla="*/ 74 h 229"/>
                  <a:gd name="T50" fmla="*/ 174 w 276"/>
                  <a:gd name="T51" fmla="*/ 72 h 229"/>
                  <a:gd name="T52" fmla="*/ 181 w 276"/>
                  <a:gd name="T53" fmla="*/ 69 h 229"/>
                  <a:gd name="T54" fmla="*/ 190 w 276"/>
                  <a:gd name="T55" fmla="*/ 69 h 229"/>
                  <a:gd name="T56" fmla="*/ 200 w 276"/>
                  <a:gd name="T57" fmla="*/ 72 h 229"/>
                  <a:gd name="T58" fmla="*/ 209 w 276"/>
                  <a:gd name="T59" fmla="*/ 74 h 229"/>
                  <a:gd name="T60" fmla="*/ 219 w 276"/>
                  <a:gd name="T61" fmla="*/ 81 h 229"/>
                  <a:gd name="T62" fmla="*/ 229 w 276"/>
                  <a:gd name="T63" fmla="*/ 91 h 229"/>
                  <a:gd name="T64" fmla="*/ 233 w 276"/>
                  <a:gd name="T65" fmla="*/ 98 h 229"/>
                  <a:gd name="T66" fmla="*/ 236 w 276"/>
                  <a:gd name="T67" fmla="*/ 107 h 229"/>
                  <a:gd name="T68" fmla="*/ 238 w 276"/>
                  <a:gd name="T69" fmla="*/ 117 h 229"/>
                  <a:gd name="T70" fmla="*/ 238 w 276"/>
                  <a:gd name="T71" fmla="*/ 124 h 229"/>
                  <a:gd name="T72" fmla="*/ 236 w 276"/>
                  <a:gd name="T73" fmla="*/ 131 h 229"/>
                  <a:gd name="T74" fmla="*/ 236 w 276"/>
                  <a:gd name="T75" fmla="*/ 138 h 229"/>
                  <a:gd name="T76" fmla="*/ 233 w 276"/>
                  <a:gd name="T77" fmla="*/ 143 h 229"/>
                  <a:gd name="T78" fmla="*/ 233 w 276"/>
                  <a:gd name="T79" fmla="*/ 145 h 229"/>
                  <a:gd name="T80" fmla="*/ 231 w 276"/>
                  <a:gd name="T81" fmla="*/ 145 h 229"/>
                  <a:gd name="T82" fmla="*/ 233 w 276"/>
                  <a:gd name="T83" fmla="*/ 148 h 229"/>
                  <a:gd name="T84" fmla="*/ 236 w 276"/>
                  <a:gd name="T85" fmla="*/ 148 h 229"/>
                  <a:gd name="T86" fmla="*/ 240 w 276"/>
                  <a:gd name="T87" fmla="*/ 153 h 229"/>
                  <a:gd name="T88" fmla="*/ 248 w 276"/>
                  <a:gd name="T89" fmla="*/ 157 h 229"/>
                  <a:gd name="T90" fmla="*/ 252 w 276"/>
                  <a:gd name="T91" fmla="*/ 164 h 229"/>
                  <a:gd name="T92" fmla="*/ 259 w 276"/>
                  <a:gd name="T93" fmla="*/ 174 h 229"/>
                  <a:gd name="T94" fmla="*/ 267 w 276"/>
                  <a:gd name="T95" fmla="*/ 184 h 229"/>
                  <a:gd name="T96" fmla="*/ 271 w 276"/>
                  <a:gd name="T97" fmla="*/ 195 h 229"/>
                  <a:gd name="T98" fmla="*/ 274 w 276"/>
                  <a:gd name="T99" fmla="*/ 212 h 229"/>
                  <a:gd name="T100" fmla="*/ 276 w 276"/>
                  <a:gd name="T101" fmla="*/ 229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6" h="229">
                    <a:moveTo>
                      <a:pt x="0" y="24"/>
                    </a:moveTo>
                    <a:lnTo>
                      <a:pt x="4" y="24"/>
                    </a:lnTo>
                    <a:lnTo>
                      <a:pt x="7" y="19"/>
                    </a:lnTo>
                    <a:lnTo>
                      <a:pt x="16" y="14"/>
                    </a:lnTo>
                    <a:lnTo>
                      <a:pt x="26" y="10"/>
                    </a:lnTo>
                    <a:lnTo>
                      <a:pt x="35" y="5"/>
                    </a:lnTo>
                    <a:lnTo>
                      <a:pt x="50" y="2"/>
                    </a:lnTo>
                    <a:lnTo>
                      <a:pt x="64" y="0"/>
                    </a:lnTo>
                    <a:lnTo>
                      <a:pt x="78" y="0"/>
                    </a:lnTo>
                    <a:lnTo>
                      <a:pt x="95" y="5"/>
                    </a:lnTo>
                    <a:lnTo>
                      <a:pt x="109" y="12"/>
                    </a:lnTo>
                    <a:lnTo>
                      <a:pt x="124" y="24"/>
                    </a:lnTo>
                    <a:lnTo>
                      <a:pt x="133" y="33"/>
                    </a:lnTo>
                    <a:lnTo>
                      <a:pt x="143" y="43"/>
                    </a:lnTo>
                    <a:lnTo>
                      <a:pt x="147" y="52"/>
                    </a:lnTo>
                    <a:lnTo>
                      <a:pt x="150" y="60"/>
                    </a:lnTo>
                    <a:lnTo>
                      <a:pt x="152" y="67"/>
                    </a:lnTo>
                    <a:lnTo>
                      <a:pt x="152" y="74"/>
                    </a:lnTo>
                    <a:lnTo>
                      <a:pt x="152" y="79"/>
                    </a:lnTo>
                    <a:lnTo>
                      <a:pt x="152" y="81"/>
                    </a:lnTo>
                    <a:lnTo>
                      <a:pt x="155" y="79"/>
                    </a:lnTo>
                    <a:lnTo>
                      <a:pt x="159" y="76"/>
                    </a:lnTo>
                    <a:lnTo>
                      <a:pt x="167" y="74"/>
                    </a:lnTo>
                    <a:lnTo>
                      <a:pt x="174" y="72"/>
                    </a:lnTo>
                    <a:lnTo>
                      <a:pt x="181" y="69"/>
                    </a:lnTo>
                    <a:lnTo>
                      <a:pt x="190" y="69"/>
                    </a:lnTo>
                    <a:lnTo>
                      <a:pt x="200" y="72"/>
                    </a:lnTo>
                    <a:lnTo>
                      <a:pt x="209" y="74"/>
                    </a:lnTo>
                    <a:lnTo>
                      <a:pt x="219" y="81"/>
                    </a:lnTo>
                    <a:lnTo>
                      <a:pt x="229" y="91"/>
                    </a:lnTo>
                    <a:lnTo>
                      <a:pt x="233" y="98"/>
                    </a:lnTo>
                    <a:lnTo>
                      <a:pt x="236" y="107"/>
                    </a:lnTo>
                    <a:lnTo>
                      <a:pt x="238" y="117"/>
                    </a:lnTo>
                    <a:lnTo>
                      <a:pt x="238" y="124"/>
                    </a:lnTo>
                    <a:lnTo>
                      <a:pt x="236" y="131"/>
                    </a:lnTo>
                    <a:lnTo>
                      <a:pt x="236" y="138"/>
                    </a:lnTo>
                    <a:lnTo>
                      <a:pt x="233" y="143"/>
                    </a:lnTo>
                    <a:lnTo>
                      <a:pt x="233" y="145"/>
                    </a:lnTo>
                    <a:lnTo>
                      <a:pt x="231" y="145"/>
                    </a:lnTo>
                    <a:lnTo>
                      <a:pt x="233" y="148"/>
                    </a:lnTo>
                    <a:lnTo>
                      <a:pt x="236" y="148"/>
                    </a:lnTo>
                    <a:lnTo>
                      <a:pt x="240" y="153"/>
                    </a:lnTo>
                    <a:lnTo>
                      <a:pt x="248" y="157"/>
                    </a:lnTo>
                    <a:lnTo>
                      <a:pt x="252" y="164"/>
                    </a:lnTo>
                    <a:lnTo>
                      <a:pt x="259" y="174"/>
                    </a:lnTo>
                    <a:lnTo>
                      <a:pt x="267" y="184"/>
                    </a:lnTo>
                    <a:lnTo>
                      <a:pt x="271" y="195"/>
                    </a:lnTo>
                    <a:lnTo>
                      <a:pt x="274" y="212"/>
                    </a:lnTo>
                    <a:lnTo>
                      <a:pt x="276" y="229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5" name="Freeform 111"/>
              <p:cNvSpPr>
                <a:spLocks/>
              </p:cNvSpPr>
              <p:nvPr/>
            </p:nvSpPr>
            <p:spPr bwMode="auto">
              <a:xfrm>
                <a:off x="3367" y="3431"/>
                <a:ext cx="356" cy="234"/>
              </a:xfrm>
              <a:custGeom>
                <a:avLst/>
                <a:gdLst>
                  <a:gd name="T0" fmla="*/ 3 w 358"/>
                  <a:gd name="T1" fmla="*/ 220 h 236"/>
                  <a:gd name="T2" fmla="*/ 10 w 358"/>
                  <a:gd name="T3" fmla="*/ 194 h 236"/>
                  <a:gd name="T4" fmla="*/ 22 w 358"/>
                  <a:gd name="T5" fmla="*/ 174 h 236"/>
                  <a:gd name="T6" fmla="*/ 34 w 358"/>
                  <a:gd name="T7" fmla="*/ 163 h 236"/>
                  <a:gd name="T8" fmla="*/ 43 w 358"/>
                  <a:gd name="T9" fmla="*/ 155 h 236"/>
                  <a:gd name="T10" fmla="*/ 43 w 358"/>
                  <a:gd name="T11" fmla="*/ 155 h 236"/>
                  <a:gd name="T12" fmla="*/ 41 w 358"/>
                  <a:gd name="T13" fmla="*/ 146 h 236"/>
                  <a:gd name="T14" fmla="*/ 39 w 358"/>
                  <a:gd name="T15" fmla="*/ 134 h 236"/>
                  <a:gd name="T16" fmla="*/ 39 w 358"/>
                  <a:gd name="T17" fmla="*/ 117 h 236"/>
                  <a:gd name="T18" fmla="*/ 48 w 358"/>
                  <a:gd name="T19" fmla="*/ 98 h 236"/>
                  <a:gd name="T20" fmla="*/ 65 w 358"/>
                  <a:gd name="T21" fmla="*/ 84 h 236"/>
                  <a:gd name="T22" fmla="*/ 84 w 358"/>
                  <a:gd name="T23" fmla="*/ 79 h 236"/>
                  <a:gd name="T24" fmla="*/ 103 w 358"/>
                  <a:gd name="T25" fmla="*/ 82 h 236"/>
                  <a:gd name="T26" fmla="*/ 115 w 358"/>
                  <a:gd name="T27" fmla="*/ 86 h 236"/>
                  <a:gd name="T28" fmla="*/ 122 w 358"/>
                  <a:gd name="T29" fmla="*/ 91 h 236"/>
                  <a:gd name="T30" fmla="*/ 124 w 358"/>
                  <a:gd name="T31" fmla="*/ 89 h 236"/>
                  <a:gd name="T32" fmla="*/ 122 w 358"/>
                  <a:gd name="T33" fmla="*/ 82 h 236"/>
                  <a:gd name="T34" fmla="*/ 124 w 358"/>
                  <a:gd name="T35" fmla="*/ 70 h 236"/>
                  <a:gd name="T36" fmla="*/ 134 w 358"/>
                  <a:gd name="T37" fmla="*/ 53 h 236"/>
                  <a:gd name="T38" fmla="*/ 153 w 358"/>
                  <a:gd name="T39" fmla="*/ 31 h 236"/>
                  <a:gd name="T40" fmla="*/ 182 w 358"/>
                  <a:gd name="T41" fmla="*/ 15 h 236"/>
                  <a:gd name="T42" fmla="*/ 213 w 358"/>
                  <a:gd name="T43" fmla="*/ 10 h 236"/>
                  <a:gd name="T44" fmla="*/ 239 w 358"/>
                  <a:gd name="T45" fmla="*/ 15 h 236"/>
                  <a:gd name="T46" fmla="*/ 260 w 358"/>
                  <a:gd name="T47" fmla="*/ 24 h 236"/>
                  <a:gd name="T48" fmla="*/ 272 w 358"/>
                  <a:gd name="T49" fmla="*/ 31 h 236"/>
                  <a:gd name="T50" fmla="*/ 275 w 358"/>
                  <a:gd name="T51" fmla="*/ 31 h 236"/>
                  <a:gd name="T52" fmla="*/ 275 w 358"/>
                  <a:gd name="T53" fmla="*/ 27 h 236"/>
                  <a:gd name="T54" fmla="*/ 279 w 358"/>
                  <a:gd name="T55" fmla="*/ 17 h 236"/>
                  <a:gd name="T56" fmla="*/ 289 w 358"/>
                  <a:gd name="T57" fmla="*/ 8 h 236"/>
                  <a:gd name="T58" fmla="*/ 306 w 358"/>
                  <a:gd name="T59" fmla="*/ 3 h 236"/>
                  <a:gd name="T60" fmla="*/ 327 w 358"/>
                  <a:gd name="T61" fmla="*/ 3 h 236"/>
                  <a:gd name="T62" fmla="*/ 344 w 358"/>
                  <a:gd name="T63" fmla="*/ 8 h 236"/>
                  <a:gd name="T64" fmla="*/ 351 w 358"/>
                  <a:gd name="T65" fmla="*/ 17 h 236"/>
                  <a:gd name="T66" fmla="*/ 356 w 358"/>
                  <a:gd name="T67" fmla="*/ 27 h 236"/>
                  <a:gd name="T68" fmla="*/ 358 w 358"/>
                  <a:gd name="T69" fmla="*/ 31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58" h="236">
                    <a:moveTo>
                      <a:pt x="0" y="236"/>
                    </a:moveTo>
                    <a:lnTo>
                      <a:pt x="3" y="220"/>
                    </a:lnTo>
                    <a:lnTo>
                      <a:pt x="5" y="205"/>
                    </a:lnTo>
                    <a:lnTo>
                      <a:pt x="10" y="194"/>
                    </a:lnTo>
                    <a:lnTo>
                      <a:pt x="15" y="182"/>
                    </a:lnTo>
                    <a:lnTo>
                      <a:pt x="22" y="174"/>
                    </a:lnTo>
                    <a:lnTo>
                      <a:pt x="29" y="167"/>
                    </a:lnTo>
                    <a:lnTo>
                      <a:pt x="34" y="163"/>
                    </a:lnTo>
                    <a:lnTo>
                      <a:pt x="39" y="158"/>
                    </a:lnTo>
                    <a:lnTo>
                      <a:pt x="43" y="155"/>
                    </a:lnTo>
                    <a:lnTo>
                      <a:pt x="41" y="151"/>
                    </a:lnTo>
                    <a:lnTo>
                      <a:pt x="41" y="146"/>
                    </a:lnTo>
                    <a:lnTo>
                      <a:pt x="39" y="141"/>
                    </a:lnTo>
                    <a:lnTo>
                      <a:pt x="39" y="134"/>
                    </a:lnTo>
                    <a:lnTo>
                      <a:pt x="39" y="124"/>
                    </a:lnTo>
                    <a:lnTo>
                      <a:pt x="39" y="117"/>
                    </a:lnTo>
                    <a:lnTo>
                      <a:pt x="43" y="108"/>
                    </a:lnTo>
                    <a:lnTo>
                      <a:pt x="48" y="98"/>
                    </a:lnTo>
                    <a:lnTo>
                      <a:pt x="55" y="91"/>
                    </a:lnTo>
                    <a:lnTo>
                      <a:pt x="65" y="84"/>
                    </a:lnTo>
                    <a:lnTo>
                      <a:pt x="77" y="82"/>
                    </a:lnTo>
                    <a:lnTo>
                      <a:pt x="84" y="79"/>
                    </a:lnTo>
                    <a:lnTo>
                      <a:pt x="93" y="79"/>
                    </a:lnTo>
                    <a:lnTo>
                      <a:pt x="103" y="82"/>
                    </a:lnTo>
                    <a:lnTo>
                      <a:pt x="110" y="84"/>
                    </a:lnTo>
                    <a:lnTo>
                      <a:pt x="115" y="86"/>
                    </a:lnTo>
                    <a:lnTo>
                      <a:pt x="120" y="89"/>
                    </a:lnTo>
                    <a:lnTo>
                      <a:pt x="122" y="91"/>
                    </a:lnTo>
                    <a:lnTo>
                      <a:pt x="124" y="91"/>
                    </a:lnTo>
                    <a:lnTo>
                      <a:pt x="124" y="89"/>
                    </a:lnTo>
                    <a:lnTo>
                      <a:pt x="122" y="86"/>
                    </a:lnTo>
                    <a:lnTo>
                      <a:pt x="122" y="82"/>
                    </a:lnTo>
                    <a:lnTo>
                      <a:pt x="124" y="77"/>
                    </a:lnTo>
                    <a:lnTo>
                      <a:pt x="124" y="70"/>
                    </a:lnTo>
                    <a:lnTo>
                      <a:pt x="129" y="60"/>
                    </a:lnTo>
                    <a:lnTo>
                      <a:pt x="134" y="53"/>
                    </a:lnTo>
                    <a:lnTo>
                      <a:pt x="141" y="43"/>
                    </a:lnTo>
                    <a:lnTo>
                      <a:pt x="153" y="31"/>
                    </a:lnTo>
                    <a:lnTo>
                      <a:pt x="165" y="22"/>
                    </a:lnTo>
                    <a:lnTo>
                      <a:pt x="182" y="15"/>
                    </a:lnTo>
                    <a:lnTo>
                      <a:pt x="196" y="10"/>
                    </a:lnTo>
                    <a:lnTo>
                      <a:pt x="213" y="10"/>
                    </a:lnTo>
                    <a:lnTo>
                      <a:pt x="227" y="10"/>
                    </a:lnTo>
                    <a:lnTo>
                      <a:pt x="239" y="15"/>
                    </a:lnTo>
                    <a:lnTo>
                      <a:pt x="251" y="20"/>
                    </a:lnTo>
                    <a:lnTo>
                      <a:pt x="260" y="24"/>
                    </a:lnTo>
                    <a:lnTo>
                      <a:pt x="267" y="29"/>
                    </a:lnTo>
                    <a:lnTo>
                      <a:pt x="272" y="31"/>
                    </a:lnTo>
                    <a:lnTo>
                      <a:pt x="275" y="34"/>
                    </a:lnTo>
                    <a:lnTo>
                      <a:pt x="275" y="31"/>
                    </a:lnTo>
                    <a:lnTo>
                      <a:pt x="275" y="29"/>
                    </a:lnTo>
                    <a:lnTo>
                      <a:pt x="275" y="27"/>
                    </a:lnTo>
                    <a:lnTo>
                      <a:pt x="277" y="22"/>
                    </a:lnTo>
                    <a:lnTo>
                      <a:pt x="279" y="17"/>
                    </a:lnTo>
                    <a:lnTo>
                      <a:pt x="284" y="12"/>
                    </a:lnTo>
                    <a:lnTo>
                      <a:pt x="289" y="8"/>
                    </a:lnTo>
                    <a:lnTo>
                      <a:pt x="296" y="5"/>
                    </a:lnTo>
                    <a:lnTo>
                      <a:pt x="306" y="3"/>
                    </a:lnTo>
                    <a:lnTo>
                      <a:pt x="315" y="0"/>
                    </a:lnTo>
                    <a:lnTo>
                      <a:pt x="327" y="3"/>
                    </a:lnTo>
                    <a:lnTo>
                      <a:pt x="337" y="5"/>
                    </a:lnTo>
                    <a:lnTo>
                      <a:pt x="344" y="8"/>
                    </a:lnTo>
                    <a:lnTo>
                      <a:pt x="348" y="12"/>
                    </a:lnTo>
                    <a:lnTo>
                      <a:pt x="351" y="17"/>
                    </a:lnTo>
                    <a:lnTo>
                      <a:pt x="356" y="22"/>
                    </a:lnTo>
                    <a:lnTo>
                      <a:pt x="356" y="27"/>
                    </a:lnTo>
                    <a:lnTo>
                      <a:pt x="358" y="29"/>
                    </a:lnTo>
                    <a:lnTo>
                      <a:pt x="358" y="31"/>
                    </a:lnTo>
                    <a:lnTo>
                      <a:pt x="358" y="34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" name="Freeform 112"/>
              <p:cNvSpPr>
                <a:spLocks/>
              </p:cNvSpPr>
              <p:nvPr/>
            </p:nvSpPr>
            <p:spPr bwMode="auto">
              <a:xfrm>
                <a:off x="3367" y="3666"/>
                <a:ext cx="272" cy="228"/>
              </a:xfrm>
              <a:custGeom>
                <a:avLst/>
                <a:gdLst>
                  <a:gd name="T0" fmla="*/ 272 w 272"/>
                  <a:gd name="T1" fmla="*/ 203 h 229"/>
                  <a:gd name="T2" fmla="*/ 272 w 272"/>
                  <a:gd name="T3" fmla="*/ 205 h 229"/>
                  <a:gd name="T4" fmla="*/ 267 w 272"/>
                  <a:gd name="T5" fmla="*/ 208 h 229"/>
                  <a:gd name="T6" fmla="*/ 260 w 272"/>
                  <a:gd name="T7" fmla="*/ 212 h 229"/>
                  <a:gd name="T8" fmla="*/ 251 w 272"/>
                  <a:gd name="T9" fmla="*/ 217 h 229"/>
                  <a:gd name="T10" fmla="*/ 239 w 272"/>
                  <a:gd name="T11" fmla="*/ 222 h 229"/>
                  <a:gd name="T12" fmla="*/ 227 w 272"/>
                  <a:gd name="T13" fmla="*/ 227 h 229"/>
                  <a:gd name="T14" fmla="*/ 213 w 272"/>
                  <a:gd name="T15" fmla="*/ 229 h 229"/>
                  <a:gd name="T16" fmla="*/ 196 w 272"/>
                  <a:gd name="T17" fmla="*/ 227 h 229"/>
                  <a:gd name="T18" fmla="*/ 182 w 272"/>
                  <a:gd name="T19" fmla="*/ 224 h 229"/>
                  <a:gd name="T20" fmla="*/ 165 w 272"/>
                  <a:gd name="T21" fmla="*/ 215 h 229"/>
                  <a:gd name="T22" fmla="*/ 153 w 272"/>
                  <a:gd name="T23" fmla="*/ 205 h 229"/>
                  <a:gd name="T24" fmla="*/ 141 w 272"/>
                  <a:gd name="T25" fmla="*/ 196 h 229"/>
                  <a:gd name="T26" fmla="*/ 134 w 272"/>
                  <a:gd name="T27" fmla="*/ 186 h 229"/>
                  <a:gd name="T28" fmla="*/ 129 w 272"/>
                  <a:gd name="T29" fmla="*/ 177 h 229"/>
                  <a:gd name="T30" fmla="*/ 124 w 272"/>
                  <a:gd name="T31" fmla="*/ 167 h 229"/>
                  <a:gd name="T32" fmla="*/ 124 w 272"/>
                  <a:gd name="T33" fmla="*/ 160 h 229"/>
                  <a:gd name="T34" fmla="*/ 122 w 272"/>
                  <a:gd name="T35" fmla="*/ 155 h 229"/>
                  <a:gd name="T36" fmla="*/ 122 w 272"/>
                  <a:gd name="T37" fmla="*/ 150 h 229"/>
                  <a:gd name="T38" fmla="*/ 124 w 272"/>
                  <a:gd name="T39" fmla="*/ 148 h 229"/>
                  <a:gd name="T40" fmla="*/ 124 w 272"/>
                  <a:gd name="T41" fmla="*/ 146 h 229"/>
                  <a:gd name="T42" fmla="*/ 122 w 272"/>
                  <a:gd name="T43" fmla="*/ 148 h 229"/>
                  <a:gd name="T44" fmla="*/ 120 w 272"/>
                  <a:gd name="T45" fmla="*/ 150 h 229"/>
                  <a:gd name="T46" fmla="*/ 115 w 272"/>
                  <a:gd name="T47" fmla="*/ 153 h 229"/>
                  <a:gd name="T48" fmla="*/ 110 w 272"/>
                  <a:gd name="T49" fmla="*/ 155 h 229"/>
                  <a:gd name="T50" fmla="*/ 103 w 272"/>
                  <a:gd name="T51" fmla="*/ 157 h 229"/>
                  <a:gd name="T52" fmla="*/ 93 w 272"/>
                  <a:gd name="T53" fmla="*/ 157 h 229"/>
                  <a:gd name="T54" fmla="*/ 84 w 272"/>
                  <a:gd name="T55" fmla="*/ 157 h 229"/>
                  <a:gd name="T56" fmla="*/ 77 w 272"/>
                  <a:gd name="T57" fmla="*/ 157 h 229"/>
                  <a:gd name="T58" fmla="*/ 65 w 272"/>
                  <a:gd name="T59" fmla="*/ 153 h 229"/>
                  <a:gd name="T60" fmla="*/ 55 w 272"/>
                  <a:gd name="T61" fmla="*/ 146 h 229"/>
                  <a:gd name="T62" fmla="*/ 48 w 272"/>
                  <a:gd name="T63" fmla="*/ 138 h 229"/>
                  <a:gd name="T64" fmla="*/ 43 w 272"/>
                  <a:gd name="T65" fmla="*/ 129 h 229"/>
                  <a:gd name="T66" fmla="*/ 39 w 272"/>
                  <a:gd name="T67" fmla="*/ 122 h 229"/>
                  <a:gd name="T68" fmla="*/ 39 w 272"/>
                  <a:gd name="T69" fmla="*/ 112 h 229"/>
                  <a:gd name="T70" fmla="*/ 39 w 272"/>
                  <a:gd name="T71" fmla="*/ 105 h 229"/>
                  <a:gd name="T72" fmla="*/ 39 w 272"/>
                  <a:gd name="T73" fmla="*/ 98 h 229"/>
                  <a:gd name="T74" fmla="*/ 41 w 272"/>
                  <a:gd name="T75" fmla="*/ 91 h 229"/>
                  <a:gd name="T76" fmla="*/ 41 w 272"/>
                  <a:gd name="T77" fmla="*/ 86 h 229"/>
                  <a:gd name="T78" fmla="*/ 43 w 272"/>
                  <a:gd name="T79" fmla="*/ 84 h 229"/>
                  <a:gd name="T80" fmla="*/ 43 w 272"/>
                  <a:gd name="T81" fmla="*/ 81 h 229"/>
                  <a:gd name="T82" fmla="*/ 43 w 272"/>
                  <a:gd name="T83" fmla="*/ 81 h 229"/>
                  <a:gd name="T84" fmla="*/ 39 w 272"/>
                  <a:gd name="T85" fmla="*/ 79 h 229"/>
                  <a:gd name="T86" fmla="*/ 34 w 272"/>
                  <a:gd name="T87" fmla="*/ 76 h 229"/>
                  <a:gd name="T88" fmla="*/ 29 w 272"/>
                  <a:gd name="T89" fmla="*/ 72 h 229"/>
                  <a:gd name="T90" fmla="*/ 22 w 272"/>
                  <a:gd name="T91" fmla="*/ 64 h 229"/>
                  <a:gd name="T92" fmla="*/ 15 w 272"/>
                  <a:gd name="T93" fmla="*/ 55 h 229"/>
                  <a:gd name="T94" fmla="*/ 10 w 272"/>
                  <a:gd name="T95" fmla="*/ 45 h 229"/>
                  <a:gd name="T96" fmla="*/ 5 w 272"/>
                  <a:gd name="T97" fmla="*/ 31 h 229"/>
                  <a:gd name="T98" fmla="*/ 3 w 272"/>
                  <a:gd name="T99" fmla="*/ 17 h 229"/>
                  <a:gd name="T100" fmla="*/ 0 w 272"/>
                  <a:gd name="T101" fmla="*/ 0 h 229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272" h="229">
                    <a:moveTo>
                      <a:pt x="272" y="203"/>
                    </a:moveTo>
                    <a:lnTo>
                      <a:pt x="272" y="205"/>
                    </a:lnTo>
                    <a:lnTo>
                      <a:pt x="267" y="208"/>
                    </a:lnTo>
                    <a:lnTo>
                      <a:pt x="260" y="212"/>
                    </a:lnTo>
                    <a:lnTo>
                      <a:pt x="251" y="217"/>
                    </a:lnTo>
                    <a:lnTo>
                      <a:pt x="239" y="222"/>
                    </a:lnTo>
                    <a:lnTo>
                      <a:pt x="227" y="227"/>
                    </a:lnTo>
                    <a:lnTo>
                      <a:pt x="213" y="229"/>
                    </a:lnTo>
                    <a:lnTo>
                      <a:pt x="196" y="227"/>
                    </a:lnTo>
                    <a:lnTo>
                      <a:pt x="182" y="224"/>
                    </a:lnTo>
                    <a:lnTo>
                      <a:pt x="165" y="215"/>
                    </a:lnTo>
                    <a:lnTo>
                      <a:pt x="153" y="205"/>
                    </a:lnTo>
                    <a:lnTo>
                      <a:pt x="141" y="196"/>
                    </a:lnTo>
                    <a:lnTo>
                      <a:pt x="134" y="186"/>
                    </a:lnTo>
                    <a:lnTo>
                      <a:pt x="129" y="177"/>
                    </a:lnTo>
                    <a:lnTo>
                      <a:pt x="124" y="167"/>
                    </a:lnTo>
                    <a:lnTo>
                      <a:pt x="124" y="160"/>
                    </a:lnTo>
                    <a:lnTo>
                      <a:pt x="122" y="155"/>
                    </a:lnTo>
                    <a:lnTo>
                      <a:pt x="122" y="150"/>
                    </a:lnTo>
                    <a:lnTo>
                      <a:pt x="124" y="148"/>
                    </a:lnTo>
                    <a:lnTo>
                      <a:pt x="124" y="146"/>
                    </a:lnTo>
                    <a:lnTo>
                      <a:pt x="122" y="148"/>
                    </a:lnTo>
                    <a:lnTo>
                      <a:pt x="120" y="150"/>
                    </a:lnTo>
                    <a:lnTo>
                      <a:pt x="115" y="153"/>
                    </a:lnTo>
                    <a:lnTo>
                      <a:pt x="110" y="155"/>
                    </a:lnTo>
                    <a:lnTo>
                      <a:pt x="103" y="157"/>
                    </a:lnTo>
                    <a:lnTo>
                      <a:pt x="93" y="157"/>
                    </a:lnTo>
                    <a:lnTo>
                      <a:pt x="84" y="157"/>
                    </a:lnTo>
                    <a:lnTo>
                      <a:pt x="77" y="157"/>
                    </a:lnTo>
                    <a:lnTo>
                      <a:pt x="65" y="153"/>
                    </a:lnTo>
                    <a:lnTo>
                      <a:pt x="55" y="146"/>
                    </a:lnTo>
                    <a:lnTo>
                      <a:pt x="48" y="138"/>
                    </a:lnTo>
                    <a:lnTo>
                      <a:pt x="43" y="129"/>
                    </a:lnTo>
                    <a:lnTo>
                      <a:pt x="39" y="122"/>
                    </a:lnTo>
                    <a:lnTo>
                      <a:pt x="39" y="112"/>
                    </a:lnTo>
                    <a:lnTo>
                      <a:pt x="39" y="105"/>
                    </a:lnTo>
                    <a:lnTo>
                      <a:pt x="39" y="98"/>
                    </a:lnTo>
                    <a:lnTo>
                      <a:pt x="41" y="91"/>
                    </a:lnTo>
                    <a:lnTo>
                      <a:pt x="41" y="86"/>
                    </a:lnTo>
                    <a:lnTo>
                      <a:pt x="43" y="84"/>
                    </a:lnTo>
                    <a:lnTo>
                      <a:pt x="43" y="81"/>
                    </a:lnTo>
                    <a:lnTo>
                      <a:pt x="39" y="79"/>
                    </a:lnTo>
                    <a:lnTo>
                      <a:pt x="34" y="76"/>
                    </a:lnTo>
                    <a:lnTo>
                      <a:pt x="29" y="72"/>
                    </a:lnTo>
                    <a:lnTo>
                      <a:pt x="22" y="64"/>
                    </a:lnTo>
                    <a:lnTo>
                      <a:pt x="15" y="55"/>
                    </a:lnTo>
                    <a:lnTo>
                      <a:pt x="10" y="45"/>
                    </a:lnTo>
                    <a:lnTo>
                      <a:pt x="5" y="31"/>
                    </a:lnTo>
                    <a:lnTo>
                      <a:pt x="3" y="17"/>
                    </a:lnTo>
                    <a:lnTo>
                      <a:pt x="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" name="Freeform 113"/>
              <p:cNvSpPr>
                <a:spLocks/>
              </p:cNvSpPr>
              <p:nvPr/>
            </p:nvSpPr>
            <p:spPr bwMode="auto">
              <a:xfrm>
                <a:off x="3638" y="3666"/>
                <a:ext cx="360" cy="234"/>
              </a:xfrm>
              <a:custGeom>
                <a:avLst/>
                <a:gdLst>
                  <a:gd name="T0" fmla="*/ 3 w 360"/>
                  <a:gd name="T1" fmla="*/ 205 h 236"/>
                  <a:gd name="T2" fmla="*/ 3 w 360"/>
                  <a:gd name="T3" fmla="*/ 212 h 236"/>
                  <a:gd name="T4" fmla="*/ 7 w 360"/>
                  <a:gd name="T5" fmla="*/ 219 h 236"/>
                  <a:gd name="T6" fmla="*/ 17 w 360"/>
                  <a:gd name="T7" fmla="*/ 229 h 236"/>
                  <a:gd name="T8" fmla="*/ 34 w 360"/>
                  <a:gd name="T9" fmla="*/ 236 h 236"/>
                  <a:gd name="T10" fmla="*/ 55 w 360"/>
                  <a:gd name="T11" fmla="*/ 236 h 236"/>
                  <a:gd name="T12" fmla="*/ 72 w 360"/>
                  <a:gd name="T13" fmla="*/ 229 h 236"/>
                  <a:gd name="T14" fmla="*/ 79 w 360"/>
                  <a:gd name="T15" fmla="*/ 219 h 236"/>
                  <a:gd name="T16" fmla="*/ 84 w 360"/>
                  <a:gd name="T17" fmla="*/ 212 h 236"/>
                  <a:gd name="T18" fmla="*/ 86 w 360"/>
                  <a:gd name="T19" fmla="*/ 205 h 236"/>
                  <a:gd name="T20" fmla="*/ 88 w 360"/>
                  <a:gd name="T21" fmla="*/ 205 h 236"/>
                  <a:gd name="T22" fmla="*/ 100 w 360"/>
                  <a:gd name="T23" fmla="*/ 215 h 236"/>
                  <a:gd name="T24" fmla="*/ 119 w 360"/>
                  <a:gd name="T25" fmla="*/ 224 h 236"/>
                  <a:gd name="T26" fmla="*/ 148 w 360"/>
                  <a:gd name="T27" fmla="*/ 229 h 236"/>
                  <a:gd name="T28" fmla="*/ 179 w 360"/>
                  <a:gd name="T29" fmla="*/ 224 h 236"/>
                  <a:gd name="T30" fmla="*/ 208 w 360"/>
                  <a:gd name="T31" fmla="*/ 205 h 236"/>
                  <a:gd name="T32" fmla="*/ 227 w 360"/>
                  <a:gd name="T33" fmla="*/ 186 h 236"/>
                  <a:gd name="T34" fmla="*/ 234 w 360"/>
                  <a:gd name="T35" fmla="*/ 169 h 236"/>
                  <a:gd name="T36" fmla="*/ 236 w 360"/>
                  <a:gd name="T37" fmla="*/ 155 h 236"/>
                  <a:gd name="T38" fmla="*/ 236 w 360"/>
                  <a:gd name="T39" fmla="*/ 148 h 236"/>
                  <a:gd name="T40" fmla="*/ 236 w 360"/>
                  <a:gd name="T41" fmla="*/ 148 h 236"/>
                  <a:gd name="T42" fmla="*/ 243 w 360"/>
                  <a:gd name="T43" fmla="*/ 153 h 236"/>
                  <a:gd name="T44" fmla="*/ 258 w 360"/>
                  <a:gd name="T45" fmla="*/ 157 h 236"/>
                  <a:gd name="T46" fmla="*/ 274 w 360"/>
                  <a:gd name="T47" fmla="*/ 160 h 236"/>
                  <a:gd name="T48" fmla="*/ 293 w 360"/>
                  <a:gd name="T49" fmla="*/ 153 h 236"/>
                  <a:gd name="T50" fmla="*/ 313 w 360"/>
                  <a:gd name="T51" fmla="*/ 138 h 236"/>
                  <a:gd name="T52" fmla="*/ 320 w 360"/>
                  <a:gd name="T53" fmla="*/ 122 h 236"/>
                  <a:gd name="T54" fmla="*/ 322 w 360"/>
                  <a:gd name="T55" fmla="*/ 105 h 236"/>
                  <a:gd name="T56" fmla="*/ 320 w 360"/>
                  <a:gd name="T57" fmla="*/ 91 h 236"/>
                  <a:gd name="T58" fmla="*/ 317 w 360"/>
                  <a:gd name="T59" fmla="*/ 84 h 236"/>
                  <a:gd name="T60" fmla="*/ 317 w 360"/>
                  <a:gd name="T61" fmla="*/ 81 h 236"/>
                  <a:gd name="T62" fmla="*/ 324 w 360"/>
                  <a:gd name="T63" fmla="*/ 76 h 236"/>
                  <a:gd name="T64" fmla="*/ 336 w 360"/>
                  <a:gd name="T65" fmla="*/ 64 h 236"/>
                  <a:gd name="T66" fmla="*/ 351 w 360"/>
                  <a:gd name="T67" fmla="*/ 45 h 236"/>
                  <a:gd name="T68" fmla="*/ 358 w 360"/>
                  <a:gd name="T69" fmla="*/ 17 h 2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360" h="236">
                    <a:moveTo>
                      <a:pt x="0" y="203"/>
                    </a:moveTo>
                    <a:lnTo>
                      <a:pt x="3" y="205"/>
                    </a:lnTo>
                    <a:lnTo>
                      <a:pt x="3" y="208"/>
                    </a:lnTo>
                    <a:lnTo>
                      <a:pt x="3" y="212"/>
                    </a:lnTo>
                    <a:lnTo>
                      <a:pt x="5" y="215"/>
                    </a:lnTo>
                    <a:lnTo>
                      <a:pt x="7" y="219"/>
                    </a:lnTo>
                    <a:lnTo>
                      <a:pt x="12" y="224"/>
                    </a:lnTo>
                    <a:lnTo>
                      <a:pt x="17" y="229"/>
                    </a:lnTo>
                    <a:lnTo>
                      <a:pt x="24" y="234"/>
                    </a:lnTo>
                    <a:lnTo>
                      <a:pt x="34" y="236"/>
                    </a:lnTo>
                    <a:lnTo>
                      <a:pt x="43" y="236"/>
                    </a:lnTo>
                    <a:lnTo>
                      <a:pt x="55" y="236"/>
                    </a:lnTo>
                    <a:lnTo>
                      <a:pt x="65" y="234"/>
                    </a:lnTo>
                    <a:lnTo>
                      <a:pt x="72" y="229"/>
                    </a:lnTo>
                    <a:lnTo>
                      <a:pt x="76" y="224"/>
                    </a:lnTo>
                    <a:lnTo>
                      <a:pt x="79" y="219"/>
                    </a:lnTo>
                    <a:lnTo>
                      <a:pt x="84" y="215"/>
                    </a:lnTo>
                    <a:lnTo>
                      <a:pt x="84" y="212"/>
                    </a:lnTo>
                    <a:lnTo>
                      <a:pt x="86" y="208"/>
                    </a:lnTo>
                    <a:lnTo>
                      <a:pt x="86" y="205"/>
                    </a:lnTo>
                    <a:lnTo>
                      <a:pt x="88" y="205"/>
                    </a:lnTo>
                    <a:lnTo>
                      <a:pt x="91" y="210"/>
                    </a:lnTo>
                    <a:lnTo>
                      <a:pt x="100" y="215"/>
                    </a:lnTo>
                    <a:lnTo>
                      <a:pt x="110" y="219"/>
                    </a:lnTo>
                    <a:lnTo>
                      <a:pt x="119" y="224"/>
                    </a:lnTo>
                    <a:lnTo>
                      <a:pt x="134" y="227"/>
                    </a:lnTo>
                    <a:lnTo>
                      <a:pt x="148" y="229"/>
                    </a:lnTo>
                    <a:lnTo>
                      <a:pt x="162" y="229"/>
                    </a:lnTo>
                    <a:lnTo>
                      <a:pt x="179" y="224"/>
                    </a:lnTo>
                    <a:lnTo>
                      <a:pt x="193" y="217"/>
                    </a:lnTo>
                    <a:lnTo>
                      <a:pt x="208" y="205"/>
                    </a:lnTo>
                    <a:lnTo>
                      <a:pt x="217" y="196"/>
                    </a:lnTo>
                    <a:lnTo>
                      <a:pt x="227" y="186"/>
                    </a:lnTo>
                    <a:lnTo>
                      <a:pt x="231" y="177"/>
                    </a:lnTo>
                    <a:lnTo>
                      <a:pt x="234" y="169"/>
                    </a:lnTo>
                    <a:lnTo>
                      <a:pt x="236" y="162"/>
                    </a:lnTo>
                    <a:lnTo>
                      <a:pt x="236" y="155"/>
                    </a:lnTo>
                    <a:lnTo>
                      <a:pt x="236" y="150"/>
                    </a:lnTo>
                    <a:lnTo>
                      <a:pt x="236" y="148"/>
                    </a:lnTo>
                    <a:lnTo>
                      <a:pt x="239" y="150"/>
                    </a:lnTo>
                    <a:lnTo>
                      <a:pt x="243" y="153"/>
                    </a:lnTo>
                    <a:lnTo>
                      <a:pt x="251" y="155"/>
                    </a:lnTo>
                    <a:lnTo>
                      <a:pt x="258" y="157"/>
                    </a:lnTo>
                    <a:lnTo>
                      <a:pt x="265" y="160"/>
                    </a:lnTo>
                    <a:lnTo>
                      <a:pt x="274" y="160"/>
                    </a:lnTo>
                    <a:lnTo>
                      <a:pt x="284" y="157"/>
                    </a:lnTo>
                    <a:lnTo>
                      <a:pt x="293" y="153"/>
                    </a:lnTo>
                    <a:lnTo>
                      <a:pt x="303" y="148"/>
                    </a:lnTo>
                    <a:lnTo>
                      <a:pt x="313" y="138"/>
                    </a:lnTo>
                    <a:lnTo>
                      <a:pt x="317" y="131"/>
                    </a:lnTo>
                    <a:lnTo>
                      <a:pt x="320" y="122"/>
                    </a:lnTo>
                    <a:lnTo>
                      <a:pt x="322" y="112"/>
                    </a:lnTo>
                    <a:lnTo>
                      <a:pt x="322" y="105"/>
                    </a:lnTo>
                    <a:lnTo>
                      <a:pt x="320" y="98"/>
                    </a:lnTo>
                    <a:lnTo>
                      <a:pt x="320" y="91"/>
                    </a:lnTo>
                    <a:lnTo>
                      <a:pt x="317" y="86"/>
                    </a:lnTo>
                    <a:lnTo>
                      <a:pt x="317" y="84"/>
                    </a:lnTo>
                    <a:lnTo>
                      <a:pt x="315" y="84"/>
                    </a:lnTo>
                    <a:lnTo>
                      <a:pt x="317" y="81"/>
                    </a:lnTo>
                    <a:lnTo>
                      <a:pt x="320" y="79"/>
                    </a:lnTo>
                    <a:lnTo>
                      <a:pt x="324" y="76"/>
                    </a:lnTo>
                    <a:lnTo>
                      <a:pt x="332" y="72"/>
                    </a:lnTo>
                    <a:lnTo>
                      <a:pt x="336" y="64"/>
                    </a:lnTo>
                    <a:lnTo>
                      <a:pt x="343" y="55"/>
                    </a:lnTo>
                    <a:lnTo>
                      <a:pt x="351" y="45"/>
                    </a:lnTo>
                    <a:lnTo>
                      <a:pt x="355" y="33"/>
                    </a:lnTo>
                    <a:lnTo>
                      <a:pt x="358" y="17"/>
                    </a:lnTo>
                    <a:lnTo>
                      <a:pt x="360" y="0"/>
                    </a:lnTo>
                  </a:path>
                </a:pathLst>
              </a:custGeom>
              <a:noFill/>
              <a:ln w="12700" cmpd="sng">
                <a:solidFill>
                  <a:srgbClr val="FF99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3" name="Freeform 114"/>
            <p:cNvSpPr>
              <a:spLocks/>
            </p:cNvSpPr>
            <p:nvPr/>
          </p:nvSpPr>
          <p:spPr bwMode="auto">
            <a:xfrm>
              <a:off x="4347" y="4062"/>
              <a:ext cx="114" cy="115"/>
            </a:xfrm>
            <a:custGeom>
              <a:avLst/>
              <a:gdLst>
                <a:gd name="T0" fmla="*/ 112 w 115"/>
                <a:gd name="T1" fmla="*/ 112 h 115"/>
                <a:gd name="T2" fmla="*/ 115 w 115"/>
                <a:gd name="T3" fmla="*/ 0 h 115"/>
                <a:gd name="T4" fmla="*/ 0 w 115"/>
                <a:gd name="T5" fmla="*/ 0 h 115"/>
                <a:gd name="T6" fmla="*/ 0 w 115"/>
                <a:gd name="T7" fmla="*/ 115 h 115"/>
                <a:gd name="T8" fmla="*/ 115 w 115"/>
                <a:gd name="T9" fmla="*/ 115 h 115"/>
                <a:gd name="T10" fmla="*/ 115 w 115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5" h="115">
                  <a:moveTo>
                    <a:pt x="112" y="112"/>
                  </a:moveTo>
                  <a:lnTo>
                    <a:pt x="115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5" y="115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4" name="Freeform 115"/>
            <p:cNvSpPr>
              <a:spLocks/>
            </p:cNvSpPr>
            <p:nvPr/>
          </p:nvSpPr>
          <p:spPr bwMode="auto">
            <a:xfrm>
              <a:off x="4986" y="4062"/>
              <a:ext cx="110" cy="115"/>
            </a:xfrm>
            <a:custGeom>
              <a:avLst/>
              <a:gdLst>
                <a:gd name="T0" fmla="*/ 112 w 112"/>
                <a:gd name="T1" fmla="*/ 112 h 115"/>
                <a:gd name="T2" fmla="*/ 112 w 112"/>
                <a:gd name="T3" fmla="*/ 0 h 115"/>
                <a:gd name="T4" fmla="*/ 0 w 112"/>
                <a:gd name="T5" fmla="*/ 0 h 115"/>
                <a:gd name="T6" fmla="*/ 0 w 112"/>
                <a:gd name="T7" fmla="*/ 115 h 115"/>
                <a:gd name="T8" fmla="*/ 112 w 112"/>
                <a:gd name="T9" fmla="*/ 115 h 115"/>
                <a:gd name="T10" fmla="*/ 112 w 112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5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2" y="115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5" name="Line 116"/>
            <p:cNvSpPr>
              <a:spLocks noChangeShapeType="1"/>
            </p:cNvSpPr>
            <p:nvPr/>
          </p:nvSpPr>
          <p:spPr bwMode="auto">
            <a:xfrm>
              <a:off x="4207" y="2557"/>
              <a:ext cx="0" cy="1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" name="Line 117"/>
            <p:cNvSpPr>
              <a:spLocks noChangeShapeType="1"/>
            </p:cNvSpPr>
            <p:nvPr/>
          </p:nvSpPr>
          <p:spPr bwMode="auto">
            <a:xfrm flipH="1" flipV="1">
              <a:off x="3719" y="2814"/>
              <a:ext cx="173" cy="9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7" name="Line 118"/>
            <p:cNvSpPr>
              <a:spLocks noChangeShapeType="1"/>
            </p:cNvSpPr>
            <p:nvPr/>
          </p:nvSpPr>
          <p:spPr bwMode="auto">
            <a:xfrm flipV="1">
              <a:off x="4519" y="2811"/>
              <a:ext cx="184" cy="102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8" name="Line 119"/>
            <p:cNvSpPr>
              <a:spLocks noChangeShapeType="1"/>
            </p:cNvSpPr>
            <p:nvPr/>
          </p:nvSpPr>
          <p:spPr bwMode="auto">
            <a:xfrm flipH="1">
              <a:off x="3682" y="3049"/>
              <a:ext cx="253" cy="3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9" name="Freeform 120"/>
            <p:cNvSpPr>
              <a:spLocks/>
            </p:cNvSpPr>
            <p:nvPr/>
          </p:nvSpPr>
          <p:spPr bwMode="auto">
            <a:xfrm>
              <a:off x="3745" y="3200"/>
              <a:ext cx="114" cy="112"/>
            </a:xfrm>
            <a:custGeom>
              <a:avLst/>
              <a:gdLst>
                <a:gd name="T0" fmla="*/ 113 w 113"/>
                <a:gd name="T1" fmla="*/ 112 h 115"/>
                <a:gd name="T2" fmla="*/ 11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13 w 113"/>
                <a:gd name="T9" fmla="*/ 115 h 115"/>
                <a:gd name="T10" fmla="*/ 113 w 113"/>
                <a:gd name="T11" fmla="*/ 115 h 115"/>
                <a:gd name="T12" fmla="*/ 113 w 113"/>
                <a:gd name="T13" fmla="*/ 112 h 1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  <a:lnTo>
                    <a:pt x="113" y="112"/>
                  </a:lnTo>
                  <a:close/>
                </a:path>
              </a:pathLst>
            </a:custGeom>
            <a:solidFill>
              <a:srgbClr val="FFFF66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0" name="Freeform 121"/>
            <p:cNvSpPr>
              <a:spLocks/>
            </p:cNvSpPr>
            <p:nvPr/>
          </p:nvSpPr>
          <p:spPr bwMode="auto">
            <a:xfrm>
              <a:off x="3983" y="3263"/>
              <a:ext cx="114" cy="115"/>
            </a:xfrm>
            <a:custGeom>
              <a:avLst/>
              <a:gdLst>
                <a:gd name="T0" fmla="*/ 113 w 113"/>
                <a:gd name="T1" fmla="*/ 112 h 115"/>
                <a:gd name="T2" fmla="*/ 113 w 113"/>
                <a:gd name="T3" fmla="*/ 0 h 115"/>
                <a:gd name="T4" fmla="*/ 0 w 113"/>
                <a:gd name="T5" fmla="*/ 0 h 115"/>
                <a:gd name="T6" fmla="*/ 0 w 113"/>
                <a:gd name="T7" fmla="*/ 115 h 115"/>
                <a:gd name="T8" fmla="*/ 113 w 113"/>
                <a:gd name="T9" fmla="*/ 115 h 115"/>
                <a:gd name="T10" fmla="*/ 113 w 113"/>
                <a:gd name="T11" fmla="*/ 115 h 1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3" h="115">
                  <a:moveTo>
                    <a:pt x="113" y="112"/>
                  </a:moveTo>
                  <a:lnTo>
                    <a:pt x="113" y="0"/>
                  </a:lnTo>
                  <a:lnTo>
                    <a:pt x="0" y="0"/>
                  </a:lnTo>
                  <a:lnTo>
                    <a:pt x="0" y="115"/>
                  </a:lnTo>
                  <a:lnTo>
                    <a:pt x="113" y="115"/>
                  </a:lnTo>
                </a:path>
              </a:pathLst>
            </a:custGeom>
            <a:solidFill>
              <a:srgbClr val="FF0066">
                <a:alpha val="50195"/>
              </a:srgb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1" name="Line 122"/>
            <p:cNvSpPr>
              <a:spLocks noChangeShapeType="1"/>
            </p:cNvSpPr>
            <p:nvPr/>
          </p:nvSpPr>
          <p:spPr bwMode="auto">
            <a:xfrm>
              <a:off x="4468" y="3055"/>
              <a:ext cx="261" cy="3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2" name="Freeform 123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3" name="Freeform 124"/>
            <p:cNvSpPr>
              <a:spLocks/>
            </p:cNvSpPr>
            <p:nvPr/>
          </p:nvSpPr>
          <p:spPr bwMode="auto">
            <a:xfrm>
              <a:off x="4552" y="3204"/>
              <a:ext cx="114" cy="109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1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4" name="Line 125"/>
            <p:cNvSpPr>
              <a:spLocks noChangeShapeType="1"/>
            </p:cNvSpPr>
            <p:nvPr/>
          </p:nvSpPr>
          <p:spPr bwMode="auto">
            <a:xfrm flipH="1" flipV="1">
              <a:off x="3275" y="3448"/>
              <a:ext cx="140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5" name="Line 126"/>
            <p:cNvSpPr>
              <a:spLocks noChangeShapeType="1"/>
            </p:cNvSpPr>
            <p:nvPr/>
          </p:nvSpPr>
          <p:spPr bwMode="auto">
            <a:xfrm flipV="1">
              <a:off x="4989" y="3448"/>
              <a:ext cx="147" cy="7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6" name="Line 127"/>
            <p:cNvSpPr>
              <a:spLocks noChangeShapeType="1"/>
            </p:cNvSpPr>
            <p:nvPr/>
          </p:nvSpPr>
          <p:spPr bwMode="auto">
            <a:xfrm flipH="1">
              <a:off x="3348" y="3877"/>
              <a:ext cx="180" cy="18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7" name="Line 128"/>
            <p:cNvSpPr>
              <a:spLocks noChangeShapeType="1"/>
            </p:cNvSpPr>
            <p:nvPr/>
          </p:nvSpPr>
          <p:spPr bwMode="auto">
            <a:xfrm>
              <a:off x="3822" y="3883"/>
              <a:ext cx="184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8" name="Line 129"/>
            <p:cNvSpPr>
              <a:spLocks noChangeShapeType="1"/>
            </p:cNvSpPr>
            <p:nvPr/>
          </p:nvSpPr>
          <p:spPr bwMode="auto">
            <a:xfrm flipH="1">
              <a:off x="4406" y="3880"/>
              <a:ext cx="176" cy="18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19" name="Line 130"/>
            <p:cNvSpPr>
              <a:spLocks noChangeShapeType="1"/>
            </p:cNvSpPr>
            <p:nvPr/>
          </p:nvSpPr>
          <p:spPr bwMode="auto">
            <a:xfrm>
              <a:off x="4883" y="3873"/>
              <a:ext cx="158" cy="18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0" name="Line 131"/>
            <p:cNvSpPr>
              <a:spLocks noChangeShapeType="1"/>
            </p:cNvSpPr>
            <p:nvPr/>
          </p:nvSpPr>
          <p:spPr bwMode="auto">
            <a:xfrm>
              <a:off x="3994" y="3666"/>
              <a:ext cx="41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1" name="Freeform 132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2" name="Freeform 133"/>
            <p:cNvSpPr>
              <a:spLocks/>
            </p:cNvSpPr>
            <p:nvPr/>
          </p:nvSpPr>
          <p:spPr bwMode="auto">
            <a:xfrm>
              <a:off x="4160" y="3613"/>
              <a:ext cx="114" cy="112"/>
            </a:xfrm>
            <a:custGeom>
              <a:avLst/>
              <a:gdLst>
                <a:gd name="T0" fmla="*/ 112 w 112"/>
                <a:gd name="T1" fmla="*/ 112 h 112"/>
                <a:gd name="T2" fmla="*/ 112 w 112"/>
                <a:gd name="T3" fmla="*/ 0 h 112"/>
                <a:gd name="T4" fmla="*/ 0 w 112"/>
                <a:gd name="T5" fmla="*/ 0 h 112"/>
                <a:gd name="T6" fmla="*/ 0 w 112"/>
                <a:gd name="T7" fmla="*/ 112 h 112"/>
                <a:gd name="T8" fmla="*/ 112 w 112"/>
                <a:gd name="T9" fmla="*/ 112 h 112"/>
                <a:gd name="T10" fmla="*/ 112 w 112"/>
                <a:gd name="T11" fmla="*/ 112 h 1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2" h="112">
                  <a:moveTo>
                    <a:pt x="112" y="112"/>
                  </a:moveTo>
                  <a:lnTo>
                    <a:pt x="112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112" y="112"/>
                  </a:lnTo>
                </a:path>
              </a:pathLst>
            </a:custGeom>
            <a:solidFill>
              <a:schemeClr val="accent2">
                <a:alpha val="50195"/>
              </a:schemeClr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3" name="Line 134"/>
            <p:cNvSpPr>
              <a:spLocks noChangeShapeType="1"/>
            </p:cNvSpPr>
            <p:nvPr/>
          </p:nvSpPr>
          <p:spPr bwMode="auto">
            <a:xfrm flipH="1" flipV="1">
              <a:off x="3983" y="3072"/>
              <a:ext cx="48" cy="1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5" name="Rectangle 135"/>
          <p:cNvSpPr>
            <a:spLocks noChangeArrowheads="1"/>
          </p:cNvSpPr>
          <p:nvPr userDrawn="1"/>
        </p:nvSpPr>
        <p:spPr bwMode="ltGray">
          <a:xfrm>
            <a:off x="800100" y="10668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6" name="Rectangle 136"/>
          <p:cNvSpPr>
            <a:spLocks noChangeArrowheads="1"/>
          </p:cNvSpPr>
          <p:nvPr userDrawn="1"/>
        </p:nvSpPr>
        <p:spPr bwMode="ltGray">
          <a:xfrm>
            <a:off x="304800" y="10668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7" name="Rectangle 137"/>
          <p:cNvSpPr>
            <a:spLocks noChangeArrowheads="1"/>
          </p:cNvSpPr>
          <p:nvPr userDrawn="1"/>
        </p:nvSpPr>
        <p:spPr bwMode="ltGray">
          <a:xfrm>
            <a:off x="1866900" y="10668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8" name="Rectangle 138"/>
          <p:cNvSpPr>
            <a:spLocks noChangeArrowheads="1"/>
          </p:cNvSpPr>
          <p:nvPr userDrawn="1"/>
        </p:nvSpPr>
        <p:spPr bwMode="ltGray">
          <a:xfrm>
            <a:off x="1371600" y="10668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9" name="Rectangle 139"/>
          <p:cNvSpPr>
            <a:spLocks noChangeArrowheads="1"/>
          </p:cNvSpPr>
          <p:nvPr userDrawn="1"/>
        </p:nvSpPr>
        <p:spPr bwMode="ltGray">
          <a:xfrm>
            <a:off x="2933700" y="10668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0" name="Rectangle 140"/>
          <p:cNvSpPr>
            <a:spLocks noChangeArrowheads="1"/>
          </p:cNvSpPr>
          <p:nvPr userDrawn="1"/>
        </p:nvSpPr>
        <p:spPr bwMode="ltGray">
          <a:xfrm>
            <a:off x="2438400" y="10668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1" name="Rectangle 141"/>
          <p:cNvSpPr>
            <a:spLocks noChangeArrowheads="1"/>
          </p:cNvSpPr>
          <p:nvPr userDrawn="1"/>
        </p:nvSpPr>
        <p:spPr bwMode="ltGray">
          <a:xfrm>
            <a:off x="4000500" y="10668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2" name="Rectangle 142"/>
          <p:cNvSpPr>
            <a:spLocks noChangeArrowheads="1"/>
          </p:cNvSpPr>
          <p:nvPr userDrawn="1"/>
        </p:nvSpPr>
        <p:spPr bwMode="ltGray">
          <a:xfrm>
            <a:off x="3505200" y="10668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3" name="Rectangle 143"/>
          <p:cNvSpPr>
            <a:spLocks noChangeArrowheads="1"/>
          </p:cNvSpPr>
          <p:nvPr userDrawn="1"/>
        </p:nvSpPr>
        <p:spPr bwMode="ltGray">
          <a:xfrm>
            <a:off x="5067300" y="10668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4" name="Rectangle 144"/>
          <p:cNvSpPr>
            <a:spLocks noChangeArrowheads="1"/>
          </p:cNvSpPr>
          <p:nvPr userDrawn="1"/>
        </p:nvSpPr>
        <p:spPr bwMode="ltGray">
          <a:xfrm>
            <a:off x="4572000" y="10668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5" name="Rectangle 145"/>
          <p:cNvSpPr>
            <a:spLocks noChangeArrowheads="1"/>
          </p:cNvSpPr>
          <p:nvPr userDrawn="1"/>
        </p:nvSpPr>
        <p:spPr bwMode="ltGray">
          <a:xfrm>
            <a:off x="6134100" y="10668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6" name="Rectangle 146"/>
          <p:cNvSpPr>
            <a:spLocks noChangeArrowheads="1"/>
          </p:cNvSpPr>
          <p:nvPr userDrawn="1"/>
        </p:nvSpPr>
        <p:spPr bwMode="ltGray">
          <a:xfrm>
            <a:off x="5638800" y="10668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7" name="Rectangle 147"/>
          <p:cNvSpPr>
            <a:spLocks noChangeArrowheads="1"/>
          </p:cNvSpPr>
          <p:nvPr userDrawn="1"/>
        </p:nvSpPr>
        <p:spPr bwMode="ltGray">
          <a:xfrm>
            <a:off x="7200900" y="10668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8" name="Rectangle 148"/>
          <p:cNvSpPr>
            <a:spLocks noChangeArrowheads="1"/>
          </p:cNvSpPr>
          <p:nvPr userDrawn="1"/>
        </p:nvSpPr>
        <p:spPr bwMode="ltGray">
          <a:xfrm>
            <a:off x="6705600" y="10668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49" name="Rectangle 149"/>
          <p:cNvSpPr>
            <a:spLocks noChangeArrowheads="1"/>
          </p:cNvSpPr>
          <p:nvPr userDrawn="1"/>
        </p:nvSpPr>
        <p:spPr bwMode="ltGray">
          <a:xfrm>
            <a:off x="8267700" y="10668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0" name="Rectangle 150"/>
          <p:cNvSpPr>
            <a:spLocks noChangeArrowheads="1"/>
          </p:cNvSpPr>
          <p:nvPr userDrawn="1"/>
        </p:nvSpPr>
        <p:spPr bwMode="ltGray">
          <a:xfrm>
            <a:off x="7772400" y="10668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1" name="Rectangle 151"/>
          <p:cNvSpPr>
            <a:spLocks noChangeArrowheads="1"/>
          </p:cNvSpPr>
          <p:nvPr userDrawn="1"/>
        </p:nvSpPr>
        <p:spPr bwMode="ltGray">
          <a:xfrm>
            <a:off x="800100" y="11430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2" name="Rectangle 152"/>
          <p:cNvSpPr>
            <a:spLocks noChangeArrowheads="1"/>
          </p:cNvSpPr>
          <p:nvPr userDrawn="1"/>
        </p:nvSpPr>
        <p:spPr bwMode="ltGray">
          <a:xfrm>
            <a:off x="304800" y="11430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3" name="Rectangle 153"/>
          <p:cNvSpPr>
            <a:spLocks noChangeArrowheads="1"/>
          </p:cNvSpPr>
          <p:nvPr userDrawn="1"/>
        </p:nvSpPr>
        <p:spPr bwMode="ltGray">
          <a:xfrm>
            <a:off x="1866900" y="11430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4" name="Rectangle 154"/>
          <p:cNvSpPr>
            <a:spLocks noChangeArrowheads="1"/>
          </p:cNvSpPr>
          <p:nvPr userDrawn="1"/>
        </p:nvSpPr>
        <p:spPr bwMode="ltGray">
          <a:xfrm>
            <a:off x="1371600" y="11430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5" name="Rectangle 155"/>
          <p:cNvSpPr>
            <a:spLocks noChangeArrowheads="1"/>
          </p:cNvSpPr>
          <p:nvPr userDrawn="1"/>
        </p:nvSpPr>
        <p:spPr bwMode="ltGray">
          <a:xfrm>
            <a:off x="2933700" y="11430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6" name="Rectangle 156"/>
          <p:cNvSpPr>
            <a:spLocks noChangeArrowheads="1"/>
          </p:cNvSpPr>
          <p:nvPr userDrawn="1"/>
        </p:nvSpPr>
        <p:spPr bwMode="ltGray">
          <a:xfrm>
            <a:off x="2438400" y="11430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7" name="Rectangle 157"/>
          <p:cNvSpPr>
            <a:spLocks noChangeArrowheads="1"/>
          </p:cNvSpPr>
          <p:nvPr userDrawn="1"/>
        </p:nvSpPr>
        <p:spPr bwMode="ltGray">
          <a:xfrm>
            <a:off x="4000500" y="11430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8" name="Rectangle 158"/>
          <p:cNvSpPr>
            <a:spLocks noChangeArrowheads="1"/>
          </p:cNvSpPr>
          <p:nvPr userDrawn="1"/>
        </p:nvSpPr>
        <p:spPr bwMode="ltGray">
          <a:xfrm>
            <a:off x="3505200" y="11430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9" name="Rectangle 159"/>
          <p:cNvSpPr>
            <a:spLocks noChangeArrowheads="1"/>
          </p:cNvSpPr>
          <p:nvPr userDrawn="1"/>
        </p:nvSpPr>
        <p:spPr bwMode="ltGray">
          <a:xfrm>
            <a:off x="5067300" y="11430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0" name="Rectangle 160"/>
          <p:cNvSpPr>
            <a:spLocks noChangeArrowheads="1"/>
          </p:cNvSpPr>
          <p:nvPr userDrawn="1"/>
        </p:nvSpPr>
        <p:spPr bwMode="ltGray">
          <a:xfrm>
            <a:off x="4572000" y="11430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1" name="Rectangle 161"/>
          <p:cNvSpPr>
            <a:spLocks noChangeArrowheads="1"/>
          </p:cNvSpPr>
          <p:nvPr userDrawn="1"/>
        </p:nvSpPr>
        <p:spPr bwMode="ltGray">
          <a:xfrm>
            <a:off x="6134100" y="11430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2" name="Rectangle 162"/>
          <p:cNvSpPr>
            <a:spLocks noChangeArrowheads="1"/>
          </p:cNvSpPr>
          <p:nvPr userDrawn="1"/>
        </p:nvSpPr>
        <p:spPr bwMode="ltGray">
          <a:xfrm>
            <a:off x="5638800" y="11430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3" name="Rectangle 163"/>
          <p:cNvSpPr>
            <a:spLocks noChangeArrowheads="1"/>
          </p:cNvSpPr>
          <p:nvPr userDrawn="1"/>
        </p:nvSpPr>
        <p:spPr bwMode="ltGray">
          <a:xfrm>
            <a:off x="7200900" y="1143000"/>
            <a:ext cx="495300" cy="746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4" name="Rectangle 164"/>
          <p:cNvSpPr>
            <a:spLocks noChangeArrowheads="1"/>
          </p:cNvSpPr>
          <p:nvPr userDrawn="1"/>
        </p:nvSpPr>
        <p:spPr bwMode="ltGray">
          <a:xfrm>
            <a:off x="6705600" y="1143000"/>
            <a:ext cx="495300" cy="7461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5" name="Rectangle 165"/>
          <p:cNvSpPr>
            <a:spLocks noChangeArrowheads="1"/>
          </p:cNvSpPr>
          <p:nvPr userDrawn="1"/>
        </p:nvSpPr>
        <p:spPr bwMode="ltGray">
          <a:xfrm>
            <a:off x="8267700" y="1143000"/>
            <a:ext cx="495300" cy="746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66" name="Rectangle 166"/>
          <p:cNvSpPr>
            <a:spLocks noChangeArrowheads="1"/>
          </p:cNvSpPr>
          <p:nvPr userDrawn="1"/>
        </p:nvSpPr>
        <p:spPr bwMode="ltGray">
          <a:xfrm>
            <a:off x="7772400" y="1143000"/>
            <a:ext cx="495300" cy="746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67" name="Group 167"/>
          <p:cNvGrpSpPr>
            <a:grpSpLocks/>
          </p:cNvGrpSpPr>
          <p:nvPr userDrawn="1"/>
        </p:nvGrpSpPr>
        <p:grpSpPr bwMode="auto">
          <a:xfrm>
            <a:off x="304800" y="6783388"/>
            <a:ext cx="8458200" cy="74612"/>
            <a:chOff x="192" y="3840"/>
            <a:chExt cx="5328" cy="47"/>
          </a:xfrm>
        </p:grpSpPr>
        <p:grpSp>
          <p:nvGrpSpPr>
            <p:cNvPr id="1068" name="Group 168"/>
            <p:cNvGrpSpPr>
              <a:grpSpLocks/>
            </p:cNvGrpSpPr>
            <p:nvPr userDrawn="1"/>
          </p:nvGrpSpPr>
          <p:grpSpPr bwMode="auto">
            <a:xfrm>
              <a:off x="192" y="3840"/>
              <a:ext cx="624" cy="47"/>
              <a:chOff x="624" y="3706"/>
              <a:chExt cx="1056" cy="106"/>
            </a:xfrm>
          </p:grpSpPr>
          <p:sp>
            <p:nvSpPr>
              <p:cNvPr id="1090" name="Rectangle 169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91" name="Rectangle 170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69" name="Group 171"/>
            <p:cNvGrpSpPr>
              <a:grpSpLocks/>
            </p:cNvGrpSpPr>
            <p:nvPr userDrawn="1"/>
          </p:nvGrpSpPr>
          <p:grpSpPr bwMode="auto">
            <a:xfrm>
              <a:off x="864" y="3840"/>
              <a:ext cx="624" cy="47"/>
              <a:chOff x="624" y="3600"/>
              <a:chExt cx="1056" cy="106"/>
            </a:xfrm>
          </p:grpSpPr>
          <p:sp>
            <p:nvSpPr>
              <p:cNvPr id="1088" name="Rectangle 172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89" name="Rectangle 173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0" name="Group 174"/>
            <p:cNvGrpSpPr>
              <a:grpSpLocks/>
            </p:cNvGrpSpPr>
            <p:nvPr userDrawn="1"/>
          </p:nvGrpSpPr>
          <p:grpSpPr bwMode="auto">
            <a:xfrm>
              <a:off x="1536" y="3840"/>
              <a:ext cx="624" cy="47"/>
              <a:chOff x="624" y="3706"/>
              <a:chExt cx="1056" cy="106"/>
            </a:xfrm>
          </p:grpSpPr>
          <p:sp>
            <p:nvSpPr>
              <p:cNvPr id="1086" name="Rectangle 175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87" name="Rectangle 176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1" name="Group 177"/>
            <p:cNvGrpSpPr>
              <a:grpSpLocks/>
            </p:cNvGrpSpPr>
            <p:nvPr userDrawn="1"/>
          </p:nvGrpSpPr>
          <p:grpSpPr bwMode="auto">
            <a:xfrm>
              <a:off x="2208" y="3840"/>
              <a:ext cx="624" cy="47"/>
              <a:chOff x="624" y="3600"/>
              <a:chExt cx="1056" cy="106"/>
            </a:xfrm>
          </p:grpSpPr>
          <p:sp>
            <p:nvSpPr>
              <p:cNvPr id="1084" name="Rectangle 178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85" name="Rectangle 179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2" name="Group 180"/>
            <p:cNvGrpSpPr>
              <a:grpSpLocks/>
            </p:cNvGrpSpPr>
            <p:nvPr userDrawn="1"/>
          </p:nvGrpSpPr>
          <p:grpSpPr bwMode="auto">
            <a:xfrm>
              <a:off x="2880" y="3840"/>
              <a:ext cx="624" cy="47"/>
              <a:chOff x="624" y="3706"/>
              <a:chExt cx="1056" cy="106"/>
            </a:xfrm>
          </p:grpSpPr>
          <p:sp>
            <p:nvSpPr>
              <p:cNvPr id="1082" name="Rectangle 181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83" name="Rectangle 182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3" name="Group 183"/>
            <p:cNvGrpSpPr>
              <a:grpSpLocks/>
            </p:cNvGrpSpPr>
            <p:nvPr userDrawn="1"/>
          </p:nvGrpSpPr>
          <p:grpSpPr bwMode="auto">
            <a:xfrm>
              <a:off x="3552" y="3840"/>
              <a:ext cx="624" cy="47"/>
              <a:chOff x="624" y="3600"/>
              <a:chExt cx="1056" cy="106"/>
            </a:xfrm>
          </p:grpSpPr>
          <p:sp>
            <p:nvSpPr>
              <p:cNvPr id="1080" name="Rectangle 184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81" name="Rectangle 185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4" name="Group 186"/>
            <p:cNvGrpSpPr>
              <a:grpSpLocks/>
            </p:cNvGrpSpPr>
            <p:nvPr userDrawn="1"/>
          </p:nvGrpSpPr>
          <p:grpSpPr bwMode="auto">
            <a:xfrm>
              <a:off x="4224" y="3840"/>
              <a:ext cx="624" cy="47"/>
              <a:chOff x="624" y="3706"/>
              <a:chExt cx="1056" cy="106"/>
            </a:xfrm>
          </p:grpSpPr>
          <p:sp>
            <p:nvSpPr>
              <p:cNvPr id="1078" name="Rectangle 187"/>
              <p:cNvSpPr>
                <a:spLocks noChangeArrowheads="1"/>
              </p:cNvSpPr>
              <p:nvPr userDrawn="1"/>
            </p:nvSpPr>
            <p:spPr bwMode="ltGray">
              <a:xfrm>
                <a:off x="1152" y="3706"/>
                <a:ext cx="528" cy="10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79" name="Rectangle 188"/>
              <p:cNvSpPr>
                <a:spLocks noChangeArrowheads="1"/>
              </p:cNvSpPr>
              <p:nvPr userDrawn="1"/>
            </p:nvSpPr>
            <p:spPr bwMode="ltGray">
              <a:xfrm>
                <a:off x="624" y="3706"/>
                <a:ext cx="528" cy="1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1075" name="Group 189"/>
            <p:cNvGrpSpPr>
              <a:grpSpLocks/>
            </p:cNvGrpSpPr>
            <p:nvPr userDrawn="1"/>
          </p:nvGrpSpPr>
          <p:grpSpPr bwMode="auto">
            <a:xfrm>
              <a:off x="4896" y="3840"/>
              <a:ext cx="624" cy="47"/>
              <a:chOff x="624" y="3600"/>
              <a:chExt cx="1056" cy="106"/>
            </a:xfrm>
          </p:grpSpPr>
          <p:sp>
            <p:nvSpPr>
              <p:cNvPr id="1076" name="Rectangle 190"/>
              <p:cNvSpPr>
                <a:spLocks noChangeArrowheads="1"/>
              </p:cNvSpPr>
              <p:nvPr userDrawn="1"/>
            </p:nvSpPr>
            <p:spPr bwMode="ltGray">
              <a:xfrm>
                <a:off x="1152" y="3600"/>
                <a:ext cx="528" cy="1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77" name="Rectangle 191"/>
              <p:cNvSpPr>
                <a:spLocks noChangeArrowheads="1"/>
              </p:cNvSpPr>
              <p:nvPr userDrawn="1"/>
            </p:nvSpPr>
            <p:spPr bwMode="ltGray">
              <a:xfrm>
                <a:off x="624" y="3600"/>
                <a:ext cx="528" cy="106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70" r:id="rId13"/>
    <p:sldLayoutId id="2147483871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3200">
          <a:solidFill>
            <a:srgbClr val="000000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800">
          <a:solidFill>
            <a:srgbClr val="000000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400">
          <a:solidFill>
            <a:srgbClr val="000000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0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tags" Target="../tags/tag16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15-744: Computer Networking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L-22 </a:t>
            </a:r>
            <a:r>
              <a:rPr lang="en-US" altLang="en-US" dirty="0" smtClean="0"/>
              <a:t>Making the Most of Wireless</a:t>
            </a:r>
            <a:endParaRPr lang="en-US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878013"/>
            <a:ext cx="6719888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Math View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995363" y="4570413"/>
            <a:ext cx="7458075" cy="17494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000"/>
              <a:t>How do we pick P</a:t>
            </a:r>
            <a:r>
              <a:rPr lang="en-US" altLang="en-US" sz="2000" baseline="-25000"/>
              <a:t>R</a:t>
            </a:r>
            <a:r>
              <a:rPr lang="en-US" altLang="en-US" sz="2000"/>
              <a:t> ? </a:t>
            </a:r>
            <a:r>
              <a:rPr lang="en-US" altLang="en-US" sz="2000">
                <a:sym typeface="Wingdings" charset="2"/>
              </a:rPr>
              <a:t> Need </a:t>
            </a:r>
            <a:r>
              <a:rPr lang="ja-JP" altLang="en-US" sz="2000"/>
              <a:t>“</a:t>
            </a:r>
            <a:r>
              <a:rPr lang="en-US" altLang="ja-JP" sz="2000"/>
              <a:t>Inverse</a:t>
            </a:r>
            <a:r>
              <a:rPr lang="ja-JP" altLang="en-US" sz="2000"/>
              <a:t>”</a:t>
            </a:r>
            <a:r>
              <a:rPr lang="en-US" altLang="ja-JP" sz="2000"/>
              <a:t> of H:  H</a:t>
            </a:r>
            <a:r>
              <a:rPr lang="en-US" altLang="ja-JP" sz="2000" baseline="30000"/>
              <a:t>-1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Equivalent of nulling the interfering possible (zero forcing)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Only possible if the paths are completely independent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Noise amplification is a concern if H is non-invertible – its determinant will be small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Minimum Mean Square Error detector balances two effects</a:t>
            </a:r>
          </a:p>
        </p:txBody>
      </p:sp>
      <p:sp>
        <p:nvSpPr>
          <p:cNvPr id="52226" name="TextBox 18"/>
          <p:cNvSpPr txBox="1">
            <a:spLocks noChangeArrowheads="1"/>
          </p:cNvSpPr>
          <p:nvPr/>
        </p:nvSpPr>
        <p:spPr bwMode="auto">
          <a:xfrm>
            <a:off x="919163" y="1831975"/>
            <a:ext cx="6392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Effect of transmission	R  = H * C + N</a:t>
            </a:r>
          </a:p>
        </p:txBody>
      </p:sp>
      <p:cxnSp>
        <p:nvCxnSpPr>
          <p:cNvPr id="52227" name="Straight Arrow Connector 20"/>
          <p:cNvCxnSpPr>
            <a:cxnSpLocks noChangeShapeType="1"/>
          </p:cNvCxnSpPr>
          <p:nvPr/>
        </p:nvCxnSpPr>
        <p:spPr bwMode="auto">
          <a:xfrm>
            <a:off x="6321425" y="19081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28" name="Straight Arrow Connector 22"/>
          <p:cNvCxnSpPr>
            <a:cxnSpLocks noChangeShapeType="1"/>
          </p:cNvCxnSpPr>
          <p:nvPr/>
        </p:nvCxnSpPr>
        <p:spPr bwMode="auto">
          <a:xfrm>
            <a:off x="4648200" y="19081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29" name="Straight Arrow Connector 23"/>
          <p:cNvCxnSpPr>
            <a:cxnSpLocks noChangeShapeType="1"/>
          </p:cNvCxnSpPr>
          <p:nvPr/>
        </p:nvCxnSpPr>
        <p:spPr bwMode="auto">
          <a:xfrm>
            <a:off x="5789613" y="19081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0" y="1527175"/>
            <a:ext cx="2084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FF0000"/>
                </a:solidFill>
              </a:rPr>
              <a:t>M      MxN     N      M</a:t>
            </a:r>
          </a:p>
        </p:txBody>
      </p:sp>
      <p:sp>
        <p:nvSpPr>
          <p:cNvPr id="52231" name="TextBox 18"/>
          <p:cNvSpPr txBox="1">
            <a:spLocks noChangeArrowheads="1"/>
          </p:cNvSpPr>
          <p:nvPr/>
        </p:nvSpPr>
        <p:spPr bwMode="auto">
          <a:xfrm>
            <a:off x="919163" y="2744788"/>
            <a:ext cx="6392862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Decoding		O  =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R      C  =  I</a:t>
            </a:r>
          </a:p>
          <a:p>
            <a:pPr eaLnBrk="1" hangingPunct="1"/>
            <a:endParaRPr lang="en-US" altLang="en-US" b="1">
              <a:solidFill>
                <a:srgbClr val="000000"/>
              </a:solidFill>
            </a:endParaRPr>
          </a:p>
        </p:txBody>
      </p:sp>
      <p:cxnSp>
        <p:nvCxnSpPr>
          <p:cNvPr id="52232" name="Straight Arrow Connector 14"/>
          <p:cNvCxnSpPr>
            <a:cxnSpLocks noChangeShapeType="1"/>
          </p:cNvCxnSpPr>
          <p:nvPr/>
        </p:nvCxnSpPr>
        <p:spPr bwMode="auto">
          <a:xfrm rot="16200000" flipV="1">
            <a:off x="4648200" y="2287588"/>
            <a:ext cx="533400" cy="3810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33" name="Straight Arrow Connector 16"/>
          <p:cNvCxnSpPr>
            <a:cxnSpLocks noChangeShapeType="1"/>
          </p:cNvCxnSpPr>
          <p:nvPr/>
        </p:nvCxnSpPr>
        <p:spPr bwMode="auto">
          <a:xfrm rot="5400000" flipH="1" flipV="1">
            <a:off x="5561013" y="2439988"/>
            <a:ext cx="533400" cy="76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735388" y="3200400"/>
            <a:ext cx="35004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FF0000"/>
                </a:solidFill>
              </a:rPr>
              <a:t>D      DxM     M            N          N</a:t>
            </a:r>
          </a:p>
        </p:txBody>
      </p:sp>
      <p:sp>
        <p:nvSpPr>
          <p:cNvPr id="52235" name="TextBox 18"/>
          <p:cNvSpPr txBox="1">
            <a:spLocks noChangeArrowheads="1"/>
          </p:cNvSpPr>
          <p:nvPr/>
        </p:nvSpPr>
        <p:spPr bwMode="auto">
          <a:xfrm>
            <a:off x="919163" y="3810000"/>
            <a:ext cx="7229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Results		O  =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H * I +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N</a:t>
            </a:r>
          </a:p>
        </p:txBody>
      </p:sp>
      <p:cxnSp>
        <p:nvCxnSpPr>
          <p:cNvPr id="52236" name="Straight Arrow Connector 22"/>
          <p:cNvCxnSpPr>
            <a:cxnSpLocks noChangeShapeType="1"/>
          </p:cNvCxnSpPr>
          <p:nvPr/>
        </p:nvCxnSpPr>
        <p:spPr bwMode="auto">
          <a:xfrm>
            <a:off x="3735388" y="3884613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37" name="Straight Arrow Connector 23"/>
          <p:cNvCxnSpPr>
            <a:cxnSpLocks noChangeShapeType="1"/>
          </p:cNvCxnSpPr>
          <p:nvPr/>
        </p:nvCxnSpPr>
        <p:spPr bwMode="auto">
          <a:xfrm>
            <a:off x="6626225" y="388302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38" name="Straight Arrow Connector 24"/>
          <p:cNvCxnSpPr>
            <a:cxnSpLocks noChangeShapeType="1"/>
          </p:cNvCxnSpPr>
          <p:nvPr/>
        </p:nvCxnSpPr>
        <p:spPr bwMode="auto">
          <a:xfrm>
            <a:off x="5484813" y="3884613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39" name="Straight Arrow Connector 25"/>
          <p:cNvCxnSpPr>
            <a:cxnSpLocks noChangeShapeType="1"/>
          </p:cNvCxnSpPr>
          <p:nvPr/>
        </p:nvCxnSpPr>
        <p:spPr bwMode="auto">
          <a:xfrm>
            <a:off x="3811588" y="2822575"/>
            <a:ext cx="227012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0" name="Straight Arrow Connector 26"/>
          <p:cNvCxnSpPr>
            <a:cxnSpLocks noChangeShapeType="1"/>
          </p:cNvCxnSpPr>
          <p:nvPr/>
        </p:nvCxnSpPr>
        <p:spPr bwMode="auto">
          <a:xfrm>
            <a:off x="5029200" y="2820988"/>
            <a:ext cx="227013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1" name="Straight Arrow Connector 27"/>
          <p:cNvCxnSpPr>
            <a:cxnSpLocks noChangeShapeType="1"/>
          </p:cNvCxnSpPr>
          <p:nvPr/>
        </p:nvCxnSpPr>
        <p:spPr bwMode="auto">
          <a:xfrm>
            <a:off x="6397625" y="28225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242" name="Straight Arrow Connector 28"/>
          <p:cNvCxnSpPr>
            <a:cxnSpLocks noChangeShapeType="1"/>
          </p:cNvCxnSpPr>
          <p:nvPr/>
        </p:nvCxnSpPr>
        <p:spPr bwMode="auto">
          <a:xfrm>
            <a:off x="5713413" y="2820988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4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Direct-Mapped NxM MIMO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0" grpId="0"/>
      <p:bldP spid="2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Content Placeholder 2"/>
          <p:cNvSpPr>
            <a:spLocks noGrp="1"/>
          </p:cNvSpPr>
          <p:nvPr>
            <p:ph idx="1"/>
          </p:nvPr>
        </p:nvSpPr>
        <p:spPr>
          <a:xfrm>
            <a:off x="995363" y="5181600"/>
            <a:ext cx="7458075" cy="985838"/>
          </a:xfrm>
        </p:spPr>
        <p:txBody>
          <a:bodyPr/>
          <a:lstStyle/>
          <a:p>
            <a:r>
              <a:rPr lang="en-US" altLang="en-US"/>
              <a:t>How do we pick P</a:t>
            </a:r>
            <a:r>
              <a:rPr lang="en-US" altLang="en-US" baseline="-25000"/>
              <a:t>R</a:t>
            </a:r>
            <a:r>
              <a:rPr lang="en-US" altLang="en-US"/>
              <a:t> and P</a:t>
            </a:r>
            <a:r>
              <a:rPr lang="en-US" altLang="en-US" baseline="-25000"/>
              <a:t>T</a:t>
            </a:r>
            <a:r>
              <a:rPr lang="en-US" altLang="en-US"/>
              <a:t> ?</a:t>
            </a:r>
          </a:p>
        </p:txBody>
      </p:sp>
      <p:sp>
        <p:nvSpPr>
          <p:cNvPr id="54274" name="TextBox 18"/>
          <p:cNvSpPr txBox="1">
            <a:spLocks noChangeArrowheads="1"/>
          </p:cNvSpPr>
          <p:nvPr/>
        </p:nvSpPr>
        <p:spPr bwMode="auto">
          <a:xfrm>
            <a:off x="919163" y="1984375"/>
            <a:ext cx="63928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Effect of transmission	R  = H * C + N</a:t>
            </a:r>
          </a:p>
        </p:txBody>
      </p:sp>
      <p:cxnSp>
        <p:nvCxnSpPr>
          <p:cNvPr id="54275" name="Straight Arrow Connector 20"/>
          <p:cNvCxnSpPr>
            <a:cxnSpLocks noChangeShapeType="1"/>
          </p:cNvCxnSpPr>
          <p:nvPr/>
        </p:nvCxnSpPr>
        <p:spPr bwMode="auto">
          <a:xfrm>
            <a:off x="6321425" y="20605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76" name="Straight Arrow Connector 22"/>
          <p:cNvCxnSpPr>
            <a:cxnSpLocks noChangeShapeType="1"/>
          </p:cNvCxnSpPr>
          <p:nvPr/>
        </p:nvCxnSpPr>
        <p:spPr bwMode="auto">
          <a:xfrm>
            <a:off x="4648200" y="20605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77" name="Straight Arrow Connector 23"/>
          <p:cNvCxnSpPr>
            <a:cxnSpLocks noChangeShapeType="1"/>
          </p:cNvCxnSpPr>
          <p:nvPr/>
        </p:nvCxnSpPr>
        <p:spPr bwMode="auto">
          <a:xfrm>
            <a:off x="5789613" y="20605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0" y="1679575"/>
            <a:ext cx="2084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FF0000"/>
                </a:solidFill>
              </a:rPr>
              <a:t>M      MxN     N      M</a:t>
            </a:r>
          </a:p>
        </p:txBody>
      </p:sp>
      <p:sp>
        <p:nvSpPr>
          <p:cNvPr id="54279" name="TextBox 18"/>
          <p:cNvSpPr txBox="1">
            <a:spLocks noChangeArrowheads="1"/>
          </p:cNvSpPr>
          <p:nvPr/>
        </p:nvSpPr>
        <p:spPr bwMode="auto">
          <a:xfrm>
            <a:off x="919163" y="2897188"/>
            <a:ext cx="6392862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Coding/decoding	O  =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R      C  = P</a:t>
            </a:r>
            <a:r>
              <a:rPr lang="en-US" altLang="en-US" b="1" baseline="-25000">
                <a:solidFill>
                  <a:srgbClr val="000000"/>
                </a:solidFill>
              </a:rPr>
              <a:t>T</a:t>
            </a:r>
            <a:r>
              <a:rPr lang="en-US" altLang="en-US" b="1">
                <a:solidFill>
                  <a:srgbClr val="000000"/>
                </a:solidFill>
              </a:rPr>
              <a:t> * I</a:t>
            </a:r>
          </a:p>
          <a:p>
            <a:pPr eaLnBrk="1" hangingPunct="1"/>
            <a:endParaRPr lang="en-US" altLang="en-US" b="1">
              <a:solidFill>
                <a:srgbClr val="000000"/>
              </a:solidFill>
            </a:endParaRPr>
          </a:p>
        </p:txBody>
      </p:sp>
      <p:cxnSp>
        <p:nvCxnSpPr>
          <p:cNvPr id="54280" name="Straight Arrow Connector 14"/>
          <p:cNvCxnSpPr>
            <a:cxnSpLocks noChangeShapeType="1"/>
          </p:cNvCxnSpPr>
          <p:nvPr/>
        </p:nvCxnSpPr>
        <p:spPr bwMode="auto">
          <a:xfrm rot="16200000" flipV="1">
            <a:off x="4648200" y="2439988"/>
            <a:ext cx="533400" cy="3810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1" name="Straight Arrow Connector 16"/>
          <p:cNvCxnSpPr>
            <a:cxnSpLocks noChangeShapeType="1"/>
          </p:cNvCxnSpPr>
          <p:nvPr/>
        </p:nvCxnSpPr>
        <p:spPr bwMode="auto">
          <a:xfrm rot="5400000" flipH="1" flipV="1">
            <a:off x="5561013" y="2592388"/>
            <a:ext cx="533400" cy="7620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735388" y="3352800"/>
            <a:ext cx="35004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600" b="1">
                <a:solidFill>
                  <a:srgbClr val="FF0000"/>
                </a:solidFill>
              </a:rPr>
              <a:t>D      DxM     M            N       NxD     D</a:t>
            </a:r>
          </a:p>
        </p:txBody>
      </p:sp>
      <p:sp>
        <p:nvSpPr>
          <p:cNvPr id="54283" name="TextBox 18"/>
          <p:cNvSpPr txBox="1">
            <a:spLocks noChangeArrowheads="1"/>
          </p:cNvSpPr>
          <p:nvPr/>
        </p:nvSpPr>
        <p:spPr bwMode="auto">
          <a:xfrm>
            <a:off x="919163" y="3884613"/>
            <a:ext cx="7229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Results		O  =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H * P</a:t>
            </a:r>
            <a:r>
              <a:rPr lang="en-US" altLang="en-US" b="1" baseline="-25000">
                <a:solidFill>
                  <a:srgbClr val="000000"/>
                </a:solidFill>
              </a:rPr>
              <a:t>T</a:t>
            </a:r>
            <a:r>
              <a:rPr lang="en-US" altLang="en-US" b="1">
                <a:solidFill>
                  <a:srgbClr val="000000"/>
                </a:solidFill>
              </a:rPr>
              <a:t> * I +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N</a:t>
            </a:r>
          </a:p>
        </p:txBody>
      </p:sp>
      <p:cxnSp>
        <p:nvCxnSpPr>
          <p:cNvPr id="54284" name="Straight Arrow Connector 22"/>
          <p:cNvCxnSpPr>
            <a:cxnSpLocks noChangeShapeType="1"/>
          </p:cNvCxnSpPr>
          <p:nvPr/>
        </p:nvCxnSpPr>
        <p:spPr bwMode="auto">
          <a:xfrm>
            <a:off x="3735388" y="3960813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5" name="Straight Arrow Connector 23"/>
          <p:cNvCxnSpPr>
            <a:cxnSpLocks noChangeShapeType="1"/>
          </p:cNvCxnSpPr>
          <p:nvPr/>
        </p:nvCxnSpPr>
        <p:spPr bwMode="auto">
          <a:xfrm>
            <a:off x="6094413" y="3959225"/>
            <a:ext cx="227012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6" name="Straight Arrow Connector 24"/>
          <p:cNvCxnSpPr>
            <a:cxnSpLocks noChangeShapeType="1"/>
          </p:cNvCxnSpPr>
          <p:nvPr/>
        </p:nvCxnSpPr>
        <p:spPr bwMode="auto">
          <a:xfrm>
            <a:off x="7235825" y="3960813"/>
            <a:ext cx="227013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7" name="Straight Arrow Connector 25"/>
          <p:cNvCxnSpPr>
            <a:cxnSpLocks noChangeShapeType="1"/>
          </p:cNvCxnSpPr>
          <p:nvPr/>
        </p:nvCxnSpPr>
        <p:spPr bwMode="auto">
          <a:xfrm>
            <a:off x="3811588" y="2974975"/>
            <a:ext cx="227012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8" name="Straight Arrow Connector 26"/>
          <p:cNvCxnSpPr>
            <a:cxnSpLocks noChangeShapeType="1"/>
          </p:cNvCxnSpPr>
          <p:nvPr/>
        </p:nvCxnSpPr>
        <p:spPr bwMode="auto">
          <a:xfrm>
            <a:off x="5029200" y="2973388"/>
            <a:ext cx="227013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89" name="Straight Arrow Connector 27"/>
          <p:cNvCxnSpPr>
            <a:cxnSpLocks noChangeShapeType="1"/>
          </p:cNvCxnSpPr>
          <p:nvPr/>
        </p:nvCxnSpPr>
        <p:spPr bwMode="auto">
          <a:xfrm>
            <a:off x="6854825" y="2974975"/>
            <a:ext cx="228600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290" name="Straight Arrow Connector 28"/>
          <p:cNvCxnSpPr>
            <a:cxnSpLocks noChangeShapeType="1"/>
          </p:cNvCxnSpPr>
          <p:nvPr/>
        </p:nvCxnSpPr>
        <p:spPr bwMode="auto">
          <a:xfrm>
            <a:off x="5713413" y="2973388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4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Precoded NxM MIMO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0" grpId="0"/>
      <p:bldP spid="2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304800" y="2439988"/>
            <a:ext cx="8148638" cy="37322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200"/>
              <a:t>How do we pick P</a:t>
            </a:r>
            <a:r>
              <a:rPr lang="en-US" altLang="en-US" sz="2200" baseline="-25000"/>
              <a:t>R</a:t>
            </a:r>
            <a:r>
              <a:rPr lang="en-US" altLang="en-US" sz="2200"/>
              <a:t> and P</a:t>
            </a:r>
            <a:r>
              <a:rPr lang="en-US" altLang="en-US" sz="2200" baseline="-25000"/>
              <a:t>T</a:t>
            </a:r>
            <a:r>
              <a:rPr lang="en-US" altLang="en-US" sz="2200"/>
              <a:t> ?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Singular value decomposition of H = U * S * V</a:t>
            </a:r>
            <a:endParaRPr lang="en-US" altLang="en-US" sz="2200" baseline="-25000"/>
          </a:p>
          <a:p>
            <a:pPr lvl="1">
              <a:lnSpc>
                <a:spcPct val="80000"/>
              </a:lnSpc>
            </a:pPr>
            <a:r>
              <a:rPr lang="en-US" altLang="en-US" sz="2000"/>
              <a:t>U and V are unitary matrices – U</a:t>
            </a:r>
            <a:r>
              <a:rPr lang="en-US" altLang="en-US" sz="2000" baseline="30000"/>
              <a:t>H</a:t>
            </a:r>
            <a:r>
              <a:rPr lang="en-US" altLang="en-US" sz="2000"/>
              <a:t>*U = V</a:t>
            </a:r>
            <a:r>
              <a:rPr lang="en-US" altLang="en-US" sz="2000" baseline="30000"/>
              <a:t>H</a:t>
            </a:r>
            <a:r>
              <a:rPr lang="en-US" altLang="en-US" sz="2000"/>
              <a:t>*V = I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 is diagonal matrix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Set P</a:t>
            </a:r>
            <a:r>
              <a:rPr lang="en-US" altLang="en-US" sz="2200" baseline="-25000"/>
              <a:t>R</a:t>
            </a:r>
            <a:r>
              <a:rPr lang="en-US" altLang="en-US" sz="2200"/>
              <a:t> and P</a:t>
            </a:r>
            <a:r>
              <a:rPr lang="en-US" altLang="en-US" sz="2200" baseline="-25000"/>
              <a:t>T </a:t>
            </a:r>
            <a:r>
              <a:rPr lang="en-US" altLang="en-US" sz="2200"/>
              <a:t>to U</a:t>
            </a:r>
            <a:r>
              <a:rPr lang="en-US" altLang="en-US" sz="2200" baseline="30000"/>
              <a:t>H</a:t>
            </a:r>
            <a:r>
              <a:rPr lang="en-US" altLang="en-US" sz="2200"/>
              <a:t> and V</a:t>
            </a:r>
            <a:r>
              <a:rPr lang="en-US" altLang="en-US" sz="2200" baseline="30000"/>
              <a:t>H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Similar to approach for transmit and receive MRC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Equations suggest that we can view MIMO as a set of independent paths with strength given by the singular values of 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Suggests giving more power to the stronger paths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Water filling algorithm allocates power while maximizing throughput</a:t>
            </a:r>
          </a:p>
        </p:txBody>
      </p:sp>
      <p:sp>
        <p:nvSpPr>
          <p:cNvPr id="56322" name="TextBox 18"/>
          <p:cNvSpPr txBox="1">
            <a:spLocks noChangeArrowheads="1"/>
          </p:cNvSpPr>
          <p:nvPr/>
        </p:nvSpPr>
        <p:spPr bwMode="auto">
          <a:xfrm>
            <a:off x="919163" y="1755775"/>
            <a:ext cx="7229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000000"/>
                </a:solidFill>
              </a:rPr>
              <a:t>Results		O  =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H * P</a:t>
            </a:r>
            <a:r>
              <a:rPr lang="en-US" altLang="en-US" b="1" baseline="-25000">
                <a:solidFill>
                  <a:srgbClr val="000000"/>
                </a:solidFill>
              </a:rPr>
              <a:t>T</a:t>
            </a:r>
            <a:r>
              <a:rPr lang="en-US" altLang="en-US" b="1">
                <a:solidFill>
                  <a:srgbClr val="000000"/>
                </a:solidFill>
              </a:rPr>
              <a:t> * I + P</a:t>
            </a:r>
            <a:r>
              <a:rPr lang="en-US" altLang="en-US" b="1" baseline="-25000">
                <a:solidFill>
                  <a:srgbClr val="000000"/>
                </a:solidFill>
              </a:rPr>
              <a:t>R</a:t>
            </a:r>
            <a:r>
              <a:rPr lang="en-US" altLang="en-US" b="1">
                <a:solidFill>
                  <a:srgbClr val="000000"/>
                </a:solidFill>
              </a:rPr>
              <a:t> * N</a:t>
            </a:r>
          </a:p>
        </p:txBody>
      </p:sp>
      <p:cxnSp>
        <p:nvCxnSpPr>
          <p:cNvPr id="56323" name="Straight Arrow Connector 22"/>
          <p:cNvCxnSpPr>
            <a:cxnSpLocks noChangeShapeType="1"/>
          </p:cNvCxnSpPr>
          <p:nvPr/>
        </p:nvCxnSpPr>
        <p:spPr bwMode="auto">
          <a:xfrm>
            <a:off x="3735388" y="1833563"/>
            <a:ext cx="228600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4" name="Straight Arrow Connector 23"/>
          <p:cNvCxnSpPr>
            <a:cxnSpLocks noChangeShapeType="1"/>
          </p:cNvCxnSpPr>
          <p:nvPr/>
        </p:nvCxnSpPr>
        <p:spPr bwMode="auto">
          <a:xfrm>
            <a:off x="6094413" y="1831975"/>
            <a:ext cx="227012" cy="1588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5" name="Straight Arrow Connector 24"/>
          <p:cNvCxnSpPr>
            <a:cxnSpLocks noChangeShapeType="1"/>
          </p:cNvCxnSpPr>
          <p:nvPr/>
        </p:nvCxnSpPr>
        <p:spPr bwMode="auto">
          <a:xfrm>
            <a:off x="7235825" y="1833563"/>
            <a:ext cx="227013" cy="1587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63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Precoded NxM MIMO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MIMO Discussion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3000"/>
              <a:t>Need channel matrix H: use training with known signal</a:t>
            </a:r>
          </a:p>
          <a:p>
            <a:pPr>
              <a:lnSpc>
                <a:spcPct val="80000"/>
              </a:lnSpc>
            </a:pPr>
            <a:endParaRPr lang="en-US" altLang="en-US" sz="3000"/>
          </a:p>
          <a:p>
            <a:pPr>
              <a:lnSpc>
                <a:spcPct val="80000"/>
              </a:lnSpc>
            </a:pPr>
            <a:r>
              <a:rPr lang="en-US" altLang="en-US" sz="3000"/>
              <a:t>MIMO is used in 802.11n in the 2.4 GHz band</a:t>
            </a:r>
          </a:p>
          <a:p>
            <a:pPr lvl="1">
              <a:lnSpc>
                <a:spcPct val="80000"/>
              </a:lnSpc>
            </a:pPr>
            <a:r>
              <a:rPr lang="en-US" altLang="en-US" sz="2600"/>
              <a:t>Can use two of the non-overlapping </a:t>
            </a:r>
            <a:r>
              <a:rPr lang="ja-JP" altLang="en-US" sz="2600"/>
              <a:t>“</a:t>
            </a:r>
            <a:r>
              <a:rPr lang="en-US" altLang="ja-JP" sz="2600"/>
              <a:t>WiFi channels</a:t>
            </a:r>
            <a:r>
              <a:rPr lang="ja-JP" altLang="en-US" sz="2600"/>
              <a:t>”</a:t>
            </a:r>
            <a:endParaRPr lang="en-US" altLang="ja-JP" sz="2600"/>
          </a:p>
          <a:p>
            <a:pPr lvl="1">
              <a:lnSpc>
                <a:spcPct val="80000"/>
              </a:lnSpc>
            </a:pPr>
            <a:r>
              <a:rPr lang="en-US" altLang="en-US" sz="2600"/>
              <a:t>Raises lots of compatibility issues</a:t>
            </a:r>
          </a:p>
          <a:p>
            <a:pPr lvl="1">
              <a:lnSpc>
                <a:spcPct val="80000"/>
              </a:lnSpc>
            </a:pPr>
            <a:r>
              <a:rPr lang="en-US" altLang="en-US" sz="2600"/>
              <a:t>Potential throughputs of 100 of Mbps</a:t>
            </a:r>
          </a:p>
          <a:p>
            <a:pPr lvl="1">
              <a:lnSpc>
                <a:spcPct val="80000"/>
              </a:lnSpc>
            </a:pPr>
            <a:endParaRPr lang="en-US" altLang="en-US" sz="2600"/>
          </a:p>
          <a:p>
            <a:pPr>
              <a:lnSpc>
                <a:spcPct val="80000"/>
              </a:lnSpc>
            </a:pPr>
            <a:r>
              <a:rPr lang="en-US" altLang="en-US" sz="3000"/>
              <a:t>Focus is on maximizing throughput between two nodes</a:t>
            </a:r>
          </a:p>
          <a:p>
            <a:pPr lvl="1">
              <a:lnSpc>
                <a:spcPct val="80000"/>
              </a:lnSpc>
            </a:pPr>
            <a:r>
              <a:rPr lang="en-US" altLang="en-US" sz="2600"/>
              <a:t>Is this always the right goal?</a:t>
            </a:r>
          </a:p>
          <a:p>
            <a:pPr>
              <a:lnSpc>
                <a:spcPct val="80000"/>
              </a:lnSpc>
            </a:pPr>
            <a:endParaRPr lang="en-US" altLang="en-US" sz="3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MIMO</a:t>
            </a:r>
          </a:p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>
                <a:solidFill>
                  <a:srgbClr val="FF0000"/>
                </a:solidFill>
              </a:rPr>
              <a:t>Opportunistic forwarding (</a:t>
            </a:r>
            <a:r>
              <a:rPr lang="en-US" altLang="en-US" dirty="0" err="1">
                <a:solidFill>
                  <a:srgbClr val="FF0000"/>
                </a:solidFill>
              </a:rPr>
              <a:t>ExOR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endParaRPr lang="en-US" altLang="en-US" dirty="0"/>
          </a:p>
          <a:p>
            <a:r>
              <a:rPr lang="en-US" altLang="en-US" dirty="0"/>
              <a:t>Network coding (COPE)</a:t>
            </a:r>
          </a:p>
          <a:p>
            <a:endParaRPr lang="en-US" altLang="en-US" dirty="0"/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331D44E-459A-4249-8BE4-A23D7BB6F344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15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32004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990600" y="35052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51816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6042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Initial Approach: Traditional Routing</a:t>
            </a:r>
          </a:p>
        </p:txBody>
      </p:sp>
      <p:sp>
        <p:nvSpPr>
          <p:cNvPr id="102414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457200" y="5151438"/>
            <a:ext cx="8229600" cy="1249362"/>
          </a:xfrm>
          <a:noFill/>
        </p:spPr>
        <p:txBody>
          <a:bodyPr/>
          <a:lstStyle/>
          <a:p>
            <a:r>
              <a:rPr lang="en-US" altLang="en-US" sz="2800"/>
              <a:t>Identify a route, forward over links</a:t>
            </a:r>
          </a:p>
          <a:p>
            <a:r>
              <a:rPr lang="en-US" altLang="en-US" sz="2800"/>
              <a:t>Abstract radio to look like a wired link</a:t>
            </a:r>
          </a:p>
        </p:txBody>
      </p:sp>
      <p:sp>
        <p:nvSpPr>
          <p:cNvPr id="60422" name="Oval 15"/>
          <p:cNvSpPr>
            <a:spLocks noChangeArrowheads="1"/>
          </p:cNvSpPr>
          <p:nvPr/>
        </p:nvSpPr>
        <p:spPr bwMode="auto">
          <a:xfrm>
            <a:off x="1981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src</a:t>
            </a:r>
          </a:p>
        </p:txBody>
      </p:sp>
      <p:sp>
        <p:nvSpPr>
          <p:cNvPr id="60423" name="Oval 16"/>
          <p:cNvSpPr>
            <a:spLocks noChangeArrowheads="1"/>
          </p:cNvSpPr>
          <p:nvPr/>
        </p:nvSpPr>
        <p:spPr bwMode="auto">
          <a:xfrm>
            <a:off x="32766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A</a:t>
            </a:r>
          </a:p>
        </p:txBody>
      </p:sp>
      <p:sp>
        <p:nvSpPr>
          <p:cNvPr id="60424" name="Oval 17"/>
          <p:cNvSpPr>
            <a:spLocks noChangeArrowheads="1"/>
          </p:cNvSpPr>
          <p:nvPr/>
        </p:nvSpPr>
        <p:spPr bwMode="auto">
          <a:xfrm>
            <a:off x="51054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B</a:t>
            </a:r>
          </a:p>
        </p:txBody>
      </p:sp>
      <p:sp>
        <p:nvSpPr>
          <p:cNvPr id="60425" name="Oval 18"/>
          <p:cNvSpPr>
            <a:spLocks noChangeArrowheads="1"/>
          </p:cNvSpPr>
          <p:nvPr/>
        </p:nvSpPr>
        <p:spPr bwMode="auto">
          <a:xfrm>
            <a:off x="6553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dst</a:t>
            </a:r>
          </a:p>
        </p:txBody>
      </p:sp>
      <p:sp>
        <p:nvSpPr>
          <p:cNvPr id="60426" name="Oval 19"/>
          <p:cNvSpPr>
            <a:spLocks noChangeArrowheads="1"/>
          </p:cNvSpPr>
          <p:nvPr/>
        </p:nvSpPr>
        <p:spPr bwMode="auto">
          <a:xfrm>
            <a:off x="4191000" y="4191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C</a:t>
            </a:r>
          </a:p>
        </p:txBody>
      </p:sp>
      <p:cxnSp>
        <p:nvCxnSpPr>
          <p:cNvPr id="60427" name="AutoShape 20"/>
          <p:cNvCxnSpPr>
            <a:cxnSpLocks noChangeShapeType="1"/>
            <a:stCxn id="60423" idx="3"/>
            <a:endCxn id="60422" idx="7"/>
          </p:cNvCxnSpPr>
          <p:nvPr/>
        </p:nvCxnSpPr>
        <p:spPr bwMode="auto">
          <a:xfrm flipH="1">
            <a:off x="2501900" y="2362200"/>
            <a:ext cx="863600" cy="1098550"/>
          </a:xfrm>
          <a:prstGeom prst="straightConnector1">
            <a:avLst/>
          </a:prstGeom>
          <a:noFill/>
          <a:ln w="38100">
            <a:solidFill>
              <a:srgbClr val="0066CC"/>
            </a:solidFill>
            <a:round/>
            <a:headEnd type="triangle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28" name="AutoShape 21"/>
          <p:cNvCxnSpPr>
            <a:cxnSpLocks noChangeShapeType="1"/>
            <a:stCxn id="60425" idx="1"/>
            <a:endCxn id="60424" idx="5"/>
          </p:cNvCxnSpPr>
          <p:nvPr/>
        </p:nvCxnSpPr>
        <p:spPr bwMode="auto">
          <a:xfrm flipH="1" flipV="1">
            <a:off x="5626100" y="2362200"/>
            <a:ext cx="1016000" cy="1098550"/>
          </a:xfrm>
          <a:prstGeom prst="straightConnector1">
            <a:avLst/>
          </a:prstGeom>
          <a:noFill/>
          <a:ln w="38100">
            <a:solidFill>
              <a:srgbClr val="0066CC"/>
            </a:solidFill>
            <a:round/>
            <a:headEnd type="triangle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429" name="AutoShape 22"/>
          <p:cNvCxnSpPr>
            <a:cxnSpLocks noChangeShapeType="1"/>
            <a:stCxn id="60424" idx="2"/>
            <a:endCxn id="60423" idx="6"/>
          </p:cNvCxnSpPr>
          <p:nvPr/>
        </p:nvCxnSpPr>
        <p:spPr bwMode="auto">
          <a:xfrm flipH="1">
            <a:off x="3898900" y="2133600"/>
            <a:ext cx="1193800" cy="0"/>
          </a:xfrm>
          <a:prstGeom prst="straightConnector1">
            <a:avLst/>
          </a:prstGeom>
          <a:noFill/>
          <a:ln w="38100">
            <a:solidFill>
              <a:srgbClr val="0066CC"/>
            </a:solidFill>
            <a:round/>
            <a:headEnd type="triangle" w="med" len="lg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430" name="Slide Number Placeholder 1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B22B4C16-792D-A347-A533-E1683C6CED4B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16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0.00556 L 0.24167 -0.31111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-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21666 0.00555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556 L 0.24167 0.3143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nimBg="1"/>
      <p:bldP spid="102402" grpId="1" animBg="1"/>
      <p:bldP spid="102402" grpId="2" animBg="1"/>
      <p:bldP spid="102403" grpId="0" animBg="1"/>
      <p:bldP spid="102403" grpId="1" animBg="1"/>
      <p:bldP spid="102404" grpId="0" animBg="1"/>
      <p:bldP spid="102404" grpId="1" animBg="1"/>
      <p:bldP spid="1024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Radios Aren</a:t>
            </a:r>
            <a:r>
              <a:rPr lang="ja-JP" altLang="en-US"/>
              <a:t>’</a:t>
            </a:r>
            <a:r>
              <a:rPr lang="en-US" altLang="ja-JP"/>
              <a:t>t Wires</a:t>
            </a:r>
            <a:endParaRPr lang="en-US" altLang="en-US"/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99050"/>
            <a:ext cx="8229600" cy="1249363"/>
          </a:xfrm>
        </p:spPr>
        <p:txBody>
          <a:bodyPr/>
          <a:lstStyle/>
          <a:p>
            <a:r>
              <a:rPr lang="en-US" altLang="en-US" sz="2800"/>
              <a:t>Every packet is broadcast</a:t>
            </a:r>
          </a:p>
          <a:p>
            <a:r>
              <a:rPr lang="en-US" altLang="en-US" sz="2800"/>
              <a:t>Reception is probabilistic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  <p:sp>
        <p:nvSpPr>
          <p:cNvPr id="104457" name="Text Box 9"/>
          <p:cNvSpPr txBox="1">
            <a:spLocks noChangeArrowheads="1"/>
          </p:cNvSpPr>
          <p:nvPr/>
        </p:nvSpPr>
        <p:spPr bwMode="auto">
          <a:xfrm>
            <a:off x="8223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1</a:t>
            </a:r>
          </a:p>
        </p:txBody>
      </p:sp>
      <p:sp>
        <p:nvSpPr>
          <p:cNvPr id="104458" name="Text Box 10"/>
          <p:cNvSpPr txBox="1">
            <a:spLocks noChangeArrowheads="1"/>
          </p:cNvSpPr>
          <p:nvPr/>
        </p:nvSpPr>
        <p:spPr bwMode="auto">
          <a:xfrm>
            <a:off x="9747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2</a:t>
            </a:r>
          </a:p>
        </p:txBody>
      </p:sp>
      <p:sp>
        <p:nvSpPr>
          <p:cNvPr id="104459" name="Text Box 11"/>
          <p:cNvSpPr txBox="1">
            <a:spLocks noChangeArrowheads="1"/>
          </p:cNvSpPr>
          <p:nvPr/>
        </p:nvSpPr>
        <p:spPr bwMode="auto">
          <a:xfrm>
            <a:off x="11271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3</a:t>
            </a:r>
          </a:p>
        </p:txBody>
      </p:sp>
      <p:sp>
        <p:nvSpPr>
          <p:cNvPr id="104460" name="Text Box 12"/>
          <p:cNvSpPr txBox="1">
            <a:spLocks noChangeArrowheads="1"/>
          </p:cNvSpPr>
          <p:nvPr/>
        </p:nvSpPr>
        <p:spPr bwMode="auto">
          <a:xfrm>
            <a:off x="12795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4</a:t>
            </a:r>
          </a:p>
        </p:txBody>
      </p:sp>
      <p:sp>
        <p:nvSpPr>
          <p:cNvPr id="104461" name="Text Box 13"/>
          <p:cNvSpPr txBox="1">
            <a:spLocks noChangeArrowheads="1"/>
          </p:cNvSpPr>
          <p:nvPr/>
        </p:nvSpPr>
        <p:spPr bwMode="auto">
          <a:xfrm>
            <a:off x="14319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5</a:t>
            </a:r>
          </a:p>
        </p:txBody>
      </p:sp>
      <p:sp>
        <p:nvSpPr>
          <p:cNvPr id="104462" name="Text Box 14"/>
          <p:cNvSpPr txBox="1">
            <a:spLocks noChangeArrowheads="1"/>
          </p:cNvSpPr>
          <p:nvPr/>
        </p:nvSpPr>
        <p:spPr bwMode="auto">
          <a:xfrm>
            <a:off x="15843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6</a:t>
            </a:r>
          </a:p>
        </p:txBody>
      </p:sp>
      <p:sp>
        <p:nvSpPr>
          <p:cNvPr id="104463" name="Text Box 15"/>
          <p:cNvSpPr txBox="1">
            <a:spLocks noChangeArrowheads="1"/>
          </p:cNvSpPr>
          <p:nvPr/>
        </p:nvSpPr>
        <p:spPr bwMode="auto">
          <a:xfrm>
            <a:off x="822325" y="3509963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1</a:t>
            </a:r>
          </a:p>
        </p:txBody>
      </p:sp>
      <p:sp>
        <p:nvSpPr>
          <p:cNvPr id="104464" name="Text Box 16"/>
          <p:cNvSpPr txBox="1">
            <a:spLocks noChangeArrowheads="1"/>
          </p:cNvSpPr>
          <p:nvPr/>
        </p:nvSpPr>
        <p:spPr bwMode="auto">
          <a:xfrm>
            <a:off x="9747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2</a:t>
            </a:r>
          </a:p>
        </p:txBody>
      </p:sp>
      <p:sp>
        <p:nvSpPr>
          <p:cNvPr id="104465" name="Text Box 17"/>
          <p:cNvSpPr txBox="1">
            <a:spLocks noChangeArrowheads="1"/>
          </p:cNvSpPr>
          <p:nvPr/>
        </p:nvSpPr>
        <p:spPr bwMode="auto">
          <a:xfrm>
            <a:off x="11271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3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953000" y="4619625"/>
            <a:ext cx="1311275" cy="376238"/>
            <a:chOff x="288" y="2736"/>
            <a:chExt cx="826" cy="237"/>
          </a:xfrm>
        </p:grpSpPr>
        <p:sp>
          <p:nvSpPr>
            <p:cNvPr id="62519" name="Text Box 19"/>
            <p:cNvSpPr txBox="1">
              <a:spLocks noChangeArrowheads="1"/>
            </p:cNvSpPr>
            <p:nvPr/>
          </p:nvSpPr>
          <p:spPr bwMode="auto">
            <a:xfrm>
              <a:off x="864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20" name="Text Box 20"/>
            <p:cNvSpPr txBox="1">
              <a:spLocks noChangeArrowheads="1"/>
            </p:cNvSpPr>
            <p:nvPr/>
          </p:nvSpPr>
          <p:spPr bwMode="auto">
            <a:xfrm>
              <a:off x="100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21" name="Text Box 21"/>
            <p:cNvSpPr txBox="1">
              <a:spLocks noChangeArrowheads="1"/>
            </p:cNvSpPr>
            <p:nvPr/>
          </p:nvSpPr>
          <p:spPr bwMode="auto">
            <a:xfrm>
              <a:off x="576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22" name="Text Box 22"/>
            <p:cNvSpPr txBox="1">
              <a:spLocks noChangeArrowheads="1"/>
            </p:cNvSpPr>
            <p:nvPr/>
          </p:nvSpPr>
          <p:spPr bwMode="auto">
            <a:xfrm>
              <a:off x="720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23" name="Text Box 23"/>
            <p:cNvSpPr txBox="1">
              <a:spLocks noChangeArrowheads="1"/>
            </p:cNvSpPr>
            <p:nvPr/>
          </p:nvSpPr>
          <p:spPr bwMode="auto">
            <a:xfrm>
              <a:off x="28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24" name="Text Box 24"/>
            <p:cNvSpPr txBox="1">
              <a:spLocks noChangeArrowheads="1"/>
            </p:cNvSpPr>
            <p:nvPr/>
          </p:nvSpPr>
          <p:spPr bwMode="auto">
            <a:xfrm>
              <a:off x="432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794125" y="1431925"/>
            <a:ext cx="1311275" cy="376238"/>
            <a:chOff x="288" y="2736"/>
            <a:chExt cx="826" cy="237"/>
          </a:xfrm>
        </p:grpSpPr>
        <p:sp>
          <p:nvSpPr>
            <p:cNvPr id="62513" name="Text Box 26"/>
            <p:cNvSpPr txBox="1">
              <a:spLocks noChangeArrowheads="1"/>
            </p:cNvSpPr>
            <p:nvPr/>
          </p:nvSpPr>
          <p:spPr bwMode="auto">
            <a:xfrm>
              <a:off x="864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4" name="Text Box 27"/>
            <p:cNvSpPr txBox="1">
              <a:spLocks noChangeArrowheads="1"/>
            </p:cNvSpPr>
            <p:nvPr/>
          </p:nvSpPr>
          <p:spPr bwMode="auto">
            <a:xfrm>
              <a:off x="100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5" name="Text Box 28"/>
            <p:cNvSpPr txBox="1">
              <a:spLocks noChangeArrowheads="1"/>
            </p:cNvSpPr>
            <p:nvPr/>
          </p:nvSpPr>
          <p:spPr bwMode="auto">
            <a:xfrm>
              <a:off x="576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6" name="Text Box 29"/>
            <p:cNvSpPr txBox="1">
              <a:spLocks noChangeArrowheads="1"/>
            </p:cNvSpPr>
            <p:nvPr/>
          </p:nvSpPr>
          <p:spPr bwMode="auto">
            <a:xfrm>
              <a:off x="720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7" name="Text Box 30"/>
            <p:cNvSpPr txBox="1">
              <a:spLocks noChangeArrowheads="1"/>
            </p:cNvSpPr>
            <p:nvPr/>
          </p:nvSpPr>
          <p:spPr bwMode="auto">
            <a:xfrm>
              <a:off x="28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8" name="Text Box 31"/>
            <p:cNvSpPr txBox="1">
              <a:spLocks noChangeArrowheads="1"/>
            </p:cNvSpPr>
            <p:nvPr/>
          </p:nvSpPr>
          <p:spPr bwMode="auto">
            <a:xfrm>
              <a:off x="432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5795963" y="1431925"/>
            <a:ext cx="1311275" cy="376238"/>
            <a:chOff x="288" y="2736"/>
            <a:chExt cx="826" cy="237"/>
          </a:xfrm>
        </p:grpSpPr>
        <p:sp>
          <p:nvSpPr>
            <p:cNvPr id="62507" name="Text Box 33"/>
            <p:cNvSpPr txBox="1">
              <a:spLocks noChangeArrowheads="1"/>
            </p:cNvSpPr>
            <p:nvPr/>
          </p:nvSpPr>
          <p:spPr bwMode="auto">
            <a:xfrm>
              <a:off x="864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8" name="Text Box 34"/>
            <p:cNvSpPr txBox="1">
              <a:spLocks noChangeArrowheads="1"/>
            </p:cNvSpPr>
            <p:nvPr/>
          </p:nvSpPr>
          <p:spPr bwMode="auto">
            <a:xfrm>
              <a:off x="100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9" name="Text Box 35"/>
            <p:cNvSpPr txBox="1">
              <a:spLocks noChangeArrowheads="1"/>
            </p:cNvSpPr>
            <p:nvPr/>
          </p:nvSpPr>
          <p:spPr bwMode="auto">
            <a:xfrm>
              <a:off x="576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0" name="Text Box 36"/>
            <p:cNvSpPr txBox="1">
              <a:spLocks noChangeArrowheads="1"/>
            </p:cNvSpPr>
            <p:nvPr/>
          </p:nvSpPr>
          <p:spPr bwMode="auto">
            <a:xfrm>
              <a:off x="720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1" name="Text Box 37"/>
            <p:cNvSpPr txBox="1">
              <a:spLocks noChangeArrowheads="1"/>
            </p:cNvSpPr>
            <p:nvPr/>
          </p:nvSpPr>
          <p:spPr bwMode="auto">
            <a:xfrm>
              <a:off x="28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12" name="Text Box 38"/>
            <p:cNvSpPr txBox="1">
              <a:spLocks noChangeArrowheads="1"/>
            </p:cNvSpPr>
            <p:nvPr/>
          </p:nvSpPr>
          <p:spPr bwMode="auto">
            <a:xfrm>
              <a:off x="432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7331075" y="3581400"/>
            <a:ext cx="1311275" cy="376238"/>
            <a:chOff x="288" y="2736"/>
            <a:chExt cx="826" cy="237"/>
          </a:xfrm>
        </p:grpSpPr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864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2" name="Text Box 41"/>
            <p:cNvSpPr txBox="1">
              <a:spLocks noChangeArrowheads="1"/>
            </p:cNvSpPr>
            <p:nvPr/>
          </p:nvSpPr>
          <p:spPr bwMode="auto">
            <a:xfrm>
              <a:off x="100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576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4" name="Text Box 43"/>
            <p:cNvSpPr txBox="1">
              <a:spLocks noChangeArrowheads="1"/>
            </p:cNvSpPr>
            <p:nvPr/>
          </p:nvSpPr>
          <p:spPr bwMode="auto">
            <a:xfrm>
              <a:off x="720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5" name="Text Box 44"/>
            <p:cNvSpPr txBox="1">
              <a:spLocks noChangeArrowheads="1"/>
            </p:cNvSpPr>
            <p:nvPr/>
          </p:nvSpPr>
          <p:spPr bwMode="auto">
            <a:xfrm>
              <a:off x="288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  <p:sp>
          <p:nvSpPr>
            <p:cNvPr id="62506" name="Text Box 45"/>
            <p:cNvSpPr txBox="1">
              <a:spLocks noChangeArrowheads="1"/>
            </p:cNvSpPr>
            <p:nvPr/>
          </p:nvSpPr>
          <p:spPr bwMode="auto">
            <a:xfrm>
              <a:off x="432" y="2736"/>
              <a:ext cx="106" cy="237"/>
            </a:xfrm>
            <a:prstGeom prst="rect">
              <a:avLst/>
            </a:prstGeom>
            <a:noFill/>
            <a:ln w="9525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>
                <a:latin typeface="Myriad Roman" charset="0"/>
              </a:endParaRPr>
            </a:p>
          </p:txBody>
        </p:sp>
      </p:grpSp>
      <p:sp>
        <p:nvSpPr>
          <p:cNvPr id="104494" name="Text Box 46"/>
          <p:cNvSpPr txBox="1">
            <a:spLocks noChangeArrowheads="1"/>
          </p:cNvSpPr>
          <p:nvPr/>
        </p:nvSpPr>
        <p:spPr bwMode="auto">
          <a:xfrm>
            <a:off x="1576388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6</a:t>
            </a:r>
          </a:p>
        </p:txBody>
      </p:sp>
      <p:sp>
        <p:nvSpPr>
          <p:cNvPr id="104495" name="Text Box 47"/>
          <p:cNvSpPr txBox="1">
            <a:spLocks noChangeArrowheads="1"/>
          </p:cNvSpPr>
          <p:nvPr/>
        </p:nvSpPr>
        <p:spPr bwMode="auto">
          <a:xfrm>
            <a:off x="11398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3</a:t>
            </a:r>
          </a:p>
        </p:txBody>
      </p:sp>
      <p:sp>
        <p:nvSpPr>
          <p:cNvPr id="104496" name="Text Box 48"/>
          <p:cNvSpPr txBox="1">
            <a:spLocks noChangeArrowheads="1"/>
          </p:cNvSpPr>
          <p:nvPr/>
        </p:nvSpPr>
        <p:spPr bwMode="auto">
          <a:xfrm>
            <a:off x="1422400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5</a:t>
            </a:r>
          </a:p>
        </p:txBody>
      </p:sp>
      <p:sp>
        <p:nvSpPr>
          <p:cNvPr id="104497" name="Text Box 49"/>
          <p:cNvSpPr txBox="1">
            <a:spLocks noChangeArrowheads="1"/>
          </p:cNvSpPr>
          <p:nvPr/>
        </p:nvSpPr>
        <p:spPr bwMode="auto">
          <a:xfrm>
            <a:off x="808038" y="3513138"/>
            <a:ext cx="168275" cy="37623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1</a:t>
            </a:r>
          </a:p>
        </p:txBody>
      </p:sp>
      <p:sp>
        <p:nvSpPr>
          <p:cNvPr id="104498" name="Text Box 50"/>
          <p:cNvSpPr txBox="1">
            <a:spLocks noChangeArrowheads="1"/>
          </p:cNvSpPr>
          <p:nvPr/>
        </p:nvSpPr>
        <p:spPr bwMode="auto">
          <a:xfrm>
            <a:off x="1308100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4</a:t>
            </a:r>
          </a:p>
        </p:txBody>
      </p:sp>
      <p:sp>
        <p:nvSpPr>
          <p:cNvPr id="104499" name="Text Box 51"/>
          <p:cNvSpPr txBox="1">
            <a:spLocks noChangeArrowheads="1"/>
          </p:cNvSpPr>
          <p:nvPr/>
        </p:nvSpPr>
        <p:spPr bwMode="auto">
          <a:xfrm>
            <a:off x="9620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2</a:t>
            </a:r>
          </a:p>
        </p:txBody>
      </p:sp>
      <p:sp>
        <p:nvSpPr>
          <p:cNvPr id="104500" name="Text Box 52"/>
          <p:cNvSpPr txBox="1">
            <a:spLocks noChangeArrowheads="1"/>
          </p:cNvSpPr>
          <p:nvPr/>
        </p:nvSpPr>
        <p:spPr bwMode="auto">
          <a:xfrm>
            <a:off x="1116013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3</a:t>
            </a:r>
          </a:p>
        </p:txBody>
      </p:sp>
      <p:sp>
        <p:nvSpPr>
          <p:cNvPr id="104501" name="Text Box 53"/>
          <p:cNvSpPr txBox="1">
            <a:spLocks noChangeArrowheads="1"/>
          </p:cNvSpPr>
          <p:nvPr/>
        </p:nvSpPr>
        <p:spPr bwMode="auto">
          <a:xfrm>
            <a:off x="12922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4</a:t>
            </a:r>
          </a:p>
        </p:txBody>
      </p:sp>
      <p:sp>
        <p:nvSpPr>
          <p:cNvPr id="104502" name="Text Box 54"/>
          <p:cNvSpPr txBox="1">
            <a:spLocks noChangeArrowheads="1"/>
          </p:cNvSpPr>
          <p:nvPr/>
        </p:nvSpPr>
        <p:spPr bwMode="auto">
          <a:xfrm>
            <a:off x="1460500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5</a:t>
            </a:r>
          </a:p>
        </p:txBody>
      </p:sp>
      <p:sp>
        <p:nvSpPr>
          <p:cNvPr id="104503" name="Text Box 55"/>
          <p:cNvSpPr txBox="1">
            <a:spLocks noChangeArrowheads="1"/>
          </p:cNvSpPr>
          <p:nvPr/>
        </p:nvSpPr>
        <p:spPr bwMode="auto">
          <a:xfrm>
            <a:off x="1600200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6</a:t>
            </a:r>
          </a:p>
        </p:txBody>
      </p:sp>
      <p:sp>
        <p:nvSpPr>
          <p:cNvPr id="104504" name="Text Box 56"/>
          <p:cNvSpPr txBox="1">
            <a:spLocks noChangeArrowheads="1"/>
          </p:cNvSpPr>
          <p:nvPr/>
        </p:nvSpPr>
        <p:spPr bwMode="auto">
          <a:xfrm>
            <a:off x="808038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1</a:t>
            </a:r>
          </a:p>
        </p:txBody>
      </p:sp>
      <p:sp>
        <p:nvSpPr>
          <p:cNvPr id="104505" name="Text Box 57"/>
          <p:cNvSpPr txBox="1">
            <a:spLocks noChangeArrowheads="1"/>
          </p:cNvSpPr>
          <p:nvPr/>
        </p:nvSpPr>
        <p:spPr bwMode="auto">
          <a:xfrm>
            <a:off x="962025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2</a:t>
            </a:r>
          </a:p>
        </p:txBody>
      </p:sp>
      <p:sp>
        <p:nvSpPr>
          <p:cNvPr id="104506" name="Text Box 58"/>
          <p:cNvSpPr txBox="1">
            <a:spLocks noChangeArrowheads="1"/>
          </p:cNvSpPr>
          <p:nvPr/>
        </p:nvSpPr>
        <p:spPr bwMode="auto">
          <a:xfrm>
            <a:off x="1306513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4</a:t>
            </a:r>
          </a:p>
        </p:txBody>
      </p:sp>
      <p:sp>
        <p:nvSpPr>
          <p:cNvPr id="104507" name="Text Box 59"/>
          <p:cNvSpPr txBox="1">
            <a:spLocks noChangeArrowheads="1"/>
          </p:cNvSpPr>
          <p:nvPr/>
        </p:nvSpPr>
        <p:spPr bwMode="auto">
          <a:xfrm>
            <a:off x="1460500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5</a:t>
            </a:r>
          </a:p>
        </p:txBody>
      </p:sp>
      <p:sp>
        <p:nvSpPr>
          <p:cNvPr id="104508" name="Text Box 60"/>
          <p:cNvSpPr txBox="1">
            <a:spLocks noChangeArrowheads="1"/>
          </p:cNvSpPr>
          <p:nvPr/>
        </p:nvSpPr>
        <p:spPr bwMode="auto">
          <a:xfrm>
            <a:off x="1614488" y="3505200"/>
            <a:ext cx="168275" cy="376238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latin typeface="Myriad Roman" charset="0"/>
              </a:rPr>
              <a:t>6</a:t>
            </a:r>
          </a:p>
        </p:txBody>
      </p:sp>
      <p:sp>
        <p:nvSpPr>
          <p:cNvPr id="62495" name="Oval 62"/>
          <p:cNvSpPr>
            <a:spLocks noChangeArrowheads="1"/>
          </p:cNvSpPr>
          <p:nvPr/>
        </p:nvSpPr>
        <p:spPr bwMode="auto">
          <a:xfrm>
            <a:off x="1981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src</a:t>
            </a:r>
          </a:p>
        </p:txBody>
      </p:sp>
      <p:sp>
        <p:nvSpPr>
          <p:cNvPr id="62496" name="Oval 63"/>
          <p:cNvSpPr>
            <a:spLocks noChangeArrowheads="1"/>
          </p:cNvSpPr>
          <p:nvPr/>
        </p:nvSpPr>
        <p:spPr bwMode="auto">
          <a:xfrm>
            <a:off x="32766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A</a:t>
            </a:r>
          </a:p>
        </p:txBody>
      </p:sp>
      <p:sp>
        <p:nvSpPr>
          <p:cNvPr id="62497" name="Oval 64"/>
          <p:cNvSpPr>
            <a:spLocks noChangeArrowheads="1"/>
          </p:cNvSpPr>
          <p:nvPr/>
        </p:nvSpPr>
        <p:spPr bwMode="auto">
          <a:xfrm>
            <a:off x="51054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B</a:t>
            </a:r>
          </a:p>
        </p:txBody>
      </p:sp>
      <p:sp>
        <p:nvSpPr>
          <p:cNvPr id="62498" name="Oval 65"/>
          <p:cNvSpPr>
            <a:spLocks noChangeArrowheads="1"/>
          </p:cNvSpPr>
          <p:nvPr/>
        </p:nvSpPr>
        <p:spPr bwMode="auto">
          <a:xfrm>
            <a:off x="6553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dst</a:t>
            </a:r>
          </a:p>
        </p:txBody>
      </p:sp>
      <p:sp>
        <p:nvSpPr>
          <p:cNvPr id="62499" name="Oval 66"/>
          <p:cNvSpPr>
            <a:spLocks noChangeArrowheads="1"/>
          </p:cNvSpPr>
          <p:nvPr/>
        </p:nvSpPr>
        <p:spPr bwMode="auto">
          <a:xfrm>
            <a:off x="4191000" y="4191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C</a:t>
            </a:r>
          </a:p>
        </p:txBody>
      </p:sp>
      <p:sp>
        <p:nvSpPr>
          <p:cNvPr id="62500" name="Slide Number Placeholder 6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96D382F-45FB-1044-B4F7-AF4284DD4974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17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32535 -0.30231 " pathEditMode="relative" rAng="0" ptsTypes="AA">
                                      <p:cBhvr>
                                        <p:cTn id="17" dur="1000" fill="hold"/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67" y="-1511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54375 -0.30231 " pathEditMode="relative" rAng="0" ptsTypes="AA">
                                      <p:cBhvr>
                                        <p:cTn id="21" dur="1000" fill="hold"/>
                                        <p:tgtEl>
                                          <p:spTgt spid="104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187" y="-1511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33333E-6 L 0.2974 0.10602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61" y="5301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46128 0.00648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33385 -0.30231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84" y="-1511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45972 0.16319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04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86" y="8148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0.40243 -0.21204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22" y="-10602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0.44444 0.00648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04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22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7 L 0.4684 0.1625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20" y="8125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72881 0.01203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41" y="60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07407E-6 L 0.19809 -0.17292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96" y="-865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07407E-6 L 0.38976 -0.1840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04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9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35087 -0.30231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5" y="-1511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24687 0.0791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104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44" y="3958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37291 -0.15602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-7801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7407E-6 L 0.40677 0.00648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104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30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L 0.48542 0.1625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71" y="8125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17569 -0.15602 " pathEditMode="relative" rAng="0" ptsTypes="AA">
                                      <p:cBhvr>
                                        <p:cTn id="116" dur="1000" fill="hold"/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85" y="-7801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36042 -0.13357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21" y="-669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07407E-6 L 0.38993 0.00648 " pathEditMode="relative" rAng="0" ptsTypes="AA">
                                      <p:cBhvr>
                                        <p:cTn id="124" dur="1000" fill="hold"/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97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3.7037E-7 L 0.36788 -0.30231 " pathEditMode="relative" rAng="0" ptsTypes="AA">
                                      <p:cBhvr>
                                        <p:cTn id="138" dur="1000" fill="hold"/>
                                        <p:tgtEl>
                                          <p:spTgt spid="104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85" y="-15116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49479 0.16319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104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40" y="8148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0.34514 -0.11135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57" y="-5579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07407E-6 L 0.37309 0.00648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104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46" y="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7" grpId="0" animBg="1"/>
      <p:bldP spid="104457" grpId="1" animBg="1"/>
      <p:bldP spid="104458" grpId="0" animBg="1"/>
      <p:bldP spid="104458" grpId="1" animBg="1"/>
      <p:bldP spid="104459" grpId="0" animBg="1"/>
      <p:bldP spid="104459" grpId="1" animBg="1"/>
      <p:bldP spid="104460" grpId="0" animBg="1"/>
      <p:bldP spid="104460" grpId="1" animBg="1"/>
      <p:bldP spid="104461" grpId="0" animBg="1"/>
      <p:bldP spid="104461" grpId="1" animBg="1"/>
      <p:bldP spid="104462" grpId="0" animBg="1"/>
      <p:bldP spid="104462" grpId="1" animBg="1"/>
      <p:bldP spid="104463" grpId="0" animBg="1"/>
      <p:bldP spid="104463" grpId="1" animBg="1"/>
      <p:bldP spid="104464" grpId="0" animBg="1"/>
      <p:bldP spid="104464" grpId="1" animBg="1"/>
      <p:bldP spid="104465" grpId="0" animBg="1"/>
      <p:bldP spid="104465" grpId="1" animBg="1"/>
      <p:bldP spid="104494" grpId="0" animBg="1"/>
      <p:bldP spid="104494" grpId="1" animBg="1"/>
      <p:bldP spid="104495" grpId="0" animBg="1"/>
      <p:bldP spid="104495" grpId="1" animBg="1"/>
      <p:bldP spid="104495" grpId="2" animBg="1"/>
      <p:bldP spid="104496" grpId="0" animBg="1"/>
      <p:bldP spid="104496" grpId="1" animBg="1"/>
      <p:bldP spid="104496" grpId="2" animBg="1"/>
      <p:bldP spid="104497" grpId="0" animBg="1"/>
      <p:bldP spid="104497" grpId="1" animBg="1"/>
      <p:bldP spid="104497" grpId="2" animBg="1"/>
      <p:bldP spid="104498" grpId="0" animBg="1"/>
      <p:bldP spid="104498" grpId="1" animBg="1"/>
      <p:bldP spid="104498" grpId="2" animBg="1"/>
      <p:bldP spid="104499" grpId="0" animBg="1"/>
      <p:bldP spid="104499" grpId="1" animBg="1"/>
      <p:bldP spid="104499" grpId="2" animBg="1"/>
      <p:bldP spid="104500" grpId="0" animBg="1"/>
      <p:bldP spid="104500" grpId="1" animBg="1"/>
      <p:bldP spid="104500" grpId="2" animBg="1"/>
      <p:bldP spid="104501" grpId="0" animBg="1"/>
      <p:bldP spid="104501" grpId="1" animBg="1"/>
      <p:bldP spid="104501" grpId="2" animBg="1"/>
      <p:bldP spid="104502" grpId="0" animBg="1"/>
      <p:bldP spid="104502" grpId="1" animBg="1"/>
      <p:bldP spid="104502" grpId="2" animBg="1"/>
      <p:bldP spid="104503" grpId="0" animBg="1"/>
      <p:bldP spid="104503" grpId="1" animBg="1"/>
      <p:bldP spid="104503" grpId="2" animBg="1"/>
      <p:bldP spid="104504" grpId="0" animBg="1"/>
      <p:bldP spid="104504" grpId="1" animBg="1"/>
      <p:bldP spid="104504" grpId="2" animBg="1"/>
      <p:bldP spid="104505" grpId="0" animBg="1"/>
      <p:bldP spid="104505" grpId="1" animBg="1"/>
      <p:bldP spid="104505" grpId="2" animBg="1"/>
      <p:bldP spid="104506" grpId="0" animBg="1"/>
      <p:bldP spid="104506" grpId="1" animBg="1"/>
      <p:bldP spid="104506" grpId="2" animBg="1"/>
      <p:bldP spid="104507" grpId="0" animBg="1"/>
      <p:bldP spid="104507" grpId="1" animBg="1"/>
      <p:bldP spid="104507" grpId="2" animBg="1"/>
      <p:bldP spid="104508" grpId="0" animBg="1"/>
      <p:bldP spid="104508" grpId="1" animBg="1"/>
      <p:bldP spid="104508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52578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1143000" y="37338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1143000" y="37338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1143000" y="37338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1143000" y="37338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1143000" y="37338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64519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Exploiting Probabilistic Broadcast</a:t>
            </a:r>
          </a:p>
        </p:txBody>
      </p:sp>
      <p:sp>
        <p:nvSpPr>
          <p:cNvPr id="64520" name="Oval 9"/>
          <p:cNvSpPr>
            <a:spLocks noChangeArrowheads="1"/>
          </p:cNvSpPr>
          <p:nvPr/>
        </p:nvSpPr>
        <p:spPr bwMode="auto">
          <a:xfrm>
            <a:off x="1981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src</a:t>
            </a:r>
          </a:p>
        </p:txBody>
      </p:sp>
      <p:sp>
        <p:nvSpPr>
          <p:cNvPr id="64521" name="Oval 10"/>
          <p:cNvSpPr>
            <a:spLocks noChangeArrowheads="1"/>
          </p:cNvSpPr>
          <p:nvPr/>
        </p:nvSpPr>
        <p:spPr bwMode="auto">
          <a:xfrm>
            <a:off x="32766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A</a:t>
            </a:r>
          </a:p>
        </p:txBody>
      </p:sp>
      <p:sp>
        <p:nvSpPr>
          <p:cNvPr id="64522" name="Oval 11"/>
          <p:cNvSpPr>
            <a:spLocks noChangeArrowheads="1"/>
          </p:cNvSpPr>
          <p:nvPr/>
        </p:nvSpPr>
        <p:spPr bwMode="auto">
          <a:xfrm>
            <a:off x="5105400" y="1828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B</a:t>
            </a:r>
          </a:p>
        </p:txBody>
      </p:sp>
      <p:sp>
        <p:nvSpPr>
          <p:cNvPr id="64523" name="Oval 12"/>
          <p:cNvSpPr>
            <a:spLocks noChangeArrowheads="1"/>
          </p:cNvSpPr>
          <p:nvPr/>
        </p:nvSpPr>
        <p:spPr bwMode="auto">
          <a:xfrm>
            <a:off x="6553200" y="338455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dst</a:t>
            </a:r>
          </a:p>
        </p:txBody>
      </p:sp>
      <p:sp>
        <p:nvSpPr>
          <p:cNvPr id="64524" name="Oval 13"/>
          <p:cNvSpPr>
            <a:spLocks noChangeArrowheads="1"/>
          </p:cNvSpPr>
          <p:nvPr/>
        </p:nvSpPr>
        <p:spPr bwMode="auto">
          <a:xfrm>
            <a:off x="4191000" y="4191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>
                <a:latin typeface="Myriad Roman" charset="0"/>
              </a:rPr>
              <a:t>C</a:t>
            </a:r>
          </a:p>
        </p:txBody>
      </p:sp>
      <p:sp>
        <p:nvSpPr>
          <p:cNvPr id="129038" name="Rectangle 14"/>
          <p:cNvSpPr>
            <a:spLocks noChangeArrowheads="1"/>
          </p:cNvSpPr>
          <p:nvPr/>
        </p:nvSpPr>
        <p:spPr bwMode="auto">
          <a:xfrm>
            <a:off x="52578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39" name="Rectangle 15"/>
          <p:cNvSpPr>
            <a:spLocks noChangeArrowheads="1"/>
          </p:cNvSpPr>
          <p:nvPr/>
        </p:nvSpPr>
        <p:spPr bwMode="auto">
          <a:xfrm>
            <a:off x="52578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40" name="Rectangle 16"/>
          <p:cNvSpPr>
            <a:spLocks noChangeArrowheads="1"/>
          </p:cNvSpPr>
          <p:nvPr/>
        </p:nvSpPr>
        <p:spPr bwMode="auto">
          <a:xfrm>
            <a:off x="5257800" y="1371600"/>
            <a:ext cx="7620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600">
                <a:latin typeface="Myriad Roman" charset="0"/>
              </a:rPr>
              <a:t>packet</a:t>
            </a:r>
          </a:p>
        </p:txBody>
      </p:sp>
      <p:sp>
        <p:nvSpPr>
          <p:cNvPr id="129041" name="Rectangle 17"/>
          <p:cNvSpPr>
            <a:spLocks noGrp="1" noChangeArrowheads="1"/>
          </p:cNvSpPr>
          <p:nvPr>
            <p:ph type="body" idx="1"/>
          </p:nvPr>
        </p:nvSpPr>
        <p:spPr>
          <a:xfrm>
            <a:off x="457200" y="5029200"/>
            <a:ext cx="8686800" cy="1249363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>
                <a:ea typeface="ＭＳ Ｐゴシック" charset="0"/>
                <a:cs typeface="ＭＳ Ｐゴシック" charset="0"/>
              </a:rPr>
              <a:t>Decide who forwards </a:t>
            </a:r>
            <a:r>
              <a:rPr lang="en-US" sz="2400" u="sng">
                <a:ea typeface="ＭＳ Ｐゴシック" charset="0"/>
                <a:cs typeface="ＭＳ Ｐゴシック" charset="0"/>
              </a:rPr>
              <a:t>after</a:t>
            </a:r>
            <a:r>
              <a:rPr lang="en-US" sz="2400">
                <a:ea typeface="ＭＳ Ｐゴシック" charset="0"/>
                <a:cs typeface="ＭＳ Ｐゴシック" charset="0"/>
              </a:rPr>
              <a:t> reception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ea typeface="ＭＳ Ｐゴシック" charset="0"/>
                <a:cs typeface="ＭＳ Ｐゴシック" charset="0"/>
              </a:rPr>
              <a:t>Goal: only closest receiver should forward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ea typeface="ＭＳ Ｐゴシック" charset="0"/>
                <a:cs typeface="ＭＳ Ｐゴシック" charset="0"/>
              </a:rPr>
              <a:t>Challenge: agree efficiently and avoid duplicate transmissions</a:t>
            </a:r>
          </a:p>
          <a:p>
            <a:pPr>
              <a:lnSpc>
                <a:spcPct val="90000"/>
              </a:lnSpc>
              <a:defRPr/>
            </a:pPr>
            <a:endParaRPr lang="en-US" sz="2000">
              <a:ea typeface="ＭＳ Ｐゴシック" charset="0"/>
              <a:cs typeface="ＭＳ Ｐゴシック" charset="0"/>
            </a:endParaRPr>
          </a:p>
        </p:txBody>
      </p:sp>
      <p:sp>
        <p:nvSpPr>
          <p:cNvPr id="64529" name="Slide Number Placeholder 1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51605CB-198A-C44F-B394-FD20E987E918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18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2 0.1055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527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225 -0.35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-175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5833 -0.35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-175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48333 -0.02778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67" y="-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0.00555 L -0.275 0.21111 " pathEditMode="relative" rAng="0" ptsTypes="AA">
                                      <p:cBhvr>
                                        <p:cTn id="45" dur="10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67" y="10833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0.00555 L 0.2 0.24445 " pathEditMode="relative" rAng="0" ptsTypes="AA">
                                      <p:cBhvr>
                                        <p:cTn id="47" dur="10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1250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0.00555 L -0.225 0.00023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7" y="278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22222E-6 L -0.05833 0.48889 " pathEditMode="relative" rAng="0" ptsTypes="AA">
                                      <p:cBhvr>
                                        <p:cTn id="51" dur="1000" fill="hold"/>
                                        <p:tgtEl>
                                          <p:spTgt spid="129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2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animBg="1"/>
      <p:bldP spid="129026" grpId="1" animBg="1"/>
      <p:bldP spid="129026" grpId="2" animBg="1"/>
      <p:bldP spid="129027" grpId="0" animBg="1"/>
      <p:bldP spid="129027" grpId="1" animBg="1"/>
      <p:bldP spid="129027" grpId="2" animBg="1"/>
      <p:bldP spid="129028" grpId="0" animBg="1"/>
      <p:bldP spid="129028" grpId="1" animBg="1"/>
      <p:bldP spid="129029" grpId="0" animBg="1"/>
      <p:bldP spid="129029" grpId="1" animBg="1"/>
      <p:bldP spid="129029" grpId="2" animBg="1"/>
      <p:bldP spid="129030" grpId="0" animBg="1"/>
      <p:bldP spid="129031" grpId="0" animBg="1"/>
      <p:bldP spid="129031" grpId="1" animBg="1"/>
      <p:bldP spid="129031" grpId="2" animBg="1"/>
      <p:bldP spid="129038" grpId="0" animBg="1"/>
      <p:bldP spid="129038" grpId="1" animBg="1"/>
      <p:bldP spid="129038" grpId="2" animBg="1"/>
      <p:bldP spid="129039" grpId="0" animBg="1"/>
      <p:bldP spid="129039" grpId="1" animBg="1"/>
      <p:bldP spid="129040" grpId="0" animBg="1"/>
      <p:bldP spid="129040" grpId="1" animBg="1"/>
      <p:bldP spid="12904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Line 17"/>
          <p:cNvSpPr>
            <a:spLocks noChangeShapeType="1"/>
          </p:cNvSpPr>
          <p:nvPr/>
        </p:nvSpPr>
        <p:spPr bwMode="auto">
          <a:xfrm flipV="1">
            <a:off x="1676400" y="4083050"/>
            <a:ext cx="2819400" cy="0"/>
          </a:xfrm>
          <a:prstGeom prst="line">
            <a:avLst/>
          </a:prstGeom>
          <a:noFill/>
          <a:ln w="25400">
            <a:solidFill>
              <a:srgbClr val="96969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ExOR Might Increase Throughput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48200"/>
            <a:ext cx="8229600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Best traditional route over 50% hops: 3(</a:t>
            </a:r>
            <a:r>
              <a:rPr lang="en-US" altLang="en-US" sz="2400" baseline="30000" dirty="0"/>
              <a:t>1</a:t>
            </a:r>
            <a:r>
              <a:rPr lang="en-US" altLang="en-US" sz="2400" dirty="0"/>
              <a:t>/</a:t>
            </a:r>
            <a:r>
              <a:rPr lang="en-US" altLang="en-US" sz="2400" baseline="-25000" dirty="0"/>
              <a:t>0.5</a:t>
            </a:r>
            <a:r>
              <a:rPr lang="en-US" altLang="en-US" sz="2400" dirty="0"/>
              <a:t>) = 6 </a:t>
            </a:r>
            <a:r>
              <a:rPr lang="en-US" altLang="en-US" sz="2400" dirty="0" err="1"/>
              <a:t>tx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Throughput </a:t>
            </a:r>
            <a:r>
              <a:rPr lang="en-US" altLang="en-US" sz="2400" dirty="0" smtClean="0"/>
              <a:t>≅ /</a:t>
            </a:r>
            <a:r>
              <a:rPr lang="en-US" altLang="en-US" sz="2400" baseline="-25000" dirty="0" smtClean="0"/>
              <a:t># </a:t>
            </a:r>
            <a:r>
              <a:rPr lang="en-US" altLang="en-US" sz="2400" baseline="-25000" dirty="0"/>
              <a:t>transmissions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 err="1"/>
              <a:t>ExOR</a:t>
            </a:r>
            <a:r>
              <a:rPr lang="en-US" altLang="en-US" sz="2400" dirty="0"/>
              <a:t> exploits lucky long receptions: 4 transmissions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Assumes probability falls off gradually with distance</a:t>
            </a:r>
          </a:p>
        </p:txBody>
      </p:sp>
      <p:sp>
        <p:nvSpPr>
          <p:cNvPr id="66564" name="Oval 4"/>
          <p:cNvSpPr>
            <a:spLocks noChangeArrowheads="1"/>
          </p:cNvSpPr>
          <p:nvPr/>
        </p:nvSpPr>
        <p:spPr bwMode="auto">
          <a:xfrm>
            <a:off x="13716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src</a:t>
            </a:r>
          </a:p>
        </p:txBody>
      </p:sp>
      <p:sp>
        <p:nvSpPr>
          <p:cNvPr id="66565" name="Oval 5"/>
          <p:cNvSpPr>
            <a:spLocks noChangeArrowheads="1"/>
          </p:cNvSpPr>
          <p:nvPr/>
        </p:nvSpPr>
        <p:spPr bwMode="auto">
          <a:xfrm>
            <a:off x="70104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dst</a:t>
            </a:r>
          </a:p>
        </p:txBody>
      </p:sp>
      <p:sp>
        <p:nvSpPr>
          <p:cNvPr id="66566" name="Oval 6"/>
          <p:cNvSpPr>
            <a:spLocks noChangeArrowheads="1"/>
          </p:cNvSpPr>
          <p:nvPr/>
        </p:nvSpPr>
        <p:spPr bwMode="auto">
          <a:xfrm>
            <a:off x="23622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N1</a:t>
            </a:r>
          </a:p>
        </p:txBody>
      </p:sp>
      <p:sp>
        <p:nvSpPr>
          <p:cNvPr id="66567" name="Oval 7"/>
          <p:cNvSpPr>
            <a:spLocks noChangeArrowheads="1"/>
          </p:cNvSpPr>
          <p:nvPr/>
        </p:nvSpPr>
        <p:spPr bwMode="auto">
          <a:xfrm>
            <a:off x="32766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N2</a:t>
            </a:r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41910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N3</a:t>
            </a:r>
          </a:p>
        </p:txBody>
      </p:sp>
      <p:sp>
        <p:nvSpPr>
          <p:cNvPr id="66569" name="Oval 9"/>
          <p:cNvSpPr>
            <a:spLocks noChangeArrowheads="1"/>
          </p:cNvSpPr>
          <p:nvPr/>
        </p:nvSpPr>
        <p:spPr bwMode="auto">
          <a:xfrm>
            <a:off x="51054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N4</a:t>
            </a:r>
          </a:p>
        </p:txBody>
      </p:sp>
      <p:sp>
        <p:nvSpPr>
          <p:cNvPr id="66570" name="Line 13"/>
          <p:cNvSpPr>
            <a:spLocks noChangeShapeType="1"/>
          </p:cNvSpPr>
          <p:nvPr/>
        </p:nvSpPr>
        <p:spPr bwMode="auto">
          <a:xfrm>
            <a:off x="1676400" y="35052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1" name="Text Box 14"/>
          <p:cNvSpPr txBox="1">
            <a:spLocks noChangeArrowheads="1"/>
          </p:cNvSpPr>
          <p:nvPr/>
        </p:nvSpPr>
        <p:spPr bwMode="auto">
          <a:xfrm>
            <a:off x="1905000" y="3305175"/>
            <a:ext cx="6461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75%</a:t>
            </a:r>
          </a:p>
        </p:txBody>
      </p:sp>
      <p:sp>
        <p:nvSpPr>
          <p:cNvPr id="66572" name="Line 15"/>
          <p:cNvSpPr>
            <a:spLocks noChangeShapeType="1"/>
          </p:cNvSpPr>
          <p:nvPr/>
        </p:nvSpPr>
        <p:spPr bwMode="auto">
          <a:xfrm flipV="1">
            <a:off x="1676400" y="3810000"/>
            <a:ext cx="1905000" cy="0"/>
          </a:xfrm>
          <a:prstGeom prst="line">
            <a:avLst/>
          </a:prstGeom>
          <a:noFill/>
          <a:ln w="25400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3" name="Text Box 16"/>
          <p:cNvSpPr txBox="1">
            <a:spLocks noChangeArrowheads="1"/>
          </p:cNvSpPr>
          <p:nvPr/>
        </p:nvSpPr>
        <p:spPr bwMode="auto">
          <a:xfrm>
            <a:off x="2438400" y="3609975"/>
            <a:ext cx="6461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4D4D4D"/>
                </a:solidFill>
                <a:latin typeface="Myriad Roman" charset="0"/>
              </a:rPr>
              <a:t>50%</a:t>
            </a:r>
          </a:p>
        </p:txBody>
      </p:sp>
      <p:sp>
        <p:nvSpPr>
          <p:cNvPr id="66574" name="Oval 19"/>
          <p:cNvSpPr>
            <a:spLocks noChangeArrowheads="1"/>
          </p:cNvSpPr>
          <p:nvPr/>
        </p:nvSpPr>
        <p:spPr bwMode="auto">
          <a:xfrm>
            <a:off x="60198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N5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676400" y="2654300"/>
            <a:ext cx="5638800" cy="1588"/>
            <a:chOff x="1056" y="1672"/>
            <a:chExt cx="3552" cy="1"/>
          </a:xfrm>
        </p:grpSpPr>
        <p:cxnSp>
          <p:nvCxnSpPr>
            <p:cNvPr id="66582" name="AutoShape 20"/>
            <p:cNvCxnSpPr>
              <a:cxnSpLocks noChangeShapeType="1"/>
              <a:stCxn id="66564" idx="0"/>
              <a:endCxn id="66567" idx="0"/>
            </p:cNvCxnSpPr>
            <p:nvPr/>
          </p:nvCxnSpPr>
          <p:spPr bwMode="auto">
            <a:xfrm rot="5400000" flipV="1">
              <a:off x="1655" y="1073"/>
              <a:ext cx="1" cy="1200"/>
            </a:xfrm>
            <a:prstGeom prst="curvedConnector3">
              <a:avLst>
                <a:gd name="adj1" fmla="val -27400009"/>
              </a:avLst>
            </a:prstGeom>
            <a:noFill/>
            <a:ln w="38100">
              <a:solidFill>
                <a:srgbClr val="00CC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3" name="AutoShape 21"/>
            <p:cNvCxnSpPr>
              <a:cxnSpLocks noChangeShapeType="1"/>
              <a:stCxn id="66567" idx="0"/>
              <a:endCxn id="66569" idx="0"/>
            </p:cNvCxnSpPr>
            <p:nvPr/>
          </p:nvCxnSpPr>
          <p:spPr bwMode="auto">
            <a:xfrm rot="5400000" flipV="1">
              <a:off x="2831" y="1097"/>
              <a:ext cx="1" cy="1152"/>
            </a:xfrm>
            <a:prstGeom prst="curvedConnector3">
              <a:avLst>
                <a:gd name="adj1" fmla="val -27300009"/>
              </a:avLst>
            </a:prstGeom>
            <a:noFill/>
            <a:ln w="38100">
              <a:solidFill>
                <a:srgbClr val="00CC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4" name="AutoShape 22"/>
            <p:cNvCxnSpPr>
              <a:cxnSpLocks noChangeShapeType="1"/>
              <a:stCxn id="66569" idx="0"/>
              <a:endCxn id="66565" idx="0"/>
            </p:cNvCxnSpPr>
            <p:nvPr/>
          </p:nvCxnSpPr>
          <p:spPr bwMode="auto">
            <a:xfrm rot="5400000" flipV="1">
              <a:off x="4007" y="1073"/>
              <a:ext cx="1" cy="1200"/>
            </a:xfrm>
            <a:prstGeom prst="curvedConnector3">
              <a:avLst>
                <a:gd name="adj1" fmla="val -27300009"/>
              </a:avLst>
            </a:prstGeom>
            <a:noFill/>
            <a:ln w="38100">
              <a:solidFill>
                <a:srgbClr val="00CC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1676400" y="2667000"/>
            <a:ext cx="2819400" cy="1588"/>
            <a:chOff x="1056" y="1631"/>
            <a:chExt cx="1776" cy="1"/>
          </a:xfrm>
        </p:grpSpPr>
        <p:cxnSp>
          <p:nvCxnSpPr>
            <p:cNvPr id="66579" name="AutoShape 71"/>
            <p:cNvCxnSpPr>
              <a:cxnSpLocks noChangeShapeType="1"/>
            </p:cNvCxnSpPr>
            <p:nvPr/>
          </p:nvCxnSpPr>
          <p:spPr bwMode="auto">
            <a:xfrm rot="5400000" flipV="1">
              <a:off x="1943" y="744"/>
              <a:ext cx="1" cy="1776"/>
            </a:xfrm>
            <a:prstGeom prst="curvedConnector3">
              <a:avLst>
                <a:gd name="adj1" fmla="val -41900014"/>
              </a:avLst>
            </a:prstGeom>
            <a:noFill/>
            <a:ln w="31750">
              <a:solidFill>
                <a:srgbClr val="99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0" name="AutoShape 72"/>
            <p:cNvCxnSpPr>
              <a:cxnSpLocks noChangeShapeType="1"/>
            </p:cNvCxnSpPr>
            <p:nvPr/>
          </p:nvCxnSpPr>
          <p:spPr bwMode="auto">
            <a:xfrm rot="5400000" flipV="1">
              <a:off x="1655" y="1032"/>
              <a:ext cx="1" cy="1200"/>
            </a:xfrm>
            <a:prstGeom prst="curvedConnector3">
              <a:avLst>
                <a:gd name="adj1" fmla="val -25500009"/>
              </a:avLst>
            </a:prstGeom>
            <a:noFill/>
            <a:ln w="31750">
              <a:solidFill>
                <a:srgbClr val="0099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581" name="AutoShape 73"/>
            <p:cNvCxnSpPr>
              <a:cxnSpLocks noChangeShapeType="1"/>
            </p:cNvCxnSpPr>
            <p:nvPr/>
          </p:nvCxnSpPr>
          <p:spPr bwMode="auto">
            <a:xfrm rot="5400000" flipV="1">
              <a:off x="1367" y="1320"/>
              <a:ext cx="1" cy="624"/>
            </a:xfrm>
            <a:prstGeom prst="curvedConnector3">
              <a:avLst>
                <a:gd name="adj1" fmla="val -13600005"/>
              </a:avLst>
            </a:prstGeom>
            <a:noFill/>
            <a:ln w="31750">
              <a:solidFill>
                <a:srgbClr val="0066C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6577" name="Text Box 18"/>
          <p:cNvSpPr txBox="1">
            <a:spLocks noChangeArrowheads="1"/>
          </p:cNvSpPr>
          <p:nvPr/>
        </p:nvSpPr>
        <p:spPr bwMode="auto">
          <a:xfrm>
            <a:off x="2819400" y="3883025"/>
            <a:ext cx="6461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2"/>
                </a:solidFill>
                <a:latin typeface="Myriad Roman" charset="0"/>
              </a:rPr>
              <a:t>25%</a:t>
            </a:r>
          </a:p>
        </p:txBody>
      </p:sp>
      <p:sp>
        <p:nvSpPr>
          <p:cNvPr id="66578" name="Slide Number Placeholder 2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787C4F9-294C-9E46-B89C-71E4AA6B7CF9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19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>
                <a:solidFill>
                  <a:srgbClr val="FF0000"/>
                </a:solidFill>
              </a:rPr>
              <a:t>MIMO</a:t>
            </a:r>
          </a:p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Opportunistic forwarding (</a:t>
            </a:r>
            <a:r>
              <a:rPr lang="en-US" altLang="en-US" dirty="0" err="1"/>
              <a:t>ExOR</a:t>
            </a:r>
            <a:r>
              <a:rPr lang="en-US" altLang="en-US" dirty="0"/>
              <a:t>)</a:t>
            </a:r>
          </a:p>
          <a:p>
            <a:endParaRPr lang="en-US" altLang="en-US" dirty="0"/>
          </a:p>
          <a:p>
            <a:r>
              <a:rPr lang="en-US" altLang="en-US" dirty="0"/>
              <a:t>Network coding (COPE)</a:t>
            </a:r>
          </a:p>
          <a:p>
            <a:endParaRPr lang="en-US" altLang="en-US" dirty="0"/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FA1814D-9CC6-054E-9185-CFEBE32B98AD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905000" y="1447800"/>
            <a:ext cx="5334000" cy="2971800"/>
            <a:chOff x="1200" y="1008"/>
            <a:chExt cx="3360" cy="1872"/>
          </a:xfrm>
        </p:grpSpPr>
        <p:sp>
          <p:nvSpPr>
            <p:cNvPr id="68650" name="Oval 48"/>
            <p:cNvSpPr>
              <a:spLocks noChangeArrowheads="1"/>
            </p:cNvSpPr>
            <p:nvPr/>
          </p:nvSpPr>
          <p:spPr bwMode="auto">
            <a:xfrm>
              <a:off x="2688" y="1008"/>
              <a:ext cx="384" cy="384"/>
            </a:xfrm>
            <a:prstGeom prst="ellipse">
              <a:avLst/>
            </a:prstGeom>
            <a:solidFill>
              <a:srgbClr val="0066CC">
                <a:alpha val="49019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51" name="Oval 49"/>
            <p:cNvSpPr>
              <a:spLocks noChangeArrowheads="1"/>
            </p:cNvSpPr>
            <p:nvPr/>
          </p:nvSpPr>
          <p:spPr bwMode="auto">
            <a:xfrm>
              <a:off x="1200" y="1776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52" name="Oval 50"/>
            <p:cNvSpPr>
              <a:spLocks noChangeArrowheads="1"/>
            </p:cNvSpPr>
            <p:nvPr/>
          </p:nvSpPr>
          <p:spPr bwMode="auto">
            <a:xfrm>
              <a:off x="4176" y="1776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53" name="Oval 51"/>
            <p:cNvSpPr>
              <a:spLocks noChangeArrowheads="1"/>
            </p:cNvSpPr>
            <p:nvPr/>
          </p:nvSpPr>
          <p:spPr bwMode="auto">
            <a:xfrm>
              <a:off x="2688" y="1488"/>
              <a:ext cx="384" cy="384"/>
            </a:xfrm>
            <a:prstGeom prst="ellipse">
              <a:avLst/>
            </a:prstGeom>
            <a:solidFill>
              <a:srgbClr val="0066CC">
                <a:alpha val="49019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54" name="Oval 52"/>
            <p:cNvSpPr>
              <a:spLocks noChangeArrowheads="1"/>
            </p:cNvSpPr>
            <p:nvPr/>
          </p:nvSpPr>
          <p:spPr bwMode="auto">
            <a:xfrm>
              <a:off x="2688" y="1968"/>
              <a:ext cx="384" cy="384"/>
            </a:xfrm>
            <a:prstGeom prst="ellipse">
              <a:avLst/>
            </a:prstGeom>
            <a:solidFill>
              <a:srgbClr val="0066CC">
                <a:alpha val="49019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55" name="Oval 53"/>
            <p:cNvSpPr>
              <a:spLocks noChangeArrowheads="1"/>
            </p:cNvSpPr>
            <p:nvPr/>
          </p:nvSpPr>
          <p:spPr bwMode="auto">
            <a:xfrm>
              <a:off x="2688" y="2496"/>
              <a:ext cx="384" cy="384"/>
            </a:xfrm>
            <a:prstGeom prst="ellipse">
              <a:avLst/>
            </a:prstGeom>
            <a:solidFill>
              <a:srgbClr val="0066CC">
                <a:alpha val="49019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cxnSp>
          <p:nvCxnSpPr>
            <p:cNvPr id="68656" name="AutoShape 54"/>
            <p:cNvCxnSpPr>
              <a:cxnSpLocks noChangeShapeType="1"/>
              <a:stCxn id="68651" idx="6"/>
              <a:endCxn id="68650" idx="2"/>
            </p:cNvCxnSpPr>
            <p:nvPr/>
          </p:nvCxnSpPr>
          <p:spPr bwMode="auto">
            <a:xfrm flipV="1">
              <a:off x="1592" y="1200"/>
              <a:ext cx="1088" cy="768"/>
            </a:xfrm>
            <a:prstGeom prst="straightConnector1">
              <a:avLst/>
            </a:prstGeom>
            <a:noFill/>
            <a:ln w="50800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57" name="AutoShape 55"/>
            <p:cNvCxnSpPr>
              <a:cxnSpLocks noChangeShapeType="1"/>
              <a:stCxn id="68651" idx="6"/>
              <a:endCxn id="68653" idx="2"/>
            </p:cNvCxnSpPr>
            <p:nvPr/>
          </p:nvCxnSpPr>
          <p:spPr bwMode="auto">
            <a:xfrm flipV="1">
              <a:off x="1592" y="1680"/>
              <a:ext cx="1088" cy="288"/>
            </a:xfrm>
            <a:prstGeom prst="straightConnector1">
              <a:avLst/>
            </a:prstGeom>
            <a:noFill/>
            <a:ln w="50800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58" name="AutoShape 56"/>
            <p:cNvCxnSpPr>
              <a:cxnSpLocks noChangeShapeType="1"/>
              <a:stCxn id="68651" idx="6"/>
              <a:endCxn id="68654" idx="2"/>
            </p:cNvCxnSpPr>
            <p:nvPr/>
          </p:nvCxnSpPr>
          <p:spPr bwMode="auto">
            <a:xfrm>
              <a:off x="1592" y="1968"/>
              <a:ext cx="1088" cy="192"/>
            </a:xfrm>
            <a:prstGeom prst="straightConnector1">
              <a:avLst/>
            </a:prstGeom>
            <a:noFill/>
            <a:ln w="50800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59" name="AutoShape 57"/>
            <p:cNvCxnSpPr>
              <a:cxnSpLocks noChangeShapeType="1"/>
              <a:stCxn id="68651" idx="6"/>
              <a:endCxn id="68655" idx="2"/>
            </p:cNvCxnSpPr>
            <p:nvPr/>
          </p:nvCxnSpPr>
          <p:spPr bwMode="auto">
            <a:xfrm>
              <a:off x="1592" y="1968"/>
              <a:ext cx="1088" cy="720"/>
            </a:xfrm>
            <a:prstGeom prst="straightConnector1">
              <a:avLst/>
            </a:prstGeom>
            <a:noFill/>
            <a:ln w="50800">
              <a:solidFill>
                <a:srgbClr val="0066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1905000" y="1447800"/>
            <a:ext cx="5334000" cy="2971800"/>
            <a:chOff x="1200" y="192"/>
            <a:chExt cx="3360" cy="1872"/>
          </a:xfrm>
        </p:grpSpPr>
        <p:sp>
          <p:nvSpPr>
            <p:cNvPr id="68636" name="Oval 33"/>
            <p:cNvSpPr>
              <a:spLocks noChangeArrowheads="1"/>
            </p:cNvSpPr>
            <p:nvPr/>
          </p:nvSpPr>
          <p:spPr bwMode="auto">
            <a:xfrm>
              <a:off x="2688" y="192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37" name="Oval 34"/>
            <p:cNvSpPr>
              <a:spLocks noChangeArrowheads="1"/>
            </p:cNvSpPr>
            <p:nvPr/>
          </p:nvSpPr>
          <p:spPr bwMode="auto">
            <a:xfrm>
              <a:off x="1200" y="960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38" name="Oval 35"/>
            <p:cNvSpPr>
              <a:spLocks noChangeArrowheads="1"/>
            </p:cNvSpPr>
            <p:nvPr/>
          </p:nvSpPr>
          <p:spPr bwMode="auto">
            <a:xfrm>
              <a:off x="4176" y="960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39" name="Oval 36"/>
            <p:cNvSpPr>
              <a:spLocks noChangeArrowheads="1"/>
            </p:cNvSpPr>
            <p:nvPr/>
          </p:nvSpPr>
          <p:spPr bwMode="auto">
            <a:xfrm>
              <a:off x="2688" y="672"/>
              <a:ext cx="384" cy="384"/>
            </a:xfrm>
            <a:prstGeom prst="ellipse">
              <a:avLst/>
            </a:prstGeom>
            <a:solidFill>
              <a:srgbClr val="33CC33">
                <a:alpha val="76862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40" name="Oval 37"/>
            <p:cNvSpPr>
              <a:spLocks noChangeArrowheads="1"/>
            </p:cNvSpPr>
            <p:nvPr/>
          </p:nvSpPr>
          <p:spPr bwMode="auto">
            <a:xfrm>
              <a:off x="2688" y="1152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sp>
          <p:nvSpPr>
            <p:cNvPr id="68641" name="Oval 38"/>
            <p:cNvSpPr>
              <a:spLocks noChangeArrowheads="1"/>
            </p:cNvSpPr>
            <p:nvPr/>
          </p:nvSpPr>
          <p:spPr bwMode="auto">
            <a:xfrm>
              <a:off x="2688" y="1680"/>
              <a:ext cx="384" cy="38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endParaRPr lang="en-US" altLang="en-US" sz="2000">
                <a:latin typeface="Myriad Roman" charset="0"/>
              </a:endParaRPr>
            </a:p>
          </p:txBody>
        </p:sp>
        <p:cxnSp>
          <p:nvCxnSpPr>
            <p:cNvPr id="68642" name="AutoShape 39"/>
            <p:cNvCxnSpPr>
              <a:cxnSpLocks noChangeShapeType="1"/>
              <a:stCxn id="68637" idx="6"/>
              <a:endCxn id="68636" idx="2"/>
            </p:cNvCxnSpPr>
            <p:nvPr/>
          </p:nvCxnSpPr>
          <p:spPr bwMode="auto">
            <a:xfrm flipV="1">
              <a:off x="1592" y="384"/>
              <a:ext cx="1088" cy="76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3" name="AutoShape 40"/>
            <p:cNvCxnSpPr>
              <a:cxnSpLocks noChangeShapeType="1"/>
              <a:stCxn id="68637" idx="6"/>
              <a:endCxn id="68639" idx="2"/>
            </p:cNvCxnSpPr>
            <p:nvPr/>
          </p:nvCxnSpPr>
          <p:spPr bwMode="auto">
            <a:xfrm flipV="1">
              <a:off x="1592" y="864"/>
              <a:ext cx="1088" cy="288"/>
            </a:xfrm>
            <a:prstGeom prst="straightConnector1">
              <a:avLst/>
            </a:prstGeom>
            <a:noFill/>
            <a:ln w="635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4" name="AutoShape 41"/>
            <p:cNvCxnSpPr>
              <a:cxnSpLocks noChangeShapeType="1"/>
              <a:stCxn id="68637" idx="6"/>
              <a:endCxn id="68640" idx="2"/>
            </p:cNvCxnSpPr>
            <p:nvPr/>
          </p:nvCxnSpPr>
          <p:spPr bwMode="auto">
            <a:xfrm>
              <a:off x="1592" y="1152"/>
              <a:ext cx="1088" cy="19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5" name="AutoShape 42"/>
            <p:cNvCxnSpPr>
              <a:cxnSpLocks noChangeShapeType="1"/>
              <a:stCxn id="68637" idx="6"/>
              <a:endCxn id="68641" idx="2"/>
            </p:cNvCxnSpPr>
            <p:nvPr/>
          </p:nvCxnSpPr>
          <p:spPr bwMode="auto">
            <a:xfrm>
              <a:off x="1592" y="1152"/>
              <a:ext cx="1088" cy="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6" name="AutoShape 43"/>
            <p:cNvCxnSpPr>
              <a:cxnSpLocks noChangeShapeType="1"/>
              <a:stCxn id="68636" idx="6"/>
              <a:endCxn id="68638" idx="2"/>
            </p:cNvCxnSpPr>
            <p:nvPr/>
          </p:nvCxnSpPr>
          <p:spPr bwMode="auto">
            <a:xfrm>
              <a:off x="3080" y="384"/>
              <a:ext cx="1088" cy="768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7" name="AutoShape 44"/>
            <p:cNvCxnSpPr>
              <a:cxnSpLocks noChangeShapeType="1"/>
              <a:stCxn id="68639" idx="6"/>
              <a:endCxn id="68638" idx="2"/>
            </p:cNvCxnSpPr>
            <p:nvPr/>
          </p:nvCxnSpPr>
          <p:spPr bwMode="auto">
            <a:xfrm>
              <a:off x="3080" y="864"/>
              <a:ext cx="1088" cy="288"/>
            </a:xfrm>
            <a:prstGeom prst="straightConnector1">
              <a:avLst/>
            </a:prstGeom>
            <a:noFill/>
            <a:ln w="508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8" name="AutoShape 45"/>
            <p:cNvCxnSpPr>
              <a:cxnSpLocks noChangeShapeType="1"/>
              <a:stCxn id="68640" idx="6"/>
              <a:endCxn id="68638" idx="2"/>
            </p:cNvCxnSpPr>
            <p:nvPr/>
          </p:nvCxnSpPr>
          <p:spPr bwMode="auto">
            <a:xfrm flipV="1">
              <a:off x="3080" y="1152"/>
              <a:ext cx="1088" cy="192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649" name="AutoShape 46"/>
            <p:cNvCxnSpPr>
              <a:cxnSpLocks noChangeShapeType="1"/>
              <a:stCxn id="68641" idx="6"/>
              <a:endCxn id="68638" idx="2"/>
            </p:cNvCxnSpPr>
            <p:nvPr/>
          </p:nvCxnSpPr>
          <p:spPr bwMode="auto">
            <a:xfrm flipV="1">
              <a:off x="3080" y="1152"/>
              <a:ext cx="1088" cy="720"/>
            </a:xfrm>
            <a:prstGeom prst="straightConnector1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ExOR Might Increase Throughput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554163"/>
          </a:xfrm>
        </p:spPr>
        <p:txBody>
          <a:bodyPr/>
          <a:lstStyle/>
          <a:p>
            <a:r>
              <a:rPr lang="en-US" altLang="en-US" sz="2800"/>
              <a:t>Traditional routing: </a:t>
            </a:r>
            <a:r>
              <a:rPr lang="en-US" altLang="en-US" sz="2800" baseline="30000"/>
              <a:t>1</a:t>
            </a:r>
            <a:r>
              <a:rPr lang="en-US" altLang="en-US" sz="2800"/>
              <a:t>/</a:t>
            </a:r>
            <a:r>
              <a:rPr lang="en-US" altLang="en-US" sz="2800" baseline="-25000"/>
              <a:t>0.25</a:t>
            </a:r>
            <a:r>
              <a:rPr lang="en-US" altLang="en-US" sz="2800"/>
              <a:t> + 1 = 5 tx</a:t>
            </a:r>
          </a:p>
          <a:p>
            <a:r>
              <a:rPr lang="en-US" altLang="en-US" sz="2800"/>
              <a:t>ExOR: </a:t>
            </a:r>
            <a:r>
              <a:rPr lang="en-US" altLang="en-US" sz="2800" baseline="30000"/>
              <a:t>1</a:t>
            </a:r>
            <a:r>
              <a:rPr lang="en-US" altLang="en-US" sz="2800"/>
              <a:t>/</a:t>
            </a:r>
            <a:r>
              <a:rPr lang="en-US" altLang="en-US" sz="1800"/>
              <a:t>(1 – (1 – 0.25)</a:t>
            </a:r>
            <a:r>
              <a:rPr lang="en-US" altLang="en-US" sz="1800" baseline="30000"/>
              <a:t>4</a:t>
            </a:r>
            <a:r>
              <a:rPr lang="en-US" altLang="en-US" sz="1800"/>
              <a:t>) </a:t>
            </a:r>
            <a:r>
              <a:rPr lang="en-US" altLang="en-US" sz="2800"/>
              <a:t>+ 1 = 2.5 transmissions</a:t>
            </a:r>
            <a:endParaRPr lang="en-US" altLang="en-US" sz="2800" baseline="30000"/>
          </a:p>
          <a:p>
            <a:r>
              <a:rPr lang="en-US" altLang="en-US" sz="2800"/>
              <a:t>Assumes independent losses</a:t>
            </a:r>
          </a:p>
        </p:txBody>
      </p:sp>
      <p:sp>
        <p:nvSpPr>
          <p:cNvPr id="68613" name="Oval 4"/>
          <p:cNvSpPr>
            <a:spLocks noChangeArrowheads="1"/>
          </p:cNvSpPr>
          <p:nvPr/>
        </p:nvSpPr>
        <p:spPr bwMode="auto">
          <a:xfrm>
            <a:off x="4267200" y="1447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N1</a:t>
            </a:r>
          </a:p>
        </p:txBody>
      </p:sp>
      <p:sp>
        <p:nvSpPr>
          <p:cNvPr id="68614" name="Oval 5"/>
          <p:cNvSpPr>
            <a:spLocks noChangeArrowheads="1"/>
          </p:cNvSpPr>
          <p:nvPr/>
        </p:nvSpPr>
        <p:spPr bwMode="auto">
          <a:xfrm>
            <a:off x="19050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src</a:t>
            </a:r>
          </a:p>
        </p:txBody>
      </p:sp>
      <p:sp>
        <p:nvSpPr>
          <p:cNvPr id="68615" name="Oval 6"/>
          <p:cNvSpPr>
            <a:spLocks noChangeArrowheads="1"/>
          </p:cNvSpPr>
          <p:nvPr/>
        </p:nvSpPr>
        <p:spPr bwMode="auto">
          <a:xfrm>
            <a:off x="66294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dst</a:t>
            </a:r>
          </a:p>
        </p:txBody>
      </p:sp>
      <p:sp>
        <p:nvSpPr>
          <p:cNvPr id="68616" name="Oval 7"/>
          <p:cNvSpPr>
            <a:spLocks noChangeArrowheads="1"/>
          </p:cNvSpPr>
          <p:nvPr/>
        </p:nvSpPr>
        <p:spPr bwMode="auto">
          <a:xfrm>
            <a:off x="4267200" y="2209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N2</a:t>
            </a:r>
          </a:p>
        </p:txBody>
      </p:sp>
      <p:sp>
        <p:nvSpPr>
          <p:cNvPr id="68617" name="Oval 8"/>
          <p:cNvSpPr>
            <a:spLocks noChangeArrowheads="1"/>
          </p:cNvSpPr>
          <p:nvPr/>
        </p:nvSpPr>
        <p:spPr bwMode="auto">
          <a:xfrm>
            <a:off x="4267200" y="29718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N3</a:t>
            </a:r>
          </a:p>
        </p:txBody>
      </p:sp>
      <p:sp>
        <p:nvSpPr>
          <p:cNvPr id="68618" name="Oval 9"/>
          <p:cNvSpPr>
            <a:spLocks noChangeArrowheads="1"/>
          </p:cNvSpPr>
          <p:nvPr/>
        </p:nvSpPr>
        <p:spPr bwMode="auto">
          <a:xfrm>
            <a:off x="4267200" y="3810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N4</a:t>
            </a:r>
          </a:p>
        </p:txBody>
      </p:sp>
      <p:cxnSp>
        <p:nvCxnSpPr>
          <p:cNvPr id="68619" name="AutoShape 10"/>
          <p:cNvCxnSpPr>
            <a:cxnSpLocks noChangeShapeType="1"/>
            <a:stCxn id="68614" idx="6"/>
            <a:endCxn id="68613" idx="2"/>
          </p:cNvCxnSpPr>
          <p:nvPr/>
        </p:nvCxnSpPr>
        <p:spPr bwMode="auto">
          <a:xfrm flipV="1">
            <a:off x="2527300" y="1752600"/>
            <a:ext cx="1727200" cy="12192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0" name="AutoShape 11"/>
          <p:cNvCxnSpPr>
            <a:cxnSpLocks noChangeShapeType="1"/>
            <a:stCxn id="68614" idx="6"/>
            <a:endCxn id="68616" idx="2"/>
          </p:cNvCxnSpPr>
          <p:nvPr/>
        </p:nvCxnSpPr>
        <p:spPr bwMode="auto">
          <a:xfrm flipV="1">
            <a:off x="2527300" y="2514600"/>
            <a:ext cx="17272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1" name="AutoShape 12"/>
          <p:cNvCxnSpPr>
            <a:cxnSpLocks noChangeShapeType="1"/>
            <a:stCxn id="68614" idx="6"/>
            <a:endCxn id="68617" idx="2"/>
          </p:cNvCxnSpPr>
          <p:nvPr/>
        </p:nvCxnSpPr>
        <p:spPr bwMode="auto">
          <a:xfrm>
            <a:off x="2527300" y="2971800"/>
            <a:ext cx="1727200" cy="3048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2" name="AutoShape 13"/>
          <p:cNvCxnSpPr>
            <a:cxnSpLocks noChangeShapeType="1"/>
            <a:stCxn id="68614" idx="6"/>
            <a:endCxn id="68618" idx="2"/>
          </p:cNvCxnSpPr>
          <p:nvPr/>
        </p:nvCxnSpPr>
        <p:spPr bwMode="auto">
          <a:xfrm>
            <a:off x="2527300" y="2971800"/>
            <a:ext cx="1727200" cy="1143000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3" name="AutoShape 14"/>
          <p:cNvCxnSpPr>
            <a:cxnSpLocks noChangeShapeType="1"/>
            <a:stCxn id="68613" idx="6"/>
            <a:endCxn id="68615" idx="2"/>
          </p:cNvCxnSpPr>
          <p:nvPr/>
        </p:nvCxnSpPr>
        <p:spPr bwMode="auto">
          <a:xfrm>
            <a:off x="4889500" y="1752600"/>
            <a:ext cx="1727200" cy="1219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4" name="AutoShape 15"/>
          <p:cNvCxnSpPr>
            <a:cxnSpLocks noChangeShapeType="1"/>
            <a:stCxn id="68616" idx="6"/>
            <a:endCxn id="68615" idx="2"/>
          </p:cNvCxnSpPr>
          <p:nvPr/>
        </p:nvCxnSpPr>
        <p:spPr bwMode="auto">
          <a:xfrm>
            <a:off x="4889500" y="2514600"/>
            <a:ext cx="1727200" cy="457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5" name="AutoShape 16"/>
          <p:cNvCxnSpPr>
            <a:cxnSpLocks noChangeShapeType="1"/>
            <a:stCxn id="68617" idx="6"/>
            <a:endCxn id="68615" idx="2"/>
          </p:cNvCxnSpPr>
          <p:nvPr/>
        </p:nvCxnSpPr>
        <p:spPr bwMode="auto">
          <a:xfrm flipV="1">
            <a:off x="4889500" y="2971800"/>
            <a:ext cx="1727200" cy="304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8626" name="AutoShape 17"/>
          <p:cNvCxnSpPr>
            <a:cxnSpLocks noChangeShapeType="1"/>
            <a:stCxn id="68618" idx="6"/>
            <a:endCxn id="68615" idx="2"/>
          </p:cNvCxnSpPr>
          <p:nvPr/>
        </p:nvCxnSpPr>
        <p:spPr bwMode="auto">
          <a:xfrm flipV="1">
            <a:off x="4889500" y="2971800"/>
            <a:ext cx="1727200" cy="1143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27" name="Text Box 18"/>
          <p:cNvSpPr txBox="1">
            <a:spLocks noChangeArrowheads="1"/>
          </p:cNvSpPr>
          <p:nvPr/>
        </p:nvSpPr>
        <p:spPr bwMode="auto">
          <a:xfrm rot="-2051310">
            <a:off x="3236913" y="1985963"/>
            <a:ext cx="646112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25%</a:t>
            </a:r>
          </a:p>
        </p:txBody>
      </p:sp>
      <p:sp>
        <p:nvSpPr>
          <p:cNvPr id="68628" name="Text Box 22"/>
          <p:cNvSpPr txBox="1">
            <a:spLocks noChangeArrowheads="1"/>
          </p:cNvSpPr>
          <p:nvPr/>
        </p:nvSpPr>
        <p:spPr bwMode="auto">
          <a:xfrm rot="-1136425">
            <a:off x="3322638" y="2452688"/>
            <a:ext cx="646112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25%</a:t>
            </a:r>
          </a:p>
        </p:txBody>
      </p:sp>
      <p:sp>
        <p:nvSpPr>
          <p:cNvPr id="68629" name="Text Box 23"/>
          <p:cNvSpPr txBox="1">
            <a:spLocks noChangeArrowheads="1"/>
          </p:cNvSpPr>
          <p:nvPr/>
        </p:nvSpPr>
        <p:spPr bwMode="auto">
          <a:xfrm rot="589470">
            <a:off x="3333750" y="2932113"/>
            <a:ext cx="6461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25%</a:t>
            </a:r>
          </a:p>
        </p:txBody>
      </p:sp>
      <p:sp>
        <p:nvSpPr>
          <p:cNvPr id="68630" name="Text Box 24"/>
          <p:cNvSpPr txBox="1">
            <a:spLocks noChangeArrowheads="1"/>
          </p:cNvSpPr>
          <p:nvPr/>
        </p:nvSpPr>
        <p:spPr bwMode="auto">
          <a:xfrm rot="1941942">
            <a:off x="3257550" y="3484563"/>
            <a:ext cx="646113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25%</a:t>
            </a:r>
          </a:p>
        </p:txBody>
      </p:sp>
      <p:sp>
        <p:nvSpPr>
          <p:cNvPr id="68631" name="Text Box 27"/>
          <p:cNvSpPr txBox="1">
            <a:spLocks noChangeArrowheads="1"/>
          </p:cNvSpPr>
          <p:nvPr/>
        </p:nvSpPr>
        <p:spPr bwMode="auto">
          <a:xfrm rot="-741183">
            <a:off x="5175250" y="2911475"/>
            <a:ext cx="776288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100%</a:t>
            </a:r>
          </a:p>
        </p:txBody>
      </p:sp>
      <p:sp>
        <p:nvSpPr>
          <p:cNvPr id="68632" name="Text Box 28"/>
          <p:cNvSpPr txBox="1">
            <a:spLocks noChangeArrowheads="1"/>
          </p:cNvSpPr>
          <p:nvPr/>
        </p:nvSpPr>
        <p:spPr bwMode="auto">
          <a:xfrm rot="-2202142">
            <a:off x="5186363" y="3425825"/>
            <a:ext cx="776287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100%</a:t>
            </a:r>
          </a:p>
        </p:txBody>
      </p:sp>
      <p:sp>
        <p:nvSpPr>
          <p:cNvPr id="68633" name="Text Box 26"/>
          <p:cNvSpPr txBox="1">
            <a:spLocks noChangeArrowheads="1"/>
          </p:cNvSpPr>
          <p:nvPr/>
        </p:nvSpPr>
        <p:spPr bwMode="auto">
          <a:xfrm rot="906936">
            <a:off x="5210175" y="2482850"/>
            <a:ext cx="776288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100%</a:t>
            </a:r>
          </a:p>
        </p:txBody>
      </p:sp>
      <p:sp>
        <p:nvSpPr>
          <p:cNvPr id="68634" name="Text Box 25"/>
          <p:cNvSpPr txBox="1">
            <a:spLocks noChangeArrowheads="1"/>
          </p:cNvSpPr>
          <p:nvPr/>
        </p:nvSpPr>
        <p:spPr bwMode="auto">
          <a:xfrm rot="2338471">
            <a:off x="5318125" y="2081213"/>
            <a:ext cx="776288" cy="396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100%</a:t>
            </a:r>
          </a:p>
        </p:txBody>
      </p:sp>
      <p:sp>
        <p:nvSpPr>
          <p:cNvPr id="68635" name="Slide Number Placeholder 5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FABD849-DE8A-2649-BE2A-EF34E8E94219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20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ExOR Batching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03638"/>
            <a:ext cx="8458200" cy="2544762"/>
          </a:xfrm>
        </p:spPr>
        <p:txBody>
          <a:bodyPr/>
          <a:lstStyle/>
          <a:p>
            <a:r>
              <a:rPr lang="en-US" altLang="en-US" sz="2800"/>
              <a:t>Challenge: finding the closest node to have rx</a:t>
            </a:r>
            <a:r>
              <a:rPr lang="ja-JP" altLang="en-US" sz="2800"/>
              <a:t>’</a:t>
            </a:r>
            <a:r>
              <a:rPr lang="en-US" altLang="ja-JP" sz="2800"/>
              <a:t>d </a:t>
            </a:r>
          </a:p>
          <a:p>
            <a:r>
              <a:rPr lang="en-US" altLang="en-US" sz="2800"/>
              <a:t>Send batches of packets for efficiency</a:t>
            </a:r>
          </a:p>
          <a:p>
            <a:r>
              <a:rPr lang="en-US" altLang="en-US" sz="2800"/>
              <a:t>Node closest to the dst sends first</a:t>
            </a:r>
          </a:p>
          <a:p>
            <a:pPr lvl="1"/>
            <a:r>
              <a:rPr lang="en-US" altLang="en-US" sz="2400"/>
              <a:t>Other nodes listen, send remaining packets in turn</a:t>
            </a:r>
          </a:p>
          <a:p>
            <a:r>
              <a:rPr lang="en-US" altLang="en-US" sz="2800"/>
              <a:t>Repeat schedule until dst has whole batch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  <p:sp>
        <p:nvSpPr>
          <p:cNvPr id="70659" name="Oval 4"/>
          <p:cNvSpPr>
            <a:spLocks noChangeArrowheads="1"/>
          </p:cNvSpPr>
          <p:nvPr/>
        </p:nvSpPr>
        <p:spPr bwMode="auto">
          <a:xfrm>
            <a:off x="12192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src</a:t>
            </a:r>
          </a:p>
        </p:txBody>
      </p:sp>
      <p:sp>
        <p:nvSpPr>
          <p:cNvPr id="70660" name="Oval 7"/>
          <p:cNvSpPr>
            <a:spLocks noChangeArrowheads="1"/>
          </p:cNvSpPr>
          <p:nvPr/>
        </p:nvSpPr>
        <p:spPr bwMode="auto">
          <a:xfrm>
            <a:off x="51054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N3</a:t>
            </a:r>
          </a:p>
        </p:txBody>
      </p:sp>
      <p:sp>
        <p:nvSpPr>
          <p:cNvPr id="70661" name="Oval 8"/>
          <p:cNvSpPr>
            <a:spLocks noChangeArrowheads="1"/>
          </p:cNvSpPr>
          <p:nvPr/>
        </p:nvSpPr>
        <p:spPr bwMode="auto">
          <a:xfrm>
            <a:off x="7239000" y="2133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dst</a:t>
            </a:r>
          </a:p>
        </p:txBody>
      </p:sp>
      <p:sp>
        <p:nvSpPr>
          <p:cNvPr id="70662" name="Oval 9"/>
          <p:cNvSpPr>
            <a:spLocks noChangeArrowheads="1"/>
          </p:cNvSpPr>
          <p:nvPr/>
        </p:nvSpPr>
        <p:spPr bwMode="auto">
          <a:xfrm>
            <a:off x="6019800" y="1752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N4</a:t>
            </a:r>
          </a:p>
        </p:txBody>
      </p:sp>
      <p:sp>
        <p:nvSpPr>
          <p:cNvPr id="111630" name="Text Box 14"/>
          <p:cNvSpPr txBox="1">
            <a:spLocks noChangeArrowheads="1"/>
          </p:cNvSpPr>
          <p:nvPr/>
        </p:nvSpPr>
        <p:spPr bwMode="auto">
          <a:xfrm>
            <a:off x="5791200" y="2895600"/>
            <a:ext cx="752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66CC"/>
                </a:solidFill>
                <a:latin typeface="Myriad Roman" charset="0"/>
              </a:rPr>
              <a:t>tx:</a:t>
            </a:r>
            <a:r>
              <a:rPr lang="en-US" altLang="en-US" sz="200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sz="2000">
                <a:latin typeface="Myriad Roman" charset="0"/>
              </a:rPr>
              <a:t>23</a:t>
            </a:r>
          </a:p>
        </p:txBody>
      </p:sp>
      <p:sp>
        <p:nvSpPr>
          <p:cNvPr id="111631" name="Text Box 15"/>
          <p:cNvSpPr txBox="1">
            <a:spLocks noChangeArrowheads="1"/>
          </p:cNvSpPr>
          <p:nvPr/>
        </p:nvSpPr>
        <p:spPr bwMode="auto">
          <a:xfrm>
            <a:off x="4572000" y="1905000"/>
            <a:ext cx="118013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0066CC"/>
                </a:solidFill>
                <a:latin typeface="Myriad Roman" charset="0"/>
              </a:rPr>
              <a:t>tx</a:t>
            </a:r>
            <a:r>
              <a:rPr lang="en-US" altLang="en-US" sz="2000" dirty="0">
                <a:solidFill>
                  <a:srgbClr val="0066CC"/>
                </a:solidFill>
                <a:latin typeface="Myriad Roman" charset="0"/>
              </a:rPr>
              <a:t>:</a:t>
            </a:r>
            <a:r>
              <a:rPr lang="en-US" altLang="en-US" sz="2000" dirty="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sz="2000" dirty="0">
                <a:latin typeface="Myriad Roman" charset="0"/>
              </a:rPr>
              <a:t>57 -23</a:t>
            </a:r>
          </a:p>
          <a:p>
            <a:pPr eaLnBrk="1" hangingPunct="1"/>
            <a:r>
              <a:rPr lang="en-US" altLang="en-US" sz="2000" dirty="0">
                <a:latin typeface="Myriad Roman" charset="0"/>
              </a:rPr>
              <a:t>      </a:t>
            </a:r>
            <a:r>
              <a:rPr lang="en-US" altLang="en-US" dirty="0" smtClean="0">
                <a:sym typeface="Symbol" charset="2"/>
              </a:rPr>
              <a:t>≅</a:t>
            </a:r>
            <a:r>
              <a:rPr lang="en-US" altLang="en-US" sz="2000" dirty="0" smtClean="0">
                <a:latin typeface="Myriad Roman" charset="0"/>
              </a:rPr>
              <a:t> </a:t>
            </a:r>
            <a:r>
              <a:rPr lang="en-US" altLang="en-US" sz="2000" dirty="0">
                <a:latin typeface="Myriad Roman" charset="0"/>
              </a:rPr>
              <a:t>24</a:t>
            </a:r>
          </a:p>
        </p:txBody>
      </p:sp>
      <p:sp>
        <p:nvSpPr>
          <p:cNvPr id="111632" name="Text Box 16"/>
          <p:cNvSpPr txBox="1">
            <a:spLocks noChangeArrowheads="1"/>
          </p:cNvSpPr>
          <p:nvPr/>
        </p:nvSpPr>
        <p:spPr bwMode="auto">
          <a:xfrm>
            <a:off x="2971800" y="2892425"/>
            <a:ext cx="8643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0066CC"/>
                </a:solidFill>
                <a:latin typeface="Myriad Roman" charset="0"/>
              </a:rPr>
              <a:t>tx</a:t>
            </a:r>
            <a:r>
              <a:rPr lang="en-US" altLang="en-US" sz="2000" dirty="0">
                <a:solidFill>
                  <a:srgbClr val="0066CC"/>
                </a:solidFill>
                <a:latin typeface="Myriad Roman" charset="0"/>
              </a:rPr>
              <a:t>:</a:t>
            </a:r>
            <a:r>
              <a:rPr lang="en-US" altLang="en-US" sz="2000" dirty="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dirty="0" smtClean="0">
                <a:sym typeface="Symbol" charset="2"/>
              </a:rPr>
              <a:t>≅</a:t>
            </a:r>
            <a:r>
              <a:rPr lang="en-US" altLang="en-US" sz="2000" dirty="0" smtClean="0">
                <a:latin typeface="Myriad Roman" charset="0"/>
              </a:rPr>
              <a:t> </a:t>
            </a:r>
            <a:r>
              <a:rPr lang="en-US" altLang="en-US" sz="2000" dirty="0">
                <a:latin typeface="Myriad Roman" charset="0"/>
              </a:rPr>
              <a:t>8</a:t>
            </a:r>
          </a:p>
        </p:txBody>
      </p:sp>
      <p:sp>
        <p:nvSpPr>
          <p:cNvPr id="111633" name="Text Box 17"/>
          <p:cNvSpPr txBox="1">
            <a:spLocks noChangeArrowheads="1"/>
          </p:cNvSpPr>
          <p:nvPr/>
        </p:nvSpPr>
        <p:spPr bwMode="auto">
          <a:xfrm>
            <a:off x="1828800" y="1905000"/>
            <a:ext cx="8826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66CC"/>
                </a:solidFill>
                <a:latin typeface="Myriad Roman" charset="0"/>
              </a:rPr>
              <a:t>tx:</a:t>
            </a:r>
            <a:r>
              <a:rPr lang="en-US" altLang="en-US" sz="200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sz="2000">
                <a:latin typeface="Myriad Roman" charset="0"/>
              </a:rPr>
              <a:t>100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1447800"/>
            <a:ext cx="5573713" cy="1539875"/>
            <a:chOff x="1872" y="912"/>
            <a:chExt cx="3511" cy="970"/>
          </a:xfrm>
        </p:grpSpPr>
        <p:sp>
          <p:nvSpPr>
            <p:cNvPr id="70690" name="Text Box 11"/>
            <p:cNvSpPr txBox="1">
              <a:spLocks noChangeArrowheads="1"/>
            </p:cNvSpPr>
            <p:nvPr/>
          </p:nvSpPr>
          <p:spPr bwMode="auto">
            <a:xfrm>
              <a:off x="3648" y="1632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23</a:t>
              </a:r>
            </a:p>
          </p:txBody>
        </p:sp>
        <p:sp>
          <p:nvSpPr>
            <p:cNvPr id="70691" name="Text Box 12"/>
            <p:cNvSpPr txBox="1">
              <a:spLocks noChangeArrowheads="1"/>
            </p:cNvSpPr>
            <p:nvPr/>
          </p:nvSpPr>
          <p:spPr bwMode="auto">
            <a:xfrm>
              <a:off x="2880" y="1008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57</a:t>
              </a:r>
            </a:p>
          </p:txBody>
        </p:sp>
        <p:sp>
          <p:nvSpPr>
            <p:cNvPr id="70692" name="Text Box 13"/>
            <p:cNvSpPr txBox="1">
              <a:spLocks noChangeArrowheads="1"/>
            </p:cNvSpPr>
            <p:nvPr/>
          </p:nvSpPr>
          <p:spPr bwMode="auto">
            <a:xfrm>
              <a:off x="1872" y="1632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88</a:t>
              </a:r>
            </a:p>
          </p:txBody>
        </p:sp>
        <p:sp>
          <p:nvSpPr>
            <p:cNvPr id="70693" name="Text Box 19"/>
            <p:cNvSpPr txBox="1">
              <a:spLocks noChangeArrowheads="1"/>
            </p:cNvSpPr>
            <p:nvPr/>
          </p:nvSpPr>
          <p:spPr bwMode="auto">
            <a:xfrm>
              <a:off x="4217" y="912"/>
              <a:ext cx="3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0</a:t>
              </a:r>
            </a:p>
          </p:txBody>
        </p:sp>
        <p:sp>
          <p:nvSpPr>
            <p:cNvPr id="70694" name="Text Box 20"/>
            <p:cNvSpPr txBox="1">
              <a:spLocks noChangeArrowheads="1"/>
            </p:cNvSpPr>
            <p:nvPr/>
          </p:nvSpPr>
          <p:spPr bwMode="auto">
            <a:xfrm>
              <a:off x="4992" y="1200"/>
              <a:ext cx="39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0</a:t>
              </a:r>
            </a:p>
          </p:txBody>
        </p:sp>
      </p:grp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6705600" y="1736725"/>
            <a:ext cx="622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66CC"/>
                </a:solidFill>
                <a:latin typeface="Myriad Roman" charset="0"/>
              </a:rPr>
              <a:t>tx:</a:t>
            </a:r>
            <a:r>
              <a:rPr lang="en-US" altLang="en-US" sz="200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sz="2000">
                <a:latin typeface="Myriad Roman" charset="0"/>
              </a:rPr>
              <a:t>0</a:t>
            </a:r>
          </a:p>
        </p:txBody>
      </p:sp>
      <p:sp>
        <p:nvSpPr>
          <p:cNvPr id="111641" name="AutoShape 25"/>
          <p:cNvSpPr>
            <a:spLocks noChangeArrowheads="1"/>
          </p:cNvSpPr>
          <p:nvPr/>
        </p:nvSpPr>
        <p:spPr bwMode="auto">
          <a:xfrm>
            <a:off x="5791200" y="1371600"/>
            <a:ext cx="1524000" cy="1143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42" name="AutoShape 26"/>
          <p:cNvSpPr>
            <a:spLocks noChangeArrowheads="1"/>
          </p:cNvSpPr>
          <p:nvPr/>
        </p:nvSpPr>
        <p:spPr bwMode="auto">
          <a:xfrm>
            <a:off x="5029200" y="2438400"/>
            <a:ext cx="1524000" cy="9906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43" name="AutoShape 27"/>
          <p:cNvSpPr>
            <a:spLocks noChangeArrowheads="1"/>
          </p:cNvSpPr>
          <p:nvPr/>
        </p:nvSpPr>
        <p:spPr bwMode="auto">
          <a:xfrm>
            <a:off x="3810000" y="1447800"/>
            <a:ext cx="1905000" cy="11430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44" name="AutoShape 28"/>
          <p:cNvSpPr>
            <a:spLocks noChangeArrowheads="1"/>
          </p:cNvSpPr>
          <p:nvPr/>
        </p:nvSpPr>
        <p:spPr bwMode="auto">
          <a:xfrm>
            <a:off x="2209800" y="2514600"/>
            <a:ext cx="2286000" cy="852488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46" name="AutoShape 30"/>
          <p:cNvSpPr>
            <a:spLocks noChangeArrowheads="1"/>
          </p:cNvSpPr>
          <p:nvPr/>
        </p:nvSpPr>
        <p:spPr bwMode="auto">
          <a:xfrm>
            <a:off x="911225" y="1852613"/>
            <a:ext cx="1822450" cy="96837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48" name="Text Box 32"/>
          <p:cNvSpPr txBox="1">
            <a:spLocks noChangeArrowheads="1"/>
          </p:cNvSpPr>
          <p:nvPr/>
        </p:nvSpPr>
        <p:spPr bwMode="auto">
          <a:xfrm>
            <a:off x="1824038" y="1925638"/>
            <a:ext cx="877163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 dirty="0" err="1">
                <a:solidFill>
                  <a:srgbClr val="0066CC"/>
                </a:solidFill>
                <a:latin typeface="Myriad Roman" charset="0"/>
              </a:rPr>
              <a:t>tx</a:t>
            </a:r>
            <a:r>
              <a:rPr lang="en-US" altLang="en-US" sz="2000" dirty="0">
                <a:solidFill>
                  <a:srgbClr val="0066CC"/>
                </a:solidFill>
                <a:latin typeface="Myriad Roman" charset="0"/>
              </a:rPr>
              <a:t>:</a:t>
            </a:r>
            <a:r>
              <a:rPr lang="en-US" altLang="en-US" sz="2000" dirty="0">
                <a:solidFill>
                  <a:srgbClr val="FF0000"/>
                </a:solidFill>
                <a:latin typeface="Myriad Roman" charset="0"/>
              </a:rPr>
              <a:t> </a:t>
            </a:r>
            <a:r>
              <a:rPr lang="en-US" altLang="en-US" dirty="0"/>
              <a:t>≅ </a:t>
            </a:r>
            <a:r>
              <a:rPr lang="en-US" altLang="en-US" sz="2000" dirty="0" smtClean="0">
                <a:latin typeface="Myriad Roman" charset="0"/>
              </a:rPr>
              <a:t>9</a:t>
            </a:r>
            <a:endParaRPr lang="en-US" altLang="en-US" sz="2000" dirty="0">
              <a:latin typeface="Myriad Roman" charset="0"/>
            </a:endParaRPr>
          </a:p>
        </p:txBody>
      </p:sp>
      <p:sp>
        <p:nvSpPr>
          <p:cNvPr id="111647" name="AutoShape 31"/>
          <p:cNvSpPr>
            <a:spLocks noChangeArrowheads="1"/>
          </p:cNvSpPr>
          <p:nvPr/>
        </p:nvSpPr>
        <p:spPr bwMode="auto">
          <a:xfrm>
            <a:off x="5781675" y="1338263"/>
            <a:ext cx="1719263" cy="1141412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0677" name="Oval 5"/>
          <p:cNvSpPr>
            <a:spLocks noChangeArrowheads="1"/>
          </p:cNvSpPr>
          <p:nvPr/>
        </p:nvSpPr>
        <p:spPr bwMode="auto">
          <a:xfrm>
            <a:off x="2362200" y="26670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N1</a:t>
            </a:r>
          </a:p>
        </p:txBody>
      </p:sp>
      <p:sp>
        <p:nvSpPr>
          <p:cNvPr id="70678" name="Oval 6"/>
          <p:cNvSpPr>
            <a:spLocks noChangeArrowheads="1"/>
          </p:cNvSpPr>
          <p:nvPr/>
        </p:nvSpPr>
        <p:spPr bwMode="auto">
          <a:xfrm>
            <a:off x="3962400" y="1752600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N2</a:t>
            </a:r>
          </a:p>
        </p:txBody>
      </p:sp>
      <p:sp>
        <p:nvSpPr>
          <p:cNvPr id="70679" name="Slide Number Placeholder 3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B4C04B0-F7A5-ED44-9BB7-A13C6F007185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21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grpSp>
        <p:nvGrpSpPr>
          <p:cNvPr id="40" name="Group 33"/>
          <p:cNvGrpSpPr>
            <a:grpSpLocks/>
          </p:cNvGrpSpPr>
          <p:nvPr/>
        </p:nvGrpSpPr>
        <p:grpSpPr bwMode="auto">
          <a:xfrm>
            <a:off x="2932113" y="1150938"/>
            <a:ext cx="6211887" cy="2373312"/>
            <a:chOff x="1847" y="725"/>
            <a:chExt cx="3913" cy="1495"/>
          </a:xfrm>
        </p:grpSpPr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2876" y="1028"/>
              <a:ext cx="777" cy="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4983" y="1159"/>
              <a:ext cx="777" cy="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4211" y="725"/>
              <a:ext cx="777" cy="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" name="Rectangle 36"/>
            <p:cNvSpPr>
              <a:spLocks noChangeArrowheads="1"/>
            </p:cNvSpPr>
            <p:nvPr/>
          </p:nvSpPr>
          <p:spPr bwMode="auto">
            <a:xfrm>
              <a:off x="3621" y="1626"/>
              <a:ext cx="777" cy="5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1847" y="1618"/>
              <a:ext cx="676" cy="4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" name="Text Box 39"/>
            <p:cNvSpPr txBox="1">
              <a:spLocks noChangeArrowheads="1"/>
            </p:cNvSpPr>
            <p:nvPr/>
          </p:nvSpPr>
          <p:spPr bwMode="auto">
            <a:xfrm>
              <a:off x="3648" y="1632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53</a:t>
              </a:r>
            </a:p>
          </p:txBody>
        </p:sp>
        <p:sp>
          <p:nvSpPr>
            <p:cNvPr id="47" name="Text Box 40"/>
            <p:cNvSpPr txBox="1">
              <a:spLocks noChangeArrowheads="1"/>
            </p:cNvSpPr>
            <p:nvPr/>
          </p:nvSpPr>
          <p:spPr bwMode="auto">
            <a:xfrm>
              <a:off x="2880" y="1008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85</a:t>
              </a:r>
            </a:p>
          </p:txBody>
        </p:sp>
        <p:sp>
          <p:nvSpPr>
            <p:cNvPr id="48" name="Text Box 41"/>
            <p:cNvSpPr txBox="1">
              <a:spLocks noChangeArrowheads="1"/>
            </p:cNvSpPr>
            <p:nvPr/>
          </p:nvSpPr>
          <p:spPr bwMode="auto">
            <a:xfrm>
              <a:off x="1872" y="1632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99</a:t>
              </a:r>
            </a:p>
          </p:txBody>
        </p:sp>
        <p:sp>
          <p:nvSpPr>
            <p:cNvPr id="49" name="Text Box 42"/>
            <p:cNvSpPr txBox="1">
              <a:spLocks noChangeArrowheads="1"/>
            </p:cNvSpPr>
            <p:nvPr/>
          </p:nvSpPr>
          <p:spPr bwMode="auto">
            <a:xfrm>
              <a:off x="4217" y="912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40</a:t>
              </a:r>
            </a:p>
          </p:txBody>
        </p:sp>
        <p:sp>
          <p:nvSpPr>
            <p:cNvPr id="50" name="Text Box 43"/>
            <p:cNvSpPr txBox="1">
              <a:spLocks noChangeArrowheads="1"/>
            </p:cNvSpPr>
            <p:nvPr/>
          </p:nvSpPr>
          <p:spPr bwMode="auto">
            <a:xfrm>
              <a:off x="4992" y="1200"/>
              <a:ext cx="47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Myriad Roman" charset="0"/>
                </a:rPr>
                <a:t>rx: </a:t>
              </a:r>
              <a:r>
                <a:rPr lang="en-US" altLang="en-US" sz="2000">
                  <a:latin typeface="Myriad Roman" charset="0"/>
                </a:rPr>
                <a:t>22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  <p:bldP spid="111630" grpId="0"/>
      <p:bldP spid="111631" grpId="0"/>
      <p:bldP spid="111632" grpId="0"/>
      <p:bldP spid="111633" grpId="0"/>
      <p:bldP spid="111637" grpId="0"/>
      <p:bldP spid="111641" grpId="0" animBg="1"/>
      <p:bldP spid="111641" grpId="1" animBg="1"/>
      <p:bldP spid="111642" grpId="0" animBg="1"/>
      <p:bldP spid="111642" grpId="1" animBg="1"/>
      <p:bldP spid="111643" grpId="0" animBg="1"/>
      <p:bldP spid="111643" grpId="1" animBg="1"/>
      <p:bldP spid="111644" grpId="0" animBg="1"/>
      <p:bldP spid="111644" grpId="1" animBg="1"/>
      <p:bldP spid="111646" grpId="0" animBg="1"/>
      <p:bldP spid="111646" grpId="1" animBg="1"/>
      <p:bldP spid="111648" grpId="0" animBg="1"/>
      <p:bldP spid="1116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Reliable Summaries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1782763"/>
          </a:xfrm>
        </p:spPr>
        <p:txBody>
          <a:bodyPr/>
          <a:lstStyle/>
          <a:p>
            <a:r>
              <a:rPr lang="en-US" altLang="en-US"/>
              <a:t>Repeat summaries in every data packet</a:t>
            </a:r>
          </a:p>
          <a:p>
            <a:r>
              <a:rPr lang="en-US" altLang="en-US"/>
              <a:t>Cumulative: what all previous nodes rx</a:t>
            </a:r>
            <a:r>
              <a:rPr lang="ja-JP" altLang="en-US"/>
              <a:t>’</a:t>
            </a:r>
            <a:r>
              <a:rPr lang="en-US" altLang="ja-JP"/>
              <a:t>d</a:t>
            </a:r>
          </a:p>
          <a:p>
            <a:r>
              <a:rPr lang="en-US" altLang="en-US"/>
              <a:t>This is a gossip mechanism for summaries</a:t>
            </a:r>
          </a:p>
          <a:p>
            <a:endParaRPr lang="en-US" altLang="en-US"/>
          </a:p>
        </p:txBody>
      </p:sp>
      <p:sp>
        <p:nvSpPr>
          <p:cNvPr id="72707" name="Oval 4"/>
          <p:cNvSpPr>
            <a:spLocks noChangeArrowheads="1"/>
          </p:cNvSpPr>
          <p:nvPr/>
        </p:nvSpPr>
        <p:spPr bwMode="auto">
          <a:xfrm>
            <a:off x="1219200" y="2314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src</a:t>
            </a:r>
          </a:p>
        </p:txBody>
      </p:sp>
      <p:sp>
        <p:nvSpPr>
          <p:cNvPr id="72708" name="Oval 5"/>
          <p:cNvSpPr>
            <a:spLocks noChangeArrowheads="1"/>
          </p:cNvSpPr>
          <p:nvPr/>
        </p:nvSpPr>
        <p:spPr bwMode="auto">
          <a:xfrm>
            <a:off x="2362200" y="28479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N1</a:t>
            </a:r>
          </a:p>
        </p:txBody>
      </p:sp>
      <p:sp>
        <p:nvSpPr>
          <p:cNvPr id="72709" name="Oval 6"/>
          <p:cNvSpPr>
            <a:spLocks noChangeArrowheads="1"/>
          </p:cNvSpPr>
          <p:nvPr/>
        </p:nvSpPr>
        <p:spPr bwMode="auto">
          <a:xfrm>
            <a:off x="3962400" y="1933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N2</a:t>
            </a:r>
          </a:p>
        </p:txBody>
      </p:sp>
      <p:sp>
        <p:nvSpPr>
          <p:cNvPr id="72710" name="Oval 7"/>
          <p:cNvSpPr>
            <a:spLocks noChangeArrowheads="1"/>
          </p:cNvSpPr>
          <p:nvPr/>
        </p:nvSpPr>
        <p:spPr bwMode="auto">
          <a:xfrm>
            <a:off x="5105400" y="28479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N3</a:t>
            </a:r>
          </a:p>
        </p:txBody>
      </p:sp>
      <p:sp>
        <p:nvSpPr>
          <p:cNvPr id="72711" name="Oval 8"/>
          <p:cNvSpPr>
            <a:spLocks noChangeArrowheads="1"/>
          </p:cNvSpPr>
          <p:nvPr/>
        </p:nvSpPr>
        <p:spPr bwMode="auto">
          <a:xfrm>
            <a:off x="7239000" y="2314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dst</a:t>
            </a:r>
          </a:p>
        </p:txBody>
      </p:sp>
      <p:sp>
        <p:nvSpPr>
          <p:cNvPr id="72712" name="Oval 9"/>
          <p:cNvSpPr>
            <a:spLocks noChangeArrowheads="1"/>
          </p:cNvSpPr>
          <p:nvPr/>
        </p:nvSpPr>
        <p:spPr bwMode="auto">
          <a:xfrm>
            <a:off x="6019800" y="1933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N4</a:t>
            </a:r>
          </a:p>
        </p:txBody>
      </p:sp>
      <p:sp>
        <p:nvSpPr>
          <p:cNvPr id="72713" name="Text Box 56"/>
          <p:cNvSpPr txBox="1">
            <a:spLocks noChangeArrowheads="1"/>
          </p:cNvSpPr>
          <p:nvPr/>
        </p:nvSpPr>
        <p:spPr bwMode="auto">
          <a:xfrm>
            <a:off x="4343400" y="3505200"/>
            <a:ext cx="2965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CC"/>
                </a:solidFill>
                <a:latin typeface="Myriad Roman" charset="0"/>
              </a:rPr>
              <a:t>tx: {1, 6, 7 ... 91, 96, 99}</a:t>
            </a:r>
            <a:endParaRPr lang="en-US" altLang="en-US" sz="3200">
              <a:solidFill>
                <a:srgbClr val="0066CC"/>
              </a:solidFill>
              <a:latin typeface="Myriad Roman" charset="0"/>
            </a:endParaRPr>
          </a:p>
        </p:txBody>
      </p:sp>
      <p:sp>
        <p:nvSpPr>
          <p:cNvPr id="114745" name="Text Box 57"/>
          <p:cNvSpPr txBox="1">
            <a:spLocks noChangeArrowheads="1"/>
          </p:cNvSpPr>
          <p:nvPr/>
        </p:nvSpPr>
        <p:spPr bwMode="auto">
          <a:xfrm>
            <a:off x="3352800" y="1143000"/>
            <a:ext cx="459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CC"/>
                </a:solidFill>
                <a:latin typeface="Myriad Roman" charset="0"/>
              </a:rPr>
              <a:t>tx: {2, 4, 10 ... 97, 98}</a:t>
            </a:r>
            <a:endParaRPr lang="en-US" altLang="en-US" sz="3200">
              <a:solidFill>
                <a:srgbClr val="0066CC"/>
              </a:solidFill>
              <a:latin typeface="Myriad Roman" charset="0"/>
            </a:endParaRPr>
          </a:p>
          <a:p>
            <a:pPr eaLnBrk="1" hangingPunct="1"/>
            <a:r>
              <a:rPr lang="en-US" altLang="en-US">
                <a:latin typeface="Myriad Roman" charset="0"/>
              </a:rPr>
              <a:t>batch map:</a:t>
            </a:r>
            <a:r>
              <a:rPr lang="en-US" altLang="en-US" b="1">
                <a:latin typeface="Myriad Roman" charset="0"/>
              </a:rPr>
              <a:t> </a:t>
            </a:r>
            <a:r>
              <a:rPr lang="en-US" altLang="en-US">
                <a:latin typeface="Myriad Roman" charset="0"/>
              </a:rPr>
              <a:t>{</a:t>
            </a:r>
            <a:r>
              <a:rPr lang="en-US" altLang="en-US">
                <a:solidFill>
                  <a:schemeClr val="bg2"/>
                </a:solidFill>
                <a:latin typeface="Myriad Roman" charset="0"/>
              </a:rPr>
              <a:t>1,</a:t>
            </a:r>
            <a:r>
              <a:rPr lang="en-US" altLang="en-US" u="sng">
                <a:latin typeface="Myriad Roman" charset="0"/>
              </a:rPr>
              <a:t>2</a:t>
            </a:r>
            <a:r>
              <a:rPr lang="en-US" altLang="en-US">
                <a:solidFill>
                  <a:schemeClr val="bg2"/>
                </a:solidFill>
                <a:latin typeface="Myriad Roman" charset="0"/>
              </a:rPr>
              <a:t>,6, ... </a:t>
            </a:r>
            <a:r>
              <a:rPr lang="en-US" altLang="en-US" u="sng">
                <a:latin typeface="Myriad Roman" charset="0"/>
              </a:rPr>
              <a:t>97, 98</a:t>
            </a:r>
            <a:r>
              <a:rPr lang="en-US" altLang="en-US">
                <a:solidFill>
                  <a:schemeClr val="bg2"/>
                </a:solidFill>
                <a:latin typeface="Myriad Roman" charset="0"/>
              </a:rPr>
              <a:t>, 99</a:t>
            </a:r>
            <a:r>
              <a:rPr lang="en-US" altLang="en-US">
                <a:latin typeface="Myriad Roman" charset="0"/>
              </a:rPr>
              <a:t>}</a:t>
            </a:r>
          </a:p>
        </p:txBody>
      </p:sp>
      <p:sp>
        <p:nvSpPr>
          <p:cNvPr id="114746" name="Rectangle 58"/>
          <p:cNvSpPr>
            <a:spLocks noChangeArrowheads="1"/>
          </p:cNvSpPr>
          <p:nvPr/>
        </p:nvSpPr>
        <p:spPr bwMode="auto">
          <a:xfrm>
            <a:off x="4343400" y="3903663"/>
            <a:ext cx="46466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latin typeface="Myriad Roman" charset="0"/>
              </a:rPr>
              <a:t>batch map:</a:t>
            </a:r>
            <a:r>
              <a:rPr lang="en-US" altLang="en-US" b="1">
                <a:latin typeface="Myriad Roman" charset="0"/>
              </a:rPr>
              <a:t> </a:t>
            </a:r>
            <a:r>
              <a:rPr lang="en-US" altLang="en-US">
                <a:latin typeface="Myriad Roman" charset="0"/>
              </a:rPr>
              <a:t>{1, 6, 7 ... 91, 96, 99}</a:t>
            </a:r>
          </a:p>
        </p:txBody>
      </p:sp>
      <p:sp>
        <p:nvSpPr>
          <p:cNvPr id="72716" name="Slide Number Placeholder 1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6A950B1-2A98-C540-B8C8-8E20B3DECAFC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  <p:bldP spid="114745" grpId="0"/>
      <p:bldP spid="11474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Priority Ordering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0"/>
            <a:ext cx="8458200" cy="2667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Goal: nodes </a:t>
            </a:r>
            <a:r>
              <a:rPr lang="ja-JP" altLang="en-US" sz="2800"/>
              <a:t>“</a:t>
            </a:r>
            <a:r>
              <a:rPr lang="en-US" altLang="ja-JP" sz="2800"/>
              <a:t>closest</a:t>
            </a:r>
            <a:r>
              <a:rPr lang="ja-JP" altLang="en-US" sz="2800"/>
              <a:t>”</a:t>
            </a:r>
            <a:r>
              <a:rPr lang="en-US" altLang="ja-JP" sz="2800"/>
              <a:t> to the destination send first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Sort by ETX metric to dst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Nodes periodically flood ETX </a:t>
            </a:r>
            <a:r>
              <a:rPr lang="ja-JP" altLang="en-US" sz="2400"/>
              <a:t>“</a:t>
            </a:r>
            <a:r>
              <a:rPr lang="en-US" altLang="ja-JP" sz="2400"/>
              <a:t>link state</a:t>
            </a:r>
            <a:r>
              <a:rPr lang="ja-JP" altLang="en-US" sz="2400"/>
              <a:t>”</a:t>
            </a:r>
            <a:r>
              <a:rPr lang="en-US" altLang="ja-JP" sz="2400"/>
              <a:t> measurements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Path ETX is weighted shortest path (Dijkstra</a:t>
            </a:r>
            <a:r>
              <a:rPr lang="ja-JP" altLang="en-US" sz="2400"/>
              <a:t>’</a:t>
            </a:r>
            <a:r>
              <a:rPr lang="en-US" altLang="ja-JP" sz="2400"/>
              <a:t>s algorithm)</a:t>
            </a:r>
          </a:p>
          <a:p>
            <a:pPr>
              <a:lnSpc>
                <a:spcPct val="80000"/>
              </a:lnSpc>
            </a:pPr>
            <a:r>
              <a:rPr lang="en-US" altLang="en-US" sz="2800"/>
              <a:t>Source sorts, includes list in ExOR header</a:t>
            </a:r>
          </a:p>
          <a:p>
            <a:pPr>
              <a:lnSpc>
                <a:spcPct val="80000"/>
              </a:lnSpc>
            </a:pPr>
            <a:endParaRPr lang="en-US" altLang="en-US" sz="2800"/>
          </a:p>
          <a:p>
            <a:pPr>
              <a:lnSpc>
                <a:spcPct val="80000"/>
              </a:lnSpc>
            </a:pPr>
            <a:endParaRPr lang="en-US" altLang="en-US" sz="2800"/>
          </a:p>
          <a:p>
            <a:pPr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74755" name="Oval 4"/>
          <p:cNvSpPr>
            <a:spLocks noChangeArrowheads="1"/>
          </p:cNvSpPr>
          <p:nvPr/>
        </p:nvSpPr>
        <p:spPr bwMode="auto">
          <a:xfrm>
            <a:off x="1219200" y="2314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src</a:t>
            </a:r>
          </a:p>
        </p:txBody>
      </p:sp>
      <p:sp>
        <p:nvSpPr>
          <p:cNvPr id="74756" name="Oval 5"/>
          <p:cNvSpPr>
            <a:spLocks noChangeArrowheads="1"/>
          </p:cNvSpPr>
          <p:nvPr/>
        </p:nvSpPr>
        <p:spPr bwMode="auto">
          <a:xfrm>
            <a:off x="2362200" y="28479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N1</a:t>
            </a:r>
          </a:p>
        </p:txBody>
      </p:sp>
      <p:sp>
        <p:nvSpPr>
          <p:cNvPr id="74757" name="Oval 6"/>
          <p:cNvSpPr>
            <a:spLocks noChangeArrowheads="1"/>
          </p:cNvSpPr>
          <p:nvPr/>
        </p:nvSpPr>
        <p:spPr bwMode="auto">
          <a:xfrm>
            <a:off x="3962400" y="1933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N2</a:t>
            </a:r>
          </a:p>
        </p:txBody>
      </p:sp>
      <p:sp>
        <p:nvSpPr>
          <p:cNvPr id="74758" name="Oval 7"/>
          <p:cNvSpPr>
            <a:spLocks noChangeArrowheads="1"/>
          </p:cNvSpPr>
          <p:nvPr/>
        </p:nvSpPr>
        <p:spPr bwMode="auto">
          <a:xfrm>
            <a:off x="5105400" y="28479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N3</a:t>
            </a:r>
          </a:p>
        </p:txBody>
      </p:sp>
      <p:sp>
        <p:nvSpPr>
          <p:cNvPr id="74759" name="Oval 8"/>
          <p:cNvSpPr>
            <a:spLocks noChangeArrowheads="1"/>
          </p:cNvSpPr>
          <p:nvPr/>
        </p:nvSpPr>
        <p:spPr bwMode="auto">
          <a:xfrm>
            <a:off x="7239000" y="2314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dst</a:t>
            </a:r>
          </a:p>
        </p:txBody>
      </p:sp>
      <p:sp>
        <p:nvSpPr>
          <p:cNvPr id="74760" name="Oval 9"/>
          <p:cNvSpPr>
            <a:spLocks noChangeArrowheads="1"/>
          </p:cNvSpPr>
          <p:nvPr/>
        </p:nvSpPr>
        <p:spPr bwMode="auto">
          <a:xfrm>
            <a:off x="6019800" y="1933575"/>
            <a:ext cx="6096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N4</a:t>
            </a:r>
          </a:p>
        </p:txBody>
      </p:sp>
      <p:sp>
        <p:nvSpPr>
          <p:cNvPr id="74761" name="Slide Number Placeholder 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5306026-6A20-314D-B794-E8B1008AB35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23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60" name="Cloud"/>
          <p:cNvSpPr>
            <a:spLocks noChangeAspect="1" noEditPoints="1" noChangeArrowheads="1"/>
          </p:cNvSpPr>
          <p:nvPr/>
        </p:nvSpPr>
        <p:spPr bwMode="auto">
          <a:xfrm>
            <a:off x="7239000" y="1447800"/>
            <a:ext cx="1752600" cy="117475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+mn-ea"/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Using ExOR with TCP</a:t>
            </a:r>
          </a:p>
        </p:txBody>
      </p:sp>
      <p:sp>
        <p:nvSpPr>
          <p:cNvPr id="76803" name="Rectangle 71"/>
          <p:cNvSpPr>
            <a:spLocks noChangeArrowheads="1"/>
          </p:cNvSpPr>
          <p:nvPr/>
        </p:nvSpPr>
        <p:spPr bwMode="auto">
          <a:xfrm>
            <a:off x="6415088" y="3081338"/>
            <a:ext cx="850900" cy="1522412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04" name="Rectangle 68"/>
          <p:cNvSpPr>
            <a:spLocks noChangeArrowheads="1"/>
          </p:cNvSpPr>
          <p:nvPr/>
        </p:nvSpPr>
        <p:spPr bwMode="auto">
          <a:xfrm>
            <a:off x="1600200" y="2762250"/>
            <a:ext cx="1011238" cy="7461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600200" y="2743200"/>
            <a:ext cx="7985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Node</a:t>
            </a:r>
          </a:p>
        </p:txBody>
      </p:sp>
      <p:cxnSp>
        <p:nvCxnSpPr>
          <p:cNvPr id="76806" name="AutoShape 7"/>
          <p:cNvCxnSpPr>
            <a:cxnSpLocks noChangeShapeType="1"/>
          </p:cNvCxnSpPr>
          <p:nvPr/>
        </p:nvCxnSpPr>
        <p:spPr bwMode="auto">
          <a:xfrm>
            <a:off x="3292475" y="4222750"/>
            <a:ext cx="893763" cy="296863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07" name="AutoShape 8"/>
          <p:cNvCxnSpPr>
            <a:cxnSpLocks noChangeShapeType="1"/>
          </p:cNvCxnSpPr>
          <p:nvPr/>
        </p:nvCxnSpPr>
        <p:spPr bwMode="auto">
          <a:xfrm flipV="1">
            <a:off x="4497388" y="4222750"/>
            <a:ext cx="892175" cy="296863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08" name="AutoShape 9"/>
          <p:cNvCxnSpPr>
            <a:cxnSpLocks noChangeShapeType="1"/>
          </p:cNvCxnSpPr>
          <p:nvPr/>
        </p:nvCxnSpPr>
        <p:spPr bwMode="auto">
          <a:xfrm>
            <a:off x="3781425" y="3743325"/>
            <a:ext cx="454025" cy="666750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09" name="AutoShape 10"/>
          <p:cNvCxnSpPr>
            <a:cxnSpLocks noChangeShapeType="1"/>
          </p:cNvCxnSpPr>
          <p:nvPr/>
        </p:nvCxnSpPr>
        <p:spPr bwMode="auto">
          <a:xfrm>
            <a:off x="3341688" y="4110038"/>
            <a:ext cx="1998662" cy="0"/>
          </a:xfrm>
          <a:prstGeom prst="straightConnector1">
            <a:avLst/>
          </a:prstGeom>
          <a:noFill/>
          <a:ln w="381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10" name="AutoShape 11"/>
          <p:cNvCxnSpPr>
            <a:cxnSpLocks noChangeShapeType="1"/>
          </p:cNvCxnSpPr>
          <p:nvPr/>
        </p:nvCxnSpPr>
        <p:spPr bwMode="auto">
          <a:xfrm flipV="1">
            <a:off x="3292475" y="3700463"/>
            <a:ext cx="384175" cy="298450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11" name="AutoShape 12"/>
          <p:cNvCxnSpPr>
            <a:cxnSpLocks noChangeShapeType="1"/>
          </p:cNvCxnSpPr>
          <p:nvPr/>
        </p:nvCxnSpPr>
        <p:spPr bwMode="auto">
          <a:xfrm>
            <a:off x="3938588" y="3589338"/>
            <a:ext cx="768350" cy="0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12" name="AutoShape 13"/>
          <p:cNvCxnSpPr>
            <a:cxnSpLocks noChangeShapeType="1"/>
          </p:cNvCxnSpPr>
          <p:nvPr/>
        </p:nvCxnSpPr>
        <p:spPr bwMode="auto">
          <a:xfrm>
            <a:off x="4968875" y="3700463"/>
            <a:ext cx="420688" cy="298450"/>
          </a:xfrm>
          <a:prstGeom prst="straightConnector1">
            <a:avLst/>
          </a:prstGeom>
          <a:noFill/>
          <a:ln w="38100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13" name="AutoShape 14"/>
          <p:cNvCxnSpPr>
            <a:cxnSpLocks noChangeShapeType="1"/>
          </p:cNvCxnSpPr>
          <p:nvPr/>
        </p:nvCxnSpPr>
        <p:spPr bwMode="auto">
          <a:xfrm flipH="1" flipV="1">
            <a:off x="3887788" y="3700463"/>
            <a:ext cx="1452562" cy="409575"/>
          </a:xfrm>
          <a:prstGeom prst="straightConnector1">
            <a:avLst/>
          </a:prstGeom>
          <a:noFill/>
          <a:ln w="381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14" name="Oval 15"/>
          <p:cNvSpPr>
            <a:spLocks noChangeArrowheads="1"/>
          </p:cNvSpPr>
          <p:nvPr/>
        </p:nvSpPr>
        <p:spPr bwMode="auto">
          <a:xfrm>
            <a:off x="3633788" y="3440113"/>
            <a:ext cx="296862" cy="2984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sz="2000">
              <a:latin typeface="Myriad Roman" charset="0"/>
            </a:endParaRPr>
          </a:p>
        </p:txBody>
      </p:sp>
      <p:sp>
        <p:nvSpPr>
          <p:cNvPr id="76815" name="Oval 16"/>
          <p:cNvSpPr>
            <a:spLocks noChangeArrowheads="1"/>
          </p:cNvSpPr>
          <p:nvPr/>
        </p:nvSpPr>
        <p:spPr bwMode="auto">
          <a:xfrm>
            <a:off x="4192588" y="4370388"/>
            <a:ext cx="296862" cy="2984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sz="2000">
              <a:latin typeface="Myriad Roman" charset="0"/>
            </a:endParaRPr>
          </a:p>
        </p:txBody>
      </p:sp>
      <p:sp>
        <p:nvSpPr>
          <p:cNvPr id="76816" name="Oval 17"/>
          <p:cNvSpPr>
            <a:spLocks noChangeArrowheads="1"/>
          </p:cNvSpPr>
          <p:nvPr/>
        </p:nvSpPr>
        <p:spPr bwMode="auto">
          <a:xfrm>
            <a:off x="3036888" y="3960813"/>
            <a:ext cx="298450" cy="2984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sz="2000">
              <a:latin typeface="Myriad Roman" charset="0"/>
            </a:endParaRPr>
          </a:p>
        </p:txBody>
      </p:sp>
      <p:sp>
        <p:nvSpPr>
          <p:cNvPr id="76817" name="Oval 18"/>
          <p:cNvSpPr>
            <a:spLocks noChangeArrowheads="1"/>
          </p:cNvSpPr>
          <p:nvPr/>
        </p:nvSpPr>
        <p:spPr bwMode="auto">
          <a:xfrm>
            <a:off x="5346700" y="3960813"/>
            <a:ext cx="298450" cy="2984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sz="2000">
              <a:latin typeface="Myriad Roman" charset="0"/>
            </a:endParaRPr>
          </a:p>
        </p:txBody>
      </p:sp>
      <p:sp>
        <p:nvSpPr>
          <p:cNvPr id="76818" name="Oval 19"/>
          <p:cNvSpPr>
            <a:spLocks noChangeArrowheads="1"/>
          </p:cNvSpPr>
          <p:nvPr/>
        </p:nvSpPr>
        <p:spPr bwMode="auto">
          <a:xfrm>
            <a:off x="4713288" y="3440113"/>
            <a:ext cx="298450" cy="29845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sz="2000">
              <a:latin typeface="Myriad Roman" charset="0"/>
            </a:endParaRPr>
          </a:p>
        </p:txBody>
      </p:sp>
      <p:sp>
        <p:nvSpPr>
          <p:cNvPr id="76819" name="Rectangle 31"/>
          <p:cNvSpPr>
            <a:spLocks noChangeArrowheads="1"/>
          </p:cNvSpPr>
          <p:nvPr/>
        </p:nvSpPr>
        <p:spPr bwMode="auto">
          <a:xfrm>
            <a:off x="1706563" y="3081338"/>
            <a:ext cx="850900" cy="371475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20" name="Text Box 32"/>
          <p:cNvSpPr txBox="1">
            <a:spLocks noChangeArrowheads="1"/>
          </p:cNvSpPr>
          <p:nvPr/>
        </p:nvSpPr>
        <p:spPr bwMode="auto">
          <a:xfrm>
            <a:off x="1752600" y="3048000"/>
            <a:ext cx="839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Proxy</a:t>
            </a:r>
          </a:p>
        </p:txBody>
      </p:sp>
      <p:cxnSp>
        <p:nvCxnSpPr>
          <p:cNvPr id="76821" name="AutoShape 60"/>
          <p:cNvCxnSpPr>
            <a:cxnSpLocks noChangeShapeType="1"/>
            <a:endCxn id="76817" idx="6"/>
          </p:cNvCxnSpPr>
          <p:nvPr/>
        </p:nvCxnSpPr>
        <p:spPr bwMode="auto">
          <a:xfrm flipH="1">
            <a:off x="5657850" y="4110038"/>
            <a:ext cx="817563" cy="0"/>
          </a:xfrm>
          <a:prstGeom prst="straightConnector1">
            <a:avLst/>
          </a:prstGeom>
          <a:noFill/>
          <a:ln w="25400">
            <a:solidFill>
              <a:srgbClr val="0066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22" name="AutoShape 61"/>
          <p:cNvCxnSpPr>
            <a:cxnSpLocks noChangeShapeType="1"/>
            <a:stCxn id="76816" idx="2"/>
            <a:endCxn id="76804" idx="2"/>
          </p:cNvCxnSpPr>
          <p:nvPr/>
        </p:nvCxnSpPr>
        <p:spPr bwMode="auto">
          <a:xfrm rot="10800000">
            <a:off x="2105025" y="3516313"/>
            <a:ext cx="920750" cy="593725"/>
          </a:xfrm>
          <a:prstGeom prst="bentConnector2">
            <a:avLst/>
          </a:prstGeom>
          <a:noFill/>
          <a:ln w="25400">
            <a:solidFill>
              <a:srgbClr val="0066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823" name="Text Box 64"/>
          <p:cNvSpPr txBox="1">
            <a:spLocks noChangeArrowheads="1"/>
          </p:cNvSpPr>
          <p:nvPr/>
        </p:nvSpPr>
        <p:spPr bwMode="auto">
          <a:xfrm>
            <a:off x="5540375" y="3714750"/>
            <a:ext cx="882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 b="1">
                <a:latin typeface="Myriad Roman" charset="0"/>
              </a:rPr>
              <a:t>ExOR</a:t>
            </a:r>
          </a:p>
        </p:txBody>
      </p:sp>
      <p:sp>
        <p:nvSpPr>
          <p:cNvPr id="76824" name="Rectangle 69"/>
          <p:cNvSpPr>
            <a:spLocks noChangeArrowheads="1"/>
          </p:cNvSpPr>
          <p:nvPr/>
        </p:nvSpPr>
        <p:spPr bwMode="auto">
          <a:xfrm>
            <a:off x="6308725" y="2762250"/>
            <a:ext cx="1011238" cy="20383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6825" name="Text Box 70"/>
          <p:cNvSpPr txBox="1">
            <a:spLocks noChangeArrowheads="1"/>
          </p:cNvSpPr>
          <p:nvPr/>
        </p:nvSpPr>
        <p:spPr bwMode="auto">
          <a:xfrm>
            <a:off x="6310313" y="2743200"/>
            <a:ext cx="1095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1800">
                <a:latin typeface="Myriad Roman" charset="0"/>
              </a:rPr>
              <a:t>Gateway</a:t>
            </a:r>
          </a:p>
        </p:txBody>
      </p:sp>
      <p:sp>
        <p:nvSpPr>
          <p:cNvPr id="76826" name="Text Box 72"/>
          <p:cNvSpPr txBox="1">
            <a:spLocks noChangeArrowheads="1"/>
          </p:cNvSpPr>
          <p:nvPr/>
        </p:nvSpPr>
        <p:spPr bwMode="auto">
          <a:xfrm>
            <a:off x="6424613" y="3170238"/>
            <a:ext cx="8413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>
                <a:latin typeface="Myriad Roman" charset="0"/>
              </a:rPr>
              <a:t>Web </a:t>
            </a:r>
          </a:p>
          <a:p>
            <a:pPr algn="ctr" eaLnBrk="1" hangingPunct="1"/>
            <a:r>
              <a:rPr lang="en-US" altLang="en-US" sz="2000">
                <a:latin typeface="Myriad Roman" charset="0"/>
              </a:rPr>
              <a:t>Proxy</a:t>
            </a:r>
          </a:p>
        </p:txBody>
      </p:sp>
      <p:sp>
        <p:nvSpPr>
          <p:cNvPr id="76827" name="Text Box 74"/>
          <p:cNvSpPr txBox="1">
            <a:spLocks noChangeArrowheads="1"/>
          </p:cNvSpPr>
          <p:nvPr/>
        </p:nvSpPr>
        <p:spPr bwMode="auto">
          <a:xfrm>
            <a:off x="685800" y="1908175"/>
            <a:ext cx="1268413" cy="400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Client PC</a:t>
            </a:r>
          </a:p>
        </p:txBody>
      </p:sp>
      <p:sp>
        <p:nvSpPr>
          <p:cNvPr id="76828" name="Text Box 75"/>
          <p:cNvSpPr txBox="1">
            <a:spLocks noChangeArrowheads="1"/>
          </p:cNvSpPr>
          <p:nvPr/>
        </p:nvSpPr>
        <p:spPr bwMode="auto">
          <a:xfrm>
            <a:off x="7467600" y="1824038"/>
            <a:ext cx="1544638" cy="400050"/>
          </a:xfrm>
          <a:prstGeom prst="rect">
            <a:avLst/>
          </a:prstGeom>
          <a:noFill/>
          <a:ln w="19050" cap="rnd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>
                <a:latin typeface="Myriad Roman" charset="0"/>
              </a:rPr>
              <a:t>Web Server</a:t>
            </a:r>
          </a:p>
        </p:txBody>
      </p:sp>
      <p:cxnSp>
        <p:nvCxnSpPr>
          <p:cNvPr id="76829" name="AutoShape 77"/>
          <p:cNvCxnSpPr>
            <a:cxnSpLocks noChangeShapeType="1"/>
            <a:stCxn id="84060" idx="0"/>
            <a:endCxn id="76824" idx="0"/>
          </p:cNvCxnSpPr>
          <p:nvPr/>
        </p:nvCxnSpPr>
        <p:spPr bwMode="auto">
          <a:xfrm rot="10800000" flipV="1">
            <a:off x="6815138" y="2035175"/>
            <a:ext cx="428625" cy="717550"/>
          </a:xfrm>
          <a:prstGeom prst="curvedConnector2">
            <a:avLst/>
          </a:prstGeom>
          <a:noFill/>
          <a:ln w="5080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830" name="AutoShape 78"/>
          <p:cNvCxnSpPr>
            <a:cxnSpLocks noChangeShapeType="1"/>
            <a:stCxn id="76804" idx="0"/>
            <a:endCxn id="76827" idx="3"/>
          </p:cNvCxnSpPr>
          <p:nvPr/>
        </p:nvCxnSpPr>
        <p:spPr bwMode="auto">
          <a:xfrm rot="16200000" flipV="1">
            <a:off x="1703388" y="2359025"/>
            <a:ext cx="654050" cy="152400"/>
          </a:xfrm>
          <a:prstGeom prst="curvedConnector2">
            <a:avLst/>
          </a:prstGeom>
          <a:noFill/>
          <a:ln w="5080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89"/>
          <p:cNvGrpSpPr>
            <a:grpSpLocks/>
          </p:cNvGrpSpPr>
          <p:nvPr/>
        </p:nvGrpSpPr>
        <p:grpSpPr bwMode="auto">
          <a:xfrm>
            <a:off x="2133600" y="1892300"/>
            <a:ext cx="4648200" cy="2149475"/>
            <a:chOff x="1344" y="1238"/>
            <a:chExt cx="2928" cy="1354"/>
          </a:xfrm>
        </p:grpSpPr>
        <p:sp>
          <p:nvSpPr>
            <p:cNvPr id="76835" name="Text Box 83"/>
            <p:cNvSpPr txBox="1">
              <a:spLocks noChangeArrowheads="1"/>
            </p:cNvSpPr>
            <p:nvPr/>
          </p:nvSpPr>
          <p:spPr bwMode="auto">
            <a:xfrm>
              <a:off x="1582" y="1238"/>
              <a:ext cx="3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Myriad Roman" charset="0"/>
                </a:rPr>
                <a:t>TCP</a:t>
              </a:r>
            </a:p>
          </p:txBody>
        </p:sp>
        <p:sp>
          <p:nvSpPr>
            <p:cNvPr id="76836" name="Text Box 84"/>
            <p:cNvSpPr txBox="1">
              <a:spLocks noChangeArrowheads="1"/>
            </p:cNvSpPr>
            <p:nvPr/>
          </p:nvSpPr>
          <p:spPr bwMode="auto">
            <a:xfrm>
              <a:off x="3648" y="1248"/>
              <a:ext cx="3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Myriad Roman" charset="0"/>
                </a:rPr>
                <a:t>TCP</a:t>
              </a:r>
            </a:p>
          </p:txBody>
        </p:sp>
        <p:sp>
          <p:nvSpPr>
            <p:cNvPr id="76837" name="Line 85"/>
            <p:cNvSpPr>
              <a:spLocks noChangeShapeType="1"/>
            </p:cNvSpPr>
            <p:nvPr/>
          </p:nvSpPr>
          <p:spPr bwMode="auto">
            <a:xfrm flipH="1">
              <a:off x="1344" y="1440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8" name="Line 86"/>
            <p:cNvSpPr>
              <a:spLocks noChangeShapeType="1"/>
            </p:cNvSpPr>
            <p:nvPr/>
          </p:nvSpPr>
          <p:spPr bwMode="auto">
            <a:xfrm>
              <a:off x="3984" y="148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839" name="Text Box 87"/>
            <p:cNvSpPr txBox="1">
              <a:spLocks noChangeArrowheads="1"/>
            </p:cNvSpPr>
            <p:nvPr/>
          </p:nvSpPr>
          <p:spPr bwMode="auto">
            <a:xfrm>
              <a:off x="1728" y="2016"/>
              <a:ext cx="17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Myriad Roman" charset="0"/>
                </a:rPr>
                <a:t>ExOR Batches (not TCP)</a:t>
              </a:r>
            </a:p>
          </p:txBody>
        </p:sp>
        <p:sp>
          <p:nvSpPr>
            <p:cNvPr id="76840" name="Line 88"/>
            <p:cNvSpPr>
              <a:spLocks noChangeShapeType="1"/>
            </p:cNvSpPr>
            <p:nvPr/>
          </p:nvSpPr>
          <p:spPr bwMode="auto">
            <a:xfrm flipH="1">
              <a:off x="1728" y="2256"/>
              <a:ext cx="288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058" name="Freeform 90"/>
          <p:cNvSpPr>
            <a:spLocks/>
          </p:cNvSpPr>
          <p:nvPr/>
        </p:nvSpPr>
        <p:spPr bwMode="auto">
          <a:xfrm>
            <a:off x="1752600" y="1882775"/>
            <a:ext cx="5791200" cy="2527300"/>
          </a:xfrm>
          <a:custGeom>
            <a:avLst/>
            <a:gdLst>
              <a:gd name="T0" fmla="*/ 2147483647 w 4080"/>
              <a:gd name="T1" fmla="*/ 2147483647 h 1592"/>
              <a:gd name="T2" fmla="*/ 2147483647 w 4080"/>
              <a:gd name="T3" fmla="*/ 2147483647 h 1592"/>
              <a:gd name="T4" fmla="*/ 2147483647 w 4080"/>
              <a:gd name="T5" fmla="*/ 2147483647 h 1592"/>
              <a:gd name="T6" fmla="*/ 2147483647 w 4080"/>
              <a:gd name="T7" fmla="*/ 2147483647 h 1592"/>
              <a:gd name="T8" fmla="*/ 2147483647 w 4080"/>
              <a:gd name="T9" fmla="*/ 2147483647 h 1592"/>
              <a:gd name="T10" fmla="*/ 0 w 4080"/>
              <a:gd name="T11" fmla="*/ 2147483647 h 15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080"/>
              <a:gd name="T19" fmla="*/ 0 h 1592"/>
              <a:gd name="T20" fmla="*/ 4080 w 4080"/>
              <a:gd name="T21" fmla="*/ 1592 h 159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080" h="1592">
                <a:moveTo>
                  <a:pt x="3840" y="112"/>
                </a:moveTo>
                <a:cubicBezTo>
                  <a:pt x="3740" y="228"/>
                  <a:pt x="3640" y="344"/>
                  <a:pt x="3600" y="544"/>
                </a:cubicBezTo>
                <a:cubicBezTo>
                  <a:pt x="3560" y="744"/>
                  <a:pt x="4080" y="1168"/>
                  <a:pt x="3600" y="1312"/>
                </a:cubicBezTo>
                <a:cubicBezTo>
                  <a:pt x="3120" y="1456"/>
                  <a:pt x="1296" y="1592"/>
                  <a:pt x="720" y="1408"/>
                </a:cubicBezTo>
                <a:cubicBezTo>
                  <a:pt x="144" y="1224"/>
                  <a:pt x="264" y="416"/>
                  <a:pt x="144" y="208"/>
                </a:cubicBezTo>
                <a:cubicBezTo>
                  <a:pt x="24" y="0"/>
                  <a:pt x="24" y="176"/>
                  <a:pt x="0" y="160"/>
                </a:cubicBezTo>
              </a:path>
            </a:pathLst>
          </a:custGeom>
          <a:noFill/>
          <a:ln w="63500">
            <a:solidFill>
              <a:srgbClr val="0066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2" name="Rectangle 91"/>
          <p:cNvSpPr>
            <a:spLocks noGrp="1" noChangeArrowheads="1"/>
          </p:cNvSpPr>
          <p:nvPr>
            <p:ph type="body" idx="1"/>
          </p:nvPr>
        </p:nvSpPr>
        <p:spPr>
          <a:xfrm>
            <a:off x="457200" y="5410200"/>
            <a:ext cx="8229600" cy="5635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defRPr/>
            </a:pPr>
            <a:r>
              <a:rPr lang="en-US">
                <a:ea typeface="ＭＳ Ｐゴシック" charset="0"/>
                <a:cs typeface="ＭＳ Ｐゴシック" charset="0"/>
              </a:rPr>
              <a:t>Batching requires more packets than typical TCP window</a:t>
            </a:r>
          </a:p>
        </p:txBody>
      </p:sp>
      <p:sp>
        <p:nvSpPr>
          <p:cNvPr id="76834" name="Slide Number Placeholder 4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2EF7BE8-2E44-0A4D-BA02-A25C21037755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24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Discussion</a:t>
            </a:r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Exploits radio properties, instead of hiding them</a:t>
            </a:r>
          </a:p>
          <a:p>
            <a:r>
              <a:rPr lang="en-US" altLang="en-US" sz="2800"/>
              <a:t>Scalability?</a:t>
            </a:r>
          </a:p>
          <a:p>
            <a:r>
              <a:rPr lang="en-US" altLang="en-US" sz="2800"/>
              <a:t>Parameters – 10%?</a:t>
            </a:r>
          </a:p>
          <a:p>
            <a:r>
              <a:rPr lang="en-US" altLang="en-US" sz="2800"/>
              <a:t>Overheads?</a:t>
            </a:r>
          </a:p>
          <a:p>
            <a:endParaRPr lang="en-US" altLang="en-US" sz="2800"/>
          </a:p>
          <a:p>
            <a:endParaRPr lang="en-US" altLang="en-US" sz="2800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D5F5612-426E-8A4E-8FBA-1F39E7CBCDB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25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MIMO</a:t>
            </a:r>
          </a:p>
          <a:p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Opportunistic forwarding (</a:t>
            </a:r>
            <a:r>
              <a:rPr lang="en-US" altLang="en-US" dirty="0" err="1"/>
              <a:t>ExOR</a:t>
            </a:r>
            <a:r>
              <a:rPr lang="en-US" altLang="en-US" dirty="0"/>
              <a:t>)</a:t>
            </a:r>
          </a:p>
          <a:p>
            <a:endParaRPr lang="en-US" altLang="en-US" dirty="0"/>
          </a:p>
          <a:p>
            <a:r>
              <a:rPr lang="en-US" altLang="en-US" dirty="0">
                <a:solidFill>
                  <a:srgbClr val="FF0000"/>
                </a:solidFill>
              </a:rPr>
              <a:t>Network coding (COPE)</a:t>
            </a:r>
          </a:p>
          <a:p>
            <a:endParaRPr lang="en-US" altLang="en-US" dirty="0"/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50B5E32-5480-9F40-8035-F912BED40D2D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26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Background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/>
              <a:t>Famous butterfly example: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000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000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000"/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en-US" altLang="en-US" sz="3000"/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en-US" sz="3000"/>
              <a:t>All links can send one message per unit of time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600"/>
              <a:t>Coding increases overall throughput</a:t>
            </a:r>
          </a:p>
          <a:p>
            <a:pPr>
              <a:lnSpc>
                <a:spcPct val="90000"/>
              </a:lnSpc>
            </a:pPr>
            <a:endParaRPr lang="en-US" altLang="en-US" sz="3000"/>
          </a:p>
        </p:txBody>
      </p:sp>
      <p:sp>
        <p:nvSpPr>
          <p:cNvPr id="808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DAAB13E1-7CAE-D945-A288-D2EA2D860B5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27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pic>
        <p:nvPicPr>
          <p:cNvPr id="809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95400"/>
            <a:ext cx="6910388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Background</a:t>
            </a:r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Bob and Alice</a:t>
            </a:r>
          </a:p>
        </p:txBody>
      </p:sp>
      <p:pic>
        <p:nvPicPr>
          <p:cNvPr id="829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667000"/>
            <a:ext cx="1030288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67000"/>
            <a:ext cx="990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9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02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0" name="Text Box 7"/>
          <p:cNvSpPr txBox="1">
            <a:spLocks noChangeArrowheads="1"/>
          </p:cNvSpPr>
          <p:nvPr/>
        </p:nvSpPr>
        <p:spPr bwMode="auto">
          <a:xfrm>
            <a:off x="4114800" y="2452688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zh-CN" b="1">
                <a:ea typeface="SimSun" charset="-122"/>
              </a:rPr>
              <a:t>Relay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2514600" y="30480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952" name="Rectangle 9"/>
          <p:cNvSpPr>
            <a:spLocks noChangeArrowheads="1"/>
          </p:cNvSpPr>
          <p:nvPr/>
        </p:nvSpPr>
        <p:spPr bwMode="auto">
          <a:xfrm>
            <a:off x="1447800" y="38862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953" name="Rectangle 10"/>
          <p:cNvSpPr>
            <a:spLocks noChangeArrowheads="1"/>
          </p:cNvSpPr>
          <p:nvPr/>
        </p:nvSpPr>
        <p:spPr bwMode="auto">
          <a:xfrm>
            <a:off x="7162800" y="38862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6096000" y="38100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25146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029200" y="30480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50292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5029200" y="3657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2590800" y="3657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3581400" y="38100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1981200" y="4876800"/>
            <a:ext cx="4953000" cy="990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CN" sz="2800">
                <a:ea typeface="SimSun" charset="-122"/>
              </a:rPr>
              <a:t>Require 4 transmissions</a:t>
            </a:r>
          </a:p>
        </p:txBody>
      </p:sp>
      <p:sp>
        <p:nvSpPr>
          <p:cNvPr id="82962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DF0DE10-202A-8247-BA58-6C583D0CE72A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28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Background</a:t>
            </a: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Bob and Alice</a:t>
            </a:r>
          </a:p>
        </p:txBody>
      </p:sp>
      <p:pic>
        <p:nvPicPr>
          <p:cNvPr id="8397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667000"/>
            <a:ext cx="1030288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667000"/>
            <a:ext cx="990600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0263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4" name="Text Box 7"/>
          <p:cNvSpPr txBox="1">
            <a:spLocks noChangeArrowheads="1"/>
          </p:cNvSpPr>
          <p:nvPr/>
        </p:nvSpPr>
        <p:spPr bwMode="auto">
          <a:xfrm>
            <a:off x="4114800" y="2452688"/>
            <a:ext cx="793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zh-CN" b="1">
                <a:ea typeface="SimSun" charset="-122"/>
              </a:rPr>
              <a:t>Relay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2514600" y="30480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976" name="Rectangle 9"/>
          <p:cNvSpPr>
            <a:spLocks noChangeArrowheads="1"/>
          </p:cNvSpPr>
          <p:nvPr/>
        </p:nvSpPr>
        <p:spPr bwMode="auto">
          <a:xfrm>
            <a:off x="1447800" y="38862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977" name="Rectangle 10"/>
          <p:cNvSpPr>
            <a:spLocks noChangeArrowheads="1"/>
          </p:cNvSpPr>
          <p:nvPr/>
        </p:nvSpPr>
        <p:spPr bwMode="auto">
          <a:xfrm>
            <a:off x="7162800" y="38862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096000" y="38100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5146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50292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5029200" y="3657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2590800" y="3657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1981200" y="4876800"/>
            <a:ext cx="4953000" cy="990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CN" sz="2800">
                <a:ea typeface="SimSun" charset="-122"/>
              </a:rPr>
              <a:t>Require </a:t>
            </a:r>
            <a:r>
              <a:rPr lang="en-US" altLang="zh-CN" sz="2800" b="1">
                <a:ea typeface="SimSun" charset="-122"/>
              </a:rPr>
              <a:t>3</a:t>
            </a:r>
            <a:r>
              <a:rPr lang="en-US" altLang="zh-CN" sz="2800">
                <a:ea typeface="SimSun" charset="-122"/>
              </a:rPr>
              <a:t> transmissions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581400" y="3810000"/>
            <a:ext cx="457200" cy="304800"/>
            <a:chOff x="2256" y="2400"/>
            <a:chExt cx="288" cy="192"/>
          </a:xfrm>
        </p:grpSpPr>
        <p:sp>
          <p:nvSpPr>
            <p:cNvPr id="84004" name="Rectangle 17"/>
            <p:cNvSpPr>
              <a:spLocks noChangeArrowheads="1"/>
            </p:cNvSpPr>
            <p:nvPr/>
          </p:nvSpPr>
          <p:spPr bwMode="auto">
            <a:xfrm>
              <a:off x="2256" y="2400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4005" name="Rectangle 20"/>
            <p:cNvSpPr>
              <a:spLocks noChangeArrowheads="1"/>
            </p:cNvSpPr>
            <p:nvPr/>
          </p:nvSpPr>
          <p:spPr bwMode="auto">
            <a:xfrm>
              <a:off x="2400" y="2400"/>
              <a:ext cx="144" cy="19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029200" y="3048000"/>
            <a:ext cx="457200" cy="304800"/>
            <a:chOff x="2256" y="2400"/>
            <a:chExt cx="288" cy="192"/>
          </a:xfrm>
        </p:grpSpPr>
        <p:sp>
          <p:nvSpPr>
            <p:cNvPr id="84002" name="Rectangle 23"/>
            <p:cNvSpPr>
              <a:spLocks noChangeArrowheads="1"/>
            </p:cNvSpPr>
            <p:nvPr/>
          </p:nvSpPr>
          <p:spPr bwMode="auto">
            <a:xfrm>
              <a:off x="2256" y="2400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4003" name="Rectangle 24"/>
            <p:cNvSpPr>
              <a:spLocks noChangeArrowheads="1"/>
            </p:cNvSpPr>
            <p:nvPr/>
          </p:nvSpPr>
          <p:spPr bwMode="auto">
            <a:xfrm>
              <a:off x="2400" y="2400"/>
              <a:ext cx="144" cy="19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3986" name="Oval 25"/>
          <p:cNvSpPr>
            <a:spLocks noChangeArrowheads="1"/>
          </p:cNvSpPr>
          <p:nvPr/>
        </p:nvSpPr>
        <p:spPr bwMode="auto">
          <a:xfrm>
            <a:off x="4191000" y="3810000"/>
            <a:ext cx="609600" cy="533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CN" sz="1400">
                <a:solidFill>
                  <a:schemeClr val="accent2"/>
                </a:solidFill>
                <a:latin typeface="Arial Black" charset="0"/>
                <a:ea typeface="SimSun" charset="-122"/>
              </a:rPr>
              <a:t>XOR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447800" y="4495800"/>
            <a:ext cx="457200" cy="304800"/>
            <a:chOff x="2256" y="2400"/>
            <a:chExt cx="288" cy="192"/>
          </a:xfrm>
        </p:grpSpPr>
        <p:sp>
          <p:nvSpPr>
            <p:cNvPr id="84000" name="Rectangle 27"/>
            <p:cNvSpPr>
              <a:spLocks noChangeArrowheads="1"/>
            </p:cNvSpPr>
            <p:nvPr/>
          </p:nvSpPr>
          <p:spPr bwMode="auto">
            <a:xfrm>
              <a:off x="2256" y="2400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4001" name="Rectangle 28"/>
            <p:cNvSpPr>
              <a:spLocks noChangeArrowheads="1"/>
            </p:cNvSpPr>
            <p:nvPr/>
          </p:nvSpPr>
          <p:spPr bwMode="auto">
            <a:xfrm>
              <a:off x="2400" y="2400"/>
              <a:ext cx="144" cy="19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7162800" y="4495800"/>
            <a:ext cx="457200" cy="304800"/>
            <a:chOff x="2256" y="2400"/>
            <a:chExt cx="288" cy="192"/>
          </a:xfrm>
        </p:grpSpPr>
        <p:sp>
          <p:nvSpPr>
            <p:cNvPr id="83998" name="Rectangle 30"/>
            <p:cNvSpPr>
              <a:spLocks noChangeArrowheads="1"/>
            </p:cNvSpPr>
            <p:nvPr/>
          </p:nvSpPr>
          <p:spPr bwMode="auto">
            <a:xfrm>
              <a:off x="2256" y="2400"/>
              <a:ext cx="288" cy="1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999" name="Rectangle 31"/>
            <p:cNvSpPr>
              <a:spLocks noChangeArrowheads="1"/>
            </p:cNvSpPr>
            <p:nvPr/>
          </p:nvSpPr>
          <p:spPr bwMode="auto">
            <a:xfrm>
              <a:off x="2400" y="2400"/>
              <a:ext cx="144" cy="19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3344" name="Oval 32"/>
          <p:cNvSpPr>
            <a:spLocks noChangeArrowheads="1"/>
          </p:cNvSpPr>
          <p:nvPr/>
        </p:nvSpPr>
        <p:spPr bwMode="auto">
          <a:xfrm>
            <a:off x="7086600" y="4114800"/>
            <a:ext cx="609600" cy="533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CN" sz="1400">
                <a:solidFill>
                  <a:schemeClr val="accent2"/>
                </a:solidFill>
                <a:latin typeface="Arial Black" charset="0"/>
                <a:ea typeface="SimSun" charset="-122"/>
              </a:rPr>
              <a:t>XOR</a:t>
            </a:r>
          </a:p>
        </p:txBody>
      </p:sp>
      <p:sp>
        <p:nvSpPr>
          <p:cNvPr id="13345" name="Oval 33"/>
          <p:cNvSpPr>
            <a:spLocks noChangeArrowheads="1"/>
          </p:cNvSpPr>
          <p:nvPr/>
        </p:nvSpPr>
        <p:spPr bwMode="auto">
          <a:xfrm>
            <a:off x="1371600" y="4114800"/>
            <a:ext cx="609600" cy="533400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CN" sz="1400">
                <a:solidFill>
                  <a:schemeClr val="accent2"/>
                </a:solidFill>
                <a:latin typeface="Arial Black" charset="0"/>
                <a:ea typeface="SimSun" charset="-122"/>
              </a:rPr>
              <a:t>XOR</a:t>
            </a:r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>
            <a:off x="1600200" y="4953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1752600" y="4953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7315200" y="4953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7467600" y="49530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Rectangle 38"/>
          <p:cNvSpPr>
            <a:spLocks noChangeArrowheads="1"/>
          </p:cNvSpPr>
          <p:nvPr/>
        </p:nvSpPr>
        <p:spPr bwMode="auto">
          <a:xfrm>
            <a:off x="1447800" y="5257800"/>
            <a:ext cx="4572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51" name="Rectangle 39"/>
          <p:cNvSpPr>
            <a:spLocks noChangeArrowheads="1"/>
          </p:cNvSpPr>
          <p:nvPr/>
        </p:nvSpPr>
        <p:spPr bwMode="auto">
          <a:xfrm>
            <a:off x="7162800" y="5257800"/>
            <a:ext cx="457200" cy="30480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3997" name="Slide Number Placeholder 3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899E748-C7AE-784F-BED0-5BD0EBBA8F61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29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  <p:bldP spid="13323" grpId="0" animBg="1"/>
      <p:bldP spid="13324" grpId="0" animBg="1"/>
      <p:bldP spid="13326" grpId="0" animBg="1"/>
      <p:bldP spid="13327" grpId="0" animBg="1"/>
      <p:bldP spid="13328" grpId="0" animBg="1"/>
      <p:bldP spid="13330" grpId="0" animBg="1"/>
      <p:bldP spid="13344" grpId="0"/>
      <p:bldP spid="13345" grpId="0"/>
      <p:bldP spid="13346" grpId="0" animBg="1"/>
      <p:bldP spid="13347" grpId="0" animBg="1"/>
      <p:bldP spid="13348" grpId="0" animBg="1"/>
      <p:bldP spid="13349" grpId="0" animBg="1"/>
      <p:bldP spid="13350" grpId="0" animBg="1"/>
      <p:bldP spid="133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How Do We Increase</a:t>
            </a:r>
            <a:br>
              <a:rPr lang="en-US" dirty="0" smtClean="0"/>
            </a:br>
            <a:r>
              <a:rPr lang="en-US" dirty="0" smtClean="0"/>
              <a:t>Throughput in Wireless?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Wired world: pull more wires!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Wireless world: use more antennas?</a:t>
            </a:r>
          </a:p>
        </p:txBody>
      </p:sp>
      <p:sp>
        <p:nvSpPr>
          <p:cNvPr id="44035" name="Can 5"/>
          <p:cNvSpPr>
            <a:spLocks noChangeArrowheads="1"/>
          </p:cNvSpPr>
          <p:nvPr/>
        </p:nvSpPr>
        <p:spPr bwMode="auto">
          <a:xfrm rot="5400000">
            <a:off x="6626225" y="158750"/>
            <a:ext cx="76200" cy="3879850"/>
          </a:xfrm>
          <a:prstGeom prst="can">
            <a:avLst>
              <a:gd name="adj" fmla="val 24987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91294" tIns="45647" rIns="91294" bIns="45647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76800" y="2211388"/>
            <a:ext cx="4184650" cy="381000"/>
            <a:chOff x="4883150" y="2216150"/>
            <a:chExt cx="4191000" cy="381000"/>
          </a:xfrm>
        </p:grpSpPr>
        <p:sp>
          <p:nvSpPr>
            <p:cNvPr id="44088" name="Can 6"/>
            <p:cNvSpPr>
              <a:spLocks noChangeArrowheads="1"/>
            </p:cNvSpPr>
            <p:nvPr/>
          </p:nvSpPr>
          <p:spPr bwMode="auto">
            <a:xfrm rot="5400000">
              <a:off x="6788150" y="311150"/>
              <a:ext cx="76200" cy="3886200"/>
            </a:xfrm>
            <a:prstGeom prst="can">
              <a:avLst>
                <a:gd name="adj" fmla="val 25028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89" name="Can 7"/>
            <p:cNvSpPr>
              <a:spLocks noChangeArrowheads="1"/>
            </p:cNvSpPr>
            <p:nvPr/>
          </p:nvSpPr>
          <p:spPr bwMode="auto">
            <a:xfrm rot="5400000">
              <a:off x="6940550" y="463550"/>
              <a:ext cx="76200" cy="3886200"/>
            </a:xfrm>
            <a:prstGeom prst="can">
              <a:avLst>
                <a:gd name="adj" fmla="val 25028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90" name="Can 8"/>
            <p:cNvSpPr>
              <a:spLocks noChangeArrowheads="1"/>
            </p:cNvSpPr>
            <p:nvPr/>
          </p:nvSpPr>
          <p:spPr bwMode="auto">
            <a:xfrm rot="5400000">
              <a:off x="7092950" y="615950"/>
              <a:ext cx="76200" cy="3886200"/>
            </a:xfrm>
            <a:prstGeom prst="can">
              <a:avLst>
                <a:gd name="adj" fmla="val 25028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876800" y="3811588"/>
            <a:ext cx="3119438" cy="685800"/>
            <a:chOff x="5340350" y="3282950"/>
            <a:chExt cx="3124200" cy="686594"/>
          </a:xfrm>
        </p:grpSpPr>
        <p:grpSp>
          <p:nvGrpSpPr>
            <p:cNvPr id="44079" name="Group 16"/>
            <p:cNvGrpSpPr>
              <a:grpSpLocks/>
            </p:cNvGrpSpPr>
            <p:nvPr/>
          </p:nvGrpSpPr>
          <p:grpSpPr bwMode="auto">
            <a:xfrm>
              <a:off x="5340350" y="3283744"/>
              <a:ext cx="304800" cy="685800"/>
              <a:chOff x="5340350" y="3283744"/>
              <a:chExt cx="304800" cy="685800"/>
            </a:xfrm>
          </p:grpSpPr>
          <p:cxnSp>
            <p:nvCxnSpPr>
              <p:cNvPr id="44085" name="Straight Connector 11"/>
              <p:cNvCxnSpPr>
                <a:cxnSpLocks noChangeShapeType="1"/>
              </p:cNvCxnSpPr>
              <p:nvPr/>
            </p:nvCxnSpPr>
            <p:spPr bwMode="auto">
              <a:xfrm rot="5400000">
                <a:off x="5149850" y="3625850"/>
                <a:ext cx="6858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086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5340350" y="3359150"/>
                <a:ext cx="3048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087" name="Straight Connector 15"/>
              <p:cNvCxnSpPr>
                <a:cxnSpLocks noChangeShapeType="1"/>
              </p:cNvCxnSpPr>
              <p:nvPr/>
            </p:nvCxnSpPr>
            <p:spPr bwMode="auto">
              <a:xfrm>
                <a:off x="5416550" y="3435350"/>
                <a:ext cx="1524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44080" name="Group 17"/>
            <p:cNvGrpSpPr>
              <a:grpSpLocks/>
            </p:cNvGrpSpPr>
            <p:nvPr/>
          </p:nvGrpSpPr>
          <p:grpSpPr bwMode="auto">
            <a:xfrm>
              <a:off x="8159750" y="3282950"/>
              <a:ext cx="304800" cy="685800"/>
              <a:chOff x="5340350" y="3283744"/>
              <a:chExt cx="304800" cy="685800"/>
            </a:xfrm>
          </p:grpSpPr>
          <p:cxnSp>
            <p:nvCxnSpPr>
              <p:cNvPr id="44082" name="Straight Connector 18"/>
              <p:cNvCxnSpPr>
                <a:cxnSpLocks noChangeShapeType="1"/>
              </p:cNvCxnSpPr>
              <p:nvPr/>
            </p:nvCxnSpPr>
            <p:spPr bwMode="auto">
              <a:xfrm rot="5400000">
                <a:off x="5149850" y="3625850"/>
                <a:ext cx="6858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083" name="Straight Connector 19"/>
              <p:cNvCxnSpPr>
                <a:cxnSpLocks noChangeShapeType="1"/>
              </p:cNvCxnSpPr>
              <p:nvPr/>
            </p:nvCxnSpPr>
            <p:spPr bwMode="auto">
              <a:xfrm>
                <a:off x="5340350" y="3359150"/>
                <a:ext cx="3048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084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5416550" y="3435350"/>
                <a:ext cx="152400" cy="1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4081" name="Freeform 21"/>
            <p:cNvSpPr>
              <a:spLocks noChangeArrowheads="1"/>
            </p:cNvSpPr>
            <p:nvPr/>
          </p:nvSpPr>
          <p:spPr bwMode="auto">
            <a:xfrm>
              <a:off x="5761822" y="3347291"/>
              <a:ext cx="2324559" cy="354376"/>
            </a:xfrm>
            <a:custGeom>
              <a:avLst/>
              <a:gdLst>
                <a:gd name="T0" fmla="*/ 0 w 2324559"/>
                <a:gd name="T1" fmla="*/ 354376 h 354376"/>
                <a:gd name="T2" fmla="*/ 374573 w 2324559"/>
                <a:gd name="T3" fmla="*/ 23870 h 354376"/>
                <a:gd name="T4" fmla="*/ 550843 w 2324559"/>
                <a:gd name="T5" fmla="*/ 211157 h 354376"/>
                <a:gd name="T6" fmla="*/ 826265 w 2324559"/>
                <a:gd name="T7" fmla="*/ 100989 h 354376"/>
                <a:gd name="T8" fmla="*/ 1090684 w 2324559"/>
                <a:gd name="T9" fmla="*/ 189123 h 354376"/>
                <a:gd name="T10" fmla="*/ 1333055 w 2324559"/>
                <a:gd name="T11" fmla="*/ 45904 h 354376"/>
                <a:gd name="T12" fmla="*/ 1608476 w 2324559"/>
                <a:gd name="T13" fmla="*/ 266242 h 354376"/>
                <a:gd name="T14" fmla="*/ 1883898 w 2324559"/>
                <a:gd name="T15" fmla="*/ 45904 h 354376"/>
                <a:gd name="T16" fmla="*/ 2104221 w 2324559"/>
                <a:gd name="T17" fmla="*/ 288275 h 354376"/>
                <a:gd name="T18" fmla="*/ 2324559 w 2324559"/>
                <a:gd name="T19" fmla="*/ 89972 h 354376"/>
                <a:gd name="T20" fmla="*/ 2324559 w 2324559"/>
                <a:gd name="T21" fmla="*/ 89972 h 3543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324559"/>
                <a:gd name="T34" fmla="*/ 0 h 354376"/>
                <a:gd name="T35" fmla="*/ 2324559 w 2324559"/>
                <a:gd name="T36" fmla="*/ 354376 h 3543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324559" h="354376">
                  <a:moveTo>
                    <a:pt x="0" y="354376"/>
                  </a:moveTo>
                  <a:cubicBezTo>
                    <a:pt x="141383" y="201058"/>
                    <a:pt x="282766" y="47740"/>
                    <a:pt x="374573" y="23870"/>
                  </a:cubicBezTo>
                  <a:cubicBezTo>
                    <a:pt x="466380" y="0"/>
                    <a:pt x="475561" y="198304"/>
                    <a:pt x="550843" y="211157"/>
                  </a:cubicBezTo>
                  <a:cubicBezTo>
                    <a:pt x="626125" y="224010"/>
                    <a:pt x="736294" y="104661"/>
                    <a:pt x="826265" y="100989"/>
                  </a:cubicBezTo>
                  <a:cubicBezTo>
                    <a:pt x="916236" y="97317"/>
                    <a:pt x="1006207" y="198304"/>
                    <a:pt x="1090670" y="189123"/>
                  </a:cubicBezTo>
                  <a:cubicBezTo>
                    <a:pt x="1175133" y="179942"/>
                    <a:pt x="1246742" y="33051"/>
                    <a:pt x="1333041" y="45904"/>
                  </a:cubicBezTo>
                  <a:cubicBezTo>
                    <a:pt x="1419340" y="58757"/>
                    <a:pt x="1516655" y="266242"/>
                    <a:pt x="1608462" y="266242"/>
                  </a:cubicBezTo>
                  <a:cubicBezTo>
                    <a:pt x="1700269" y="266242"/>
                    <a:pt x="1801258" y="42232"/>
                    <a:pt x="1883884" y="45904"/>
                  </a:cubicBezTo>
                  <a:cubicBezTo>
                    <a:pt x="1966510" y="49576"/>
                    <a:pt x="2030775" y="280930"/>
                    <a:pt x="2104221" y="288275"/>
                  </a:cubicBezTo>
                  <a:cubicBezTo>
                    <a:pt x="2177667" y="295620"/>
                    <a:pt x="2324559" y="89972"/>
                    <a:pt x="2324559" y="89972"/>
                  </a:cubicBez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5029200" y="3962400"/>
            <a:ext cx="3575050" cy="1143000"/>
            <a:chOff x="5035550" y="3586956"/>
            <a:chExt cx="3581400" cy="1143794"/>
          </a:xfrm>
        </p:grpSpPr>
        <p:grpSp>
          <p:nvGrpSpPr>
            <p:cNvPr id="44039" name="Group 23"/>
            <p:cNvGrpSpPr>
              <a:grpSpLocks/>
            </p:cNvGrpSpPr>
            <p:nvPr/>
          </p:nvGrpSpPr>
          <p:grpSpPr bwMode="auto">
            <a:xfrm>
              <a:off x="5035550" y="3586956"/>
              <a:ext cx="3124200" cy="686594"/>
              <a:chOff x="5340350" y="3282950"/>
              <a:chExt cx="3124200" cy="686594"/>
            </a:xfrm>
          </p:grpSpPr>
          <p:grpSp>
            <p:nvGrpSpPr>
              <p:cNvPr id="44070" name="Group 16"/>
              <p:cNvGrpSpPr>
                <a:grpSpLocks/>
              </p:cNvGrpSpPr>
              <p:nvPr/>
            </p:nvGrpSpPr>
            <p:grpSpPr bwMode="auto">
              <a:xfrm>
                <a:off x="5340350" y="3283744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76" name="Straight Connector 3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77" name="Straight Connector 31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78" name="Straight Connector 32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4071" name="Group 17"/>
              <p:cNvGrpSpPr>
                <a:grpSpLocks/>
              </p:cNvGrpSpPr>
              <p:nvPr/>
            </p:nvGrpSpPr>
            <p:grpSpPr bwMode="auto">
              <a:xfrm>
                <a:off x="8159750" y="3282950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73" name="Straight Connector 2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74" name="Straight Connector 28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75" name="Straight Connector 29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44072" name="Freeform 26"/>
              <p:cNvSpPr>
                <a:spLocks noChangeArrowheads="1"/>
              </p:cNvSpPr>
              <p:nvPr/>
            </p:nvSpPr>
            <p:spPr bwMode="auto">
              <a:xfrm>
                <a:off x="5761822" y="3347291"/>
                <a:ext cx="2324559" cy="354376"/>
              </a:xfrm>
              <a:custGeom>
                <a:avLst/>
                <a:gdLst>
                  <a:gd name="T0" fmla="*/ 0 w 2324559"/>
                  <a:gd name="T1" fmla="*/ 354376 h 354376"/>
                  <a:gd name="T2" fmla="*/ 374573 w 2324559"/>
                  <a:gd name="T3" fmla="*/ 23870 h 354376"/>
                  <a:gd name="T4" fmla="*/ 550843 w 2324559"/>
                  <a:gd name="T5" fmla="*/ 211157 h 354376"/>
                  <a:gd name="T6" fmla="*/ 826265 w 2324559"/>
                  <a:gd name="T7" fmla="*/ 100989 h 354376"/>
                  <a:gd name="T8" fmla="*/ 1090684 w 2324559"/>
                  <a:gd name="T9" fmla="*/ 189123 h 354376"/>
                  <a:gd name="T10" fmla="*/ 1333055 w 2324559"/>
                  <a:gd name="T11" fmla="*/ 45904 h 354376"/>
                  <a:gd name="T12" fmla="*/ 1608476 w 2324559"/>
                  <a:gd name="T13" fmla="*/ 266242 h 354376"/>
                  <a:gd name="T14" fmla="*/ 1883898 w 2324559"/>
                  <a:gd name="T15" fmla="*/ 45904 h 354376"/>
                  <a:gd name="T16" fmla="*/ 2104221 w 2324559"/>
                  <a:gd name="T17" fmla="*/ 288275 h 354376"/>
                  <a:gd name="T18" fmla="*/ 2324559 w 2324559"/>
                  <a:gd name="T19" fmla="*/ 89972 h 354376"/>
                  <a:gd name="T20" fmla="*/ 2324559 w 2324559"/>
                  <a:gd name="T21" fmla="*/ 89972 h 35437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24559"/>
                  <a:gd name="T34" fmla="*/ 0 h 354376"/>
                  <a:gd name="T35" fmla="*/ 2324559 w 2324559"/>
                  <a:gd name="T36" fmla="*/ 354376 h 35437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24559" h="354376">
                    <a:moveTo>
                      <a:pt x="0" y="354376"/>
                    </a:moveTo>
                    <a:cubicBezTo>
                      <a:pt x="141383" y="201058"/>
                      <a:pt x="282766" y="47740"/>
                      <a:pt x="374573" y="23870"/>
                    </a:cubicBezTo>
                    <a:cubicBezTo>
                      <a:pt x="466380" y="0"/>
                      <a:pt x="475561" y="198304"/>
                      <a:pt x="550843" y="211157"/>
                    </a:cubicBezTo>
                    <a:cubicBezTo>
                      <a:pt x="626125" y="224010"/>
                      <a:pt x="736294" y="104661"/>
                      <a:pt x="826265" y="100989"/>
                    </a:cubicBezTo>
                    <a:cubicBezTo>
                      <a:pt x="916236" y="97317"/>
                      <a:pt x="1006207" y="198304"/>
                      <a:pt x="1090670" y="189123"/>
                    </a:cubicBezTo>
                    <a:cubicBezTo>
                      <a:pt x="1175133" y="179942"/>
                      <a:pt x="1246742" y="33051"/>
                      <a:pt x="1333041" y="45904"/>
                    </a:cubicBezTo>
                    <a:cubicBezTo>
                      <a:pt x="1419340" y="58757"/>
                      <a:pt x="1516655" y="266242"/>
                      <a:pt x="1608462" y="266242"/>
                    </a:cubicBezTo>
                    <a:cubicBezTo>
                      <a:pt x="1700269" y="266242"/>
                      <a:pt x="1801258" y="42232"/>
                      <a:pt x="1883884" y="45904"/>
                    </a:cubicBezTo>
                    <a:cubicBezTo>
                      <a:pt x="1966510" y="49576"/>
                      <a:pt x="2030775" y="280930"/>
                      <a:pt x="2104221" y="288275"/>
                    </a:cubicBezTo>
                    <a:cubicBezTo>
                      <a:pt x="2177667" y="295620"/>
                      <a:pt x="2324559" y="89972"/>
                      <a:pt x="2324559" y="89972"/>
                    </a:cubicBez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40" name="Group 33"/>
            <p:cNvGrpSpPr>
              <a:grpSpLocks/>
            </p:cNvGrpSpPr>
            <p:nvPr/>
          </p:nvGrpSpPr>
          <p:grpSpPr bwMode="auto">
            <a:xfrm>
              <a:off x="5187950" y="3739356"/>
              <a:ext cx="3124200" cy="686594"/>
              <a:chOff x="5340350" y="3282950"/>
              <a:chExt cx="3124200" cy="686594"/>
            </a:xfrm>
          </p:grpSpPr>
          <p:grpSp>
            <p:nvGrpSpPr>
              <p:cNvPr id="44061" name="Group 16"/>
              <p:cNvGrpSpPr>
                <a:grpSpLocks/>
              </p:cNvGrpSpPr>
              <p:nvPr/>
            </p:nvGrpSpPr>
            <p:grpSpPr bwMode="auto">
              <a:xfrm>
                <a:off x="5340350" y="3283744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67" name="Straight Connector 4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68" name="Straight Connector 41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69" name="Straight Connector 42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4062" name="Group 17"/>
              <p:cNvGrpSpPr>
                <a:grpSpLocks/>
              </p:cNvGrpSpPr>
              <p:nvPr/>
            </p:nvGrpSpPr>
            <p:grpSpPr bwMode="auto">
              <a:xfrm>
                <a:off x="8159750" y="3282950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64" name="Straight Connector 3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65" name="Straight Connector 38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66" name="Straight Connector 39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44063" name="Freeform 36"/>
              <p:cNvSpPr>
                <a:spLocks noChangeArrowheads="1"/>
              </p:cNvSpPr>
              <p:nvPr/>
            </p:nvSpPr>
            <p:spPr bwMode="auto">
              <a:xfrm>
                <a:off x="5761822" y="3347291"/>
                <a:ext cx="2324559" cy="354376"/>
              </a:xfrm>
              <a:custGeom>
                <a:avLst/>
                <a:gdLst>
                  <a:gd name="T0" fmla="*/ 0 w 2324559"/>
                  <a:gd name="T1" fmla="*/ 354376 h 354376"/>
                  <a:gd name="T2" fmla="*/ 374573 w 2324559"/>
                  <a:gd name="T3" fmla="*/ 23870 h 354376"/>
                  <a:gd name="T4" fmla="*/ 550843 w 2324559"/>
                  <a:gd name="T5" fmla="*/ 211157 h 354376"/>
                  <a:gd name="T6" fmla="*/ 826265 w 2324559"/>
                  <a:gd name="T7" fmla="*/ 100989 h 354376"/>
                  <a:gd name="T8" fmla="*/ 1090684 w 2324559"/>
                  <a:gd name="T9" fmla="*/ 189123 h 354376"/>
                  <a:gd name="T10" fmla="*/ 1333055 w 2324559"/>
                  <a:gd name="T11" fmla="*/ 45904 h 354376"/>
                  <a:gd name="T12" fmla="*/ 1608476 w 2324559"/>
                  <a:gd name="T13" fmla="*/ 266242 h 354376"/>
                  <a:gd name="T14" fmla="*/ 1883898 w 2324559"/>
                  <a:gd name="T15" fmla="*/ 45904 h 354376"/>
                  <a:gd name="T16" fmla="*/ 2104221 w 2324559"/>
                  <a:gd name="T17" fmla="*/ 288275 h 354376"/>
                  <a:gd name="T18" fmla="*/ 2324559 w 2324559"/>
                  <a:gd name="T19" fmla="*/ 89972 h 354376"/>
                  <a:gd name="T20" fmla="*/ 2324559 w 2324559"/>
                  <a:gd name="T21" fmla="*/ 89972 h 35437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24559"/>
                  <a:gd name="T34" fmla="*/ 0 h 354376"/>
                  <a:gd name="T35" fmla="*/ 2324559 w 2324559"/>
                  <a:gd name="T36" fmla="*/ 354376 h 35437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24559" h="354376">
                    <a:moveTo>
                      <a:pt x="0" y="354376"/>
                    </a:moveTo>
                    <a:cubicBezTo>
                      <a:pt x="141383" y="201058"/>
                      <a:pt x="282766" y="47740"/>
                      <a:pt x="374573" y="23870"/>
                    </a:cubicBezTo>
                    <a:cubicBezTo>
                      <a:pt x="466380" y="0"/>
                      <a:pt x="475561" y="198304"/>
                      <a:pt x="550843" y="211157"/>
                    </a:cubicBezTo>
                    <a:cubicBezTo>
                      <a:pt x="626125" y="224010"/>
                      <a:pt x="736294" y="104661"/>
                      <a:pt x="826265" y="100989"/>
                    </a:cubicBezTo>
                    <a:cubicBezTo>
                      <a:pt x="916236" y="97317"/>
                      <a:pt x="1006207" y="198304"/>
                      <a:pt x="1090670" y="189123"/>
                    </a:cubicBezTo>
                    <a:cubicBezTo>
                      <a:pt x="1175133" y="179942"/>
                      <a:pt x="1246742" y="33051"/>
                      <a:pt x="1333041" y="45904"/>
                    </a:cubicBezTo>
                    <a:cubicBezTo>
                      <a:pt x="1419340" y="58757"/>
                      <a:pt x="1516655" y="266242"/>
                      <a:pt x="1608462" y="266242"/>
                    </a:cubicBezTo>
                    <a:cubicBezTo>
                      <a:pt x="1700269" y="266242"/>
                      <a:pt x="1801258" y="42232"/>
                      <a:pt x="1883884" y="45904"/>
                    </a:cubicBezTo>
                    <a:cubicBezTo>
                      <a:pt x="1966510" y="49576"/>
                      <a:pt x="2030775" y="280930"/>
                      <a:pt x="2104221" y="288275"/>
                    </a:cubicBezTo>
                    <a:cubicBezTo>
                      <a:pt x="2177667" y="295620"/>
                      <a:pt x="2324559" y="89972"/>
                      <a:pt x="2324559" y="89972"/>
                    </a:cubicBez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41" name="Group 43"/>
            <p:cNvGrpSpPr>
              <a:grpSpLocks/>
            </p:cNvGrpSpPr>
            <p:nvPr/>
          </p:nvGrpSpPr>
          <p:grpSpPr bwMode="auto">
            <a:xfrm>
              <a:off x="5340350" y="3891756"/>
              <a:ext cx="3124200" cy="686594"/>
              <a:chOff x="5340350" y="3282950"/>
              <a:chExt cx="3124200" cy="686594"/>
            </a:xfrm>
          </p:grpSpPr>
          <p:grpSp>
            <p:nvGrpSpPr>
              <p:cNvPr id="44052" name="Group 16"/>
              <p:cNvGrpSpPr>
                <a:grpSpLocks/>
              </p:cNvGrpSpPr>
              <p:nvPr/>
            </p:nvGrpSpPr>
            <p:grpSpPr bwMode="auto">
              <a:xfrm>
                <a:off x="5340350" y="3283744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58" name="Straight Connector 5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59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60" name="Straight Connector 52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4053" name="Group 17"/>
              <p:cNvGrpSpPr>
                <a:grpSpLocks/>
              </p:cNvGrpSpPr>
              <p:nvPr/>
            </p:nvGrpSpPr>
            <p:grpSpPr bwMode="auto">
              <a:xfrm>
                <a:off x="8159750" y="3282950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55" name="Straight Connector 4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56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57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44054" name="Freeform 46"/>
              <p:cNvSpPr>
                <a:spLocks noChangeArrowheads="1"/>
              </p:cNvSpPr>
              <p:nvPr/>
            </p:nvSpPr>
            <p:spPr bwMode="auto">
              <a:xfrm>
                <a:off x="5761822" y="3347291"/>
                <a:ext cx="2324559" cy="354376"/>
              </a:xfrm>
              <a:custGeom>
                <a:avLst/>
                <a:gdLst>
                  <a:gd name="T0" fmla="*/ 0 w 2324559"/>
                  <a:gd name="T1" fmla="*/ 354376 h 354376"/>
                  <a:gd name="T2" fmla="*/ 374573 w 2324559"/>
                  <a:gd name="T3" fmla="*/ 23870 h 354376"/>
                  <a:gd name="T4" fmla="*/ 550843 w 2324559"/>
                  <a:gd name="T5" fmla="*/ 211157 h 354376"/>
                  <a:gd name="T6" fmla="*/ 826265 w 2324559"/>
                  <a:gd name="T7" fmla="*/ 100989 h 354376"/>
                  <a:gd name="T8" fmla="*/ 1090684 w 2324559"/>
                  <a:gd name="T9" fmla="*/ 189123 h 354376"/>
                  <a:gd name="T10" fmla="*/ 1333055 w 2324559"/>
                  <a:gd name="T11" fmla="*/ 45904 h 354376"/>
                  <a:gd name="T12" fmla="*/ 1608476 w 2324559"/>
                  <a:gd name="T13" fmla="*/ 266242 h 354376"/>
                  <a:gd name="T14" fmla="*/ 1883898 w 2324559"/>
                  <a:gd name="T15" fmla="*/ 45904 h 354376"/>
                  <a:gd name="T16" fmla="*/ 2104221 w 2324559"/>
                  <a:gd name="T17" fmla="*/ 288275 h 354376"/>
                  <a:gd name="T18" fmla="*/ 2324559 w 2324559"/>
                  <a:gd name="T19" fmla="*/ 89972 h 354376"/>
                  <a:gd name="T20" fmla="*/ 2324559 w 2324559"/>
                  <a:gd name="T21" fmla="*/ 89972 h 35437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24559"/>
                  <a:gd name="T34" fmla="*/ 0 h 354376"/>
                  <a:gd name="T35" fmla="*/ 2324559 w 2324559"/>
                  <a:gd name="T36" fmla="*/ 354376 h 35437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24559" h="354376">
                    <a:moveTo>
                      <a:pt x="0" y="354376"/>
                    </a:moveTo>
                    <a:cubicBezTo>
                      <a:pt x="141383" y="201058"/>
                      <a:pt x="282766" y="47740"/>
                      <a:pt x="374573" y="23870"/>
                    </a:cubicBezTo>
                    <a:cubicBezTo>
                      <a:pt x="466380" y="0"/>
                      <a:pt x="475561" y="198304"/>
                      <a:pt x="550843" y="211157"/>
                    </a:cubicBezTo>
                    <a:cubicBezTo>
                      <a:pt x="626125" y="224010"/>
                      <a:pt x="736294" y="104661"/>
                      <a:pt x="826265" y="100989"/>
                    </a:cubicBezTo>
                    <a:cubicBezTo>
                      <a:pt x="916236" y="97317"/>
                      <a:pt x="1006207" y="198304"/>
                      <a:pt x="1090670" y="189123"/>
                    </a:cubicBezTo>
                    <a:cubicBezTo>
                      <a:pt x="1175133" y="179942"/>
                      <a:pt x="1246742" y="33051"/>
                      <a:pt x="1333041" y="45904"/>
                    </a:cubicBezTo>
                    <a:cubicBezTo>
                      <a:pt x="1419340" y="58757"/>
                      <a:pt x="1516655" y="266242"/>
                      <a:pt x="1608462" y="266242"/>
                    </a:cubicBezTo>
                    <a:cubicBezTo>
                      <a:pt x="1700269" y="266242"/>
                      <a:pt x="1801258" y="42232"/>
                      <a:pt x="1883884" y="45904"/>
                    </a:cubicBezTo>
                    <a:cubicBezTo>
                      <a:pt x="1966510" y="49576"/>
                      <a:pt x="2030775" y="280930"/>
                      <a:pt x="2104221" y="288275"/>
                    </a:cubicBezTo>
                    <a:cubicBezTo>
                      <a:pt x="2177667" y="295620"/>
                      <a:pt x="2324559" y="89972"/>
                      <a:pt x="2324559" y="89972"/>
                    </a:cubicBez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42" name="Group 53"/>
            <p:cNvGrpSpPr>
              <a:grpSpLocks/>
            </p:cNvGrpSpPr>
            <p:nvPr/>
          </p:nvGrpSpPr>
          <p:grpSpPr bwMode="auto">
            <a:xfrm>
              <a:off x="5492750" y="4044156"/>
              <a:ext cx="3124200" cy="686594"/>
              <a:chOff x="5340350" y="3282950"/>
              <a:chExt cx="3124200" cy="686594"/>
            </a:xfrm>
          </p:grpSpPr>
          <p:grpSp>
            <p:nvGrpSpPr>
              <p:cNvPr id="44043" name="Group 16"/>
              <p:cNvGrpSpPr>
                <a:grpSpLocks/>
              </p:cNvGrpSpPr>
              <p:nvPr/>
            </p:nvGrpSpPr>
            <p:grpSpPr bwMode="auto">
              <a:xfrm>
                <a:off x="5340350" y="3283744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49" name="Straight Connector 6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50" name="Straight Connector 61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51" name="Straight Connector 62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44044" name="Group 17"/>
              <p:cNvGrpSpPr>
                <a:grpSpLocks/>
              </p:cNvGrpSpPr>
              <p:nvPr/>
            </p:nvGrpSpPr>
            <p:grpSpPr bwMode="auto">
              <a:xfrm>
                <a:off x="8159750" y="3282950"/>
                <a:ext cx="304800" cy="685800"/>
                <a:chOff x="5340350" y="3283744"/>
                <a:chExt cx="304800" cy="685800"/>
              </a:xfrm>
            </p:grpSpPr>
            <p:cxnSp>
              <p:nvCxnSpPr>
                <p:cNvPr id="44046" name="Straight Connector 5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149850" y="3625850"/>
                  <a:ext cx="685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47" name="Straight Connector 58"/>
                <p:cNvCxnSpPr>
                  <a:cxnSpLocks noChangeShapeType="1"/>
                </p:cNvCxnSpPr>
                <p:nvPr/>
              </p:nvCxnSpPr>
              <p:spPr bwMode="auto">
                <a:xfrm>
                  <a:off x="5340350" y="3359150"/>
                  <a:ext cx="3048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44048" name="Straight Connector 59"/>
                <p:cNvCxnSpPr>
                  <a:cxnSpLocks noChangeShapeType="1"/>
                </p:cNvCxnSpPr>
                <p:nvPr/>
              </p:nvCxnSpPr>
              <p:spPr bwMode="auto">
                <a:xfrm>
                  <a:off x="5416550" y="3435350"/>
                  <a:ext cx="152400" cy="1588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44045" name="Freeform 56"/>
              <p:cNvSpPr>
                <a:spLocks noChangeArrowheads="1"/>
              </p:cNvSpPr>
              <p:nvPr/>
            </p:nvSpPr>
            <p:spPr bwMode="auto">
              <a:xfrm>
                <a:off x="5761822" y="3347291"/>
                <a:ext cx="2324559" cy="354376"/>
              </a:xfrm>
              <a:custGeom>
                <a:avLst/>
                <a:gdLst>
                  <a:gd name="T0" fmla="*/ 0 w 2324559"/>
                  <a:gd name="T1" fmla="*/ 354376 h 354376"/>
                  <a:gd name="T2" fmla="*/ 374573 w 2324559"/>
                  <a:gd name="T3" fmla="*/ 23870 h 354376"/>
                  <a:gd name="T4" fmla="*/ 550843 w 2324559"/>
                  <a:gd name="T5" fmla="*/ 211157 h 354376"/>
                  <a:gd name="T6" fmla="*/ 826265 w 2324559"/>
                  <a:gd name="T7" fmla="*/ 100989 h 354376"/>
                  <a:gd name="T8" fmla="*/ 1090684 w 2324559"/>
                  <a:gd name="T9" fmla="*/ 189123 h 354376"/>
                  <a:gd name="T10" fmla="*/ 1333055 w 2324559"/>
                  <a:gd name="T11" fmla="*/ 45904 h 354376"/>
                  <a:gd name="T12" fmla="*/ 1608476 w 2324559"/>
                  <a:gd name="T13" fmla="*/ 266242 h 354376"/>
                  <a:gd name="T14" fmla="*/ 1883898 w 2324559"/>
                  <a:gd name="T15" fmla="*/ 45904 h 354376"/>
                  <a:gd name="T16" fmla="*/ 2104221 w 2324559"/>
                  <a:gd name="T17" fmla="*/ 288275 h 354376"/>
                  <a:gd name="T18" fmla="*/ 2324559 w 2324559"/>
                  <a:gd name="T19" fmla="*/ 89972 h 354376"/>
                  <a:gd name="T20" fmla="*/ 2324559 w 2324559"/>
                  <a:gd name="T21" fmla="*/ 89972 h 35437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324559"/>
                  <a:gd name="T34" fmla="*/ 0 h 354376"/>
                  <a:gd name="T35" fmla="*/ 2324559 w 2324559"/>
                  <a:gd name="T36" fmla="*/ 354376 h 35437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324559" h="354376">
                    <a:moveTo>
                      <a:pt x="0" y="354376"/>
                    </a:moveTo>
                    <a:cubicBezTo>
                      <a:pt x="141383" y="201058"/>
                      <a:pt x="282766" y="47740"/>
                      <a:pt x="374573" y="23870"/>
                    </a:cubicBezTo>
                    <a:cubicBezTo>
                      <a:pt x="466380" y="0"/>
                      <a:pt x="475561" y="198304"/>
                      <a:pt x="550843" y="211157"/>
                    </a:cubicBezTo>
                    <a:cubicBezTo>
                      <a:pt x="626125" y="224010"/>
                      <a:pt x="736294" y="104661"/>
                      <a:pt x="826265" y="100989"/>
                    </a:cubicBezTo>
                    <a:cubicBezTo>
                      <a:pt x="916236" y="97317"/>
                      <a:pt x="1006207" y="198304"/>
                      <a:pt x="1090670" y="189123"/>
                    </a:cubicBezTo>
                    <a:cubicBezTo>
                      <a:pt x="1175133" y="179942"/>
                      <a:pt x="1246742" y="33051"/>
                      <a:pt x="1333041" y="45904"/>
                    </a:cubicBezTo>
                    <a:cubicBezTo>
                      <a:pt x="1419340" y="58757"/>
                      <a:pt x="1516655" y="266242"/>
                      <a:pt x="1608462" y="266242"/>
                    </a:cubicBezTo>
                    <a:cubicBezTo>
                      <a:pt x="1700269" y="266242"/>
                      <a:pt x="1801258" y="42232"/>
                      <a:pt x="1883884" y="45904"/>
                    </a:cubicBezTo>
                    <a:cubicBezTo>
                      <a:pt x="1966510" y="49576"/>
                      <a:pt x="2030775" y="280930"/>
                      <a:pt x="2104221" y="288275"/>
                    </a:cubicBezTo>
                    <a:cubicBezTo>
                      <a:pt x="2177667" y="295620"/>
                      <a:pt x="2324559" y="89972"/>
                      <a:pt x="2324559" y="89972"/>
                    </a:cubicBezTo>
                  </a:path>
                </a:pathLst>
              </a:cu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Coding Gain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Coding gain = 4/3</a:t>
            </a:r>
          </a:p>
        </p:txBody>
      </p:sp>
      <p:sp>
        <p:nvSpPr>
          <p:cNvPr id="86019" name="Oval 4"/>
          <p:cNvSpPr>
            <a:spLocks noChangeArrowheads="1"/>
          </p:cNvSpPr>
          <p:nvPr/>
        </p:nvSpPr>
        <p:spPr bwMode="auto">
          <a:xfrm>
            <a:off x="685800" y="38100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0" name="Oval 5"/>
          <p:cNvSpPr>
            <a:spLocks noChangeArrowheads="1"/>
          </p:cNvSpPr>
          <p:nvPr/>
        </p:nvSpPr>
        <p:spPr bwMode="auto">
          <a:xfrm>
            <a:off x="3810000" y="37338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1" name="Oval 6"/>
          <p:cNvSpPr>
            <a:spLocks noChangeArrowheads="1"/>
          </p:cNvSpPr>
          <p:nvPr/>
        </p:nvSpPr>
        <p:spPr bwMode="auto">
          <a:xfrm>
            <a:off x="6934200" y="37338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2" name="Line 7"/>
          <p:cNvSpPr>
            <a:spLocks noChangeShapeType="1"/>
          </p:cNvSpPr>
          <p:nvPr/>
        </p:nvSpPr>
        <p:spPr bwMode="auto">
          <a:xfrm>
            <a:off x="1447800" y="4114800"/>
            <a:ext cx="2362200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3" name="Line 8"/>
          <p:cNvSpPr>
            <a:spLocks noChangeShapeType="1"/>
          </p:cNvSpPr>
          <p:nvPr/>
        </p:nvSpPr>
        <p:spPr bwMode="auto">
          <a:xfrm>
            <a:off x="4572000" y="4114800"/>
            <a:ext cx="2362200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4" name="Line 9"/>
          <p:cNvSpPr>
            <a:spLocks noChangeShapeType="1"/>
          </p:cNvSpPr>
          <p:nvPr/>
        </p:nvSpPr>
        <p:spPr bwMode="auto">
          <a:xfrm flipH="1">
            <a:off x="4572000" y="42672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5" name="Line 10"/>
          <p:cNvSpPr>
            <a:spLocks noChangeShapeType="1"/>
          </p:cNvSpPr>
          <p:nvPr/>
        </p:nvSpPr>
        <p:spPr bwMode="auto">
          <a:xfrm flipH="1">
            <a:off x="1447800" y="42672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6" name="Rectangle 11"/>
          <p:cNvSpPr>
            <a:spLocks noChangeArrowheads="1"/>
          </p:cNvSpPr>
          <p:nvPr/>
        </p:nvSpPr>
        <p:spPr bwMode="auto">
          <a:xfrm>
            <a:off x="1600200" y="33528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7" name="Rectangle 12"/>
          <p:cNvSpPr>
            <a:spLocks noChangeArrowheads="1"/>
          </p:cNvSpPr>
          <p:nvPr/>
        </p:nvSpPr>
        <p:spPr bwMode="auto">
          <a:xfrm>
            <a:off x="3886200" y="32766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8" name="Rectangle 13"/>
          <p:cNvSpPr>
            <a:spLocks noChangeArrowheads="1"/>
          </p:cNvSpPr>
          <p:nvPr/>
        </p:nvSpPr>
        <p:spPr bwMode="auto">
          <a:xfrm>
            <a:off x="6248400" y="44196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6029" name="Text Box 14"/>
          <p:cNvSpPr txBox="1">
            <a:spLocks noChangeArrowheads="1"/>
          </p:cNvSpPr>
          <p:nvPr/>
        </p:nvSpPr>
        <p:spPr bwMode="auto">
          <a:xfrm>
            <a:off x="1660525" y="2860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86030" name="Text Box 15"/>
          <p:cNvSpPr txBox="1">
            <a:spLocks noChangeArrowheads="1"/>
          </p:cNvSpPr>
          <p:nvPr/>
        </p:nvSpPr>
        <p:spPr bwMode="auto">
          <a:xfrm>
            <a:off x="3870325" y="2784475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1+3</a:t>
            </a:r>
          </a:p>
        </p:txBody>
      </p:sp>
      <p:sp>
        <p:nvSpPr>
          <p:cNvPr id="86031" name="Text Box 16"/>
          <p:cNvSpPr txBox="1">
            <a:spLocks noChangeArrowheads="1"/>
          </p:cNvSpPr>
          <p:nvPr/>
        </p:nvSpPr>
        <p:spPr bwMode="auto">
          <a:xfrm>
            <a:off x="6232525" y="4765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86032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FAD5F436-0B95-FE42-840F-22B356E2EACF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30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Throughput Improvement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UDP throughput improvement ~ a factor 2 &gt; 4/3 coding gain</a:t>
            </a:r>
          </a:p>
        </p:txBody>
      </p:sp>
      <p:sp>
        <p:nvSpPr>
          <p:cNvPr id="87043" name="Oval 4"/>
          <p:cNvSpPr>
            <a:spLocks noChangeArrowheads="1"/>
          </p:cNvSpPr>
          <p:nvPr/>
        </p:nvSpPr>
        <p:spPr bwMode="auto">
          <a:xfrm>
            <a:off x="685800" y="38100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4" name="Oval 5"/>
          <p:cNvSpPr>
            <a:spLocks noChangeArrowheads="1"/>
          </p:cNvSpPr>
          <p:nvPr/>
        </p:nvSpPr>
        <p:spPr bwMode="auto">
          <a:xfrm>
            <a:off x="3810000" y="37338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5" name="Oval 6"/>
          <p:cNvSpPr>
            <a:spLocks noChangeArrowheads="1"/>
          </p:cNvSpPr>
          <p:nvPr/>
        </p:nvSpPr>
        <p:spPr bwMode="auto">
          <a:xfrm>
            <a:off x="6934200" y="3733800"/>
            <a:ext cx="762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46" name="Line 7"/>
          <p:cNvSpPr>
            <a:spLocks noChangeShapeType="1"/>
          </p:cNvSpPr>
          <p:nvPr/>
        </p:nvSpPr>
        <p:spPr bwMode="auto">
          <a:xfrm>
            <a:off x="1447800" y="4114800"/>
            <a:ext cx="2362200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7" name="Line 8"/>
          <p:cNvSpPr>
            <a:spLocks noChangeShapeType="1"/>
          </p:cNvSpPr>
          <p:nvPr/>
        </p:nvSpPr>
        <p:spPr bwMode="auto">
          <a:xfrm>
            <a:off x="4572000" y="4114800"/>
            <a:ext cx="2362200" cy="0"/>
          </a:xfrm>
          <a:prstGeom prst="line">
            <a:avLst/>
          </a:prstGeom>
          <a:noFill/>
          <a:ln w="38100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8" name="Line 9"/>
          <p:cNvSpPr>
            <a:spLocks noChangeShapeType="1"/>
          </p:cNvSpPr>
          <p:nvPr/>
        </p:nvSpPr>
        <p:spPr bwMode="auto">
          <a:xfrm flipH="1">
            <a:off x="4572000" y="42672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9" name="Line 10"/>
          <p:cNvSpPr>
            <a:spLocks noChangeShapeType="1"/>
          </p:cNvSpPr>
          <p:nvPr/>
        </p:nvSpPr>
        <p:spPr bwMode="auto">
          <a:xfrm flipH="1">
            <a:off x="1447800" y="42672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0" name="Rectangle 11"/>
          <p:cNvSpPr>
            <a:spLocks noChangeArrowheads="1"/>
          </p:cNvSpPr>
          <p:nvPr/>
        </p:nvSpPr>
        <p:spPr bwMode="auto">
          <a:xfrm>
            <a:off x="1600200" y="33528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1" name="Rectangle 12"/>
          <p:cNvSpPr>
            <a:spLocks noChangeArrowheads="1"/>
          </p:cNvSpPr>
          <p:nvPr/>
        </p:nvSpPr>
        <p:spPr bwMode="auto">
          <a:xfrm>
            <a:off x="3886200" y="32766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2" name="Rectangle 13"/>
          <p:cNvSpPr>
            <a:spLocks noChangeArrowheads="1"/>
          </p:cNvSpPr>
          <p:nvPr/>
        </p:nvSpPr>
        <p:spPr bwMode="auto">
          <a:xfrm>
            <a:off x="6248400" y="4419600"/>
            <a:ext cx="533400" cy="381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7053" name="Text Box 14"/>
          <p:cNvSpPr txBox="1">
            <a:spLocks noChangeArrowheads="1"/>
          </p:cNvSpPr>
          <p:nvPr/>
        </p:nvSpPr>
        <p:spPr bwMode="auto">
          <a:xfrm>
            <a:off x="1660525" y="2860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3870325" y="2784475"/>
            <a:ext cx="66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1+3</a:t>
            </a:r>
          </a:p>
        </p:txBody>
      </p:sp>
      <p:sp>
        <p:nvSpPr>
          <p:cNvPr id="87055" name="Text Box 16"/>
          <p:cNvSpPr txBox="1">
            <a:spLocks noChangeArrowheads="1"/>
          </p:cNvSpPr>
          <p:nvPr/>
        </p:nvSpPr>
        <p:spPr bwMode="auto">
          <a:xfrm>
            <a:off x="6232525" y="47656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87056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714282-86DA-5041-B522-67AB7DA5B1B2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31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198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Wireless behavior is not all bad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Next lecture: Security: DDoS and Traceback 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Readings: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Practical Network Support for IP Traceback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Amplification Hell: Revisiting Network Protocols for DDoS Abuse</a:t>
            </a:r>
          </a:p>
        </p:txBody>
      </p:sp>
      <p:sp>
        <p:nvSpPr>
          <p:cNvPr id="1198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DB3C8C5-E0D8-674E-B714-F2355D18D46E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84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Coding Gain: more examples</a:t>
            </a:r>
          </a:p>
        </p:txBody>
      </p:sp>
      <p:sp>
        <p:nvSpPr>
          <p:cNvPr id="88066" name="Text Box 13"/>
          <p:cNvSpPr txBox="1">
            <a:spLocks noChangeArrowheads="1"/>
          </p:cNvSpPr>
          <p:nvPr/>
        </p:nvSpPr>
        <p:spPr bwMode="auto">
          <a:xfrm>
            <a:off x="152400" y="5722938"/>
            <a:ext cx="8915400" cy="830262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Without opportunistic listening, coding  [+MAC] gain=2N/(1+N) </a:t>
            </a:r>
            <a:r>
              <a:rPr lang="en-US" altLang="en-US">
                <a:solidFill>
                  <a:srgbClr val="FF0000"/>
                </a:solidFill>
                <a:sym typeface="Wingdings" charset="2"/>
              </a:rPr>
              <a:t> 2</a:t>
            </a:r>
            <a:r>
              <a:rPr lang="en-US" altLang="en-US">
                <a:solidFill>
                  <a:srgbClr val="FF0000"/>
                </a:solidFill>
              </a:rPr>
              <a:t>.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With opportunistic listening, coding gain + MAC gain </a:t>
            </a:r>
            <a:r>
              <a:rPr lang="en-US" altLang="en-US">
                <a:solidFill>
                  <a:srgbClr val="FF0000"/>
                </a:solidFill>
                <a:sym typeface="Wingdings" charset="2"/>
              </a:rPr>
              <a:t> ∞</a:t>
            </a:r>
            <a:endParaRPr lang="en-US" altLang="en-US">
              <a:solidFill>
                <a:srgbClr val="FF0000"/>
              </a:solidFill>
            </a:endParaRPr>
          </a:p>
        </p:txBody>
      </p:sp>
      <p:grpSp>
        <p:nvGrpSpPr>
          <p:cNvPr id="88067" name="Group 36"/>
          <p:cNvGrpSpPr>
            <a:grpSpLocks/>
          </p:cNvGrpSpPr>
          <p:nvPr/>
        </p:nvGrpSpPr>
        <p:grpSpPr bwMode="auto">
          <a:xfrm>
            <a:off x="1524000" y="1347788"/>
            <a:ext cx="4648200" cy="4291012"/>
            <a:chOff x="1524000" y="1295400"/>
            <a:chExt cx="4953000" cy="4572000"/>
          </a:xfrm>
        </p:grpSpPr>
        <p:sp>
          <p:nvSpPr>
            <p:cNvPr id="88069" name="Oval 4"/>
            <p:cNvSpPr>
              <a:spLocks noChangeArrowheads="1"/>
            </p:cNvSpPr>
            <p:nvPr/>
          </p:nvSpPr>
          <p:spPr bwMode="auto">
            <a:xfrm>
              <a:off x="1524000" y="25146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0" name="Oval 5"/>
            <p:cNvSpPr>
              <a:spLocks noChangeArrowheads="1"/>
            </p:cNvSpPr>
            <p:nvPr/>
          </p:nvSpPr>
          <p:spPr bwMode="auto">
            <a:xfrm>
              <a:off x="1524000" y="40386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1" name="Oval 6"/>
            <p:cNvSpPr>
              <a:spLocks noChangeArrowheads="1"/>
            </p:cNvSpPr>
            <p:nvPr/>
          </p:nvSpPr>
          <p:spPr bwMode="auto">
            <a:xfrm>
              <a:off x="3733800" y="32004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2" name="Oval 7"/>
            <p:cNvSpPr>
              <a:spLocks noChangeArrowheads="1"/>
            </p:cNvSpPr>
            <p:nvPr/>
          </p:nvSpPr>
          <p:spPr bwMode="auto">
            <a:xfrm>
              <a:off x="5791200" y="23622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3" name="Oval 8"/>
            <p:cNvSpPr>
              <a:spLocks noChangeArrowheads="1"/>
            </p:cNvSpPr>
            <p:nvPr/>
          </p:nvSpPr>
          <p:spPr bwMode="auto">
            <a:xfrm>
              <a:off x="5791200" y="39624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4" name="Line 9"/>
            <p:cNvSpPr>
              <a:spLocks noChangeShapeType="1"/>
            </p:cNvSpPr>
            <p:nvPr/>
          </p:nvSpPr>
          <p:spPr bwMode="auto">
            <a:xfrm>
              <a:off x="2209800" y="2971800"/>
              <a:ext cx="15240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75" name="Line 10"/>
            <p:cNvSpPr>
              <a:spLocks noChangeShapeType="1"/>
            </p:cNvSpPr>
            <p:nvPr/>
          </p:nvSpPr>
          <p:spPr bwMode="auto">
            <a:xfrm>
              <a:off x="4419600" y="3657600"/>
              <a:ext cx="1371600" cy="609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76" name="Line 11"/>
            <p:cNvSpPr>
              <a:spLocks noChangeShapeType="1"/>
            </p:cNvSpPr>
            <p:nvPr/>
          </p:nvSpPr>
          <p:spPr bwMode="auto">
            <a:xfrm flipH="1">
              <a:off x="4343400" y="2819400"/>
              <a:ext cx="1447800" cy="533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77" name="Line 12"/>
            <p:cNvSpPr>
              <a:spLocks noChangeShapeType="1"/>
            </p:cNvSpPr>
            <p:nvPr/>
          </p:nvSpPr>
          <p:spPr bwMode="auto">
            <a:xfrm flipH="1">
              <a:off x="2209800" y="3657600"/>
              <a:ext cx="1524000" cy="685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78" name="Rectangle 14"/>
            <p:cNvSpPr>
              <a:spLocks noChangeArrowheads="1"/>
            </p:cNvSpPr>
            <p:nvPr/>
          </p:nvSpPr>
          <p:spPr bwMode="auto">
            <a:xfrm>
              <a:off x="2667000" y="27432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79" name="Rectangle 15"/>
            <p:cNvSpPr>
              <a:spLocks noChangeArrowheads="1"/>
            </p:cNvSpPr>
            <p:nvPr/>
          </p:nvSpPr>
          <p:spPr bwMode="auto">
            <a:xfrm>
              <a:off x="3759200" y="39624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0" name="Rectangle 16"/>
            <p:cNvSpPr>
              <a:spLocks noChangeArrowheads="1"/>
            </p:cNvSpPr>
            <p:nvPr/>
          </p:nvSpPr>
          <p:spPr bwMode="auto">
            <a:xfrm>
              <a:off x="4495800" y="22860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1" name="Text Box 17"/>
            <p:cNvSpPr txBox="1">
              <a:spLocks noChangeArrowheads="1"/>
            </p:cNvSpPr>
            <p:nvPr/>
          </p:nvSpPr>
          <p:spPr bwMode="auto">
            <a:xfrm>
              <a:off x="2743200" y="23622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3</a:t>
              </a:r>
            </a:p>
          </p:txBody>
        </p:sp>
        <p:sp>
          <p:nvSpPr>
            <p:cNvPr id="88082" name="Text Box 18"/>
            <p:cNvSpPr txBox="1">
              <a:spLocks noChangeArrowheads="1"/>
            </p:cNvSpPr>
            <p:nvPr/>
          </p:nvSpPr>
          <p:spPr bwMode="auto">
            <a:xfrm>
              <a:off x="4648200" y="19050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5</a:t>
              </a:r>
            </a:p>
          </p:txBody>
        </p:sp>
        <p:sp>
          <p:nvSpPr>
            <p:cNvPr id="88083" name="Text Box 19"/>
            <p:cNvSpPr txBox="1">
              <a:spLocks noChangeArrowheads="1"/>
            </p:cNvSpPr>
            <p:nvPr/>
          </p:nvSpPr>
          <p:spPr bwMode="auto">
            <a:xfrm>
              <a:off x="3124200" y="4267200"/>
              <a:ext cx="16319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1+2+3+4+5</a:t>
              </a:r>
            </a:p>
          </p:txBody>
        </p:sp>
        <p:sp>
          <p:nvSpPr>
            <p:cNvPr id="88084" name="Oval 20"/>
            <p:cNvSpPr>
              <a:spLocks noChangeArrowheads="1"/>
            </p:cNvSpPr>
            <p:nvPr/>
          </p:nvSpPr>
          <p:spPr bwMode="auto">
            <a:xfrm>
              <a:off x="2362200" y="4876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5" name="Oval 21"/>
            <p:cNvSpPr>
              <a:spLocks noChangeArrowheads="1"/>
            </p:cNvSpPr>
            <p:nvPr/>
          </p:nvSpPr>
          <p:spPr bwMode="auto">
            <a:xfrm>
              <a:off x="3886200" y="12954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6" name="Oval 22"/>
            <p:cNvSpPr>
              <a:spLocks noChangeArrowheads="1"/>
            </p:cNvSpPr>
            <p:nvPr/>
          </p:nvSpPr>
          <p:spPr bwMode="auto">
            <a:xfrm>
              <a:off x="2590800" y="1447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7" name="Oval 23"/>
            <p:cNvSpPr>
              <a:spLocks noChangeArrowheads="1"/>
            </p:cNvSpPr>
            <p:nvPr/>
          </p:nvSpPr>
          <p:spPr bwMode="auto">
            <a:xfrm>
              <a:off x="4648200" y="50292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88" name="Line 24"/>
            <p:cNvSpPr>
              <a:spLocks noChangeShapeType="1"/>
            </p:cNvSpPr>
            <p:nvPr/>
          </p:nvSpPr>
          <p:spPr bwMode="auto">
            <a:xfrm>
              <a:off x="3124200" y="2133600"/>
              <a:ext cx="762000" cy="1143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89" name="Line 25"/>
            <p:cNvSpPr>
              <a:spLocks noChangeShapeType="1"/>
            </p:cNvSpPr>
            <p:nvPr/>
          </p:nvSpPr>
          <p:spPr bwMode="auto">
            <a:xfrm>
              <a:off x="4267200" y="3810000"/>
              <a:ext cx="609600" cy="1219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90" name="Rectangle 30"/>
            <p:cNvSpPr>
              <a:spLocks noChangeArrowheads="1"/>
            </p:cNvSpPr>
            <p:nvPr/>
          </p:nvSpPr>
          <p:spPr bwMode="auto">
            <a:xfrm>
              <a:off x="2133600" y="38100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91" name="Rectangle 31"/>
            <p:cNvSpPr>
              <a:spLocks noChangeArrowheads="1"/>
            </p:cNvSpPr>
            <p:nvPr/>
          </p:nvSpPr>
          <p:spPr bwMode="auto">
            <a:xfrm>
              <a:off x="3352800" y="20574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92" name="Text Box 33"/>
            <p:cNvSpPr txBox="1">
              <a:spLocks noChangeArrowheads="1"/>
            </p:cNvSpPr>
            <p:nvPr/>
          </p:nvSpPr>
          <p:spPr bwMode="auto">
            <a:xfrm>
              <a:off x="3489325" y="156527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2</a:t>
              </a:r>
            </a:p>
          </p:txBody>
        </p:sp>
        <p:sp>
          <p:nvSpPr>
            <p:cNvPr id="88093" name="Text Box 35"/>
            <p:cNvSpPr txBox="1">
              <a:spLocks noChangeArrowheads="1"/>
            </p:cNvSpPr>
            <p:nvPr/>
          </p:nvSpPr>
          <p:spPr bwMode="auto">
            <a:xfrm>
              <a:off x="2193925" y="3317875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4</a:t>
              </a:r>
            </a:p>
          </p:txBody>
        </p:sp>
        <p:sp>
          <p:nvSpPr>
            <p:cNvPr id="88094" name="Oval 36"/>
            <p:cNvSpPr>
              <a:spLocks noChangeArrowheads="1"/>
            </p:cNvSpPr>
            <p:nvPr/>
          </p:nvSpPr>
          <p:spPr bwMode="auto">
            <a:xfrm>
              <a:off x="5029200" y="14478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95" name="Oval 37"/>
            <p:cNvSpPr>
              <a:spLocks noChangeArrowheads="1"/>
            </p:cNvSpPr>
            <p:nvPr/>
          </p:nvSpPr>
          <p:spPr bwMode="auto">
            <a:xfrm>
              <a:off x="3581400" y="5181600"/>
              <a:ext cx="6858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096" name="Line 39"/>
            <p:cNvSpPr>
              <a:spLocks noChangeShapeType="1"/>
            </p:cNvSpPr>
            <p:nvPr/>
          </p:nvSpPr>
          <p:spPr bwMode="auto">
            <a:xfrm flipH="1">
              <a:off x="3048000" y="3810000"/>
              <a:ext cx="838200" cy="1219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97" name="Line 41"/>
            <p:cNvSpPr>
              <a:spLocks noChangeShapeType="1"/>
            </p:cNvSpPr>
            <p:nvPr/>
          </p:nvSpPr>
          <p:spPr bwMode="auto">
            <a:xfrm>
              <a:off x="4038600" y="3886200"/>
              <a:ext cx="0" cy="12954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98" name="Line 42"/>
            <p:cNvSpPr>
              <a:spLocks noChangeShapeType="1"/>
            </p:cNvSpPr>
            <p:nvPr/>
          </p:nvSpPr>
          <p:spPr bwMode="auto">
            <a:xfrm>
              <a:off x="4191000" y="1981200"/>
              <a:ext cx="0" cy="1219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099" name="Line 43"/>
            <p:cNvSpPr>
              <a:spLocks noChangeShapeType="1"/>
            </p:cNvSpPr>
            <p:nvPr/>
          </p:nvSpPr>
          <p:spPr bwMode="auto">
            <a:xfrm flipH="1">
              <a:off x="4267200" y="2133600"/>
              <a:ext cx="914400" cy="1066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00" name="Rectangle 44"/>
            <p:cNvSpPr>
              <a:spLocks noChangeArrowheads="1"/>
            </p:cNvSpPr>
            <p:nvPr/>
          </p:nvSpPr>
          <p:spPr bwMode="auto">
            <a:xfrm>
              <a:off x="3657600" y="2438400"/>
              <a:ext cx="533400" cy="2286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8101" name="Text Box 45"/>
            <p:cNvSpPr txBox="1">
              <a:spLocks noChangeArrowheads="1"/>
            </p:cNvSpPr>
            <p:nvPr/>
          </p:nvSpPr>
          <p:spPr bwMode="auto">
            <a:xfrm>
              <a:off x="3854450" y="2057400"/>
              <a:ext cx="336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en-US"/>
                <a:t>1</a:t>
              </a:r>
            </a:p>
          </p:txBody>
        </p:sp>
      </p:grpSp>
      <p:sp>
        <p:nvSpPr>
          <p:cNvPr id="88068" name="Slide Number Placeholder 3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E515F33-F258-C94D-8000-CC297309446F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33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Opportunistic Coding</a:t>
            </a:r>
          </a:p>
        </p:txBody>
      </p:sp>
      <p:graphicFrame>
        <p:nvGraphicFramePr>
          <p:cNvPr id="1095849" name="Group 169"/>
          <p:cNvGraphicFramePr>
            <a:graphicFrameLocks noGrp="1"/>
          </p:cNvGraphicFramePr>
          <p:nvPr>
            <p:ph sz="quarter" idx="2"/>
          </p:nvPr>
        </p:nvGraphicFramePr>
        <p:xfrm>
          <a:off x="4648200" y="1295400"/>
          <a:ext cx="2819400" cy="2286001"/>
        </p:xfrm>
        <a:graphic>
          <a:graphicData uri="http://schemas.openxmlformats.org/drawingml/2006/table">
            <a:tbl>
              <a:tblPr/>
              <a:tblGrid>
                <a:gridCol w="1409700"/>
                <a:gridCol w="1409700"/>
              </a:tblGrid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B’s queue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Next 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P3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1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P4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8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4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charset="0"/>
                          <a:ea typeface="ＭＳ Ｐゴシック" charset="-128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95851" name="Group 171"/>
          <p:cNvGraphicFramePr>
            <a:graphicFrameLocks noGrp="1"/>
          </p:cNvGraphicFramePr>
          <p:nvPr>
            <p:ph sz="quarter" idx="3"/>
          </p:nvPr>
        </p:nvGraphicFramePr>
        <p:xfrm>
          <a:off x="4648200" y="4038600"/>
          <a:ext cx="4267200" cy="2576552"/>
        </p:xfrm>
        <a:graphic>
          <a:graphicData uri="http://schemas.openxmlformats.org/drawingml/2006/table">
            <a:tbl>
              <a:tblPr/>
              <a:tblGrid>
                <a:gridCol w="1447800"/>
                <a:gridCol w="2819400"/>
              </a:tblGrid>
              <a:tr h="396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Coding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Is it good?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P1+P2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Bad (only C can decode)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P1+P3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Better coding (Both A and C can decode)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P1+P3+P4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Best coding (A, C, D can decode)</a:t>
                      </a: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0155" name="Oval 4"/>
          <p:cNvSpPr>
            <a:spLocks noChangeArrowheads="1"/>
          </p:cNvSpPr>
          <p:nvPr/>
        </p:nvSpPr>
        <p:spPr bwMode="auto">
          <a:xfrm>
            <a:off x="1447800" y="3429000"/>
            <a:ext cx="533400" cy="5334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56" name="Oval 8"/>
          <p:cNvSpPr>
            <a:spLocks noChangeArrowheads="1"/>
          </p:cNvSpPr>
          <p:nvPr/>
        </p:nvSpPr>
        <p:spPr bwMode="auto">
          <a:xfrm>
            <a:off x="2286000" y="2209800"/>
            <a:ext cx="533400" cy="5334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57" name="Oval 9"/>
          <p:cNvSpPr>
            <a:spLocks noChangeArrowheads="1"/>
          </p:cNvSpPr>
          <p:nvPr/>
        </p:nvSpPr>
        <p:spPr bwMode="auto">
          <a:xfrm>
            <a:off x="2362200" y="4343400"/>
            <a:ext cx="533400" cy="5334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58" name="Oval 10"/>
          <p:cNvSpPr>
            <a:spLocks noChangeArrowheads="1"/>
          </p:cNvSpPr>
          <p:nvPr/>
        </p:nvSpPr>
        <p:spPr bwMode="auto">
          <a:xfrm>
            <a:off x="685800" y="4419600"/>
            <a:ext cx="533400" cy="533400"/>
          </a:xfrm>
          <a:prstGeom prst="ellipse">
            <a:avLst/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59" name="Text Box 11"/>
          <p:cNvSpPr txBox="1">
            <a:spLocks noChangeArrowheads="1"/>
          </p:cNvSpPr>
          <p:nvPr/>
        </p:nvSpPr>
        <p:spPr bwMode="auto">
          <a:xfrm>
            <a:off x="1508125" y="34702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90160" name="Text Box 12"/>
          <p:cNvSpPr txBox="1">
            <a:spLocks noChangeArrowheads="1"/>
          </p:cNvSpPr>
          <p:nvPr/>
        </p:nvSpPr>
        <p:spPr bwMode="auto">
          <a:xfrm>
            <a:off x="746125" y="44608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90161" name="Text Box 13"/>
          <p:cNvSpPr txBox="1">
            <a:spLocks noChangeArrowheads="1"/>
          </p:cNvSpPr>
          <p:nvPr/>
        </p:nvSpPr>
        <p:spPr bwMode="auto">
          <a:xfrm>
            <a:off x="2362200" y="2286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C</a:t>
            </a:r>
          </a:p>
        </p:txBody>
      </p:sp>
      <p:sp>
        <p:nvSpPr>
          <p:cNvPr id="90162" name="Text Box 14"/>
          <p:cNvSpPr txBox="1">
            <a:spLocks noChangeArrowheads="1"/>
          </p:cNvSpPr>
          <p:nvPr/>
        </p:nvSpPr>
        <p:spPr bwMode="auto">
          <a:xfrm>
            <a:off x="2414588" y="43434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90163" name="Rectangle 173"/>
          <p:cNvSpPr>
            <a:spLocks noChangeArrowheads="1"/>
          </p:cNvSpPr>
          <p:nvPr/>
        </p:nvSpPr>
        <p:spPr bwMode="auto">
          <a:xfrm>
            <a:off x="381000" y="5410200"/>
            <a:ext cx="10668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64" name="Text Box 174"/>
          <p:cNvSpPr txBox="1">
            <a:spLocks noChangeArrowheads="1"/>
          </p:cNvSpPr>
          <p:nvPr/>
        </p:nvSpPr>
        <p:spPr bwMode="auto">
          <a:xfrm>
            <a:off x="466725" y="5410200"/>
            <a:ext cx="90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P4 P3</a:t>
            </a:r>
          </a:p>
        </p:txBody>
      </p:sp>
      <p:sp>
        <p:nvSpPr>
          <p:cNvPr id="90165" name="Rectangle 175"/>
          <p:cNvSpPr>
            <a:spLocks noChangeArrowheads="1"/>
          </p:cNvSpPr>
          <p:nvPr/>
        </p:nvSpPr>
        <p:spPr bwMode="auto">
          <a:xfrm>
            <a:off x="2209800" y="5334000"/>
            <a:ext cx="10668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66" name="Text Box 176"/>
          <p:cNvSpPr txBox="1">
            <a:spLocks noChangeArrowheads="1"/>
          </p:cNvSpPr>
          <p:nvPr/>
        </p:nvSpPr>
        <p:spPr bwMode="auto">
          <a:xfrm>
            <a:off x="2295525" y="5334000"/>
            <a:ext cx="90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P3 P1</a:t>
            </a:r>
          </a:p>
        </p:txBody>
      </p:sp>
      <p:sp>
        <p:nvSpPr>
          <p:cNvPr id="90167" name="Rectangle 177"/>
          <p:cNvSpPr>
            <a:spLocks noChangeArrowheads="1"/>
          </p:cNvSpPr>
          <p:nvPr/>
        </p:nvSpPr>
        <p:spPr bwMode="auto">
          <a:xfrm>
            <a:off x="381000" y="2895600"/>
            <a:ext cx="17526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68" name="Text Box 178"/>
          <p:cNvSpPr txBox="1">
            <a:spLocks noChangeArrowheads="1"/>
          </p:cNvSpPr>
          <p:nvPr/>
        </p:nvSpPr>
        <p:spPr bwMode="auto">
          <a:xfrm>
            <a:off x="355600" y="2895600"/>
            <a:ext cx="177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P4  P3 P2 P1</a:t>
            </a:r>
          </a:p>
        </p:txBody>
      </p:sp>
      <p:sp>
        <p:nvSpPr>
          <p:cNvPr id="90169" name="Rectangle 179"/>
          <p:cNvSpPr>
            <a:spLocks noChangeArrowheads="1"/>
          </p:cNvSpPr>
          <p:nvPr/>
        </p:nvSpPr>
        <p:spPr bwMode="auto">
          <a:xfrm>
            <a:off x="2362200" y="1524000"/>
            <a:ext cx="1066800" cy="457200"/>
          </a:xfrm>
          <a:prstGeom prst="rect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0170" name="Text Box 180"/>
          <p:cNvSpPr txBox="1">
            <a:spLocks noChangeArrowheads="1"/>
          </p:cNvSpPr>
          <p:nvPr/>
        </p:nvSpPr>
        <p:spPr bwMode="auto">
          <a:xfrm>
            <a:off x="2447925" y="1524000"/>
            <a:ext cx="904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P4 P1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>
                <a:ea typeface="SimSun" charset="-122"/>
              </a:rPr>
              <a:t>COPE (Coding Opportunistically)</a:t>
            </a:r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CN">
                <a:ea typeface="SimSun" charset="-122"/>
              </a:rPr>
              <a:t>Overhear neighbors’ transmissions</a:t>
            </a:r>
          </a:p>
          <a:p>
            <a:r>
              <a:rPr lang="en-US" altLang="zh-CN">
                <a:ea typeface="SimSun" charset="-122"/>
              </a:rPr>
              <a:t>Store these packets in a </a:t>
            </a:r>
            <a:r>
              <a:rPr lang="en-US" altLang="zh-CN" b="1" i="1">
                <a:ea typeface="SimSun" charset="-122"/>
              </a:rPr>
              <a:t>Packet Pool </a:t>
            </a:r>
            <a:r>
              <a:rPr lang="en-US" altLang="zh-CN">
                <a:ea typeface="SimSun" charset="-122"/>
              </a:rPr>
              <a:t>for a short time</a:t>
            </a:r>
          </a:p>
          <a:p>
            <a:r>
              <a:rPr lang="en-US" altLang="zh-CN">
                <a:ea typeface="SimSun" charset="-122"/>
              </a:rPr>
              <a:t>Report the packet pool info. to neighbors</a:t>
            </a:r>
          </a:p>
          <a:p>
            <a:r>
              <a:rPr lang="en-US" altLang="zh-CN">
                <a:ea typeface="SimSun" charset="-122"/>
              </a:rPr>
              <a:t>Determine what packets to code based on the info.</a:t>
            </a:r>
          </a:p>
          <a:p>
            <a:r>
              <a:rPr lang="en-US" altLang="zh-CN">
                <a:ea typeface="SimSun" charset="-122"/>
              </a:rPr>
              <a:t>Send encoded packets </a:t>
            </a:r>
            <a:endParaRPr lang="en-US" altLang="zh-CN" b="1" i="1">
              <a:ea typeface="SimSun" charset="-122"/>
            </a:endParaRPr>
          </a:p>
        </p:txBody>
      </p:sp>
      <p:sp>
        <p:nvSpPr>
          <p:cNvPr id="890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3FCDCAF-BFD0-8744-9F8A-76F3B5CDB0F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35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Packet Coding Algorithm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dirty="0"/>
              <a:t>When to send?</a:t>
            </a:r>
          </a:p>
          <a:p>
            <a:pPr lvl="1"/>
            <a:r>
              <a:rPr lang="en-US" altLang="en-US" sz="2400" dirty="0"/>
              <a:t>Option 1: delay packets till enough packets to code with</a:t>
            </a:r>
          </a:p>
          <a:p>
            <a:pPr lvl="1"/>
            <a:r>
              <a:rPr lang="en-US" altLang="en-US" sz="2400" dirty="0"/>
              <a:t>Option 2: never delaying packets -- when </a:t>
            </a:r>
            <a:r>
              <a:rPr lang="en-US" altLang="en-US" sz="2400" dirty="0" smtClean="0"/>
              <a:t>there’</a:t>
            </a:r>
            <a:r>
              <a:rPr lang="en-US" altLang="ja-JP" sz="2400" dirty="0" smtClean="0"/>
              <a:t>s </a:t>
            </a:r>
            <a:r>
              <a:rPr lang="en-US" altLang="ja-JP" sz="2400" dirty="0"/>
              <a:t>a transmission opportunity, send packet right away</a:t>
            </a:r>
          </a:p>
          <a:p>
            <a:r>
              <a:rPr lang="en-US" altLang="en-US" sz="2800" dirty="0"/>
              <a:t>Which packets to use for XOR?</a:t>
            </a:r>
          </a:p>
          <a:p>
            <a:pPr lvl="1"/>
            <a:r>
              <a:rPr lang="en-US" altLang="en-US" sz="2400" dirty="0"/>
              <a:t>Prefer XOR-</a:t>
            </a:r>
            <a:r>
              <a:rPr lang="en-US" altLang="en-US" sz="2400" dirty="0" err="1"/>
              <a:t>ing</a:t>
            </a:r>
            <a:r>
              <a:rPr lang="en-US" altLang="en-US" sz="2400" dirty="0"/>
              <a:t> packets of similar lengths</a:t>
            </a:r>
          </a:p>
          <a:p>
            <a:pPr lvl="1"/>
            <a:r>
              <a:rPr lang="en-US" altLang="en-US" sz="2400" dirty="0"/>
              <a:t>Never code together packets headed to the same next hop</a:t>
            </a:r>
          </a:p>
          <a:p>
            <a:pPr lvl="1"/>
            <a:r>
              <a:rPr lang="en-US" altLang="en-US" sz="2400" dirty="0"/>
              <a:t>Limit packet re-ordering</a:t>
            </a:r>
          </a:p>
          <a:p>
            <a:pPr lvl="1"/>
            <a:r>
              <a:rPr lang="en-US" altLang="en-US" sz="2400" dirty="0" err="1"/>
              <a:t>XORing</a:t>
            </a:r>
            <a:r>
              <a:rPr lang="en-US" altLang="en-US" sz="2400" dirty="0"/>
              <a:t> a packet as long as all its </a:t>
            </a:r>
            <a:r>
              <a:rPr lang="en-US" altLang="en-US" sz="2400" dirty="0" err="1"/>
              <a:t>nexthops</a:t>
            </a:r>
            <a:r>
              <a:rPr lang="en-US" altLang="en-US" sz="2400" dirty="0"/>
              <a:t> can decode it with a high enough probability</a:t>
            </a:r>
          </a:p>
          <a:p>
            <a:endParaRPr lang="en-US" altLang="en-US" sz="2800" dirty="0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6D0352D-BFAF-784C-89C3-002AAF3B01E9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36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Packet Decoding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Where to decode?</a:t>
            </a:r>
          </a:p>
          <a:p>
            <a:pPr lvl="1"/>
            <a:r>
              <a:rPr lang="en-US" altLang="en-US"/>
              <a:t>Decode at each intermediate hop</a:t>
            </a:r>
          </a:p>
          <a:p>
            <a:endParaRPr lang="en-US" altLang="en-US"/>
          </a:p>
          <a:p>
            <a:r>
              <a:rPr lang="en-US" altLang="en-US"/>
              <a:t>How to decode?</a:t>
            </a:r>
          </a:p>
          <a:p>
            <a:pPr lvl="1"/>
            <a:r>
              <a:rPr lang="en-US" altLang="en-US"/>
              <a:t>Upon receiving a packet encoded with n native packets</a:t>
            </a:r>
          </a:p>
          <a:p>
            <a:pPr lvl="2"/>
            <a:r>
              <a:rPr lang="en-US" altLang="en-US"/>
              <a:t>find n-1 native packets from its queue</a:t>
            </a:r>
          </a:p>
          <a:p>
            <a:pPr lvl="2"/>
            <a:r>
              <a:rPr lang="en-US" altLang="en-US"/>
              <a:t>XOR these n-1 native packets with the received packet to extract the new packet </a:t>
            </a: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E9911A9-9D6D-3B4B-8A08-324DC12AEFB8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37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Prevent Packet Reordering</a:t>
            </a:r>
          </a:p>
        </p:txBody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Packet reordering due to async acks degrade TCP performance</a:t>
            </a:r>
          </a:p>
          <a:p>
            <a:endParaRPr lang="en-US" altLang="en-US"/>
          </a:p>
          <a:p>
            <a:r>
              <a:rPr lang="en-US" altLang="en-US"/>
              <a:t>Ordering agent</a:t>
            </a:r>
          </a:p>
          <a:p>
            <a:pPr lvl="1"/>
            <a:r>
              <a:rPr lang="en-US" altLang="en-US"/>
              <a:t>Deliver in-sequence packets immediately</a:t>
            </a:r>
          </a:p>
          <a:p>
            <a:pPr lvl="1"/>
            <a:r>
              <a:rPr lang="en-US" altLang="en-US"/>
              <a:t>Order the packets until the gap in seq. no is filled or timer expires</a:t>
            </a:r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1F51363-EE99-DF49-9957-39442400E1BF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38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 of Results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000"/>
              <a:t>Improve UDP throughput by a factor of 3-4 </a:t>
            </a:r>
          </a:p>
          <a:p>
            <a:pPr>
              <a:lnSpc>
                <a:spcPct val="90000"/>
              </a:lnSpc>
            </a:pPr>
            <a:endParaRPr lang="en-US" altLang="en-US" sz="3000"/>
          </a:p>
          <a:p>
            <a:pPr>
              <a:lnSpc>
                <a:spcPct val="90000"/>
              </a:lnSpc>
            </a:pPr>
            <a:r>
              <a:rPr lang="en-US" altLang="en-US" sz="3000"/>
              <a:t>Improve TCP by</a:t>
            </a:r>
          </a:p>
          <a:p>
            <a:pPr lvl="1">
              <a:lnSpc>
                <a:spcPct val="90000"/>
              </a:lnSpc>
            </a:pPr>
            <a:r>
              <a:rPr lang="en-US" altLang="en-US" sz="2600"/>
              <a:t>wo/ hidden terminal: up to 38% improvement</a:t>
            </a:r>
          </a:p>
          <a:p>
            <a:pPr lvl="1">
              <a:lnSpc>
                <a:spcPct val="90000"/>
              </a:lnSpc>
            </a:pPr>
            <a:r>
              <a:rPr lang="en-US" altLang="en-US" sz="2600"/>
              <a:t>w/ hidden terminal and high loss: little improvement</a:t>
            </a:r>
          </a:p>
          <a:p>
            <a:pPr>
              <a:lnSpc>
                <a:spcPct val="90000"/>
              </a:lnSpc>
            </a:pPr>
            <a:endParaRPr lang="en-US" altLang="en-US" sz="3000"/>
          </a:p>
          <a:p>
            <a:pPr>
              <a:lnSpc>
                <a:spcPct val="90000"/>
              </a:lnSpc>
            </a:pPr>
            <a:r>
              <a:rPr lang="en-US" altLang="en-US" sz="3000"/>
              <a:t>Improvement is largest when uplink to downlink has similar traffic</a:t>
            </a:r>
          </a:p>
          <a:p>
            <a:pPr>
              <a:lnSpc>
                <a:spcPct val="90000"/>
              </a:lnSpc>
            </a:pPr>
            <a:endParaRPr lang="en-US" altLang="en-US" sz="3000"/>
          </a:p>
          <a:p>
            <a:pPr>
              <a:lnSpc>
                <a:spcPct val="90000"/>
              </a:lnSpc>
            </a:pPr>
            <a:r>
              <a:rPr lang="en-US" altLang="en-US" sz="3000"/>
              <a:t>Interesting follow-on work using analog coding</a:t>
            </a: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0BB125C-3EEF-CE41-B8C3-30CCA6FB37F5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39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MIMO </a:t>
            </a:r>
            <a:br>
              <a:rPr lang="en-US" smtClean="0"/>
            </a:br>
            <a:r>
              <a:rPr lang="en-US" smtClean="0"/>
              <a:t>Multiple In Multiple Out</a:t>
            </a: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0"/>
            <a:ext cx="8458200" cy="2286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en-US" sz="2200"/>
              <a:t>N x M subchannels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Fading on channels is largely independent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Assuming antennas are separate ½ wavelength or more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Combines ideas from spatial and time diversity, e.g. 1 x N and N x 1</a:t>
            </a:r>
          </a:p>
          <a:p>
            <a:pPr>
              <a:lnSpc>
                <a:spcPct val="80000"/>
              </a:lnSpc>
            </a:pPr>
            <a:r>
              <a:rPr lang="en-US" altLang="en-US" sz="2200"/>
              <a:t>Very effective if there is no direct line of sight</a:t>
            </a:r>
          </a:p>
          <a:p>
            <a:pPr lvl="1">
              <a:lnSpc>
                <a:spcPct val="80000"/>
              </a:lnSpc>
            </a:pPr>
            <a:r>
              <a:rPr lang="en-US" altLang="en-US" sz="2000"/>
              <a:t>Subchannels become more independent</a:t>
            </a:r>
          </a:p>
        </p:txBody>
      </p:sp>
      <p:sp>
        <p:nvSpPr>
          <p:cNvPr id="45059" name="Line 12"/>
          <p:cNvSpPr>
            <a:spLocks noChangeShapeType="1"/>
          </p:cNvSpPr>
          <p:nvPr/>
        </p:nvSpPr>
        <p:spPr bwMode="auto">
          <a:xfrm flipV="1">
            <a:off x="2746375" y="1755775"/>
            <a:ext cx="3348038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0" name="Line 13"/>
          <p:cNvSpPr>
            <a:spLocks noChangeShapeType="1"/>
          </p:cNvSpPr>
          <p:nvPr/>
        </p:nvSpPr>
        <p:spPr bwMode="auto">
          <a:xfrm>
            <a:off x="2746375" y="2060575"/>
            <a:ext cx="3348038" cy="30321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1" name="Line 14"/>
          <p:cNvSpPr>
            <a:spLocks noChangeShapeType="1"/>
          </p:cNvSpPr>
          <p:nvPr/>
        </p:nvSpPr>
        <p:spPr bwMode="auto">
          <a:xfrm>
            <a:off x="2746375" y="2060575"/>
            <a:ext cx="3348038" cy="91281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2" name="Line 15"/>
          <p:cNvSpPr>
            <a:spLocks noChangeShapeType="1"/>
          </p:cNvSpPr>
          <p:nvPr/>
        </p:nvSpPr>
        <p:spPr bwMode="auto">
          <a:xfrm flipV="1">
            <a:off x="2746375" y="2363788"/>
            <a:ext cx="3348038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3" name="Line 16"/>
          <p:cNvSpPr>
            <a:spLocks noChangeShapeType="1"/>
          </p:cNvSpPr>
          <p:nvPr/>
        </p:nvSpPr>
        <p:spPr bwMode="auto">
          <a:xfrm>
            <a:off x="2746375" y="2668588"/>
            <a:ext cx="3348038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4" name="Line 17"/>
          <p:cNvSpPr>
            <a:spLocks noChangeShapeType="1"/>
          </p:cNvSpPr>
          <p:nvPr/>
        </p:nvSpPr>
        <p:spPr bwMode="auto">
          <a:xfrm>
            <a:off x="2746375" y="2668588"/>
            <a:ext cx="3348038" cy="91281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5" name="Line 18"/>
          <p:cNvSpPr>
            <a:spLocks noChangeShapeType="1"/>
          </p:cNvSpPr>
          <p:nvPr/>
        </p:nvSpPr>
        <p:spPr bwMode="auto">
          <a:xfrm flipV="1">
            <a:off x="2746375" y="2973388"/>
            <a:ext cx="3348038" cy="30321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6" name="Line 19"/>
          <p:cNvSpPr>
            <a:spLocks noChangeShapeType="1"/>
          </p:cNvSpPr>
          <p:nvPr/>
        </p:nvSpPr>
        <p:spPr bwMode="auto">
          <a:xfrm>
            <a:off x="2746375" y="3276600"/>
            <a:ext cx="3348038" cy="304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7" name="Line 20"/>
          <p:cNvSpPr>
            <a:spLocks noChangeShapeType="1"/>
          </p:cNvSpPr>
          <p:nvPr/>
        </p:nvSpPr>
        <p:spPr bwMode="auto">
          <a:xfrm>
            <a:off x="2746375" y="2060575"/>
            <a:ext cx="3348038" cy="15208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8" name="Line 21"/>
          <p:cNvSpPr>
            <a:spLocks noChangeShapeType="1"/>
          </p:cNvSpPr>
          <p:nvPr/>
        </p:nvSpPr>
        <p:spPr bwMode="auto">
          <a:xfrm flipV="1">
            <a:off x="2746375" y="1755775"/>
            <a:ext cx="3348038" cy="91281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69" name="Line 22"/>
          <p:cNvSpPr>
            <a:spLocks noChangeShapeType="1"/>
          </p:cNvSpPr>
          <p:nvPr/>
        </p:nvSpPr>
        <p:spPr bwMode="auto">
          <a:xfrm flipV="1">
            <a:off x="2746375" y="2363788"/>
            <a:ext cx="3348038" cy="91281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70" name="Line 23"/>
          <p:cNvSpPr>
            <a:spLocks noChangeShapeType="1"/>
          </p:cNvSpPr>
          <p:nvPr/>
        </p:nvSpPr>
        <p:spPr bwMode="auto">
          <a:xfrm flipV="1">
            <a:off x="2746375" y="1755775"/>
            <a:ext cx="3348038" cy="15208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5071" name="Oval 4"/>
          <p:cNvSpPr>
            <a:spLocks noChangeArrowheads="1"/>
          </p:cNvSpPr>
          <p:nvPr/>
        </p:nvSpPr>
        <p:spPr bwMode="auto">
          <a:xfrm>
            <a:off x="6094413" y="1679575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2" name="Oval 5"/>
          <p:cNvSpPr>
            <a:spLocks noChangeArrowheads="1"/>
          </p:cNvSpPr>
          <p:nvPr/>
        </p:nvSpPr>
        <p:spPr bwMode="auto">
          <a:xfrm>
            <a:off x="6094413" y="2287588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3" name="Oval 6"/>
          <p:cNvSpPr>
            <a:spLocks noChangeArrowheads="1"/>
          </p:cNvSpPr>
          <p:nvPr/>
        </p:nvSpPr>
        <p:spPr bwMode="auto">
          <a:xfrm>
            <a:off x="6094413" y="2897188"/>
            <a:ext cx="152400" cy="150812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4" name="Oval 7"/>
          <p:cNvSpPr>
            <a:spLocks noChangeArrowheads="1"/>
          </p:cNvSpPr>
          <p:nvPr/>
        </p:nvSpPr>
        <p:spPr bwMode="auto">
          <a:xfrm>
            <a:off x="6094413" y="3505200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5" name="Oval 9"/>
          <p:cNvSpPr>
            <a:spLocks noChangeArrowheads="1"/>
          </p:cNvSpPr>
          <p:nvPr/>
        </p:nvSpPr>
        <p:spPr bwMode="auto">
          <a:xfrm>
            <a:off x="2670175" y="1984375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6" name="Oval 10"/>
          <p:cNvSpPr>
            <a:spLocks noChangeArrowheads="1"/>
          </p:cNvSpPr>
          <p:nvPr/>
        </p:nvSpPr>
        <p:spPr bwMode="auto">
          <a:xfrm>
            <a:off x="2670175" y="2592388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7" name="Oval 11"/>
          <p:cNvSpPr>
            <a:spLocks noChangeArrowheads="1"/>
          </p:cNvSpPr>
          <p:nvPr/>
        </p:nvSpPr>
        <p:spPr bwMode="auto">
          <a:xfrm>
            <a:off x="2670175" y="3200400"/>
            <a:ext cx="152400" cy="152400"/>
          </a:xfrm>
          <a:prstGeom prst="ellipse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78" name="Text Box 24"/>
          <p:cNvSpPr txBox="1">
            <a:spLocks noChangeArrowheads="1"/>
          </p:cNvSpPr>
          <p:nvPr/>
        </p:nvSpPr>
        <p:spPr bwMode="auto">
          <a:xfrm>
            <a:off x="736600" y="2176463"/>
            <a:ext cx="1504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/>
              <a:t>N transmit</a:t>
            </a:r>
          </a:p>
          <a:p>
            <a:pPr algn="ctr" eaLnBrk="1" hangingPunct="1"/>
            <a:r>
              <a:rPr lang="en-US" altLang="en-US"/>
              <a:t>antennas</a:t>
            </a:r>
          </a:p>
        </p:txBody>
      </p:sp>
      <p:sp>
        <p:nvSpPr>
          <p:cNvPr id="45079" name="Text Box 25"/>
          <p:cNvSpPr txBox="1">
            <a:spLocks noChangeArrowheads="1"/>
          </p:cNvSpPr>
          <p:nvPr/>
        </p:nvSpPr>
        <p:spPr bwMode="auto">
          <a:xfrm>
            <a:off x="6694488" y="2211388"/>
            <a:ext cx="14239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/>
              <a:t>M receive</a:t>
            </a:r>
          </a:p>
          <a:p>
            <a:pPr algn="ctr" eaLnBrk="1" hangingPunct="1"/>
            <a:r>
              <a:rPr lang="en-US" altLang="en-US"/>
              <a:t>antennas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Reasons for Lower Improvement in TCP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COPE introduces packet re-ordering </a:t>
            </a:r>
          </a:p>
          <a:p>
            <a:r>
              <a:rPr lang="en-US" altLang="en-US"/>
              <a:t>Router queue is small </a:t>
            </a:r>
            <a:r>
              <a:rPr lang="en-US" altLang="en-US">
                <a:sym typeface="Wingdings" charset="2"/>
              </a:rPr>
              <a:t> smaller coding opportunity</a:t>
            </a:r>
          </a:p>
          <a:p>
            <a:pPr lvl="1"/>
            <a:r>
              <a:rPr lang="en-US" altLang="en-US"/>
              <a:t>TCP congestion window does not sufficiently open up due to wireless losses</a:t>
            </a:r>
          </a:p>
          <a:p>
            <a:r>
              <a:rPr lang="en-US" altLang="en-US"/>
              <a:t>TCP doesn</a:t>
            </a:r>
            <a:r>
              <a:rPr lang="ja-JP" altLang="en-US"/>
              <a:t>’</a:t>
            </a:r>
            <a:r>
              <a:rPr lang="en-US" altLang="ja-JP"/>
              <a:t>t provide fair allocation across different flows</a:t>
            </a:r>
            <a:endParaRPr lang="en-US" altLang="en-US"/>
          </a:p>
        </p:txBody>
      </p:sp>
      <p:sp>
        <p:nvSpPr>
          <p:cNvPr id="952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C4D5C80-0CB9-7348-A10F-798E4C9ED90F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40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Discussion</a:t>
            </a:r>
          </a:p>
        </p:txBody>
      </p:sp>
      <p:sp>
        <p:nvSpPr>
          <p:cNvPr id="962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Wired vs. wireless coding</a:t>
            </a:r>
          </a:p>
          <a:p>
            <a:r>
              <a:rPr lang="en-US" altLang="en-US"/>
              <a:t>Traffic patterns</a:t>
            </a:r>
          </a:p>
          <a:p>
            <a:r>
              <a:rPr lang="en-US" altLang="en-US"/>
              <a:t>Scale</a:t>
            </a: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3F5575A5-26A1-2B4F-91A3-372EDF671BB4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41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972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/>
              <a:t>MIMO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/>
              <a:t>Opportunistic forwarding (ExOR)</a:t>
            </a:r>
          </a:p>
          <a:p>
            <a:endParaRPr lang="en-US" altLang="en-US"/>
          </a:p>
          <a:p>
            <a:r>
              <a:rPr lang="en-US" altLang="en-US"/>
              <a:t>Network coding (COPE)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Combining the two (MORE)</a:t>
            </a:r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151A0EE-B9AF-3042-889D-37662594E6CA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012" name="Rectangle 28"/>
          <p:cNvSpPr>
            <a:spLocks noGrp="1" noChangeArrowheads="1"/>
          </p:cNvSpPr>
          <p:nvPr>
            <p:ph type="body" idx="1"/>
          </p:nvPr>
        </p:nvSpPr>
        <p:spPr>
          <a:xfrm>
            <a:off x="112713" y="5041900"/>
            <a:ext cx="8918575" cy="1397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/>
              <a:t>Best single path </a:t>
            </a:r>
            <a:r>
              <a:rPr lang="en-US" altLang="en-US" sz="2800">
                <a:sym typeface="Wingdings" charset="2"/>
              </a:rPr>
              <a:t> </a:t>
            </a:r>
            <a:r>
              <a:rPr lang="en-US" altLang="en-US" sz="2800">
                <a:solidFill>
                  <a:schemeClr val="tx2"/>
                </a:solidFill>
                <a:sym typeface="Wingdings" charset="2"/>
              </a:rPr>
              <a:t>loss prob. 50% </a:t>
            </a:r>
          </a:p>
          <a:p>
            <a:pPr>
              <a:lnSpc>
                <a:spcPct val="90000"/>
              </a:lnSpc>
            </a:pPr>
            <a:r>
              <a:rPr lang="pl-PL" altLang="en-US" sz="2800">
                <a:sym typeface="Wingdings" charset="2"/>
              </a:rPr>
              <a:t>In opp. routing [ExOR</a:t>
            </a:r>
            <a:r>
              <a:rPr lang="ja-JP" altLang="en-US" sz="2800">
                <a:sym typeface="Wingdings" charset="2"/>
              </a:rPr>
              <a:t>’</a:t>
            </a:r>
            <a:r>
              <a:rPr lang="pl-PL" altLang="ja-JP" sz="2800">
                <a:sym typeface="Wingdings" charset="2"/>
              </a:rPr>
              <a:t>05], any router that hears the packet can forward it</a:t>
            </a:r>
            <a:r>
              <a:rPr lang="en-US" altLang="ja-JP" sz="2800">
                <a:sym typeface="Wingdings" charset="2"/>
              </a:rPr>
              <a:t>  </a:t>
            </a:r>
            <a:r>
              <a:rPr lang="en-US" altLang="ja-JP" sz="2800">
                <a:solidFill>
                  <a:schemeClr val="tx2"/>
                </a:solidFill>
                <a:sym typeface="Wingdings" charset="2"/>
              </a:rPr>
              <a:t>loss prob. 0.5</a:t>
            </a:r>
            <a:r>
              <a:rPr lang="en-US" altLang="ja-JP" sz="3600" baseline="30000">
                <a:solidFill>
                  <a:schemeClr val="tx2"/>
                </a:solidFill>
                <a:sym typeface="Wingdings" charset="2"/>
              </a:rPr>
              <a:t>4</a:t>
            </a:r>
            <a:r>
              <a:rPr lang="en-US" altLang="ja-JP" sz="2800">
                <a:solidFill>
                  <a:schemeClr val="tx2"/>
                </a:solidFill>
                <a:sym typeface="Wingdings" charset="2"/>
              </a:rPr>
              <a:t> = 6%</a:t>
            </a:r>
            <a:endParaRPr lang="en-US" altLang="en-US" sz="2800">
              <a:solidFill>
                <a:schemeClr val="tx2"/>
              </a:solidFill>
              <a:sym typeface="Wingdings" charset="2"/>
            </a:endParaRPr>
          </a:p>
        </p:txBody>
      </p:sp>
      <p:sp>
        <p:nvSpPr>
          <p:cNvPr id="98306" name="Rectangle 3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pl-PL" altLang="en-US"/>
              <a:t>Use Opportunistic Routing</a:t>
            </a:r>
            <a:endParaRPr lang="en-US" altLang="en-US"/>
          </a:p>
        </p:txBody>
      </p:sp>
      <p:sp>
        <p:nvSpPr>
          <p:cNvPr id="298020" name="Rectangle 36"/>
          <p:cNvSpPr>
            <a:spLocks noChangeArrowheads="1"/>
          </p:cNvSpPr>
          <p:nvPr/>
        </p:nvSpPr>
        <p:spPr bwMode="auto">
          <a:xfrm>
            <a:off x="179388" y="5118100"/>
            <a:ext cx="8785225" cy="1282700"/>
          </a:xfrm>
          <a:prstGeom prst="rect">
            <a:avLst/>
          </a:prstGeom>
          <a:solidFill>
            <a:srgbClr val="790015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"/>
              </a:spcBef>
            </a:pPr>
            <a:r>
              <a:rPr lang="pl-PL" altLang="en-US" sz="3400">
                <a:solidFill>
                  <a:srgbClr val="FFFFFF"/>
                </a:solidFill>
              </a:rPr>
              <a:t>Opportunistic routing promises large increase in throughput</a:t>
            </a:r>
            <a:endParaRPr lang="en-US" altLang="en-US" sz="3400">
              <a:solidFill>
                <a:srgbClr val="FFFFFF"/>
              </a:solidFill>
            </a:endParaRPr>
          </a:p>
        </p:txBody>
      </p:sp>
      <p:sp>
        <p:nvSpPr>
          <p:cNvPr id="298030" name="Arc 46"/>
          <p:cNvSpPr>
            <a:spLocks/>
          </p:cNvSpPr>
          <p:nvPr/>
        </p:nvSpPr>
        <p:spPr bwMode="auto">
          <a:xfrm>
            <a:off x="755650" y="2317750"/>
            <a:ext cx="1239838" cy="1620838"/>
          </a:xfrm>
          <a:custGeom>
            <a:avLst/>
            <a:gdLst>
              <a:gd name="T0" fmla="*/ 2147483647 w 21600"/>
              <a:gd name="T1" fmla="*/ 0 h 28169"/>
              <a:gd name="T2" fmla="*/ 2147483647 w 21600"/>
              <a:gd name="T3" fmla="*/ 2147483647 h 28169"/>
              <a:gd name="T4" fmla="*/ 0 w 21600"/>
              <a:gd name="T5" fmla="*/ 2147483647 h 28169"/>
              <a:gd name="T6" fmla="*/ 0 60000 65536"/>
              <a:gd name="T7" fmla="*/ 0 60000 65536"/>
              <a:gd name="T8" fmla="*/ 0 60000 65536"/>
              <a:gd name="T9" fmla="*/ 0 w 21600"/>
              <a:gd name="T10" fmla="*/ 0 h 28169"/>
              <a:gd name="T11" fmla="*/ 21600 w 21600"/>
              <a:gd name="T12" fmla="*/ 28169 h 281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8169" fill="none" extrusionOk="0">
                <a:moveTo>
                  <a:pt x="16354" y="0"/>
                </a:moveTo>
                <a:cubicBezTo>
                  <a:pt x="19738" y="3922"/>
                  <a:pt x="21600" y="8929"/>
                  <a:pt x="21600" y="14110"/>
                </a:cubicBezTo>
                <a:cubicBezTo>
                  <a:pt x="21600" y="19267"/>
                  <a:pt x="19754" y="24254"/>
                  <a:pt x="16398" y="28169"/>
                </a:cubicBezTo>
              </a:path>
              <a:path w="21600" h="28169" stroke="0" extrusionOk="0">
                <a:moveTo>
                  <a:pt x="16354" y="0"/>
                </a:moveTo>
                <a:cubicBezTo>
                  <a:pt x="19738" y="3922"/>
                  <a:pt x="21600" y="8929"/>
                  <a:pt x="21600" y="14110"/>
                </a:cubicBezTo>
                <a:cubicBezTo>
                  <a:pt x="21600" y="19267"/>
                  <a:pt x="19754" y="24254"/>
                  <a:pt x="16398" y="28169"/>
                </a:cubicBezTo>
                <a:lnTo>
                  <a:pt x="0" y="14110"/>
                </a:lnTo>
                <a:lnTo>
                  <a:pt x="16354" y="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8031" name="Arc 47"/>
          <p:cNvSpPr>
            <a:spLocks/>
          </p:cNvSpPr>
          <p:nvPr/>
        </p:nvSpPr>
        <p:spPr bwMode="auto">
          <a:xfrm>
            <a:off x="755650" y="2073275"/>
            <a:ext cx="1704975" cy="2071688"/>
          </a:xfrm>
          <a:custGeom>
            <a:avLst/>
            <a:gdLst>
              <a:gd name="T0" fmla="*/ 2147483647 w 21600"/>
              <a:gd name="T1" fmla="*/ 0 h 26159"/>
              <a:gd name="T2" fmla="*/ 2147483647 w 21600"/>
              <a:gd name="T3" fmla="*/ 2147483647 h 26159"/>
              <a:gd name="T4" fmla="*/ 0 w 21600"/>
              <a:gd name="T5" fmla="*/ 2147483647 h 26159"/>
              <a:gd name="T6" fmla="*/ 0 60000 65536"/>
              <a:gd name="T7" fmla="*/ 0 60000 65536"/>
              <a:gd name="T8" fmla="*/ 0 60000 65536"/>
              <a:gd name="T9" fmla="*/ 0 w 21600"/>
              <a:gd name="T10" fmla="*/ 0 h 26159"/>
              <a:gd name="T11" fmla="*/ 21600 w 21600"/>
              <a:gd name="T12" fmla="*/ 26159 h 26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159" fill="none" extrusionOk="0">
                <a:moveTo>
                  <a:pt x="16861" y="-1"/>
                </a:moveTo>
                <a:cubicBezTo>
                  <a:pt x="19928" y="3830"/>
                  <a:pt x="21600" y="8592"/>
                  <a:pt x="21600" y="13500"/>
                </a:cubicBezTo>
                <a:cubicBezTo>
                  <a:pt x="21600" y="18045"/>
                  <a:pt x="20165" y="22475"/>
                  <a:pt x="17501" y="26158"/>
                </a:cubicBezTo>
              </a:path>
              <a:path w="21600" h="26159" stroke="0" extrusionOk="0">
                <a:moveTo>
                  <a:pt x="16861" y="-1"/>
                </a:moveTo>
                <a:cubicBezTo>
                  <a:pt x="19928" y="3830"/>
                  <a:pt x="21600" y="8592"/>
                  <a:pt x="21600" y="13500"/>
                </a:cubicBezTo>
                <a:cubicBezTo>
                  <a:pt x="21600" y="18045"/>
                  <a:pt x="20165" y="22475"/>
                  <a:pt x="17501" y="26158"/>
                </a:cubicBezTo>
                <a:lnTo>
                  <a:pt x="0" y="13500"/>
                </a:lnTo>
                <a:lnTo>
                  <a:pt x="16861" y="-1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8032" name="Arc 48"/>
          <p:cNvSpPr>
            <a:spLocks/>
          </p:cNvSpPr>
          <p:nvPr/>
        </p:nvSpPr>
        <p:spPr bwMode="auto">
          <a:xfrm>
            <a:off x="755650" y="1776413"/>
            <a:ext cx="2211388" cy="2530475"/>
          </a:xfrm>
          <a:custGeom>
            <a:avLst/>
            <a:gdLst>
              <a:gd name="T0" fmla="*/ 2147483647 w 21600"/>
              <a:gd name="T1" fmla="*/ 0 h 24650"/>
              <a:gd name="T2" fmla="*/ 2147483647 w 21600"/>
              <a:gd name="T3" fmla="*/ 2147483647 h 24650"/>
              <a:gd name="T4" fmla="*/ 0 w 21600"/>
              <a:gd name="T5" fmla="*/ 2147483647 h 24650"/>
              <a:gd name="T6" fmla="*/ 0 60000 65536"/>
              <a:gd name="T7" fmla="*/ 0 60000 65536"/>
              <a:gd name="T8" fmla="*/ 0 60000 65536"/>
              <a:gd name="T9" fmla="*/ 0 w 21600"/>
              <a:gd name="T10" fmla="*/ 0 h 24650"/>
              <a:gd name="T11" fmla="*/ 21600 w 21600"/>
              <a:gd name="T12" fmla="*/ 24650 h 246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650" fill="none" extrusionOk="0">
                <a:moveTo>
                  <a:pt x="16942" y="0"/>
                </a:moveTo>
                <a:cubicBezTo>
                  <a:pt x="19959" y="3814"/>
                  <a:pt x="21600" y="8535"/>
                  <a:pt x="21600" y="13398"/>
                </a:cubicBezTo>
                <a:cubicBezTo>
                  <a:pt x="21600" y="17367"/>
                  <a:pt x="20505" y="21261"/>
                  <a:pt x="18437" y="24649"/>
                </a:cubicBezTo>
              </a:path>
              <a:path w="21600" h="24650" stroke="0" extrusionOk="0">
                <a:moveTo>
                  <a:pt x="16942" y="0"/>
                </a:moveTo>
                <a:cubicBezTo>
                  <a:pt x="19959" y="3814"/>
                  <a:pt x="21600" y="8535"/>
                  <a:pt x="21600" y="13398"/>
                </a:cubicBezTo>
                <a:cubicBezTo>
                  <a:pt x="21600" y="17367"/>
                  <a:pt x="20505" y="21261"/>
                  <a:pt x="18437" y="24649"/>
                </a:cubicBezTo>
                <a:lnTo>
                  <a:pt x="0" y="13398"/>
                </a:lnTo>
                <a:lnTo>
                  <a:pt x="16942" y="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8033" name="Arc 49"/>
          <p:cNvSpPr>
            <a:spLocks/>
          </p:cNvSpPr>
          <p:nvPr/>
        </p:nvSpPr>
        <p:spPr bwMode="auto">
          <a:xfrm>
            <a:off x="684213" y="1670050"/>
            <a:ext cx="2943225" cy="2982913"/>
          </a:xfrm>
          <a:custGeom>
            <a:avLst/>
            <a:gdLst>
              <a:gd name="T0" fmla="*/ 2147483647 w 21600"/>
              <a:gd name="T1" fmla="*/ 0 h 21834"/>
              <a:gd name="T2" fmla="*/ 2147483647 w 21600"/>
              <a:gd name="T3" fmla="*/ 2147483647 h 21834"/>
              <a:gd name="T4" fmla="*/ 0 w 21600"/>
              <a:gd name="T5" fmla="*/ 2147483647 h 21834"/>
              <a:gd name="T6" fmla="*/ 0 60000 65536"/>
              <a:gd name="T7" fmla="*/ 0 60000 65536"/>
              <a:gd name="T8" fmla="*/ 0 60000 65536"/>
              <a:gd name="T9" fmla="*/ 0 w 21600"/>
              <a:gd name="T10" fmla="*/ 0 h 21834"/>
              <a:gd name="T11" fmla="*/ 21600 w 21600"/>
              <a:gd name="T12" fmla="*/ 21834 h 218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34" fill="none" extrusionOk="0">
                <a:moveTo>
                  <a:pt x="18659" y="0"/>
                </a:moveTo>
                <a:cubicBezTo>
                  <a:pt x="20585" y="3302"/>
                  <a:pt x="21600" y="7057"/>
                  <a:pt x="21600" y="10880"/>
                </a:cubicBezTo>
                <a:cubicBezTo>
                  <a:pt x="21600" y="14732"/>
                  <a:pt x="20569" y="18514"/>
                  <a:pt x="18616" y="21834"/>
                </a:cubicBezTo>
              </a:path>
              <a:path w="21600" h="21834" stroke="0" extrusionOk="0">
                <a:moveTo>
                  <a:pt x="18659" y="0"/>
                </a:moveTo>
                <a:cubicBezTo>
                  <a:pt x="20585" y="3302"/>
                  <a:pt x="21600" y="7057"/>
                  <a:pt x="21600" y="10880"/>
                </a:cubicBezTo>
                <a:cubicBezTo>
                  <a:pt x="21600" y="14732"/>
                  <a:pt x="20569" y="18514"/>
                  <a:pt x="18616" y="21834"/>
                </a:cubicBezTo>
                <a:lnTo>
                  <a:pt x="0" y="10880"/>
                </a:lnTo>
                <a:lnTo>
                  <a:pt x="18659" y="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8034" name="Arc 50"/>
          <p:cNvSpPr>
            <a:spLocks/>
          </p:cNvSpPr>
          <p:nvPr/>
        </p:nvSpPr>
        <p:spPr bwMode="auto">
          <a:xfrm>
            <a:off x="792163" y="1443038"/>
            <a:ext cx="3492500" cy="3346450"/>
          </a:xfrm>
          <a:custGeom>
            <a:avLst/>
            <a:gdLst>
              <a:gd name="T0" fmla="*/ 2147483647 w 21600"/>
              <a:gd name="T1" fmla="*/ 0 h 20639"/>
              <a:gd name="T2" fmla="*/ 2147483647 w 21600"/>
              <a:gd name="T3" fmla="*/ 2147483647 h 20639"/>
              <a:gd name="T4" fmla="*/ 0 w 21600"/>
              <a:gd name="T5" fmla="*/ 2147483647 h 20639"/>
              <a:gd name="T6" fmla="*/ 0 60000 65536"/>
              <a:gd name="T7" fmla="*/ 0 60000 65536"/>
              <a:gd name="T8" fmla="*/ 0 60000 65536"/>
              <a:gd name="T9" fmla="*/ 0 w 21600"/>
              <a:gd name="T10" fmla="*/ 0 h 20639"/>
              <a:gd name="T11" fmla="*/ 21600 w 21600"/>
              <a:gd name="T12" fmla="*/ 20639 h 206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639" fill="none" extrusionOk="0">
                <a:moveTo>
                  <a:pt x="18806" y="0"/>
                </a:moveTo>
                <a:cubicBezTo>
                  <a:pt x="20637" y="3241"/>
                  <a:pt x="21600" y="6901"/>
                  <a:pt x="21600" y="10624"/>
                </a:cubicBezTo>
                <a:cubicBezTo>
                  <a:pt x="21600" y="14112"/>
                  <a:pt x="20755" y="17548"/>
                  <a:pt x="19137" y="20638"/>
                </a:cubicBezTo>
              </a:path>
              <a:path w="21600" h="20639" stroke="0" extrusionOk="0">
                <a:moveTo>
                  <a:pt x="18806" y="0"/>
                </a:moveTo>
                <a:cubicBezTo>
                  <a:pt x="20637" y="3241"/>
                  <a:pt x="21600" y="6901"/>
                  <a:pt x="21600" y="10624"/>
                </a:cubicBezTo>
                <a:cubicBezTo>
                  <a:pt x="21600" y="14112"/>
                  <a:pt x="20755" y="17548"/>
                  <a:pt x="19137" y="20638"/>
                </a:cubicBezTo>
                <a:lnTo>
                  <a:pt x="0" y="10624"/>
                </a:lnTo>
                <a:lnTo>
                  <a:pt x="18806" y="0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298035" name="Arc 51"/>
          <p:cNvSpPr>
            <a:spLocks/>
          </p:cNvSpPr>
          <p:nvPr/>
        </p:nvSpPr>
        <p:spPr bwMode="auto">
          <a:xfrm>
            <a:off x="971550" y="1225550"/>
            <a:ext cx="3957638" cy="3671888"/>
          </a:xfrm>
          <a:custGeom>
            <a:avLst/>
            <a:gdLst>
              <a:gd name="T0" fmla="*/ 2147483647 w 21600"/>
              <a:gd name="T1" fmla="*/ 0 h 19977"/>
              <a:gd name="T2" fmla="*/ 2147483647 w 21600"/>
              <a:gd name="T3" fmla="*/ 2147483647 h 19977"/>
              <a:gd name="T4" fmla="*/ 0 w 21600"/>
              <a:gd name="T5" fmla="*/ 2147483647 h 19977"/>
              <a:gd name="T6" fmla="*/ 0 60000 65536"/>
              <a:gd name="T7" fmla="*/ 0 60000 65536"/>
              <a:gd name="T8" fmla="*/ 0 60000 65536"/>
              <a:gd name="T9" fmla="*/ 0 w 21600"/>
              <a:gd name="T10" fmla="*/ 0 h 19977"/>
              <a:gd name="T11" fmla="*/ 21600 w 21600"/>
              <a:gd name="T12" fmla="*/ 19977 h 199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9977" fill="none" extrusionOk="0">
                <a:moveTo>
                  <a:pt x="18830" y="0"/>
                </a:moveTo>
                <a:cubicBezTo>
                  <a:pt x="20646" y="3231"/>
                  <a:pt x="21600" y="6874"/>
                  <a:pt x="21600" y="10581"/>
                </a:cubicBezTo>
                <a:cubicBezTo>
                  <a:pt x="21600" y="13835"/>
                  <a:pt x="20864" y="17047"/>
                  <a:pt x="19449" y="19977"/>
                </a:cubicBezTo>
              </a:path>
              <a:path w="21600" h="19977" stroke="0" extrusionOk="0">
                <a:moveTo>
                  <a:pt x="18830" y="0"/>
                </a:moveTo>
                <a:cubicBezTo>
                  <a:pt x="20646" y="3231"/>
                  <a:pt x="21600" y="6874"/>
                  <a:pt x="21600" y="10581"/>
                </a:cubicBezTo>
                <a:cubicBezTo>
                  <a:pt x="21600" y="13835"/>
                  <a:pt x="20864" y="17047"/>
                  <a:pt x="19449" y="19977"/>
                </a:cubicBezTo>
                <a:lnTo>
                  <a:pt x="0" y="10581"/>
                </a:lnTo>
                <a:lnTo>
                  <a:pt x="18830" y="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grpSp>
        <p:nvGrpSpPr>
          <p:cNvPr id="98314" name="Group 37"/>
          <p:cNvGrpSpPr>
            <a:grpSpLocks/>
          </p:cNvGrpSpPr>
          <p:nvPr/>
        </p:nvGrpSpPr>
        <p:grpSpPr bwMode="auto">
          <a:xfrm>
            <a:off x="1116013" y="1368425"/>
            <a:ext cx="7056437" cy="3386138"/>
            <a:chOff x="703" y="753"/>
            <a:chExt cx="4445" cy="2133"/>
          </a:xfrm>
        </p:grpSpPr>
        <p:sp>
          <p:nvSpPr>
            <p:cNvPr id="98319" name="Oval 2"/>
            <p:cNvSpPr>
              <a:spLocks noChangeArrowheads="1"/>
            </p:cNvSpPr>
            <p:nvPr/>
          </p:nvSpPr>
          <p:spPr bwMode="auto">
            <a:xfrm>
              <a:off x="703" y="1616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 i="1">
                  <a:solidFill>
                    <a:srgbClr val="000000"/>
                  </a:solidFill>
                </a:rPr>
                <a:t>src</a:t>
              </a:r>
            </a:p>
          </p:txBody>
        </p:sp>
        <p:sp>
          <p:nvSpPr>
            <p:cNvPr id="98320" name="Oval 3"/>
            <p:cNvSpPr>
              <a:spLocks noChangeArrowheads="1"/>
            </p:cNvSpPr>
            <p:nvPr/>
          </p:nvSpPr>
          <p:spPr bwMode="auto">
            <a:xfrm>
              <a:off x="2789" y="753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b="1" i="1">
                  <a:solidFill>
                    <a:srgbClr val="000000"/>
                  </a:solidFill>
                </a:rPr>
                <a:t>R1</a:t>
              </a:r>
              <a:endParaRPr lang="pl-PL" altLang="en-US" b="1" i="1">
                <a:solidFill>
                  <a:srgbClr val="000000"/>
                </a:solidFill>
              </a:endParaRPr>
            </a:p>
          </p:txBody>
        </p:sp>
        <p:sp>
          <p:nvSpPr>
            <p:cNvPr id="98321" name="Oval 4"/>
            <p:cNvSpPr>
              <a:spLocks noChangeArrowheads="1"/>
            </p:cNvSpPr>
            <p:nvPr/>
          </p:nvSpPr>
          <p:spPr bwMode="auto">
            <a:xfrm>
              <a:off x="4785" y="1570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b="1" i="1">
                  <a:solidFill>
                    <a:srgbClr val="000000"/>
                  </a:solidFill>
                </a:rPr>
                <a:t>dst</a:t>
              </a:r>
              <a:endParaRPr lang="pl-PL" altLang="en-US" b="1" i="1">
                <a:solidFill>
                  <a:srgbClr val="000000"/>
                </a:solidFill>
              </a:endParaRPr>
            </a:p>
          </p:txBody>
        </p:sp>
        <p:cxnSp>
          <p:nvCxnSpPr>
            <p:cNvPr id="98322" name="AutoShape 5"/>
            <p:cNvCxnSpPr>
              <a:cxnSpLocks noChangeShapeType="1"/>
              <a:stCxn id="98319" idx="7"/>
              <a:endCxn id="98320" idx="2"/>
            </p:cNvCxnSpPr>
            <p:nvPr/>
          </p:nvCxnSpPr>
          <p:spPr bwMode="auto">
            <a:xfrm flipV="1">
              <a:off x="1013" y="935"/>
              <a:ext cx="1776" cy="73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23" name="AutoShape 6"/>
            <p:cNvCxnSpPr>
              <a:cxnSpLocks noChangeShapeType="1"/>
              <a:stCxn id="98320" idx="6"/>
              <a:endCxn id="98321" idx="1"/>
            </p:cNvCxnSpPr>
            <p:nvPr/>
          </p:nvCxnSpPr>
          <p:spPr bwMode="auto">
            <a:xfrm>
              <a:off x="3152" y="935"/>
              <a:ext cx="1686" cy="6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8324" name="Oval 8"/>
            <p:cNvSpPr>
              <a:spLocks noChangeArrowheads="1"/>
            </p:cNvSpPr>
            <p:nvPr/>
          </p:nvSpPr>
          <p:spPr bwMode="auto">
            <a:xfrm>
              <a:off x="2789" y="2523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b="1" i="1">
                  <a:solidFill>
                    <a:srgbClr val="000000"/>
                  </a:solidFill>
                </a:rPr>
                <a:t>R4</a:t>
              </a:r>
              <a:endParaRPr lang="pl-PL" altLang="en-US" b="1" i="1">
                <a:solidFill>
                  <a:srgbClr val="000000"/>
                </a:solidFill>
              </a:endParaRPr>
            </a:p>
          </p:txBody>
        </p:sp>
        <p:sp>
          <p:nvSpPr>
            <p:cNvPr id="98325" name="Oval 9"/>
            <p:cNvSpPr>
              <a:spLocks noChangeArrowheads="1"/>
            </p:cNvSpPr>
            <p:nvPr/>
          </p:nvSpPr>
          <p:spPr bwMode="auto">
            <a:xfrm>
              <a:off x="2789" y="1389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b="1" i="1">
                  <a:solidFill>
                    <a:srgbClr val="000000"/>
                  </a:solidFill>
                </a:rPr>
                <a:t>R2</a:t>
              </a:r>
              <a:endParaRPr lang="pl-PL" altLang="en-US" b="1" i="1">
                <a:solidFill>
                  <a:srgbClr val="000000"/>
                </a:solidFill>
              </a:endParaRPr>
            </a:p>
          </p:txBody>
        </p:sp>
        <p:sp>
          <p:nvSpPr>
            <p:cNvPr id="98326" name="Oval 10"/>
            <p:cNvSpPr>
              <a:spLocks noChangeArrowheads="1"/>
            </p:cNvSpPr>
            <p:nvPr/>
          </p:nvSpPr>
          <p:spPr bwMode="auto">
            <a:xfrm>
              <a:off x="2789" y="1933"/>
              <a:ext cx="363" cy="363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b="1" i="1">
                  <a:solidFill>
                    <a:srgbClr val="000000"/>
                  </a:solidFill>
                </a:rPr>
                <a:t>R3</a:t>
              </a:r>
              <a:endParaRPr lang="pl-PL" altLang="en-US" b="1" i="1">
                <a:solidFill>
                  <a:srgbClr val="000000"/>
                </a:solidFill>
              </a:endParaRPr>
            </a:p>
          </p:txBody>
        </p:sp>
        <p:sp useBgFill="1">
          <p:nvSpPr>
            <p:cNvPr id="98327" name="Text Box 11"/>
            <p:cNvSpPr txBox="1">
              <a:spLocks noChangeArrowheads="1"/>
            </p:cNvSpPr>
            <p:nvPr/>
          </p:nvSpPr>
          <p:spPr bwMode="auto">
            <a:xfrm rot="-1359115">
              <a:off x="1678" y="1096"/>
              <a:ext cx="522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50%</a:t>
              </a:r>
            </a:p>
          </p:txBody>
        </p:sp>
        <p:sp useBgFill="1">
          <p:nvSpPr>
            <p:cNvPr id="98328" name="Text Box 12"/>
            <p:cNvSpPr txBox="1">
              <a:spLocks noChangeArrowheads="1"/>
            </p:cNvSpPr>
            <p:nvPr/>
          </p:nvSpPr>
          <p:spPr bwMode="auto">
            <a:xfrm rot="1662554">
              <a:off x="3677" y="1110"/>
              <a:ext cx="710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100%</a:t>
              </a:r>
            </a:p>
          </p:txBody>
        </p:sp>
        <p:cxnSp>
          <p:nvCxnSpPr>
            <p:cNvPr id="98329" name="AutoShape 13"/>
            <p:cNvCxnSpPr>
              <a:cxnSpLocks noChangeShapeType="1"/>
              <a:stCxn id="98319" idx="6"/>
              <a:endCxn id="98325" idx="2"/>
            </p:cNvCxnSpPr>
            <p:nvPr/>
          </p:nvCxnSpPr>
          <p:spPr bwMode="auto">
            <a:xfrm flipV="1">
              <a:off x="1066" y="1571"/>
              <a:ext cx="1723" cy="22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0" name="AutoShape 14"/>
            <p:cNvCxnSpPr>
              <a:cxnSpLocks noChangeShapeType="1"/>
              <a:stCxn id="98325" idx="6"/>
              <a:endCxn id="98321" idx="2"/>
            </p:cNvCxnSpPr>
            <p:nvPr/>
          </p:nvCxnSpPr>
          <p:spPr bwMode="auto">
            <a:xfrm>
              <a:off x="3152" y="1571"/>
              <a:ext cx="1633" cy="181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1" name="AutoShape 15"/>
            <p:cNvCxnSpPr>
              <a:cxnSpLocks noChangeShapeType="1"/>
              <a:stCxn id="98319" idx="5"/>
              <a:endCxn id="98326" idx="2"/>
            </p:cNvCxnSpPr>
            <p:nvPr/>
          </p:nvCxnSpPr>
          <p:spPr bwMode="auto">
            <a:xfrm>
              <a:off x="1013" y="1926"/>
              <a:ext cx="1776" cy="189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2" name="AutoShape 16"/>
            <p:cNvCxnSpPr>
              <a:cxnSpLocks noChangeShapeType="1"/>
              <a:stCxn id="98326" idx="6"/>
              <a:endCxn id="98321" idx="3"/>
            </p:cNvCxnSpPr>
            <p:nvPr/>
          </p:nvCxnSpPr>
          <p:spPr bwMode="auto">
            <a:xfrm flipV="1">
              <a:off x="3152" y="1880"/>
              <a:ext cx="1686" cy="2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3" name="AutoShape 17"/>
            <p:cNvCxnSpPr>
              <a:cxnSpLocks noChangeShapeType="1"/>
              <a:stCxn id="98319" idx="4"/>
              <a:endCxn id="98324" idx="2"/>
            </p:cNvCxnSpPr>
            <p:nvPr/>
          </p:nvCxnSpPr>
          <p:spPr bwMode="auto">
            <a:xfrm>
              <a:off x="885" y="1979"/>
              <a:ext cx="1904" cy="726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334" name="AutoShape 18"/>
            <p:cNvCxnSpPr>
              <a:cxnSpLocks noChangeShapeType="1"/>
              <a:stCxn id="98324" idx="6"/>
              <a:endCxn id="98321" idx="4"/>
            </p:cNvCxnSpPr>
            <p:nvPr/>
          </p:nvCxnSpPr>
          <p:spPr bwMode="auto">
            <a:xfrm flipV="1">
              <a:off x="3152" y="1933"/>
              <a:ext cx="1815" cy="77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 useBgFill="1">
          <p:nvSpPr>
            <p:cNvPr id="98335" name="Text Box 19"/>
            <p:cNvSpPr txBox="1">
              <a:spLocks noChangeArrowheads="1"/>
            </p:cNvSpPr>
            <p:nvPr/>
          </p:nvSpPr>
          <p:spPr bwMode="auto">
            <a:xfrm rot="-359218">
              <a:off x="1720" y="1458"/>
              <a:ext cx="479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50%</a:t>
              </a:r>
            </a:p>
          </p:txBody>
        </p:sp>
        <p:sp useBgFill="1">
          <p:nvSpPr>
            <p:cNvPr id="98336" name="Text Box 20"/>
            <p:cNvSpPr txBox="1">
              <a:spLocks noChangeArrowheads="1"/>
            </p:cNvSpPr>
            <p:nvPr/>
          </p:nvSpPr>
          <p:spPr bwMode="auto">
            <a:xfrm rot="463536">
              <a:off x="3362" y="1387"/>
              <a:ext cx="608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100%</a:t>
              </a:r>
            </a:p>
          </p:txBody>
        </p:sp>
        <p:sp useBgFill="1">
          <p:nvSpPr>
            <p:cNvPr id="98337" name="Text Box 21"/>
            <p:cNvSpPr txBox="1">
              <a:spLocks noChangeArrowheads="1"/>
            </p:cNvSpPr>
            <p:nvPr/>
          </p:nvSpPr>
          <p:spPr bwMode="auto">
            <a:xfrm rot="-1136684">
              <a:off x="3501" y="1795"/>
              <a:ext cx="655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100%</a:t>
              </a:r>
            </a:p>
          </p:txBody>
        </p:sp>
        <p:sp useBgFill="1">
          <p:nvSpPr>
            <p:cNvPr id="98338" name="Text Box 22"/>
            <p:cNvSpPr txBox="1">
              <a:spLocks noChangeArrowheads="1"/>
            </p:cNvSpPr>
            <p:nvPr/>
          </p:nvSpPr>
          <p:spPr bwMode="auto">
            <a:xfrm rot="-989879">
              <a:off x="3576" y="2261"/>
              <a:ext cx="623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100%</a:t>
              </a:r>
            </a:p>
          </p:txBody>
        </p:sp>
        <p:sp useBgFill="1">
          <p:nvSpPr>
            <p:cNvPr id="98339" name="Text Box 23"/>
            <p:cNvSpPr txBox="1">
              <a:spLocks noChangeArrowheads="1"/>
            </p:cNvSpPr>
            <p:nvPr/>
          </p:nvSpPr>
          <p:spPr bwMode="auto">
            <a:xfrm>
              <a:off x="1675" y="1873"/>
              <a:ext cx="479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50%</a:t>
              </a:r>
            </a:p>
          </p:txBody>
        </p:sp>
        <p:sp useBgFill="1">
          <p:nvSpPr>
            <p:cNvPr id="98340" name="Text Box 24"/>
            <p:cNvSpPr txBox="1">
              <a:spLocks noChangeArrowheads="1"/>
            </p:cNvSpPr>
            <p:nvPr/>
          </p:nvSpPr>
          <p:spPr bwMode="auto">
            <a:xfrm rot="859151">
              <a:off x="1630" y="2209"/>
              <a:ext cx="479" cy="289"/>
            </a:xfrm>
            <a:prstGeom prst="rect">
              <a:avLst/>
            </a:prstGeom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00"/>
                  </a:solidFill>
                </a:rPr>
                <a:t>50%</a:t>
              </a:r>
            </a:p>
          </p:txBody>
        </p:sp>
      </p:grpSp>
      <p:grpSp>
        <p:nvGrpSpPr>
          <p:cNvPr id="98315" name="Group 52"/>
          <p:cNvGrpSpPr>
            <a:grpSpLocks/>
          </p:cNvGrpSpPr>
          <p:nvPr/>
        </p:nvGrpSpPr>
        <p:grpSpPr bwMode="auto">
          <a:xfrm>
            <a:off x="1763713" y="2665413"/>
            <a:ext cx="5905500" cy="360362"/>
            <a:chOff x="1111" y="1570"/>
            <a:chExt cx="3720" cy="227"/>
          </a:xfrm>
        </p:grpSpPr>
        <p:sp>
          <p:nvSpPr>
            <p:cNvPr id="98317" name="Line 53"/>
            <p:cNvSpPr>
              <a:spLocks noChangeShapeType="1"/>
            </p:cNvSpPr>
            <p:nvPr/>
          </p:nvSpPr>
          <p:spPr bwMode="auto">
            <a:xfrm flipV="1">
              <a:off x="1111" y="1570"/>
              <a:ext cx="1588" cy="227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98318" name="Line 54"/>
            <p:cNvSpPr>
              <a:spLocks noChangeShapeType="1"/>
            </p:cNvSpPr>
            <p:nvPr/>
          </p:nvSpPr>
          <p:spPr bwMode="auto">
            <a:xfrm>
              <a:off x="3198" y="1570"/>
              <a:ext cx="1633" cy="182"/>
            </a:xfrm>
            <a:prstGeom prst="line">
              <a:avLst/>
            </a:prstGeom>
            <a:noFill/>
            <a:ln w="508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sp>
        <p:nvSpPr>
          <p:cNvPr id="98316" name="Slide Number Placeholder 3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0679461-087D-5D4E-B313-15267F25A572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43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803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0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020" grpId="0" build="allAtOnce" animBg="1"/>
      <p:bldP spid="298030" grpId="0" animBg="1"/>
      <p:bldP spid="298031" grpId="0" animBg="1"/>
      <p:bldP spid="298032" grpId="0" animBg="1"/>
      <p:bldP spid="298033" grpId="0" animBg="1"/>
      <p:bldP spid="298034" grpId="0" animBg="1"/>
      <p:bldP spid="29803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805" name="Arc 29"/>
          <p:cNvSpPr>
            <a:spLocks/>
          </p:cNvSpPr>
          <p:nvPr/>
        </p:nvSpPr>
        <p:spPr bwMode="auto">
          <a:xfrm>
            <a:off x="1258888" y="3395663"/>
            <a:ext cx="1239837" cy="1620837"/>
          </a:xfrm>
          <a:custGeom>
            <a:avLst/>
            <a:gdLst>
              <a:gd name="T0" fmla="*/ 2147483647 w 21600"/>
              <a:gd name="T1" fmla="*/ 0 h 28169"/>
              <a:gd name="T2" fmla="*/ 2147483647 w 21600"/>
              <a:gd name="T3" fmla="*/ 2147483647 h 28169"/>
              <a:gd name="T4" fmla="*/ 0 w 21600"/>
              <a:gd name="T5" fmla="*/ 2147483647 h 28169"/>
              <a:gd name="T6" fmla="*/ 0 60000 65536"/>
              <a:gd name="T7" fmla="*/ 0 60000 65536"/>
              <a:gd name="T8" fmla="*/ 0 60000 65536"/>
              <a:gd name="T9" fmla="*/ 0 w 21600"/>
              <a:gd name="T10" fmla="*/ 0 h 28169"/>
              <a:gd name="T11" fmla="*/ 21600 w 21600"/>
              <a:gd name="T12" fmla="*/ 28169 h 2816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8169" fill="none" extrusionOk="0">
                <a:moveTo>
                  <a:pt x="16354" y="0"/>
                </a:moveTo>
                <a:cubicBezTo>
                  <a:pt x="19738" y="3922"/>
                  <a:pt x="21600" y="8929"/>
                  <a:pt x="21600" y="14110"/>
                </a:cubicBezTo>
                <a:cubicBezTo>
                  <a:pt x="21600" y="19267"/>
                  <a:pt x="19754" y="24254"/>
                  <a:pt x="16398" y="28169"/>
                </a:cubicBezTo>
              </a:path>
              <a:path w="21600" h="28169" stroke="0" extrusionOk="0">
                <a:moveTo>
                  <a:pt x="16354" y="0"/>
                </a:moveTo>
                <a:cubicBezTo>
                  <a:pt x="19738" y="3922"/>
                  <a:pt x="21600" y="8929"/>
                  <a:pt x="21600" y="14110"/>
                </a:cubicBezTo>
                <a:cubicBezTo>
                  <a:pt x="21600" y="19267"/>
                  <a:pt x="19754" y="24254"/>
                  <a:pt x="16398" y="28169"/>
                </a:cubicBezTo>
                <a:lnTo>
                  <a:pt x="0" y="14110"/>
                </a:lnTo>
                <a:lnTo>
                  <a:pt x="16354" y="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1806" name="Arc 30"/>
          <p:cNvSpPr>
            <a:spLocks/>
          </p:cNvSpPr>
          <p:nvPr/>
        </p:nvSpPr>
        <p:spPr bwMode="auto">
          <a:xfrm>
            <a:off x="1258888" y="3151188"/>
            <a:ext cx="1704975" cy="2071687"/>
          </a:xfrm>
          <a:custGeom>
            <a:avLst/>
            <a:gdLst>
              <a:gd name="T0" fmla="*/ 2147483647 w 21600"/>
              <a:gd name="T1" fmla="*/ 0 h 26159"/>
              <a:gd name="T2" fmla="*/ 2147483647 w 21600"/>
              <a:gd name="T3" fmla="*/ 2147483647 h 26159"/>
              <a:gd name="T4" fmla="*/ 0 w 21600"/>
              <a:gd name="T5" fmla="*/ 2147483647 h 26159"/>
              <a:gd name="T6" fmla="*/ 0 60000 65536"/>
              <a:gd name="T7" fmla="*/ 0 60000 65536"/>
              <a:gd name="T8" fmla="*/ 0 60000 65536"/>
              <a:gd name="T9" fmla="*/ 0 w 21600"/>
              <a:gd name="T10" fmla="*/ 0 h 26159"/>
              <a:gd name="T11" fmla="*/ 21600 w 21600"/>
              <a:gd name="T12" fmla="*/ 26159 h 26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6159" fill="none" extrusionOk="0">
                <a:moveTo>
                  <a:pt x="16861" y="-1"/>
                </a:moveTo>
                <a:cubicBezTo>
                  <a:pt x="19928" y="3830"/>
                  <a:pt x="21600" y="8592"/>
                  <a:pt x="21600" y="13500"/>
                </a:cubicBezTo>
                <a:cubicBezTo>
                  <a:pt x="21600" y="18045"/>
                  <a:pt x="20165" y="22475"/>
                  <a:pt x="17501" y="26158"/>
                </a:cubicBezTo>
              </a:path>
              <a:path w="21600" h="26159" stroke="0" extrusionOk="0">
                <a:moveTo>
                  <a:pt x="16861" y="-1"/>
                </a:moveTo>
                <a:cubicBezTo>
                  <a:pt x="19928" y="3830"/>
                  <a:pt x="21600" y="8592"/>
                  <a:pt x="21600" y="13500"/>
                </a:cubicBezTo>
                <a:cubicBezTo>
                  <a:pt x="21600" y="18045"/>
                  <a:pt x="20165" y="22475"/>
                  <a:pt x="17501" y="26158"/>
                </a:cubicBezTo>
                <a:lnTo>
                  <a:pt x="0" y="13500"/>
                </a:lnTo>
                <a:lnTo>
                  <a:pt x="16861" y="-1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1807" name="Arc 31"/>
          <p:cNvSpPr>
            <a:spLocks/>
          </p:cNvSpPr>
          <p:nvPr/>
        </p:nvSpPr>
        <p:spPr bwMode="auto">
          <a:xfrm>
            <a:off x="1258888" y="2854325"/>
            <a:ext cx="2211387" cy="2530475"/>
          </a:xfrm>
          <a:custGeom>
            <a:avLst/>
            <a:gdLst>
              <a:gd name="T0" fmla="*/ 2147483647 w 21600"/>
              <a:gd name="T1" fmla="*/ 0 h 24650"/>
              <a:gd name="T2" fmla="*/ 2147483647 w 21600"/>
              <a:gd name="T3" fmla="*/ 2147483647 h 24650"/>
              <a:gd name="T4" fmla="*/ 0 w 21600"/>
              <a:gd name="T5" fmla="*/ 2147483647 h 24650"/>
              <a:gd name="T6" fmla="*/ 0 60000 65536"/>
              <a:gd name="T7" fmla="*/ 0 60000 65536"/>
              <a:gd name="T8" fmla="*/ 0 60000 65536"/>
              <a:gd name="T9" fmla="*/ 0 w 21600"/>
              <a:gd name="T10" fmla="*/ 0 h 24650"/>
              <a:gd name="T11" fmla="*/ 21600 w 21600"/>
              <a:gd name="T12" fmla="*/ 24650 h 2465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4650" fill="none" extrusionOk="0">
                <a:moveTo>
                  <a:pt x="16942" y="0"/>
                </a:moveTo>
                <a:cubicBezTo>
                  <a:pt x="19959" y="3814"/>
                  <a:pt x="21600" y="8535"/>
                  <a:pt x="21600" y="13398"/>
                </a:cubicBezTo>
                <a:cubicBezTo>
                  <a:pt x="21600" y="17367"/>
                  <a:pt x="20505" y="21261"/>
                  <a:pt x="18437" y="24649"/>
                </a:cubicBezTo>
              </a:path>
              <a:path w="21600" h="24650" stroke="0" extrusionOk="0">
                <a:moveTo>
                  <a:pt x="16942" y="0"/>
                </a:moveTo>
                <a:cubicBezTo>
                  <a:pt x="19959" y="3814"/>
                  <a:pt x="21600" y="8535"/>
                  <a:pt x="21600" y="13398"/>
                </a:cubicBezTo>
                <a:cubicBezTo>
                  <a:pt x="21600" y="17367"/>
                  <a:pt x="20505" y="21261"/>
                  <a:pt x="18437" y="24649"/>
                </a:cubicBezTo>
                <a:lnTo>
                  <a:pt x="0" y="13398"/>
                </a:lnTo>
                <a:lnTo>
                  <a:pt x="16942" y="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1808" name="Arc 32"/>
          <p:cNvSpPr>
            <a:spLocks/>
          </p:cNvSpPr>
          <p:nvPr/>
        </p:nvSpPr>
        <p:spPr bwMode="auto">
          <a:xfrm>
            <a:off x="1187450" y="2747963"/>
            <a:ext cx="2943225" cy="2982912"/>
          </a:xfrm>
          <a:custGeom>
            <a:avLst/>
            <a:gdLst>
              <a:gd name="T0" fmla="*/ 2147483647 w 21600"/>
              <a:gd name="T1" fmla="*/ 0 h 21834"/>
              <a:gd name="T2" fmla="*/ 2147483647 w 21600"/>
              <a:gd name="T3" fmla="*/ 2147483647 h 21834"/>
              <a:gd name="T4" fmla="*/ 0 w 21600"/>
              <a:gd name="T5" fmla="*/ 2147483647 h 21834"/>
              <a:gd name="T6" fmla="*/ 0 60000 65536"/>
              <a:gd name="T7" fmla="*/ 0 60000 65536"/>
              <a:gd name="T8" fmla="*/ 0 60000 65536"/>
              <a:gd name="T9" fmla="*/ 0 w 21600"/>
              <a:gd name="T10" fmla="*/ 0 h 21834"/>
              <a:gd name="T11" fmla="*/ 21600 w 21600"/>
              <a:gd name="T12" fmla="*/ 21834 h 2183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34" fill="none" extrusionOk="0">
                <a:moveTo>
                  <a:pt x="18659" y="0"/>
                </a:moveTo>
                <a:cubicBezTo>
                  <a:pt x="20585" y="3302"/>
                  <a:pt x="21600" y="7057"/>
                  <a:pt x="21600" y="10880"/>
                </a:cubicBezTo>
                <a:cubicBezTo>
                  <a:pt x="21600" y="14732"/>
                  <a:pt x="20569" y="18514"/>
                  <a:pt x="18616" y="21834"/>
                </a:cubicBezTo>
              </a:path>
              <a:path w="21600" h="21834" stroke="0" extrusionOk="0">
                <a:moveTo>
                  <a:pt x="18659" y="0"/>
                </a:moveTo>
                <a:cubicBezTo>
                  <a:pt x="20585" y="3302"/>
                  <a:pt x="21600" y="7057"/>
                  <a:pt x="21600" y="10880"/>
                </a:cubicBezTo>
                <a:cubicBezTo>
                  <a:pt x="21600" y="14732"/>
                  <a:pt x="20569" y="18514"/>
                  <a:pt x="18616" y="21834"/>
                </a:cubicBezTo>
                <a:lnTo>
                  <a:pt x="0" y="10880"/>
                </a:lnTo>
                <a:lnTo>
                  <a:pt x="18659" y="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331809" name="Arc 33"/>
          <p:cNvSpPr>
            <a:spLocks/>
          </p:cNvSpPr>
          <p:nvPr/>
        </p:nvSpPr>
        <p:spPr bwMode="auto">
          <a:xfrm>
            <a:off x="1295400" y="2520950"/>
            <a:ext cx="3492500" cy="3346450"/>
          </a:xfrm>
          <a:custGeom>
            <a:avLst/>
            <a:gdLst>
              <a:gd name="T0" fmla="*/ 2147483647 w 21600"/>
              <a:gd name="T1" fmla="*/ 0 h 20639"/>
              <a:gd name="T2" fmla="*/ 2147483647 w 21600"/>
              <a:gd name="T3" fmla="*/ 2147483647 h 20639"/>
              <a:gd name="T4" fmla="*/ 0 w 21600"/>
              <a:gd name="T5" fmla="*/ 2147483647 h 20639"/>
              <a:gd name="T6" fmla="*/ 0 60000 65536"/>
              <a:gd name="T7" fmla="*/ 0 60000 65536"/>
              <a:gd name="T8" fmla="*/ 0 60000 65536"/>
              <a:gd name="T9" fmla="*/ 0 w 21600"/>
              <a:gd name="T10" fmla="*/ 0 h 20639"/>
              <a:gd name="T11" fmla="*/ 21600 w 21600"/>
              <a:gd name="T12" fmla="*/ 20639 h 2063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639" fill="none" extrusionOk="0">
                <a:moveTo>
                  <a:pt x="18806" y="0"/>
                </a:moveTo>
                <a:cubicBezTo>
                  <a:pt x="20637" y="3241"/>
                  <a:pt x="21600" y="6901"/>
                  <a:pt x="21600" y="10624"/>
                </a:cubicBezTo>
                <a:cubicBezTo>
                  <a:pt x="21600" y="14112"/>
                  <a:pt x="20755" y="17548"/>
                  <a:pt x="19137" y="20638"/>
                </a:cubicBezTo>
              </a:path>
              <a:path w="21600" h="20639" stroke="0" extrusionOk="0">
                <a:moveTo>
                  <a:pt x="18806" y="0"/>
                </a:moveTo>
                <a:cubicBezTo>
                  <a:pt x="20637" y="3241"/>
                  <a:pt x="21600" y="6901"/>
                  <a:pt x="21600" y="10624"/>
                </a:cubicBezTo>
                <a:cubicBezTo>
                  <a:pt x="21600" y="14112"/>
                  <a:pt x="20755" y="17548"/>
                  <a:pt x="19137" y="20638"/>
                </a:cubicBezTo>
                <a:lnTo>
                  <a:pt x="0" y="10624"/>
                </a:lnTo>
                <a:lnTo>
                  <a:pt x="18806" y="0"/>
                </a:lnTo>
                <a:close/>
              </a:path>
            </a:pathLst>
          </a:custGeom>
          <a:noFill/>
          <a:ln w="38100">
            <a:solidFill>
              <a:schemeClr val="tx2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00358" name="Oval 2"/>
          <p:cNvSpPr>
            <a:spLocks noChangeArrowheads="1"/>
          </p:cNvSpPr>
          <p:nvPr/>
        </p:nvSpPr>
        <p:spPr bwMode="auto">
          <a:xfrm>
            <a:off x="1765300" y="381635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src</a:t>
            </a:r>
          </a:p>
        </p:txBody>
      </p:sp>
      <p:sp>
        <p:nvSpPr>
          <p:cNvPr id="100359" name="Oval 3"/>
          <p:cNvSpPr>
            <a:spLocks noChangeArrowheads="1"/>
          </p:cNvSpPr>
          <p:nvPr/>
        </p:nvSpPr>
        <p:spPr bwMode="auto">
          <a:xfrm>
            <a:off x="4284663" y="3095625"/>
            <a:ext cx="576262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R1</a:t>
            </a:r>
            <a:endParaRPr lang="pl-PL" altLang="en-US" sz="1800" b="1" i="1">
              <a:solidFill>
                <a:srgbClr val="000000"/>
              </a:solidFill>
            </a:endParaRPr>
          </a:p>
        </p:txBody>
      </p:sp>
      <p:sp>
        <p:nvSpPr>
          <p:cNvPr id="100360" name="Oval 4"/>
          <p:cNvSpPr>
            <a:spLocks noChangeArrowheads="1"/>
          </p:cNvSpPr>
          <p:nvPr/>
        </p:nvSpPr>
        <p:spPr bwMode="auto">
          <a:xfrm>
            <a:off x="6589713" y="3887788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dst</a:t>
            </a:r>
            <a:endParaRPr lang="pl-PL" altLang="en-US" sz="1800" b="1" i="1">
              <a:solidFill>
                <a:srgbClr val="000000"/>
              </a:solidFill>
            </a:endParaRPr>
          </a:p>
        </p:txBody>
      </p:sp>
      <p:cxnSp>
        <p:nvCxnSpPr>
          <p:cNvPr id="100361" name="AutoShape 5"/>
          <p:cNvCxnSpPr>
            <a:cxnSpLocks noChangeShapeType="1"/>
            <a:stCxn id="100358" idx="7"/>
            <a:endCxn id="100359" idx="2"/>
          </p:cNvCxnSpPr>
          <p:nvPr/>
        </p:nvCxnSpPr>
        <p:spPr bwMode="auto">
          <a:xfrm flipV="1">
            <a:off x="2257425" y="3384550"/>
            <a:ext cx="2027238" cy="515938"/>
          </a:xfrm>
          <a:prstGeom prst="straightConnector1">
            <a:avLst/>
          </a:prstGeom>
          <a:noFill/>
          <a:ln w="19050">
            <a:solidFill>
              <a:srgbClr val="EAEAEA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62" name="AutoShape 6"/>
          <p:cNvCxnSpPr>
            <a:cxnSpLocks noChangeShapeType="1"/>
            <a:stCxn id="100359" idx="6"/>
            <a:endCxn id="100360" idx="1"/>
          </p:cNvCxnSpPr>
          <p:nvPr/>
        </p:nvCxnSpPr>
        <p:spPr bwMode="auto">
          <a:xfrm>
            <a:off x="4860925" y="3384550"/>
            <a:ext cx="1812925" cy="587375"/>
          </a:xfrm>
          <a:prstGeom prst="straightConnector1">
            <a:avLst/>
          </a:prstGeom>
          <a:noFill/>
          <a:ln w="19050">
            <a:solidFill>
              <a:srgbClr val="EAEAEA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036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</a:t>
            </a:r>
          </a:p>
        </p:txBody>
      </p:sp>
      <p:sp>
        <p:nvSpPr>
          <p:cNvPr id="100364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Overlap in received packets </a:t>
            </a:r>
            <a:r>
              <a:rPr lang="en-US" altLang="en-US">
                <a:sym typeface="Wingdings" charset="2"/>
              </a:rPr>
              <a:t> Routers forward duplicates</a:t>
            </a:r>
          </a:p>
        </p:txBody>
      </p:sp>
      <p:sp>
        <p:nvSpPr>
          <p:cNvPr id="100365" name="Oval 8"/>
          <p:cNvSpPr>
            <a:spLocks noChangeArrowheads="1"/>
          </p:cNvSpPr>
          <p:nvPr/>
        </p:nvSpPr>
        <p:spPr bwMode="auto">
          <a:xfrm>
            <a:off x="4284663" y="4679950"/>
            <a:ext cx="576262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R2</a:t>
            </a:r>
            <a:endParaRPr lang="pl-PL" altLang="en-US" sz="1800" b="1" i="1">
              <a:solidFill>
                <a:srgbClr val="000000"/>
              </a:solidFill>
            </a:endParaRPr>
          </a:p>
        </p:txBody>
      </p:sp>
      <p:cxnSp>
        <p:nvCxnSpPr>
          <p:cNvPr id="100366" name="AutoShape 9"/>
          <p:cNvCxnSpPr>
            <a:cxnSpLocks noChangeShapeType="1"/>
            <a:stCxn id="100358" idx="5"/>
            <a:endCxn id="100365" idx="2"/>
          </p:cNvCxnSpPr>
          <p:nvPr/>
        </p:nvCxnSpPr>
        <p:spPr bwMode="auto">
          <a:xfrm>
            <a:off x="2257425" y="4308475"/>
            <a:ext cx="2027238" cy="660400"/>
          </a:xfrm>
          <a:prstGeom prst="straightConnector1">
            <a:avLst/>
          </a:prstGeom>
          <a:noFill/>
          <a:ln w="19050">
            <a:solidFill>
              <a:srgbClr val="EAEAEA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67" name="AutoShape 10"/>
          <p:cNvCxnSpPr>
            <a:cxnSpLocks noChangeShapeType="1"/>
            <a:stCxn id="100365" idx="6"/>
            <a:endCxn id="100360" idx="3"/>
          </p:cNvCxnSpPr>
          <p:nvPr/>
        </p:nvCxnSpPr>
        <p:spPr bwMode="auto">
          <a:xfrm flipV="1">
            <a:off x="4860925" y="4379913"/>
            <a:ext cx="1812925" cy="588962"/>
          </a:xfrm>
          <a:prstGeom prst="straightConnector1">
            <a:avLst/>
          </a:prstGeom>
          <a:noFill/>
          <a:ln w="19050">
            <a:solidFill>
              <a:srgbClr val="EAEAEA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0368" name="Group 46"/>
          <p:cNvGrpSpPr>
            <a:grpSpLocks/>
          </p:cNvGrpSpPr>
          <p:nvPr/>
        </p:nvGrpSpPr>
        <p:grpSpPr bwMode="auto">
          <a:xfrm>
            <a:off x="611188" y="3671888"/>
            <a:ext cx="1150937" cy="1296987"/>
            <a:chOff x="385" y="1434"/>
            <a:chExt cx="725" cy="817"/>
          </a:xfrm>
        </p:grpSpPr>
        <p:sp>
          <p:nvSpPr>
            <p:cNvPr id="100376" name="Line 16"/>
            <p:cNvSpPr>
              <a:spLocks noChangeShapeType="1"/>
            </p:cNvSpPr>
            <p:nvPr/>
          </p:nvSpPr>
          <p:spPr bwMode="auto">
            <a:xfrm>
              <a:off x="749" y="1864"/>
              <a:ext cx="0" cy="181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100377" name="Rectangle 35"/>
            <p:cNvSpPr>
              <a:spLocks noChangeArrowheads="1"/>
            </p:cNvSpPr>
            <p:nvPr/>
          </p:nvSpPr>
          <p:spPr bwMode="auto">
            <a:xfrm>
              <a:off x="385" y="1434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0378" name="Rectangle 38"/>
            <p:cNvSpPr>
              <a:spLocks noChangeArrowheads="1"/>
            </p:cNvSpPr>
            <p:nvPr/>
          </p:nvSpPr>
          <p:spPr bwMode="auto">
            <a:xfrm>
              <a:off x="385" y="1661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00379" name="Rectangle 39"/>
            <p:cNvSpPr>
              <a:spLocks noChangeArrowheads="1"/>
            </p:cNvSpPr>
            <p:nvPr/>
          </p:nvSpPr>
          <p:spPr bwMode="auto">
            <a:xfrm>
              <a:off x="385" y="2069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10</a:t>
              </a:r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4859338" y="2736850"/>
            <a:ext cx="1150937" cy="649288"/>
            <a:chOff x="1474" y="2840"/>
            <a:chExt cx="725" cy="409"/>
          </a:xfrm>
        </p:grpSpPr>
        <p:sp>
          <p:nvSpPr>
            <p:cNvPr id="100374" name="Rectangle 40"/>
            <p:cNvSpPr>
              <a:spLocks noChangeArrowheads="1"/>
            </p:cNvSpPr>
            <p:nvPr/>
          </p:nvSpPr>
          <p:spPr bwMode="auto">
            <a:xfrm>
              <a:off x="1474" y="2840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0375" name="Rectangle 41"/>
            <p:cNvSpPr>
              <a:spLocks noChangeArrowheads="1"/>
            </p:cNvSpPr>
            <p:nvPr/>
          </p:nvSpPr>
          <p:spPr bwMode="auto">
            <a:xfrm>
              <a:off x="1474" y="3067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2</a:t>
              </a:r>
            </a:p>
          </p:txBody>
        </p: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4859338" y="4968875"/>
            <a:ext cx="1150937" cy="649288"/>
            <a:chOff x="1474" y="2840"/>
            <a:chExt cx="725" cy="409"/>
          </a:xfrm>
        </p:grpSpPr>
        <p:sp>
          <p:nvSpPr>
            <p:cNvPr id="100372" name="Rectangle 44"/>
            <p:cNvSpPr>
              <a:spLocks noChangeArrowheads="1"/>
            </p:cNvSpPr>
            <p:nvPr/>
          </p:nvSpPr>
          <p:spPr bwMode="auto">
            <a:xfrm>
              <a:off x="1474" y="2840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00373" name="Rectangle 45"/>
            <p:cNvSpPr>
              <a:spLocks noChangeArrowheads="1"/>
            </p:cNvSpPr>
            <p:nvPr/>
          </p:nvSpPr>
          <p:spPr bwMode="auto">
            <a:xfrm>
              <a:off x="1474" y="3067"/>
              <a:ext cx="725" cy="1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400" b="1">
                  <a:solidFill>
                    <a:srgbClr val="000000"/>
                  </a:solidFill>
                </a:rPr>
                <a:t>P</a:t>
              </a:r>
              <a:r>
                <a:rPr lang="pl-PL" altLang="en-US" sz="2000" b="1" baseline="-25000">
                  <a:solidFill>
                    <a:srgbClr val="000000"/>
                  </a:solidFill>
                </a:rPr>
                <a:t>2</a:t>
              </a:r>
            </a:p>
          </p:txBody>
        </p:sp>
      </p:grpSp>
      <p:sp>
        <p:nvSpPr>
          <p:cNvPr id="100371" name="Slide Number Placeholder 2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E6AC3F0-9430-CC40-BA85-D34A1E2D383A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44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18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18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180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180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180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526E-6 L 0.26007 0.0996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3" y="4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5.78035E-8 L 0.26007 -0.1100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3" y="-5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805" grpId="0" animBg="1"/>
      <p:bldP spid="331806" grpId="0" animBg="1"/>
      <p:bldP spid="331807" grpId="0" animBg="1"/>
      <p:bldP spid="331808" grpId="0" animBg="1"/>
      <p:bldP spid="331809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ExOR</a:t>
            </a:r>
          </a:p>
        </p:txBody>
      </p:sp>
      <p:sp>
        <p:nvSpPr>
          <p:cNvPr id="1024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State-of-the-art opp. routing, ExOR </a:t>
            </a:r>
            <a:r>
              <a:rPr lang="pl-PL" altLang="en-US"/>
              <a:t>imposes</a:t>
            </a:r>
            <a:r>
              <a:rPr lang="en-US" altLang="en-US"/>
              <a:t> a</a:t>
            </a:r>
            <a:r>
              <a:rPr lang="pl-PL" altLang="en-US"/>
              <a:t> global</a:t>
            </a:r>
            <a:r>
              <a:rPr lang="en-US" altLang="en-US"/>
              <a:t> scheduler</a:t>
            </a:r>
            <a:r>
              <a:rPr lang="pl-PL" altLang="en-US"/>
              <a:t>:</a:t>
            </a:r>
            <a:endParaRPr lang="en-US" altLang="en-US">
              <a:sym typeface="Wingdings" charset="2"/>
            </a:endParaRPr>
          </a:p>
          <a:p>
            <a:r>
              <a:rPr lang="pl-PL" altLang="en-US">
                <a:sym typeface="Wingdings" charset="2"/>
              </a:rPr>
              <a:t>Requires full coordination</a:t>
            </a:r>
            <a:r>
              <a:rPr lang="en-US" altLang="en-US">
                <a:sym typeface="Wingdings" charset="2"/>
              </a:rPr>
              <a:t>;</a:t>
            </a:r>
            <a:r>
              <a:rPr lang="pl-PL" altLang="en-US">
                <a:sym typeface="Wingdings" charset="2"/>
              </a:rPr>
              <a:t> every node must know who received what</a:t>
            </a:r>
          </a:p>
          <a:p>
            <a:r>
              <a:rPr lang="pl-PL" altLang="en-US">
                <a:sym typeface="Wingdings" charset="2"/>
              </a:rPr>
              <a:t>Only one node transmits at a time, others listen</a:t>
            </a:r>
          </a:p>
          <a:p>
            <a:endParaRPr lang="en-US" altLang="en-US">
              <a:sym typeface="Wingdings" charset="2"/>
            </a:endParaRPr>
          </a:p>
        </p:txBody>
      </p:sp>
      <p:sp>
        <p:nvSpPr>
          <p:cNvPr id="1024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8138ADF-A816-184F-B4DF-CA6926859EC7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45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Content Placeholder 81"/>
          <p:cNvSpPr>
            <a:spLocks noGrp="1"/>
          </p:cNvSpPr>
          <p:nvPr>
            <p:ph idx="1"/>
          </p:nvPr>
        </p:nvSpPr>
        <p:spPr>
          <a:xfrm>
            <a:off x="304800" y="5105400"/>
            <a:ext cx="8458200" cy="14478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Global c</a:t>
            </a:r>
            <a:r>
              <a:rPr lang="pl-PL" altLang="en-US"/>
              <a:t>oordination </a:t>
            </a:r>
            <a:r>
              <a:rPr lang="en-US" altLang="en-US"/>
              <a:t>is too hard </a:t>
            </a:r>
            <a:endParaRPr lang="pl-PL" altLang="en-US"/>
          </a:p>
          <a:p>
            <a:pPr>
              <a:spcBef>
                <a:spcPct val="50000"/>
              </a:spcBef>
            </a:pPr>
            <a:r>
              <a:rPr lang="en-US" altLang="en-US"/>
              <a:t>One transmitter</a:t>
            </a:r>
            <a:r>
              <a:rPr lang="pl-PL" altLang="en-US"/>
              <a:t> </a:t>
            </a:r>
            <a:r>
              <a:rPr lang="en-US" altLang="en-US">
                <a:sym typeface="Wingdings" charset="2"/>
              </a:rPr>
              <a:t> </a:t>
            </a:r>
            <a:r>
              <a:rPr lang="en-US" altLang="en-US">
                <a:solidFill>
                  <a:schemeClr val="tx2"/>
                </a:solidFill>
                <a:sym typeface="Wingdings" charset="2"/>
              </a:rPr>
              <a:t>You lost </a:t>
            </a:r>
            <a:r>
              <a:rPr lang="en-US" altLang="en-US">
                <a:solidFill>
                  <a:schemeClr val="tx2"/>
                </a:solidFill>
              </a:rPr>
              <a:t>s</a:t>
            </a:r>
            <a:r>
              <a:rPr lang="pl-PL" altLang="en-US">
                <a:solidFill>
                  <a:schemeClr val="tx2"/>
                </a:solidFill>
              </a:rPr>
              <a:t>patial reuse</a:t>
            </a:r>
            <a:r>
              <a:rPr lang="en-US" altLang="en-US">
                <a:solidFill>
                  <a:schemeClr val="tx2"/>
                </a:solidFill>
              </a:rPr>
              <a:t>!</a:t>
            </a:r>
            <a:r>
              <a:rPr lang="pl-PL" altLang="en-US"/>
              <a:t> </a:t>
            </a:r>
          </a:p>
          <a:p>
            <a:endParaRPr lang="en-US" altLang="en-US"/>
          </a:p>
        </p:txBody>
      </p:sp>
      <p:sp>
        <p:nvSpPr>
          <p:cNvPr id="103426" name="Oval 3"/>
          <p:cNvSpPr>
            <a:spLocks noChangeArrowheads="1"/>
          </p:cNvSpPr>
          <p:nvPr/>
        </p:nvSpPr>
        <p:spPr bwMode="auto">
          <a:xfrm>
            <a:off x="1619250" y="30464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27" name="Oval 4"/>
          <p:cNvSpPr>
            <a:spLocks noChangeArrowheads="1"/>
          </p:cNvSpPr>
          <p:nvPr/>
        </p:nvSpPr>
        <p:spPr bwMode="auto">
          <a:xfrm>
            <a:off x="2627313" y="2470150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28" name="Oval 5"/>
          <p:cNvSpPr>
            <a:spLocks noChangeArrowheads="1"/>
          </p:cNvSpPr>
          <p:nvPr/>
        </p:nvSpPr>
        <p:spPr bwMode="auto">
          <a:xfrm>
            <a:off x="2916238" y="32623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29" name="Oval 6"/>
          <p:cNvSpPr>
            <a:spLocks noChangeArrowheads="1"/>
          </p:cNvSpPr>
          <p:nvPr/>
        </p:nvSpPr>
        <p:spPr bwMode="auto">
          <a:xfrm>
            <a:off x="3708400" y="2759075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0" name="Oval 7"/>
          <p:cNvSpPr>
            <a:spLocks noChangeArrowheads="1"/>
          </p:cNvSpPr>
          <p:nvPr/>
        </p:nvSpPr>
        <p:spPr bwMode="auto">
          <a:xfrm>
            <a:off x="3563938" y="41259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1" name="Oval 8"/>
          <p:cNvSpPr>
            <a:spLocks noChangeArrowheads="1"/>
          </p:cNvSpPr>
          <p:nvPr/>
        </p:nvSpPr>
        <p:spPr bwMode="auto">
          <a:xfrm>
            <a:off x="4067175" y="2111375"/>
            <a:ext cx="311150" cy="30956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2" name="Oval 9"/>
          <p:cNvSpPr>
            <a:spLocks noChangeArrowheads="1"/>
          </p:cNvSpPr>
          <p:nvPr/>
        </p:nvSpPr>
        <p:spPr bwMode="auto">
          <a:xfrm>
            <a:off x="4500563" y="34782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3" name="Oval 10"/>
          <p:cNvSpPr>
            <a:spLocks noChangeArrowheads="1"/>
          </p:cNvSpPr>
          <p:nvPr/>
        </p:nvSpPr>
        <p:spPr bwMode="auto">
          <a:xfrm>
            <a:off x="2266950" y="3695700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4" name="Oval 11"/>
          <p:cNvSpPr>
            <a:spLocks noChangeArrowheads="1"/>
          </p:cNvSpPr>
          <p:nvPr/>
        </p:nvSpPr>
        <p:spPr bwMode="auto">
          <a:xfrm>
            <a:off x="5003800" y="28305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5" name="Oval 12"/>
          <p:cNvSpPr>
            <a:spLocks noChangeArrowheads="1"/>
          </p:cNvSpPr>
          <p:nvPr/>
        </p:nvSpPr>
        <p:spPr bwMode="auto">
          <a:xfrm>
            <a:off x="1979613" y="1606550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6" name="Oval 13"/>
          <p:cNvSpPr>
            <a:spLocks noChangeArrowheads="1"/>
          </p:cNvSpPr>
          <p:nvPr/>
        </p:nvSpPr>
        <p:spPr bwMode="auto">
          <a:xfrm>
            <a:off x="5651500" y="4125913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7" name="Oval 14"/>
          <p:cNvSpPr>
            <a:spLocks noChangeArrowheads="1"/>
          </p:cNvSpPr>
          <p:nvPr/>
        </p:nvSpPr>
        <p:spPr bwMode="auto">
          <a:xfrm>
            <a:off x="6156325" y="2543175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8" name="Oval 15"/>
          <p:cNvSpPr>
            <a:spLocks noChangeArrowheads="1"/>
          </p:cNvSpPr>
          <p:nvPr/>
        </p:nvSpPr>
        <p:spPr bwMode="auto">
          <a:xfrm>
            <a:off x="6372225" y="3406775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39" name="Oval 16"/>
          <p:cNvSpPr>
            <a:spLocks noChangeArrowheads="1"/>
          </p:cNvSpPr>
          <p:nvPr/>
        </p:nvSpPr>
        <p:spPr bwMode="auto">
          <a:xfrm>
            <a:off x="900113" y="3911600"/>
            <a:ext cx="433387" cy="433388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s</a:t>
            </a:r>
            <a:r>
              <a:rPr lang="en-US" altLang="en-US" b="1" i="1">
                <a:solidFill>
                  <a:srgbClr val="000000"/>
                </a:solidFill>
              </a:rPr>
              <a:t>rc</a:t>
            </a:r>
          </a:p>
        </p:txBody>
      </p:sp>
      <p:sp>
        <p:nvSpPr>
          <p:cNvPr id="103440" name="Oval 17"/>
          <p:cNvSpPr>
            <a:spLocks noChangeArrowheads="1"/>
          </p:cNvSpPr>
          <p:nvPr/>
        </p:nvSpPr>
        <p:spPr bwMode="auto">
          <a:xfrm>
            <a:off x="7380288" y="2757488"/>
            <a:ext cx="434975" cy="3730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</a:t>
            </a:r>
            <a:r>
              <a:rPr lang="en-US" altLang="en-US" b="1" i="1">
                <a:solidFill>
                  <a:srgbClr val="000000"/>
                </a:solidFill>
              </a:rPr>
              <a:t>st</a:t>
            </a:r>
          </a:p>
        </p:txBody>
      </p:sp>
      <p:sp>
        <p:nvSpPr>
          <p:cNvPr id="103441" name="Oval 18"/>
          <p:cNvSpPr>
            <a:spLocks noChangeArrowheads="1"/>
          </p:cNvSpPr>
          <p:nvPr/>
        </p:nvSpPr>
        <p:spPr bwMode="auto">
          <a:xfrm>
            <a:off x="7308850" y="3838575"/>
            <a:ext cx="311150" cy="309563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cxnSp>
        <p:nvCxnSpPr>
          <p:cNvPr id="103442" name="AutoShape 19"/>
          <p:cNvCxnSpPr>
            <a:cxnSpLocks noChangeShapeType="1"/>
            <a:stCxn id="103426" idx="7"/>
            <a:endCxn id="103427" idx="2"/>
          </p:cNvCxnSpPr>
          <p:nvPr/>
        </p:nvCxnSpPr>
        <p:spPr bwMode="auto">
          <a:xfrm rot="5400000" flipH="1" flipV="1">
            <a:off x="2021682" y="2486819"/>
            <a:ext cx="468312" cy="7429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3" name="AutoShape 20"/>
          <p:cNvCxnSpPr>
            <a:cxnSpLocks noChangeShapeType="1"/>
            <a:stCxn id="103426" idx="3"/>
            <a:endCxn id="103439" idx="7"/>
          </p:cNvCxnSpPr>
          <p:nvPr/>
        </p:nvCxnSpPr>
        <p:spPr bwMode="auto">
          <a:xfrm rot="5400000">
            <a:off x="1135063" y="3444875"/>
            <a:ext cx="665162" cy="395288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4" name="AutoShape 21"/>
          <p:cNvCxnSpPr>
            <a:cxnSpLocks noChangeShapeType="1"/>
            <a:stCxn id="103426" idx="5"/>
            <a:endCxn id="103433" idx="1"/>
          </p:cNvCxnSpPr>
          <p:nvPr/>
        </p:nvCxnSpPr>
        <p:spPr bwMode="auto">
          <a:xfrm rot="16200000" flipH="1">
            <a:off x="1882776" y="3311525"/>
            <a:ext cx="431800" cy="4286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5" name="AutoShape 22"/>
          <p:cNvCxnSpPr>
            <a:cxnSpLocks noChangeShapeType="1"/>
            <a:stCxn id="103433" idx="7"/>
            <a:endCxn id="103428" idx="3"/>
          </p:cNvCxnSpPr>
          <p:nvPr/>
        </p:nvCxnSpPr>
        <p:spPr bwMode="auto">
          <a:xfrm rot="5400000" flipH="1" flipV="1">
            <a:off x="2639219" y="3418682"/>
            <a:ext cx="215900" cy="43021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6" name="AutoShape 23"/>
          <p:cNvCxnSpPr>
            <a:cxnSpLocks noChangeShapeType="1"/>
            <a:stCxn id="103427" idx="5"/>
            <a:endCxn id="103428" idx="0"/>
          </p:cNvCxnSpPr>
          <p:nvPr/>
        </p:nvCxnSpPr>
        <p:spPr bwMode="auto">
          <a:xfrm rot="16200000" flipH="1">
            <a:off x="2717800" y="2908300"/>
            <a:ext cx="528638" cy="179388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7" name="AutoShape 24"/>
          <p:cNvCxnSpPr>
            <a:cxnSpLocks noChangeShapeType="1"/>
            <a:stCxn id="103427" idx="0"/>
            <a:endCxn id="103435" idx="5"/>
          </p:cNvCxnSpPr>
          <p:nvPr/>
        </p:nvCxnSpPr>
        <p:spPr bwMode="auto">
          <a:xfrm rot="16200000" flipV="1">
            <a:off x="2213769" y="1901031"/>
            <a:ext cx="600075" cy="53816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8" name="AutoShape 25"/>
          <p:cNvCxnSpPr>
            <a:cxnSpLocks noChangeShapeType="1"/>
            <a:endCxn id="103435" idx="3"/>
          </p:cNvCxnSpPr>
          <p:nvPr/>
        </p:nvCxnSpPr>
        <p:spPr bwMode="auto">
          <a:xfrm rot="5400000" flipH="1" flipV="1">
            <a:off x="1342231" y="2362994"/>
            <a:ext cx="1176338" cy="19050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49" name="AutoShape 26"/>
          <p:cNvCxnSpPr>
            <a:cxnSpLocks noChangeShapeType="1"/>
            <a:stCxn id="103427" idx="7"/>
            <a:endCxn id="103431" idx="2"/>
          </p:cNvCxnSpPr>
          <p:nvPr/>
        </p:nvCxnSpPr>
        <p:spPr bwMode="auto">
          <a:xfrm rot="5400000" flipH="1" flipV="1">
            <a:off x="3354387" y="1803401"/>
            <a:ext cx="250825" cy="11747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0" name="AutoShape 27"/>
          <p:cNvCxnSpPr>
            <a:cxnSpLocks noChangeShapeType="1"/>
            <a:stCxn id="103431" idx="4"/>
            <a:endCxn id="103429" idx="7"/>
          </p:cNvCxnSpPr>
          <p:nvPr/>
        </p:nvCxnSpPr>
        <p:spPr bwMode="auto">
          <a:xfrm rot="5400000">
            <a:off x="3906044" y="2488407"/>
            <a:ext cx="384175" cy="249237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1" name="AutoShape 28"/>
          <p:cNvCxnSpPr>
            <a:cxnSpLocks noChangeShapeType="1"/>
            <a:stCxn id="103427" idx="6"/>
            <a:endCxn id="103429" idx="2"/>
          </p:cNvCxnSpPr>
          <p:nvPr/>
        </p:nvCxnSpPr>
        <p:spPr bwMode="auto">
          <a:xfrm>
            <a:off x="2938463" y="2624138"/>
            <a:ext cx="769937" cy="2889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2" name="AutoShape 29"/>
          <p:cNvCxnSpPr>
            <a:cxnSpLocks noChangeShapeType="1"/>
            <a:stCxn id="103428" idx="7"/>
            <a:endCxn id="103429" idx="3"/>
          </p:cNvCxnSpPr>
          <p:nvPr/>
        </p:nvCxnSpPr>
        <p:spPr bwMode="auto">
          <a:xfrm rot="5400000" flipH="1" flipV="1">
            <a:off x="3325019" y="2878931"/>
            <a:ext cx="285750" cy="573088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3" name="AutoShape 30"/>
          <p:cNvCxnSpPr>
            <a:cxnSpLocks noChangeShapeType="1"/>
            <a:stCxn id="103433" idx="6"/>
            <a:endCxn id="103430" idx="2"/>
          </p:cNvCxnSpPr>
          <p:nvPr/>
        </p:nvCxnSpPr>
        <p:spPr bwMode="auto">
          <a:xfrm>
            <a:off x="2578100" y="3849688"/>
            <a:ext cx="985838" cy="43021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4" name="AutoShape 31"/>
          <p:cNvCxnSpPr>
            <a:cxnSpLocks noChangeShapeType="1"/>
            <a:stCxn id="103428" idx="5"/>
            <a:endCxn id="103430" idx="1"/>
          </p:cNvCxnSpPr>
          <p:nvPr/>
        </p:nvCxnSpPr>
        <p:spPr bwMode="auto">
          <a:xfrm rot="16200000" flipH="1">
            <a:off x="3072607" y="3634581"/>
            <a:ext cx="646112" cy="4286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5" name="AutoShape 32"/>
          <p:cNvCxnSpPr>
            <a:cxnSpLocks noChangeShapeType="1"/>
            <a:stCxn id="103430" idx="0"/>
            <a:endCxn id="103429" idx="4"/>
          </p:cNvCxnSpPr>
          <p:nvPr/>
        </p:nvCxnSpPr>
        <p:spPr bwMode="auto">
          <a:xfrm rot="5400000" flipH="1" flipV="1">
            <a:off x="3263106" y="3525045"/>
            <a:ext cx="1057275" cy="14446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6" name="AutoShape 33"/>
          <p:cNvCxnSpPr>
            <a:cxnSpLocks noChangeShapeType="1"/>
            <a:stCxn id="103427" idx="3"/>
            <a:endCxn id="103433" idx="0"/>
          </p:cNvCxnSpPr>
          <p:nvPr/>
        </p:nvCxnSpPr>
        <p:spPr bwMode="auto">
          <a:xfrm rot="5400000">
            <a:off x="2066925" y="3089275"/>
            <a:ext cx="962025" cy="2508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7" name="AutoShape 34"/>
          <p:cNvCxnSpPr>
            <a:cxnSpLocks noChangeShapeType="1"/>
            <a:endCxn id="103433" idx="2"/>
          </p:cNvCxnSpPr>
          <p:nvPr/>
        </p:nvCxnSpPr>
        <p:spPr bwMode="auto">
          <a:xfrm flipV="1">
            <a:off x="1403350" y="3849688"/>
            <a:ext cx="863600" cy="27781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8" name="AutoShape 35"/>
          <p:cNvCxnSpPr>
            <a:cxnSpLocks noChangeShapeType="1"/>
            <a:stCxn id="103429" idx="5"/>
            <a:endCxn id="103432" idx="1"/>
          </p:cNvCxnSpPr>
          <p:nvPr/>
        </p:nvCxnSpPr>
        <p:spPr bwMode="auto">
          <a:xfrm rot="16200000" flipH="1">
            <a:off x="4009232" y="2986881"/>
            <a:ext cx="501650" cy="573087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59" name="AutoShape 36"/>
          <p:cNvCxnSpPr>
            <a:cxnSpLocks noChangeShapeType="1"/>
            <a:stCxn id="103430" idx="6"/>
            <a:endCxn id="103432" idx="3"/>
          </p:cNvCxnSpPr>
          <p:nvPr/>
        </p:nvCxnSpPr>
        <p:spPr bwMode="auto">
          <a:xfrm flipV="1">
            <a:off x="3875088" y="3741738"/>
            <a:ext cx="671512" cy="53816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0" name="AutoShape 37"/>
          <p:cNvCxnSpPr>
            <a:cxnSpLocks noChangeShapeType="1"/>
            <a:stCxn id="103431" idx="6"/>
            <a:endCxn id="103434" idx="1"/>
          </p:cNvCxnSpPr>
          <p:nvPr/>
        </p:nvCxnSpPr>
        <p:spPr bwMode="auto">
          <a:xfrm>
            <a:off x="4378325" y="2265363"/>
            <a:ext cx="671513" cy="611187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1" name="AutoShape 38"/>
          <p:cNvCxnSpPr>
            <a:cxnSpLocks noChangeShapeType="1"/>
            <a:stCxn id="103432" idx="7"/>
            <a:endCxn id="103434" idx="3"/>
          </p:cNvCxnSpPr>
          <p:nvPr/>
        </p:nvCxnSpPr>
        <p:spPr bwMode="auto">
          <a:xfrm rot="5400000" flipH="1" flipV="1">
            <a:off x="4692651" y="3167062"/>
            <a:ext cx="430212" cy="28416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2" name="AutoShape 39"/>
          <p:cNvCxnSpPr>
            <a:cxnSpLocks noChangeShapeType="1"/>
            <a:stCxn id="103429" idx="6"/>
            <a:endCxn id="103434" idx="2"/>
          </p:cNvCxnSpPr>
          <p:nvPr/>
        </p:nvCxnSpPr>
        <p:spPr bwMode="auto">
          <a:xfrm>
            <a:off x="4019550" y="2913063"/>
            <a:ext cx="984250" cy="71437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3" name="AutoShape 40"/>
          <p:cNvCxnSpPr>
            <a:cxnSpLocks noChangeShapeType="1"/>
            <a:stCxn id="103432" idx="5"/>
            <a:endCxn id="103436" idx="2"/>
          </p:cNvCxnSpPr>
          <p:nvPr/>
        </p:nvCxnSpPr>
        <p:spPr bwMode="auto">
          <a:xfrm rot="16200000" flipH="1">
            <a:off x="4939507" y="3567906"/>
            <a:ext cx="538162" cy="8858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4" name="AutoShape 41"/>
          <p:cNvCxnSpPr>
            <a:cxnSpLocks noChangeShapeType="1"/>
            <a:stCxn id="103436" idx="7"/>
            <a:endCxn id="103438" idx="3"/>
          </p:cNvCxnSpPr>
          <p:nvPr/>
        </p:nvCxnSpPr>
        <p:spPr bwMode="auto">
          <a:xfrm rot="5400000" flipH="1" flipV="1">
            <a:off x="5916613" y="3670300"/>
            <a:ext cx="501650" cy="5016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5" name="AutoShape 42"/>
          <p:cNvCxnSpPr>
            <a:cxnSpLocks noChangeShapeType="1"/>
            <a:stCxn id="103434" idx="6"/>
            <a:endCxn id="103438" idx="1"/>
          </p:cNvCxnSpPr>
          <p:nvPr/>
        </p:nvCxnSpPr>
        <p:spPr bwMode="auto">
          <a:xfrm>
            <a:off x="5314950" y="2984500"/>
            <a:ext cx="1103313" cy="468313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6" name="AutoShape 43"/>
          <p:cNvCxnSpPr>
            <a:cxnSpLocks noChangeShapeType="1"/>
            <a:stCxn id="103434" idx="7"/>
            <a:endCxn id="103437" idx="2"/>
          </p:cNvCxnSpPr>
          <p:nvPr/>
        </p:nvCxnSpPr>
        <p:spPr bwMode="auto">
          <a:xfrm rot="5400000" flipH="1" flipV="1">
            <a:off x="5622925" y="2343151"/>
            <a:ext cx="179387" cy="88741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7" name="AutoShape 44"/>
          <p:cNvCxnSpPr>
            <a:cxnSpLocks noChangeShapeType="1"/>
            <a:stCxn id="103437" idx="4"/>
            <a:endCxn id="103438" idx="0"/>
          </p:cNvCxnSpPr>
          <p:nvPr/>
        </p:nvCxnSpPr>
        <p:spPr bwMode="auto">
          <a:xfrm rot="16200000" flipH="1">
            <a:off x="6142831" y="3021807"/>
            <a:ext cx="554037" cy="21590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8" name="AutoShape 45"/>
          <p:cNvCxnSpPr>
            <a:cxnSpLocks noChangeShapeType="1"/>
            <a:stCxn id="103434" idx="5"/>
            <a:endCxn id="103436" idx="0"/>
          </p:cNvCxnSpPr>
          <p:nvPr/>
        </p:nvCxnSpPr>
        <p:spPr bwMode="auto">
          <a:xfrm rot="16200000" flipH="1">
            <a:off x="5022056" y="3340895"/>
            <a:ext cx="1031875" cy="53816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69" name="AutoShape 46"/>
          <p:cNvCxnSpPr>
            <a:cxnSpLocks noChangeShapeType="1"/>
            <a:stCxn id="103437" idx="6"/>
            <a:endCxn id="103440" idx="2"/>
          </p:cNvCxnSpPr>
          <p:nvPr/>
        </p:nvCxnSpPr>
        <p:spPr bwMode="auto">
          <a:xfrm>
            <a:off x="6467475" y="2697163"/>
            <a:ext cx="912813" cy="24606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70" name="AutoShape 47"/>
          <p:cNvCxnSpPr>
            <a:cxnSpLocks noChangeShapeType="1"/>
            <a:stCxn id="103438" idx="5"/>
            <a:endCxn id="103441" idx="2"/>
          </p:cNvCxnSpPr>
          <p:nvPr/>
        </p:nvCxnSpPr>
        <p:spPr bwMode="auto">
          <a:xfrm rot="16200000" flipH="1">
            <a:off x="6811962" y="3495676"/>
            <a:ext cx="322263" cy="671512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71" name="AutoShape 48"/>
          <p:cNvCxnSpPr>
            <a:cxnSpLocks noChangeShapeType="1"/>
            <a:stCxn id="103441" idx="0"/>
            <a:endCxn id="103440" idx="4"/>
          </p:cNvCxnSpPr>
          <p:nvPr/>
        </p:nvCxnSpPr>
        <p:spPr bwMode="auto">
          <a:xfrm rot="5400000" flipH="1" flipV="1">
            <a:off x="7177087" y="3417888"/>
            <a:ext cx="708025" cy="1333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72" name="AutoShape 49"/>
          <p:cNvCxnSpPr>
            <a:cxnSpLocks noChangeShapeType="1"/>
            <a:stCxn id="103438" idx="7"/>
            <a:endCxn id="103440" idx="2"/>
          </p:cNvCxnSpPr>
          <p:nvPr/>
        </p:nvCxnSpPr>
        <p:spPr bwMode="auto">
          <a:xfrm rot="5400000" flipH="1" flipV="1">
            <a:off x="6754019" y="2826544"/>
            <a:ext cx="509588" cy="7429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73" name="AutoShape 50"/>
          <p:cNvCxnSpPr>
            <a:cxnSpLocks noChangeShapeType="1"/>
            <a:stCxn id="103437" idx="5"/>
            <a:endCxn id="103441" idx="1"/>
          </p:cNvCxnSpPr>
          <p:nvPr/>
        </p:nvCxnSpPr>
        <p:spPr bwMode="auto">
          <a:xfrm rot="16200000" flipH="1">
            <a:off x="6349206" y="2878932"/>
            <a:ext cx="1077913" cy="93345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474" name="Oval 51"/>
          <p:cNvSpPr>
            <a:spLocks noChangeArrowheads="1"/>
          </p:cNvSpPr>
          <p:nvPr/>
        </p:nvSpPr>
        <p:spPr bwMode="auto">
          <a:xfrm>
            <a:off x="5508625" y="1246188"/>
            <a:ext cx="311150" cy="3095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cxnSp>
        <p:nvCxnSpPr>
          <p:cNvPr id="103475" name="AutoShape 52"/>
          <p:cNvCxnSpPr>
            <a:cxnSpLocks noChangeShapeType="1"/>
            <a:stCxn id="103431" idx="7"/>
            <a:endCxn id="103474" idx="2"/>
          </p:cNvCxnSpPr>
          <p:nvPr/>
        </p:nvCxnSpPr>
        <p:spPr bwMode="auto">
          <a:xfrm rot="5400000" flipH="1" flipV="1">
            <a:off x="4541838" y="1190625"/>
            <a:ext cx="757238" cy="1176337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76" name="AutoShape 53"/>
          <p:cNvCxnSpPr>
            <a:cxnSpLocks noChangeShapeType="1"/>
            <a:stCxn id="103428" idx="6"/>
            <a:endCxn id="103432" idx="2"/>
          </p:cNvCxnSpPr>
          <p:nvPr/>
        </p:nvCxnSpPr>
        <p:spPr bwMode="auto">
          <a:xfrm>
            <a:off x="3227388" y="3416300"/>
            <a:ext cx="1273175" cy="215900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477" name="Oval 54"/>
          <p:cNvSpPr>
            <a:spLocks noChangeArrowheads="1"/>
          </p:cNvSpPr>
          <p:nvPr/>
        </p:nvSpPr>
        <p:spPr bwMode="auto">
          <a:xfrm>
            <a:off x="7019925" y="1533525"/>
            <a:ext cx="311150" cy="3095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sp>
        <p:nvSpPr>
          <p:cNvPr id="103478" name="Oval 55"/>
          <p:cNvSpPr>
            <a:spLocks noChangeArrowheads="1"/>
          </p:cNvSpPr>
          <p:nvPr/>
        </p:nvSpPr>
        <p:spPr bwMode="auto">
          <a:xfrm>
            <a:off x="4572000" y="4414838"/>
            <a:ext cx="311150" cy="309562"/>
          </a:xfrm>
          <a:prstGeom prst="ellipse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en-US" b="1" i="1">
              <a:solidFill>
                <a:srgbClr val="000000"/>
              </a:solidFill>
            </a:endParaRPr>
          </a:p>
        </p:txBody>
      </p:sp>
      <p:cxnSp>
        <p:nvCxnSpPr>
          <p:cNvPr id="103479" name="AutoShape 56"/>
          <p:cNvCxnSpPr>
            <a:cxnSpLocks noChangeShapeType="1"/>
            <a:stCxn id="103478" idx="2"/>
            <a:endCxn id="103430" idx="6"/>
          </p:cNvCxnSpPr>
          <p:nvPr/>
        </p:nvCxnSpPr>
        <p:spPr bwMode="auto">
          <a:xfrm rot="10800000">
            <a:off x="3875088" y="4279900"/>
            <a:ext cx="696912" cy="2889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80" name="AutoShape 57"/>
          <p:cNvCxnSpPr>
            <a:cxnSpLocks noChangeShapeType="1"/>
            <a:stCxn id="103477" idx="3"/>
            <a:endCxn id="103437" idx="7"/>
          </p:cNvCxnSpPr>
          <p:nvPr/>
        </p:nvCxnSpPr>
        <p:spPr bwMode="auto">
          <a:xfrm rot="5400000">
            <a:off x="6347619" y="1870869"/>
            <a:ext cx="792163" cy="6445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81" name="AutoShape 58"/>
          <p:cNvCxnSpPr>
            <a:cxnSpLocks noChangeShapeType="1"/>
            <a:stCxn id="103440" idx="0"/>
            <a:endCxn id="103477" idx="4"/>
          </p:cNvCxnSpPr>
          <p:nvPr/>
        </p:nvCxnSpPr>
        <p:spPr bwMode="auto">
          <a:xfrm rot="16200000" flipV="1">
            <a:off x="6929438" y="2089150"/>
            <a:ext cx="914400" cy="42227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82" name="AutoShape 59"/>
          <p:cNvCxnSpPr>
            <a:cxnSpLocks noChangeShapeType="1"/>
            <a:stCxn id="103477" idx="1"/>
            <a:endCxn id="103474" idx="6"/>
          </p:cNvCxnSpPr>
          <p:nvPr/>
        </p:nvCxnSpPr>
        <p:spPr bwMode="auto">
          <a:xfrm rot="16200000" flipV="1">
            <a:off x="6353175" y="866775"/>
            <a:ext cx="179388" cy="1246188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483" name="AutoShape 62"/>
          <p:cNvCxnSpPr>
            <a:cxnSpLocks noChangeShapeType="1"/>
            <a:stCxn id="103436" idx="3"/>
            <a:endCxn id="103478" idx="5"/>
          </p:cNvCxnSpPr>
          <p:nvPr/>
        </p:nvCxnSpPr>
        <p:spPr bwMode="auto">
          <a:xfrm rot="5400000">
            <a:off x="5122863" y="4103688"/>
            <a:ext cx="288925" cy="860425"/>
          </a:xfrm>
          <a:prstGeom prst="straightConnector1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539750" y="3479800"/>
            <a:ext cx="1062038" cy="1117600"/>
            <a:chOff x="839" y="1797"/>
            <a:chExt cx="907" cy="953"/>
          </a:xfrm>
        </p:grpSpPr>
        <p:sp>
          <p:nvSpPr>
            <p:cNvPr id="103499" name="Oval 66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500" name="Oval 67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501" name="Oval 68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73"/>
          <p:cNvGrpSpPr>
            <a:grpSpLocks/>
          </p:cNvGrpSpPr>
          <p:nvPr/>
        </p:nvGrpSpPr>
        <p:grpSpPr bwMode="auto">
          <a:xfrm>
            <a:off x="3635375" y="1606550"/>
            <a:ext cx="1062038" cy="1117600"/>
            <a:chOff x="839" y="1797"/>
            <a:chExt cx="907" cy="953"/>
          </a:xfrm>
        </p:grpSpPr>
        <p:sp>
          <p:nvSpPr>
            <p:cNvPr id="103496" name="Oval 74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7" name="Oval 75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8" name="Oval 76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4140200" y="3911600"/>
            <a:ext cx="1062038" cy="1117600"/>
            <a:chOff x="839" y="1797"/>
            <a:chExt cx="907" cy="953"/>
          </a:xfrm>
        </p:grpSpPr>
        <p:sp>
          <p:nvSpPr>
            <p:cNvPr id="103493" name="Oval 78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4" name="Oval 79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5" name="Oval 80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81"/>
          <p:cNvGrpSpPr>
            <a:grpSpLocks/>
          </p:cNvGrpSpPr>
          <p:nvPr/>
        </p:nvGrpSpPr>
        <p:grpSpPr bwMode="auto">
          <a:xfrm>
            <a:off x="6877050" y="3335338"/>
            <a:ext cx="1062038" cy="1117600"/>
            <a:chOff x="839" y="1797"/>
            <a:chExt cx="907" cy="953"/>
          </a:xfrm>
        </p:grpSpPr>
        <p:sp>
          <p:nvSpPr>
            <p:cNvPr id="103490" name="Oval 82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1" name="Oval 83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3492" name="Oval 84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64577" name="Title 80"/>
          <p:cNvSpPr>
            <a:spLocks noGrp="1"/>
          </p:cNvSpPr>
          <p:nvPr>
            <p:ph type="title"/>
          </p:nvPr>
        </p:nvSpPr>
        <p:spPr>
          <a:xfrm>
            <a:off x="304800" y="381000"/>
            <a:ext cx="5486400" cy="609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ea typeface="ＭＳ Ｐゴシック" charset="0"/>
                <a:cs typeface="ＭＳ Ｐゴシック" charset="0"/>
              </a:rPr>
              <a:t>Global Scheduling</a:t>
            </a:r>
          </a:p>
        </p:txBody>
      </p:sp>
      <p:sp>
        <p:nvSpPr>
          <p:cNvPr id="103489" name="Slide Number Placeholder 7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768720E-338B-6B43-B70F-B3C8104DAAC1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46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(Sigcomm07)</a:t>
            </a:r>
          </a:p>
        </p:txBody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Opportunistic routing with no global scheduler and no coordination</a:t>
            </a:r>
          </a:p>
          <a:p>
            <a:r>
              <a:rPr lang="en-US" altLang="en-US"/>
              <a:t>Uses random network coding</a:t>
            </a:r>
          </a:p>
          <a:p>
            <a:r>
              <a:rPr lang="en-US" altLang="en-US"/>
              <a:t>Experiments show that randomness outperforms both current routing and ExOR</a:t>
            </a:r>
          </a:p>
          <a:p>
            <a:endParaRPr lang="en-US" altLang="en-US"/>
          </a:p>
        </p:txBody>
      </p:sp>
      <p:sp>
        <p:nvSpPr>
          <p:cNvPr id="1054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FAD1C87-6BB8-1145-B2CF-08CCE27CB851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47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Oval 2"/>
          <p:cNvSpPr>
            <a:spLocks noChangeArrowheads="1"/>
          </p:cNvSpPr>
          <p:nvPr/>
        </p:nvSpPr>
        <p:spPr bwMode="auto">
          <a:xfrm>
            <a:off x="1765300" y="2420938"/>
            <a:ext cx="576263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src</a:t>
            </a:r>
          </a:p>
        </p:txBody>
      </p:sp>
      <p:sp>
        <p:nvSpPr>
          <p:cNvPr id="107522" name="Oval 3"/>
          <p:cNvSpPr>
            <a:spLocks noChangeArrowheads="1"/>
          </p:cNvSpPr>
          <p:nvPr/>
        </p:nvSpPr>
        <p:spPr bwMode="auto">
          <a:xfrm>
            <a:off x="4284663" y="1700213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 i="1">
                <a:solidFill>
                  <a:srgbClr val="000000"/>
                </a:solidFill>
              </a:rPr>
              <a:t>R1</a:t>
            </a:r>
            <a:endParaRPr lang="pl-PL" altLang="en-US" b="1" i="1">
              <a:solidFill>
                <a:srgbClr val="000000"/>
              </a:solidFill>
            </a:endParaRPr>
          </a:p>
        </p:txBody>
      </p:sp>
      <p:sp>
        <p:nvSpPr>
          <p:cNvPr id="107523" name="Oval 4"/>
          <p:cNvSpPr>
            <a:spLocks noChangeArrowheads="1"/>
          </p:cNvSpPr>
          <p:nvPr/>
        </p:nvSpPr>
        <p:spPr bwMode="auto">
          <a:xfrm>
            <a:off x="6589713" y="2492375"/>
            <a:ext cx="576262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 i="1">
                <a:solidFill>
                  <a:srgbClr val="000000"/>
                </a:solidFill>
              </a:rPr>
              <a:t>dst</a:t>
            </a:r>
            <a:endParaRPr lang="pl-PL" altLang="en-US" b="1" i="1">
              <a:solidFill>
                <a:srgbClr val="000000"/>
              </a:solidFill>
            </a:endParaRPr>
          </a:p>
        </p:txBody>
      </p:sp>
      <p:cxnSp>
        <p:nvCxnSpPr>
          <p:cNvPr id="107524" name="AutoShape 5"/>
          <p:cNvCxnSpPr>
            <a:cxnSpLocks noChangeShapeType="1"/>
            <a:stCxn id="107521" idx="7"/>
            <a:endCxn id="107522" idx="2"/>
          </p:cNvCxnSpPr>
          <p:nvPr/>
        </p:nvCxnSpPr>
        <p:spPr bwMode="auto">
          <a:xfrm flipV="1">
            <a:off x="2257425" y="1989138"/>
            <a:ext cx="2027238" cy="515937"/>
          </a:xfrm>
          <a:prstGeom prst="straightConnector1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25" name="AutoShape 6"/>
          <p:cNvCxnSpPr>
            <a:cxnSpLocks noChangeShapeType="1"/>
            <a:stCxn id="107522" idx="6"/>
            <a:endCxn id="107523" idx="1"/>
          </p:cNvCxnSpPr>
          <p:nvPr/>
        </p:nvCxnSpPr>
        <p:spPr bwMode="auto">
          <a:xfrm>
            <a:off x="4860925" y="1989138"/>
            <a:ext cx="1812925" cy="587375"/>
          </a:xfrm>
          <a:prstGeom prst="straightConnector1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7526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 Random</a:t>
            </a:r>
          </a:p>
        </p:txBody>
      </p:sp>
      <p:sp>
        <p:nvSpPr>
          <p:cNvPr id="107527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D276EB9-EB89-624D-9ABE-E2DCA5CF6613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48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07528" name="Oval 8"/>
          <p:cNvSpPr>
            <a:spLocks noChangeArrowheads="1"/>
          </p:cNvSpPr>
          <p:nvPr/>
        </p:nvSpPr>
        <p:spPr bwMode="auto">
          <a:xfrm>
            <a:off x="4284663" y="3284538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 i="1">
                <a:solidFill>
                  <a:srgbClr val="000000"/>
                </a:solidFill>
              </a:rPr>
              <a:t>R2</a:t>
            </a:r>
            <a:endParaRPr lang="pl-PL" altLang="en-US" b="1" i="1">
              <a:solidFill>
                <a:srgbClr val="000000"/>
              </a:solidFill>
            </a:endParaRPr>
          </a:p>
        </p:txBody>
      </p:sp>
      <p:cxnSp>
        <p:nvCxnSpPr>
          <p:cNvPr id="107529" name="AutoShape 9"/>
          <p:cNvCxnSpPr>
            <a:cxnSpLocks noChangeShapeType="1"/>
            <a:stCxn id="107521" idx="5"/>
            <a:endCxn id="107528" idx="2"/>
          </p:cNvCxnSpPr>
          <p:nvPr/>
        </p:nvCxnSpPr>
        <p:spPr bwMode="auto">
          <a:xfrm>
            <a:off x="2257425" y="2913063"/>
            <a:ext cx="2027238" cy="660400"/>
          </a:xfrm>
          <a:prstGeom prst="straightConnector1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530" name="AutoShape 10"/>
          <p:cNvCxnSpPr>
            <a:cxnSpLocks noChangeShapeType="1"/>
            <a:stCxn id="107528" idx="6"/>
            <a:endCxn id="107523" idx="3"/>
          </p:cNvCxnSpPr>
          <p:nvPr/>
        </p:nvCxnSpPr>
        <p:spPr bwMode="auto">
          <a:xfrm flipV="1">
            <a:off x="4860925" y="2984500"/>
            <a:ext cx="1812925" cy="588963"/>
          </a:xfrm>
          <a:prstGeom prst="straightConnector1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6667" name="Rectangle 11"/>
          <p:cNvSpPr>
            <a:spLocks noChangeArrowheads="1"/>
          </p:cNvSpPr>
          <p:nvPr/>
        </p:nvSpPr>
        <p:spPr bwMode="auto">
          <a:xfrm>
            <a:off x="4932363" y="1916113"/>
            <a:ext cx="1295400" cy="3190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l-GR" altLang="en-US" sz="1800" b="1">
                <a:solidFill>
                  <a:srgbClr val="000000"/>
                </a:solidFill>
              </a:rPr>
              <a:t>α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6000">
                <a:solidFill>
                  <a:srgbClr val="000000"/>
                </a:solidFill>
              </a:rPr>
              <a:t>1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 </a:t>
            </a:r>
            <a:r>
              <a:rPr lang="en-US" altLang="en-US">
                <a:solidFill>
                  <a:srgbClr val="000000"/>
                </a:solidFill>
              </a:rPr>
              <a:t>ß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6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26668" name="Rectangle 12"/>
          <p:cNvSpPr>
            <a:spLocks noChangeArrowheads="1"/>
          </p:cNvSpPr>
          <p:nvPr/>
        </p:nvSpPr>
        <p:spPr bwMode="auto">
          <a:xfrm>
            <a:off x="5005388" y="3389313"/>
            <a:ext cx="1295400" cy="3190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l-GR" altLang="en-US" sz="1800" b="1">
                <a:solidFill>
                  <a:srgbClr val="000000"/>
                </a:solidFill>
              </a:rPr>
              <a:t>γ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en-US" altLang="en-US" sz="2800" b="1" baseline="-16000">
                <a:solidFill>
                  <a:srgbClr val="000000"/>
                </a:solidFill>
              </a:rPr>
              <a:t>1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 </a:t>
            </a:r>
            <a:r>
              <a:rPr lang="el-GR" altLang="en-US" sz="1800" b="1">
                <a:solidFill>
                  <a:srgbClr val="000000"/>
                </a:solidFill>
              </a:rPr>
              <a:t>δ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en-US" altLang="en-US" sz="2800" b="1" baseline="-16000">
                <a:solidFill>
                  <a:srgbClr val="000000"/>
                </a:solidFill>
              </a:rPr>
              <a:t>2</a:t>
            </a:r>
            <a:endParaRPr lang="pl-PL" altLang="en-US" sz="2800" b="1" baseline="-16000">
              <a:solidFill>
                <a:srgbClr val="000000"/>
              </a:solidFill>
            </a:endParaRPr>
          </a:p>
        </p:txBody>
      </p:sp>
      <p:sp>
        <p:nvSpPr>
          <p:cNvPr id="107533" name="Rectangle 13"/>
          <p:cNvSpPr>
            <a:spLocks noChangeArrowheads="1"/>
          </p:cNvSpPr>
          <p:nvPr/>
        </p:nvSpPr>
        <p:spPr bwMode="auto">
          <a:xfrm>
            <a:off x="0" y="1196975"/>
            <a:ext cx="90360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en-US" sz="2600">
                <a:solidFill>
                  <a:srgbClr val="000000"/>
                </a:solidFill>
              </a:rPr>
              <a:t>	Each router forwards random combinations of packets</a:t>
            </a:r>
            <a:r>
              <a:rPr lang="en-US" altLang="en-US" sz="2600">
                <a:solidFill>
                  <a:srgbClr val="000000"/>
                </a:solidFill>
                <a:sym typeface="Wingdings" charset="2"/>
              </a:rPr>
              <a:t> 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79388" y="4005263"/>
            <a:ext cx="8675687" cy="1368425"/>
            <a:chOff x="113" y="2568"/>
            <a:chExt cx="5465" cy="862"/>
          </a:xfrm>
        </p:grpSpPr>
        <p:sp>
          <p:nvSpPr>
            <p:cNvPr id="107542" name="AutoShape 19"/>
            <p:cNvSpPr>
              <a:spLocks noChangeArrowheads="1"/>
            </p:cNvSpPr>
            <p:nvPr/>
          </p:nvSpPr>
          <p:spPr bwMode="auto">
            <a:xfrm>
              <a:off x="2743" y="2568"/>
              <a:ext cx="318" cy="227"/>
            </a:xfrm>
            <a:prstGeom prst="downArrow">
              <a:avLst>
                <a:gd name="adj1" fmla="val 44352"/>
                <a:gd name="adj2" fmla="val 42292"/>
              </a:avLst>
            </a:prstGeom>
            <a:noFill/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7543" name="Rectangle 20"/>
            <p:cNvSpPr>
              <a:spLocks noChangeArrowheads="1"/>
            </p:cNvSpPr>
            <p:nvPr/>
          </p:nvSpPr>
          <p:spPr bwMode="auto">
            <a:xfrm>
              <a:off x="113" y="2840"/>
              <a:ext cx="5465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/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en-US" sz="2600">
                  <a:solidFill>
                    <a:srgbClr val="000000"/>
                  </a:solidFill>
                </a:rPr>
                <a:t>Randomness prevents duplicates </a:t>
              </a:r>
              <a:endParaRPr lang="en-US" altLang="en-US" sz="2600">
                <a:solidFill>
                  <a:srgbClr val="000000"/>
                </a:solidFill>
                <a:sym typeface="Wingdings" charset="2"/>
              </a:endParaRP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49263" y="5013325"/>
            <a:ext cx="8135937" cy="1441450"/>
            <a:chOff x="340" y="3203"/>
            <a:chExt cx="5125" cy="908"/>
          </a:xfrm>
        </p:grpSpPr>
        <p:sp>
          <p:nvSpPr>
            <p:cNvPr id="107540" name="AutoShape 21"/>
            <p:cNvSpPr>
              <a:spLocks noChangeArrowheads="1"/>
            </p:cNvSpPr>
            <p:nvPr/>
          </p:nvSpPr>
          <p:spPr bwMode="auto">
            <a:xfrm>
              <a:off x="2789" y="3203"/>
              <a:ext cx="318" cy="227"/>
            </a:xfrm>
            <a:prstGeom prst="downArrow">
              <a:avLst>
                <a:gd name="adj1" fmla="val 44352"/>
                <a:gd name="adj2" fmla="val 42292"/>
              </a:avLst>
            </a:prstGeom>
            <a:noFill/>
            <a:ln w="50800">
              <a:solidFill>
                <a:srgbClr val="000000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07541" name="Rectangle 22"/>
            <p:cNvSpPr>
              <a:spLocks noChangeArrowheads="1"/>
            </p:cNvSpPr>
            <p:nvPr/>
          </p:nvSpPr>
          <p:spPr bwMode="auto">
            <a:xfrm>
              <a:off x="340" y="3521"/>
              <a:ext cx="5125" cy="590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/>
            <a:lstStyle>
              <a:lvl1pPr marL="342900" indent="-3429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en-US" sz="2600">
                  <a:solidFill>
                    <a:srgbClr val="000000"/>
                  </a:solidFill>
                </a:rPr>
                <a:t>No scheduler; No coordination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</a:pPr>
              <a:r>
                <a:rPr lang="en-US" altLang="en-US" sz="2600">
                  <a:solidFill>
                    <a:srgbClr val="000000"/>
                  </a:solidFill>
                </a:rPr>
                <a:t>Simple and exploits spatial reuse</a:t>
              </a:r>
              <a:endParaRPr lang="en-US" altLang="en-US" sz="2600">
                <a:solidFill>
                  <a:srgbClr val="000000"/>
                </a:solidFill>
                <a:sym typeface="Wingdings" charset="2"/>
              </a:endParaRPr>
            </a:p>
          </p:txBody>
        </p:sp>
      </p:grpSp>
      <p:sp>
        <p:nvSpPr>
          <p:cNvPr id="107536" name="Rectangle 26"/>
          <p:cNvSpPr>
            <a:spLocks noChangeArrowheads="1"/>
          </p:cNvSpPr>
          <p:nvPr/>
        </p:nvSpPr>
        <p:spPr bwMode="auto">
          <a:xfrm>
            <a:off x="2916238" y="1700213"/>
            <a:ext cx="1150937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537" name="Rectangle 32"/>
          <p:cNvSpPr>
            <a:spLocks noChangeArrowheads="1"/>
          </p:cNvSpPr>
          <p:nvPr/>
        </p:nvSpPr>
        <p:spPr bwMode="auto">
          <a:xfrm>
            <a:off x="2916238" y="2060575"/>
            <a:ext cx="1150937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7538" name="Rectangle 33"/>
          <p:cNvSpPr>
            <a:spLocks noChangeArrowheads="1"/>
          </p:cNvSpPr>
          <p:nvPr/>
        </p:nvSpPr>
        <p:spPr bwMode="auto">
          <a:xfrm>
            <a:off x="2916238" y="3284538"/>
            <a:ext cx="1150937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539" name="Rectangle 34"/>
          <p:cNvSpPr>
            <a:spLocks noChangeArrowheads="1"/>
          </p:cNvSpPr>
          <p:nvPr/>
        </p:nvSpPr>
        <p:spPr bwMode="auto">
          <a:xfrm>
            <a:off x="2916238" y="3644900"/>
            <a:ext cx="1150937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58002E-6 L 0.25209 0.0714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26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35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51619E-6 L 0.2441 -0.08025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26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40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6667" grpId="0" animBg="1"/>
      <p:bldP spid="326667" grpId="1" animBg="1"/>
      <p:bldP spid="326668" grpId="0" animBg="1"/>
      <p:bldP spid="326668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93" name="Oval 25"/>
          <p:cNvSpPr>
            <a:spLocks noChangeArrowheads="1"/>
          </p:cNvSpPr>
          <p:nvPr/>
        </p:nvSpPr>
        <p:spPr bwMode="auto">
          <a:xfrm>
            <a:off x="3995738" y="1871663"/>
            <a:ext cx="1152525" cy="1152525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4394" name="Oval 26"/>
          <p:cNvSpPr>
            <a:spLocks noChangeArrowheads="1"/>
          </p:cNvSpPr>
          <p:nvPr/>
        </p:nvSpPr>
        <p:spPr bwMode="auto">
          <a:xfrm>
            <a:off x="2843213" y="719138"/>
            <a:ext cx="3457575" cy="3384550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4395" name="Oval 27"/>
          <p:cNvSpPr>
            <a:spLocks noChangeArrowheads="1"/>
          </p:cNvSpPr>
          <p:nvPr/>
        </p:nvSpPr>
        <p:spPr bwMode="auto">
          <a:xfrm>
            <a:off x="3419475" y="1295400"/>
            <a:ext cx="2305050" cy="2232025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14396" name="Oval 28"/>
          <p:cNvSpPr>
            <a:spLocks noChangeArrowheads="1"/>
          </p:cNvSpPr>
          <p:nvPr/>
        </p:nvSpPr>
        <p:spPr bwMode="auto">
          <a:xfrm>
            <a:off x="1979613" y="-215900"/>
            <a:ext cx="5184775" cy="5075238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4397" name="Oval 29"/>
          <p:cNvSpPr>
            <a:spLocks noChangeArrowheads="1"/>
          </p:cNvSpPr>
          <p:nvPr/>
        </p:nvSpPr>
        <p:spPr bwMode="auto">
          <a:xfrm>
            <a:off x="1116013" y="-1179513"/>
            <a:ext cx="6985000" cy="6837363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9574" name="Oval 2"/>
          <p:cNvSpPr>
            <a:spLocks noChangeArrowheads="1"/>
          </p:cNvSpPr>
          <p:nvPr/>
        </p:nvSpPr>
        <p:spPr bwMode="auto">
          <a:xfrm>
            <a:off x="4211638" y="2112963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src</a:t>
            </a:r>
          </a:p>
        </p:txBody>
      </p:sp>
      <p:sp>
        <p:nvSpPr>
          <p:cNvPr id="109575" name="Oval 3"/>
          <p:cNvSpPr>
            <a:spLocks noChangeArrowheads="1"/>
          </p:cNvSpPr>
          <p:nvPr/>
        </p:nvSpPr>
        <p:spPr bwMode="auto">
          <a:xfrm>
            <a:off x="2122488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dst1</a:t>
            </a:r>
          </a:p>
        </p:txBody>
      </p:sp>
      <p:sp>
        <p:nvSpPr>
          <p:cNvPr id="109576" name="Oval 4"/>
          <p:cNvSpPr>
            <a:spLocks noChangeArrowheads="1"/>
          </p:cNvSpPr>
          <p:nvPr/>
        </p:nvSpPr>
        <p:spPr bwMode="auto">
          <a:xfrm>
            <a:off x="4211638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dst2</a:t>
            </a:r>
          </a:p>
        </p:txBody>
      </p:sp>
      <p:sp>
        <p:nvSpPr>
          <p:cNvPr id="109577" name="Oval 5"/>
          <p:cNvSpPr>
            <a:spLocks noChangeArrowheads="1"/>
          </p:cNvSpPr>
          <p:nvPr/>
        </p:nvSpPr>
        <p:spPr bwMode="auto">
          <a:xfrm>
            <a:off x="6227763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dst3</a:t>
            </a:r>
          </a:p>
        </p:txBody>
      </p:sp>
      <p:sp>
        <p:nvSpPr>
          <p:cNvPr id="314374" name="Rectangle 6"/>
          <p:cNvSpPr>
            <a:spLocks noChangeArrowheads="1"/>
          </p:cNvSpPr>
          <p:nvPr/>
        </p:nvSpPr>
        <p:spPr bwMode="auto">
          <a:xfrm>
            <a:off x="2987675" y="1677988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14375" name="Rectangle 7"/>
          <p:cNvSpPr>
            <a:spLocks noChangeArrowheads="1"/>
          </p:cNvSpPr>
          <p:nvPr/>
        </p:nvSpPr>
        <p:spPr bwMode="auto">
          <a:xfrm>
            <a:off x="2987675" y="1989138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2987675" y="2301875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14377" name="Rectangle 9"/>
          <p:cNvSpPr>
            <a:spLocks noChangeArrowheads="1"/>
          </p:cNvSpPr>
          <p:nvPr/>
        </p:nvSpPr>
        <p:spPr bwMode="auto">
          <a:xfrm>
            <a:off x="2987675" y="2614613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14378" name="Rectangle 10"/>
          <p:cNvSpPr>
            <a:spLocks noChangeArrowheads="1"/>
          </p:cNvSpPr>
          <p:nvPr/>
        </p:nvSpPr>
        <p:spPr bwMode="auto">
          <a:xfrm>
            <a:off x="1908175" y="3789363"/>
            <a:ext cx="1079500" cy="2159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314379" name="Rectangle 11"/>
          <p:cNvSpPr>
            <a:spLocks noChangeArrowheads="1"/>
          </p:cNvSpPr>
          <p:nvPr/>
        </p:nvSpPr>
        <p:spPr bwMode="auto">
          <a:xfrm>
            <a:off x="1908175" y="4113213"/>
            <a:ext cx="1079500" cy="2159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4380" name="Rectangle 12"/>
          <p:cNvSpPr>
            <a:spLocks noChangeArrowheads="1"/>
          </p:cNvSpPr>
          <p:nvPr/>
        </p:nvSpPr>
        <p:spPr bwMode="auto">
          <a:xfrm>
            <a:off x="3995738" y="4113213"/>
            <a:ext cx="1082675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314381" name="Rectangle 13"/>
          <p:cNvSpPr>
            <a:spLocks noChangeArrowheads="1"/>
          </p:cNvSpPr>
          <p:nvPr/>
        </p:nvSpPr>
        <p:spPr bwMode="auto">
          <a:xfrm>
            <a:off x="3995738" y="4451350"/>
            <a:ext cx="1082675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14382" name="Rectangle 14"/>
          <p:cNvSpPr>
            <a:spLocks noChangeArrowheads="1"/>
          </p:cNvSpPr>
          <p:nvPr/>
        </p:nvSpPr>
        <p:spPr bwMode="auto">
          <a:xfrm>
            <a:off x="6011863" y="4473575"/>
            <a:ext cx="1079500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314383" name="Rectangle 15"/>
          <p:cNvSpPr>
            <a:spLocks noChangeArrowheads="1"/>
          </p:cNvSpPr>
          <p:nvPr/>
        </p:nvSpPr>
        <p:spPr bwMode="auto">
          <a:xfrm>
            <a:off x="6011863" y="4799013"/>
            <a:ext cx="1079500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908175" y="3789363"/>
            <a:ext cx="5184775" cy="1211262"/>
            <a:chOff x="1202" y="2387"/>
            <a:chExt cx="3266" cy="763"/>
          </a:xfrm>
        </p:grpSpPr>
        <p:sp>
          <p:nvSpPr>
            <p:cNvPr id="109592" name="Rectangle 19"/>
            <p:cNvSpPr>
              <a:spLocks noChangeArrowheads="1"/>
            </p:cNvSpPr>
            <p:nvPr/>
          </p:nvSpPr>
          <p:spPr bwMode="auto">
            <a:xfrm>
              <a:off x="1202" y="2809"/>
              <a:ext cx="680" cy="10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P3</a:t>
              </a:r>
            </a:p>
          </p:txBody>
        </p:sp>
        <p:sp>
          <p:nvSpPr>
            <p:cNvPr id="109593" name="Rectangle 20"/>
            <p:cNvSpPr>
              <a:spLocks noChangeArrowheads="1"/>
            </p:cNvSpPr>
            <p:nvPr/>
          </p:nvSpPr>
          <p:spPr bwMode="auto">
            <a:xfrm>
              <a:off x="1202" y="3038"/>
              <a:ext cx="680" cy="10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P4</a:t>
              </a:r>
            </a:p>
          </p:txBody>
        </p:sp>
        <p:sp>
          <p:nvSpPr>
            <p:cNvPr id="109594" name="Rectangle 21"/>
            <p:cNvSpPr>
              <a:spLocks noChangeArrowheads="1"/>
            </p:cNvSpPr>
            <p:nvPr/>
          </p:nvSpPr>
          <p:spPr bwMode="auto">
            <a:xfrm>
              <a:off x="2517" y="2387"/>
              <a:ext cx="682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09595" name="Rectangle 22"/>
            <p:cNvSpPr>
              <a:spLocks noChangeArrowheads="1"/>
            </p:cNvSpPr>
            <p:nvPr/>
          </p:nvSpPr>
          <p:spPr bwMode="auto">
            <a:xfrm>
              <a:off x="2517" y="3028"/>
              <a:ext cx="682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P4</a:t>
              </a:r>
            </a:p>
          </p:txBody>
        </p:sp>
        <p:sp>
          <p:nvSpPr>
            <p:cNvPr id="109596" name="Rectangle 23"/>
            <p:cNvSpPr>
              <a:spLocks noChangeArrowheads="1"/>
            </p:cNvSpPr>
            <p:nvPr/>
          </p:nvSpPr>
          <p:spPr bwMode="auto">
            <a:xfrm>
              <a:off x="3788" y="2387"/>
              <a:ext cx="680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09597" name="Rectangle 24"/>
            <p:cNvSpPr>
              <a:spLocks noChangeArrowheads="1"/>
            </p:cNvSpPr>
            <p:nvPr/>
          </p:nvSpPr>
          <p:spPr bwMode="auto">
            <a:xfrm>
              <a:off x="3788" y="2615"/>
              <a:ext cx="680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rgbClr val="000000"/>
                  </a:solidFill>
                </a:rPr>
                <a:t>P2</a:t>
              </a:r>
            </a:p>
          </p:txBody>
        </p:sp>
      </p:grpSp>
      <p:sp>
        <p:nvSpPr>
          <p:cNvPr id="109589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Random </a:t>
            </a:r>
            <a:r>
              <a:rPr lang="pl-PL" altLang="en-US"/>
              <a:t>C</a:t>
            </a:r>
            <a:r>
              <a:rPr lang="en-US" altLang="en-US"/>
              <a:t>oding Benefits Multicast</a:t>
            </a:r>
          </a:p>
        </p:txBody>
      </p:sp>
      <p:sp>
        <p:nvSpPr>
          <p:cNvPr id="314400" name="Text Box 32"/>
          <p:cNvSpPr txBox="1">
            <a:spLocks noChangeArrowheads="1"/>
          </p:cNvSpPr>
          <p:nvPr/>
        </p:nvSpPr>
        <p:spPr bwMode="auto">
          <a:xfrm>
            <a:off x="179388" y="5218113"/>
            <a:ext cx="889317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Without coding </a:t>
            </a:r>
            <a:r>
              <a:rPr lang="en-US" altLang="en-US" sz="2800">
                <a:solidFill>
                  <a:srgbClr val="000000"/>
                </a:solidFill>
                <a:sym typeface="Wingdings" charset="2"/>
              </a:rPr>
              <a:t> source retransmits all 4 packets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109591" name="Slide Number Placeholder 29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6F7483E-A020-D743-9A8A-17ADA4065808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49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3" grpId="0" animBg="1"/>
      <p:bldP spid="314393" grpId="1" animBg="1"/>
      <p:bldP spid="314394" grpId="0" animBg="1"/>
      <p:bldP spid="314394" grpId="1" animBg="1"/>
      <p:bldP spid="314395" grpId="0" animBg="1"/>
      <p:bldP spid="314395" grpId="1" animBg="1"/>
      <p:bldP spid="314396" grpId="0" animBg="1"/>
      <p:bldP spid="314396" grpId="1" animBg="1"/>
      <p:bldP spid="314397" grpId="0" animBg="1"/>
      <p:bldP spid="314397" grpId="1" animBg="1"/>
      <p:bldP spid="314374" grpId="0" animBg="1"/>
      <p:bldP spid="314375" grpId="0" animBg="1"/>
      <p:bldP spid="314376" grpId="0" animBg="1"/>
      <p:bldP spid="314377" grpId="0" animBg="1"/>
      <p:bldP spid="314378" grpId="0" animBg="1"/>
      <p:bldP spid="314379" grpId="0" animBg="1"/>
      <p:bldP spid="314380" grpId="0" animBg="1"/>
      <p:bldP spid="314381" grpId="0" animBg="1"/>
      <p:bldP spid="314382" grpId="0" animBg="1"/>
      <p:bldP spid="314383" grpId="0" animBg="1"/>
      <p:bldP spid="3144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Book Antiqua" charset="0"/>
              </a:rPr>
              <a:t>Why So Exciting?</a:t>
            </a:r>
          </a:p>
        </p:txBody>
      </p:sp>
      <p:sp>
        <p:nvSpPr>
          <p:cNvPr id="46082" name="TextBox 3"/>
          <p:cNvSpPr txBox="1">
            <a:spLocks noChangeArrowheads="1"/>
          </p:cNvSpPr>
          <p:nvPr/>
        </p:nvSpPr>
        <p:spPr bwMode="auto">
          <a:xfrm>
            <a:off x="1292225" y="2516188"/>
            <a:ext cx="3078163" cy="268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/>
              <a:t>Method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/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SISO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Diversity (1xN or Nx1)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Diversity (NxN)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Multiplexing</a:t>
            </a:r>
          </a:p>
        </p:txBody>
      </p:sp>
      <p:sp>
        <p:nvSpPr>
          <p:cNvPr id="46083" name="TextBox 4"/>
          <p:cNvSpPr txBox="1">
            <a:spLocks noChangeArrowheads="1"/>
          </p:cNvSpPr>
          <p:nvPr/>
        </p:nvSpPr>
        <p:spPr bwMode="auto">
          <a:xfrm>
            <a:off x="5400675" y="2516188"/>
            <a:ext cx="2138363" cy="268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en-US" altLang="en-US"/>
              <a:t>Capacity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/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B log</a:t>
            </a:r>
            <a:r>
              <a:rPr lang="en-US" altLang="en-US" baseline="-25000"/>
              <a:t>2</a:t>
            </a:r>
            <a:r>
              <a:rPr lang="en-US" altLang="en-US"/>
              <a:t>(1 + </a:t>
            </a:r>
            <a:r>
              <a:rPr lang="en-US" altLang="en-US">
                <a:latin typeface="Symbol" charset="2"/>
              </a:rPr>
              <a:t>r</a:t>
            </a:r>
            <a:r>
              <a:rPr lang="en-US" altLang="en-US"/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B log</a:t>
            </a:r>
            <a:r>
              <a:rPr lang="en-US" altLang="en-US" baseline="-25000"/>
              <a:t>2</a:t>
            </a:r>
            <a:r>
              <a:rPr lang="en-US" altLang="en-US"/>
              <a:t>(1 + </a:t>
            </a:r>
            <a:r>
              <a:rPr lang="en-US" altLang="en-US">
                <a:latin typeface="Symbol" charset="2"/>
              </a:rPr>
              <a:t>rN</a:t>
            </a:r>
            <a:r>
              <a:rPr lang="en-US" altLang="en-US"/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B log</a:t>
            </a:r>
            <a:r>
              <a:rPr lang="en-US" altLang="en-US" baseline="-25000"/>
              <a:t>2</a:t>
            </a:r>
            <a:r>
              <a:rPr lang="en-US" altLang="en-US"/>
              <a:t>(1 + </a:t>
            </a:r>
            <a:r>
              <a:rPr lang="en-US" altLang="en-US">
                <a:latin typeface="Symbol" charset="2"/>
              </a:rPr>
              <a:t>rN</a:t>
            </a:r>
            <a:r>
              <a:rPr lang="en-US" altLang="en-US" baseline="30000">
                <a:latin typeface="Symbol" charset="2"/>
              </a:rPr>
              <a:t>2</a:t>
            </a:r>
            <a:r>
              <a:rPr lang="en-US" altLang="en-US"/>
              <a:t>)</a:t>
            </a:r>
          </a:p>
          <a:p>
            <a:pPr algn="ctr" eaLnBrk="1" hangingPunct="1">
              <a:spcBef>
                <a:spcPts val="600"/>
              </a:spcBef>
            </a:pPr>
            <a:r>
              <a:rPr lang="en-US" altLang="en-US"/>
              <a:t>NB log</a:t>
            </a:r>
            <a:r>
              <a:rPr lang="en-US" altLang="en-US" baseline="-25000"/>
              <a:t>2</a:t>
            </a:r>
            <a:r>
              <a:rPr lang="en-US" altLang="en-US"/>
              <a:t>(1 + </a:t>
            </a:r>
            <a:r>
              <a:rPr lang="en-US" altLang="en-US">
                <a:latin typeface="Symbol" charset="2"/>
              </a:rPr>
              <a:t>r</a:t>
            </a:r>
            <a:r>
              <a:rPr lang="en-US" altLang="en-US"/>
              <a:t>)</a:t>
            </a:r>
          </a:p>
        </p:txBody>
      </p:sp>
      <p:cxnSp>
        <p:nvCxnSpPr>
          <p:cNvPr id="46084" name="Straight Connector 6"/>
          <p:cNvCxnSpPr>
            <a:cxnSpLocks noChangeShapeType="1"/>
          </p:cNvCxnSpPr>
          <p:nvPr/>
        </p:nvCxnSpPr>
        <p:spPr bwMode="auto">
          <a:xfrm>
            <a:off x="1604963" y="3124200"/>
            <a:ext cx="585787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085" name="Straight Connector 8"/>
          <p:cNvCxnSpPr>
            <a:cxnSpLocks noChangeShapeType="1"/>
          </p:cNvCxnSpPr>
          <p:nvPr/>
        </p:nvCxnSpPr>
        <p:spPr bwMode="auto">
          <a:xfrm rot="5400000">
            <a:off x="3355181" y="3885407"/>
            <a:ext cx="273843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Oval 2"/>
          <p:cNvSpPr>
            <a:spLocks noChangeArrowheads="1"/>
          </p:cNvSpPr>
          <p:nvPr/>
        </p:nvSpPr>
        <p:spPr bwMode="auto">
          <a:xfrm>
            <a:off x="3995738" y="1871663"/>
            <a:ext cx="1152525" cy="1152525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84003" name="Oval 3"/>
          <p:cNvSpPr>
            <a:spLocks noChangeArrowheads="1"/>
          </p:cNvSpPr>
          <p:nvPr/>
        </p:nvSpPr>
        <p:spPr bwMode="auto">
          <a:xfrm>
            <a:off x="2843213" y="719138"/>
            <a:ext cx="3457575" cy="3384550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04" name="Oval 4"/>
          <p:cNvSpPr>
            <a:spLocks noChangeArrowheads="1"/>
          </p:cNvSpPr>
          <p:nvPr/>
        </p:nvSpPr>
        <p:spPr bwMode="auto">
          <a:xfrm>
            <a:off x="3419475" y="1295400"/>
            <a:ext cx="2305050" cy="2232025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84005" name="Oval 5"/>
          <p:cNvSpPr>
            <a:spLocks noChangeArrowheads="1"/>
          </p:cNvSpPr>
          <p:nvPr/>
        </p:nvSpPr>
        <p:spPr bwMode="auto">
          <a:xfrm>
            <a:off x="1979613" y="-215900"/>
            <a:ext cx="5184775" cy="5075238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4006" name="Oval 6"/>
          <p:cNvSpPr>
            <a:spLocks noChangeArrowheads="1"/>
          </p:cNvSpPr>
          <p:nvPr/>
        </p:nvSpPr>
        <p:spPr bwMode="auto">
          <a:xfrm>
            <a:off x="1116013" y="-1179513"/>
            <a:ext cx="6985000" cy="6837363"/>
          </a:xfrm>
          <a:prstGeom prst="ellipse">
            <a:avLst/>
          </a:prstGeom>
          <a:noFill/>
          <a:ln w="28575">
            <a:solidFill>
              <a:srgbClr val="C0C0C0"/>
            </a:solidFill>
            <a:prstDash val="lgDashDot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1622" name="Oval 7"/>
          <p:cNvSpPr>
            <a:spLocks noChangeArrowheads="1"/>
          </p:cNvSpPr>
          <p:nvPr/>
        </p:nvSpPr>
        <p:spPr bwMode="auto">
          <a:xfrm>
            <a:off x="4211638" y="2112963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src</a:t>
            </a:r>
          </a:p>
        </p:txBody>
      </p:sp>
      <p:sp>
        <p:nvSpPr>
          <p:cNvPr id="111623" name="Oval 8"/>
          <p:cNvSpPr>
            <a:spLocks noChangeArrowheads="1"/>
          </p:cNvSpPr>
          <p:nvPr/>
        </p:nvSpPr>
        <p:spPr bwMode="auto">
          <a:xfrm>
            <a:off x="2122488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dst1</a:t>
            </a:r>
          </a:p>
        </p:txBody>
      </p:sp>
      <p:sp>
        <p:nvSpPr>
          <p:cNvPr id="111624" name="Oval 9"/>
          <p:cNvSpPr>
            <a:spLocks noChangeArrowheads="1"/>
          </p:cNvSpPr>
          <p:nvPr/>
        </p:nvSpPr>
        <p:spPr bwMode="auto">
          <a:xfrm>
            <a:off x="4211638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dst2</a:t>
            </a:r>
          </a:p>
        </p:txBody>
      </p:sp>
      <p:sp>
        <p:nvSpPr>
          <p:cNvPr id="111625" name="Oval 10"/>
          <p:cNvSpPr>
            <a:spLocks noChangeArrowheads="1"/>
          </p:cNvSpPr>
          <p:nvPr/>
        </p:nvSpPr>
        <p:spPr bwMode="auto">
          <a:xfrm>
            <a:off x="6227763" y="3049588"/>
            <a:ext cx="720725" cy="66675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 i="1">
                <a:solidFill>
                  <a:srgbClr val="000000"/>
                </a:solidFill>
              </a:rPr>
              <a:t>dst3</a:t>
            </a:r>
          </a:p>
        </p:txBody>
      </p:sp>
      <p:sp>
        <p:nvSpPr>
          <p:cNvPr id="111626" name="Rectangle 11"/>
          <p:cNvSpPr>
            <a:spLocks noChangeArrowheads="1"/>
          </p:cNvSpPr>
          <p:nvPr/>
        </p:nvSpPr>
        <p:spPr bwMode="auto">
          <a:xfrm>
            <a:off x="2987675" y="1677988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1627" name="Rectangle 12"/>
          <p:cNvSpPr>
            <a:spLocks noChangeArrowheads="1"/>
          </p:cNvSpPr>
          <p:nvPr/>
        </p:nvSpPr>
        <p:spPr bwMode="auto">
          <a:xfrm>
            <a:off x="2987675" y="1989138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1628" name="Rectangle 13"/>
          <p:cNvSpPr>
            <a:spLocks noChangeArrowheads="1"/>
          </p:cNvSpPr>
          <p:nvPr/>
        </p:nvSpPr>
        <p:spPr bwMode="auto">
          <a:xfrm>
            <a:off x="2987675" y="2301875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1629" name="Rectangle 14"/>
          <p:cNvSpPr>
            <a:spLocks noChangeArrowheads="1"/>
          </p:cNvSpPr>
          <p:nvPr/>
        </p:nvSpPr>
        <p:spPr bwMode="auto">
          <a:xfrm>
            <a:off x="2987675" y="2614613"/>
            <a:ext cx="1152525" cy="238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11630" name="Rectangle 15"/>
          <p:cNvSpPr>
            <a:spLocks noChangeArrowheads="1"/>
          </p:cNvSpPr>
          <p:nvPr/>
        </p:nvSpPr>
        <p:spPr bwMode="auto">
          <a:xfrm>
            <a:off x="1908175" y="3789363"/>
            <a:ext cx="1079500" cy="2159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11631" name="Rectangle 16"/>
          <p:cNvSpPr>
            <a:spLocks noChangeArrowheads="1"/>
          </p:cNvSpPr>
          <p:nvPr/>
        </p:nvSpPr>
        <p:spPr bwMode="auto">
          <a:xfrm>
            <a:off x="1908175" y="4113213"/>
            <a:ext cx="1079500" cy="2159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1632" name="Rectangle 17"/>
          <p:cNvSpPr>
            <a:spLocks noChangeArrowheads="1"/>
          </p:cNvSpPr>
          <p:nvPr/>
        </p:nvSpPr>
        <p:spPr bwMode="auto">
          <a:xfrm>
            <a:off x="3995738" y="4113213"/>
            <a:ext cx="1082675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11633" name="Rectangle 18"/>
          <p:cNvSpPr>
            <a:spLocks noChangeArrowheads="1"/>
          </p:cNvSpPr>
          <p:nvPr/>
        </p:nvSpPr>
        <p:spPr bwMode="auto">
          <a:xfrm>
            <a:off x="3995738" y="4451350"/>
            <a:ext cx="1082675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1634" name="Rectangle 19"/>
          <p:cNvSpPr>
            <a:spLocks noChangeArrowheads="1"/>
          </p:cNvSpPr>
          <p:nvPr/>
        </p:nvSpPr>
        <p:spPr bwMode="auto">
          <a:xfrm>
            <a:off x="6011863" y="4473575"/>
            <a:ext cx="1079500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1635" name="Rectangle 20"/>
          <p:cNvSpPr>
            <a:spLocks noChangeArrowheads="1"/>
          </p:cNvSpPr>
          <p:nvPr/>
        </p:nvSpPr>
        <p:spPr bwMode="auto">
          <a:xfrm>
            <a:off x="6011863" y="4799013"/>
            <a:ext cx="1079500" cy="25717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84021" name="Rectangle 21"/>
          <p:cNvSpPr>
            <a:spLocks noChangeArrowheads="1"/>
          </p:cNvSpPr>
          <p:nvPr/>
        </p:nvSpPr>
        <p:spPr bwMode="auto">
          <a:xfrm>
            <a:off x="5148263" y="1943100"/>
            <a:ext cx="2447925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8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5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3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384022" name="Rectangle 22"/>
          <p:cNvSpPr>
            <a:spLocks noChangeArrowheads="1"/>
          </p:cNvSpPr>
          <p:nvPr/>
        </p:nvSpPr>
        <p:spPr bwMode="auto">
          <a:xfrm>
            <a:off x="5148263" y="2374900"/>
            <a:ext cx="2447925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7</a:t>
            </a:r>
            <a:r>
              <a:rPr lang="en-US" altLang="en-US" sz="1800" b="1">
                <a:solidFill>
                  <a:srgbClr val="000000"/>
                </a:solidFill>
              </a:rPr>
              <a:t> </a:t>
            </a:r>
            <a:r>
              <a:rPr lang="pl-PL" altLang="en-US" sz="1800" b="1">
                <a:solidFill>
                  <a:srgbClr val="000000"/>
                </a:solidFill>
              </a:rPr>
              <a:t>P</a:t>
            </a:r>
            <a:r>
              <a:rPr lang="pl-PL" altLang="en-US" sz="2800" b="1" baseline="-14000">
                <a:solidFill>
                  <a:srgbClr val="000000"/>
                </a:solidFill>
              </a:rPr>
              <a:t>1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3</a:t>
            </a:r>
            <a:r>
              <a:rPr lang="pl-PL" altLang="en-US" sz="1800" b="1">
                <a:solidFill>
                  <a:srgbClr val="000000"/>
                </a:solidFill>
              </a:rPr>
              <a:t> P</a:t>
            </a:r>
            <a:r>
              <a:rPr lang="pl-PL" altLang="en-US" sz="2800" b="1" baseline="-14000">
                <a:solidFill>
                  <a:srgbClr val="000000"/>
                </a:solidFill>
              </a:rPr>
              <a:t>2</a:t>
            </a:r>
            <a:r>
              <a:rPr lang="pl-PL" altLang="en-US" sz="1800" b="1">
                <a:solidFill>
                  <a:srgbClr val="000000"/>
                </a:solidFill>
              </a:rPr>
              <a:t>+</a:t>
            </a:r>
            <a:r>
              <a:rPr lang="en-US" altLang="en-US" sz="1800" b="1" i="1">
                <a:solidFill>
                  <a:srgbClr val="000000"/>
                </a:solidFill>
              </a:rPr>
              <a:t>6</a:t>
            </a:r>
            <a:r>
              <a:rPr lang="pl-PL" altLang="en-US" sz="1800" b="1">
                <a:solidFill>
                  <a:srgbClr val="000000"/>
                </a:solidFill>
              </a:rPr>
              <a:t> P</a:t>
            </a:r>
            <a:r>
              <a:rPr lang="pl-PL" altLang="en-US" sz="2800" b="1" baseline="-14000">
                <a:solidFill>
                  <a:srgbClr val="000000"/>
                </a:solidFill>
              </a:rPr>
              <a:t>3</a:t>
            </a:r>
            <a:r>
              <a:rPr lang="pl-PL" altLang="en-US" sz="1800" b="1">
                <a:solidFill>
                  <a:srgbClr val="000000"/>
                </a:solidFill>
              </a:rPr>
              <a:t>+ P</a:t>
            </a:r>
            <a:r>
              <a:rPr lang="pl-PL" altLang="en-US" sz="2800" b="1" baseline="-14000">
                <a:solidFill>
                  <a:srgbClr val="000000"/>
                </a:solidFill>
              </a:rPr>
              <a:t>4</a:t>
            </a:r>
          </a:p>
        </p:txBody>
      </p:sp>
      <p:grpSp>
        <p:nvGrpSpPr>
          <p:cNvPr id="111638" name="Group 23"/>
          <p:cNvGrpSpPr>
            <a:grpSpLocks/>
          </p:cNvGrpSpPr>
          <p:nvPr/>
        </p:nvGrpSpPr>
        <p:grpSpPr bwMode="auto">
          <a:xfrm>
            <a:off x="1908175" y="3789363"/>
            <a:ext cx="5184775" cy="1211262"/>
            <a:chOff x="1202" y="2387"/>
            <a:chExt cx="3266" cy="763"/>
          </a:xfrm>
        </p:grpSpPr>
        <p:sp>
          <p:nvSpPr>
            <p:cNvPr id="111644" name="Rectangle 24"/>
            <p:cNvSpPr>
              <a:spLocks noChangeArrowheads="1"/>
            </p:cNvSpPr>
            <p:nvPr/>
          </p:nvSpPr>
          <p:spPr bwMode="auto">
            <a:xfrm>
              <a:off x="1202" y="2809"/>
              <a:ext cx="680" cy="10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P3</a:t>
              </a:r>
            </a:p>
          </p:txBody>
        </p:sp>
        <p:sp>
          <p:nvSpPr>
            <p:cNvPr id="111645" name="Rectangle 25"/>
            <p:cNvSpPr>
              <a:spLocks noChangeArrowheads="1"/>
            </p:cNvSpPr>
            <p:nvPr/>
          </p:nvSpPr>
          <p:spPr bwMode="auto">
            <a:xfrm>
              <a:off x="1202" y="3038"/>
              <a:ext cx="680" cy="10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P4</a:t>
              </a:r>
            </a:p>
          </p:txBody>
        </p:sp>
        <p:sp>
          <p:nvSpPr>
            <p:cNvPr id="111646" name="Rectangle 26"/>
            <p:cNvSpPr>
              <a:spLocks noChangeArrowheads="1"/>
            </p:cNvSpPr>
            <p:nvPr/>
          </p:nvSpPr>
          <p:spPr bwMode="auto">
            <a:xfrm>
              <a:off x="2517" y="2387"/>
              <a:ext cx="682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P1</a:t>
              </a:r>
            </a:p>
          </p:txBody>
        </p:sp>
        <p:sp>
          <p:nvSpPr>
            <p:cNvPr id="111647" name="Rectangle 27"/>
            <p:cNvSpPr>
              <a:spLocks noChangeArrowheads="1"/>
            </p:cNvSpPr>
            <p:nvPr/>
          </p:nvSpPr>
          <p:spPr bwMode="auto">
            <a:xfrm>
              <a:off x="2517" y="3028"/>
              <a:ext cx="682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P4</a:t>
              </a:r>
            </a:p>
          </p:txBody>
        </p:sp>
        <p:sp>
          <p:nvSpPr>
            <p:cNvPr id="111648" name="Rectangle 28"/>
            <p:cNvSpPr>
              <a:spLocks noChangeArrowheads="1"/>
            </p:cNvSpPr>
            <p:nvPr/>
          </p:nvSpPr>
          <p:spPr bwMode="auto">
            <a:xfrm>
              <a:off x="3788" y="2387"/>
              <a:ext cx="680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P1</a:t>
              </a:r>
            </a:p>
          </p:txBody>
        </p:sp>
        <p:sp>
          <p:nvSpPr>
            <p:cNvPr id="111649" name="Rectangle 29"/>
            <p:cNvSpPr>
              <a:spLocks noChangeArrowheads="1"/>
            </p:cNvSpPr>
            <p:nvPr/>
          </p:nvSpPr>
          <p:spPr bwMode="auto">
            <a:xfrm>
              <a:off x="3788" y="2615"/>
              <a:ext cx="680" cy="122"/>
            </a:xfrm>
            <a:prstGeom prst="rect">
              <a:avLst/>
            </a:prstGeom>
            <a:noFill/>
            <a:ln w="28575">
              <a:solidFill>
                <a:schemeClr val="folHlink"/>
              </a:solidFill>
              <a:prstDash val="sysDot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>
                  <a:solidFill>
                    <a:schemeClr val="folHlink"/>
                  </a:solidFill>
                </a:rPr>
                <a:t>P2</a:t>
              </a:r>
            </a:p>
          </p:txBody>
        </p:sp>
      </p:grpSp>
      <p:sp>
        <p:nvSpPr>
          <p:cNvPr id="111639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Random </a:t>
            </a:r>
            <a:r>
              <a:rPr lang="pl-PL" altLang="en-US"/>
              <a:t>C</a:t>
            </a:r>
            <a:r>
              <a:rPr lang="en-US" altLang="en-US"/>
              <a:t>oding Benefits Multicast</a:t>
            </a:r>
          </a:p>
        </p:txBody>
      </p:sp>
      <p:sp>
        <p:nvSpPr>
          <p:cNvPr id="111640" name="Text Box 31"/>
          <p:cNvSpPr txBox="1">
            <a:spLocks noChangeArrowheads="1"/>
          </p:cNvSpPr>
          <p:nvPr/>
        </p:nvSpPr>
        <p:spPr bwMode="auto">
          <a:xfrm>
            <a:off x="179388" y="5218113"/>
            <a:ext cx="889317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Without coding </a:t>
            </a:r>
            <a:r>
              <a:rPr lang="en-US" altLang="en-US" sz="2800">
                <a:sym typeface="Wingdings" charset="2"/>
              </a:rPr>
              <a:t> source retransmits all </a:t>
            </a:r>
            <a:r>
              <a:rPr lang="en-US" altLang="en-US" sz="2800">
                <a:solidFill>
                  <a:schemeClr val="tx2"/>
                </a:solidFill>
                <a:sym typeface="Wingdings" charset="2"/>
              </a:rPr>
              <a:t>4 packets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384032" name="Text Box 32"/>
          <p:cNvSpPr txBox="1">
            <a:spLocks noChangeArrowheads="1"/>
          </p:cNvSpPr>
          <p:nvPr/>
        </p:nvSpPr>
        <p:spPr bwMode="auto">
          <a:xfrm>
            <a:off x="179388" y="5792788"/>
            <a:ext cx="889317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With </a:t>
            </a:r>
            <a:r>
              <a:rPr lang="pl-PL" altLang="en-US" sz="2800"/>
              <a:t>random</a:t>
            </a:r>
            <a:r>
              <a:rPr lang="en-US" altLang="en-US" sz="2800"/>
              <a:t> coding </a:t>
            </a:r>
            <a:r>
              <a:rPr lang="en-US" altLang="en-US" sz="2800">
                <a:sym typeface="Wingdings" charset="2"/>
              </a:rPr>
              <a:t>  </a:t>
            </a:r>
            <a:r>
              <a:rPr lang="en-US" altLang="en-US" sz="2800">
                <a:solidFill>
                  <a:schemeClr val="tx2"/>
                </a:solidFill>
                <a:sym typeface="Wingdings" charset="2"/>
              </a:rPr>
              <a:t>2 packets</a:t>
            </a:r>
            <a:r>
              <a:rPr lang="en-US" altLang="en-US" sz="2800">
                <a:sym typeface="Wingdings" charset="2"/>
              </a:rPr>
              <a:t> are sufficient</a:t>
            </a:r>
            <a:endParaRPr lang="en-US" altLang="en-US" sz="2800"/>
          </a:p>
        </p:txBody>
      </p:sp>
      <p:sp>
        <p:nvSpPr>
          <p:cNvPr id="384033" name="Text Box 33"/>
          <p:cNvSpPr txBox="1">
            <a:spLocks noChangeArrowheads="1"/>
          </p:cNvSpPr>
          <p:nvPr/>
        </p:nvSpPr>
        <p:spPr bwMode="auto">
          <a:xfrm>
            <a:off x="4767263" y="1319213"/>
            <a:ext cx="29606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Random combinations</a:t>
            </a:r>
            <a:endParaRPr lang="pl-PL" altLang="en-US">
              <a:solidFill>
                <a:srgbClr val="000000"/>
              </a:solidFill>
            </a:endParaRPr>
          </a:p>
        </p:txBody>
      </p:sp>
      <p:sp>
        <p:nvSpPr>
          <p:cNvPr id="111643" name="Slide Number Placeholder 3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A16DA99-2167-E24D-B403-EF7B49C83482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50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40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40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40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3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2" grpId="0" animBg="1"/>
      <p:bldP spid="384003" grpId="0" animBg="1"/>
      <p:bldP spid="384004" grpId="0" animBg="1"/>
      <p:bldP spid="384005" grpId="0" animBg="1"/>
      <p:bldP spid="384006" grpId="0" animBg="1"/>
      <p:bldP spid="384006" grpId="1" animBg="1"/>
      <p:bldP spid="384021" grpId="0" animBg="1"/>
      <p:bldP spid="384022" grpId="0" animBg="1"/>
      <p:bldP spid="384032" grpId="0"/>
      <p:bldP spid="38403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MORE</a:t>
            </a:r>
          </a:p>
        </p:txBody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144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500"/>
              <a:t>Source sends packets in batches</a:t>
            </a:r>
          </a:p>
          <a:p>
            <a:pPr>
              <a:lnSpc>
                <a:spcPct val="80000"/>
              </a:lnSpc>
            </a:pPr>
            <a:r>
              <a:rPr lang="en-US" altLang="en-US" sz="2500"/>
              <a:t>Forwarders keep all heard packets in a buffer</a:t>
            </a:r>
            <a:endParaRPr lang="pl-PL" altLang="en-US" sz="2500"/>
          </a:p>
          <a:p>
            <a:pPr>
              <a:lnSpc>
                <a:spcPct val="80000"/>
              </a:lnSpc>
            </a:pPr>
            <a:r>
              <a:rPr lang="en-US" altLang="en-US" sz="2500"/>
              <a:t>Nodes transmit linear combinations of buffered packets</a:t>
            </a:r>
            <a:endParaRPr lang="pl-PL" altLang="en-US" sz="2500"/>
          </a:p>
        </p:txBody>
      </p:sp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1474788" y="3357563"/>
            <a:ext cx="6194425" cy="2087562"/>
            <a:chOff x="929" y="2115"/>
            <a:chExt cx="3902" cy="1315"/>
          </a:xfrm>
        </p:grpSpPr>
        <p:grpSp>
          <p:nvGrpSpPr>
            <p:cNvPr id="113703" name="Group 4"/>
            <p:cNvGrpSpPr>
              <a:grpSpLocks/>
            </p:cNvGrpSpPr>
            <p:nvPr/>
          </p:nvGrpSpPr>
          <p:grpSpPr bwMode="auto">
            <a:xfrm>
              <a:off x="1111" y="2115"/>
              <a:ext cx="3538" cy="363"/>
              <a:chOff x="1111" y="2115"/>
              <a:chExt cx="3538" cy="363"/>
            </a:xfrm>
          </p:grpSpPr>
          <p:sp>
            <p:nvSpPr>
              <p:cNvPr id="113712" name="Oval 5"/>
              <p:cNvSpPr>
                <a:spLocks noChangeArrowheads="1"/>
              </p:cNvSpPr>
              <p:nvPr/>
            </p:nvSpPr>
            <p:spPr bwMode="auto">
              <a:xfrm>
                <a:off x="1111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src</a:t>
                </a:r>
              </a:p>
            </p:txBody>
          </p:sp>
          <p:sp>
            <p:nvSpPr>
              <p:cNvPr id="113713" name="Oval 6"/>
              <p:cNvSpPr>
                <a:spLocks noChangeArrowheads="1"/>
              </p:cNvSpPr>
              <p:nvPr/>
            </p:nvSpPr>
            <p:spPr bwMode="auto">
              <a:xfrm>
                <a:off x="2169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13714" name="Oval 7"/>
              <p:cNvSpPr>
                <a:spLocks noChangeArrowheads="1"/>
              </p:cNvSpPr>
              <p:nvPr/>
            </p:nvSpPr>
            <p:spPr bwMode="auto">
              <a:xfrm>
                <a:off x="3227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13715" name="Oval 8"/>
              <p:cNvSpPr>
                <a:spLocks noChangeArrowheads="1"/>
              </p:cNvSpPr>
              <p:nvPr/>
            </p:nvSpPr>
            <p:spPr bwMode="auto">
              <a:xfrm>
                <a:off x="4286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dst</a:t>
                </a:r>
              </a:p>
            </p:txBody>
          </p:sp>
        </p:grpSp>
        <p:sp>
          <p:nvSpPr>
            <p:cNvPr id="113704" name="Rectangle 9"/>
            <p:cNvSpPr>
              <a:spLocks noChangeArrowheads="1"/>
            </p:cNvSpPr>
            <p:nvPr/>
          </p:nvSpPr>
          <p:spPr bwMode="auto">
            <a:xfrm>
              <a:off x="1156" y="2523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3705" name="Rectangle 10"/>
            <p:cNvSpPr>
              <a:spLocks noChangeArrowheads="1"/>
            </p:cNvSpPr>
            <p:nvPr/>
          </p:nvSpPr>
          <p:spPr bwMode="auto">
            <a:xfrm>
              <a:off x="1156" y="2751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3706" name="Rectangle 11"/>
            <p:cNvSpPr>
              <a:spLocks noChangeArrowheads="1"/>
            </p:cNvSpPr>
            <p:nvPr/>
          </p:nvSpPr>
          <p:spPr bwMode="auto">
            <a:xfrm>
              <a:off x="1156" y="2977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grpSp>
          <p:nvGrpSpPr>
            <p:cNvPr id="113707" name="Group 86"/>
            <p:cNvGrpSpPr>
              <a:grpSpLocks/>
            </p:cNvGrpSpPr>
            <p:nvPr/>
          </p:nvGrpSpPr>
          <p:grpSpPr bwMode="auto">
            <a:xfrm>
              <a:off x="929" y="2478"/>
              <a:ext cx="3902" cy="952"/>
              <a:chOff x="929" y="2478"/>
              <a:chExt cx="3902" cy="952"/>
            </a:xfrm>
          </p:grpSpPr>
          <p:sp>
            <p:nvSpPr>
              <p:cNvPr id="113708" name="Rectangle 75"/>
              <p:cNvSpPr>
                <a:spLocks noChangeArrowheads="1"/>
              </p:cNvSpPr>
              <p:nvPr/>
            </p:nvSpPr>
            <p:spPr bwMode="auto">
              <a:xfrm>
                <a:off x="929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09" name="Rectangle 83"/>
              <p:cNvSpPr>
                <a:spLocks noChangeArrowheads="1"/>
              </p:cNvSpPr>
              <p:nvPr/>
            </p:nvSpPr>
            <p:spPr bwMode="auto">
              <a:xfrm>
                <a:off x="1973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10" name="Rectangle 84"/>
              <p:cNvSpPr>
                <a:spLocks noChangeArrowheads="1"/>
              </p:cNvSpPr>
              <p:nvPr/>
            </p:nvSpPr>
            <p:spPr bwMode="auto">
              <a:xfrm>
                <a:off x="3061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3711" name="Rectangle 85"/>
              <p:cNvSpPr>
                <a:spLocks noChangeArrowheads="1"/>
              </p:cNvSpPr>
              <p:nvPr/>
            </p:nvSpPr>
            <p:spPr bwMode="auto">
              <a:xfrm>
                <a:off x="4105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2482850" y="2674938"/>
            <a:ext cx="3960813" cy="458787"/>
            <a:chOff x="385" y="3339"/>
            <a:chExt cx="2495" cy="289"/>
          </a:xfrm>
        </p:grpSpPr>
        <p:sp>
          <p:nvSpPr>
            <p:cNvPr id="113695" name="Rectangle 89"/>
            <p:cNvSpPr>
              <a:spLocks noChangeArrowheads="1"/>
            </p:cNvSpPr>
            <p:nvPr/>
          </p:nvSpPr>
          <p:spPr bwMode="auto">
            <a:xfrm>
              <a:off x="61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3696" name="Rectangle 90"/>
            <p:cNvSpPr>
              <a:spLocks noChangeArrowheads="1"/>
            </p:cNvSpPr>
            <p:nvPr/>
          </p:nvSpPr>
          <p:spPr bwMode="auto">
            <a:xfrm>
              <a:off x="129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3697" name="Rectangle 91"/>
            <p:cNvSpPr>
              <a:spLocks noChangeArrowheads="1"/>
            </p:cNvSpPr>
            <p:nvPr/>
          </p:nvSpPr>
          <p:spPr bwMode="auto">
            <a:xfrm>
              <a:off x="1927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sp>
          <p:nvSpPr>
            <p:cNvPr id="113698" name="Text Box 92"/>
            <p:cNvSpPr txBox="1">
              <a:spLocks noChangeArrowheads="1"/>
            </p:cNvSpPr>
            <p:nvPr/>
          </p:nvSpPr>
          <p:spPr bwMode="auto">
            <a:xfrm>
              <a:off x="2184" y="3339"/>
              <a:ext cx="2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113699" name="Text Box 93"/>
            <p:cNvSpPr txBox="1">
              <a:spLocks noChangeArrowheads="1"/>
            </p:cNvSpPr>
            <p:nvPr/>
          </p:nvSpPr>
          <p:spPr bwMode="auto">
            <a:xfrm>
              <a:off x="873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b</a:t>
              </a:r>
            </a:p>
          </p:txBody>
        </p:sp>
        <p:sp>
          <p:nvSpPr>
            <p:cNvPr id="113700" name="Text Box 94"/>
            <p:cNvSpPr txBox="1">
              <a:spLocks noChangeArrowheads="1"/>
            </p:cNvSpPr>
            <p:nvPr/>
          </p:nvSpPr>
          <p:spPr bwMode="auto">
            <a:xfrm>
              <a:off x="1535" y="3339"/>
              <a:ext cx="42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c</a:t>
              </a:r>
            </a:p>
          </p:txBody>
        </p:sp>
        <p:sp>
          <p:nvSpPr>
            <p:cNvPr id="113701" name="Text Box 95"/>
            <p:cNvSpPr txBox="1">
              <a:spLocks noChangeArrowheads="1"/>
            </p:cNvSpPr>
            <p:nvPr/>
          </p:nvSpPr>
          <p:spPr bwMode="auto">
            <a:xfrm>
              <a:off x="385" y="3339"/>
              <a:ext cx="27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13702" name="Rectangle 96"/>
            <p:cNvSpPr>
              <a:spLocks noChangeArrowheads="1"/>
            </p:cNvSpPr>
            <p:nvPr/>
          </p:nvSpPr>
          <p:spPr bwMode="auto">
            <a:xfrm>
              <a:off x="2426" y="3385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a,b,c</a:t>
              </a:r>
            </a:p>
          </p:txBody>
        </p:sp>
      </p:grpSp>
      <p:grpSp>
        <p:nvGrpSpPr>
          <p:cNvPr id="6" name="Group 152"/>
          <p:cNvGrpSpPr>
            <a:grpSpLocks/>
          </p:cNvGrpSpPr>
          <p:nvPr/>
        </p:nvGrpSpPr>
        <p:grpSpPr bwMode="auto">
          <a:xfrm>
            <a:off x="1331913" y="2852738"/>
            <a:ext cx="1439862" cy="1512887"/>
            <a:chOff x="839" y="1797"/>
            <a:chExt cx="907" cy="953"/>
          </a:xfrm>
        </p:grpSpPr>
        <p:sp>
          <p:nvSpPr>
            <p:cNvPr id="113692" name="Oval 153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13693" name="Oval 154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13694" name="Oval 155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91292" name="Rectangle 156"/>
          <p:cNvSpPr>
            <a:spLocks noChangeArrowheads="1"/>
          </p:cNvSpPr>
          <p:nvPr/>
        </p:nvSpPr>
        <p:spPr bwMode="auto">
          <a:xfrm>
            <a:off x="3419475" y="4005263"/>
            <a:ext cx="720725" cy="287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4,1,3</a:t>
            </a:r>
          </a:p>
        </p:txBody>
      </p:sp>
      <p:sp>
        <p:nvSpPr>
          <p:cNvPr id="91293" name="Rectangle 157"/>
          <p:cNvSpPr>
            <a:spLocks noChangeArrowheads="1"/>
          </p:cNvSpPr>
          <p:nvPr/>
        </p:nvSpPr>
        <p:spPr bwMode="auto">
          <a:xfrm>
            <a:off x="3419475" y="4365625"/>
            <a:ext cx="720725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0,2,1</a:t>
            </a:r>
          </a:p>
        </p:txBody>
      </p:sp>
      <p:sp>
        <p:nvSpPr>
          <p:cNvPr id="91294" name="Rectangle 158"/>
          <p:cNvSpPr>
            <a:spLocks noChangeArrowheads="1"/>
          </p:cNvSpPr>
          <p:nvPr/>
        </p:nvSpPr>
        <p:spPr bwMode="auto">
          <a:xfrm>
            <a:off x="5076825" y="4005263"/>
            <a:ext cx="720725" cy="287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4,1,3</a:t>
            </a:r>
          </a:p>
        </p:txBody>
      </p:sp>
      <p:grpSp>
        <p:nvGrpSpPr>
          <p:cNvPr id="7" name="Group 159"/>
          <p:cNvGrpSpPr>
            <a:grpSpLocks/>
          </p:cNvGrpSpPr>
          <p:nvPr/>
        </p:nvGrpSpPr>
        <p:grpSpPr bwMode="auto">
          <a:xfrm>
            <a:off x="539750" y="5518150"/>
            <a:ext cx="3960813" cy="458788"/>
            <a:chOff x="385" y="3339"/>
            <a:chExt cx="2495" cy="289"/>
          </a:xfrm>
        </p:grpSpPr>
        <p:sp>
          <p:nvSpPr>
            <p:cNvPr id="113684" name="Rectangle 160"/>
            <p:cNvSpPr>
              <a:spLocks noChangeArrowheads="1"/>
            </p:cNvSpPr>
            <p:nvPr/>
          </p:nvSpPr>
          <p:spPr bwMode="auto">
            <a:xfrm>
              <a:off x="61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3685" name="Rectangle 161"/>
            <p:cNvSpPr>
              <a:spLocks noChangeArrowheads="1"/>
            </p:cNvSpPr>
            <p:nvPr/>
          </p:nvSpPr>
          <p:spPr bwMode="auto">
            <a:xfrm>
              <a:off x="129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3686" name="Rectangle 162"/>
            <p:cNvSpPr>
              <a:spLocks noChangeArrowheads="1"/>
            </p:cNvSpPr>
            <p:nvPr/>
          </p:nvSpPr>
          <p:spPr bwMode="auto">
            <a:xfrm>
              <a:off x="1927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sp>
          <p:nvSpPr>
            <p:cNvPr id="113687" name="Text Box 163"/>
            <p:cNvSpPr txBox="1">
              <a:spLocks noChangeArrowheads="1"/>
            </p:cNvSpPr>
            <p:nvPr/>
          </p:nvSpPr>
          <p:spPr bwMode="auto">
            <a:xfrm>
              <a:off x="2184" y="3339"/>
              <a:ext cx="2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113688" name="Text Box 164"/>
            <p:cNvSpPr txBox="1">
              <a:spLocks noChangeArrowheads="1"/>
            </p:cNvSpPr>
            <p:nvPr/>
          </p:nvSpPr>
          <p:spPr bwMode="auto">
            <a:xfrm>
              <a:off x="873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+ 1</a:t>
              </a:r>
            </a:p>
          </p:txBody>
        </p:sp>
        <p:sp>
          <p:nvSpPr>
            <p:cNvPr id="113689" name="Text Box 165"/>
            <p:cNvSpPr txBox="1">
              <a:spLocks noChangeArrowheads="1"/>
            </p:cNvSpPr>
            <p:nvPr/>
          </p:nvSpPr>
          <p:spPr bwMode="auto">
            <a:xfrm>
              <a:off x="1535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+ 3</a:t>
              </a:r>
            </a:p>
          </p:txBody>
        </p:sp>
        <p:sp>
          <p:nvSpPr>
            <p:cNvPr id="113690" name="Text Box 166"/>
            <p:cNvSpPr txBox="1">
              <a:spLocks noChangeArrowheads="1"/>
            </p:cNvSpPr>
            <p:nvPr/>
          </p:nvSpPr>
          <p:spPr bwMode="auto">
            <a:xfrm>
              <a:off x="385" y="3339"/>
              <a:ext cx="27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4</a:t>
              </a:r>
            </a:p>
          </p:txBody>
        </p:sp>
        <p:sp>
          <p:nvSpPr>
            <p:cNvPr id="113691" name="Rectangle 167"/>
            <p:cNvSpPr>
              <a:spLocks noChangeArrowheads="1"/>
            </p:cNvSpPr>
            <p:nvPr/>
          </p:nvSpPr>
          <p:spPr bwMode="auto">
            <a:xfrm>
              <a:off x="2426" y="3385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4,1,3</a:t>
              </a:r>
            </a:p>
          </p:txBody>
        </p:sp>
      </p:grpSp>
      <p:grpSp>
        <p:nvGrpSpPr>
          <p:cNvPr id="8" name="Group 168"/>
          <p:cNvGrpSpPr>
            <a:grpSpLocks/>
          </p:cNvGrpSpPr>
          <p:nvPr/>
        </p:nvGrpSpPr>
        <p:grpSpPr bwMode="auto">
          <a:xfrm>
            <a:off x="539750" y="5556250"/>
            <a:ext cx="3960813" cy="458788"/>
            <a:chOff x="385" y="3339"/>
            <a:chExt cx="2495" cy="289"/>
          </a:xfrm>
        </p:grpSpPr>
        <p:sp>
          <p:nvSpPr>
            <p:cNvPr id="113676" name="Rectangle 169"/>
            <p:cNvSpPr>
              <a:spLocks noChangeArrowheads="1"/>
            </p:cNvSpPr>
            <p:nvPr/>
          </p:nvSpPr>
          <p:spPr bwMode="auto">
            <a:xfrm>
              <a:off x="61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3677" name="Rectangle 170"/>
            <p:cNvSpPr>
              <a:spLocks noChangeArrowheads="1"/>
            </p:cNvSpPr>
            <p:nvPr/>
          </p:nvSpPr>
          <p:spPr bwMode="auto">
            <a:xfrm>
              <a:off x="129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3678" name="Rectangle 171"/>
            <p:cNvSpPr>
              <a:spLocks noChangeArrowheads="1"/>
            </p:cNvSpPr>
            <p:nvPr/>
          </p:nvSpPr>
          <p:spPr bwMode="auto">
            <a:xfrm>
              <a:off x="1927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sp>
          <p:nvSpPr>
            <p:cNvPr id="113679" name="Text Box 172"/>
            <p:cNvSpPr txBox="1">
              <a:spLocks noChangeArrowheads="1"/>
            </p:cNvSpPr>
            <p:nvPr/>
          </p:nvSpPr>
          <p:spPr bwMode="auto">
            <a:xfrm>
              <a:off x="2184" y="3339"/>
              <a:ext cx="2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113680" name="Text Box 173"/>
            <p:cNvSpPr txBox="1">
              <a:spLocks noChangeArrowheads="1"/>
            </p:cNvSpPr>
            <p:nvPr/>
          </p:nvSpPr>
          <p:spPr bwMode="auto">
            <a:xfrm>
              <a:off x="873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+ 2</a:t>
              </a:r>
            </a:p>
          </p:txBody>
        </p:sp>
        <p:sp>
          <p:nvSpPr>
            <p:cNvPr id="113681" name="Text Box 174"/>
            <p:cNvSpPr txBox="1">
              <a:spLocks noChangeArrowheads="1"/>
            </p:cNvSpPr>
            <p:nvPr/>
          </p:nvSpPr>
          <p:spPr bwMode="auto">
            <a:xfrm>
              <a:off x="1535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+ 1</a:t>
              </a:r>
            </a:p>
          </p:txBody>
        </p:sp>
        <p:sp>
          <p:nvSpPr>
            <p:cNvPr id="113682" name="Text Box 175"/>
            <p:cNvSpPr txBox="1">
              <a:spLocks noChangeArrowheads="1"/>
            </p:cNvSpPr>
            <p:nvPr/>
          </p:nvSpPr>
          <p:spPr bwMode="auto">
            <a:xfrm>
              <a:off x="385" y="3339"/>
              <a:ext cx="27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13683" name="Rectangle 176"/>
            <p:cNvSpPr>
              <a:spLocks noChangeArrowheads="1"/>
            </p:cNvSpPr>
            <p:nvPr/>
          </p:nvSpPr>
          <p:spPr bwMode="auto">
            <a:xfrm>
              <a:off x="2426" y="3385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0,2,1</a:t>
              </a:r>
            </a:p>
          </p:txBody>
        </p:sp>
      </p:grpSp>
      <p:sp>
        <p:nvSpPr>
          <p:cNvPr id="113675" name="Slide Number Placeholder 5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16BE4D9-9AEC-B54C-91F5-72F16EB11B11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51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92" grpId="0" animBg="1"/>
      <p:bldP spid="91293" grpId="0" animBg="1"/>
      <p:bldP spid="91294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3" name="Group 4"/>
          <p:cNvGrpSpPr>
            <a:grpSpLocks/>
          </p:cNvGrpSpPr>
          <p:nvPr/>
        </p:nvGrpSpPr>
        <p:grpSpPr bwMode="auto">
          <a:xfrm>
            <a:off x="1474788" y="3357563"/>
            <a:ext cx="6194425" cy="2087562"/>
            <a:chOff x="929" y="2115"/>
            <a:chExt cx="3902" cy="1315"/>
          </a:xfrm>
        </p:grpSpPr>
        <p:grpSp>
          <p:nvGrpSpPr>
            <p:cNvPr id="115742" name="Group 5"/>
            <p:cNvGrpSpPr>
              <a:grpSpLocks/>
            </p:cNvGrpSpPr>
            <p:nvPr/>
          </p:nvGrpSpPr>
          <p:grpSpPr bwMode="auto">
            <a:xfrm>
              <a:off x="1111" y="2115"/>
              <a:ext cx="3538" cy="363"/>
              <a:chOff x="1111" y="2115"/>
              <a:chExt cx="3538" cy="363"/>
            </a:xfrm>
          </p:grpSpPr>
          <p:sp>
            <p:nvSpPr>
              <p:cNvPr id="115751" name="Oval 6"/>
              <p:cNvSpPr>
                <a:spLocks noChangeArrowheads="1"/>
              </p:cNvSpPr>
              <p:nvPr/>
            </p:nvSpPr>
            <p:spPr bwMode="auto">
              <a:xfrm>
                <a:off x="1111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src</a:t>
                </a:r>
              </a:p>
            </p:txBody>
          </p:sp>
          <p:sp>
            <p:nvSpPr>
              <p:cNvPr id="115752" name="Oval 7"/>
              <p:cNvSpPr>
                <a:spLocks noChangeArrowheads="1"/>
              </p:cNvSpPr>
              <p:nvPr/>
            </p:nvSpPr>
            <p:spPr bwMode="auto">
              <a:xfrm>
                <a:off x="2169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A</a:t>
                </a:r>
              </a:p>
            </p:txBody>
          </p:sp>
          <p:sp>
            <p:nvSpPr>
              <p:cNvPr id="115753" name="Oval 8"/>
              <p:cNvSpPr>
                <a:spLocks noChangeArrowheads="1"/>
              </p:cNvSpPr>
              <p:nvPr/>
            </p:nvSpPr>
            <p:spPr bwMode="auto">
              <a:xfrm>
                <a:off x="3227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B</a:t>
                </a:r>
              </a:p>
            </p:txBody>
          </p:sp>
          <p:sp>
            <p:nvSpPr>
              <p:cNvPr id="115754" name="Oval 9"/>
              <p:cNvSpPr>
                <a:spLocks noChangeArrowheads="1"/>
              </p:cNvSpPr>
              <p:nvPr/>
            </p:nvSpPr>
            <p:spPr bwMode="auto">
              <a:xfrm>
                <a:off x="4286" y="2115"/>
                <a:ext cx="363" cy="363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dst</a:t>
                </a:r>
              </a:p>
            </p:txBody>
          </p:sp>
        </p:grpSp>
        <p:sp>
          <p:nvSpPr>
            <p:cNvPr id="115743" name="Rectangle 10"/>
            <p:cNvSpPr>
              <a:spLocks noChangeArrowheads="1"/>
            </p:cNvSpPr>
            <p:nvPr/>
          </p:nvSpPr>
          <p:spPr bwMode="auto">
            <a:xfrm>
              <a:off x="1156" y="2523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5744" name="Rectangle 11"/>
            <p:cNvSpPr>
              <a:spLocks noChangeArrowheads="1"/>
            </p:cNvSpPr>
            <p:nvPr/>
          </p:nvSpPr>
          <p:spPr bwMode="auto">
            <a:xfrm>
              <a:off x="1156" y="2751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5745" name="Rectangle 12"/>
            <p:cNvSpPr>
              <a:spLocks noChangeArrowheads="1"/>
            </p:cNvSpPr>
            <p:nvPr/>
          </p:nvSpPr>
          <p:spPr bwMode="auto">
            <a:xfrm>
              <a:off x="1156" y="2977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grpSp>
          <p:nvGrpSpPr>
            <p:cNvPr id="115746" name="Group 13"/>
            <p:cNvGrpSpPr>
              <a:grpSpLocks/>
            </p:cNvGrpSpPr>
            <p:nvPr/>
          </p:nvGrpSpPr>
          <p:grpSpPr bwMode="auto">
            <a:xfrm>
              <a:off x="929" y="2478"/>
              <a:ext cx="3902" cy="952"/>
              <a:chOff x="929" y="2478"/>
              <a:chExt cx="3902" cy="952"/>
            </a:xfrm>
          </p:grpSpPr>
          <p:sp>
            <p:nvSpPr>
              <p:cNvPr id="115747" name="Rectangle 14"/>
              <p:cNvSpPr>
                <a:spLocks noChangeArrowheads="1"/>
              </p:cNvSpPr>
              <p:nvPr/>
            </p:nvSpPr>
            <p:spPr bwMode="auto">
              <a:xfrm>
                <a:off x="929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48" name="Rectangle 15"/>
              <p:cNvSpPr>
                <a:spLocks noChangeArrowheads="1"/>
              </p:cNvSpPr>
              <p:nvPr/>
            </p:nvSpPr>
            <p:spPr bwMode="auto">
              <a:xfrm>
                <a:off x="1973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49" name="Rectangle 16"/>
              <p:cNvSpPr>
                <a:spLocks noChangeArrowheads="1"/>
              </p:cNvSpPr>
              <p:nvPr/>
            </p:nvSpPr>
            <p:spPr bwMode="auto">
              <a:xfrm>
                <a:off x="3061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50" name="Rectangle 17"/>
              <p:cNvSpPr>
                <a:spLocks noChangeArrowheads="1"/>
              </p:cNvSpPr>
              <p:nvPr/>
            </p:nvSpPr>
            <p:spPr bwMode="auto">
              <a:xfrm>
                <a:off x="4105" y="2478"/>
                <a:ext cx="726" cy="952"/>
              </a:xfrm>
              <a:prstGeom prst="rect">
                <a:avLst/>
              </a:prstGeom>
              <a:noFill/>
              <a:ln w="38100">
                <a:solidFill>
                  <a:schemeClr val="folHlink"/>
                </a:solidFill>
                <a:prstDash val="dash"/>
                <a:miter lim="800000"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115714" name="Group 19"/>
          <p:cNvGrpSpPr>
            <a:grpSpLocks/>
          </p:cNvGrpSpPr>
          <p:nvPr/>
        </p:nvGrpSpPr>
        <p:grpSpPr bwMode="auto">
          <a:xfrm>
            <a:off x="2482850" y="2674938"/>
            <a:ext cx="3960813" cy="458787"/>
            <a:chOff x="385" y="3339"/>
            <a:chExt cx="2495" cy="289"/>
          </a:xfrm>
        </p:grpSpPr>
        <p:sp>
          <p:nvSpPr>
            <p:cNvPr id="115734" name="Rectangle 20"/>
            <p:cNvSpPr>
              <a:spLocks noChangeArrowheads="1"/>
            </p:cNvSpPr>
            <p:nvPr/>
          </p:nvSpPr>
          <p:spPr bwMode="auto">
            <a:xfrm>
              <a:off x="61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P1</a:t>
              </a:r>
            </a:p>
          </p:txBody>
        </p:sp>
        <p:sp>
          <p:nvSpPr>
            <p:cNvPr id="115735" name="Rectangle 21"/>
            <p:cNvSpPr>
              <a:spLocks noChangeArrowheads="1"/>
            </p:cNvSpPr>
            <p:nvPr/>
          </p:nvSpPr>
          <p:spPr bwMode="auto">
            <a:xfrm>
              <a:off x="1292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P2</a:t>
              </a:r>
            </a:p>
          </p:txBody>
        </p:sp>
        <p:sp>
          <p:nvSpPr>
            <p:cNvPr id="115736" name="Rectangle 22"/>
            <p:cNvSpPr>
              <a:spLocks noChangeArrowheads="1"/>
            </p:cNvSpPr>
            <p:nvPr/>
          </p:nvSpPr>
          <p:spPr bwMode="auto">
            <a:xfrm>
              <a:off x="1927" y="3385"/>
              <a:ext cx="31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>
                  <a:solidFill>
                    <a:srgbClr val="000000"/>
                  </a:solidFill>
                </a:rPr>
                <a:t>P3</a:t>
              </a:r>
            </a:p>
          </p:txBody>
        </p:sp>
        <p:sp>
          <p:nvSpPr>
            <p:cNvPr id="115737" name="Text Box 23"/>
            <p:cNvSpPr txBox="1">
              <a:spLocks noChangeArrowheads="1"/>
            </p:cNvSpPr>
            <p:nvPr/>
          </p:nvSpPr>
          <p:spPr bwMode="auto">
            <a:xfrm>
              <a:off x="2184" y="3339"/>
              <a:ext cx="2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115738" name="Text Box 24"/>
            <p:cNvSpPr txBox="1">
              <a:spLocks noChangeArrowheads="1"/>
            </p:cNvSpPr>
            <p:nvPr/>
          </p:nvSpPr>
          <p:spPr bwMode="auto">
            <a:xfrm>
              <a:off x="873" y="3339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b</a:t>
              </a:r>
            </a:p>
          </p:txBody>
        </p:sp>
        <p:sp>
          <p:nvSpPr>
            <p:cNvPr id="115739" name="Text Box 25"/>
            <p:cNvSpPr txBox="1">
              <a:spLocks noChangeArrowheads="1"/>
            </p:cNvSpPr>
            <p:nvPr/>
          </p:nvSpPr>
          <p:spPr bwMode="auto">
            <a:xfrm>
              <a:off x="1535" y="3339"/>
              <a:ext cx="424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c</a:t>
              </a:r>
            </a:p>
          </p:txBody>
        </p:sp>
        <p:sp>
          <p:nvSpPr>
            <p:cNvPr id="115740" name="Text Box 26"/>
            <p:cNvSpPr txBox="1">
              <a:spLocks noChangeArrowheads="1"/>
            </p:cNvSpPr>
            <p:nvPr/>
          </p:nvSpPr>
          <p:spPr bwMode="auto">
            <a:xfrm>
              <a:off x="385" y="3339"/>
              <a:ext cx="27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15741" name="Rectangle 27"/>
            <p:cNvSpPr>
              <a:spLocks noChangeArrowheads="1"/>
            </p:cNvSpPr>
            <p:nvPr/>
          </p:nvSpPr>
          <p:spPr bwMode="auto">
            <a:xfrm>
              <a:off x="2426" y="3385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a,b,c</a:t>
              </a:r>
            </a:p>
          </p:txBody>
        </p:sp>
      </p:grpSp>
      <p:sp>
        <p:nvSpPr>
          <p:cNvPr id="115715" name="Rectangle 32"/>
          <p:cNvSpPr>
            <a:spLocks noChangeArrowheads="1"/>
          </p:cNvSpPr>
          <p:nvPr/>
        </p:nvSpPr>
        <p:spPr bwMode="auto">
          <a:xfrm>
            <a:off x="3419475" y="4005263"/>
            <a:ext cx="720725" cy="287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4,1,3</a:t>
            </a:r>
          </a:p>
        </p:txBody>
      </p:sp>
      <p:sp>
        <p:nvSpPr>
          <p:cNvPr id="115716" name="Rectangle 33"/>
          <p:cNvSpPr>
            <a:spLocks noChangeArrowheads="1"/>
          </p:cNvSpPr>
          <p:nvPr/>
        </p:nvSpPr>
        <p:spPr bwMode="auto">
          <a:xfrm>
            <a:off x="3419475" y="4365625"/>
            <a:ext cx="720725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0,2,1</a:t>
            </a:r>
          </a:p>
        </p:txBody>
      </p:sp>
      <p:sp>
        <p:nvSpPr>
          <p:cNvPr id="115717" name="Rectangle 34"/>
          <p:cNvSpPr>
            <a:spLocks noChangeArrowheads="1"/>
          </p:cNvSpPr>
          <p:nvPr/>
        </p:nvSpPr>
        <p:spPr bwMode="auto">
          <a:xfrm>
            <a:off x="5076825" y="4005263"/>
            <a:ext cx="720725" cy="287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1800" b="1" i="1">
                <a:solidFill>
                  <a:srgbClr val="000000"/>
                </a:solidFill>
              </a:rPr>
              <a:t>4,1,3</a:t>
            </a:r>
          </a:p>
        </p:txBody>
      </p: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2987675" y="2852738"/>
            <a:ext cx="1439863" cy="1512887"/>
            <a:chOff x="839" y="1797"/>
            <a:chExt cx="907" cy="953"/>
          </a:xfrm>
        </p:grpSpPr>
        <p:sp>
          <p:nvSpPr>
            <p:cNvPr id="115731" name="Oval 54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15732" name="Oval 55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15733" name="Oval 56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69"/>
          <p:cNvGrpSpPr>
            <a:grpSpLocks/>
          </p:cNvGrpSpPr>
          <p:nvPr/>
        </p:nvGrpSpPr>
        <p:grpSpPr bwMode="auto">
          <a:xfrm>
            <a:off x="2195513" y="5661025"/>
            <a:ext cx="3673475" cy="481013"/>
            <a:chOff x="2018" y="3612"/>
            <a:chExt cx="2314" cy="303"/>
          </a:xfrm>
        </p:grpSpPr>
        <p:sp>
          <p:nvSpPr>
            <p:cNvPr id="115725" name="Text Box 61"/>
            <p:cNvSpPr txBox="1">
              <a:spLocks noChangeArrowheads="1"/>
            </p:cNvSpPr>
            <p:nvPr/>
          </p:nvSpPr>
          <p:spPr bwMode="auto">
            <a:xfrm>
              <a:off x="3591" y="3626"/>
              <a:ext cx="28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=</a:t>
              </a:r>
            </a:p>
          </p:txBody>
        </p:sp>
        <p:sp>
          <p:nvSpPr>
            <p:cNvPr id="115726" name="Text Box 62"/>
            <p:cNvSpPr txBox="1">
              <a:spLocks noChangeArrowheads="1"/>
            </p:cNvSpPr>
            <p:nvPr/>
          </p:nvSpPr>
          <p:spPr bwMode="auto">
            <a:xfrm>
              <a:off x="2018" y="3612"/>
              <a:ext cx="27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115727" name="Text Box 63"/>
            <p:cNvSpPr txBox="1">
              <a:spLocks noChangeArrowheads="1"/>
            </p:cNvSpPr>
            <p:nvPr/>
          </p:nvSpPr>
          <p:spPr bwMode="auto">
            <a:xfrm>
              <a:off x="2771" y="3612"/>
              <a:ext cx="43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pl-PL" altLang="en-US" b="1" i="1">
                  <a:solidFill>
                    <a:srgbClr val="000000"/>
                  </a:solidFill>
                </a:rPr>
                <a:t>+ 1</a:t>
              </a:r>
            </a:p>
          </p:txBody>
        </p:sp>
        <p:sp>
          <p:nvSpPr>
            <p:cNvPr id="115728" name="Rectangle 65"/>
            <p:cNvSpPr>
              <a:spLocks noChangeArrowheads="1"/>
            </p:cNvSpPr>
            <p:nvPr/>
          </p:nvSpPr>
          <p:spPr bwMode="auto">
            <a:xfrm>
              <a:off x="3152" y="3658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0,2,1</a:t>
              </a:r>
            </a:p>
          </p:txBody>
        </p:sp>
        <p:sp>
          <p:nvSpPr>
            <p:cNvPr id="115729" name="Rectangle 66"/>
            <p:cNvSpPr>
              <a:spLocks noChangeArrowheads="1"/>
            </p:cNvSpPr>
            <p:nvPr/>
          </p:nvSpPr>
          <p:spPr bwMode="auto">
            <a:xfrm>
              <a:off x="3833" y="3657"/>
              <a:ext cx="499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sz="1800" b="1" i="1">
                  <a:solidFill>
                    <a:srgbClr val="000000"/>
                  </a:solidFill>
                </a:rPr>
                <a:t>8</a:t>
              </a:r>
              <a:r>
                <a:rPr lang="pl-PL" altLang="en-US" sz="1800" b="1" i="1">
                  <a:solidFill>
                    <a:srgbClr val="000000"/>
                  </a:solidFill>
                </a:rPr>
                <a:t>,4,</a:t>
              </a:r>
              <a:r>
                <a:rPr lang="en-US" altLang="en-US" sz="1800" b="1" i="1">
                  <a:solidFill>
                    <a:srgbClr val="000000"/>
                  </a:solidFill>
                </a:rPr>
                <a:t>7</a:t>
              </a:r>
              <a:endParaRPr lang="pl-PL" altLang="en-US" sz="1800" b="1" i="1">
                <a:solidFill>
                  <a:srgbClr val="000000"/>
                </a:solidFill>
              </a:endParaRPr>
            </a:p>
          </p:txBody>
        </p:sp>
        <p:sp>
          <p:nvSpPr>
            <p:cNvPr id="115730" name="Rectangle 67"/>
            <p:cNvSpPr>
              <a:spLocks noChangeArrowheads="1"/>
            </p:cNvSpPr>
            <p:nvPr/>
          </p:nvSpPr>
          <p:spPr bwMode="auto">
            <a:xfrm>
              <a:off x="2290" y="3657"/>
              <a:ext cx="499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 sz="1800" b="1" i="1">
                  <a:solidFill>
                    <a:srgbClr val="000000"/>
                  </a:solidFill>
                </a:rPr>
                <a:t>4</a:t>
              </a:r>
              <a:r>
                <a:rPr lang="pl-PL" altLang="en-US" sz="1800" b="1" i="1">
                  <a:solidFill>
                    <a:srgbClr val="000000"/>
                  </a:solidFill>
                </a:rPr>
                <a:t>,1</a:t>
              </a:r>
              <a:r>
                <a:rPr lang="en-US" altLang="en-US" sz="1800" b="1" i="1">
                  <a:solidFill>
                    <a:srgbClr val="000000"/>
                  </a:solidFill>
                </a:rPr>
                <a:t>,3</a:t>
              </a:r>
              <a:endParaRPr lang="pl-PL" altLang="en-US" sz="1800" b="1" i="1">
                <a:solidFill>
                  <a:srgbClr val="000000"/>
                </a:solidFill>
              </a:endParaRPr>
            </a:p>
          </p:txBody>
        </p:sp>
      </p:grpSp>
      <p:sp>
        <p:nvSpPr>
          <p:cNvPr id="279620" name="Rectangle 68"/>
          <p:cNvSpPr>
            <a:spLocks noChangeArrowheads="1"/>
          </p:cNvSpPr>
          <p:nvPr/>
        </p:nvSpPr>
        <p:spPr bwMode="auto">
          <a:xfrm>
            <a:off x="5076825" y="4365625"/>
            <a:ext cx="719138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8</a:t>
            </a:r>
            <a:r>
              <a:rPr lang="pl-PL" altLang="en-US" sz="1800" b="1" i="1">
                <a:solidFill>
                  <a:srgbClr val="000000"/>
                </a:solidFill>
              </a:rPr>
              <a:t>,4,</a:t>
            </a:r>
            <a:r>
              <a:rPr lang="en-US" altLang="en-US" sz="1800" b="1" i="1">
                <a:solidFill>
                  <a:srgbClr val="000000"/>
                </a:solidFill>
              </a:rPr>
              <a:t>7</a:t>
            </a:r>
            <a:endParaRPr lang="pl-PL" altLang="en-US" sz="1800" b="1" i="1">
              <a:solidFill>
                <a:srgbClr val="000000"/>
              </a:solidFill>
            </a:endParaRPr>
          </a:p>
        </p:txBody>
      </p:sp>
      <p:sp>
        <p:nvSpPr>
          <p:cNvPr id="279622" name="Rectangle 70"/>
          <p:cNvSpPr>
            <a:spLocks noChangeArrowheads="1"/>
          </p:cNvSpPr>
          <p:nvPr/>
        </p:nvSpPr>
        <p:spPr bwMode="auto">
          <a:xfrm>
            <a:off x="6732588" y="4005263"/>
            <a:ext cx="719137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1800" b="1" i="1">
                <a:solidFill>
                  <a:srgbClr val="000000"/>
                </a:solidFill>
              </a:rPr>
              <a:t>8</a:t>
            </a:r>
            <a:r>
              <a:rPr lang="pl-PL" altLang="en-US" sz="1800" b="1" i="1">
                <a:solidFill>
                  <a:srgbClr val="000000"/>
                </a:solidFill>
              </a:rPr>
              <a:t>,4,</a:t>
            </a:r>
            <a:r>
              <a:rPr lang="en-US" altLang="en-US" sz="1800" b="1" i="1">
                <a:solidFill>
                  <a:srgbClr val="000000"/>
                </a:solidFill>
              </a:rPr>
              <a:t>7</a:t>
            </a:r>
            <a:endParaRPr lang="pl-PL" altLang="en-US" sz="1800" b="1" i="1">
              <a:solidFill>
                <a:srgbClr val="000000"/>
              </a:solidFill>
            </a:endParaRPr>
          </a:p>
        </p:txBody>
      </p:sp>
      <p:sp>
        <p:nvSpPr>
          <p:cNvPr id="115722" name="Rectangle 7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MORE</a:t>
            </a:r>
          </a:p>
        </p:txBody>
      </p:sp>
      <p:sp>
        <p:nvSpPr>
          <p:cNvPr id="115723" name="Rectangle 75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1524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500"/>
              <a:t>Source sends packets in batches</a:t>
            </a:r>
          </a:p>
          <a:p>
            <a:pPr>
              <a:lnSpc>
                <a:spcPct val="80000"/>
              </a:lnSpc>
            </a:pPr>
            <a:r>
              <a:rPr lang="en-US" altLang="en-US" sz="2500"/>
              <a:t>Forwarders keep all heard packets in a buffer</a:t>
            </a:r>
            <a:endParaRPr lang="pl-PL" altLang="en-US" sz="2500"/>
          </a:p>
          <a:p>
            <a:pPr>
              <a:lnSpc>
                <a:spcPct val="80000"/>
              </a:lnSpc>
            </a:pPr>
            <a:r>
              <a:rPr lang="en-US" altLang="en-US" sz="2500"/>
              <a:t>Nodes transmit linear combinations of buffered packets</a:t>
            </a:r>
            <a:endParaRPr lang="pl-PL" altLang="en-US" sz="2500"/>
          </a:p>
        </p:txBody>
      </p:sp>
      <p:sp>
        <p:nvSpPr>
          <p:cNvPr id="115724" name="Slide Number Placeholder 4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C2E9B5F5-1F3F-E443-A80A-17C295FACC4D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620" grpId="0" animBg="1"/>
      <p:bldP spid="27962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125" name="Rectangle 53"/>
          <p:cNvSpPr>
            <a:spLocks noChangeArrowheads="1"/>
          </p:cNvSpPr>
          <p:nvPr/>
        </p:nvSpPr>
        <p:spPr bwMode="auto">
          <a:xfrm>
            <a:off x="323850" y="2565400"/>
            <a:ext cx="87852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0000"/>
                </a:solidFill>
                <a:latin typeface="Arial" charset="0"/>
              </a:rPr>
              <a:t>Destination decodes once it receives enough combinations</a:t>
            </a:r>
          </a:p>
          <a:p>
            <a:pPr lvl="1" eaLnBrk="1" hangingPunct="1">
              <a:buSzPct val="65000"/>
              <a:buFont typeface="Monotype Sorts" charset="2"/>
              <a:buChar char="o"/>
            </a:pPr>
            <a:r>
              <a:rPr lang="en-US" altLang="en-US">
                <a:solidFill>
                  <a:srgbClr val="000000"/>
                </a:solidFill>
                <a:latin typeface="Arial" charset="0"/>
              </a:rPr>
              <a:t>Say batch is 3 packets</a:t>
            </a:r>
            <a:endParaRPr lang="pl-PL" altLang="en-US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5580063" y="3862388"/>
            <a:ext cx="720725" cy="1295400"/>
            <a:chOff x="3515" y="2276"/>
            <a:chExt cx="454" cy="816"/>
          </a:xfrm>
        </p:grpSpPr>
        <p:sp>
          <p:nvSpPr>
            <p:cNvPr id="117792" name="Rectangle 55"/>
            <p:cNvSpPr>
              <a:spLocks noChangeArrowheads="1"/>
            </p:cNvSpPr>
            <p:nvPr/>
          </p:nvSpPr>
          <p:spPr bwMode="auto">
            <a:xfrm>
              <a:off x="3515" y="2276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1,3,2</a:t>
              </a:r>
            </a:p>
          </p:txBody>
        </p:sp>
        <p:sp>
          <p:nvSpPr>
            <p:cNvPr id="117793" name="Rectangle 56"/>
            <p:cNvSpPr>
              <a:spLocks noChangeArrowheads="1"/>
            </p:cNvSpPr>
            <p:nvPr/>
          </p:nvSpPr>
          <p:spPr bwMode="auto">
            <a:xfrm>
              <a:off x="3515" y="2593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5,4,5</a:t>
              </a:r>
            </a:p>
          </p:txBody>
        </p:sp>
        <p:sp>
          <p:nvSpPr>
            <p:cNvPr id="117794" name="Rectangle 57"/>
            <p:cNvSpPr>
              <a:spLocks noChangeArrowheads="1"/>
            </p:cNvSpPr>
            <p:nvPr/>
          </p:nvSpPr>
          <p:spPr bwMode="auto">
            <a:xfrm>
              <a:off x="3515" y="2911"/>
              <a:ext cx="454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1800" b="1" i="1">
                  <a:solidFill>
                    <a:srgbClr val="000000"/>
                  </a:solidFill>
                </a:rPr>
                <a:t>4,5,5</a:t>
              </a:r>
            </a:p>
          </p:txBody>
        </p:sp>
      </p:grpSp>
      <p:grpSp>
        <p:nvGrpSpPr>
          <p:cNvPr id="3" name="Group 58"/>
          <p:cNvGrpSpPr>
            <a:grpSpLocks/>
          </p:cNvGrpSpPr>
          <p:nvPr/>
        </p:nvGrpSpPr>
        <p:grpSpPr bwMode="auto">
          <a:xfrm>
            <a:off x="2268538" y="3810000"/>
            <a:ext cx="3314700" cy="1466850"/>
            <a:chOff x="1429" y="2230"/>
            <a:chExt cx="2088" cy="924"/>
          </a:xfrm>
        </p:grpSpPr>
        <p:grpSp>
          <p:nvGrpSpPr>
            <p:cNvPr id="117768" name="Group 59"/>
            <p:cNvGrpSpPr>
              <a:grpSpLocks/>
            </p:cNvGrpSpPr>
            <p:nvPr/>
          </p:nvGrpSpPr>
          <p:grpSpPr bwMode="auto">
            <a:xfrm>
              <a:off x="1429" y="2230"/>
              <a:ext cx="2088" cy="289"/>
              <a:chOff x="521" y="2115"/>
              <a:chExt cx="2088" cy="289"/>
            </a:xfrm>
          </p:grpSpPr>
          <p:sp>
            <p:nvSpPr>
              <p:cNvPr id="117785" name="Rectangle 60"/>
              <p:cNvSpPr>
                <a:spLocks noChangeArrowheads="1"/>
              </p:cNvSpPr>
              <p:nvPr/>
            </p:nvSpPr>
            <p:spPr bwMode="auto">
              <a:xfrm>
                <a:off x="74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P1</a:t>
                </a:r>
              </a:p>
            </p:txBody>
          </p:sp>
          <p:sp>
            <p:nvSpPr>
              <p:cNvPr id="117786" name="Rectangle 61"/>
              <p:cNvSpPr>
                <a:spLocks noChangeArrowheads="1"/>
              </p:cNvSpPr>
              <p:nvPr/>
            </p:nvSpPr>
            <p:spPr bwMode="auto">
              <a:xfrm>
                <a:off x="142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P2</a:t>
                </a:r>
              </a:p>
            </p:txBody>
          </p:sp>
          <p:sp>
            <p:nvSpPr>
              <p:cNvPr id="117787" name="Rectangle 62"/>
              <p:cNvSpPr>
                <a:spLocks noChangeArrowheads="1"/>
              </p:cNvSpPr>
              <p:nvPr/>
            </p:nvSpPr>
            <p:spPr bwMode="auto">
              <a:xfrm>
                <a:off x="2063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P3</a:t>
                </a:r>
              </a:p>
            </p:txBody>
          </p:sp>
          <p:sp>
            <p:nvSpPr>
              <p:cNvPr id="117788" name="Text Box 63"/>
              <p:cNvSpPr txBox="1">
                <a:spLocks noChangeArrowheads="1"/>
              </p:cNvSpPr>
              <p:nvPr/>
            </p:nvSpPr>
            <p:spPr bwMode="auto">
              <a:xfrm>
                <a:off x="2320" y="2115"/>
                <a:ext cx="289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=</a:t>
                </a:r>
              </a:p>
            </p:txBody>
          </p:sp>
          <p:sp>
            <p:nvSpPr>
              <p:cNvPr id="117789" name="Text Box 64"/>
              <p:cNvSpPr txBox="1">
                <a:spLocks noChangeArrowheads="1"/>
              </p:cNvSpPr>
              <p:nvPr/>
            </p:nvSpPr>
            <p:spPr bwMode="auto">
              <a:xfrm>
                <a:off x="1009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+ 3</a:t>
                </a:r>
              </a:p>
            </p:txBody>
          </p:sp>
          <p:sp>
            <p:nvSpPr>
              <p:cNvPr id="117790" name="Text Box 65"/>
              <p:cNvSpPr txBox="1">
                <a:spLocks noChangeArrowheads="1"/>
              </p:cNvSpPr>
              <p:nvPr/>
            </p:nvSpPr>
            <p:spPr bwMode="auto">
              <a:xfrm>
                <a:off x="1671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+ 2</a:t>
                </a:r>
              </a:p>
            </p:txBody>
          </p:sp>
          <p:sp>
            <p:nvSpPr>
              <p:cNvPr id="117791" name="Text Box 66"/>
              <p:cNvSpPr txBox="1">
                <a:spLocks noChangeArrowheads="1"/>
              </p:cNvSpPr>
              <p:nvPr/>
            </p:nvSpPr>
            <p:spPr bwMode="auto">
              <a:xfrm>
                <a:off x="521" y="2115"/>
                <a:ext cx="276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1</a:t>
                </a:r>
              </a:p>
            </p:txBody>
          </p:sp>
        </p:grpSp>
        <p:grpSp>
          <p:nvGrpSpPr>
            <p:cNvPr id="117769" name="Group 67"/>
            <p:cNvGrpSpPr>
              <a:grpSpLocks/>
            </p:cNvGrpSpPr>
            <p:nvPr/>
          </p:nvGrpSpPr>
          <p:grpSpPr bwMode="auto">
            <a:xfrm>
              <a:off x="1429" y="2548"/>
              <a:ext cx="2088" cy="289"/>
              <a:chOff x="521" y="2115"/>
              <a:chExt cx="2088" cy="289"/>
            </a:xfrm>
          </p:grpSpPr>
          <p:sp>
            <p:nvSpPr>
              <p:cNvPr id="117778" name="Rectangle 68"/>
              <p:cNvSpPr>
                <a:spLocks noChangeArrowheads="1"/>
              </p:cNvSpPr>
              <p:nvPr/>
            </p:nvSpPr>
            <p:spPr bwMode="auto">
              <a:xfrm>
                <a:off x="74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P1</a:t>
                </a:r>
              </a:p>
            </p:txBody>
          </p:sp>
          <p:sp>
            <p:nvSpPr>
              <p:cNvPr id="117779" name="Rectangle 69"/>
              <p:cNvSpPr>
                <a:spLocks noChangeArrowheads="1"/>
              </p:cNvSpPr>
              <p:nvPr/>
            </p:nvSpPr>
            <p:spPr bwMode="auto">
              <a:xfrm>
                <a:off x="142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P2</a:t>
                </a:r>
              </a:p>
            </p:txBody>
          </p:sp>
          <p:sp>
            <p:nvSpPr>
              <p:cNvPr id="117780" name="Rectangle 70"/>
              <p:cNvSpPr>
                <a:spLocks noChangeArrowheads="1"/>
              </p:cNvSpPr>
              <p:nvPr/>
            </p:nvSpPr>
            <p:spPr bwMode="auto">
              <a:xfrm>
                <a:off x="2063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P3</a:t>
                </a:r>
              </a:p>
            </p:txBody>
          </p:sp>
          <p:sp>
            <p:nvSpPr>
              <p:cNvPr id="117781" name="Text Box 71"/>
              <p:cNvSpPr txBox="1">
                <a:spLocks noChangeArrowheads="1"/>
              </p:cNvSpPr>
              <p:nvPr/>
            </p:nvSpPr>
            <p:spPr bwMode="auto">
              <a:xfrm>
                <a:off x="2320" y="2115"/>
                <a:ext cx="289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=</a:t>
                </a:r>
              </a:p>
            </p:txBody>
          </p:sp>
          <p:sp>
            <p:nvSpPr>
              <p:cNvPr id="117782" name="Text Box 72"/>
              <p:cNvSpPr txBox="1">
                <a:spLocks noChangeArrowheads="1"/>
              </p:cNvSpPr>
              <p:nvPr/>
            </p:nvSpPr>
            <p:spPr bwMode="auto">
              <a:xfrm>
                <a:off x="1009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+ 4</a:t>
                </a:r>
              </a:p>
            </p:txBody>
          </p:sp>
          <p:sp>
            <p:nvSpPr>
              <p:cNvPr id="117783" name="Text Box 73"/>
              <p:cNvSpPr txBox="1">
                <a:spLocks noChangeArrowheads="1"/>
              </p:cNvSpPr>
              <p:nvPr/>
            </p:nvSpPr>
            <p:spPr bwMode="auto">
              <a:xfrm>
                <a:off x="1671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+ 5</a:t>
                </a:r>
              </a:p>
            </p:txBody>
          </p:sp>
          <p:sp>
            <p:nvSpPr>
              <p:cNvPr id="117784" name="Text Box 74"/>
              <p:cNvSpPr txBox="1">
                <a:spLocks noChangeArrowheads="1"/>
              </p:cNvSpPr>
              <p:nvPr/>
            </p:nvSpPr>
            <p:spPr bwMode="auto">
              <a:xfrm>
                <a:off x="521" y="2115"/>
                <a:ext cx="276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5</a:t>
                </a:r>
              </a:p>
            </p:txBody>
          </p:sp>
        </p:grpSp>
        <p:grpSp>
          <p:nvGrpSpPr>
            <p:cNvPr id="117770" name="Group 75"/>
            <p:cNvGrpSpPr>
              <a:grpSpLocks/>
            </p:cNvGrpSpPr>
            <p:nvPr/>
          </p:nvGrpSpPr>
          <p:grpSpPr bwMode="auto">
            <a:xfrm>
              <a:off x="1429" y="2865"/>
              <a:ext cx="2088" cy="289"/>
              <a:chOff x="521" y="2115"/>
              <a:chExt cx="2088" cy="289"/>
            </a:xfrm>
          </p:grpSpPr>
          <p:sp>
            <p:nvSpPr>
              <p:cNvPr id="117771" name="Rectangle 76"/>
              <p:cNvSpPr>
                <a:spLocks noChangeArrowheads="1"/>
              </p:cNvSpPr>
              <p:nvPr/>
            </p:nvSpPr>
            <p:spPr bwMode="auto">
              <a:xfrm>
                <a:off x="74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P1</a:t>
                </a:r>
              </a:p>
            </p:txBody>
          </p:sp>
          <p:sp>
            <p:nvSpPr>
              <p:cNvPr id="117772" name="Rectangle 77"/>
              <p:cNvSpPr>
                <a:spLocks noChangeArrowheads="1"/>
              </p:cNvSpPr>
              <p:nvPr/>
            </p:nvSpPr>
            <p:spPr bwMode="auto">
              <a:xfrm>
                <a:off x="1428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P2</a:t>
                </a:r>
              </a:p>
            </p:txBody>
          </p:sp>
          <p:sp>
            <p:nvSpPr>
              <p:cNvPr id="117773" name="Rectangle 78"/>
              <p:cNvSpPr>
                <a:spLocks noChangeArrowheads="1"/>
              </p:cNvSpPr>
              <p:nvPr/>
            </p:nvSpPr>
            <p:spPr bwMode="auto">
              <a:xfrm>
                <a:off x="2063" y="2161"/>
                <a:ext cx="318" cy="18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ctr" eaLnBrk="1" hangingPunct="1"/>
                <a:r>
                  <a:rPr lang="pl-PL" altLang="en-US" sz="1800" b="1">
                    <a:solidFill>
                      <a:srgbClr val="000000"/>
                    </a:solidFill>
                  </a:rPr>
                  <a:t>P3</a:t>
                </a:r>
              </a:p>
            </p:txBody>
          </p:sp>
          <p:sp>
            <p:nvSpPr>
              <p:cNvPr id="117774" name="Text Box 79"/>
              <p:cNvSpPr txBox="1">
                <a:spLocks noChangeArrowheads="1"/>
              </p:cNvSpPr>
              <p:nvPr/>
            </p:nvSpPr>
            <p:spPr bwMode="auto">
              <a:xfrm>
                <a:off x="2320" y="2115"/>
                <a:ext cx="289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=</a:t>
                </a:r>
              </a:p>
            </p:txBody>
          </p:sp>
          <p:sp>
            <p:nvSpPr>
              <p:cNvPr id="117775" name="Text Box 80"/>
              <p:cNvSpPr txBox="1">
                <a:spLocks noChangeArrowheads="1"/>
              </p:cNvSpPr>
              <p:nvPr/>
            </p:nvSpPr>
            <p:spPr bwMode="auto">
              <a:xfrm>
                <a:off x="1009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+ 5</a:t>
                </a:r>
              </a:p>
            </p:txBody>
          </p:sp>
          <p:sp>
            <p:nvSpPr>
              <p:cNvPr id="117776" name="Text Box 81"/>
              <p:cNvSpPr txBox="1">
                <a:spLocks noChangeArrowheads="1"/>
              </p:cNvSpPr>
              <p:nvPr/>
            </p:nvSpPr>
            <p:spPr bwMode="auto">
              <a:xfrm>
                <a:off x="1671" y="2115"/>
                <a:ext cx="435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+ 5</a:t>
                </a:r>
              </a:p>
            </p:txBody>
          </p:sp>
          <p:sp>
            <p:nvSpPr>
              <p:cNvPr id="117777" name="Text Box 82"/>
              <p:cNvSpPr txBox="1">
                <a:spLocks noChangeArrowheads="1"/>
              </p:cNvSpPr>
              <p:nvPr/>
            </p:nvSpPr>
            <p:spPr bwMode="auto">
              <a:xfrm>
                <a:off x="521" y="2115"/>
                <a:ext cx="276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pl-PL" altLang="en-US" b="1" i="1">
                    <a:solidFill>
                      <a:srgbClr val="000000"/>
                    </a:solidFill>
                  </a:rPr>
                  <a:t>4</a:t>
                </a:r>
              </a:p>
            </p:txBody>
          </p:sp>
        </p:grpSp>
      </p:grpSp>
      <p:sp>
        <p:nvSpPr>
          <p:cNvPr id="259155" name="Rectangle 83"/>
          <p:cNvSpPr>
            <a:spLocks noChangeArrowheads="1"/>
          </p:cNvSpPr>
          <p:nvPr/>
        </p:nvSpPr>
        <p:spPr bwMode="auto">
          <a:xfrm>
            <a:off x="250825" y="5445125"/>
            <a:ext cx="88201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000000"/>
                </a:solidFill>
                <a:latin typeface="Arial" charset="0"/>
              </a:rPr>
              <a:t>Destination acks batch, and source moves to next batch</a:t>
            </a:r>
            <a:endParaRPr lang="pl-PL" alt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7765" name="Rectangle 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MORE</a:t>
            </a:r>
          </a:p>
        </p:txBody>
      </p:sp>
      <p:sp>
        <p:nvSpPr>
          <p:cNvPr id="117766" name="Rectangle 88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144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500"/>
              <a:t>Source sends packets in batches</a:t>
            </a:r>
          </a:p>
          <a:p>
            <a:pPr>
              <a:lnSpc>
                <a:spcPct val="80000"/>
              </a:lnSpc>
            </a:pPr>
            <a:r>
              <a:rPr lang="en-US" altLang="en-US" sz="2500"/>
              <a:t>Forwarders keep all heard packets in a buffer</a:t>
            </a:r>
            <a:endParaRPr lang="pl-PL" altLang="en-US" sz="2500"/>
          </a:p>
          <a:p>
            <a:pPr>
              <a:lnSpc>
                <a:spcPct val="80000"/>
              </a:lnSpc>
            </a:pPr>
            <a:r>
              <a:rPr lang="en-US" altLang="en-US" sz="2500"/>
              <a:t>Nodes transmit linear combinations of buffered packets</a:t>
            </a:r>
            <a:endParaRPr lang="pl-PL" altLang="en-US" sz="2500"/>
          </a:p>
        </p:txBody>
      </p:sp>
      <p:sp>
        <p:nvSpPr>
          <p:cNvPr id="117767" name="Slide Number Placeholder 3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3318EC7-B408-8A44-B0DF-67E3AB50FE17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53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125" grpId="0" build="p" bldLvl="2"/>
      <p:bldP spid="25915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ea typeface="ＭＳ Ｐゴシック" charset="0"/>
                <a:cs typeface="ＭＳ Ｐゴシック" charset="0"/>
              </a:rPr>
              <a:t>But How Do We Get the Most Throughput?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Naïve </a:t>
            </a:r>
            <a:r>
              <a:rPr lang="pl-PL" altLang="en-US"/>
              <a:t>approach transmits whenever 802.11 allows</a:t>
            </a:r>
            <a:r>
              <a:rPr lang="en-US" altLang="en-US"/>
              <a:t> </a:t>
            </a:r>
            <a:endParaRPr lang="en-US" altLang="en-US">
              <a:sym typeface="Wingdings" charset="2"/>
            </a:endParaRPr>
          </a:p>
        </p:txBody>
      </p:sp>
      <p:sp>
        <p:nvSpPr>
          <p:cNvPr id="387076" name="Text Box 4"/>
          <p:cNvSpPr txBox="1">
            <a:spLocks noChangeArrowheads="1"/>
          </p:cNvSpPr>
          <p:nvPr/>
        </p:nvSpPr>
        <p:spPr bwMode="auto">
          <a:xfrm>
            <a:off x="539750" y="3213100"/>
            <a:ext cx="4824413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00"/>
                </a:solidFill>
              </a:rPr>
              <a:t>If </a:t>
            </a:r>
            <a:r>
              <a:rPr lang="en-US" altLang="en-US" sz="2800" i="1">
                <a:solidFill>
                  <a:srgbClr val="000000"/>
                </a:solidFill>
              </a:rPr>
              <a:t>A </a:t>
            </a:r>
            <a:r>
              <a:rPr lang="en-US" altLang="en-US" sz="2800">
                <a:solidFill>
                  <a:srgbClr val="000000"/>
                </a:solidFill>
              </a:rPr>
              <a:t>and </a:t>
            </a:r>
            <a:r>
              <a:rPr lang="en-US" altLang="en-US" sz="2800" i="1">
                <a:solidFill>
                  <a:srgbClr val="000000"/>
                </a:solidFill>
              </a:rPr>
              <a:t>B</a:t>
            </a:r>
            <a:r>
              <a:rPr lang="en-US" altLang="en-US" sz="2800">
                <a:solidFill>
                  <a:srgbClr val="000000"/>
                </a:solidFill>
              </a:rPr>
              <a:t> have </a:t>
            </a:r>
            <a:r>
              <a:rPr lang="pl-PL" altLang="en-US" sz="2800">
                <a:solidFill>
                  <a:srgbClr val="000000"/>
                </a:solidFill>
              </a:rPr>
              <a:t>same</a:t>
            </a:r>
            <a:r>
              <a:rPr lang="en-US" altLang="en-US" sz="2800">
                <a:solidFill>
                  <a:srgbClr val="000000"/>
                </a:solidFill>
              </a:rPr>
              <a:t> information, it is more efficient for B to send it</a:t>
            </a:r>
          </a:p>
        </p:txBody>
      </p:sp>
      <p:sp>
        <p:nvSpPr>
          <p:cNvPr id="387077" name="Rectangle 5"/>
          <p:cNvSpPr>
            <a:spLocks noChangeArrowheads="1"/>
          </p:cNvSpPr>
          <p:nvPr/>
        </p:nvSpPr>
        <p:spPr bwMode="auto">
          <a:xfrm>
            <a:off x="1079500" y="5084763"/>
            <a:ext cx="6985000" cy="1152525"/>
          </a:xfrm>
          <a:prstGeom prst="rect">
            <a:avLst/>
          </a:prstGeom>
          <a:solidFill>
            <a:srgbClr val="790015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/>
          <a:p>
            <a:pPr marL="342900" indent="-342900" algn="ctr">
              <a:lnSpc>
                <a:spcPct val="90000"/>
              </a:lnSpc>
              <a:spcBef>
                <a:spcPct val="5000"/>
              </a:spcBef>
              <a:defRPr/>
            </a:pPr>
            <a:r>
              <a:rPr lang="en-US" sz="3200" dirty="0">
                <a:solidFill>
                  <a:srgbClr val="FFFFFF"/>
                </a:solidFill>
                <a:latin typeface="Times New Roman" pitchFamily="18" charset="0"/>
                <a:ea typeface="+mn-ea"/>
              </a:rPr>
              <a:t>Need a Method to Our Madness  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771775" y="2133600"/>
            <a:ext cx="5040313" cy="2087563"/>
            <a:chOff x="1746" y="1344"/>
            <a:chExt cx="3175" cy="1315"/>
          </a:xfrm>
        </p:grpSpPr>
        <p:sp>
          <p:nvSpPr>
            <p:cNvPr id="120839" name="Oval 13"/>
            <p:cNvSpPr>
              <a:spLocks noChangeArrowheads="1"/>
            </p:cNvSpPr>
            <p:nvPr/>
          </p:nvSpPr>
          <p:spPr bwMode="auto">
            <a:xfrm>
              <a:off x="1746" y="1344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20840" name="Oval 14"/>
            <p:cNvSpPr>
              <a:spLocks noChangeArrowheads="1"/>
            </p:cNvSpPr>
            <p:nvPr/>
          </p:nvSpPr>
          <p:spPr bwMode="auto">
            <a:xfrm>
              <a:off x="3878" y="2296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20841" name="Oval 15"/>
            <p:cNvSpPr>
              <a:spLocks noChangeArrowheads="1"/>
            </p:cNvSpPr>
            <p:nvPr/>
          </p:nvSpPr>
          <p:spPr bwMode="auto">
            <a:xfrm>
              <a:off x="4558" y="1617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dst</a:t>
              </a:r>
            </a:p>
          </p:txBody>
        </p:sp>
        <p:cxnSp>
          <p:nvCxnSpPr>
            <p:cNvPr id="120842" name="AutoShape 16"/>
            <p:cNvCxnSpPr>
              <a:cxnSpLocks noChangeShapeType="1"/>
              <a:stCxn id="120839" idx="6"/>
              <a:endCxn id="120841" idx="1"/>
            </p:cNvCxnSpPr>
            <p:nvPr/>
          </p:nvCxnSpPr>
          <p:spPr bwMode="auto">
            <a:xfrm>
              <a:off x="2109" y="1526"/>
              <a:ext cx="2502" cy="144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0843" name="AutoShape 17"/>
            <p:cNvCxnSpPr>
              <a:cxnSpLocks noChangeShapeType="1"/>
              <a:stCxn id="120840" idx="7"/>
              <a:endCxn id="120841" idx="3"/>
            </p:cNvCxnSpPr>
            <p:nvPr/>
          </p:nvCxnSpPr>
          <p:spPr bwMode="auto">
            <a:xfrm flipV="1">
              <a:off x="4188" y="1927"/>
              <a:ext cx="423" cy="422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0838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E350E6A6-1EE2-0441-AA39-EEFA3A5A7E2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54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5" grpId="0" build="p"/>
      <p:bldP spid="387076" grpId="0"/>
      <p:bldP spid="387077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Probabilistic Forwarding </a:t>
            </a:r>
          </a:p>
        </p:txBody>
      </p:sp>
      <p:sp>
        <p:nvSpPr>
          <p:cNvPr id="12288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F27E786-EBAB-3249-8A5F-9B8374EDE111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55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771775" y="2133600"/>
            <a:ext cx="5040313" cy="2087563"/>
            <a:chOff x="1746" y="1344"/>
            <a:chExt cx="3175" cy="1315"/>
          </a:xfrm>
        </p:grpSpPr>
        <p:sp>
          <p:nvSpPr>
            <p:cNvPr id="122884" name="Oval 4"/>
            <p:cNvSpPr>
              <a:spLocks noChangeArrowheads="1"/>
            </p:cNvSpPr>
            <p:nvPr/>
          </p:nvSpPr>
          <p:spPr bwMode="auto">
            <a:xfrm>
              <a:off x="1746" y="1344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A</a:t>
              </a:r>
            </a:p>
          </p:txBody>
        </p:sp>
        <p:sp>
          <p:nvSpPr>
            <p:cNvPr id="122885" name="Oval 5"/>
            <p:cNvSpPr>
              <a:spLocks noChangeArrowheads="1"/>
            </p:cNvSpPr>
            <p:nvPr/>
          </p:nvSpPr>
          <p:spPr bwMode="auto">
            <a:xfrm>
              <a:off x="3878" y="2296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122886" name="Oval 6"/>
            <p:cNvSpPr>
              <a:spLocks noChangeArrowheads="1"/>
            </p:cNvSpPr>
            <p:nvPr/>
          </p:nvSpPr>
          <p:spPr bwMode="auto">
            <a:xfrm>
              <a:off x="4558" y="1617"/>
              <a:ext cx="363" cy="3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sz="2200" b="1" i="1">
                  <a:solidFill>
                    <a:srgbClr val="000000"/>
                  </a:solidFill>
                </a:rPr>
                <a:t>dst</a:t>
              </a:r>
            </a:p>
          </p:txBody>
        </p:sp>
        <p:cxnSp>
          <p:nvCxnSpPr>
            <p:cNvPr id="122887" name="AutoShape 7"/>
            <p:cNvCxnSpPr>
              <a:cxnSpLocks noChangeShapeType="1"/>
              <a:stCxn id="122884" idx="6"/>
              <a:endCxn id="122886" idx="1"/>
            </p:cNvCxnSpPr>
            <p:nvPr/>
          </p:nvCxnSpPr>
          <p:spPr bwMode="auto">
            <a:xfrm>
              <a:off x="2109" y="1526"/>
              <a:ext cx="2502" cy="144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2888" name="AutoShape 8"/>
            <p:cNvCxnSpPr>
              <a:cxnSpLocks noChangeShapeType="1"/>
              <a:stCxn id="122885" idx="7"/>
              <a:endCxn id="122886" idx="3"/>
            </p:cNvCxnSpPr>
            <p:nvPr/>
          </p:nvCxnSpPr>
          <p:spPr bwMode="auto">
            <a:xfrm flipV="1">
              <a:off x="4188" y="1927"/>
              <a:ext cx="423" cy="422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Probabilistic Forwarding </a:t>
            </a:r>
          </a:p>
        </p:txBody>
      </p:sp>
      <p:sp>
        <p:nvSpPr>
          <p:cNvPr id="124930" name="Slide Number Placeholder 2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AA976C14-0F5E-A74D-82F1-6DB27C42278E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56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391171" name="Rectangle 3"/>
          <p:cNvSpPr>
            <a:spLocks noChangeArrowheads="1"/>
          </p:cNvSpPr>
          <p:nvPr/>
        </p:nvSpPr>
        <p:spPr bwMode="auto">
          <a:xfrm>
            <a:off x="6011863" y="4292600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1172" name="Rectangle 4"/>
          <p:cNvSpPr>
            <a:spLocks noChangeArrowheads="1"/>
          </p:cNvSpPr>
          <p:nvPr/>
        </p:nvSpPr>
        <p:spPr bwMode="auto">
          <a:xfrm>
            <a:off x="6227763" y="4437063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91173" name="Rectangle 5"/>
          <p:cNvSpPr>
            <a:spLocks noChangeArrowheads="1"/>
          </p:cNvSpPr>
          <p:nvPr/>
        </p:nvSpPr>
        <p:spPr bwMode="auto">
          <a:xfrm>
            <a:off x="1547813" y="1844675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1174" name="Rectangle 6"/>
          <p:cNvSpPr>
            <a:spLocks noChangeArrowheads="1"/>
          </p:cNvSpPr>
          <p:nvPr/>
        </p:nvSpPr>
        <p:spPr bwMode="auto">
          <a:xfrm>
            <a:off x="1762125" y="2062163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91175" name="Rectangle 7"/>
          <p:cNvSpPr>
            <a:spLocks noChangeArrowheads="1"/>
          </p:cNvSpPr>
          <p:nvPr/>
        </p:nvSpPr>
        <p:spPr bwMode="auto">
          <a:xfrm>
            <a:off x="1762125" y="2493963"/>
            <a:ext cx="647700" cy="287337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2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24936" name="Oval 8"/>
          <p:cNvSpPr>
            <a:spLocks noChangeArrowheads="1"/>
          </p:cNvSpPr>
          <p:nvPr/>
        </p:nvSpPr>
        <p:spPr bwMode="auto">
          <a:xfrm>
            <a:off x="2771775" y="21336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24937" name="Oval 9"/>
          <p:cNvSpPr>
            <a:spLocks noChangeArrowheads="1"/>
          </p:cNvSpPr>
          <p:nvPr/>
        </p:nvSpPr>
        <p:spPr bwMode="auto">
          <a:xfrm>
            <a:off x="6156325" y="36449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24938" name="Oval 10"/>
          <p:cNvSpPr>
            <a:spLocks noChangeArrowheads="1"/>
          </p:cNvSpPr>
          <p:nvPr/>
        </p:nvSpPr>
        <p:spPr bwMode="auto">
          <a:xfrm>
            <a:off x="7235825" y="2566988"/>
            <a:ext cx="576263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dst</a:t>
            </a:r>
          </a:p>
        </p:txBody>
      </p:sp>
      <p:sp>
        <p:nvSpPr>
          <p:cNvPr id="124939" name="Oval 11"/>
          <p:cNvSpPr>
            <a:spLocks noChangeArrowheads="1"/>
          </p:cNvSpPr>
          <p:nvPr/>
        </p:nvSpPr>
        <p:spPr bwMode="auto">
          <a:xfrm>
            <a:off x="1906588" y="3932238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200" b="1" i="1">
                <a:solidFill>
                  <a:srgbClr val="000000"/>
                </a:solidFill>
              </a:rPr>
              <a:t>Src</a:t>
            </a:r>
            <a:endParaRPr lang="pl-PL" altLang="en-US" sz="2200" b="1" i="1">
              <a:solidFill>
                <a:srgbClr val="000000"/>
              </a:solidFill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690688" y="4581525"/>
            <a:ext cx="1009650" cy="1079500"/>
            <a:chOff x="1292" y="1389"/>
            <a:chExt cx="636" cy="680"/>
          </a:xfrm>
        </p:grpSpPr>
        <p:sp>
          <p:nvSpPr>
            <p:cNvPr id="124952" name="Rectangle 13"/>
            <p:cNvSpPr>
              <a:spLocks noChangeArrowheads="1"/>
            </p:cNvSpPr>
            <p:nvPr/>
          </p:nvSpPr>
          <p:spPr bwMode="auto">
            <a:xfrm>
              <a:off x="1292" y="1389"/>
              <a:ext cx="636" cy="680"/>
            </a:xfrm>
            <a:prstGeom prst="rect">
              <a:avLst/>
            </a:prstGeom>
            <a:noFill/>
            <a:ln w="50800">
              <a:solidFill>
                <a:srgbClr val="B2B2B2"/>
              </a:solidFill>
              <a:prstDash val="dash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24953" name="Rectangle 14"/>
            <p:cNvSpPr>
              <a:spLocks noChangeArrowheads="1"/>
            </p:cNvSpPr>
            <p:nvPr/>
          </p:nvSpPr>
          <p:spPr bwMode="auto">
            <a:xfrm>
              <a:off x="1429" y="1480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1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  <p:sp>
          <p:nvSpPr>
            <p:cNvPr id="124954" name="Rectangle 15"/>
            <p:cNvSpPr>
              <a:spLocks noChangeArrowheads="1"/>
            </p:cNvSpPr>
            <p:nvPr/>
          </p:nvSpPr>
          <p:spPr bwMode="auto">
            <a:xfrm>
              <a:off x="1429" y="1752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2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</p:grpSp>
      <p:cxnSp>
        <p:nvCxnSpPr>
          <p:cNvPr id="124941" name="AutoShape 16"/>
          <p:cNvCxnSpPr>
            <a:cxnSpLocks noChangeShapeType="1"/>
            <a:stCxn id="124936" idx="6"/>
            <a:endCxn id="124938" idx="1"/>
          </p:cNvCxnSpPr>
          <p:nvPr/>
        </p:nvCxnSpPr>
        <p:spPr bwMode="auto">
          <a:xfrm>
            <a:off x="3348038" y="2422525"/>
            <a:ext cx="3971925" cy="22860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942" name="AutoShape 17"/>
          <p:cNvCxnSpPr>
            <a:cxnSpLocks noChangeShapeType="1"/>
            <a:stCxn id="124939" idx="0"/>
            <a:endCxn id="124936" idx="3"/>
          </p:cNvCxnSpPr>
          <p:nvPr/>
        </p:nvCxnSpPr>
        <p:spPr bwMode="auto">
          <a:xfrm flipV="1">
            <a:off x="2195513" y="2625725"/>
            <a:ext cx="660400" cy="1306513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943" name="AutoShape 18"/>
          <p:cNvCxnSpPr>
            <a:cxnSpLocks noChangeShapeType="1"/>
            <a:stCxn id="124939" idx="6"/>
            <a:endCxn id="124937" idx="2"/>
          </p:cNvCxnSpPr>
          <p:nvPr/>
        </p:nvCxnSpPr>
        <p:spPr bwMode="auto">
          <a:xfrm flipV="1">
            <a:off x="2482850" y="3933825"/>
            <a:ext cx="3673475" cy="28733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944" name="AutoShape 19"/>
          <p:cNvCxnSpPr>
            <a:cxnSpLocks noChangeShapeType="1"/>
            <a:stCxn id="124937" idx="7"/>
            <a:endCxn id="124938" idx="3"/>
          </p:cNvCxnSpPr>
          <p:nvPr/>
        </p:nvCxnSpPr>
        <p:spPr bwMode="auto">
          <a:xfrm flipV="1">
            <a:off x="6648450" y="3059113"/>
            <a:ext cx="671513" cy="66992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1190" name="Rectangle 22"/>
          <p:cNvSpPr>
            <a:spLocks noChangeArrowheads="1"/>
          </p:cNvSpPr>
          <p:nvPr/>
        </p:nvSpPr>
        <p:spPr bwMode="auto">
          <a:xfrm>
            <a:off x="7596188" y="3141663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476375" y="3429000"/>
            <a:ext cx="1439863" cy="1512888"/>
            <a:chOff x="839" y="1797"/>
            <a:chExt cx="907" cy="953"/>
          </a:xfrm>
        </p:grpSpPr>
        <p:sp>
          <p:nvSpPr>
            <p:cNvPr id="124949" name="Oval 24"/>
            <p:cNvSpPr>
              <a:spLocks noChangeArrowheads="1"/>
            </p:cNvSpPr>
            <p:nvPr/>
          </p:nvSpPr>
          <p:spPr bwMode="auto">
            <a:xfrm>
              <a:off x="930" y="1922"/>
              <a:ext cx="726" cy="726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24950" name="Oval 25"/>
            <p:cNvSpPr>
              <a:spLocks noChangeArrowheads="1"/>
            </p:cNvSpPr>
            <p:nvPr/>
          </p:nvSpPr>
          <p:spPr bwMode="auto">
            <a:xfrm>
              <a:off x="1020" y="2024"/>
              <a:ext cx="545" cy="5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24951" name="Oval 26"/>
            <p:cNvSpPr>
              <a:spLocks noChangeArrowheads="1"/>
            </p:cNvSpPr>
            <p:nvPr/>
          </p:nvSpPr>
          <p:spPr bwMode="auto">
            <a:xfrm>
              <a:off x="839" y="1797"/>
              <a:ext cx="907" cy="953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391195" name="Text Box 27"/>
          <p:cNvSpPr txBox="1">
            <a:spLocks noChangeArrowheads="1"/>
          </p:cNvSpPr>
          <p:nvPr/>
        </p:nvSpPr>
        <p:spPr bwMode="auto">
          <a:xfrm>
            <a:off x="3840163" y="4292600"/>
            <a:ext cx="19431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Loss rate 50%</a:t>
            </a:r>
            <a:endParaRPr lang="pl-PL" altLang="en-US">
              <a:solidFill>
                <a:srgbClr val="000000"/>
              </a:solidFill>
            </a:endParaRPr>
          </a:p>
        </p:txBody>
      </p:sp>
      <p:sp>
        <p:nvSpPr>
          <p:cNvPr id="391196" name="Text Box 28"/>
          <p:cNvSpPr txBox="1">
            <a:spLocks noChangeArrowheads="1"/>
          </p:cNvSpPr>
          <p:nvPr/>
        </p:nvSpPr>
        <p:spPr bwMode="auto">
          <a:xfrm>
            <a:off x="539750" y="2997200"/>
            <a:ext cx="17891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Loss rate 0%</a:t>
            </a:r>
            <a:endParaRPr lang="pl-PL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71" grpId="0" animBg="1"/>
      <p:bldP spid="391172" grpId="0" animBg="1"/>
      <p:bldP spid="391173" grpId="0" animBg="1"/>
      <p:bldP spid="391174" grpId="0" animBg="1"/>
      <p:bldP spid="391175" grpId="0" animBg="1"/>
      <p:bldP spid="391190" grpId="0" animBg="1"/>
      <p:bldP spid="391195" grpId="0"/>
      <p:bldP spid="39119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Probabilistic Forwarding </a:t>
            </a:r>
          </a:p>
        </p:txBody>
      </p:sp>
      <p:sp>
        <p:nvSpPr>
          <p:cNvPr id="126978" name="Slide Number Placeholder 2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1EE1241A-A223-7F48-9BAD-E819C63FF873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57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6011863" y="4651375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6227763" y="4795838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26981" name="Oval 10"/>
          <p:cNvSpPr>
            <a:spLocks noChangeArrowheads="1"/>
          </p:cNvSpPr>
          <p:nvPr/>
        </p:nvSpPr>
        <p:spPr bwMode="auto">
          <a:xfrm>
            <a:off x="2771775" y="2492375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26982" name="Oval 11"/>
          <p:cNvSpPr>
            <a:spLocks noChangeArrowheads="1"/>
          </p:cNvSpPr>
          <p:nvPr/>
        </p:nvSpPr>
        <p:spPr bwMode="auto">
          <a:xfrm>
            <a:off x="6156325" y="4003675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26983" name="Oval 12"/>
          <p:cNvSpPr>
            <a:spLocks noChangeArrowheads="1"/>
          </p:cNvSpPr>
          <p:nvPr/>
        </p:nvSpPr>
        <p:spPr bwMode="auto">
          <a:xfrm>
            <a:off x="7235825" y="2925763"/>
            <a:ext cx="576263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dst</a:t>
            </a:r>
          </a:p>
        </p:txBody>
      </p:sp>
      <p:sp>
        <p:nvSpPr>
          <p:cNvPr id="126984" name="Oval 22"/>
          <p:cNvSpPr>
            <a:spLocks noChangeArrowheads="1"/>
          </p:cNvSpPr>
          <p:nvPr/>
        </p:nvSpPr>
        <p:spPr bwMode="auto">
          <a:xfrm>
            <a:off x="1906588" y="4291013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200" b="1" i="1">
                <a:solidFill>
                  <a:srgbClr val="000000"/>
                </a:solidFill>
              </a:rPr>
              <a:t>Src</a:t>
            </a:r>
            <a:endParaRPr lang="pl-PL" altLang="en-US" sz="2200" b="1" i="1">
              <a:solidFill>
                <a:srgbClr val="000000"/>
              </a:solidFill>
            </a:endParaRPr>
          </a:p>
        </p:txBody>
      </p:sp>
      <p:grpSp>
        <p:nvGrpSpPr>
          <p:cNvPr id="126985" name="Group 27"/>
          <p:cNvGrpSpPr>
            <a:grpSpLocks/>
          </p:cNvGrpSpPr>
          <p:nvPr/>
        </p:nvGrpSpPr>
        <p:grpSpPr bwMode="auto">
          <a:xfrm>
            <a:off x="1690688" y="4940300"/>
            <a:ext cx="1009650" cy="1079500"/>
            <a:chOff x="1292" y="1389"/>
            <a:chExt cx="636" cy="680"/>
          </a:xfrm>
        </p:grpSpPr>
        <p:sp>
          <p:nvSpPr>
            <p:cNvPr id="126999" name="Rectangle 28"/>
            <p:cNvSpPr>
              <a:spLocks noChangeArrowheads="1"/>
            </p:cNvSpPr>
            <p:nvPr/>
          </p:nvSpPr>
          <p:spPr bwMode="auto">
            <a:xfrm>
              <a:off x="1292" y="1389"/>
              <a:ext cx="636" cy="680"/>
            </a:xfrm>
            <a:prstGeom prst="rect">
              <a:avLst/>
            </a:prstGeom>
            <a:noFill/>
            <a:ln w="50800">
              <a:solidFill>
                <a:srgbClr val="B2B2B2"/>
              </a:solidFill>
              <a:prstDash val="dash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27000" name="Rectangle 29"/>
            <p:cNvSpPr>
              <a:spLocks noChangeArrowheads="1"/>
            </p:cNvSpPr>
            <p:nvPr/>
          </p:nvSpPr>
          <p:spPr bwMode="auto">
            <a:xfrm>
              <a:off x="1429" y="1480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1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  <p:sp>
          <p:nvSpPr>
            <p:cNvPr id="127001" name="Rectangle 30"/>
            <p:cNvSpPr>
              <a:spLocks noChangeArrowheads="1"/>
            </p:cNvSpPr>
            <p:nvPr/>
          </p:nvSpPr>
          <p:spPr bwMode="auto">
            <a:xfrm>
              <a:off x="1429" y="1752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2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</p:grpSp>
      <p:cxnSp>
        <p:nvCxnSpPr>
          <p:cNvPr id="126986" name="AutoShape 34"/>
          <p:cNvCxnSpPr>
            <a:cxnSpLocks noChangeShapeType="1"/>
            <a:stCxn id="126981" idx="6"/>
            <a:endCxn id="126983" idx="1"/>
          </p:cNvCxnSpPr>
          <p:nvPr/>
        </p:nvCxnSpPr>
        <p:spPr bwMode="auto">
          <a:xfrm>
            <a:off x="3348038" y="2781300"/>
            <a:ext cx="3971925" cy="22860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987" name="AutoShape 35"/>
          <p:cNvCxnSpPr>
            <a:cxnSpLocks noChangeShapeType="1"/>
            <a:stCxn id="126984" idx="0"/>
            <a:endCxn id="126981" idx="3"/>
          </p:cNvCxnSpPr>
          <p:nvPr/>
        </p:nvCxnSpPr>
        <p:spPr bwMode="auto">
          <a:xfrm flipV="1">
            <a:off x="2195513" y="2984500"/>
            <a:ext cx="660400" cy="1306513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988" name="AutoShape 36"/>
          <p:cNvCxnSpPr>
            <a:cxnSpLocks noChangeShapeType="1"/>
            <a:stCxn id="126984" idx="6"/>
            <a:endCxn id="126982" idx="2"/>
          </p:cNvCxnSpPr>
          <p:nvPr/>
        </p:nvCxnSpPr>
        <p:spPr bwMode="auto">
          <a:xfrm flipV="1">
            <a:off x="2482850" y="4292600"/>
            <a:ext cx="3673475" cy="28733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6989" name="AutoShape 37"/>
          <p:cNvCxnSpPr>
            <a:cxnSpLocks noChangeShapeType="1"/>
            <a:stCxn id="126982" idx="7"/>
            <a:endCxn id="126983" idx="3"/>
          </p:cNvCxnSpPr>
          <p:nvPr/>
        </p:nvCxnSpPr>
        <p:spPr bwMode="auto">
          <a:xfrm flipV="1">
            <a:off x="6648450" y="3417888"/>
            <a:ext cx="671513" cy="66992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6990" name="Rectangle 50"/>
          <p:cNvSpPr>
            <a:spLocks noChangeArrowheads="1"/>
          </p:cNvSpPr>
          <p:nvPr/>
        </p:nvSpPr>
        <p:spPr bwMode="auto">
          <a:xfrm>
            <a:off x="7596188" y="3500438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6991" name="Rectangle 52"/>
          <p:cNvSpPr>
            <a:spLocks noChangeArrowheads="1"/>
          </p:cNvSpPr>
          <p:nvPr/>
        </p:nvSpPr>
        <p:spPr bwMode="auto">
          <a:xfrm>
            <a:off x="6227763" y="4795838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e1</a:t>
            </a:r>
          </a:p>
        </p:txBody>
      </p:sp>
      <p:sp>
        <p:nvSpPr>
          <p:cNvPr id="363573" name="Rectangle 53"/>
          <p:cNvSpPr>
            <a:spLocks noChangeArrowheads="1"/>
          </p:cNvSpPr>
          <p:nvPr/>
        </p:nvSpPr>
        <p:spPr bwMode="auto">
          <a:xfrm>
            <a:off x="7740650" y="4075113"/>
            <a:ext cx="647700" cy="287337"/>
          </a:xfrm>
          <a:prstGeom prst="rect">
            <a:avLst/>
          </a:prstGeom>
          <a:noFill/>
          <a:ln w="50800">
            <a:solidFill>
              <a:schemeClr val="folHlink"/>
            </a:solidFill>
            <a:prstDash val="sysDot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363574" name="Text Box 54"/>
          <p:cNvSpPr txBox="1">
            <a:spLocks noChangeArrowheads="1"/>
          </p:cNvSpPr>
          <p:nvPr/>
        </p:nvSpPr>
        <p:spPr bwMode="auto">
          <a:xfrm>
            <a:off x="3348038" y="1484313"/>
            <a:ext cx="190341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</a:rPr>
              <a:t>50% of buffer</a:t>
            </a:r>
          </a:p>
        </p:txBody>
      </p:sp>
      <p:sp>
        <p:nvSpPr>
          <p:cNvPr id="126994" name="Rectangle 56"/>
          <p:cNvSpPr>
            <a:spLocks noChangeArrowheads="1"/>
          </p:cNvSpPr>
          <p:nvPr/>
        </p:nvSpPr>
        <p:spPr bwMode="auto">
          <a:xfrm>
            <a:off x="1762125" y="2420938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26995" name="Rectangle 57"/>
          <p:cNvSpPr>
            <a:spLocks noChangeArrowheads="1"/>
          </p:cNvSpPr>
          <p:nvPr/>
        </p:nvSpPr>
        <p:spPr bwMode="auto">
          <a:xfrm>
            <a:off x="1762125" y="2852738"/>
            <a:ext cx="647700" cy="287337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2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63578" name="Rectangle 58"/>
          <p:cNvSpPr>
            <a:spLocks noChangeArrowheads="1"/>
          </p:cNvSpPr>
          <p:nvPr/>
        </p:nvSpPr>
        <p:spPr bwMode="auto">
          <a:xfrm>
            <a:off x="6227763" y="4795838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e1</a:t>
            </a:r>
          </a:p>
        </p:txBody>
      </p:sp>
      <p:sp>
        <p:nvSpPr>
          <p:cNvPr id="126997" name="Rectangle 61"/>
          <p:cNvSpPr>
            <a:spLocks noChangeArrowheads="1"/>
          </p:cNvSpPr>
          <p:nvPr/>
        </p:nvSpPr>
        <p:spPr bwMode="auto">
          <a:xfrm>
            <a:off x="1547813" y="2203450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63571" name="AutoShape 51"/>
          <p:cNvSpPr>
            <a:spLocks noChangeArrowheads="1"/>
          </p:cNvSpPr>
          <p:nvPr/>
        </p:nvSpPr>
        <p:spPr bwMode="auto">
          <a:xfrm>
            <a:off x="468313" y="1339850"/>
            <a:ext cx="2808287" cy="792163"/>
          </a:xfrm>
          <a:prstGeom prst="wedgeRoundRectCallout">
            <a:avLst>
              <a:gd name="adj1" fmla="val 37731"/>
              <a:gd name="adj2" fmla="val 109319"/>
              <a:gd name="adj3" fmla="val 16667"/>
            </a:avLst>
          </a:prstGeom>
          <a:solidFill>
            <a:srgbClr val="790015"/>
          </a:solidFill>
          <a:ln w="19050">
            <a:solidFill>
              <a:schemeClr val="tx2"/>
            </a:solidFill>
            <a:miter lim="800000"/>
            <a:headEnd/>
            <a:tailEnd type="none" w="lg" len="lg"/>
          </a:ln>
        </p:spPr>
        <p:txBody>
          <a:bodyPr lIns="90488" tIns="44450" rIns="90488" bIns="44450"/>
          <a:lstStyle/>
          <a:p>
            <a:pPr algn="ctr">
              <a:defRPr/>
            </a:pPr>
            <a:r>
              <a:rPr lang="pl-PL" dirty="0">
                <a:solidFill>
                  <a:schemeClr val="accent3"/>
                </a:solidFill>
                <a:ea typeface="+mn-ea"/>
              </a:rPr>
              <a:t>How many packets should I forward?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02312E-6 L 0.16945 -0.1676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6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72" y="-83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73" grpId="0" animBg="1"/>
      <p:bldP spid="363574" grpId="0"/>
      <p:bldP spid="363578" grpId="0" animBg="1"/>
      <p:bldP spid="363578" grpId="1" animBg="1"/>
      <p:bldP spid="363571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Probabilistic Forwarding </a:t>
            </a:r>
          </a:p>
        </p:txBody>
      </p:sp>
      <p:sp>
        <p:nvSpPr>
          <p:cNvPr id="129026" name="Slide Number Placeholder 2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4D0F064-0C0D-4F49-B1CF-2E55E5960FFD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58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6011863" y="4292600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6227763" y="4437063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29029" name="Oval 5"/>
          <p:cNvSpPr>
            <a:spLocks noChangeArrowheads="1"/>
          </p:cNvSpPr>
          <p:nvPr/>
        </p:nvSpPr>
        <p:spPr bwMode="auto">
          <a:xfrm>
            <a:off x="2771775" y="21336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29030" name="Oval 6"/>
          <p:cNvSpPr>
            <a:spLocks noChangeArrowheads="1"/>
          </p:cNvSpPr>
          <p:nvPr/>
        </p:nvSpPr>
        <p:spPr bwMode="auto">
          <a:xfrm>
            <a:off x="6156325" y="36449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29031" name="Oval 7"/>
          <p:cNvSpPr>
            <a:spLocks noChangeArrowheads="1"/>
          </p:cNvSpPr>
          <p:nvPr/>
        </p:nvSpPr>
        <p:spPr bwMode="auto">
          <a:xfrm>
            <a:off x="7235825" y="2566988"/>
            <a:ext cx="576263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dst</a:t>
            </a:r>
          </a:p>
        </p:txBody>
      </p:sp>
      <p:sp>
        <p:nvSpPr>
          <p:cNvPr id="129032" name="Oval 8"/>
          <p:cNvSpPr>
            <a:spLocks noChangeArrowheads="1"/>
          </p:cNvSpPr>
          <p:nvPr/>
        </p:nvSpPr>
        <p:spPr bwMode="auto">
          <a:xfrm>
            <a:off x="1906588" y="3932238"/>
            <a:ext cx="576262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200" b="1" i="1">
                <a:solidFill>
                  <a:srgbClr val="000000"/>
                </a:solidFill>
              </a:rPr>
              <a:t>Src</a:t>
            </a:r>
            <a:endParaRPr lang="pl-PL" altLang="en-US" sz="2200" b="1" i="1">
              <a:solidFill>
                <a:srgbClr val="000000"/>
              </a:solidFill>
            </a:endParaRPr>
          </a:p>
        </p:txBody>
      </p:sp>
      <p:grpSp>
        <p:nvGrpSpPr>
          <p:cNvPr id="129033" name="Group 9"/>
          <p:cNvGrpSpPr>
            <a:grpSpLocks/>
          </p:cNvGrpSpPr>
          <p:nvPr/>
        </p:nvGrpSpPr>
        <p:grpSpPr bwMode="auto">
          <a:xfrm>
            <a:off x="1690688" y="4581525"/>
            <a:ext cx="1009650" cy="1079500"/>
            <a:chOff x="1292" y="1389"/>
            <a:chExt cx="636" cy="680"/>
          </a:xfrm>
        </p:grpSpPr>
        <p:sp>
          <p:nvSpPr>
            <p:cNvPr id="129048" name="Rectangle 10"/>
            <p:cNvSpPr>
              <a:spLocks noChangeArrowheads="1"/>
            </p:cNvSpPr>
            <p:nvPr/>
          </p:nvSpPr>
          <p:spPr bwMode="auto">
            <a:xfrm>
              <a:off x="1292" y="1389"/>
              <a:ext cx="636" cy="680"/>
            </a:xfrm>
            <a:prstGeom prst="rect">
              <a:avLst/>
            </a:prstGeom>
            <a:noFill/>
            <a:ln w="50800">
              <a:solidFill>
                <a:srgbClr val="B2B2B2"/>
              </a:solidFill>
              <a:prstDash val="dash"/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129049" name="Rectangle 11"/>
            <p:cNvSpPr>
              <a:spLocks noChangeArrowheads="1"/>
            </p:cNvSpPr>
            <p:nvPr/>
          </p:nvSpPr>
          <p:spPr bwMode="auto">
            <a:xfrm>
              <a:off x="1429" y="1480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1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  <p:sp>
          <p:nvSpPr>
            <p:cNvPr id="129050" name="Rectangle 12"/>
            <p:cNvSpPr>
              <a:spLocks noChangeArrowheads="1"/>
            </p:cNvSpPr>
            <p:nvPr/>
          </p:nvSpPr>
          <p:spPr bwMode="auto">
            <a:xfrm>
              <a:off x="1429" y="1752"/>
              <a:ext cx="408" cy="1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 wrap="none" lIns="90488" tIns="44450" rIns="90488" bIns="4445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pl-PL" altLang="en-US" b="1">
                  <a:solidFill>
                    <a:srgbClr val="000000"/>
                  </a:solidFill>
                </a:rPr>
                <a:t>P</a:t>
              </a:r>
              <a:r>
                <a:rPr lang="en-US" altLang="en-US" b="1">
                  <a:solidFill>
                    <a:srgbClr val="000000"/>
                  </a:solidFill>
                </a:rPr>
                <a:t>2</a:t>
              </a:r>
              <a:endParaRPr lang="pl-PL" altLang="en-US" b="1">
                <a:solidFill>
                  <a:srgbClr val="000000"/>
                </a:solidFill>
              </a:endParaRPr>
            </a:p>
          </p:txBody>
        </p:sp>
      </p:grpSp>
      <p:cxnSp>
        <p:nvCxnSpPr>
          <p:cNvPr id="129034" name="AutoShape 13"/>
          <p:cNvCxnSpPr>
            <a:cxnSpLocks noChangeShapeType="1"/>
            <a:stCxn id="129029" idx="6"/>
            <a:endCxn id="129031" idx="1"/>
          </p:cNvCxnSpPr>
          <p:nvPr/>
        </p:nvCxnSpPr>
        <p:spPr bwMode="auto">
          <a:xfrm>
            <a:off x="3348038" y="2422525"/>
            <a:ext cx="3971925" cy="22860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035" name="AutoShape 14"/>
          <p:cNvCxnSpPr>
            <a:cxnSpLocks noChangeShapeType="1"/>
            <a:stCxn id="129032" idx="0"/>
            <a:endCxn id="129029" idx="3"/>
          </p:cNvCxnSpPr>
          <p:nvPr/>
        </p:nvCxnSpPr>
        <p:spPr bwMode="auto">
          <a:xfrm flipV="1">
            <a:off x="2195513" y="2625725"/>
            <a:ext cx="660400" cy="1306513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036" name="AutoShape 15"/>
          <p:cNvCxnSpPr>
            <a:cxnSpLocks noChangeShapeType="1"/>
            <a:stCxn id="129032" idx="6"/>
            <a:endCxn id="129030" idx="2"/>
          </p:cNvCxnSpPr>
          <p:nvPr/>
        </p:nvCxnSpPr>
        <p:spPr bwMode="auto">
          <a:xfrm flipV="1">
            <a:off x="2482850" y="3933825"/>
            <a:ext cx="3673475" cy="287338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9037" name="AutoShape 16"/>
          <p:cNvCxnSpPr>
            <a:cxnSpLocks noChangeShapeType="1"/>
            <a:stCxn id="129030" idx="7"/>
            <a:endCxn id="129031" idx="3"/>
          </p:cNvCxnSpPr>
          <p:nvPr/>
        </p:nvCxnSpPr>
        <p:spPr bwMode="auto">
          <a:xfrm flipV="1">
            <a:off x="6648450" y="3059113"/>
            <a:ext cx="671513" cy="66992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 useBgFill="1">
        <p:nvSpPr>
          <p:cNvPr id="378897" name="Text Box 17"/>
          <p:cNvSpPr txBox="1">
            <a:spLocks noChangeArrowheads="1"/>
          </p:cNvSpPr>
          <p:nvPr/>
        </p:nvSpPr>
        <p:spPr bwMode="auto">
          <a:xfrm>
            <a:off x="3833813" y="3863975"/>
            <a:ext cx="746125" cy="458788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</a:rPr>
              <a:t>50%</a:t>
            </a:r>
          </a:p>
        </p:txBody>
      </p:sp>
      <p:sp useBgFill="1">
        <p:nvSpPr>
          <p:cNvPr id="378898" name="Text Box 18"/>
          <p:cNvSpPr txBox="1">
            <a:spLocks noChangeArrowheads="1"/>
          </p:cNvSpPr>
          <p:nvPr/>
        </p:nvSpPr>
        <p:spPr bwMode="auto">
          <a:xfrm>
            <a:off x="2249488" y="3143250"/>
            <a:ext cx="593725" cy="458788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</a:rPr>
              <a:t>0%</a:t>
            </a:r>
          </a:p>
        </p:txBody>
      </p:sp>
      <p:sp>
        <p:nvSpPr>
          <p:cNvPr id="129040" name="Rectangle 23"/>
          <p:cNvSpPr>
            <a:spLocks noChangeArrowheads="1"/>
          </p:cNvSpPr>
          <p:nvPr/>
        </p:nvSpPr>
        <p:spPr bwMode="auto">
          <a:xfrm>
            <a:off x="7596188" y="3141663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29041" name="Rectangle 24"/>
          <p:cNvSpPr>
            <a:spLocks noChangeArrowheads="1"/>
          </p:cNvSpPr>
          <p:nvPr/>
        </p:nvSpPr>
        <p:spPr bwMode="auto">
          <a:xfrm>
            <a:off x="6227763" y="4437063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e1</a:t>
            </a:r>
          </a:p>
        </p:txBody>
      </p:sp>
      <p:sp>
        <p:nvSpPr>
          <p:cNvPr id="129042" name="Rectangle 28"/>
          <p:cNvSpPr>
            <a:spLocks noChangeArrowheads="1"/>
          </p:cNvSpPr>
          <p:nvPr/>
        </p:nvSpPr>
        <p:spPr bwMode="auto">
          <a:xfrm>
            <a:off x="1762125" y="2062163"/>
            <a:ext cx="647700" cy="287337"/>
          </a:xfrm>
          <a:prstGeom prst="rect">
            <a:avLst/>
          </a:prstGeom>
          <a:solidFill>
            <a:srgbClr val="CCFF33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29043" name="Rectangle 29"/>
          <p:cNvSpPr>
            <a:spLocks noChangeArrowheads="1"/>
          </p:cNvSpPr>
          <p:nvPr/>
        </p:nvSpPr>
        <p:spPr bwMode="auto">
          <a:xfrm>
            <a:off x="1762125" y="2493963"/>
            <a:ext cx="647700" cy="287337"/>
          </a:xfrm>
          <a:prstGeom prst="rect">
            <a:avLst/>
          </a:prstGeom>
          <a:solidFill>
            <a:srgbClr val="FF3399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b="1">
                <a:solidFill>
                  <a:srgbClr val="000000"/>
                </a:solidFill>
              </a:rPr>
              <a:t>e</a:t>
            </a:r>
            <a:r>
              <a:rPr lang="en-US" altLang="en-US" b="1">
                <a:solidFill>
                  <a:srgbClr val="000000"/>
                </a:solidFill>
              </a:rPr>
              <a:t>2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78913" name="Text Box 33"/>
          <p:cNvSpPr txBox="1">
            <a:spLocks noChangeArrowheads="1"/>
          </p:cNvSpPr>
          <p:nvPr/>
        </p:nvSpPr>
        <p:spPr bwMode="auto">
          <a:xfrm>
            <a:off x="2771775" y="1557338"/>
            <a:ext cx="13668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  <a:latin typeface="Arial" charset="0"/>
              </a:rPr>
              <a:t>Pr = </a:t>
            </a:r>
            <a:r>
              <a:rPr lang="en-US" altLang="en-US">
                <a:solidFill>
                  <a:srgbClr val="000000"/>
                </a:solidFill>
                <a:latin typeface="Arial" charset="0"/>
              </a:rPr>
              <a:t>0.5</a:t>
            </a:r>
          </a:p>
        </p:txBody>
      </p:sp>
      <p:sp>
        <p:nvSpPr>
          <p:cNvPr id="378914" name="Text Box 34"/>
          <p:cNvSpPr txBox="1">
            <a:spLocks noChangeArrowheads="1"/>
          </p:cNvSpPr>
          <p:nvPr/>
        </p:nvSpPr>
        <p:spPr bwMode="auto">
          <a:xfrm>
            <a:off x="5148263" y="3213100"/>
            <a:ext cx="10064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  <a:latin typeface="Arial" charset="0"/>
              </a:rPr>
              <a:t>Pr = 1</a:t>
            </a:r>
            <a:endParaRPr lang="en-US" alt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78915" name="Rectangle 35"/>
          <p:cNvSpPr>
            <a:spLocks noChangeArrowheads="1"/>
          </p:cNvSpPr>
          <p:nvPr/>
        </p:nvSpPr>
        <p:spPr bwMode="auto">
          <a:xfrm>
            <a:off x="250825" y="4941888"/>
            <a:ext cx="8642350" cy="1584325"/>
          </a:xfrm>
          <a:prstGeom prst="rect">
            <a:avLst/>
          </a:prstGeom>
          <a:solidFill>
            <a:srgbClr val="790015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"/>
              </a:spcBef>
            </a:pPr>
            <a:r>
              <a:rPr lang="pl-PL" altLang="en-US" sz="3200">
                <a:solidFill>
                  <a:srgbClr val="FFFFFF"/>
                </a:solidFill>
              </a:rPr>
              <a:t>Compute forwarding probabilities without coordination using loss rates</a:t>
            </a:r>
            <a:endParaRPr lang="en-US" altLang="en-US" sz="3200">
              <a:solidFill>
                <a:srgbClr val="FFFFFF"/>
              </a:solidFill>
            </a:endParaRPr>
          </a:p>
        </p:txBody>
      </p:sp>
      <p:sp>
        <p:nvSpPr>
          <p:cNvPr id="129047" name="Rectangle 36"/>
          <p:cNvSpPr>
            <a:spLocks noChangeArrowheads="1"/>
          </p:cNvSpPr>
          <p:nvPr/>
        </p:nvSpPr>
        <p:spPr bwMode="auto">
          <a:xfrm>
            <a:off x="1547813" y="1844675"/>
            <a:ext cx="1009650" cy="1079500"/>
          </a:xfrm>
          <a:prstGeom prst="rect">
            <a:avLst/>
          </a:prstGeom>
          <a:noFill/>
          <a:ln w="50800">
            <a:solidFill>
              <a:srgbClr val="B2B2B2"/>
            </a:solidFill>
            <a:prstDash val="dash"/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7" grpId="0" animBg="1"/>
      <p:bldP spid="378898" grpId="0" animBg="1"/>
      <p:bldP spid="378913" grpId="0"/>
      <p:bldP spid="378914" grpId="0"/>
      <p:bldP spid="37891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Oval 5"/>
          <p:cNvSpPr>
            <a:spLocks noChangeArrowheads="1"/>
          </p:cNvSpPr>
          <p:nvPr/>
        </p:nvSpPr>
        <p:spPr bwMode="auto">
          <a:xfrm>
            <a:off x="2771775" y="21336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131074" name="Oval 6"/>
          <p:cNvSpPr>
            <a:spLocks noChangeArrowheads="1"/>
          </p:cNvSpPr>
          <p:nvPr/>
        </p:nvSpPr>
        <p:spPr bwMode="auto">
          <a:xfrm>
            <a:off x="6156325" y="3644900"/>
            <a:ext cx="576263" cy="5762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131075" name="Oval 7"/>
          <p:cNvSpPr>
            <a:spLocks noChangeArrowheads="1"/>
          </p:cNvSpPr>
          <p:nvPr/>
        </p:nvSpPr>
        <p:spPr bwMode="auto">
          <a:xfrm>
            <a:off x="7235825" y="2566988"/>
            <a:ext cx="576263" cy="576262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pl-PL" altLang="en-US" sz="2200" b="1" i="1">
                <a:solidFill>
                  <a:srgbClr val="000000"/>
                </a:solidFill>
              </a:rPr>
              <a:t>dst</a:t>
            </a:r>
          </a:p>
        </p:txBody>
      </p:sp>
      <p:cxnSp>
        <p:nvCxnSpPr>
          <p:cNvPr id="131076" name="AutoShape 13"/>
          <p:cNvCxnSpPr>
            <a:cxnSpLocks noChangeShapeType="1"/>
            <a:stCxn id="131073" idx="6"/>
            <a:endCxn id="131075" idx="1"/>
          </p:cNvCxnSpPr>
          <p:nvPr/>
        </p:nvCxnSpPr>
        <p:spPr bwMode="auto">
          <a:xfrm>
            <a:off x="3348038" y="2422525"/>
            <a:ext cx="3971925" cy="228600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1077" name="AutoShape 16"/>
          <p:cNvCxnSpPr>
            <a:cxnSpLocks noChangeShapeType="1"/>
            <a:stCxn id="131074" idx="7"/>
            <a:endCxn id="131075" idx="3"/>
          </p:cNvCxnSpPr>
          <p:nvPr/>
        </p:nvCxnSpPr>
        <p:spPr bwMode="auto">
          <a:xfrm flipV="1">
            <a:off x="6648450" y="3059113"/>
            <a:ext cx="671513" cy="669925"/>
          </a:xfrm>
          <a:prstGeom prst="straightConnector1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1078" name="Text Box 25"/>
          <p:cNvSpPr txBox="1">
            <a:spLocks noChangeArrowheads="1"/>
          </p:cNvSpPr>
          <p:nvPr/>
        </p:nvSpPr>
        <p:spPr bwMode="auto">
          <a:xfrm>
            <a:off x="2771775" y="1557338"/>
            <a:ext cx="1366838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  <a:latin typeface="Arial" charset="0"/>
              </a:rPr>
              <a:t>Pr = </a:t>
            </a:r>
            <a:r>
              <a:rPr lang="en-US" altLang="en-US">
                <a:solidFill>
                  <a:srgbClr val="000000"/>
                </a:solidFill>
                <a:latin typeface="Arial" charset="0"/>
              </a:rPr>
              <a:t>0.5</a:t>
            </a:r>
          </a:p>
        </p:txBody>
      </p:sp>
      <p:sp>
        <p:nvSpPr>
          <p:cNvPr id="131079" name="Text Box 26"/>
          <p:cNvSpPr txBox="1">
            <a:spLocks noChangeArrowheads="1"/>
          </p:cNvSpPr>
          <p:nvPr/>
        </p:nvSpPr>
        <p:spPr bwMode="auto">
          <a:xfrm>
            <a:off x="5148263" y="3213100"/>
            <a:ext cx="10064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pl-PL" altLang="en-US">
                <a:solidFill>
                  <a:srgbClr val="000000"/>
                </a:solidFill>
                <a:latin typeface="Arial" charset="0"/>
              </a:rPr>
              <a:t>Pr = 1</a:t>
            </a:r>
            <a:endParaRPr lang="en-US" alt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169" name="Rectangle 29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4582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>
                <a:ea typeface="ＭＳ Ｐゴシック" charset="0"/>
                <a:cs typeface="ＭＳ Ｐゴシック" charset="0"/>
              </a:rPr>
              <a:t>Can ExOR Use Probabilistic Forwarding To Remove Coordination?</a:t>
            </a:r>
          </a:p>
        </p:txBody>
      </p:sp>
      <p:sp>
        <p:nvSpPr>
          <p:cNvPr id="131081" name="Slide Number Placeholder 1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2CC8E34-D60F-B94E-A469-3F9794E87A10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59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131082" name="Rectangle 32"/>
          <p:cNvSpPr>
            <a:spLocks noChangeArrowheads="1"/>
          </p:cNvSpPr>
          <p:nvPr/>
        </p:nvSpPr>
        <p:spPr bwMode="auto">
          <a:xfrm>
            <a:off x="1835150" y="2060575"/>
            <a:ext cx="647700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00"/>
                </a:solidFill>
              </a:rPr>
              <a:t>P1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31083" name="Rectangle 33"/>
          <p:cNvSpPr>
            <a:spLocks noChangeArrowheads="1"/>
          </p:cNvSpPr>
          <p:nvPr/>
        </p:nvSpPr>
        <p:spPr bwMode="auto">
          <a:xfrm>
            <a:off x="1835150" y="2492375"/>
            <a:ext cx="647700" cy="2873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00"/>
                </a:solidFill>
              </a:rPr>
              <a:t>P2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131084" name="Rectangle 35"/>
          <p:cNvSpPr>
            <a:spLocks noChangeArrowheads="1"/>
          </p:cNvSpPr>
          <p:nvPr/>
        </p:nvSpPr>
        <p:spPr bwMode="auto">
          <a:xfrm>
            <a:off x="6156325" y="4437063"/>
            <a:ext cx="647700" cy="28733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00"/>
                </a:solidFill>
              </a:rPr>
              <a:t>P1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80964" name="Rectangle 36"/>
          <p:cNvSpPr>
            <a:spLocks noChangeArrowheads="1"/>
          </p:cNvSpPr>
          <p:nvPr/>
        </p:nvSpPr>
        <p:spPr bwMode="auto">
          <a:xfrm>
            <a:off x="6084888" y="4437063"/>
            <a:ext cx="647700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00"/>
                </a:solidFill>
              </a:rPr>
              <a:t>P1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80965" name="Rectangle 37"/>
          <p:cNvSpPr>
            <a:spLocks noChangeArrowheads="1"/>
          </p:cNvSpPr>
          <p:nvPr/>
        </p:nvSpPr>
        <p:spPr bwMode="auto">
          <a:xfrm>
            <a:off x="3708400" y="2060575"/>
            <a:ext cx="647700" cy="2889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b="1">
                <a:solidFill>
                  <a:srgbClr val="000000"/>
                </a:solidFill>
              </a:rPr>
              <a:t>P1</a:t>
            </a:r>
            <a:endParaRPr lang="pl-PL" altLang="en-US" b="1">
              <a:solidFill>
                <a:srgbClr val="000000"/>
              </a:solidFill>
            </a:endParaRPr>
          </a:p>
        </p:txBody>
      </p:sp>
      <p:sp>
        <p:nvSpPr>
          <p:cNvPr id="380966" name="Rectangle 38"/>
          <p:cNvSpPr>
            <a:spLocks noChangeArrowheads="1"/>
          </p:cNvSpPr>
          <p:nvPr/>
        </p:nvSpPr>
        <p:spPr bwMode="auto">
          <a:xfrm>
            <a:off x="323850" y="3860800"/>
            <a:ext cx="8569325" cy="2160588"/>
          </a:xfrm>
          <a:prstGeom prst="rect">
            <a:avLst/>
          </a:prstGeom>
          <a:solidFill>
            <a:srgbClr val="790015"/>
          </a:solidFill>
          <a:ln>
            <a:noFill/>
          </a:ln>
          <a:effectLst>
            <a:outerShdw dist="107763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0" rIns="274320" anchor="ctr"/>
          <a:lstStyle>
            <a:lvl1pPr marL="290513" indent="-287338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60000"/>
              </a:spcBef>
              <a:buFontTx/>
              <a:buChar char="•"/>
            </a:pPr>
            <a:r>
              <a:rPr lang="en-US" altLang="en-US" sz="2800">
                <a:solidFill>
                  <a:srgbClr val="FFFFFF"/>
                </a:solidFill>
              </a:rPr>
              <a:t>Without random coding </a:t>
            </a:r>
            <a:r>
              <a:rPr lang="en-US" altLang="en-US" sz="2800">
                <a:solidFill>
                  <a:srgbClr val="FFFFFF"/>
                </a:solidFill>
                <a:sym typeface="Wingdings" charset="2"/>
              </a:rPr>
              <a:t> need to know the </a:t>
            </a:r>
            <a:r>
              <a:rPr lang="en-US" altLang="en-US" sz="2800">
                <a:solidFill>
                  <a:srgbClr val="3366FF"/>
                </a:solidFill>
                <a:sym typeface="Wingdings" charset="2"/>
              </a:rPr>
              <a:t>exact </a:t>
            </a:r>
            <a:r>
              <a:rPr lang="en-US" altLang="en-US" sz="2800">
                <a:solidFill>
                  <a:srgbClr val="FFFFFF"/>
                </a:solidFill>
                <a:sym typeface="Wingdings" charset="2"/>
              </a:rPr>
              <a:t>packets to forward every time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  <a:buFontTx/>
              <a:buChar char="•"/>
            </a:pPr>
            <a:r>
              <a:rPr lang="en-US" altLang="en-US" sz="2800">
                <a:solidFill>
                  <a:srgbClr val="FFFFFF"/>
                </a:solidFill>
                <a:sym typeface="Wingdings" charset="2"/>
              </a:rPr>
              <a:t>With random coding  need to know only the </a:t>
            </a:r>
            <a:r>
              <a:rPr lang="en-US" altLang="en-US" sz="2800">
                <a:solidFill>
                  <a:srgbClr val="3366FF"/>
                </a:solidFill>
                <a:sym typeface="Wingdings" charset="2"/>
              </a:rPr>
              <a:t>average </a:t>
            </a:r>
            <a:r>
              <a:rPr lang="en-US" altLang="en-US" sz="2800">
                <a:solidFill>
                  <a:srgbClr val="FFFFFF"/>
                </a:solidFill>
                <a:sym typeface="Wingdings" charset="2"/>
              </a:rPr>
              <a:t>amount of overlap</a:t>
            </a:r>
            <a:endParaRPr lang="en-US" altLang="en-US" sz="2800">
              <a:solidFill>
                <a:srgbClr val="FFFFFF"/>
              </a:solidFill>
            </a:endParaRPr>
          </a:p>
        </p:txBody>
      </p:sp>
      <p:sp>
        <p:nvSpPr>
          <p:cNvPr id="380967" name="Text Box 39"/>
          <p:cNvSpPr txBox="1">
            <a:spLocks noChangeArrowheads="1"/>
          </p:cNvSpPr>
          <p:nvPr/>
        </p:nvSpPr>
        <p:spPr bwMode="auto">
          <a:xfrm>
            <a:off x="4932363" y="1628775"/>
            <a:ext cx="41322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Probability of duplicates is 50%</a:t>
            </a:r>
            <a:endParaRPr lang="pl-PL" altLang="en-US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23699E-6 L 0.20069 -0.23075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80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5" y="-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85549E-6 L 0.45659 0.04209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380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0" y="2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964" grpId="0" animBg="1"/>
      <p:bldP spid="380964" grpId="1" animBg="1"/>
      <p:bldP spid="380965" grpId="0" animBg="1"/>
      <p:bldP spid="380965" grpId="1" animBg="1"/>
      <p:bldP spid="380966" grpId="0" animBg="1"/>
      <p:bldP spid="3809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363" y="1603375"/>
            <a:ext cx="7153275" cy="4332288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dirty="0"/>
              <a:t>No diversity</a:t>
            </a:r>
            <a:r>
              <a:rPr lang="en-US" dirty="0" smtClean="0"/>
              <a:t>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buFont typeface="Monotype Sorts" charset="0"/>
              <a:buNone/>
              <a:defRPr/>
            </a:pPr>
            <a:r>
              <a:rPr lang="en-US" dirty="0">
                <a:solidFill>
                  <a:srgbClr val="00B050"/>
                </a:solidFill>
              </a:rPr>
              <a:t>         </a:t>
            </a:r>
            <a:r>
              <a:rPr lang="en-US" dirty="0" err="1">
                <a:solidFill>
                  <a:srgbClr val="00B050"/>
                </a:solidFill>
              </a:rPr>
              <a:t>i</a:t>
            </a:r>
            <a:r>
              <a:rPr lang="en-US" dirty="0">
                <a:solidFill>
                  <a:srgbClr val="00B050"/>
                </a:solidFill>
              </a:rPr>
              <a:t>  x  </a:t>
            </a:r>
            <a:r>
              <a:rPr lang="en-US" dirty="0" err="1">
                <a:solidFill>
                  <a:srgbClr val="00B050"/>
                </a:solidFill>
              </a:rPr>
              <a:t>p</a:t>
            </a:r>
            <a:r>
              <a:rPr lang="en-US" baseline="-25000" dirty="0" err="1">
                <a:solidFill>
                  <a:srgbClr val="00B050"/>
                </a:solidFill>
              </a:rPr>
              <a:t>T</a:t>
            </a:r>
            <a:r>
              <a:rPr lang="en-US" dirty="0">
                <a:solidFill>
                  <a:srgbClr val="00B050"/>
                </a:solidFill>
              </a:rPr>
              <a:t>      x              h         x        </a:t>
            </a:r>
            <a:r>
              <a:rPr lang="en-US" dirty="0" err="1">
                <a:solidFill>
                  <a:srgbClr val="00B050"/>
                </a:solidFill>
              </a:rPr>
              <a:t>p</a:t>
            </a:r>
            <a:r>
              <a:rPr lang="en-US" baseline="-25000" dirty="0" err="1">
                <a:solidFill>
                  <a:srgbClr val="00B050"/>
                </a:solidFill>
              </a:rPr>
              <a:t>R</a:t>
            </a:r>
            <a:r>
              <a:rPr lang="en-US" dirty="0">
                <a:solidFill>
                  <a:srgbClr val="00B050"/>
                </a:solidFill>
              </a:rPr>
              <a:t>   =   o</a:t>
            </a:r>
            <a:endParaRPr lang="en-US" dirty="0"/>
          </a:p>
          <a:p>
            <a:pPr>
              <a:defRPr/>
            </a:pPr>
            <a:r>
              <a:rPr lang="en-US" dirty="0"/>
              <a:t>Adding multi-path: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buFont typeface="Monotype Sorts" charset="0"/>
              <a:buNone/>
              <a:defRPr/>
            </a:pPr>
            <a:r>
              <a:rPr lang="en-US" dirty="0">
                <a:solidFill>
                  <a:srgbClr val="00B050"/>
                </a:solidFill>
              </a:rPr>
              <a:t>          </a:t>
            </a:r>
            <a:r>
              <a:rPr lang="en-US" dirty="0" err="1">
                <a:solidFill>
                  <a:srgbClr val="00B050"/>
                </a:solidFill>
              </a:rPr>
              <a:t>i</a:t>
            </a:r>
            <a:r>
              <a:rPr lang="en-US" dirty="0">
                <a:solidFill>
                  <a:srgbClr val="00B050"/>
                </a:solidFill>
              </a:rPr>
              <a:t>  x  </a:t>
            </a:r>
            <a:r>
              <a:rPr lang="en-US" dirty="0" err="1">
                <a:solidFill>
                  <a:srgbClr val="00B050"/>
                </a:solidFill>
              </a:rPr>
              <a:t>p</a:t>
            </a:r>
            <a:r>
              <a:rPr lang="en-US" baseline="-25000" dirty="0" err="1">
                <a:solidFill>
                  <a:srgbClr val="00B050"/>
                </a:solidFill>
              </a:rPr>
              <a:t>T</a:t>
            </a:r>
            <a:r>
              <a:rPr lang="en-US" dirty="0">
                <a:solidFill>
                  <a:srgbClr val="00B050"/>
                </a:solidFill>
              </a:rPr>
              <a:t>      x          h(t)             x        </a:t>
            </a:r>
            <a:r>
              <a:rPr lang="en-US" dirty="0" err="1">
                <a:solidFill>
                  <a:srgbClr val="00B050"/>
                </a:solidFill>
              </a:rPr>
              <a:t>p</a:t>
            </a:r>
            <a:r>
              <a:rPr lang="en-US" baseline="-25000" dirty="0" err="1">
                <a:solidFill>
                  <a:srgbClr val="00B050"/>
                </a:solidFill>
              </a:rPr>
              <a:t>R</a:t>
            </a:r>
            <a:r>
              <a:rPr lang="en-US" dirty="0">
                <a:solidFill>
                  <a:srgbClr val="00B050"/>
                </a:solidFill>
              </a:rPr>
              <a:t>  =   o</a:t>
            </a:r>
            <a:endParaRPr lang="en-US" dirty="0"/>
          </a:p>
        </p:txBody>
      </p:sp>
      <p:sp>
        <p:nvSpPr>
          <p:cNvPr id="47106" name="Rectangle 35"/>
          <p:cNvSpPr>
            <a:spLocks noChangeArrowheads="1"/>
          </p:cNvSpPr>
          <p:nvPr/>
        </p:nvSpPr>
        <p:spPr bwMode="auto">
          <a:xfrm>
            <a:off x="6018213" y="2136775"/>
            <a:ext cx="1520825" cy="9874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07" name="Rectangle 34"/>
          <p:cNvSpPr>
            <a:spLocks noChangeArrowheads="1"/>
          </p:cNvSpPr>
          <p:nvPr/>
        </p:nvSpPr>
        <p:spPr bwMode="auto">
          <a:xfrm>
            <a:off x="1681163" y="2136775"/>
            <a:ext cx="1520825" cy="9874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1452563" y="2592388"/>
            <a:ext cx="4556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908175" y="2287588"/>
            <a:ext cx="6096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T</a:t>
            </a:r>
          </a:p>
        </p:txBody>
      </p:sp>
      <p:grpSp>
        <p:nvGrpSpPr>
          <p:cNvPr id="47110" name="Group 10"/>
          <p:cNvGrpSpPr>
            <a:grpSpLocks/>
          </p:cNvGrpSpPr>
          <p:nvPr/>
        </p:nvGrpSpPr>
        <p:grpSpPr bwMode="auto">
          <a:xfrm>
            <a:off x="2897188" y="2439988"/>
            <a:ext cx="152400" cy="381000"/>
            <a:chOff x="1636" y="2020"/>
            <a:chExt cx="96" cy="240"/>
          </a:xfrm>
        </p:grpSpPr>
        <p:sp>
          <p:nvSpPr>
            <p:cNvPr id="47150" name="Line 1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1" name="Line 1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52" name="Line 1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1" name="Line 15"/>
          <p:cNvSpPr>
            <a:spLocks noChangeShapeType="1"/>
          </p:cNvSpPr>
          <p:nvPr/>
        </p:nvSpPr>
        <p:spPr bwMode="auto">
          <a:xfrm>
            <a:off x="2517775" y="2592388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grpSp>
        <p:nvGrpSpPr>
          <p:cNvPr id="47112" name="Group 20"/>
          <p:cNvGrpSpPr>
            <a:grpSpLocks/>
          </p:cNvGrpSpPr>
          <p:nvPr/>
        </p:nvGrpSpPr>
        <p:grpSpPr bwMode="auto">
          <a:xfrm>
            <a:off x="6170613" y="2439988"/>
            <a:ext cx="150812" cy="381000"/>
            <a:chOff x="1636" y="2020"/>
            <a:chExt cx="96" cy="240"/>
          </a:xfrm>
        </p:grpSpPr>
        <p:sp>
          <p:nvSpPr>
            <p:cNvPr id="47147" name="Line 2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8" name="Line 2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9" name="Line 2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3" name="Line 24"/>
          <p:cNvSpPr>
            <a:spLocks noChangeShapeType="1"/>
          </p:cNvSpPr>
          <p:nvPr/>
        </p:nvSpPr>
        <p:spPr bwMode="auto">
          <a:xfrm>
            <a:off x="7312025" y="2592388"/>
            <a:ext cx="455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7114" name="Rectangle 25"/>
          <p:cNvSpPr>
            <a:spLocks noChangeArrowheads="1"/>
          </p:cNvSpPr>
          <p:nvPr/>
        </p:nvSpPr>
        <p:spPr bwMode="auto">
          <a:xfrm>
            <a:off x="6702425" y="2287588"/>
            <a:ext cx="6096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7115" name="Line 27"/>
          <p:cNvSpPr>
            <a:spLocks noChangeShapeType="1"/>
          </p:cNvSpPr>
          <p:nvPr/>
        </p:nvSpPr>
        <p:spPr bwMode="auto">
          <a:xfrm>
            <a:off x="6397625" y="2592388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7116" name="Line 30"/>
          <p:cNvSpPr>
            <a:spLocks noChangeShapeType="1"/>
          </p:cNvSpPr>
          <p:nvPr/>
        </p:nvSpPr>
        <p:spPr bwMode="auto">
          <a:xfrm flipV="1">
            <a:off x="3125788" y="2668588"/>
            <a:ext cx="296862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grpSp>
        <p:nvGrpSpPr>
          <p:cNvPr id="5" name="Group 95"/>
          <p:cNvGrpSpPr/>
          <p:nvPr/>
        </p:nvGrpSpPr>
        <p:grpSpPr>
          <a:xfrm>
            <a:off x="2294877" y="3124200"/>
            <a:ext cx="3953523" cy="532414"/>
            <a:chOff x="1911350" y="3282950"/>
            <a:chExt cx="3959011" cy="533400"/>
          </a:xfrm>
          <a:solidFill>
            <a:schemeClr val="bg1"/>
          </a:solidFill>
        </p:grpSpPr>
        <p:sp>
          <p:nvSpPr>
            <p:cNvPr id="94" name="Rectangle 93"/>
            <p:cNvSpPr/>
            <p:nvPr/>
          </p:nvSpPr>
          <p:spPr bwMode="auto">
            <a:xfrm>
              <a:off x="1911350" y="3359150"/>
              <a:ext cx="914400" cy="457200"/>
            </a:xfrm>
            <a:prstGeom prst="rect">
              <a:avLst/>
            </a:prstGeom>
            <a:grpFill/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ＭＳ Ｐゴシック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4346361" y="3282950"/>
              <a:ext cx="1524000" cy="533400"/>
            </a:xfrm>
            <a:prstGeom prst="rect">
              <a:avLst/>
            </a:prstGeom>
            <a:grpFill/>
            <a:ln w="508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+mn-ea"/>
                <a:cs typeface="ＭＳ Ｐゴシック" charset="0"/>
              </a:endParaRPr>
            </a:p>
          </p:txBody>
        </p:sp>
      </p:grpSp>
      <p:grpSp>
        <p:nvGrpSpPr>
          <p:cNvPr id="6" name="Group 117"/>
          <p:cNvGrpSpPr>
            <a:grpSpLocks/>
          </p:cNvGrpSpPr>
          <p:nvPr/>
        </p:nvGrpSpPr>
        <p:grpSpPr bwMode="auto">
          <a:xfrm>
            <a:off x="1452563" y="4341813"/>
            <a:ext cx="6315075" cy="989012"/>
            <a:chOff x="1454150" y="4349750"/>
            <a:chExt cx="6324600" cy="990600"/>
          </a:xfrm>
        </p:grpSpPr>
        <p:sp>
          <p:nvSpPr>
            <p:cNvPr id="47126" name="Rectangle 35"/>
            <p:cNvSpPr>
              <a:spLocks noChangeArrowheads="1"/>
            </p:cNvSpPr>
            <p:nvPr/>
          </p:nvSpPr>
          <p:spPr bwMode="auto">
            <a:xfrm>
              <a:off x="6026150" y="4349750"/>
              <a:ext cx="1524000" cy="990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7" name="Rectangle 97"/>
            <p:cNvSpPr>
              <a:spLocks noChangeArrowheads="1"/>
            </p:cNvSpPr>
            <p:nvPr/>
          </p:nvSpPr>
          <p:spPr bwMode="auto">
            <a:xfrm>
              <a:off x="1682750" y="4349750"/>
              <a:ext cx="1524000" cy="990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508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128" name="Line 4"/>
            <p:cNvSpPr>
              <a:spLocks noChangeShapeType="1"/>
            </p:cNvSpPr>
            <p:nvPr/>
          </p:nvSpPr>
          <p:spPr bwMode="auto">
            <a:xfrm>
              <a:off x="1454150" y="4806950"/>
              <a:ext cx="4572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9" name="Rectangle 5"/>
            <p:cNvSpPr>
              <a:spLocks noChangeArrowheads="1"/>
            </p:cNvSpPr>
            <p:nvPr/>
          </p:nvSpPr>
          <p:spPr bwMode="auto">
            <a:xfrm>
              <a:off x="1911350" y="4502150"/>
              <a:ext cx="609600" cy="609600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bg1"/>
                  </a:solidFill>
                </a:rPr>
                <a:t>T</a:t>
              </a:r>
            </a:p>
          </p:txBody>
        </p:sp>
        <p:grpSp>
          <p:nvGrpSpPr>
            <p:cNvPr id="47130" name="Group 10"/>
            <p:cNvGrpSpPr>
              <a:grpSpLocks/>
            </p:cNvGrpSpPr>
            <p:nvPr/>
          </p:nvGrpSpPr>
          <p:grpSpPr bwMode="auto">
            <a:xfrm>
              <a:off x="2901950" y="4654550"/>
              <a:ext cx="152400" cy="381000"/>
              <a:chOff x="1636" y="2020"/>
              <a:chExt cx="96" cy="240"/>
            </a:xfrm>
          </p:grpSpPr>
          <p:sp>
            <p:nvSpPr>
              <p:cNvPr id="47144" name="Line 11"/>
              <p:cNvSpPr>
                <a:spLocks noChangeShapeType="1"/>
              </p:cNvSpPr>
              <p:nvPr/>
            </p:nvSpPr>
            <p:spPr bwMode="auto">
              <a:xfrm>
                <a:off x="1684" y="2116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45" name="Line 12"/>
              <p:cNvSpPr>
                <a:spLocks noChangeShapeType="1"/>
              </p:cNvSpPr>
              <p:nvPr/>
            </p:nvSpPr>
            <p:spPr bwMode="auto">
              <a:xfrm flipH="1">
                <a:off x="1684" y="2020"/>
                <a:ext cx="48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46" name="Line 13"/>
              <p:cNvSpPr>
                <a:spLocks noChangeShapeType="1"/>
              </p:cNvSpPr>
              <p:nvPr/>
            </p:nvSpPr>
            <p:spPr bwMode="auto">
              <a:xfrm>
                <a:off x="1636" y="2020"/>
                <a:ext cx="48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31" name="Line 15"/>
            <p:cNvSpPr>
              <a:spLocks noChangeShapeType="1"/>
            </p:cNvSpPr>
            <p:nvPr/>
          </p:nvSpPr>
          <p:spPr bwMode="auto">
            <a:xfrm>
              <a:off x="2520950" y="4806950"/>
              <a:ext cx="3048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7132" name="Group 20"/>
            <p:cNvGrpSpPr>
              <a:grpSpLocks/>
            </p:cNvGrpSpPr>
            <p:nvPr/>
          </p:nvGrpSpPr>
          <p:grpSpPr bwMode="auto">
            <a:xfrm>
              <a:off x="6178550" y="4654550"/>
              <a:ext cx="152400" cy="381000"/>
              <a:chOff x="1636" y="2020"/>
              <a:chExt cx="96" cy="240"/>
            </a:xfrm>
          </p:grpSpPr>
          <p:sp>
            <p:nvSpPr>
              <p:cNvPr id="47141" name="Line 21"/>
              <p:cNvSpPr>
                <a:spLocks noChangeShapeType="1"/>
              </p:cNvSpPr>
              <p:nvPr/>
            </p:nvSpPr>
            <p:spPr bwMode="auto">
              <a:xfrm>
                <a:off x="1684" y="2116"/>
                <a:ext cx="0" cy="14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42" name="Line 22"/>
              <p:cNvSpPr>
                <a:spLocks noChangeShapeType="1"/>
              </p:cNvSpPr>
              <p:nvPr/>
            </p:nvSpPr>
            <p:spPr bwMode="auto">
              <a:xfrm flipH="1">
                <a:off x="1684" y="2020"/>
                <a:ext cx="48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43" name="Line 23"/>
              <p:cNvSpPr>
                <a:spLocks noChangeShapeType="1"/>
              </p:cNvSpPr>
              <p:nvPr/>
            </p:nvSpPr>
            <p:spPr bwMode="auto">
              <a:xfrm>
                <a:off x="1636" y="2020"/>
                <a:ext cx="48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133" name="Line 24"/>
            <p:cNvSpPr>
              <a:spLocks noChangeShapeType="1"/>
            </p:cNvSpPr>
            <p:nvPr/>
          </p:nvSpPr>
          <p:spPr bwMode="auto">
            <a:xfrm>
              <a:off x="7321550" y="4806950"/>
              <a:ext cx="4572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4" name="Rectangle 25"/>
            <p:cNvSpPr>
              <a:spLocks noChangeArrowheads="1"/>
            </p:cNvSpPr>
            <p:nvPr/>
          </p:nvSpPr>
          <p:spPr bwMode="auto">
            <a:xfrm>
              <a:off x="6711950" y="4502150"/>
              <a:ext cx="609600" cy="609600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chemeClr val="bg1"/>
                  </a:solidFill>
                </a:rPr>
                <a:t>R</a:t>
              </a:r>
            </a:p>
          </p:txBody>
        </p:sp>
        <p:sp>
          <p:nvSpPr>
            <p:cNvPr id="47135" name="Line 27"/>
            <p:cNvSpPr>
              <a:spLocks noChangeShapeType="1"/>
            </p:cNvSpPr>
            <p:nvPr/>
          </p:nvSpPr>
          <p:spPr bwMode="auto">
            <a:xfrm>
              <a:off x="6407150" y="4806950"/>
              <a:ext cx="3048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6" name="Line 30"/>
            <p:cNvSpPr>
              <a:spLocks noChangeShapeType="1"/>
            </p:cNvSpPr>
            <p:nvPr/>
          </p:nvSpPr>
          <p:spPr bwMode="auto">
            <a:xfrm flipV="1">
              <a:off x="3130550" y="4883150"/>
              <a:ext cx="2971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7" name="Line 30"/>
            <p:cNvSpPr>
              <a:spLocks noChangeShapeType="1"/>
            </p:cNvSpPr>
            <p:nvPr/>
          </p:nvSpPr>
          <p:spPr bwMode="auto">
            <a:xfrm flipV="1">
              <a:off x="3130550" y="4425950"/>
              <a:ext cx="1524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8" name="Line 30"/>
            <p:cNvSpPr>
              <a:spLocks noChangeShapeType="1"/>
            </p:cNvSpPr>
            <p:nvPr/>
          </p:nvSpPr>
          <p:spPr bwMode="auto">
            <a:xfrm>
              <a:off x="4654550" y="4425950"/>
              <a:ext cx="1524000" cy="457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9" name="Line 30"/>
            <p:cNvSpPr>
              <a:spLocks noChangeShapeType="1"/>
            </p:cNvSpPr>
            <p:nvPr/>
          </p:nvSpPr>
          <p:spPr bwMode="auto">
            <a:xfrm>
              <a:off x="3130550" y="4883150"/>
              <a:ext cx="152400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40" name="Line 30"/>
            <p:cNvSpPr>
              <a:spLocks noChangeShapeType="1"/>
            </p:cNvSpPr>
            <p:nvPr/>
          </p:nvSpPr>
          <p:spPr bwMode="auto">
            <a:xfrm flipV="1">
              <a:off x="4654550" y="4883150"/>
              <a:ext cx="1524000" cy="3048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30"/>
          <p:cNvGrpSpPr>
            <a:grpSpLocks/>
          </p:cNvGrpSpPr>
          <p:nvPr/>
        </p:nvGrpSpPr>
        <p:grpSpPr bwMode="auto">
          <a:xfrm>
            <a:off x="4114800" y="5786438"/>
            <a:ext cx="1141413" cy="684212"/>
            <a:chOff x="4121150" y="5797550"/>
            <a:chExt cx="1143000" cy="685800"/>
          </a:xfrm>
        </p:grpSpPr>
        <p:cxnSp>
          <p:nvCxnSpPr>
            <p:cNvPr id="47121" name="Straight Arrow Connector 119"/>
            <p:cNvCxnSpPr>
              <a:cxnSpLocks noChangeShapeType="1"/>
            </p:cNvCxnSpPr>
            <p:nvPr/>
          </p:nvCxnSpPr>
          <p:spPr bwMode="auto">
            <a:xfrm flipV="1">
              <a:off x="4121150" y="5797550"/>
              <a:ext cx="0" cy="68580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2" name="Straight Connector 124"/>
            <p:cNvCxnSpPr>
              <a:cxnSpLocks noChangeShapeType="1"/>
            </p:cNvCxnSpPr>
            <p:nvPr/>
          </p:nvCxnSpPr>
          <p:spPr bwMode="auto">
            <a:xfrm>
              <a:off x="4349750" y="6026150"/>
              <a:ext cx="0" cy="4572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3" name="Straight Connector 125"/>
            <p:cNvCxnSpPr>
              <a:cxnSpLocks noChangeShapeType="1"/>
            </p:cNvCxnSpPr>
            <p:nvPr/>
          </p:nvCxnSpPr>
          <p:spPr bwMode="auto">
            <a:xfrm>
              <a:off x="4502150" y="6178550"/>
              <a:ext cx="0" cy="3048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4" name="Straight Connector 126"/>
            <p:cNvCxnSpPr>
              <a:cxnSpLocks noChangeShapeType="1"/>
            </p:cNvCxnSpPr>
            <p:nvPr/>
          </p:nvCxnSpPr>
          <p:spPr bwMode="auto">
            <a:xfrm>
              <a:off x="4654550" y="6254750"/>
              <a:ext cx="0" cy="228600"/>
            </a:xfrm>
            <a:prstGeom prst="line">
              <a:avLst/>
            </a:prstGeom>
            <a:noFill/>
            <a:ln w="5080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25" name="Straight Arrow Connector 120"/>
            <p:cNvCxnSpPr>
              <a:cxnSpLocks noChangeShapeType="1"/>
            </p:cNvCxnSpPr>
            <p:nvPr/>
          </p:nvCxnSpPr>
          <p:spPr bwMode="auto">
            <a:xfrm>
              <a:off x="4121150" y="6483350"/>
              <a:ext cx="1143000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71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Channel Model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Adapting to Short-term Dynamics</a:t>
            </a:r>
            <a:endParaRPr lang="en-US" altLang="en-US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en-US"/>
              <a:t>Need to balance sent information with received information</a:t>
            </a:r>
          </a:p>
          <a:p>
            <a:r>
              <a:rPr lang="en-US" altLang="en-US"/>
              <a:t>MORE </a:t>
            </a:r>
            <a:r>
              <a:rPr lang="pl-PL" altLang="en-US"/>
              <a:t>t</a:t>
            </a:r>
            <a:r>
              <a:rPr lang="en-US" altLang="en-US"/>
              <a:t>riggers transmission by </a:t>
            </a:r>
            <a:r>
              <a:rPr lang="pl-PL" altLang="en-US"/>
              <a:t>receptions</a:t>
            </a:r>
          </a:p>
          <a:p>
            <a:r>
              <a:rPr lang="en-US" altLang="en-US"/>
              <a:t>A node has a</a:t>
            </a:r>
            <a:r>
              <a:rPr lang="pl-PL" altLang="en-US"/>
              <a:t> </a:t>
            </a:r>
            <a:r>
              <a:rPr lang="en-US" altLang="en-US"/>
              <a:t>credit counter</a:t>
            </a:r>
          </a:p>
          <a:p>
            <a:pPr lvl="1"/>
            <a:r>
              <a:rPr lang="en-US" altLang="en-US"/>
              <a:t>Upon reception, increment the counter using</a:t>
            </a:r>
            <a:r>
              <a:rPr lang="pl-PL" altLang="en-US"/>
              <a:t> forwarding probabilities</a:t>
            </a:r>
            <a:endParaRPr lang="en-US" altLang="en-US"/>
          </a:p>
          <a:p>
            <a:pPr lvl="1"/>
            <a:r>
              <a:rPr lang="en-US" altLang="en-US"/>
              <a:t>Upon transmission, decrement the counter</a:t>
            </a:r>
          </a:p>
          <a:p>
            <a:r>
              <a:rPr lang="en-US" altLang="en-US">
                <a:sym typeface="Wingdings" charset="2"/>
              </a:rPr>
              <a:t>Source stops  No triggers  Flow is done</a:t>
            </a:r>
          </a:p>
        </p:txBody>
      </p:sp>
      <p:sp>
        <p:nvSpPr>
          <p:cNvPr id="133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744C1264-81FB-7742-8D4E-315AB0B6DBC6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60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 bldLvl="2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Opportunistic Coding</a:t>
            </a:r>
          </a:p>
        </p:txBody>
      </p:sp>
      <p:sp>
        <p:nvSpPr>
          <p:cNvPr id="1351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Three ways to get neighbor state</a:t>
            </a:r>
          </a:p>
          <a:p>
            <a:pPr lvl="1"/>
            <a:r>
              <a:rPr lang="en-US" altLang="zh-CN">
                <a:ea typeface="SimSun" charset="-122"/>
              </a:rPr>
              <a:t>Reception report</a:t>
            </a:r>
          </a:p>
          <a:p>
            <a:pPr lvl="1"/>
            <a:r>
              <a:rPr lang="en-US" altLang="zh-CN">
                <a:ea typeface="SimSun" charset="-122"/>
              </a:rPr>
              <a:t>Guess </a:t>
            </a:r>
          </a:p>
          <a:p>
            <a:pPr lvl="2"/>
            <a:r>
              <a:rPr lang="en-US" altLang="zh-CN">
                <a:ea typeface="SimSun" charset="-122"/>
              </a:rPr>
              <a:t>Based on ETX metric (delivery probability)</a:t>
            </a:r>
          </a:p>
          <a:p>
            <a:pPr lvl="2"/>
            <a:r>
              <a:rPr lang="en-US" altLang="zh-CN">
                <a:ea typeface="SimSun" charset="-122"/>
              </a:rPr>
              <a:t>Estimate the probability that packets are overheard</a:t>
            </a:r>
          </a:p>
          <a:p>
            <a:pPr lvl="1"/>
            <a:r>
              <a:rPr lang="en-US" altLang="zh-CN">
                <a:ea typeface="SimSun" charset="-122"/>
              </a:rPr>
              <a:t>The neighbor is the previous hop of the packet </a:t>
            </a:r>
          </a:p>
        </p:txBody>
      </p:sp>
      <p:sp>
        <p:nvSpPr>
          <p:cNvPr id="135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67B2951-F255-AE49-86BE-D7E561CDFA47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61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COPE Design</a:t>
            </a:r>
          </a:p>
        </p:txBody>
      </p:sp>
      <p:sp>
        <p:nvSpPr>
          <p:cNvPr id="137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>
                <a:ea typeface="SimSun" charset="-122"/>
              </a:rPr>
              <a:t>Pseudo Broadcast</a:t>
            </a:r>
          </a:p>
          <a:p>
            <a:pPr lvl="1"/>
            <a:r>
              <a:rPr lang="en-US" altLang="zh-CN">
                <a:ea typeface="SimSun" charset="-122"/>
              </a:rPr>
              <a:t>Cons of broadcast</a:t>
            </a:r>
          </a:p>
          <a:p>
            <a:pPr lvl="2"/>
            <a:r>
              <a:rPr lang="en-US" altLang="zh-CN">
                <a:ea typeface="SimSun" charset="-122"/>
              </a:rPr>
              <a:t>Unreliable due to no ACK</a:t>
            </a:r>
          </a:p>
          <a:p>
            <a:pPr lvl="2"/>
            <a:r>
              <a:rPr lang="en-US" altLang="zh-CN">
                <a:ea typeface="SimSun" charset="-122"/>
              </a:rPr>
              <a:t>Lack of backoff</a:t>
            </a:r>
          </a:p>
          <a:p>
            <a:pPr lvl="1"/>
            <a:r>
              <a:rPr lang="en-US" altLang="zh-CN">
                <a:ea typeface="SimSun" charset="-122"/>
              </a:rPr>
              <a:t>Piggy back on unicast</a:t>
            </a:r>
          </a:p>
          <a:p>
            <a:pPr lvl="2"/>
            <a:r>
              <a:rPr lang="en-US" altLang="zh-CN">
                <a:ea typeface="SimSun" charset="-122"/>
              </a:rPr>
              <a:t>Set one of intended node as Mac address</a:t>
            </a:r>
          </a:p>
          <a:p>
            <a:pPr lvl="2"/>
            <a:r>
              <a:rPr lang="en-US" altLang="zh-CN">
                <a:ea typeface="SimSun" charset="-122"/>
              </a:rPr>
              <a:t>List  all others in COPE header (between MAC and IP header)</a:t>
            </a:r>
          </a:p>
          <a:p>
            <a:pPr lvl="2"/>
            <a:r>
              <a:rPr lang="en-US" altLang="zh-CN">
                <a:ea typeface="SimSun" charset="-122"/>
              </a:rPr>
              <a:t>Receiver: if it is on the list, decode the packet, else store the packet in its pool</a:t>
            </a:r>
          </a:p>
          <a:p>
            <a:pPr lvl="2"/>
            <a:endParaRPr lang="en-US" altLang="zh-CN">
              <a:ea typeface="SimSun" charset="-122"/>
            </a:endParaRPr>
          </a:p>
          <a:p>
            <a:pPr lvl="2"/>
            <a:endParaRPr lang="en-US" altLang="zh-CN">
              <a:ea typeface="SimSun" charset="-122"/>
            </a:endParaRPr>
          </a:p>
          <a:p>
            <a:pPr lvl="2"/>
            <a:endParaRPr lang="en-US" altLang="zh-CN">
              <a:ea typeface="SimSun" charset="-122"/>
            </a:endParaRPr>
          </a:p>
        </p:txBody>
      </p:sp>
      <p:sp>
        <p:nvSpPr>
          <p:cNvPr id="137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FE845BA-3115-AC48-B152-941DDC3350D8}" type="slidenum">
              <a:rPr lang="en-US" altLang="en-US" sz="1200">
                <a:solidFill>
                  <a:schemeClr val="tx2"/>
                </a:solidFill>
                <a:latin typeface="Arial Narrow" charset="0"/>
              </a:rPr>
              <a:pPr eaLnBrk="1" hangingPunct="1"/>
              <a:t>62</a:t>
            </a:fld>
            <a:endParaRPr lang="en-US" altLang="en-US" sz="1200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Transmit and Receive Diversity </a:t>
            </a:r>
            <a:br>
              <a:rPr lang="en-US" dirty="0" smtClean="0"/>
            </a:br>
            <a:r>
              <a:rPr lang="en-US" dirty="0" smtClean="0"/>
              <a:t>Revisited</a:t>
            </a:r>
            <a:endParaRPr lang="en-US" dirty="0">
              <a:latin typeface="Book Antiqua" charset="0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995363" y="1603375"/>
            <a:ext cx="7153275" cy="4564063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smtClean="0"/>
              <a:t>Receive diversity: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 marL="0" indent="0">
              <a:buFontTx/>
              <a:buNone/>
              <a:defRPr/>
            </a:pPr>
            <a:endParaRPr lang="en-US" smtClean="0"/>
          </a:p>
          <a:p>
            <a:pPr>
              <a:buFont typeface="Monotype Sorts" charset="0"/>
              <a:buNone/>
              <a:defRPr/>
            </a:pPr>
            <a:r>
              <a:rPr lang="en-US" smtClean="0">
                <a:solidFill>
                  <a:srgbClr val="00B050"/>
                </a:solidFill>
              </a:rPr>
              <a:t>        i            x              H          x        P</a:t>
            </a:r>
            <a:r>
              <a:rPr lang="en-US" baseline="-25000" smtClean="0">
                <a:solidFill>
                  <a:srgbClr val="00B050"/>
                </a:solidFill>
              </a:rPr>
              <a:t>R</a:t>
            </a:r>
            <a:r>
              <a:rPr lang="en-US" smtClean="0">
                <a:solidFill>
                  <a:srgbClr val="00B050"/>
                </a:solidFill>
              </a:rPr>
              <a:t>  =   o</a:t>
            </a:r>
            <a:endParaRPr lang="en-US" smtClean="0"/>
          </a:p>
          <a:p>
            <a:pPr>
              <a:defRPr/>
            </a:pPr>
            <a:r>
              <a:rPr lang="en-US" smtClean="0"/>
              <a:t>Transmit diversity: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buFont typeface="Monotype Sorts" charset="0"/>
              <a:buNone/>
              <a:defRPr/>
            </a:pPr>
            <a:endParaRPr lang="en-US" smtClean="0"/>
          </a:p>
          <a:p>
            <a:pPr>
              <a:buFont typeface="Monotype Sorts" charset="0"/>
              <a:buNone/>
              <a:defRPr/>
            </a:pPr>
            <a:r>
              <a:rPr lang="en-US" smtClean="0"/>
              <a:t>           </a:t>
            </a:r>
            <a:r>
              <a:rPr lang="en-US" smtClean="0">
                <a:solidFill>
                  <a:srgbClr val="00B050"/>
                </a:solidFill>
              </a:rPr>
              <a:t>i  x  P</a:t>
            </a:r>
            <a:r>
              <a:rPr lang="en-US" baseline="-25000" smtClean="0">
                <a:solidFill>
                  <a:srgbClr val="00B050"/>
                </a:solidFill>
              </a:rPr>
              <a:t>T</a:t>
            </a:r>
            <a:r>
              <a:rPr lang="en-US" smtClean="0">
                <a:solidFill>
                  <a:srgbClr val="00B050"/>
                </a:solidFill>
              </a:rPr>
              <a:t>      x          H                       =   o</a:t>
            </a:r>
            <a:endParaRPr lang="en-US" dirty="0"/>
          </a:p>
        </p:txBody>
      </p:sp>
      <p:sp>
        <p:nvSpPr>
          <p:cNvPr id="48131" name="Rectangle 35"/>
          <p:cNvSpPr>
            <a:spLocks noChangeArrowheads="1"/>
          </p:cNvSpPr>
          <p:nvPr/>
        </p:nvSpPr>
        <p:spPr bwMode="auto">
          <a:xfrm>
            <a:off x="6018213" y="2060575"/>
            <a:ext cx="1520825" cy="987425"/>
          </a:xfrm>
          <a:prstGeom prst="rect">
            <a:avLst/>
          </a:prstGeom>
          <a:solidFill>
            <a:schemeClr val="bg2"/>
          </a:solidFill>
          <a:ln w="50800">
            <a:noFill/>
            <a:miter lim="800000"/>
            <a:headEnd/>
            <a:tailEnd/>
          </a:ln>
          <a:extLst/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2" name="Rectangle 34"/>
          <p:cNvSpPr>
            <a:spLocks noChangeArrowheads="1"/>
          </p:cNvSpPr>
          <p:nvPr/>
        </p:nvSpPr>
        <p:spPr bwMode="auto">
          <a:xfrm>
            <a:off x="1681163" y="2060575"/>
            <a:ext cx="1520825" cy="9874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3" name="Line 4"/>
          <p:cNvSpPr>
            <a:spLocks noChangeShapeType="1"/>
          </p:cNvSpPr>
          <p:nvPr/>
        </p:nvSpPr>
        <p:spPr bwMode="auto">
          <a:xfrm>
            <a:off x="1452563" y="2516188"/>
            <a:ext cx="4556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1908175" y="2211388"/>
            <a:ext cx="609600" cy="6096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T</a:t>
            </a:r>
          </a:p>
        </p:txBody>
      </p:sp>
      <p:grpSp>
        <p:nvGrpSpPr>
          <p:cNvPr id="48135" name="Group 9"/>
          <p:cNvGrpSpPr>
            <a:grpSpLocks/>
          </p:cNvGrpSpPr>
          <p:nvPr/>
        </p:nvGrpSpPr>
        <p:grpSpPr bwMode="auto">
          <a:xfrm>
            <a:off x="2897188" y="2363788"/>
            <a:ext cx="152400" cy="381000"/>
            <a:chOff x="1636" y="2020"/>
            <a:chExt cx="96" cy="240"/>
          </a:xfrm>
        </p:grpSpPr>
        <p:sp>
          <p:nvSpPr>
            <p:cNvPr id="48174" name="Line 6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5" name="Line 7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6" name="Line 8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36" name="Line 14"/>
          <p:cNvSpPr>
            <a:spLocks noChangeShapeType="1"/>
          </p:cNvSpPr>
          <p:nvPr/>
        </p:nvSpPr>
        <p:spPr bwMode="auto">
          <a:xfrm>
            <a:off x="2517775" y="2516188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grpSp>
        <p:nvGrpSpPr>
          <p:cNvPr id="48137" name="Group 16"/>
          <p:cNvGrpSpPr>
            <a:grpSpLocks/>
          </p:cNvGrpSpPr>
          <p:nvPr/>
        </p:nvGrpSpPr>
        <p:grpSpPr bwMode="auto">
          <a:xfrm>
            <a:off x="6170613" y="2136775"/>
            <a:ext cx="150812" cy="379413"/>
            <a:chOff x="1636" y="2020"/>
            <a:chExt cx="96" cy="240"/>
          </a:xfrm>
        </p:grpSpPr>
        <p:sp>
          <p:nvSpPr>
            <p:cNvPr id="48171" name="Line 17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2" name="Line 18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3" name="Line 19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8" name="Group 20"/>
          <p:cNvGrpSpPr>
            <a:grpSpLocks/>
          </p:cNvGrpSpPr>
          <p:nvPr/>
        </p:nvGrpSpPr>
        <p:grpSpPr bwMode="auto">
          <a:xfrm>
            <a:off x="6170613" y="2592388"/>
            <a:ext cx="150812" cy="381000"/>
            <a:chOff x="1636" y="2020"/>
            <a:chExt cx="96" cy="240"/>
          </a:xfrm>
        </p:grpSpPr>
        <p:sp>
          <p:nvSpPr>
            <p:cNvPr id="48168" name="Line 2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9" name="Line 2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0" name="Line 2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39" name="Line 24"/>
          <p:cNvSpPr>
            <a:spLocks noChangeShapeType="1"/>
          </p:cNvSpPr>
          <p:nvPr/>
        </p:nvSpPr>
        <p:spPr bwMode="auto">
          <a:xfrm>
            <a:off x="7312025" y="2516188"/>
            <a:ext cx="455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0" name="Rectangle 25"/>
          <p:cNvSpPr>
            <a:spLocks noChangeArrowheads="1"/>
          </p:cNvSpPr>
          <p:nvPr/>
        </p:nvSpPr>
        <p:spPr bwMode="auto">
          <a:xfrm>
            <a:off x="6702425" y="2211388"/>
            <a:ext cx="609600" cy="609600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8141" name="Line 26"/>
          <p:cNvSpPr>
            <a:spLocks noChangeShapeType="1"/>
          </p:cNvSpPr>
          <p:nvPr/>
        </p:nvSpPr>
        <p:spPr bwMode="auto">
          <a:xfrm>
            <a:off x="6397625" y="2363788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2" name="Line 27"/>
          <p:cNvSpPr>
            <a:spLocks noChangeShapeType="1"/>
          </p:cNvSpPr>
          <p:nvPr/>
        </p:nvSpPr>
        <p:spPr bwMode="auto">
          <a:xfrm>
            <a:off x="6397625" y="2668588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3" name="Line 28"/>
          <p:cNvSpPr>
            <a:spLocks noChangeShapeType="1"/>
          </p:cNvSpPr>
          <p:nvPr/>
        </p:nvSpPr>
        <p:spPr bwMode="auto">
          <a:xfrm>
            <a:off x="3125788" y="2592388"/>
            <a:ext cx="2968625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4" name="Line 31"/>
          <p:cNvSpPr>
            <a:spLocks noChangeShapeType="1"/>
          </p:cNvSpPr>
          <p:nvPr/>
        </p:nvSpPr>
        <p:spPr bwMode="auto">
          <a:xfrm flipV="1">
            <a:off x="3125788" y="2211388"/>
            <a:ext cx="2968625" cy="30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5" name="Rectangle 35"/>
          <p:cNvSpPr>
            <a:spLocks noChangeArrowheads="1"/>
          </p:cNvSpPr>
          <p:nvPr/>
        </p:nvSpPr>
        <p:spPr bwMode="auto">
          <a:xfrm>
            <a:off x="6018213" y="4418013"/>
            <a:ext cx="1520825" cy="989012"/>
          </a:xfrm>
          <a:prstGeom prst="rect">
            <a:avLst/>
          </a:prstGeom>
          <a:solidFill>
            <a:schemeClr val="bg2"/>
          </a:solidFill>
          <a:ln w="50800">
            <a:noFill/>
            <a:miter lim="800000"/>
            <a:headEnd/>
            <a:tailEnd/>
          </a:ln>
          <a:extLst/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6" name="Rectangle 34"/>
          <p:cNvSpPr>
            <a:spLocks noChangeArrowheads="1"/>
          </p:cNvSpPr>
          <p:nvPr/>
        </p:nvSpPr>
        <p:spPr bwMode="auto">
          <a:xfrm>
            <a:off x="1681163" y="4418013"/>
            <a:ext cx="1520825" cy="98901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47" name="Line 4"/>
          <p:cNvSpPr>
            <a:spLocks noChangeShapeType="1"/>
          </p:cNvSpPr>
          <p:nvPr/>
        </p:nvSpPr>
        <p:spPr bwMode="auto">
          <a:xfrm>
            <a:off x="1452563" y="4873625"/>
            <a:ext cx="4556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48" name="Rectangle 5"/>
          <p:cNvSpPr>
            <a:spLocks noChangeArrowheads="1"/>
          </p:cNvSpPr>
          <p:nvPr/>
        </p:nvSpPr>
        <p:spPr bwMode="auto">
          <a:xfrm>
            <a:off x="1908175" y="4570413"/>
            <a:ext cx="609600" cy="608012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T</a:t>
            </a:r>
          </a:p>
        </p:txBody>
      </p:sp>
      <p:grpSp>
        <p:nvGrpSpPr>
          <p:cNvPr id="48149" name="Group 9"/>
          <p:cNvGrpSpPr>
            <a:grpSpLocks/>
          </p:cNvGrpSpPr>
          <p:nvPr/>
        </p:nvGrpSpPr>
        <p:grpSpPr bwMode="auto">
          <a:xfrm>
            <a:off x="2897188" y="4494213"/>
            <a:ext cx="152400" cy="379412"/>
            <a:chOff x="1636" y="2020"/>
            <a:chExt cx="96" cy="240"/>
          </a:xfrm>
        </p:grpSpPr>
        <p:sp>
          <p:nvSpPr>
            <p:cNvPr id="48165" name="Line 6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6" name="Line 7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7" name="Line 8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50" name="Group 10"/>
          <p:cNvGrpSpPr>
            <a:grpSpLocks/>
          </p:cNvGrpSpPr>
          <p:nvPr/>
        </p:nvGrpSpPr>
        <p:grpSpPr bwMode="auto">
          <a:xfrm>
            <a:off x="2897188" y="4949825"/>
            <a:ext cx="152400" cy="381000"/>
            <a:chOff x="1636" y="2020"/>
            <a:chExt cx="96" cy="240"/>
          </a:xfrm>
        </p:grpSpPr>
        <p:sp>
          <p:nvSpPr>
            <p:cNvPr id="48162" name="Line 1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Line 1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Line 1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1" name="Line 14"/>
          <p:cNvSpPr>
            <a:spLocks noChangeShapeType="1"/>
          </p:cNvSpPr>
          <p:nvPr/>
        </p:nvSpPr>
        <p:spPr bwMode="auto">
          <a:xfrm>
            <a:off x="2517775" y="4721225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52" name="Line 15"/>
          <p:cNvSpPr>
            <a:spLocks noChangeShapeType="1"/>
          </p:cNvSpPr>
          <p:nvPr/>
        </p:nvSpPr>
        <p:spPr bwMode="auto">
          <a:xfrm>
            <a:off x="2517775" y="5026025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grpSp>
        <p:nvGrpSpPr>
          <p:cNvPr id="48153" name="Group 16"/>
          <p:cNvGrpSpPr>
            <a:grpSpLocks/>
          </p:cNvGrpSpPr>
          <p:nvPr/>
        </p:nvGrpSpPr>
        <p:grpSpPr bwMode="auto">
          <a:xfrm>
            <a:off x="6170613" y="4721225"/>
            <a:ext cx="150812" cy="381000"/>
            <a:chOff x="1636" y="2020"/>
            <a:chExt cx="96" cy="240"/>
          </a:xfrm>
        </p:grpSpPr>
        <p:sp>
          <p:nvSpPr>
            <p:cNvPr id="48159" name="Line 17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0" name="Line 18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1" name="Line 19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4" name="Line 24"/>
          <p:cNvSpPr>
            <a:spLocks noChangeShapeType="1"/>
          </p:cNvSpPr>
          <p:nvPr/>
        </p:nvSpPr>
        <p:spPr bwMode="auto">
          <a:xfrm>
            <a:off x="7312025" y="4873625"/>
            <a:ext cx="455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55" name="Rectangle 25"/>
          <p:cNvSpPr>
            <a:spLocks noChangeArrowheads="1"/>
          </p:cNvSpPr>
          <p:nvPr/>
        </p:nvSpPr>
        <p:spPr bwMode="auto">
          <a:xfrm>
            <a:off x="6702425" y="4570413"/>
            <a:ext cx="609600" cy="608012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8156" name="Line 26"/>
          <p:cNvSpPr>
            <a:spLocks noChangeShapeType="1"/>
          </p:cNvSpPr>
          <p:nvPr/>
        </p:nvSpPr>
        <p:spPr bwMode="auto">
          <a:xfrm>
            <a:off x="6397625" y="4873625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57" name="Line 29"/>
          <p:cNvSpPr>
            <a:spLocks noChangeShapeType="1"/>
          </p:cNvSpPr>
          <p:nvPr/>
        </p:nvSpPr>
        <p:spPr bwMode="auto">
          <a:xfrm flipV="1">
            <a:off x="3125788" y="4949825"/>
            <a:ext cx="2968625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8158" name="Line 31"/>
          <p:cNvSpPr>
            <a:spLocks noChangeShapeType="1"/>
          </p:cNvSpPr>
          <p:nvPr/>
        </p:nvSpPr>
        <p:spPr bwMode="auto">
          <a:xfrm>
            <a:off x="3125788" y="4570413"/>
            <a:ext cx="2968625" cy="30321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35"/>
          <p:cNvSpPr>
            <a:spLocks noChangeArrowheads="1"/>
          </p:cNvSpPr>
          <p:nvPr/>
        </p:nvSpPr>
        <p:spPr bwMode="auto">
          <a:xfrm>
            <a:off x="5713413" y="2743200"/>
            <a:ext cx="1522412" cy="9890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4" name="Rectangle 34"/>
          <p:cNvSpPr>
            <a:spLocks noChangeArrowheads="1"/>
          </p:cNvSpPr>
          <p:nvPr/>
        </p:nvSpPr>
        <p:spPr bwMode="auto">
          <a:xfrm>
            <a:off x="1376363" y="2743200"/>
            <a:ext cx="1520825" cy="9890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MIMO How Does it Work?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5410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Coordinate the processing at the transmitter and receiver to overcome channel impairments</a:t>
            </a:r>
          </a:p>
          <a:p>
            <a:pPr lvl="1">
              <a:defRPr/>
            </a:pPr>
            <a:r>
              <a:rPr lang="en-US" dirty="0" smtClean="0"/>
              <a:t>Maximize throughput or minimize interference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Generalization of earlier techniques</a:t>
            </a:r>
          </a:p>
          <a:p>
            <a:pPr lvl="1">
              <a:defRPr/>
            </a:pPr>
            <a:r>
              <a:rPr lang="en-US" dirty="0" smtClean="0"/>
              <a:t>Combines maximum ratio combining at transmitter and receiver with sending of multiple data streams</a:t>
            </a:r>
          </a:p>
        </p:txBody>
      </p:sp>
      <p:sp>
        <p:nvSpPr>
          <p:cNvPr id="49157" name="Line 4"/>
          <p:cNvSpPr>
            <a:spLocks noChangeShapeType="1"/>
          </p:cNvSpPr>
          <p:nvPr/>
        </p:nvSpPr>
        <p:spPr bwMode="auto">
          <a:xfrm>
            <a:off x="1147763" y="3048000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1604963" y="2895600"/>
            <a:ext cx="608012" cy="608013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T</a:t>
            </a:r>
          </a:p>
        </p:txBody>
      </p:sp>
      <p:grpSp>
        <p:nvGrpSpPr>
          <p:cNvPr id="49159" name="Group 9"/>
          <p:cNvGrpSpPr>
            <a:grpSpLocks/>
          </p:cNvGrpSpPr>
          <p:nvPr/>
        </p:nvGrpSpPr>
        <p:grpSpPr bwMode="auto">
          <a:xfrm>
            <a:off x="2593975" y="2819400"/>
            <a:ext cx="152400" cy="379413"/>
            <a:chOff x="1636" y="2020"/>
            <a:chExt cx="96" cy="240"/>
          </a:xfrm>
        </p:grpSpPr>
        <p:sp>
          <p:nvSpPr>
            <p:cNvPr id="49191" name="Line 6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2" name="Line 7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3" name="Line 8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0" name="Group 10"/>
          <p:cNvGrpSpPr>
            <a:grpSpLocks/>
          </p:cNvGrpSpPr>
          <p:nvPr/>
        </p:nvGrpSpPr>
        <p:grpSpPr bwMode="auto">
          <a:xfrm>
            <a:off x="2593975" y="3275013"/>
            <a:ext cx="152400" cy="381000"/>
            <a:chOff x="1636" y="2020"/>
            <a:chExt cx="96" cy="240"/>
          </a:xfrm>
        </p:grpSpPr>
        <p:sp>
          <p:nvSpPr>
            <p:cNvPr id="49188" name="Line 1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9" name="Line 1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0" name="Line 1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1" name="Line 14"/>
          <p:cNvSpPr>
            <a:spLocks noChangeShapeType="1"/>
          </p:cNvSpPr>
          <p:nvPr/>
        </p:nvSpPr>
        <p:spPr bwMode="auto">
          <a:xfrm>
            <a:off x="2212975" y="3048000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62" name="Line 15"/>
          <p:cNvSpPr>
            <a:spLocks noChangeShapeType="1"/>
          </p:cNvSpPr>
          <p:nvPr/>
        </p:nvSpPr>
        <p:spPr bwMode="auto">
          <a:xfrm>
            <a:off x="2212975" y="3351213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grpSp>
        <p:nvGrpSpPr>
          <p:cNvPr id="49163" name="Group 16"/>
          <p:cNvGrpSpPr>
            <a:grpSpLocks/>
          </p:cNvGrpSpPr>
          <p:nvPr/>
        </p:nvGrpSpPr>
        <p:grpSpPr bwMode="auto">
          <a:xfrm>
            <a:off x="5865813" y="2819400"/>
            <a:ext cx="152400" cy="379413"/>
            <a:chOff x="1636" y="2020"/>
            <a:chExt cx="96" cy="240"/>
          </a:xfrm>
        </p:grpSpPr>
        <p:sp>
          <p:nvSpPr>
            <p:cNvPr id="49185" name="Line 17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6" name="Line 18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7" name="Line 19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4" name="Group 20"/>
          <p:cNvGrpSpPr>
            <a:grpSpLocks/>
          </p:cNvGrpSpPr>
          <p:nvPr/>
        </p:nvGrpSpPr>
        <p:grpSpPr bwMode="auto">
          <a:xfrm>
            <a:off x="5865813" y="3275013"/>
            <a:ext cx="152400" cy="381000"/>
            <a:chOff x="1636" y="2020"/>
            <a:chExt cx="96" cy="240"/>
          </a:xfrm>
        </p:grpSpPr>
        <p:sp>
          <p:nvSpPr>
            <p:cNvPr id="49182" name="Line 21"/>
            <p:cNvSpPr>
              <a:spLocks noChangeShapeType="1"/>
            </p:cNvSpPr>
            <p:nvPr/>
          </p:nvSpPr>
          <p:spPr bwMode="auto">
            <a:xfrm>
              <a:off x="1684" y="2116"/>
              <a:ext cx="0" cy="14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3" name="Line 22"/>
            <p:cNvSpPr>
              <a:spLocks noChangeShapeType="1"/>
            </p:cNvSpPr>
            <p:nvPr/>
          </p:nvSpPr>
          <p:spPr bwMode="auto">
            <a:xfrm flipH="1">
              <a:off x="1684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84" name="Line 23"/>
            <p:cNvSpPr>
              <a:spLocks noChangeShapeType="1"/>
            </p:cNvSpPr>
            <p:nvPr/>
          </p:nvSpPr>
          <p:spPr bwMode="auto">
            <a:xfrm>
              <a:off x="1636" y="2020"/>
              <a:ext cx="48" cy="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5" name="Line 24"/>
          <p:cNvSpPr>
            <a:spLocks noChangeShapeType="1"/>
          </p:cNvSpPr>
          <p:nvPr/>
        </p:nvSpPr>
        <p:spPr bwMode="auto">
          <a:xfrm>
            <a:off x="7007225" y="3351213"/>
            <a:ext cx="455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66" name="Rectangle 25"/>
          <p:cNvSpPr>
            <a:spLocks noChangeArrowheads="1"/>
          </p:cNvSpPr>
          <p:nvPr/>
        </p:nvSpPr>
        <p:spPr bwMode="auto">
          <a:xfrm>
            <a:off x="6397625" y="2895600"/>
            <a:ext cx="609600" cy="608013"/>
          </a:xfrm>
          <a:prstGeom prst="rect">
            <a:avLst/>
          </a:prstGeom>
          <a:solidFill>
            <a:schemeClr val="tx2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lIns="91294" tIns="45647" rIns="91294" bIns="45647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49167" name="Line 26"/>
          <p:cNvSpPr>
            <a:spLocks noChangeShapeType="1"/>
          </p:cNvSpPr>
          <p:nvPr/>
        </p:nvSpPr>
        <p:spPr bwMode="auto">
          <a:xfrm>
            <a:off x="6094413" y="3048000"/>
            <a:ext cx="3032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68" name="Line 27"/>
          <p:cNvSpPr>
            <a:spLocks noChangeShapeType="1"/>
          </p:cNvSpPr>
          <p:nvPr/>
        </p:nvSpPr>
        <p:spPr bwMode="auto">
          <a:xfrm>
            <a:off x="6094413" y="3351213"/>
            <a:ext cx="3032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69" name="Line 28"/>
          <p:cNvSpPr>
            <a:spLocks noChangeShapeType="1"/>
          </p:cNvSpPr>
          <p:nvPr/>
        </p:nvSpPr>
        <p:spPr bwMode="auto">
          <a:xfrm>
            <a:off x="2822575" y="2971800"/>
            <a:ext cx="2967038" cy="4556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70" name="Line 29"/>
          <p:cNvSpPr>
            <a:spLocks noChangeShapeType="1"/>
          </p:cNvSpPr>
          <p:nvPr/>
        </p:nvSpPr>
        <p:spPr bwMode="auto">
          <a:xfrm flipV="1">
            <a:off x="2822575" y="2971800"/>
            <a:ext cx="2967038" cy="4556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71" name="Line 30"/>
          <p:cNvSpPr>
            <a:spLocks noChangeShapeType="1"/>
          </p:cNvSpPr>
          <p:nvPr/>
        </p:nvSpPr>
        <p:spPr bwMode="auto">
          <a:xfrm flipV="1">
            <a:off x="2822575" y="3503613"/>
            <a:ext cx="296703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72" name="Line 31"/>
          <p:cNvSpPr>
            <a:spLocks noChangeShapeType="1"/>
          </p:cNvSpPr>
          <p:nvPr/>
        </p:nvSpPr>
        <p:spPr bwMode="auto">
          <a:xfrm flipV="1">
            <a:off x="2822575" y="2895600"/>
            <a:ext cx="2967038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73" name="TextBox 33"/>
          <p:cNvSpPr txBox="1">
            <a:spLocks noChangeArrowheads="1"/>
          </p:cNvSpPr>
          <p:nvPr/>
        </p:nvSpPr>
        <p:spPr bwMode="auto">
          <a:xfrm>
            <a:off x="3613150" y="4432300"/>
            <a:ext cx="1111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/>
              <a:t>Channel </a:t>
            </a:r>
          </a:p>
          <a:p>
            <a:pPr algn="ctr" eaLnBrk="1" hangingPunct="1"/>
            <a:r>
              <a:rPr lang="en-US" altLang="en-US" sz="2000" b="1"/>
              <a:t>Matrix</a:t>
            </a:r>
          </a:p>
        </p:txBody>
      </p:sp>
      <p:sp>
        <p:nvSpPr>
          <p:cNvPr id="49174" name="TextBox 34"/>
          <p:cNvSpPr txBox="1">
            <a:spLocks noChangeArrowheads="1"/>
          </p:cNvSpPr>
          <p:nvPr/>
        </p:nvSpPr>
        <p:spPr bwMode="auto">
          <a:xfrm>
            <a:off x="1376363" y="4432300"/>
            <a:ext cx="12890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en-US" sz="2000" b="1"/>
              <a:t>Precoding</a:t>
            </a:r>
          </a:p>
          <a:p>
            <a:pPr algn="ctr" eaLnBrk="1" hangingPunct="1"/>
            <a:r>
              <a:rPr lang="en-US" altLang="en-US" sz="2000" b="1"/>
              <a:t>from Nx1</a:t>
            </a:r>
          </a:p>
        </p:txBody>
      </p:sp>
      <p:sp>
        <p:nvSpPr>
          <p:cNvPr id="49175" name="TextBox 35"/>
          <p:cNvSpPr txBox="1">
            <a:spLocks noChangeArrowheads="1"/>
          </p:cNvSpPr>
          <p:nvPr/>
        </p:nvSpPr>
        <p:spPr bwMode="auto">
          <a:xfrm>
            <a:off x="6056313" y="4432300"/>
            <a:ext cx="140652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94" tIns="45647" rIns="91294" bIns="4564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en-US" sz="2000" b="1"/>
              <a:t>Combining</a:t>
            </a:r>
          </a:p>
          <a:p>
            <a:pPr eaLnBrk="1" hangingPunct="1"/>
            <a:r>
              <a:rPr lang="en-US" altLang="en-US" sz="2000" b="1"/>
              <a:t>from 1xN</a:t>
            </a:r>
          </a:p>
        </p:txBody>
      </p:sp>
      <p:cxnSp>
        <p:nvCxnSpPr>
          <p:cNvPr id="49176" name="Straight Arrow Connector 37"/>
          <p:cNvCxnSpPr>
            <a:cxnSpLocks noChangeShapeType="1"/>
          </p:cNvCxnSpPr>
          <p:nvPr/>
        </p:nvCxnSpPr>
        <p:spPr bwMode="auto">
          <a:xfrm rot="5400000" flipH="1" flipV="1">
            <a:off x="6627019" y="4377531"/>
            <a:ext cx="30480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77" name="Straight Arrow Connector 41"/>
          <p:cNvCxnSpPr>
            <a:cxnSpLocks noChangeShapeType="1"/>
          </p:cNvCxnSpPr>
          <p:nvPr/>
        </p:nvCxnSpPr>
        <p:spPr bwMode="auto">
          <a:xfrm rot="5400000" flipH="1" flipV="1">
            <a:off x="4039394" y="4377531"/>
            <a:ext cx="30480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78" name="Straight Arrow Connector 42"/>
          <p:cNvCxnSpPr>
            <a:cxnSpLocks noChangeShapeType="1"/>
          </p:cNvCxnSpPr>
          <p:nvPr/>
        </p:nvCxnSpPr>
        <p:spPr bwMode="auto">
          <a:xfrm rot="5400000" flipH="1" flipV="1">
            <a:off x="1908969" y="4377531"/>
            <a:ext cx="304800" cy="1588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79" name="Line 4"/>
          <p:cNvSpPr>
            <a:spLocks noChangeShapeType="1"/>
          </p:cNvSpPr>
          <p:nvPr/>
        </p:nvSpPr>
        <p:spPr bwMode="auto">
          <a:xfrm>
            <a:off x="1147763" y="3351213"/>
            <a:ext cx="457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80" name="Line 24"/>
          <p:cNvSpPr>
            <a:spLocks noChangeShapeType="1"/>
          </p:cNvSpPr>
          <p:nvPr/>
        </p:nvSpPr>
        <p:spPr bwMode="auto">
          <a:xfrm>
            <a:off x="7007225" y="3048000"/>
            <a:ext cx="4556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294" tIns="45647" rIns="91294" bIns="45647"/>
          <a:lstStyle/>
          <a:p>
            <a:endParaRPr lang="en-US"/>
          </a:p>
        </p:txBody>
      </p:sp>
      <p:sp>
        <p:nvSpPr>
          <p:cNvPr id="49181" name="TextBox 5"/>
          <p:cNvSpPr txBox="1">
            <a:spLocks noChangeArrowheads="1"/>
          </p:cNvSpPr>
          <p:nvPr/>
        </p:nvSpPr>
        <p:spPr bwMode="auto">
          <a:xfrm>
            <a:off x="1295400" y="3351213"/>
            <a:ext cx="6781800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eaLnBrk="1" hangingPunct="1"/>
            <a:endParaRPr lang="en-US" altLang="en-US"/>
          </a:p>
          <a:p>
            <a:pPr eaLnBrk="1" hangingPunct="1">
              <a:buFont typeface="Monotype Sorts" charset="2"/>
              <a:buNone/>
            </a:pPr>
            <a:r>
              <a:rPr lang="en-US" altLang="en-US"/>
              <a:t>  </a:t>
            </a:r>
            <a:r>
              <a:rPr lang="en-US" altLang="en-US" sz="2800">
                <a:solidFill>
                  <a:srgbClr val="00B050"/>
                </a:solidFill>
              </a:rPr>
              <a:t>I  x  P</a:t>
            </a:r>
            <a:r>
              <a:rPr lang="en-US" altLang="en-US" sz="2800" baseline="-25000">
                <a:solidFill>
                  <a:srgbClr val="00B050"/>
                </a:solidFill>
              </a:rPr>
              <a:t>T</a:t>
            </a:r>
            <a:r>
              <a:rPr lang="en-US" altLang="en-US" sz="2800">
                <a:solidFill>
                  <a:srgbClr val="00B050"/>
                </a:solidFill>
              </a:rPr>
              <a:t>      x          H             x        P</a:t>
            </a:r>
            <a:r>
              <a:rPr lang="en-US" altLang="en-US" sz="2800" baseline="-25000">
                <a:solidFill>
                  <a:srgbClr val="00B050"/>
                </a:solidFill>
              </a:rPr>
              <a:t>R</a:t>
            </a:r>
            <a:r>
              <a:rPr lang="en-US" altLang="en-US" sz="2800">
                <a:solidFill>
                  <a:srgbClr val="00B050"/>
                </a:solidFill>
              </a:rPr>
              <a:t>  =   O</a:t>
            </a:r>
            <a:endParaRPr lang="en-US" altLang="en-US">
              <a:solidFill>
                <a:srgbClr val="00B050"/>
              </a:solidFill>
            </a:endParaRP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Book Antiqua" charset="0"/>
              </a:rPr>
              <a:t>An Example of</a:t>
            </a:r>
            <a:br>
              <a:rPr lang="en-US">
                <a:latin typeface="Book Antiqua" charset="0"/>
              </a:rPr>
            </a:br>
            <a:r>
              <a:rPr lang="en-US">
                <a:latin typeface="Book Antiqua" charset="0"/>
              </a:rPr>
              <a:t>Space Coding</a:t>
            </a:r>
          </a:p>
        </p:txBody>
      </p:sp>
      <p:pic>
        <p:nvPicPr>
          <p:cNvPr id="5017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413" y="1528763"/>
            <a:ext cx="8859837" cy="532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8.1|26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4.4|6.8|16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2|18.9|45.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9|6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20.1|2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6.4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7.3|5.9|4.5|13.8|6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6.4|3.4|11.9|5.6|7.5|23.9|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6.|7.2|5.6|8.1|11.7|0.6|14.5|0.4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heme/theme1.xml><?xml version="1.0" encoding="utf-8"?>
<a:theme xmlns:a="http://schemas.openxmlformats.org/drawingml/2006/main" name="Lecture 1">
  <a:themeElements>
    <a:clrScheme name="Lecture 1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Lecture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ecture 1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6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B4CD81"/>
        </a:accent1>
        <a:accent2>
          <a:srgbClr val="DEA45E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C99454"/>
        </a:accent6>
        <a:hlink>
          <a:srgbClr val="D793C2"/>
        </a:hlink>
        <a:folHlink>
          <a:srgbClr val="A08BB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1 7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C:\My Documents\cmu\15-744 template\Lecture 1.ppt</Template>
  <TotalTime>11829</TotalTime>
  <Words>4321</Words>
  <Application>Microsoft Macintosh PowerPoint</Application>
  <PresentationFormat>On-screen Show (4:3)</PresentationFormat>
  <Paragraphs>965</Paragraphs>
  <Slides>62</Slides>
  <Notes>37</Notes>
  <HiddenSlides>36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75" baseType="lpstr">
      <vt:lpstr>Arial Black</vt:lpstr>
      <vt:lpstr>Arial Narrow</vt:lpstr>
      <vt:lpstr>Book Antiqua</vt:lpstr>
      <vt:lpstr>Comic Sans MS</vt:lpstr>
      <vt:lpstr>Monotype Sorts</vt:lpstr>
      <vt:lpstr>ＭＳ Ｐゴシック</vt:lpstr>
      <vt:lpstr>Myriad Roman</vt:lpstr>
      <vt:lpstr>SimSun</vt:lpstr>
      <vt:lpstr>Symbol</vt:lpstr>
      <vt:lpstr>Times New Roman</vt:lpstr>
      <vt:lpstr>Wingdings</vt:lpstr>
      <vt:lpstr>Arial</vt:lpstr>
      <vt:lpstr>Lecture 1</vt:lpstr>
      <vt:lpstr>15-744: Computer Networking</vt:lpstr>
      <vt:lpstr>Outline</vt:lpstr>
      <vt:lpstr>How Do We Increase Throughput in Wireless?</vt:lpstr>
      <vt:lpstr>MIMO  Multiple In Multiple Out</vt:lpstr>
      <vt:lpstr>Why So Exciting?</vt:lpstr>
      <vt:lpstr>Simple Channel Model</vt:lpstr>
      <vt:lpstr>Transmit and Receive Diversity  Revisited</vt:lpstr>
      <vt:lpstr>MIMO How Does it Work?</vt:lpstr>
      <vt:lpstr>An Example of Space Coding</vt:lpstr>
      <vt:lpstr>A Math View</vt:lpstr>
      <vt:lpstr>Direct-Mapped NxM MIMO </vt:lpstr>
      <vt:lpstr>Precoded NxM MIMO </vt:lpstr>
      <vt:lpstr>Precoded NxM MIMO </vt:lpstr>
      <vt:lpstr>MIMO Discussion</vt:lpstr>
      <vt:lpstr>Outline</vt:lpstr>
      <vt:lpstr>Initial Approach: Traditional Routing</vt:lpstr>
      <vt:lpstr>Radios Aren’t Wires</vt:lpstr>
      <vt:lpstr>Exploiting Probabilistic Broadcast</vt:lpstr>
      <vt:lpstr>Why ExOR Might Increase Throughput</vt:lpstr>
      <vt:lpstr>Why ExOR Might Increase Throughput</vt:lpstr>
      <vt:lpstr>ExOR Batching</vt:lpstr>
      <vt:lpstr>Reliable Summaries</vt:lpstr>
      <vt:lpstr>Priority Ordering</vt:lpstr>
      <vt:lpstr>Using ExOR with TCP</vt:lpstr>
      <vt:lpstr>Discussion</vt:lpstr>
      <vt:lpstr>Outline</vt:lpstr>
      <vt:lpstr>Background</vt:lpstr>
      <vt:lpstr>Background</vt:lpstr>
      <vt:lpstr>Background</vt:lpstr>
      <vt:lpstr>Coding Gain</vt:lpstr>
      <vt:lpstr>Throughput Improvement</vt:lpstr>
      <vt:lpstr>Summary</vt:lpstr>
      <vt:lpstr>Coding Gain: more examples</vt:lpstr>
      <vt:lpstr>Opportunistic Coding</vt:lpstr>
      <vt:lpstr>COPE (Coding Opportunistically)</vt:lpstr>
      <vt:lpstr>Packet Coding Algorithm</vt:lpstr>
      <vt:lpstr>Packet Decoding</vt:lpstr>
      <vt:lpstr>Prevent Packet Reordering</vt:lpstr>
      <vt:lpstr>Summary of Results</vt:lpstr>
      <vt:lpstr>Reasons for Lower Improvement in TCP</vt:lpstr>
      <vt:lpstr>Discussion</vt:lpstr>
      <vt:lpstr>Outline</vt:lpstr>
      <vt:lpstr>Use Opportunistic Routing</vt:lpstr>
      <vt:lpstr>But</vt:lpstr>
      <vt:lpstr>ExOR</vt:lpstr>
      <vt:lpstr>Global Scheduling</vt:lpstr>
      <vt:lpstr>MORE (Sigcomm07)</vt:lpstr>
      <vt:lpstr>Go Random</vt:lpstr>
      <vt:lpstr>Random Coding Benefits Multicast</vt:lpstr>
      <vt:lpstr>Random Coding Benefits Multicast</vt:lpstr>
      <vt:lpstr>MORE</vt:lpstr>
      <vt:lpstr>MORE</vt:lpstr>
      <vt:lpstr>MORE</vt:lpstr>
      <vt:lpstr>But How Do We Get the Most Throughput?</vt:lpstr>
      <vt:lpstr>Probabilistic Forwarding </vt:lpstr>
      <vt:lpstr>Probabilistic Forwarding </vt:lpstr>
      <vt:lpstr>Probabilistic Forwarding </vt:lpstr>
      <vt:lpstr>Probabilistic Forwarding </vt:lpstr>
      <vt:lpstr>Can ExOR Use Probabilistic Forwarding To Remove Coordination?</vt:lpstr>
      <vt:lpstr>Adapting to Short-term Dynamics</vt:lpstr>
      <vt:lpstr>Opportunistic Coding</vt:lpstr>
      <vt:lpstr>COPE Design</vt:lpstr>
    </vt:vector>
  </TitlesOfParts>
  <Company>CMU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15-744: Computer Networking</dc:title>
  <dc:creator>Srinivasan Seshan</dc:creator>
  <cp:lastModifiedBy>Srinivasan Seshan</cp:lastModifiedBy>
  <cp:revision>104</cp:revision>
  <cp:lastPrinted>1601-01-01T00:00:00Z</cp:lastPrinted>
  <dcterms:created xsi:type="dcterms:W3CDTF">2010-10-10T20:32:46Z</dcterms:created>
  <dcterms:modified xsi:type="dcterms:W3CDTF">2017-04-10T16:01:17Z</dcterms:modified>
</cp:coreProperties>
</file>