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1" r:id="rId20"/>
    <p:sldId id="275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86"/>
  </p:normalViewPr>
  <p:slideViewPr>
    <p:cSldViewPr snapToGrid="0" snapToObjects="1">
      <p:cViewPr varScale="1">
        <p:scale>
          <a:sx n="121" d="100"/>
          <a:sy n="121" d="100"/>
        </p:scale>
        <p:origin x="200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ED1D5-74F6-5144-A1D8-D260B2C6A841}" type="datetimeFigureOut">
              <a:rPr kumimoji="1" lang="zh-CN" altLang="en-US" smtClean="0"/>
              <a:t>2017/4/7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07113-A2BA-954D-81D0-A9DACD9970A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55568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DA74-CAB3-424D-A895-5D194DB8F3E7}" type="datetimeFigureOut">
              <a:rPr kumimoji="1" lang="zh-CN" altLang="en-US" smtClean="0"/>
              <a:t>2017/4/7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DAE9-8F49-AE47-B689-0ED05D74F18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DA74-CAB3-424D-A895-5D194DB8F3E7}" type="datetimeFigureOut">
              <a:rPr kumimoji="1" lang="zh-CN" altLang="en-US" smtClean="0"/>
              <a:t>2017/4/7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DAE9-8F49-AE47-B689-0ED05D74F18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DA74-CAB3-424D-A895-5D194DB8F3E7}" type="datetimeFigureOut">
              <a:rPr kumimoji="1" lang="zh-CN" altLang="en-US" smtClean="0"/>
              <a:t>2017/4/7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DAE9-8F49-AE47-B689-0ED05D74F18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DA74-CAB3-424D-A895-5D194DB8F3E7}" type="datetimeFigureOut">
              <a:rPr kumimoji="1" lang="zh-CN" altLang="en-US" smtClean="0"/>
              <a:t>2017/4/7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DAE9-8F49-AE47-B689-0ED05D74F18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DA74-CAB3-424D-A895-5D194DB8F3E7}" type="datetimeFigureOut">
              <a:rPr kumimoji="1" lang="zh-CN" altLang="en-US" smtClean="0"/>
              <a:t>2017/4/7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DAE9-8F49-AE47-B689-0ED05D74F18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DA74-CAB3-424D-A895-5D194DB8F3E7}" type="datetimeFigureOut">
              <a:rPr kumimoji="1" lang="zh-CN" altLang="en-US" smtClean="0"/>
              <a:t>2017/4/7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DAE9-8F49-AE47-B689-0ED05D74F18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DA74-CAB3-424D-A895-5D194DB8F3E7}" type="datetimeFigureOut">
              <a:rPr kumimoji="1" lang="zh-CN" altLang="en-US" smtClean="0"/>
              <a:t>2017/4/7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DAE9-8F49-AE47-B689-0ED05D74F18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DA74-CAB3-424D-A895-5D194DB8F3E7}" type="datetimeFigureOut">
              <a:rPr kumimoji="1" lang="zh-CN" altLang="en-US" smtClean="0"/>
              <a:t>2017/4/7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DAE9-8F49-AE47-B689-0ED05D74F18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DA74-CAB3-424D-A895-5D194DB8F3E7}" type="datetimeFigureOut">
              <a:rPr kumimoji="1" lang="zh-CN" altLang="en-US" smtClean="0"/>
              <a:t>2017/4/7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DAE9-8F49-AE47-B689-0ED05D74F18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FE8DA74-CAB3-424D-A895-5D194DB8F3E7}" type="datetimeFigureOut">
              <a:rPr kumimoji="1" lang="zh-CN" altLang="en-US" smtClean="0"/>
              <a:t>2017/4/7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D1DAE9-8F49-AE47-B689-0ED05D74F18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accent2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DA74-CAB3-424D-A895-5D194DB8F3E7}" type="datetimeFigureOut">
              <a:rPr kumimoji="1" lang="zh-CN" altLang="en-US" smtClean="0"/>
              <a:t>2017/4/7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DAE9-8F49-AE47-B689-0ED05D74F18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FE8DA74-CAB3-424D-A895-5D194DB8F3E7}" type="datetimeFigureOut">
              <a:rPr kumimoji="1" lang="zh-CN" altLang="en-US" smtClean="0"/>
              <a:t>2017/4/7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1D1DAE9-8F49-AE47-B689-0ED05D74F18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8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97280" y="527726"/>
            <a:ext cx="10058400" cy="3566160"/>
          </a:xfrm>
        </p:spPr>
        <p:txBody>
          <a:bodyPr>
            <a:normAutofit/>
          </a:bodyPr>
          <a:lstStyle/>
          <a:p>
            <a:r>
              <a:rPr lang="en-US" altLang="zh-CN" sz="6000" b="1" dirty="0"/>
              <a:t>Achieving Single Channel, Full Duplex Wireless Communication </a:t>
            </a:r>
            <a:endParaRPr kumimoji="1" lang="zh-CN" altLang="en-US" sz="6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00051" y="4455619"/>
            <a:ext cx="10058400" cy="1713953"/>
          </a:xfrm>
        </p:spPr>
        <p:txBody>
          <a:bodyPr>
            <a:normAutofit lnSpcReduction="10000"/>
          </a:bodyPr>
          <a:lstStyle/>
          <a:p>
            <a:r>
              <a:rPr lang="it-IT" altLang="zh-CN" dirty="0" err="1"/>
              <a:t>Jung</a:t>
            </a:r>
            <a:r>
              <a:rPr lang="it-IT" altLang="zh-CN" dirty="0"/>
              <a:t> Il </a:t>
            </a:r>
            <a:r>
              <a:rPr lang="it-IT" altLang="zh-CN" dirty="0" err="1" smtClean="0"/>
              <a:t>Choi</a:t>
            </a:r>
            <a:r>
              <a:rPr lang="it-IT" altLang="zh-CN" dirty="0" smtClean="0"/>
              <a:t>, </a:t>
            </a:r>
            <a:r>
              <a:rPr lang="it-IT" altLang="zh-CN" dirty="0" err="1"/>
              <a:t>Mayank</a:t>
            </a:r>
            <a:r>
              <a:rPr lang="it-IT" altLang="zh-CN" dirty="0"/>
              <a:t> </a:t>
            </a:r>
            <a:r>
              <a:rPr lang="it-IT" altLang="zh-CN" dirty="0" err="1" smtClean="0"/>
              <a:t>Jain</a:t>
            </a:r>
            <a:r>
              <a:rPr lang="it-IT" altLang="zh-CN" dirty="0" smtClean="0"/>
              <a:t>, </a:t>
            </a:r>
            <a:r>
              <a:rPr lang="it-IT" altLang="zh-CN" dirty="0" err="1"/>
              <a:t>Kannan</a:t>
            </a:r>
            <a:r>
              <a:rPr lang="it-IT" altLang="zh-CN" dirty="0"/>
              <a:t> </a:t>
            </a:r>
            <a:r>
              <a:rPr lang="it-IT" altLang="zh-CN" dirty="0" err="1" smtClean="0"/>
              <a:t>Srinivasan</a:t>
            </a:r>
            <a:r>
              <a:rPr lang="it-IT" altLang="zh-CN" dirty="0" smtClean="0"/>
              <a:t>, </a:t>
            </a:r>
            <a:r>
              <a:rPr lang="it-IT" altLang="zh-CN" dirty="0"/>
              <a:t>Philip Levis, </a:t>
            </a:r>
            <a:r>
              <a:rPr lang="it-IT" altLang="zh-CN" dirty="0" err="1"/>
              <a:t>Sachin</a:t>
            </a:r>
            <a:r>
              <a:rPr lang="it-IT" altLang="zh-CN" dirty="0"/>
              <a:t> </a:t>
            </a:r>
            <a:r>
              <a:rPr lang="it-IT" altLang="zh-CN" dirty="0" err="1"/>
              <a:t>Katti</a:t>
            </a:r>
            <a:r>
              <a:rPr lang="it-IT" altLang="zh-CN" dirty="0"/>
              <a:t> </a:t>
            </a:r>
            <a:endParaRPr lang="it-IT" altLang="zh-CN" dirty="0"/>
          </a:p>
          <a:p>
            <a:r>
              <a:rPr lang="it-IT" altLang="zh-CN" dirty="0"/>
              <a:t>Stanford </a:t>
            </a:r>
            <a:r>
              <a:rPr lang="it-IT" altLang="zh-CN" dirty="0" err="1"/>
              <a:t>University</a:t>
            </a:r>
            <a:r>
              <a:rPr lang="it-IT" altLang="zh-CN" dirty="0"/>
              <a:t> </a:t>
            </a:r>
            <a:endParaRPr lang="it-IT" altLang="zh-CN" dirty="0" smtClean="0"/>
          </a:p>
          <a:p>
            <a:r>
              <a:rPr lang="it-IT" altLang="zh-CN" dirty="0" err="1" smtClean="0"/>
              <a:t>Mobicom</a:t>
            </a:r>
            <a:r>
              <a:rPr lang="it-IT" altLang="zh-CN" dirty="0" smtClean="0"/>
              <a:t> 10’</a:t>
            </a:r>
            <a:endParaRPr lang="it-IT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7429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Antenna </a:t>
            </a:r>
            <a:r>
              <a:rPr kumimoji="1" lang="en-US" altLang="zh-CN" dirty="0" smtClean="0"/>
              <a:t>Cancellation - Bandwidth</a:t>
            </a:r>
            <a:endParaRPr kumimoji="1"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l"/>
            </a:pPr>
            <a:r>
              <a:rPr kumimoji="1" lang="en-US" altLang="zh-CN" dirty="0" smtClean="0"/>
              <a:t> </a:t>
            </a:r>
            <a:r>
              <a:rPr kumimoji="1" lang="en-US" altLang="zh-CN" sz="2400" dirty="0" smtClean="0"/>
              <a:t>Bandwidth constraint</a:t>
            </a:r>
          </a:p>
          <a:p>
            <a:pPr lvl="1">
              <a:buFont typeface="Wingdings" charset="2"/>
              <a:buChar char="l"/>
            </a:pP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λ</a:t>
            </a:r>
            <a:r>
              <a:rPr lang="en-US" altLang="zh-CN" sz="2400" dirty="0" smtClean="0"/>
              <a:t>/2 </a:t>
            </a:r>
            <a:r>
              <a:rPr lang="en-US" altLang="zh-CN" sz="2400" dirty="0"/>
              <a:t>offset is precise for one </a:t>
            </a:r>
            <a:r>
              <a:rPr lang="en-US" altLang="zh-CN" sz="2400" dirty="0" smtClean="0"/>
              <a:t>frequency</a:t>
            </a:r>
          </a:p>
          <a:p>
            <a:pPr lvl="1">
              <a:buFont typeface="Wingdings" charset="2"/>
              <a:buChar char="l"/>
            </a:pPr>
            <a:r>
              <a:rPr lang="en-US" altLang="zh-CN" sz="2400" dirty="0" smtClean="0"/>
              <a:t> BUT not </a:t>
            </a:r>
            <a:r>
              <a:rPr lang="en-US" altLang="zh-CN" sz="2400" dirty="0"/>
              <a:t>for the whole </a:t>
            </a:r>
            <a:r>
              <a:rPr lang="en-US" altLang="zh-CN" sz="2400" dirty="0" smtClean="0"/>
              <a:t>bandwidth</a:t>
            </a:r>
          </a:p>
          <a:p>
            <a:pPr lvl="1">
              <a:buFont typeface="Wingdings" charset="2"/>
              <a:buChar char="l"/>
            </a:pP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WiFi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(2.4G, 20MHz) =&gt; ~0.26mm precision error</a:t>
            </a:r>
            <a:endParaRPr kumimoji="1"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852" y="3510394"/>
            <a:ext cx="6863255" cy="303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56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Antenna </a:t>
            </a:r>
            <a:r>
              <a:rPr kumimoji="1" lang="en-US" altLang="zh-CN" dirty="0" smtClean="0"/>
              <a:t>Cancellation - Bandwidth</a:t>
            </a:r>
            <a:endParaRPr kumimoji="1"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097280" y="1866755"/>
            <a:ext cx="10058400" cy="4023360"/>
          </a:xfrm>
        </p:spPr>
        <p:txBody>
          <a:bodyPr/>
          <a:lstStyle/>
          <a:p>
            <a:pPr>
              <a:buFont typeface="Wingdings" charset="2"/>
              <a:buChar char="l"/>
            </a:pPr>
            <a:r>
              <a:rPr lang="en-US" altLang="zh-CN" dirty="0" smtClean="0"/>
              <a:t> Higher Bandwidth </a:t>
            </a:r>
            <a:r>
              <a:rPr lang="en-US" altLang="zh-CN" dirty="0"/>
              <a:t>=&gt; </a:t>
            </a:r>
            <a:r>
              <a:rPr lang="en-US" altLang="zh-CN" dirty="0" smtClean="0"/>
              <a:t>Less Cancellation</a:t>
            </a:r>
          </a:p>
          <a:p>
            <a:pPr>
              <a:buFont typeface="Wingdings" charset="2"/>
              <a:buChar char="l"/>
            </a:pPr>
            <a:r>
              <a:rPr lang="en-US" altLang="zh-CN" dirty="0" smtClean="0"/>
              <a:t> Higher Carrier Frequency =&gt; More </a:t>
            </a:r>
            <a:r>
              <a:rPr lang="en-US" altLang="zh-CN" dirty="0"/>
              <a:t>Cancellation⇧</a:t>
            </a:r>
            <a:endParaRPr kumimoji="1"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471" y="2797478"/>
            <a:ext cx="4570073" cy="357657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288" y="2918098"/>
            <a:ext cx="4278749" cy="310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56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System Diagram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l"/>
            </a:pPr>
            <a:r>
              <a:rPr kumimoji="1" lang="en-US" altLang="zh-CN" sz="2800" dirty="0" smtClean="0"/>
              <a:t> Three steps</a:t>
            </a:r>
          </a:p>
          <a:p>
            <a:pPr lvl="1">
              <a:buFont typeface="Wingdings" charset="2"/>
              <a:buChar char="l"/>
            </a:pPr>
            <a:r>
              <a:rPr kumimoji="1" lang="en-US" altLang="zh-CN" sz="2400" dirty="0"/>
              <a:t> </a:t>
            </a:r>
            <a:r>
              <a:rPr kumimoji="1" lang="en-US" altLang="zh-CN" sz="2400" dirty="0" smtClean="0"/>
              <a:t>Antenna Cancellation ~30dB</a:t>
            </a:r>
          </a:p>
          <a:p>
            <a:pPr lvl="1">
              <a:buFont typeface="Wingdings" charset="2"/>
              <a:buChar char="l"/>
            </a:pPr>
            <a:r>
              <a:rPr kumimoji="1" lang="en-US" altLang="zh-CN" sz="2400" dirty="0"/>
              <a:t> </a:t>
            </a:r>
            <a:r>
              <a:rPr kumimoji="1" lang="en-US" altLang="zh-CN" sz="2400" dirty="0" smtClean="0"/>
              <a:t>Hardware Cancellation ~25dB</a:t>
            </a:r>
          </a:p>
          <a:p>
            <a:pPr lvl="1">
              <a:buFont typeface="Wingdings" charset="2"/>
              <a:buChar char="l"/>
            </a:pPr>
            <a:r>
              <a:rPr kumimoji="1" lang="en-US" altLang="zh-CN" sz="2400" dirty="0" smtClean="0"/>
              <a:t>Digital Cancellation ~15dB</a:t>
            </a:r>
          </a:p>
          <a:p>
            <a:pPr>
              <a:buFont typeface="Wingdings" charset="2"/>
              <a:buChar char="l"/>
            </a:pPr>
            <a:r>
              <a:rPr kumimoji="1" lang="en-US" altLang="zh-CN" sz="2800" dirty="0" smtClean="0"/>
              <a:t>Achieves ~70dB cancellation</a:t>
            </a:r>
          </a:p>
          <a:p>
            <a:pPr>
              <a:buFont typeface="Wingdings" charset="2"/>
              <a:buChar char="l"/>
            </a:pPr>
            <a:endParaRPr kumimoji="1" lang="en-US" altLang="zh-CN" sz="2800" dirty="0" smtClean="0"/>
          </a:p>
          <a:p>
            <a:pPr>
              <a:buFont typeface="Wingdings" charset="2"/>
              <a:buChar char="l"/>
            </a:pPr>
            <a:endParaRPr kumimoji="1" lang="zh-CN" altLang="en-US" sz="2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115" y="1737360"/>
            <a:ext cx="6413347" cy="454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40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Evaluation </a:t>
            </a:r>
            <a:r>
              <a:rPr kumimoji="1" lang="mr-IN" altLang="zh-CN" dirty="0" smtClean="0"/>
              <a:t>–</a:t>
            </a:r>
            <a:r>
              <a:rPr kumimoji="1" lang="en-US" altLang="zh-CN" dirty="0" smtClean="0"/>
              <a:t> Aggregate Throughput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Median throughput 92% of ideal full-duplex</a:t>
            </a:r>
            <a:endParaRPr kumimoji="1"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708" y="2301499"/>
            <a:ext cx="6679543" cy="402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63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Evaluation </a:t>
            </a:r>
            <a:r>
              <a:rPr kumimoji="1" lang="mr-IN" altLang="zh-CN" dirty="0" smtClean="0"/>
              <a:t>–</a:t>
            </a:r>
            <a:r>
              <a:rPr kumimoji="1" lang="en-US" altLang="zh-CN" dirty="0" smtClean="0"/>
              <a:t> Link Reliability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Little loss in link reliability: 88% of half-duplex on average</a:t>
            </a:r>
            <a:endParaRPr kumimoji="1"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426" y="2195919"/>
            <a:ext cx="5456503" cy="400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68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Full Duplex - Applications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l"/>
            </a:pPr>
            <a:r>
              <a:rPr kumimoji="1" lang="en-US" altLang="zh-CN" sz="2400" dirty="0" smtClean="0"/>
              <a:t> </a:t>
            </a:r>
            <a:r>
              <a:rPr lang="en-US" altLang="zh-CN" sz="2400" dirty="0"/>
              <a:t>True benefit lies beyond the physical </a:t>
            </a:r>
            <a:r>
              <a:rPr lang="en-US" altLang="zh-CN" sz="2400" dirty="0" smtClean="0"/>
              <a:t>layer</a:t>
            </a:r>
          </a:p>
          <a:p>
            <a:pPr>
              <a:buFont typeface="Wingdings" charset="2"/>
              <a:buChar char="l"/>
            </a:pPr>
            <a:r>
              <a:rPr kumimoji="1" lang="en-US" altLang="zh-CN" sz="2400" dirty="0"/>
              <a:t> </a:t>
            </a:r>
            <a:r>
              <a:rPr lang="en-US" altLang="zh-CN" sz="2400" dirty="0"/>
              <a:t>Breaks a basic assumption in </a:t>
            </a:r>
            <a:r>
              <a:rPr lang="en-US" altLang="zh-CN" sz="2400" dirty="0" smtClean="0"/>
              <a:t>wireless</a:t>
            </a:r>
          </a:p>
          <a:p>
            <a:pPr>
              <a:buFont typeface="Wingdings" charset="2"/>
              <a:buChar char="l"/>
            </a:pPr>
            <a:r>
              <a:rPr kumimoji="1" lang="en-US" altLang="zh-CN" sz="2400" dirty="0"/>
              <a:t> </a:t>
            </a:r>
            <a:r>
              <a:rPr lang="en-US" altLang="zh-CN" sz="2400" dirty="0"/>
              <a:t>Can solve some fundamental problems with wireless </a:t>
            </a:r>
            <a:r>
              <a:rPr lang="en-US" altLang="zh-CN" sz="2400" dirty="0" smtClean="0"/>
              <a:t>networks</a:t>
            </a:r>
          </a:p>
          <a:p>
            <a:pPr lvl="1">
              <a:buFont typeface="Wingdings" charset="2"/>
              <a:buChar char="l"/>
            </a:pPr>
            <a:r>
              <a:rPr lang="en-US" altLang="zh-CN" sz="2400" dirty="0" smtClean="0"/>
              <a:t> Hidden terminals</a:t>
            </a:r>
          </a:p>
          <a:p>
            <a:pPr lvl="1">
              <a:buFont typeface="Wingdings" charset="2"/>
              <a:buChar char="l"/>
            </a:pPr>
            <a:r>
              <a:rPr kumimoji="1" lang="en-US" altLang="zh-CN" sz="2200" dirty="0" smtClean="0"/>
              <a:t> Reducing Congestion with MAC Scheduling</a:t>
            </a:r>
          </a:p>
          <a:p>
            <a:pPr lvl="1">
              <a:buFont typeface="Wingdings" charset="2"/>
              <a:buChar char="l"/>
            </a:pPr>
            <a:r>
              <a:rPr kumimoji="1" lang="en-US" altLang="zh-CN" sz="2200" dirty="0"/>
              <a:t> </a:t>
            </a:r>
            <a:r>
              <a:rPr kumimoji="1" lang="en-US" altLang="zh-CN" sz="2200" dirty="0" smtClean="0"/>
              <a:t>Wormhole Routing in </a:t>
            </a:r>
            <a:r>
              <a:rPr kumimoji="1" lang="en-US" altLang="zh-CN" sz="2200" dirty="0" err="1" smtClean="0"/>
              <a:t>Multihop</a:t>
            </a:r>
            <a:r>
              <a:rPr kumimoji="1" lang="en-US" altLang="zh-CN" sz="2200" dirty="0" smtClean="0"/>
              <a:t> Networks</a:t>
            </a:r>
          </a:p>
          <a:p>
            <a:pPr lvl="1">
              <a:buFont typeface="Wingdings" charset="2"/>
              <a:buChar char="l"/>
            </a:pPr>
            <a:r>
              <a:rPr kumimoji="1" lang="en-US" altLang="zh-CN" sz="2200" dirty="0"/>
              <a:t> </a:t>
            </a:r>
            <a:r>
              <a:rPr kumimoji="1" lang="en-US" altLang="zh-CN" sz="2200" dirty="0" smtClean="0"/>
              <a:t>Cognitive Radios</a:t>
            </a:r>
            <a:endParaRPr kumimoji="1"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075909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Mitigating Hidden Terminals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Full Duplex solves hidden </a:t>
            </a:r>
            <a:r>
              <a:rPr lang="en-US" altLang="zh-CN" sz="2400" dirty="0" smtClean="0"/>
              <a:t>terminals</a:t>
            </a:r>
          </a:p>
          <a:p>
            <a:r>
              <a:rPr lang="en-US" altLang="zh-CN" sz="2400" dirty="0"/>
              <a:t>N2 hears the transmission from the access point and delays its transmission, thereby </a:t>
            </a:r>
            <a:r>
              <a:rPr lang="en-US" altLang="zh-CN" sz="2400" dirty="0" smtClean="0"/>
              <a:t>avoiding </a:t>
            </a:r>
            <a:r>
              <a:rPr lang="en-US" altLang="zh-CN" sz="2400" dirty="0"/>
              <a:t>a collision. </a:t>
            </a:r>
            <a:endParaRPr lang="en-US" altLang="zh-CN" sz="2400" dirty="0"/>
          </a:p>
          <a:p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3309537"/>
            <a:ext cx="4369018" cy="127309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152" y="3202964"/>
            <a:ext cx="4228004" cy="137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16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/>
              <a:t>Reducing Congestion with MAC </a:t>
            </a:r>
            <a:r>
              <a:rPr lang="en-US" altLang="zh-CN" sz="4400" dirty="0" smtClean="0"/>
              <a:t>Scheduling </a:t>
            </a:r>
            <a:endParaRPr kumimoji="1"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2400" dirty="0" smtClean="0"/>
              <a:t>Aggregate Network throughput: 1/n -&gt; 1*</a:t>
            </a:r>
            <a:r>
              <a:rPr kumimoji="1" lang="en-US" altLang="zh-CN" sz="2400" dirty="0" err="1" smtClean="0"/>
              <a:t>link_cap</a:t>
            </a:r>
            <a:r>
              <a:rPr kumimoji="1" lang="en-US" altLang="zh-CN" sz="2400" dirty="0" smtClean="0"/>
              <a:t> (2n+1 nodes, star topology)</a:t>
            </a:r>
            <a:endParaRPr kumimoji="1"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480" y="2509462"/>
            <a:ext cx="3810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6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Wormhole Routing in </a:t>
            </a:r>
            <a:r>
              <a:rPr lang="en-US" altLang="zh-CN" dirty="0" err="1"/>
              <a:t>Multihop</a:t>
            </a:r>
            <a:r>
              <a:rPr lang="en-US" altLang="zh-CN" dirty="0"/>
              <a:t> Networks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2400" dirty="0" smtClean="0"/>
              <a:t>Problem: </a:t>
            </a:r>
            <a:r>
              <a:rPr lang="en-US" altLang="zh-CN" sz="2400" dirty="0"/>
              <a:t>Long delivery and round-trip times in </a:t>
            </a:r>
            <a:r>
              <a:rPr lang="en-US" altLang="zh-CN" sz="2400" dirty="0" err="1"/>
              <a:t>multihop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networks</a:t>
            </a:r>
          </a:p>
          <a:p>
            <a:r>
              <a:rPr kumimoji="1" lang="en-US" altLang="zh-CN" sz="2400" dirty="0" smtClean="0"/>
              <a:t>Solution: </a:t>
            </a:r>
            <a:r>
              <a:rPr lang="en-US" altLang="zh-CN" sz="2400" b="1" dirty="0"/>
              <a:t>F</a:t>
            </a:r>
            <a:r>
              <a:rPr lang="en-US" altLang="zh-CN" sz="2400" b="1" dirty="0" smtClean="0"/>
              <a:t>orward </a:t>
            </a:r>
            <a:r>
              <a:rPr lang="en-US" altLang="zh-CN" sz="2400" b="1" dirty="0"/>
              <a:t>a packet while receiving </a:t>
            </a:r>
            <a:r>
              <a:rPr lang="en-US" altLang="zh-CN" sz="2400" b="1" dirty="0" smtClean="0"/>
              <a:t>it</a:t>
            </a:r>
            <a:endParaRPr lang="en-US" altLang="zh-CN" sz="2400" b="1" dirty="0"/>
          </a:p>
          <a:p>
            <a:endParaRPr kumimoji="1"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691" y="2734169"/>
            <a:ext cx="7122948" cy="367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9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Limitations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l"/>
            </a:pPr>
            <a:r>
              <a:rPr kumimoji="1" lang="en-US" altLang="zh-CN" sz="2400" dirty="0" smtClean="0"/>
              <a:t> </a:t>
            </a:r>
            <a:r>
              <a:rPr lang="en-US" altLang="zh-CN" sz="2400" dirty="0" smtClean="0"/>
              <a:t>High Transmit Power</a:t>
            </a:r>
          </a:p>
          <a:p>
            <a:pPr>
              <a:buFont typeface="Wingdings" charset="2"/>
              <a:buChar char="l"/>
            </a:pPr>
            <a:r>
              <a:rPr lang="en-US" altLang="zh-CN" sz="2400" dirty="0" smtClean="0"/>
              <a:t> Bandwidth Constraint</a:t>
            </a:r>
          </a:p>
          <a:p>
            <a:pPr>
              <a:buFont typeface="Wingdings" charset="2"/>
              <a:buChar char="l"/>
            </a:pPr>
            <a:r>
              <a:rPr kumimoji="1" lang="en-US" altLang="zh-CN" sz="2400" dirty="0"/>
              <a:t> </a:t>
            </a:r>
            <a:r>
              <a:rPr lang="en-US" altLang="zh-CN" sz="2400" dirty="0"/>
              <a:t>Time-varying wireless </a:t>
            </a:r>
            <a:r>
              <a:rPr lang="en-US" altLang="zh-CN" sz="2400" dirty="0" smtClean="0"/>
              <a:t>channel</a:t>
            </a:r>
          </a:p>
          <a:p>
            <a:pPr lvl="1">
              <a:buFont typeface="Wingdings" charset="2"/>
              <a:buChar char="l"/>
            </a:pPr>
            <a:r>
              <a:rPr lang="en-US" altLang="zh-CN" sz="2400" dirty="0"/>
              <a:t> Auto-tuning of the hardware cancellation </a:t>
            </a:r>
            <a:r>
              <a:rPr lang="en-US" altLang="zh-CN" sz="2400" dirty="0" smtClean="0"/>
              <a:t>circuit</a:t>
            </a:r>
            <a:endParaRPr kumimoji="1" lang="zh-CN" alt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693" y="2306569"/>
            <a:ext cx="4471714" cy="3752644"/>
          </a:xfrm>
          <a:prstGeom prst="rect">
            <a:avLst/>
          </a:prstGeom>
        </p:spPr>
      </p:pic>
      <p:sp>
        <p:nvSpPr>
          <p:cNvPr id="5" name="Rectangle 9"/>
          <p:cNvSpPr/>
          <p:nvPr/>
        </p:nvSpPr>
        <p:spPr>
          <a:xfrm>
            <a:off x="1925407" y="4575603"/>
            <a:ext cx="5700286" cy="175432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err="1"/>
              <a:t>Mayank</a:t>
            </a:r>
            <a:r>
              <a:rPr lang="en-US" dirty="0"/>
              <a:t> Jain, Jung Il </a:t>
            </a:r>
            <a:r>
              <a:rPr lang="en-US" dirty="0" err="1"/>
              <a:t>Choi</a:t>
            </a:r>
            <a:r>
              <a:rPr lang="en-US" dirty="0"/>
              <a:t>, </a:t>
            </a:r>
            <a:r>
              <a:rPr lang="en-US" dirty="0" err="1"/>
              <a:t>Taemin</a:t>
            </a:r>
            <a:r>
              <a:rPr lang="en-US" dirty="0"/>
              <a:t> Kim, </a:t>
            </a:r>
            <a:r>
              <a:rPr lang="en-US" dirty="0" err="1"/>
              <a:t>Dinesh</a:t>
            </a:r>
            <a:r>
              <a:rPr lang="en-US" dirty="0"/>
              <a:t> </a:t>
            </a:r>
            <a:r>
              <a:rPr lang="en-US" dirty="0" err="1"/>
              <a:t>Bharadia</a:t>
            </a:r>
            <a:r>
              <a:rPr lang="en-US" dirty="0"/>
              <a:t>, </a:t>
            </a:r>
            <a:r>
              <a:rPr lang="en-US" dirty="0" err="1"/>
              <a:t>Kannan</a:t>
            </a:r>
            <a:r>
              <a:rPr lang="en-US" dirty="0"/>
              <a:t> </a:t>
            </a:r>
            <a:r>
              <a:rPr lang="en-US" dirty="0" err="1"/>
              <a:t>Srinivasan</a:t>
            </a:r>
            <a:r>
              <a:rPr lang="en-US" dirty="0"/>
              <a:t>, </a:t>
            </a:r>
            <a:r>
              <a:rPr lang="en-US" dirty="0" err="1"/>
              <a:t>Siddharth</a:t>
            </a:r>
            <a:r>
              <a:rPr lang="en-US" dirty="0"/>
              <a:t> Seth, Philip Levis, </a:t>
            </a:r>
            <a:r>
              <a:rPr lang="en-US" dirty="0" err="1"/>
              <a:t>Sachin</a:t>
            </a:r>
            <a:r>
              <a:rPr lang="en-US" dirty="0"/>
              <a:t> </a:t>
            </a:r>
            <a:r>
              <a:rPr lang="en-US" dirty="0" err="1"/>
              <a:t>Katti</a:t>
            </a:r>
            <a:r>
              <a:rPr lang="en-US" dirty="0"/>
              <a:t> and </a:t>
            </a:r>
            <a:r>
              <a:rPr lang="en-US" dirty="0" err="1"/>
              <a:t>Prasun</a:t>
            </a:r>
            <a:r>
              <a:rPr lang="en-US" dirty="0"/>
              <a:t> </a:t>
            </a:r>
            <a:r>
              <a:rPr lang="en-US" dirty="0" err="1"/>
              <a:t>Sinha</a:t>
            </a:r>
            <a:r>
              <a:rPr lang="en-US" dirty="0"/>
              <a:t>. “Practical, Real-time, Full Duplex Wireless.” In </a:t>
            </a:r>
            <a:r>
              <a:rPr lang="en-US" i="1" dirty="0"/>
              <a:t>Proceedings of the 17th Annual International Conference on Mobile Computing and Networking (</a:t>
            </a:r>
            <a:r>
              <a:rPr lang="en-US" i="1" dirty="0" err="1"/>
              <a:t>Mobicom</a:t>
            </a:r>
            <a:r>
              <a:rPr lang="en-US" i="1" dirty="0"/>
              <a:t> 2011).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6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Wireless Channel </a:t>
            </a:r>
            <a:r>
              <a:rPr kumimoji="1" lang="mr-IN" altLang="zh-CN" dirty="0" smtClean="0"/>
              <a:t>–</a:t>
            </a:r>
            <a:r>
              <a:rPr kumimoji="1" lang="en-US" altLang="zh-CN" dirty="0" smtClean="0"/>
              <a:t> Half Duplex?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06868" y="2045431"/>
            <a:ext cx="7224811" cy="4023360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“It is generally not possible for radios to receive and transmit on the same frequency band because of the interference that results</a:t>
            </a:r>
            <a:r>
              <a:rPr lang="en-US" altLang="zh-CN" sz="2400" dirty="0" smtClean="0"/>
              <a:t>.”</a:t>
            </a:r>
            <a:r>
              <a:rPr lang="en-US" altLang="zh-CN" sz="2400" i="1" dirty="0" smtClean="0"/>
              <a:t>  </a:t>
            </a:r>
          </a:p>
          <a:p>
            <a:r>
              <a:rPr lang="en-US" altLang="zh-CN" sz="2400" i="1" dirty="0" smtClean="0"/>
              <a:t>- </a:t>
            </a:r>
            <a:r>
              <a:rPr lang="en-US" altLang="zh-CN" sz="2400" i="1" dirty="0"/>
              <a:t>Andrea Goldsmith, “Wireless Communications,” Cambridge Press, 2005</a:t>
            </a:r>
            <a:r>
              <a:rPr lang="en-US" altLang="zh-CN" sz="2400" i="1" dirty="0" smtClean="0"/>
              <a:t>.</a:t>
            </a:r>
          </a:p>
          <a:p>
            <a:endParaRPr lang="en-US" altLang="zh-CN" sz="2400" i="1" dirty="0"/>
          </a:p>
          <a:p>
            <a:r>
              <a:rPr lang="en-US" altLang="zh-CN" sz="2400" b="1" dirty="0" smtClean="0">
                <a:latin typeface="Marion" charset="0"/>
                <a:ea typeface="Marion" charset="0"/>
                <a:cs typeface="Marion" charset="0"/>
              </a:rPr>
              <a:t>Reason: </a:t>
            </a:r>
            <a:r>
              <a:rPr lang="en-US" altLang="zh-CN" sz="2400" dirty="0" smtClean="0">
                <a:latin typeface="Marion" charset="0"/>
                <a:ea typeface="Marion" charset="0"/>
                <a:cs typeface="Marion" charset="0"/>
              </a:rPr>
              <a:t>The </a:t>
            </a:r>
            <a:r>
              <a:rPr lang="en-US" altLang="zh-CN" sz="2400" dirty="0">
                <a:latin typeface="Marion" charset="0"/>
                <a:ea typeface="Marion" charset="0"/>
                <a:cs typeface="Marion" charset="0"/>
              </a:rPr>
              <a:t>signal from a </a:t>
            </a:r>
            <a:r>
              <a:rPr lang="en-US" altLang="zh-CN" sz="2400" dirty="0" smtClean="0">
                <a:latin typeface="Marion" charset="0"/>
                <a:ea typeface="Marion" charset="0"/>
                <a:cs typeface="Marion" charset="0"/>
              </a:rPr>
              <a:t>local </a:t>
            </a:r>
            <a:r>
              <a:rPr lang="en-US" altLang="zh-CN" sz="2400" dirty="0">
                <a:latin typeface="Marion" charset="0"/>
                <a:ea typeface="Marion" charset="0"/>
                <a:cs typeface="Marion" charset="0"/>
              </a:rPr>
              <a:t>transmitting antenna is hundreds of thousands of times stronger than transmissions from other </a:t>
            </a:r>
            <a:r>
              <a:rPr lang="en-US" altLang="zh-CN" sz="2400" dirty="0" smtClean="0">
                <a:latin typeface="Marion" charset="0"/>
                <a:ea typeface="Marion" charset="0"/>
                <a:cs typeface="Marion" charset="0"/>
              </a:rPr>
              <a:t>nodes.</a:t>
            </a:r>
            <a:endParaRPr lang="en-US" altLang="zh-CN" sz="2400" dirty="0">
              <a:latin typeface="Marion" charset="0"/>
              <a:ea typeface="Marion" charset="0"/>
              <a:cs typeface="Marion" charset="0"/>
            </a:endParaRPr>
          </a:p>
          <a:p>
            <a:endParaRPr lang="en-US" altLang="zh-CN" sz="2400" dirty="0"/>
          </a:p>
          <a:p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07691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Questions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2402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Challenge for Full Duplex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l"/>
            </a:pPr>
            <a:r>
              <a:rPr lang="en-US" altLang="zh-CN" sz="2800" dirty="0" smtClean="0"/>
              <a:t> Decoding method</a:t>
            </a:r>
          </a:p>
          <a:p>
            <a:pPr lvl="1">
              <a:buFont typeface="Wingdings" charset="2"/>
              <a:buChar char="l"/>
            </a:pPr>
            <a:r>
              <a:rPr lang="en-US" altLang="zh-CN" sz="2600" dirty="0"/>
              <a:t> </a:t>
            </a:r>
            <a:r>
              <a:rPr lang="en-US" altLang="zh-CN" sz="2600" dirty="0" smtClean="0"/>
              <a:t>Subtract transmit signal from receive antenna signal</a:t>
            </a:r>
          </a:p>
          <a:p>
            <a:pPr>
              <a:buFont typeface="Wingdings" charset="2"/>
              <a:buChar char="l"/>
            </a:pPr>
            <a:r>
              <a:rPr lang="en-US" altLang="zh-CN" sz="2800" dirty="0" smtClean="0"/>
              <a:t> Problem: Very </a:t>
            </a:r>
            <a:r>
              <a:rPr lang="en-US" altLang="zh-CN" sz="2800" dirty="0"/>
              <a:t>strong </a:t>
            </a:r>
            <a:r>
              <a:rPr lang="en-US" altLang="zh-CN" sz="2800" dirty="0" smtClean="0"/>
              <a:t>self-interference ~70dB</a:t>
            </a:r>
          </a:p>
          <a:p>
            <a:pPr>
              <a:buFont typeface="Wingdings" charset="2"/>
              <a:buChar char="l"/>
            </a:pPr>
            <a:endParaRPr kumimoji="1" lang="zh-CN" altLang="en-US" sz="2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580" y="3636696"/>
            <a:ext cx="6527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9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Existing Techniques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l"/>
            </a:pPr>
            <a:r>
              <a:rPr kumimoji="1" lang="en-US" altLang="zh-CN" sz="2800" dirty="0" smtClean="0"/>
              <a:t> </a:t>
            </a:r>
            <a:r>
              <a:rPr lang="en-US" altLang="zh-CN" sz="2800" b="1" dirty="0"/>
              <a:t>Digital </a:t>
            </a:r>
            <a:r>
              <a:rPr lang="en-US" altLang="zh-CN" sz="2800" b="1" dirty="0" smtClean="0"/>
              <a:t>cancellation</a:t>
            </a:r>
            <a:endParaRPr lang="en-US" altLang="zh-CN" sz="2800" dirty="0"/>
          </a:p>
          <a:p>
            <a:pPr lvl="1">
              <a:buFont typeface="Wingdings" charset="2"/>
              <a:buChar char="l"/>
            </a:pPr>
            <a:r>
              <a:rPr lang="en-US" altLang="zh-CN" sz="2600" dirty="0" smtClean="0"/>
              <a:t>Subtracting </a:t>
            </a:r>
            <a:r>
              <a:rPr lang="en-US" altLang="zh-CN" sz="2600" dirty="0"/>
              <a:t>known interference digital samples from received digital </a:t>
            </a:r>
            <a:r>
              <a:rPr lang="en-US" altLang="zh-CN" sz="2600" dirty="0" smtClean="0"/>
              <a:t>samples</a:t>
            </a:r>
            <a:endParaRPr lang="en-US" altLang="zh-CN" sz="2600" dirty="0"/>
          </a:p>
          <a:p>
            <a:pPr lvl="1">
              <a:buFont typeface="Wingdings" charset="2"/>
              <a:buChar char="l"/>
            </a:pPr>
            <a:r>
              <a:rPr lang="en-US" altLang="zh-CN" sz="2600" dirty="0" smtClean="0"/>
              <a:t> Reduction in interference: ~15dB</a:t>
            </a:r>
          </a:p>
          <a:p>
            <a:pPr>
              <a:buFont typeface="Wingdings" charset="2"/>
              <a:buChar char="l"/>
            </a:pPr>
            <a:r>
              <a:rPr kumimoji="1" lang="en-US" altLang="zh-CN" sz="2800" dirty="0"/>
              <a:t> </a:t>
            </a:r>
            <a:r>
              <a:rPr lang="en-US" altLang="zh-CN" sz="2800" b="1" dirty="0"/>
              <a:t>Hardware </a:t>
            </a:r>
            <a:r>
              <a:rPr lang="en-US" altLang="zh-CN" sz="2800" b="1" dirty="0" smtClean="0"/>
              <a:t>cancellation</a:t>
            </a:r>
            <a:endParaRPr lang="en-US" altLang="zh-CN" sz="2800" dirty="0"/>
          </a:p>
          <a:p>
            <a:pPr lvl="1">
              <a:buFont typeface="Wingdings" charset="2"/>
              <a:buChar char="l"/>
            </a:pPr>
            <a:r>
              <a:rPr lang="en-US" altLang="zh-CN" sz="2600" dirty="0" smtClean="0"/>
              <a:t>RF </a:t>
            </a:r>
            <a:r>
              <a:rPr lang="en-US" altLang="zh-CN" sz="2600" dirty="0"/>
              <a:t>noise cancellation circuits with transmit signal as noise </a:t>
            </a:r>
            <a:r>
              <a:rPr lang="en-US" altLang="zh-CN" sz="2600" dirty="0" smtClean="0"/>
              <a:t>reference</a:t>
            </a:r>
          </a:p>
          <a:p>
            <a:pPr lvl="1">
              <a:buFont typeface="Wingdings" charset="2"/>
              <a:buChar char="l"/>
            </a:pPr>
            <a:r>
              <a:rPr kumimoji="1" lang="en-US" altLang="zh-CN" sz="2600" dirty="0" smtClean="0"/>
              <a:t> </a:t>
            </a:r>
            <a:r>
              <a:rPr lang="en-US" altLang="zh-CN" sz="2600" dirty="0"/>
              <a:t>Reduction in interference: ~</a:t>
            </a:r>
            <a:r>
              <a:rPr lang="en-US" altLang="zh-CN" sz="2600" dirty="0" smtClean="0"/>
              <a:t>25dB</a:t>
            </a:r>
          </a:p>
          <a:p>
            <a:pPr>
              <a:buFont typeface="Wingdings" charset="2"/>
              <a:buChar char="l"/>
            </a:pPr>
            <a:r>
              <a:rPr lang="en-US" altLang="zh-CN" sz="2800" dirty="0" smtClean="0"/>
              <a:t> Not Enough!</a:t>
            </a:r>
            <a:endParaRPr lang="en-US" altLang="zh-CN" sz="2800" dirty="0"/>
          </a:p>
          <a:p>
            <a:pPr lvl="1">
              <a:buFont typeface="Wingdings" charset="2"/>
              <a:buChar char="l"/>
            </a:pPr>
            <a:endParaRPr kumimoji="1" lang="zh-CN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74316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Antenna Cancellation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l"/>
            </a:pPr>
            <a:r>
              <a:rPr kumimoji="1" lang="en-US" altLang="zh-CN" dirty="0" smtClean="0"/>
              <a:t> Two Transmit antennas, one Receive antenna  ~30dB</a:t>
            </a:r>
          </a:p>
          <a:p>
            <a:pPr>
              <a:buFont typeface="Wingdings" charset="2"/>
              <a:buChar char="l"/>
            </a:pPr>
            <a:r>
              <a:rPr lang="en-US" altLang="zh-CN" dirty="0" smtClean="0"/>
              <a:t> Where to place the receive antenna?</a:t>
            </a:r>
          </a:p>
          <a:p>
            <a:pPr lvl="1">
              <a:buFont typeface="Wingdings" charset="2"/>
              <a:buChar char="l"/>
            </a:pPr>
            <a:r>
              <a:rPr lang="en-US" altLang="zh-CN" dirty="0" smtClean="0"/>
              <a:t>Distance </a:t>
            </a:r>
            <a:r>
              <a:rPr lang="en-US" altLang="zh-CN" dirty="0"/>
              <a:t>from the two transmit antennas differs by an odd multiple of half the wavelength of the center frequency of transmission </a:t>
            </a:r>
            <a:r>
              <a:rPr lang="en-US" altLang="zh-CN" dirty="0" smtClean="0"/>
              <a:t>--</a:t>
            </a:r>
            <a:r>
              <a:rPr lang="en-US" altLang="zh-CN" dirty="0" smtClean="0">
                <a:sym typeface="Wingdings"/>
              </a:rPr>
              <a:t> </a:t>
            </a:r>
            <a:r>
              <a:rPr lang="en-US" altLang="zh-CN" b="1" dirty="0" smtClean="0">
                <a:sym typeface="Wingdings"/>
              </a:rPr>
              <a:t>Signal add destructively</a:t>
            </a:r>
            <a:endParaRPr lang="en-US" altLang="zh-CN" b="1" dirty="0"/>
          </a:p>
          <a:p>
            <a:pPr>
              <a:buFont typeface="Wingdings" charset="2"/>
              <a:buChar char="l"/>
            </a:pP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961" y="3338040"/>
            <a:ext cx="7048032" cy="29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50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Antenna </a:t>
            </a:r>
            <a:r>
              <a:rPr kumimoji="1" lang="en-US" altLang="zh-CN" dirty="0" smtClean="0"/>
              <a:t>Cancellation - Performance</a:t>
            </a:r>
            <a:endParaRPr kumimoji="1"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023" y="1845734"/>
            <a:ext cx="6308913" cy="441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90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Antenna </a:t>
            </a:r>
            <a:r>
              <a:rPr kumimoji="1" lang="en-US" altLang="zh-CN" dirty="0" smtClean="0"/>
              <a:t>Cancellation - Performance</a:t>
            </a:r>
            <a:endParaRPr kumimoji="1"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024" y="1835224"/>
            <a:ext cx="6308912" cy="438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21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Antenna </a:t>
            </a:r>
            <a:r>
              <a:rPr kumimoji="1" lang="en-US" altLang="zh-CN" dirty="0" smtClean="0"/>
              <a:t>Cancellation - Performance</a:t>
            </a:r>
            <a:endParaRPr kumimoji="1"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043" y="1845734"/>
            <a:ext cx="6066874" cy="452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38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Antenna </a:t>
            </a:r>
            <a:r>
              <a:rPr kumimoji="1" lang="en-US" altLang="zh-CN" dirty="0" smtClean="0"/>
              <a:t>Cancellation - Performance</a:t>
            </a:r>
            <a:endParaRPr kumimoji="1"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669" y="1845734"/>
            <a:ext cx="6019622" cy="433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09851"/>
      </p:ext>
    </p:extLst>
  </p:cSld>
  <p:clrMapOvr>
    <a:masterClrMapping/>
  </p:clrMapOvr>
</p:sld>
</file>

<file path=ppt/theme/theme1.xml><?xml version="1.0" encoding="utf-8"?>
<a:theme xmlns:a="http://schemas.openxmlformats.org/drawingml/2006/main" name="怀旧">
  <a:themeElements>
    <a:clrScheme name="怀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怀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怀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139</TotalTime>
  <Words>513</Words>
  <Application>Microsoft Macintosh PowerPoint</Application>
  <PresentationFormat>宽屏</PresentationFormat>
  <Paragraphs>70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Calibri</vt:lpstr>
      <vt:lpstr>Calibri Light</vt:lpstr>
      <vt:lpstr>DengXian</vt:lpstr>
      <vt:lpstr>Mangal</vt:lpstr>
      <vt:lpstr>Marion</vt:lpstr>
      <vt:lpstr>Wingdings</vt:lpstr>
      <vt:lpstr>宋体</vt:lpstr>
      <vt:lpstr>怀旧</vt:lpstr>
      <vt:lpstr>Achieving Single Channel, Full Duplex Wireless Communication </vt:lpstr>
      <vt:lpstr>Wireless Channel – Half Duplex?</vt:lpstr>
      <vt:lpstr>Challenge for Full Duplex</vt:lpstr>
      <vt:lpstr>Existing Techniques</vt:lpstr>
      <vt:lpstr>Antenna Cancellation</vt:lpstr>
      <vt:lpstr>Antenna Cancellation - Performance</vt:lpstr>
      <vt:lpstr>Antenna Cancellation - Performance</vt:lpstr>
      <vt:lpstr>Antenna Cancellation - Performance</vt:lpstr>
      <vt:lpstr>Antenna Cancellation - Performance</vt:lpstr>
      <vt:lpstr>Antenna Cancellation - Bandwidth</vt:lpstr>
      <vt:lpstr>Antenna Cancellation - Bandwidth</vt:lpstr>
      <vt:lpstr>System Diagram</vt:lpstr>
      <vt:lpstr>Evaluation – Aggregate Throughput</vt:lpstr>
      <vt:lpstr>Evaluation – Link Reliability</vt:lpstr>
      <vt:lpstr>Full Duplex - Applications</vt:lpstr>
      <vt:lpstr>Mitigating Hidden Terminals</vt:lpstr>
      <vt:lpstr>Reducing Congestion with MAC Scheduling </vt:lpstr>
      <vt:lpstr>Wormhole Routing in Multihop Networks </vt:lpstr>
      <vt:lpstr>Limitations</vt:lpstr>
      <vt:lpstr>Questions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Achieving Single Channel, Full Duplex Wireless Communication </dc:title>
  <dc:creator>zhuoqunc</dc:creator>
  <cp:lastModifiedBy>zhuoqunc</cp:lastModifiedBy>
  <cp:revision>28</cp:revision>
  <dcterms:created xsi:type="dcterms:W3CDTF">2017-04-07T09:08:17Z</dcterms:created>
  <dcterms:modified xsi:type="dcterms:W3CDTF">2017-04-07T11:27:56Z</dcterms:modified>
</cp:coreProperties>
</file>